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</p:sldMasterIdLst>
  <p:sldIdLst>
    <p:sldId id="257" r:id="rId5"/>
    <p:sldId id="258" r:id="rId6"/>
    <p:sldId id="259" r:id="rId7"/>
    <p:sldId id="260" r:id="rId8"/>
    <p:sldId id="261" r:id="rId9"/>
    <p:sldId id="268" r:id="rId10"/>
    <p:sldId id="262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66" r:id="rId21"/>
    <p:sldId id="279" r:id="rId22"/>
    <p:sldId id="280" r:id="rId23"/>
    <p:sldId id="281" r:id="rId24"/>
    <p:sldId id="282" r:id="rId25"/>
    <p:sldId id="283" r:id="rId26"/>
    <p:sldId id="267" r:id="rId27"/>
    <p:sldId id="278" r:id="rId2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0066"/>
    <a:srgbClr val="FF3300"/>
    <a:srgbClr val="FF99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60"/>
    <p:restoredTop sz="94660"/>
  </p:normalViewPr>
  <p:slideViewPr>
    <p:cSldViewPr showGuides="1">
      <p:cViewPr varScale="1">
        <p:scale>
          <a:sx n="114" d="100"/>
          <a:sy n="114" d="100"/>
        </p:scale>
        <p:origin x="-15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29" Type="http://schemas.openxmlformats.org/officeDocument/2006/relationships/presProps" Target="presProps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7493000" y="2992438"/>
            <a:ext cx="1338263" cy="2189162"/>
            <a:chOff x="0" y="0"/>
            <a:chExt cx="843" cy="1379"/>
          </a:xfrm>
        </p:grpSpPr>
        <p:sp>
          <p:nvSpPr>
            <p:cNvPr id="42" name="Oval 9"/>
            <p:cNvSpPr>
              <a:spLocks noChangeArrowheads="1"/>
            </p:cNvSpPr>
            <p:nvPr/>
          </p:nvSpPr>
          <p:spPr bwMode="auto">
            <a:xfrm>
              <a:off x="0" y="0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3" name="Oval 10"/>
            <p:cNvSpPr>
              <a:spLocks noChangeArrowheads="1"/>
            </p:cNvSpPr>
            <p:nvPr/>
          </p:nvSpPr>
          <p:spPr bwMode="auto">
            <a:xfrm>
              <a:off x="179" y="0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4" name="Oval 11"/>
            <p:cNvSpPr>
              <a:spLocks noChangeArrowheads="1"/>
            </p:cNvSpPr>
            <p:nvPr/>
          </p:nvSpPr>
          <p:spPr bwMode="auto">
            <a:xfrm>
              <a:off x="358" y="0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5" name="Oval 12"/>
            <p:cNvSpPr>
              <a:spLocks noChangeArrowheads="1"/>
            </p:cNvSpPr>
            <p:nvPr/>
          </p:nvSpPr>
          <p:spPr bwMode="auto">
            <a:xfrm>
              <a:off x="0" y="179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6" name="Oval 13"/>
            <p:cNvSpPr>
              <a:spLocks noChangeArrowheads="1"/>
            </p:cNvSpPr>
            <p:nvPr/>
          </p:nvSpPr>
          <p:spPr bwMode="auto">
            <a:xfrm>
              <a:off x="179" y="179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7" name="Oval 14"/>
            <p:cNvSpPr>
              <a:spLocks noChangeArrowheads="1"/>
            </p:cNvSpPr>
            <p:nvPr/>
          </p:nvSpPr>
          <p:spPr bwMode="auto">
            <a:xfrm>
              <a:off x="358" y="179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8" name="Oval 15"/>
            <p:cNvSpPr>
              <a:spLocks noChangeArrowheads="1"/>
            </p:cNvSpPr>
            <p:nvPr/>
          </p:nvSpPr>
          <p:spPr bwMode="auto">
            <a:xfrm>
              <a:off x="537" y="1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9" name="Oval 16"/>
            <p:cNvSpPr>
              <a:spLocks noChangeArrowheads="1"/>
            </p:cNvSpPr>
            <p:nvPr/>
          </p:nvSpPr>
          <p:spPr bwMode="auto">
            <a:xfrm>
              <a:off x="0" y="358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0" name="Oval 17"/>
            <p:cNvSpPr>
              <a:spLocks noChangeArrowheads="1"/>
            </p:cNvSpPr>
            <p:nvPr/>
          </p:nvSpPr>
          <p:spPr bwMode="auto">
            <a:xfrm>
              <a:off x="179" y="358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" name="Oval 18"/>
            <p:cNvSpPr>
              <a:spLocks noChangeArrowheads="1"/>
            </p:cNvSpPr>
            <p:nvPr/>
          </p:nvSpPr>
          <p:spPr bwMode="auto">
            <a:xfrm>
              <a:off x="358" y="358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2" name="Oval 19"/>
            <p:cNvSpPr>
              <a:spLocks noChangeArrowheads="1"/>
            </p:cNvSpPr>
            <p:nvPr/>
          </p:nvSpPr>
          <p:spPr bwMode="auto">
            <a:xfrm>
              <a:off x="537" y="358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3" name="Oval 20"/>
            <p:cNvSpPr>
              <a:spLocks noChangeArrowheads="1"/>
            </p:cNvSpPr>
            <p:nvPr/>
          </p:nvSpPr>
          <p:spPr bwMode="auto">
            <a:xfrm>
              <a:off x="716" y="3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4" name="Oval 21"/>
            <p:cNvSpPr>
              <a:spLocks noChangeArrowheads="1"/>
            </p:cNvSpPr>
            <p:nvPr/>
          </p:nvSpPr>
          <p:spPr bwMode="auto">
            <a:xfrm>
              <a:off x="0" y="536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5" name="Oval 22"/>
            <p:cNvSpPr>
              <a:spLocks noChangeArrowheads="1"/>
            </p:cNvSpPr>
            <p:nvPr/>
          </p:nvSpPr>
          <p:spPr bwMode="auto">
            <a:xfrm>
              <a:off x="179" y="536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6" name="Oval 23"/>
            <p:cNvSpPr>
              <a:spLocks noChangeArrowheads="1"/>
            </p:cNvSpPr>
            <p:nvPr/>
          </p:nvSpPr>
          <p:spPr bwMode="auto">
            <a:xfrm>
              <a:off x="358" y="536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7" name="Oval 24"/>
            <p:cNvSpPr>
              <a:spLocks noChangeArrowheads="1"/>
            </p:cNvSpPr>
            <p:nvPr/>
          </p:nvSpPr>
          <p:spPr bwMode="auto">
            <a:xfrm>
              <a:off x="537" y="536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8" name="Oval 25"/>
            <p:cNvSpPr>
              <a:spLocks noChangeArrowheads="1"/>
            </p:cNvSpPr>
            <p:nvPr/>
          </p:nvSpPr>
          <p:spPr bwMode="auto">
            <a:xfrm>
              <a:off x="0" y="715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9" name="Oval 26"/>
            <p:cNvSpPr>
              <a:spLocks noChangeArrowheads="1"/>
            </p:cNvSpPr>
            <p:nvPr/>
          </p:nvSpPr>
          <p:spPr bwMode="auto">
            <a:xfrm>
              <a:off x="179" y="715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0" name="Oval 27"/>
            <p:cNvSpPr>
              <a:spLocks noChangeArrowheads="1"/>
            </p:cNvSpPr>
            <p:nvPr/>
          </p:nvSpPr>
          <p:spPr bwMode="auto">
            <a:xfrm>
              <a:off x="358" y="715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1" name="Oval 28"/>
            <p:cNvSpPr>
              <a:spLocks noChangeArrowheads="1"/>
            </p:cNvSpPr>
            <p:nvPr/>
          </p:nvSpPr>
          <p:spPr bwMode="auto">
            <a:xfrm>
              <a:off x="537" y="715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2" name="Oval 29"/>
            <p:cNvSpPr>
              <a:spLocks noChangeArrowheads="1"/>
            </p:cNvSpPr>
            <p:nvPr/>
          </p:nvSpPr>
          <p:spPr bwMode="auto">
            <a:xfrm>
              <a:off x="716" y="715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3" name="Oval 30"/>
            <p:cNvSpPr>
              <a:spLocks noChangeArrowheads="1"/>
            </p:cNvSpPr>
            <p:nvPr/>
          </p:nvSpPr>
          <p:spPr bwMode="auto">
            <a:xfrm>
              <a:off x="0" y="89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4" name="Oval 31"/>
            <p:cNvSpPr>
              <a:spLocks noChangeArrowheads="1"/>
            </p:cNvSpPr>
            <p:nvPr/>
          </p:nvSpPr>
          <p:spPr bwMode="auto">
            <a:xfrm>
              <a:off x="179" y="894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5" name="Oval 32"/>
            <p:cNvSpPr>
              <a:spLocks noChangeArrowheads="1"/>
            </p:cNvSpPr>
            <p:nvPr/>
          </p:nvSpPr>
          <p:spPr bwMode="auto">
            <a:xfrm>
              <a:off x="358" y="894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6" name="Oval 33"/>
            <p:cNvSpPr>
              <a:spLocks noChangeArrowheads="1"/>
            </p:cNvSpPr>
            <p:nvPr/>
          </p:nvSpPr>
          <p:spPr bwMode="auto">
            <a:xfrm>
              <a:off x="537" y="894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7" name="Oval 34"/>
            <p:cNvSpPr>
              <a:spLocks noChangeArrowheads="1"/>
            </p:cNvSpPr>
            <p:nvPr/>
          </p:nvSpPr>
          <p:spPr bwMode="auto">
            <a:xfrm>
              <a:off x="0" y="107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8" name="Oval 35"/>
            <p:cNvSpPr>
              <a:spLocks noChangeArrowheads="1"/>
            </p:cNvSpPr>
            <p:nvPr/>
          </p:nvSpPr>
          <p:spPr bwMode="auto">
            <a:xfrm>
              <a:off x="179" y="107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9" name="Oval 36"/>
            <p:cNvSpPr>
              <a:spLocks noChangeArrowheads="1"/>
            </p:cNvSpPr>
            <p:nvPr/>
          </p:nvSpPr>
          <p:spPr bwMode="auto">
            <a:xfrm>
              <a:off x="358" y="1073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0" name="Oval 37"/>
            <p:cNvSpPr>
              <a:spLocks noChangeArrowheads="1"/>
            </p:cNvSpPr>
            <p:nvPr/>
          </p:nvSpPr>
          <p:spPr bwMode="auto">
            <a:xfrm>
              <a:off x="537" y="1073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1" name="Oval 38"/>
            <p:cNvSpPr>
              <a:spLocks noChangeArrowheads="1"/>
            </p:cNvSpPr>
            <p:nvPr/>
          </p:nvSpPr>
          <p:spPr bwMode="auto">
            <a:xfrm>
              <a:off x="179" y="1252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2" name="Oval 39"/>
            <p:cNvSpPr>
              <a:spLocks noChangeArrowheads="1"/>
            </p:cNvSpPr>
            <p:nvPr/>
          </p:nvSpPr>
          <p:spPr bwMode="auto">
            <a:xfrm>
              <a:off x="537" y="1252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73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zh-CN"/>
              <a:t>单击此处编辑母版标题样式</a:t>
            </a:r>
            <a:endParaRPr lang="zh-CN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3200"/>
            </a:lvl1pPr>
          </a:lstStyle>
          <a:p>
            <a:r>
              <a:rPr lang="zh-CN"/>
              <a:t>单击此处编辑母版副标题样式</a:t>
            </a:r>
            <a:endParaRPr lang="zh-CN"/>
          </a:p>
        </p:txBody>
      </p:sp>
      <p:sp>
        <p:nvSpPr>
          <p:cNvPr id="74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5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6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zh-CN" altLang="zh-CN" dirty="0"/>
            </a:fld>
            <a:endParaRPr lang="zh-CN" altLang="zh-CN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Rectangle 3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2" name="Rectangle 4"/>
          <p:cNvSpPr>
            <a:spLocks noGrp="1"/>
          </p:cNvSpPr>
          <p:nvPr>
            <p:ph type="body" idx="1"/>
          </p:nvPr>
        </p:nvSpPr>
        <p:spPr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0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0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000"/>
            </a:lvl1pPr>
          </a:lstStyle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  <p:grpSp>
        <p:nvGrpSpPr>
          <p:cNvPr id="2056" name="Group 8"/>
          <p:cNvGrpSpPr/>
          <p:nvPr/>
        </p:nvGrpSpPr>
        <p:grpSpPr>
          <a:xfrm>
            <a:off x="8153400" y="152400"/>
            <a:ext cx="792163" cy="1295400"/>
            <a:chOff x="0" y="0"/>
            <a:chExt cx="528" cy="864"/>
          </a:xfrm>
        </p:grpSpPr>
        <p:sp>
          <p:nvSpPr>
            <p:cNvPr id="2057" name="Oval 9"/>
            <p:cNvSpPr>
              <a:spLocks noChangeArrowheads="1"/>
            </p:cNvSpPr>
            <p:nvPr/>
          </p:nvSpPr>
          <p:spPr bwMode="auto">
            <a:xfrm>
              <a:off x="0" y="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58" name="Oval 10"/>
            <p:cNvSpPr>
              <a:spLocks noChangeArrowheads="1"/>
            </p:cNvSpPr>
            <p:nvPr/>
          </p:nvSpPr>
          <p:spPr bwMode="auto">
            <a:xfrm>
              <a:off x="112" y="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59" name="Oval 11"/>
            <p:cNvSpPr>
              <a:spLocks noChangeArrowheads="1"/>
            </p:cNvSpPr>
            <p:nvPr/>
          </p:nvSpPr>
          <p:spPr bwMode="auto">
            <a:xfrm>
              <a:off x="224" y="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60" name="Oval 12"/>
            <p:cNvSpPr>
              <a:spLocks noChangeArrowheads="1"/>
            </p:cNvSpPr>
            <p:nvPr/>
          </p:nvSpPr>
          <p:spPr bwMode="auto">
            <a:xfrm>
              <a:off x="0" y="11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61" name="Oval 13"/>
            <p:cNvSpPr>
              <a:spLocks noChangeArrowheads="1"/>
            </p:cNvSpPr>
            <p:nvPr/>
          </p:nvSpPr>
          <p:spPr bwMode="auto">
            <a:xfrm>
              <a:off x="112" y="11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62" name="Oval 14"/>
            <p:cNvSpPr>
              <a:spLocks noChangeArrowheads="1"/>
            </p:cNvSpPr>
            <p:nvPr/>
          </p:nvSpPr>
          <p:spPr bwMode="auto">
            <a:xfrm>
              <a:off x="224" y="11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63" name="Oval 15"/>
            <p:cNvSpPr>
              <a:spLocks noChangeArrowheads="1"/>
            </p:cNvSpPr>
            <p:nvPr/>
          </p:nvSpPr>
          <p:spPr bwMode="auto">
            <a:xfrm>
              <a:off x="336" y="11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64" name="Oval 16"/>
            <p:cNvSpPr>
              <a:spLocks noChangeArrowheads="1"/>
            </p:cNvSpPr>
            <p:nvPr/>
          </p:nvSpPr>
          <p:spPr bwMode="auto">
            <a:xfrm>
              <a:off x="0" y="22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65" name="Oval 17"/>
            <p:cNvSpPr>
              <a:spLocks noChangeArrowheads="1"/>
            </p:cNvSpPr>
            <p:nvPr/>
          </p:nvSpPr>
          <p:spPr bwMode="auto">
            <a:xfrm>
              <a:off x="112" y="22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66" name="Oval 18"/>
            <p:cNvSpPr>
              <a:spLocks noChangeArrowheads="1"/>
            </p:cNvSpPr>
            <p:nvPr/>
          </p:nvSpPr>
          <p:spPr bwMode="auto">
            <a:xfrm>
              <a:off x="224" y="22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67" name="Oval 19"/>
            <p:cNvSpPr>
              <a:spLocks noChangeArrowheads="1"/>
            </p:cNvSpPr>
            <p:nvPr/>
          </p:nvSpPr>
          <p:spPr bwMode="auto">
            <a:xfrm>
              <a:off x="336" y="22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68" name="Oval 20"/>
            <p:cNvSpPr>
              <a:spLocks noChangeArrowheads="1"/>
            </p:cNvSpPr>
            <p:nvPr/>
          </p:nvSpPr>
          <p:spPr bwMode="auto">
            <a:xfrm>
              <a:off x="448" y="22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69" name="Oval 21"/>
            <p:cNvSpPr>
              <a:spLocks noChangeArrowheads="1"/>
            </p:cNvSpPr>
            <p:nvPr/>
          </p:nvSpPr>
          <p:spPr bwMode="auto">
            <a:xfrm>
              <a:off x="0" y="33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70" name="Oval 22"/>
            <p:cNvSpPr>
              <a:spLocks noChangeArrowheads="1"/>
            </p:cNvSpPr>
            <p:nvPr/>
          </p:nvSpPr>
          <p:spPr bwMode="auto">
            <a:xfrm>
              <a:off x="112" y="33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71" name="Oval 23"/>
            <p:cNvSpPr>
              <a:spLocks noChangeArrowheads="1"/>
            </p:cNvSpPr>
            <p:nvPr/>
          </p:nvSpPr>
          <p:spPr bwMode="auto">
            <a:xfrm>
              <a:off x="224" y="33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72" name="Oval 24"/>
            <p:cNvSpPr>
              <a:spLocks noChangeArrowheads="1"/>
            </p:cNvSpPr>
            <p:nvPr/>
          </p:nvSpPr>
          <p:spPr bwMode="auto">
            <a:xfrm>
              <a:off x="336" y="33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73" name="Oval 25"/>
            <p:cNvSpPr>
              <a:spLocks noChangeArrowheads="1"/>
            </p:cNvSpPr>
            <p:nvPr/>
          </p:nvSpPr>
          <p:spPr bwMode="auto">
            <a:xfrm>
              <a:off x="0" y="44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74" name="Oval 26"/>
            <p:cNvSpPr>
              <a:spLocks noChangeArrowheads="1"/>
            </p:cNvSpPr>
            <p:nvPr/>
          </p:nvSpPr>
          <p:spPr bwMode="auto">
            <a:xfrm>
              <a:off x="112" y="44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75" name="Oval 27"/>
            <p:cNvSpPr>
              <a:spLocks noChangeArrowheads="1"/>
            </p:cNvSpPr>
            <p:nvPr/>
          </p:nvSpPr>
          <p:spPr bwMode="auto">
            <a:xfrm>
              <a:off x="224" y="44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76" name="Oval 28"/>
            <p:cNvSpPr>
              <a:spLocks noChangeArrowheads="1"/>
            </p:cNvSpPr>
            <p:nvPr/>
          </p:nvSpPr>
          <p:spPr bwMode="auto">
            <a:xfrm>
              <a:off x="336" y="44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77" name="Oval 29"/>
            <p:cNvSpPr>
              <a:spLocks noChangeArrowheads="1"/>
            </p:cNvSpPr>
            <p:nvPr/>
          </p:nvSpPr>
          <p:spPr bwMode="auto">
            <a:xfrm>
              <a:off x="448" y="44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78" name="Oval 30"/>
            <p:cNvSpPr>
              <a:spLocks noChangeArrowheads="1"/>
            </p:cNvSpPr>
            <p:nvPr/>
          </p:nvSpPr>
          <p:spPr bwMode="auto">
            <a:xfrm>
              <a:off x="0" y="56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79" name="Oval 31"/>
            <p:cNvSpPr>
              <a:spLocks noChangeArrowheads="1"/>
            </p:cNvSpPr>
            <p:nvPr/>
          </p:nvSpPr>
          <p:spPr bwMode="auto">
            <a:xfrm>
              <a:off x="112" y="56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80" name="Oval 32"/>
            <p:cNvSpPr>
              <a:spLocks noChangeArrowheads="1"/>
            </p:cNvSpPr>
            <p:nvPr/>
          </p:nvSpPr>
          <p:spPr bwMode="auto">
            <a:xfrm>
              <a:off x="224" y="56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81" name="Oval 33"/>
            <p:cNvSpPr>
              <a:spLocks noChangeArrowheads="1"/>
            </p:cNvSpPr>
            <p:nvPr/>
          </p:nvSpPr>
          <p:spPr bwMode="auto">
            <a:xfrm>
              <a:off x="336" y="56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82" name="Oval 34"/>
            <p:cNvSpPr>
              <a:spLocks noChangeArrowheads="1"/>
            </p:cNvSpPr>
            <p:nvPr/>
          </p:nvSpPr>
          <p:spPr bwMode="auto">
            <a:xfrm>
              <a:off x="0" y="67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83" name="Oval 35"/>
            <p:cNvSpPr>
              <a:spLocks noChangeArrowheads="1"/>
            </p:cNvSpPr>
            <p:nvPr/>
          </p:nvSpPr>
          <p:spPr bwMode="auto">
            <a:xfrm>
              <a:off x="112" y="67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84" name="Oval 36"/>
            <p:cNvSpPr>
              <a:spLocks noChangeArrowheads="1"/>
            </p:cNvSpPr>
            <p:nvPr/>
          </p:nvSpPr>
          <p:spPr bwMode="auto">
            <a:xfrm>
              <a:off x="224" y="67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85" name="Oval 37"/>
            <p:cNvSpPr>
              <a:spLocks noChangeArrowheads="1"/>
            </p:cNvSpPr>
            <p:nvPr/>
          </p:nvSpPr>
          <p:spPr bwMode="auto">
            <a:xfrm>
              <a:off x="336" y="67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86" name="Oval 38"/>
            <p:cNvSpPr>
              <a:spLocks noChangeArrowheads="1"/>
            </p:cNvSpPr>
            <p:nvPr/>
          </p:nvSpPr>
          <p:spPr bwMode="auto">
            <a:xfrm>
              <a:off x="112" y="78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87" name="Oval 39"/>
            <p:cNvSpPr>
              <a:spLocks noChangeArrowheads="1"/>
            </p:cNvSpPr>
            <p:nvPr/>
          </p:nvSpPr>
          <p:spPr bwMode="auto">
            <a:xfrm>
              <a:off x="336" y="78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98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  <a:ea typeface="+mn-ea"/>
        </a:defRPr>
      </a:lvl2pPr>
      <a:lvl3pPr marL="987425" indent="-294005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  <a:ea typeface="+mn-ea"/>
        </a:defRPr>
      </a:lvl3pPr>
      <a:lvl4pPr marL="1281430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1598930" indent="-31623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056130" indent="-31623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13330" indent="-31623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2970530" indent="-31623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427730" indent="-31623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505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3.xml"/><Relationship Id="rId4" Type="http://schemas.openxmlformats.org/officeDocument/2006/relationships/image" Target="../media/image6.jpe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8" name="Picture 2" descr="9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588"/>
            <a:ext cx="9296400" cy="68564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9" name="WordArt 3"/>
          <p:cNvSpPr/>
          <p:nvPr/>
        </p:nvSpPr>
        <p:spPr>
          <a:xfrm>
            <a:off x="1524000" y="2255838"/>
            <a:ext cx="2286000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9525" cap="flat" cmpd="sng">
                  <a:solidFill>
                    <a:srgbClr val="00FF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6600"/>
                </a:solidFill>
                <a:latin typeface="Comic Sans MS" panose="030F0702030302020204" pitchFamily="66" charset="0"/>
                <a:ea typeface="Comic Sans MS" panose="030F0702030302020204" pitchFamily="66" charset="0"/>
              </a:rPr>
              <a:t>Unit 4</a:t>
            </a:r>
            <a:endParaRPr lang="zh-CN" altLang="en-US" sz="3600" b="1">
              <a:ln w="9525" cap="flat" cmpd="sng">
                <a:solidFill>
                  <a:srgbClr val="00FF00"/>
                </a:solidFill>
                <a:prstDash val="solid"/>
                <a:headEnd type="none" w="med" len="med"/>
                <a:tailEnd type="none" w="med" len="med"/>
              </a:ln>
              <a:solidFill>
                <a:srgbClr val="006600"/>
              </a:solidFill>
              <a:latin typeface="Comic Sans MS" panose="030F0702030302020204" pitchFamily="66" charset="0"/>
              <a:ea typeface="Comic Sans MS" panose="030F0702030302020204" pitchFamily="66" charset="0"/>
            </a:endParaRPr>
          </a:p>
        </p:txBody>
      </p:sp>
      <p:sp>
        <p:nvSpPr>
          <p:cNvPr id="4100" name="WordArt 4"/>
          <p:cNvSpPr/>
          <p:nvPr/>
        </p:nvSpPr>
        <p:spPr>
          <a:xfrm>
            <a:off x="4724400" y="2209800"/>
            <a:ext cx="3292475" cy="944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FF99CC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Do it yourself</a:t>
            </a:r>
            <a:endParaRPr lang="zh-CN" altLang="en-US" sz="3600" b="1">
              <a:ln w="12700" cap="flat" cmpd="sng">
                <a:solidFill>
                  <a:srgbClr val="FF99CC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101" name="Text Box 5"/>
          <p:cNvSpPr txBox="1"/>
          <p:nvPr/>
        </p:nvSpPr>
        <p:spPr>
          <a:xfrm>
            <a:off x="2057400" y="3886200"/>
            <a:ext cx="5029200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zh-CN" sz="54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Task</a:t>
            </a:r>
            <a:endParaRPr lang="zh-CN" altLang="zh-CN" sz="5400" b="1" dirty="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矩形 40961"/>
          <p:cNvSpPr/>
          <p:nvPr/>
        </p:nvSpPr>
        <p:spPr>
          <a:xfrm>
            <a:off x="2438400" y="152400"/>
            <a:ext cx="41148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</a:rPr>
              <a:t>Language points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80000"/>
                  </a:srgbClr>
                </a:outer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  <p:sp>
        <p:nvSpPr>
          <p:cNvPr id="40963" name="文本框 40962"/>
          <p:cNvSpPr txBox="1"/>
          <p:nvPr/>
        </p:nvSpPr>
        <p:spPr>
          <a:xfrm>
            <a:off x="152400" y="1066800"/>
            <a:ext cx="8991600" cy="5457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1. Mum’s birthday </a:t>
            </a: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</a:rPr>
              <a:t>is coming</a:t>
            </a:r>
            <a:r>
              <a:rPr lang="en-US" altLang="zh-CN" sz="3200" b="1">
                <a:latin typeface="Arial" panose="020B0604020202020204" pitchFamily="34" charset="0"/>
              </a:rPr>
              <a:t>, so I </a:t>
            </a: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</a:rPr>
              <a:t>decided to</a:t>
            </a:r>
            <a:r>
              <a:rPr lang="en-US" altLang="zh-CN" sz="3200" b="1">
                <a:latin typeface="Arial" panose="020B0604020202020204" pitchFamily="34" charset="0"/>
              </a:rPr>
              <a:t> make her a birthday card by myself.</a:t>
            </a:r>
            <a:endParaRPr lang="en-US" altLang="zh-CN" sz="32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(3) make sb. </a:t>
            </a:r>
            <a:r>
              <a:rPr lang="en-US" altLang="zh-CN" sz="3200" b="1" dirty="0" err="1">
                <a:latin typeface="Arial" panose="020B0604020202020204" pitchFamily="34" charset="0"/>
              </a:rPr>
              <a:t>sth</a:t>
            </a:r>
            <a:r>
              <a:rPr lang="en-US" altLang="zh-CN" sz="3200" b="1">
                <a:latin typeface="Arial" panose="020B0604020202020204" pitchFamily="34" charset="0"/>
              </a:rPr>
              <a:t>.          </a:t>
            </a:r>
            <a:r>
              <a:rPr lang="zh-CN" altLang="en-US" sz="3200" b="1" dirty="0">
                <a:latin typeface="Arial" panose="020B0604020202020204" pitchFamily="34" charset="0"/>
              </a:rPr>
              <a:t>给某人制作某物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</a:rPr>
              <a:t>     </a:t>
            </a:r>
            <a:r>
              <a:rPr lang="en-US" altLang="zh-CN" sz="3200" b="1">
                <a:latin typeface="Arial" panose="020B0604020202020204" pitchFamily="34" charset="0"/>
              </a:rPr>
              <a:t>make </a:t>
            </a:r>
            <a:r>
              <a:rPr lang="en-US" altLang="zh-CN" sz="3200" b="1" dirty="0" err="1">
                <a:latin typeface="Arial" panose="020B0604020202020204" pitchFamily="34" charset="0"/>
              </a:rPr>
              <a:t>sth</a:t>
            </a:r>
            <a:r>
              <a:rPr lang="en-US" altLang="zh-CN" sz="3200" b="1">
                <a:latin typeface="Arial" panose="020B0604020202020204" pitchFamily="34" charset="0"/>
              </a:rPr>
              <a:t>. for sb.</a:t>
            </a:r>
            <a:endParaRPr lang="en-US" altLang="zh-CN" sz="32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</a:rPr>
              <a:t>类似的词还有：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buy sb. </a:t>
            </a:r>
            <a:r>
              <a:rPr lang="en-US" altLang="zh-CN" sz="3200" b="1" dirty="0" err="1">
                <a:latin typeface="Arial" panose="020B0604020202020204" pitchFamily="34" charset="0"/>
              </a:rPr>
              <a:t>sth</a:t>
            </a:r>
            <a:r>
              <a:rPr lang="en-US" altLang="zh-CN" sz="3200" b="1">
                <a:latin typeface="Arial" panose="020B0604020202020204" pitchFamily="34" charset="0"/>
              </a:rPr>
              <a:t>. = buy </a:t>
            </a:r>
            <a:r>
              <a:rPr lang="en-US" altLang="zh-CN" sz="3200" b="1" dirty="0" err="1">
                <a:latin typeface="Arial" panose="020B0604020202020204" pitchFamily="34" charset="0"/>
              </a:rPr>
              <a:t>sth</a:t>
            </a:r>
            <a:r>
              <a:rPr lang="en-US" altLang="zh-CN" sz="3200" b="1">
                <a:latin typeface="Arial" panose="020B0604020202020204" pitchFamily="34" charset="0"/>
              </a:rPr>
              <a:t>. for sb.</a:t>
            </a:r>
            <a:endParaRPr lang="en-US" altLang="zh-CN" sz="32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cook sb. </a:t>
            </a:r>
            <a:r>
              <a:rPr lang="en-US" altLang="zh-CN" sz="3200" b="1" dirty="0" err="1">
                <a:latin typeface="Arial" panose="020B0604020202020204" pitchFamily="34" charset="0"/>
              </a:rPr>
              <a:t>sth</a:t>
            </a:r>
            <a:r>
              <a:rPr lang="en-US" altLang="zh-CN" sz="3200" b="1">
                <a:latin typeface="Arial" panose="020B0604020202020204" pitchFamily="34" charset="0"/>
              </a:rPr>
              <a:t>. = cook </a:t>
            </a:r>
            <a:r>
              <a:rPr lang="en-US" altLang="zh-CN" sz="3200" b="1" dirty="0" err="1">
                <a:latin typeface="Arial" panose="020B0604020202020204" pitchFamily="34" charset="0"/>
              </a:rPr>
              <a:t>sth</a:t>
            </a:r>
            <a:r>
              <a:rPr lang="en-US" altLang="zh-CN" sz="3200" b="1">
                <a:latin typeface="Arial" panose="020B0604020202020204" pitchFamily="34" charset="0"/>
              </a:rPr>
              <a:t>. for sb.</a:t>
            </a:r>
            <a:endParaRPr lang="en-US" altLang="zh-CN" sz="32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</a:rPr>
              <a:t>与 </a:t>
            </a:r>
            <a:r>
              <a:rPr lang="en-US" altLang="zh-CN" sz="3200" b="1">
                <a:latin typeface="Arial" panose="020B0604020202020204" pitchFamily="34" charset="0"/>
              </a:rPr>
              <a:t>to do </a:t>
            </a:r>
            <a:r>
              <a:rPr lang="zh-CN" altLang="en-US" sz="3200" b="1" dirty="0">
                <a:latin typeface="Arial" panose="020B0604020202020204" pitchFamily="34" charset="0"/>
              </a:rPr>
              <a:t>结构要正确区分。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81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charRg st="81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charRg st="81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116" end="1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3">
                                            <p:txEl>
                                              <p:charRg st="116" end="13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3">
                                            <p:txEl>
                                              <p:charRg st="116" end="13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139" end="1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3">
                                            <p:txEl>
                                              <p:charRg st="139" end="14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3">
                                            <p:txEl>
                                              <p:charRg st="139" end="14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147" end="1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3">
                                            <p:txEl>
                                              <p:charRg st="147" end="17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charRg st="147" end="17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179" end="2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3">
                                            <p:txEl>
                                              <p:charRg st="179" end="2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63">
                                            <p:txEl>
                                              <p:charRg st="179" end="2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213" end="2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63">
                                            <p:txEl>
                                              <p:charRg st="213" end="23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63">
                                            <p:txEl>
                                              <p:charRg st="213" end="2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矩形 41985"/>
          <p:cNvSpPr/>
          <p:nvPr/>
        </p:nvSpPr>
        <p:spPr>
          <a:xfrm>
            <a:off x="2438400" y="152400"/>
            <a:ext cx="41148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</a:rPr>
              <a:t>Language points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80000"/>
                  </a:srgbClr>
                </a:outer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  <p:sp>
        <p:nvSpPr>
          <p:cNvPr id="41987" name="文本框 41986"/>
          <p:cNvSpPr txBox="1"/>
          <p:nvPr/>
        </p:nvSpPr>
        <p:spPr>
          <a:xfrm>
            <a:off x="152400" y="1066800"/>
            <a:ext cx="8991600" cy="4970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2. ……because I wanted to keep it secret.</a:t>
            </a:r>
            <a:endParaRPr lang="en-US" altLang="zh-CN" sz="32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(1) keep a secret /  keep secrets   </a:t>
            </a:r>
            <a:r>
              <a:rPr lang="zh-CN" altLang="en-US" sz="3200" b="1" dirty="0">
                <a:latin typeface="Arial" panose="020B0604020202020204" pitchFamily="34" charset="0"/>
              </a:rPr>
              <a:t>保密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(2) </a:t>
            </a: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</a:rPr>
              <a:t>keep it secret</a:t>
            </a:r>
            <a:r>
              <a:rPr lang="en-US" altLang="zh-CN" sz="3200" b="1">
                <a:latin typeface="Arial" panose="020B0604020202020204" pitchFamily="34" charset="0"/>
              </a:rPr>
              <a:t> </a:t>
            </a:r>
            <a:r>
              <a:rPr lang="zh-CN" altLang="en-US" sz="3200" b="1" dirty="0">
                <a:latin typeface="Arial" panose="020B0604020202020204" pitchFamily="34" charset="0"/>
              </a:rPr>
              <a:t>使它（保持）秘密（状态）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</a:rPr>
              <a:t>keep + sb. / </a:t>
            </a:r>
            <a:r>
              <a:rPr lang="en-US" altLang="zh-CN" sz="3200" b="1" dirty="0" err="1">
                <a:solidFill>
                  <a:srgbClr val="FF3300"/>
                </a:solidFill>
                <a:latin typeface="Arial" panose="020B0604020202020204" pitchFamily="34" charset="0"/>
              </a:rPr>
              <a:t>sth</a:t>
            </a: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</a:rPr>
              <a:t>. + adj.</a:t>
            </a:r>
            <a:endParaRPr lang="en-US" altLang="zh-CN" sz="3200" b="1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</a:rPr>
              <a:t>让我们的教室保持干净。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</a:rPr>
              <a:t>Let’s keep our classroom clean and tidy.</a:t>
            </a:r>
            <a:endParaRPr lang="en-US" altLang="zh-CN" sz="3200" b="1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zh-CN" sz="3200" b="1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charRg st="112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charRg st="112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charRg st="112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charRg st="137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charRg st="137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charRg st="137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charRg st="149" end="1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charRg st="149" end="19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charRg st="149" end="19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矩形 43009"/>
          <p:cNvSpPr/>
          <p:nvPr/>
        </p:nvSpPr>
        <p:spPr>
          <a:xfrm>
            <a:off x="2438400" y="152400"/>
            <a:ext cx="41148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</a:rPr>
              <a:t>Language points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80000"/>
                  </a:srgbClr>
                </a:outer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  <p:sp>
        <p:nvSpPr>
          <p:cNvPr id="43011" name="文本框 43010"/>
          <p:cNvSpPr txBox="1"/>
          <p:nvPr/>
        </p:nvSpPr>
        <p:spPr>
          <a:xfrm>
            <a:off x="152400" y="1066800"/>
            <a:ext cx="8991600" cy="5457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3. I planned to make the card with some roses on it.</a:t>
            </a:r>
            <a:endParaRPr lang="en-US" altLang="zh-CN" sz="32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(1) plan to do </a:t>
            </a:r>
            <a:r>
              <a:rPr lang="en-US" altLang="zh-CN" sz="3200" b="1" dirty="0" err="1">
                <a:latin typeface="Arial" panose="020B0604020202020204" pitchFamily="34" charset="0"/>
              </a:rPr>
              <a:t>sth</a:t>
            </a:r>
            <a:r>
              <a:rPr lang="en-US" altLang="zh-CN" sz="3200" b="1">
                <a:latin typeface="Arial" panose="020B0604020202020204" pitchFamily="34" charset="0"/>
              </a:rPr>
              <a:t>.          </a:t>
            </a:r>
            <a:r>
              <a:rPr lang="zh-CN" altLang="en-US" sz="3200" b="1" dirty="0">
                <a:latin typeface="Arial" panose="020B0604020202020204" pitchFamily="34" charset="0"/>
              </a:rPr>
              <a:t>计划做某事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(2) plan not to do </a:t>
            </a:r>
            <a:r>
              <a:rPr lang="en-US" altLang="zh-CN" sz="3200" b="1" dirty="0" err="1">
                <a:latin typeface="Arial" panose="020B0604020202020204" pitchFamily="34" charset="0"/>
              </a:rPr>
              <a:t>sth</a:t>
            </a:r>
            <a:r>
              <a:rPr lang="en-US" altLang="zh-CN" sz="3200" b="1">
                <a:latin typeface="Arial" panose="020B0604020202020204" pitchFamily="34" charset="0"/>
              </a:rPr>
              <a:t>.    </a:t>
            </a:r>
            <a:r>
              <a:rPr lang="zh-CN" altLang="en-US" sz="3200" b="1" dirty="0">
                <a:latin typeface="Arial" panose="020B0604020202020204" pitchFamily="34" charset="0"/>
              </a:rPr>
              <a:t>计划不做某事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</a:rPr>
              <a:t>plan —— planned ——planning</a:t>
            </a:r>
            <a:endParaRPr lang="en-US" altLang="zh-CN" sz="3200" b="1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(3) with some roses </a:t>
            </a:r>
            <a:r>
              <a:rPr lang="zh-CN" altLang="en-US" sz="3200" b="1" dirty="0">
                <a:latin typeface="Arial" panose="020B0604020202020204" pitchFamily="34" charset="0"/>
              </a:rPr>
              <a:t>带玫瑰花的卡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</a:rPr>
              <a:t>一张带相片的贺卡</a:t>
            </a:r>
            <a:endParaRPr lang="zh-CN" altLang="en-US" sz="32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</a:rPr>
              <a:t>a card with  a picture</a:t>
            </a:r>
            <a:endParaRPr lang="en-US" altLang="zh-CN" sz="3200" b="1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charRg st="122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1">
                                            <p:txEl>
                                              <p:charRg st="122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1">
                                            <p:txEl>
                                              <p:charRg st="122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charRg st="149" end="1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charRg st="149" end="17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charRg st="149" end="17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charRg st="176" end="1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charRg st="176" end="18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1">
                                            <p:txEl>
                                              <p:charRg st="176" end="18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charRg st="185" end="2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1">
                                            <p:txEl>
                                              <p:charRg st="185" end="20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1">
                                            <p:txEl>
                                              <p:charRg st="185" end="20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2" name="矩形 46081"/>
          <p:cNvSpPr/>
          <p:nvPr/>
        </p:nvSpPr>
        <p:spPr>
          <a:xfrm>
            <a:off x="2438400" y="0"/>
            <a:ext cx="4114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</a:rPr>
              <a:t>Language points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80000"/>
                  </a:srgbClr>
                </a:outer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  <p:sp>
        <p:nvSpPr>
          <p:cNvPr id="46083" name="文本框 46082"/>
          <p:cNvSpPr txBox="1"/>
          <p:nvPr/>
        </p:nvSpPr>
        <p:spPr>
          <a:xfrm>
            <a:off x="152400" y="609600"/>
            <a:ext cx="8991600" cy="5943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4. We had fun working together.</a:t>
            </a:r>
            <a:endParaRPr lang="en-US" altLang="zh-CN" sz="3200" b="1">
              <a:latin typeface="Arial" panose="020B0604020202020204" pitchFamily="34" charset="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(1) have fun doing </a:t>
            </a:r>
            <a:r>
              <a:rPr lang="en-US" altLang="zh-CN" sz="3200" b="1" dirty="0" err="1">
                <a:latin typeface="Arial" panose="020B0604020202020204" pitchFamily="34" charset="0"/>
              </a:rPr>
              <a:t>sth</a:t>
            </a:r>
            <a:r>
              <a:rPr lang="en-US" altLang="zh-CN" sz="3200" b="1">
                <a:latin typeface="Arial" panose="020B0604020202020204" pitchFamily="34" charset="0"/>
              </a:rPr>
              <a:t>.              </a:t>
            </a:r>
            <a:r>
              <a:rPr lang="zh-CN" altLang="en-US" sz="3200" b="1" dirty="0">
                <a:latin typeface="Arial" panose="020B0604020202020204" pitchFamily="34" charset="0"/>
              </a:rPr>
              <a:t>做某事很快乐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(2) have a great time doing </a:t>
            </a:r>
            <a:r>
              <a:rPr lang="en-US" altLang="zh-CN" sz="3200" b="1" dirty="0" err="1">
                <a:latin typeface="Arial" panose="020B0604020202020204" pitchFamily="34" charset="0"/>
              </a:rPr>
              <a:t>sth</a:t>
            </a:r>
            <a:r>
              <a:rPr lang="en-US" altLang="zh-CN" sz="3200" b="1">
                <a:latin typeface="Arial" panose="020B0604020202020204" pitchFamily="34" charset="0"/>
              </a:rPr>
              <a:t>.</a:t>
            </a:r>
            <a:endParaRPr lang="en-US" altLang="zh-CN" sz="3200" b="1">
              <a:latin typeface="Arial" panose="020B0604020202020204" pitchFamily="34" charset="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zh-CN" sz="3200" b="1">
                <a:solidFill>
                  <a:srgbClr val="000099"/>
                </a:solidFill>
                <a:latin typeface="Arial" panose="020B0604020202020204" pitchFamily="34" charset="0"/>
              </a:rPr>
              <a:t>Look! The students are having a great time</a:t>
            </a:r>
            <a:endParaRPr lang="en-US" altLang="zh-CN" sz="3200" b="1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zh-CN" sz="3200" b="1" u="sng">
                <a:solidFill>
                  <a:srgbClr val="000099"/>
                </a:solidFill>
                <a:latin typeface="Arial" panose="020B0604020202020204" pitchFamily="34" charset="0"/>
              </a:rPr>
              <a:t>                  </a:t>
            </a:r>
            <a:r>
              <a:rPr lang="en-US" altLang="zh-CN" sz="3200" b="1">
                <a:solidFill>
                  <a:srgbClr val="000099"/>
                </a:solidFill>
                <a:latin typeface="Arial" panose="020B0604020202020204" pitchFamily="34" charset="0"/>
              </a:rPr>
              <a:t>(play) on the playground.</a:t>
            </a:r>
            <a:endParaRPr lang="en-US" altLang="zh-CN" sz="3200" b="1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5. Lots of things </a:t>
            </a: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</a:rPr>
              <a:t>went wrong</a:t>
            </a:r>
            <a:r>
              <a:rPr lang="en-US" altLang="zh-CN" sz="3200" b="1">
                <a:latin typeface="Arial" panose="020B0604020202020204" pitchFamily="34" charset="0"/>
              </a:rPr>
              <a:t> during that time.</a:t>
            </a:r>
            <a:endParaRPr lang="en-US" altLang="zh-CN" sz="3200" b="1">
              <a:latin typeface="Arial" panose="020B0604020202020204" pitchFamily="34" charset="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(1) go wrong      </a:t>
            </a:r>
            <a:r>
              <a:rPr lang="zh-CN" altLang="en-US" sz="3200" b="1" dirty="0">
                <a:latin typeface="Arial" panose="020B0604020202020204" pitchFamily="34" charset="0"/>
              </a:rPr>
              <a:t>出错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</a:rPr>
              <a:t>似乎所有事情都出错了。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</a:rPr>
              <a:t>Everything seemed to go wrong.</a:t>
            </a:r>
            <a:endParaRPr lang="en-US" altLang="zh-CN" sz="3200" b="1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</a:rPr>
              <a:t>It seemed that everything went wrong.</a:t>
            </a:r>
            <a:endParaRPr lang="en-US" altLang="zh-CN" sz="3200" b="1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46085" name="文本框 46084"/>
          <p:cNvSpPr txBox="1"/>
          <p:nvPr/>
        </p:nvSpPr>
        <p:spPr>
          <a:xfrm>
            <a:off x="-228600" y="2895600"/>
            <a:ext cx="3276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</a:rPr>
              <a:t>playing</a:t>
            </a:r>
            <a:endParaRPr lang="en-US" altLang="zh-CN" sz="3200" b="1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charRg st="109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charRg st="152" end="1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charRg st="196" end="2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charRg st="243" end="2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charRg st="264" end="2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charRg st="276" end="3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charRg st="307" end="3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6" name="矩形 47105"/>
          <p:cNvSpPr/>
          <p:nvPr/>
        </p:nvSpPr>
        <p:spPr>
          <a:xfrm>
            <a:off x="2438400" y="152400"/>
            <a:ext cx="41148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</a:rPr>
              <a:t>Language points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80000"/>
                  </a:srgbClr>
                </a:outer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  <p:sp>
        <p:nvSpPr>
          <p:cNvPr id="47107" name="文本框 47106"/>
          <p:cNvSpPr txBox="1"/>
          <p:nvPr/>
        </p:nvSpPr>
        <p:spPr>
          <a:xfrm>
            <a:off x="152400" y="1066800"/>
            <a:ext cx="8991600" cy="49101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6. I kept spelling the words wrong.</a:t>
            </a:r>
            <a:endParaRPr lang="en-US" altLang="zh-CN" sz="32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</a:rPr>
              <a:t>我一直拼错单词。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7. I </a:t>
            </a:r>
            <a:r>
              <a:rPr lang="en-US" altLang="zh-CN" sz="3200" b="1" dirty="0" err="1">
                <a:latin typeface="Arial" panose="020B0604020202020204" pitchFamily="34" charset="0"/>
              </a:rPr>
              <a:t>coloured</a:t>
            </a:r>
            <a:r>
              <a:rPr lang="en-US" altLang="zh-CN" sz="3200" b="1">
                <a:latin typeface="Arial" panose="020B0604020202020204" pitchFamily="34" charset="0"/>
              </a:rPr>
              <a:t> the roses red.</a:t>
            </a:r>
            <a:endParaRPr lang="en-US" altLang="zh-CN" sz="32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 dirty="0" err="1">
                <a:latin typeface="Arial" panose="020B0604020202020204" pitchFamily="34" charset="0"/>
              </a:rPr>
              <a:t>colour</a:t>
            </a:r>
            <a:r>
              <a:rPr lang="en-US" altLang="zh-CN" sz="3200" b="1">
                <a:latin typeface="Arial" panose="020B0604020202020204" pitchFamily="34" charset="0"/>
              </a:rPr>
              <a:t> </a:t>
            </a:r>
            <a:r>
              <a:rPr lang="en-US" altLang="zh-CN" sz="3200" b="1" dirty="0" err="1">
                <a:latin typeface="Arial" panose="020B0604020202020204" pitchFamily="34" charset="0"/>
              </a:rPr>
              <a:t>sth</a:t>
            </a:r>
            <a:r>
              <a:rPr lang="en-US" altLang="zh-CN" sz="3200" b="1">
                <a:latin typeface="Arial" panose="020B0604020202020204" pitchFamily="34" charset="0"/>
              </a:rPr>
              <a:t>. + adj.     =    </a:t>
            </a: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</a:rPr>
              <a:t>paint </a:t>
            </a:r>
            <a:r>
              <a:rPr lang="en-US" altLang="zh-CN" sz="3200" b="1" dirty="0" err="1">
                <a:solidFill>
                  <a:srgbClr val="FF3300"/>
                </a:solidFill>
                <a:latin typeface="Arial" panose="020B0604020202020204" pitchFamily="34" charset="0"/>
              </a:rPr>
              <a:t>sth</a:t>
            </a: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</a:rPr>
              <a:t>. + adj.</a:t>
            </a:r>
            <a:endParaRPr lang="en-US" altLang="zh-CN" sz="3200" b="1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0099"/>
                </a:solidFill>
                <a:latin typeface="Arial" panose="020B0604020202020204" pitchFamily="34" charset="0"/>
              </a:rPr>
              <a:t>万圣节的时候，人们把脸涂成各种颜色。</a:t>
            </a:r>
            <a:endParaRPr lang="zh-CN" altLang="en-US" sz="3200" b="1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</a:rPr>
              <a:t>At Halloween, people paint / </a:t>
            </a:r>
            <a:r>
              <a:rPr lang="en-US" altLang="zh-CN" sz="3200" b="1" dirty="0" err="1">
                <a:solidFill>
                  <a:srgbClr val="FF3300"/>
                </a:solidFill>
                <a:latin typeface="Arial" panose="020B0604020202020204" pitchFamily="34" charset="0"/>
              </a:rPr>
              <a:t>colour</a:t>
            </a: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</a:rPr>
              <a:t> their faces different </a:t>
            </a:r>
            <a:r>
              <a:rPr lang="en-US" altLang="zh-CN" sz="3200" b="1" dirty="0" err="1">
                <a:solidFill>
                  <a:srgbClr val="FF3300"/>
                </a:solidFill>
                <a:latin typeface="Arial" panose="020B0604020202020204" pitchFamily="34" charset="0"/>
              </a:rPr>
              <a:t>colours</a:t>
            </a: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</a:rPr>
              <a:t>. </a:t>
            </a:r>
            <a:r>
              <a:rPr lang="en-US" altLang="zh-CN" sz="800" dirty="0" err="1">
                <a:solidFill>
                  <a:schemeClr val="bg1"/>
                </a:solidFill>
                <a:latin typeface="Arial" panose="020B0604020202020204" pitchFamily="34" charset="0"/>
              </a:rPr>
              <a:t>Zxx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</a:rPr>
              <a:t>，</a:t>
            </a:r>
            <a:r>
              <a:rPr lang="en-US" altLang="zh-CN" sz="800">
                <a:solidFill>
                  <a:schemeClr val="bg1"/>
                </a:solidFill>
                <a:latin typeface="Arial" panose="020B0604020202020204" pitchFamily="34" charset="0"/>
              </a:rPr>
              <a:t>k</a:t>
            </a:r>
            <a:endParaRPr lang="en-US" altLang="zh-CN" sz="8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zh-CN" sz="8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charRg st="36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7">
                                            <p:txEl>
                                              <p:charRg st="36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7">
                                            <p:txEl>
                                              <p:charRg st="36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charRg st="74" end="1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charRg st="120" end="1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charRg st="139" end="2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7107">
                                            <p:txEl>
                                              <p:charRg st="139" end="2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7107">
                                            <p:txEl>
                                              <p:charRg st="139" end="2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30" name="矩形 48129"/>
          <p:cNvSpPr/>
          <p:nvPr/>
        </p:nvSpPr>
        <p:spPr>
          <a:xfrm>
            <a:off x="2438400" y="152400"/>
            <a:ext cx="41148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</a:rPr>
              <a:t>Language points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80000"/>
                  </a:srgbClr>
                </a:outer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  <p:sp>
        <p:nvSpPr>
          <p:cNvPr id="48131" name="文本框 48130"/>
          <p:cNvSpPr txBox="1"/>
          <p:nvPr/>
        </p:nvSpPr>
        <p:spPr>
          <a:xfrm>
            <a:off x="152400" y="1066800"/>
            <a:ext cx="8991600" cy="47259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8. I cut out a picture of </a:t>
            </a:r>
            <a:r>
              <a:rPr lang="en-US" altLang="zh-CN" sz="3200" b="1" dirty="0" err="1">
                <a:latin typeface="Arial" panose="020B0604020202020204" pitchFamily="34" charset="0"/>
              </a:rPr>
              <a:t>colourful</a:t>
            </a:r>
            <a:r>
              <a:rPr lang="en-US" altLang="zh-CN" sz="3200" b="1">
                <a:latin typeface="Arial" panose="020B0604020202020204" pitchFamily="34" charset="0"/>
              </a:rPr>
              <a:t> balloons and stuck it on the cover.</a:t>
            </a:r>
            <a:endParaRPr lang="en-US" altLang="zh-CN" sz="32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</a:rPr>
              <a:t>我剪出一张有彩色气球的图片把它贴到封面上。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(1) cut out</a:t>
            </a:r>
            <a:endParaRPr lang="en-US" altLang="zh-CN" sz="32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(2) stick A on B</a:t>
            </a:r>
            <a:endParaRPr lang="en-US" altLang="zh-CN" sz="32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</a:rPr>
              <a:t>请把这张时刻表贴到墙上。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</a:rPr>
              <a:t>Please stick the timetable on the wall.</a:t>
            </a:r>
            <a:endParaRPr lang="en-US" altLang="zh-CN" sz="3200" b="1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charRg st="72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charRg st="72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charRg st="72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charRg st="94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charRg st="94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charRg st="94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charRg st="106" end="1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1">
                                            <p:txEl>
                                              <p:charRg st="106" end="1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1">
                                            <p:txEl>
                                              <p:charRg st="106" end="1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charRg st="123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1">
                                            <p:txEl>
                                              <p:charRg st="123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1">
                                            <p:txEl>
                                              <p:charRg st="123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charRg st="136" end="1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1">
                                            <p:txEl>
                                              <p:charRg st="136" end="17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1">
                                            <p:txEl>
                                              <p:charRg st="136" end="17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9154" name="矩形 49153"/>
          <p:cNvSpPr/>
          <p:nvPr/>
        </p:nvSpPr>
        <p:spPr>
          <a:xfrm>
            <a:off x="2438400" y="152400"/>
            <a:ext cx="41148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</a:rPr>
              <a:t>Language points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80000"/>
                  </a:srgbClr>
                </a:outer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  <p:sp>
        <p:nvSpPr>
          <p:cNvPr id="49155" name="文本框 49154"/>
          <p:cNvSpPr txBox="1"/>
          <p:nvPr/>
        </p:nvSpPr>
        <p:spPr>
          <a:xfrm>
            <a:off x="152400" y="1066800"/>
            <a:ext cx="8991600" cy="5213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9. When I completed the card, there was paint on everything.</a:t>
            </a:r>
            <a:endParaRPr lang="en-US" altLang="zh-CN" sz="32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complete= finish</a:t>
            </a:r>
            <a:endParaRPr lang="en-US" altLang="zh-CN" sz="32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paint v. </a:t>
            </a:r>
            <a:r>
              <a:rPr lang="zh-CN" altLang="en-US" sz="3200" b="1" dirty="0">
                <a:latin typeface="Arial" panose="020B0604020202020204" pitchFamily="34" charset="0"/>
              </a:rPr>
              <a:t>涂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paint n. </a:t>
            </a:r>
            <a:r>
              <a:rPr lang="zh-CN" altLang="en-US" sz="3200" b="1" dirty="0">
                <a:latin typeface="Arial" panose="020B0604020202020204" pitchFamily="34" charset="0"/>
              </a:rPr>
              <a:t>颜料 （不可数）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10. This is the first card</a:t>
            </a:r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</a:rPr>
              <a:t>I made for Mum</a:t>
            </a:r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</a:rPr>
              <a:t>）</a:t>
            </a: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</a:rPr>
              <a:t>.</a:t>
            </a:r>
            <a:endParaRPr lang="en-US" altLang="zh-CN" sz="3200" b="1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</a:rPr>
              <a:t>I made for Mum </a:t>
            </a:r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</a:rPr>
              <a:t>充当 </a:t>
            </a: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</a:rPr>
              <a:t>the first card </a:t>
            </a:r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</a:rPr>
              <a:t>的定于从句，翻译成：这是我给我妈妈制作的第一张贺卡。</a:t>
            </a:r>
            <a:endParaRPr lang="en-US" altLang="zh-CN" sz="3200" b="1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charRg st="61" end="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5">
                                            <p:txEl>
                                              <p:charRg st="61" end="7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5">
                                            <p:txEl>
                                              <p:charRg st="61" end="7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charRg st="78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5">
                                            <p:txEl>
                                              <p:charRg st="78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55">
                                            <p:txEl>
                                              <p:charRg st="78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charRg st="89" end="1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155">
                                            <p:txEl>
                                              <p:charRg st="89" end="10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155">
                                            <p:txEl>
                                              <p:charRg st="89" end="10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charRg st="107" end="1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155">
                                            <p:txEl>
                                              <p:charRg st="107" end="15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155">
                                            <p:txEl>
                                              <p:charRg st="107" end="15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charRg st="151" end="2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155">
                                            <p:txEl>
                                              <p:charRg st="151" end="2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155">
                                            <p:txEl>
                                              <p:charRg st="151" end="2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endParaRPr lang="zh-CN" altLang="zh-CN" dirty="0"/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/>
            <a:endParaRPr lang="zh-CN" altLang="zh-CN" dirty="0"/>
          </a:p>
        </p:txBody>
      </p:sp>
      <p:pic>
        <p:nvPicPr>
          <p:cNvPr id="13316" name="Picture 4" descr="3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7" name="Text Box 5"/>
          <p:cNvSpPr txBox="1"/>
          <p:nvPr/>
        </p:nvSpPr>
        <p:spPr>
          <a:xfrm>
            <a:off x="1066800" y="1981200"/>
            <a:ext cx="3657600" cy="3636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zh-CN" altLang="zh-CN" sz="3600" b="1" dirty="0">
                <a:latin typeface="Times New Roman" panose="02020603050405020304" pitchFamily="18" charset="0"/>
              </a:rPr>
              <a:t>Para1:</a:t>
            </a:r>
            <a:endParaRPr lang="zh-CN" altLang="zh-CN" sz="3600" b="1" dirty="0"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zh-CN" altLang="zh-CN" sz="3600" b="1" dirty="0">
                <a:latin typeface="Times New Roman" panose="02020603050405020304" pitchFamily="18" charset="0"/>
              </a:rPr>
              <a:t>Para 2:</a:t>
            </a:r>
            <a:endParaRPr lang="zh-CN" altLang="zh-CN" sz="3600" b="1" dirty="0">
              <a:latin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zh-CN" sz="3600" b="1" dirty="0">
                <a:latin typeface="Times New Roman" panose="02020603050405020304" pitchFamily="18" charset="0"/>
              </a:rPr>
              <a:t>Para 3:</a:t>
            </a:r>
            <a:endParaRPr lang="zh-CN" altLang="zh-CN" sz="3600" b="1" dirty="0">
              <a:latin typeface="Times New Roman" panose="02020603050405020304" pitchFamily="18" charset="0"/>
            </a:endParaRPr>
          </a:p>
          <a:p>
            <a:pPr>
              <a:lnSpc>
                <a:spcPct val="145000"/>
              </a:lnSpc>
              <a:spcBef>
                <a:spcPct val="50000"/>
              </a:spcBef>
            </a:pPr>
            <a:r>
              <a:rPr lang="zh-CN" altLang="zh-CN" sz="3600" b="1" dirty="0">
                <a:latin typeface="Times New Roman" panose="02020603050405020304" pitchFamily="18" charset="0"/>
              </a:rPr>
              <a:t>Para 4:</a:t>
            </a:r>
            <a:endParaRPr lang="zh-CN" altLang="zh-CN" sz="3600" b="1" dirty="0">
              <a:latin typeface="Times New Roman" panose="02020603050405020304" pitchFamily="18" charset="0"/>
            </a:endParaRPr>
          </a:p>
        </p:txBody>
      </p:sp>
      <p:sp>
        <p:nvSpPr>
          <p:cNvPr id="14342" name="Text Box 6"/>
          <p:cNvSpPr txBox="1"/>
          <p:nvPr/>
        </p:nvSpPr>
        <p:spPr>
          <a:xfrm>
            <a:off x="2667000" y="1905000"/>
            <a:ext cx="5867400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zh-CN" sz="36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The reason why Suzy made a birthday card.</a:t>
            </a:r>
            <a:endParaRPr lang="zh-CN" altLang="zh-CN" sz="36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3" name="Text Box 7"/>
          <p:cNvSpPr txBox="1"/>
          <p:nvPr/>
        </p:nvSpPr>
        <p:spPr>
          <a:xfrm>
            <a:off x="2667000" y="2940050"/>
            <a:ext cx="5562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zh-CN" sz="36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How she made the card.</a:t>
            </a:r>
            <a:endParaRPr lang="zh-CN" altLang="zh-CN" sz="36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4" name="Text Box 8"/>
          <p:cNvSpPr txBox="1"/>
          <p:nvPr/>
        </p:nvSpPr>
        <p:spPr>
          <a:xfrm>
            <a:off x="2743200" y="3886200"/>
            <a:ext cx="58674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zh-CN" sz="36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What happened in the end.</a:t>
            </a:r>
            <a:endParaRPr lang="zh-CN" altLang="zh-CN" sz="36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5" name="Text Box 9"/>
          <p:cNvSpPr txBox="1"/>
          <p:nvPr/>
        </p:nvSpPr>
        <p:spPr>
          <a:xfrm>
            <a:off x="2743200" y="4876800"/>
            <a:ext cx="4267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zh-CN" sz="36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Suzy’s hope.</a:t>
            </a:r>
            <a:endParaRPr lang="zh-CN" altLang="zh-CN" sz="36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/>
      <p:bldP spid="14343" grpId="0"/>
      <p:bldP spid="14344" grpId="0"/>
      <p:bldP spid="1434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endParaRPr lang="zh-CN" altLang="zh-CN" dirty="0"/>
          </a:p>
        </p:txBody>
      </p:sp>
      <p:sp>
        <p:nvSpPr>
          <p:cNvPr id="51203" name="Rectangle 3"/>
          <p:cNvSpPr>
            <a:spLocks noGrp="1"/>
          </p:cNvSpPr>
          <p:nvPr>
            <p:ph type="body"/>
          </p:nvPr>
        </p:nvSpPr>
        <p:spPr/>
        <p:txBody>
          <a:bodyPr vert="horz" wrap="square" lIns="91440" tIns="45720" rIns="91440" bIns="45720" anchor="t"/>
          <a:p>
            <a:pPr eaLnBrk="1" hangingPunct="1"/>
            <a:endParaRPr lang="zh-CN" altLang="zh-CN" dirty="0"/>
          </a:p>
        </p:txBody>
      </p:sp>
      <p:pic>
        <p:nvPicPr>
          <p:cNvPr id="51204" name="Picture 4" descr="3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05" name="Text Box 5"/>
          <p:cNvSpPr txBox="1"/>
          <p:nvPr/>
        </p:nvSpPr>
        <p:spPr>
          <a:xfrm>
            <a:off x="1066800" y="1981200"/>
            <a:ext cx="3657600" cy="696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zh-CN" altLang="zh-CN" sz="3600" b="1" dirty="0">
                <a:latin typeface="Times New Roman" panose="02020603050405020304" pitchFamily="18" charset="0"/>
              </a:rPr>
              <a:t>Para1:</a:t>
            </a:r>
            <a:endParaRPr lang="zh-CN" altLang="zh-CN" sz="3600" b="1" dirty="0">
              <a:latin typeface="Times New Roman" panose="02020603050405020304" pitchFamily="18" charset="0"/>
            </a:endParaRPr>
          </a:p>
        </p:txBody>
      </p:sp>
      <p:sp>
        <p:nvSpPr>
          <p:cNvPr id="14342" name="Text Box 6"/>
          <p:cNvSpPr txBox="1"/>
          <p:nvPr/>
        </p:nvSpPr>
        <p:spPr>
          <a:xfrm>
            <a:off x="2667000" y="1905000"/>
            <a:ext cx="5867400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zh-CN" sz="36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The reason why Suzy made a birthday card.</a:t>
            </a:r>
            <a:endParaRPr lang="zh-CN" altLang="zh-CN" sz="36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10" name="文本框 51209"/>
          <p:cNvSpPr txBox="1"/>
          <p:nvPr/>
        </p:nvSpPr>
        <p:spPr>
          <a:xfrm>
            <a:off x="838200" y="2971800"/>
            <a:ext cx="7543800" cy="2774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Useful expressions:</a:t>
            </a:r>
            <a:endParaRPr lang="en-US" altLang="zh-CN" sz="32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1. I decided to ……by myself.</a:t>
            </a:r>
            <a:endParaRPr lang="en-US" altLang="zh-CN" sz="32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2. I …… because……</a:t>
            </a:r>
            <a:endParaRPr lang="en-US" altLang="zh-CN" sz="32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zh-CN" sz="32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/>
      <p:bldP spid="512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6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endParaRPr lang="zh-CN" altLang="zh-CN" dirty="0"/>
          </a:p>
        </p:txBody>
      </p:sp>
      <p:sp>
        <p:nvSpPr>
          <p:cNvPr id="52227" name="Rectangle 3"/>
          <p:cNvSpPr>
            <a:spLocks noGrp="1"/>
          </p:cNvSpPr>
          <p:nvPr>
            <p:ph type="body"/>
          </p:nvPr>
        </p:nvSpPr>
        <p:spPr/>
        <p:txBody>
          <a:bodyPr vert="horz" wrap="square" lIns="91440" tIns="45720" rIns="91440" bIns="45720" anchor="t"/>
          <a:p>
            <a:pPr eaLnBrk="1" hangingPunct="1"/>
            <a:endParaRPr lang="zh-CN" altLang="zh-CN" dirty="0"/>
          </a:p>
        </p:txBody>
      </p:sp>
      <p:pic>
        <p:nvPicPr>
          <p:cNvPr id="52228" name="Picture 4" descr="3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2229" name="Text Box 5"/>
          <p:cNvSpPr txBox="1"/>
          <p:nvPr/>
        </p:nvSpPr>
        <p:spPr>
          <a:xfrm>
            <a:off x="1066800" y="1981200"/>
            <a:ext cx="3657600" cy="696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zh-CN" altLang="zh-CN" sz="3600" b="1" dirty="0">
                <a:latin typeface="Times New Roman" panose="02020603050405020304" pitchFamily="18" charset="0"/>
              </a:rPr>
              <a:t>Para 2:</a:t>
            </a:r>
            <a:endParaRPr lang="zh-CN" altLang="zh-CN" sz="3600" b="1" dirty="0">
              <a:latin typeface="Times New Roman" panose="02020603050405020304" pitchFamily="18" charset="0"/>
            </a:endParaRPr>
          </a:p>
        </p:txBody>
      </p:sp>
      <p:sp>
        <p:nvSpPr>
          <p:cNvPr id="14343" name="Text Box 7"/>
          <p:cNvSpPr txBox="1"/>
          <p:nvPr/>
        </p:nvSpPr>
        <p:spPr>
          <a:xfrm>
            <a:off x="2590800" y="2025650"/>
            <a:ext cx="5562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zh-CN" sz="36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How she made the card.</a:t>
            </a:r>
            <a:endParaRPr lang="zh-CN" altLang="zh-CN" sz="36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34" name="文本框 52233"/>
          <p:cNvSpPr txBox="1"/>
          <p:nvPr/>
        </p:nvSpPr>
        <p:spPr>
          <a:xfrm>
            <a:off x="838200" y="2589213"/>
            <a:ext cx="7543800" cy="35067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Useful expressions:</a:t>
            </a:r>
            <a:endParaRPr lang="en-US" altLang="zh-CN" sz="32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1. ……helped me.</a:t>
            </a:r>
            <a:endParaRPr lang="en-US" altLang="zh-CN" sz="32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2. We had fun working together.</a:t>
            </a:r>
            <a:endParaRPr lang="en-US" altLang="zh-CN" sz="32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3. It took ……to finish</a:t>
            </a:r>
            <a:endParaRPr lang="en-US" altLang="zh-CN" sz="32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4. I made some mistakes when……</a:t>
            </a:r>
            <a:endParaRPr lang="en-US" altLang="zh-CN" sz="32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/>
      <p:bldP spid="522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/>
          </p:cNvSpPr>
          <p:nvPr>
            <p:ph idx="1"/>
          </p:nvPr>
        </p:nvSpPr>
        <p:spPr>
          <a:xfrm>
            <a:off x="228600" y="304800"/>
            <a:ext cx="8229600" cy="4411663"/>
          </a:xfrm>
        </p:spPr>
        <p:txBody>
          <a:bodyPr vert="horz" wrap="square" lIns="91440" tIns="45720" rIns="91440" bIns="45720" anchor="t"/>
          <a:p>
            <a:pPr eaLnBrk="1" hangingPunct="1"/>
            <a:r>
              <a:rPr lang="zh-CN" altLang="zh-CN" sz="4000" dirty="0">
                <a:latin typeface="Times New Roman" panose="02020603050405020304" pitchFamily="18" charset="0"/>
              </a:rPr>
              <a:t>What happened to the cat when Suzy’s cousin finished painting the whole living room blue?</a:t>
            </a:r>
            <a:endParaRPr lang="zh-CN" altLang="zh-CN" sz="40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zh-CN" altLang="zh-CN" sz="4000" dirty="0">
                <a:latin typeface="Times New Roman" panose="02020603050405020304" pitchFamily="18" charset="0"/>
              </a:rPr>
              <a:t>Could Suzy put the books on the shelf made by her cousin?</a:t>
            </a:r>
            <a:r>
              <a:rPr lang="zh-CN" altLang="en-US" sz="4000" dirty="0">
                <a:latin typeface="Times New Roman" panose="02020603050405020304" pitchFamily="18" charset="0"/>
              </a:rPr>
              <a:t> </a:t>
            </a:r>
            <a:r>
              <a:rPr lang="en-US" altLang="zh-CN" sz="4000">
                <a:latin typeface="Times New Roman" panose="02020603050405020304" pitchFamily="18" charset="0"/>
              </a:rPr>
              <a:t>Why?</a:t>
            </a:r>
            <a:endParaRPr lang="zh-CN" altLang="zh-CN" sz="40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zh-CN" altLang="zh-CN" sz="4000" dirty="0">
                <a:latin typeface="Times New Roman" panose="02020603050405020304" pitchFamily="18" charset="0"/>
              </a:rPr>
              <a:t>Why did Suzy’s cousin feel unhappy when Suzy advised him to take a course in DIY?</a:t>
            </a:r>
            <a:endParaRPr lang="zh-CN" altLang="zh-CN" sz="40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zh-CN" altLang="zh-CN" sz="4000" dirty="0">
                <a:latin typeface="Times New Roman" panose="02020603050405020304" pitchFamily="18" charset="0"/>
              </a:rPr>
              <a:t>Is Suzy also weak at DIY?</a:t>
            </a:r>
            <a:endParaRPr lang="zh-CN" altLang="zh-CN" sz="40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325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endParaRPr lang="zh-CN" altLang="zh-CN" dirty="0"/>
          </a:p>
        </p:txBody>
      </p:sp>
      <p:sp>
        <p:nvSpPr>
          <p:cNvPr id="53251" name="Rectangle 3"/>
          <p:cNvSpPr>
            <a:spLocks noGrp="1"/>
          </p:cNvSpPr>
          <p:nvPr>
            <p:ph type="body"/>
          </p:nvPr>
        </p:nvSpPr>
        <p:spPr/>
        <p:txBody>
          <a:bodyPr vert="horz" wrap="square" lIns="91440" tIns="45720" rIns="91440" bIns="45720" anchor="t"/>
          <a:p>
            <a:pPr eaLnBrk="1" hangingPunct="1"/>
            <a:endParaRPr lang="zh-CN" altLang="zh-CN" dirty="0"/>
          </a:p>
        </p:txBody>
      </p:sp>
      <p:pic>
        <p:nvPicPr>
          <p:cNvPr id="53252" name="Picture 4" descr="3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3253" name="Text Box 5"/>
          <p:cNvSpPr txBox="1"/>
          <p:nvPr/>
        </p:nvSpPr>
        <p:spPr>
          <a:xfrm>
            <a:off x="1066800" y="1981200"/>
            <a:ext cx="3657600" cy="696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zh-CN" altLang="zh-CN" sz="3600" b="1" dirty="0">
                <a:latin typeface="Times New Roman" panose="02020603050405020304" pitchFamily="18" charset="0"/>
              </a:rPr>
              <a:t>Para </a:t>
            </a:r>
            <a:r>
              <a:rPr lang="zh-CN" altLang="en-US" sz="3600" b="1" dirty="0">
                <a:latin typeface="Times New Roman" panose="02020603050405020304" pitchFamily="18" charset="0"/>
              </a:rPr>
              <a:t>3</a:t>
            </a:r>
            <a:r>
              <a:rPr lang="zh-CN" altLang="zh-CN" sz="3600" b="1" dirty="0">
                <a:latin typeface="Times New Roman" panose="02020603050405020304" pitchFamily="18" charset="0"/>
              </a:rPr>
              <a:t>:</a:t>
            </a:r>
            <a:endParaRPr lang="zh-CN" altLang="zh-CN" sz="3600" b="1" dirty="0">
              <a:latin typeface="Times New Roman" panose="02020603050405020304" pitchFamily="18" charset="0"/>
            </a:endParaRPr>
          </a:p>
        </p:txBody>
      </p:sp>
      <p:sp>
        <p:nvSpPr>
          <p:cNvPr id="53255" name="文本框 53254"/>
          <p:cNvSpPr txBox="1"/>
          <p:nvPr/>
        </p:nvSpPr>
        <p:spPr>
          <a:xfrm>
            <a:off x="838200" y="2986088"/>
            <a:ext cx="7543800" cy="2043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Useful expressions:</a:t>
            </a:r>
            <a:endParaRPr lang="en-US" altLang="zh-CN" sz="32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1. Finally / In the end……</a:t>
            </a:r>
            <a:endParaRPr lang="en-US" altLang="zh-CN" sz="32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2. When I completed ……</a:t>
            </a:r>
            <a:r>
              <a:rPr lang="zh-CN" altLang="en-US" sz="3200" b="1" dirty="0">
                <a:latin typeface="Arial" panose="020B0604020202020204" pitchFamily="34" charset="0"/>
              </a:rPr>
              <a:t>，</a:t>
            </a:r>
            <a:r>
              <a:rPr lang="en-US" altLang="zh-CN" sz="3200" b="1">
                <a:latin typeface="Arial" panose="020B0604020202020204" pitchFamily="34" charset="0"/>
              </a:rPr>
              <a:t>……</a:t>
            </a:r>
            <a:endParaRPr lang="en-US" altLang="zh-CN" sz="3200" b="1">
              <a:latin typeface="Arial" panose="020B0604020202020204" pitchFamily="34" charset="0"/>
            </a:endParaRPr>
          </a:p>
        </p:txBody>
      </p:sp>
      <p:sp>
        <p:nvSpPr>
          <p:cNvPr id="14344" name="Text Box 8"/>
          <p:cNvSpPr txBox="1"/>
          <p:nvPr/>
        </p:nvSpPr>
        <p:spPr>
          <a:xfrm>
            <a:off x="2590800" y="2025650"/>
            <a:ext cx="58674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zh-CN" sz="36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What happened in the end.</a:t>
            </a:r>
            <a:endParaRPr lang="zh-CN" altLang="zh-CN" sz="36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5" grpId="0"/>
      <p:bldP spid="1434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4274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endParaRPr lang="zh-CN" altLang="zh-CN" dirty="0"/>
          </a:p>
        </p:txBody>
      </p:sp>
      <p:sp>
        <p:nvSpPr>
          <p:cNvPr id="54275" name="Rectangle 3"/>
          <p:cNvSpPr>
            <a:spLocks noGrp="1"/>
          </p:cNvSpPr>
          <p:nvPr>
            <p:ph type="body"/>
          </p:nvPr>
        </p:nvSpPr>
        <p:spPr/>
        <p:txBody>
          <a:bodyPr vert="horz" wrap="square" lIns="91440" tIns="45720" rIns="91440" bIns="45720" anchor="t"/>
          <a:p>
            <a:pPr eaLnBrk="1" hangingPunct="1"/>
            <a:endParaRPr lang="zh-CN" altLang="zh-CN" dirty="0"/>
          </a:p>
        </p:txBody>
      </p:sp>
      <p:pic>
        <p:nvPicPr>
          <p:cNvPr id="54276" name="Picture 4" descr="3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4277" name="Text Box 5"/>
          <p:cNvSpPr txBox="1"/>
          <p:nvPr/>
        </p:nvSpPr>
        <p:spPr>
          <a:xfrm>
            <a:off x="1066800" y="1981200"/>
            <a:ext cx="3657600" cy="696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zh-CN" altLang="zh-CN" sz="3600" b="1" dirty="0">
                <a:latin typeface="Times New Roman" panose="02020603050405020304" pitchFamily="18" charset="0"/>
              </a:rPr>
              <a:t>Para </a:t>
            </a:r>
            <a:r>
              <a:rPr lang="zh-CN" altLang="en-US" sz="3600" b="1" dirty="0">
                <a:latin typeface="Times New Roman" panose="02020603050405020304" pitchFamily="18" charset="0"/>
              </a:rPr>
              <a:t>4</a:t>
            </a:r>
            <a:r>
              <a:rPr lang="zh-CN" altLang="zh-CN" sz="3600" b="1" dirty="0">
                <a:latin typeface="Times New Roman" panose="02020603050405020304" pitchFamily="18" charset="0"/>
              </a:rPr>
              <a:t>:</a:t>
            </a:r>
            <a:endParaRPr lang="zh-CN" altLang="zh-CN" sz="3600" b="1" dirty="0">
              <a:latin typeface="Times New Roman" panose="02020603050405020304" pitchFamily="18" charset="0"/>
            </a:endParaRPr>
          </a:p>
        </p:txBody>
      </p:sp>
      <p:sp>
        <p:nvSpPr>
          <p:cNvPr id="54278" name="文本框 54277"/>
          <p:cNvSpPr txBox="1"/>
          <p:nvPr/>
        </p:nvSpPr>
        <p:spPr>
          <a:xfrm>
            <a:off x="838200" y="2986088"/>
            <a:ext cx="7543800" cy="2043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Useful expressions:</a:t>
            </a:r>
            <a:endParaRPr lang="en-US" altLang="zh-CN" sz="32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1. This is the first ……</a:t>
            </a:r>
            <a:endParaRPr lang="en-US" altLang="zh-CN" sz="32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2. I hope …… will like it / them.</a:t>
            </a:r>
            <a:endParaRPr lang="en-US" altLang="zh-CN" sz="3200" b="1">
              <a:latin typeface="Arial" panose="020B0604020202020204" pitchFamily="34" charset="0"/>
            </a:endParaRPr>
          </a:p>
        </p:txBody>
      </p:sp>
      <p:sp>
        <p:nvSpPr>
          <p:cNvPr id="14345" name="Text Box 9"/>
          <p:cNvSpPr txBox="1"/>
          <p:nvPr/>
        </p:nvSpPr>
        <p:spPr>
          <a:xfrm>
            <a:off x="2819400" y="1981200"/>
            <a:ext cx="4267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zh-CN" sz="36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Suzy’s hope.</a:t>
            </a:r>
            <a:endParaRPr lang="zh-CN" altLang="zh-CN" sz="36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8" grpId="0"/>
      <p:bldP spid="1434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5300" name="文本框 55299"/>
          <p:cNvSpPr txBox="1"/>
          <p:nvPr/>
        </p:nvSpPr>
        <p:spPr>
          <a:xfrm>
            <a:off x="0" y="146050"/>
            <a:ext cx="3886200" cy="5264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800" b="1">
                <a:latin typeface="Arial" panose="020B0604020202020204" pitchFamily="34" charset="0"/>
              </a:rPr>
              <a:t>1. </a:t>
            </a:r>
            <a:r>
              <a:rPr lang="zh-CN" altLang="en-US" sz="2800" b="1" dirty="0">
                <a:latin typeface="Arial" panose="020B0604020202020204" pitchFamily="34" charset="0"/>
              </a:rPr>
              <a:t>决定（不）做某事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800" b="1">
                <a:latin typeface="Arial" panose="020B0604020202020204" pitchFamily="34" charset="0"/>
              </a:rPr>
              <a:t>2.</a:t>
            </a:r>
            <a:r>
              <a:rPr lang="zh-CN" altLang="en-US" sz="2800" b="1" dirty="0">
                <a:latin typeface="Arial" panose="020B0604020202020204" pitchFamily="34" charset="0"/>
              </a:rPr>
              <a:t>让它保密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800" b="1">
                <a:latin typeface="Arial" panose="020B0604020202020204" pitchFamily="34" charset="0"/>
              </a:rPr>
              <a:t>3.</a:t>
            </a:r>
            <a:r>
              <a:rPr lang="zh-CN" altLang="en-US" sz="2800" b="1" dirty="0">
                <a:latin typeface="Arial" panose="020B0604020202020204" pitchFamily="34" charset="0"/>
              </a:rPr>
              <a:t>计划做某事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800" b="1">
                <a:latin typeface="Arial" panose="020B0604020202020204" pitchFamily="34" charset="0"/>
              </a:rPr>
              <a:t>4.</a:t>
            </a:r>
            <a:r>
              <a:rPr lang="zh-CN" altLang="en-US" sz="2800" b="1" dirty="0">
                <a:latin typeface="Arial" panose="020B0604020202020204" pitchFamily="34" charset="0"/>
              </a:rPr>
              <a:t>做某事很有趣（</a:t>
            </a:r>
            <a:r>
              <a:rPr lang="en-US" altLang="zh-CN" sz="2800" b="1">
                <a:latin typeface="Arial" panose="020B0604020202020204" pitchFamily="34" charset="0"/>
              </a:rPr>
              <a:t>2</a:t>
            </a:r>
            <a:r>
              <a:rPr lang="zh-CN" altLang="en-US" sz="2800" b="1" dirty="0">
                <a:latin typeface="Arial" panose="020B0604020202020204" pitchFamily="34" charset="0"/>
              </a:rPr>
              <a:t>种）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800" b="1">
                <a:latin typeface="Arial" panose="020B0604020202020204" pitchFamily="34" charset="0"/>
              </a:rPr>
              <a:t>5.</a:t>
            </a:r>
            <a:r>
              <a:rPr lang="zh-CN" altLang="en-US" sz="2800" b="1" dirty="0">
                <a:latin typeface="Arial" panose="020B0604020202020204" pitchFamily="34" charset="0"/>
              </a:rPr>
              <a:t>出错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800" b="1">
                <a:latin typeface="Arial" panose="020B0604020202020204" pitchFamily="34" charset="0"/>
              </a:rPr>
              <a:t>6.</a:t>
            </a:r>
            <a:r>
              <a:rPr lang="zh-CN" altLang="en-US" sz="2800" b="1" dirty="0">
                <a:latin typeface="Arial" panose="020B0604020202020204" pitchFamily="34" charset="0"/>
              </a:rPr>
              <a:t>不断做某事</a:t>
            </a:r>
            <a:endParaRPr lang="en-US" altLang="zh-CN" sz="2800" b="1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800" b="1">
                <a:latin typeface="Arial" panose="020B0604020202020204" pitchFamily="34" charset="0"/>
              </a:rPr>
              <a:t>7.</a:t>
            </a:r>
            <a:r>
              <a:rPr lang="zh-CN" altLang="en-US" sz="2800" b="1" dirty="0">
                <a:latin typeface="Arial" panose="020B0604020202020204" pitchFamily="34" charset="0"/>
              </a:rPr>
              <a:t>拼错单词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800" b="1">
                <a:latin typeface="Arial" panose="020B0604020202020204" pitchFamily="34" charset="0"/>
              </a:rPr>
              <a:t>8.</a:t>
            </a:r>
            <a:r>
              <a:rPr lang="zh-CN" altLang="en-US" sz="2800" b="1" dirty="0">
                <a:latin typeface="Arial" panose="020B0604020202020204" pitchFamily="34" charset="0"/>
              </a:rPr>
              <a:t>把某物涂成红色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800" b="1">
                <a:latin typeface="Arial" panose="020B0604020202020204" pitchFamily="34" charset="0"/>
              </a:rPr>
              <a:t>9.</a:t>
            </a:r>
            <a:r>
              <a:rPr lang="zh-CN" altLang="en-US" sz="2800" b="1" dirty="0">
                <a:latin typeface="Arial" panose="020B0604020202020204" pitchFamily="34" charset="0"/>
              </a:rPr>
              <a:t>把某物贴在封面上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55302" name="矩形 55301"/>
          <p:cNvSpPr/>
          <p:nvPr/>
        </p:nvSpPr>
        <p:spPr>
          <a:xfrm>
            <a:off x="-76200" y="5410200"/>
            <a:ext cx="496570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latin typeface="Arial" panose="020B0604020202020204" pitchFamily="34" charset="0"/>
              </a:rPr>
              <a:t>10.</a:t>
            </a:r>
            <a:r>
              <a:rPr lang="zh-CN" altLang="en-US" sz="2800" b="1" dirty="0">
                <a:latin typeface="Arial" panose="020B0604020202020204" pitchFamily="34" charset="0"/>
              </a:rPr>
              <a:t>我为我妈妈做的第一张贺卡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55303" name="文本框 55302"/>
          <p:cNvSpPr txBox="1"/>
          <p:nvPr/>
        </p:nvSpPr>
        <p:spPr>
          <a:xfrm>
            <a:off x="3581400" y="146050"/>
            <a:ext cx="5562600" cy="5264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800" b="1">
                <a:solidFill>
                  <a:srgbClr val="FF3300"/>
                </a:solidFill>
                <a:latin typeface="Arial" panose="020B0604020202020204" pitchFamily="34" charset="0"/>
              </a:rPr>
              <a:t>decide (not) to do </a:t>
            </a:r>
            <a:r>
              <a:rPr lang="en-US" altLang="zh-CN" sz="2800" b="1" dirty="0" err="1">
                <a:solidFill>
                  <a:srgbClr val="FF3300"/>
                </a:solidFill>
                <a:latin typeface="Arial" panose="020B0604020202020204" pitchFamily="34" charset="0"/>
              </a:rPr>
              <a:t>sth</a:t>
            </a:r>
            <a:r>
              <a:rPr lang="en-US" altLang="zh-CN" sz="2800" b="1">
                <a:solidFill>
                  <a:srgbClr val="FF3300"/>
                </a:solidFill>
                <a:latin typeface="Arial" panose="020B0604020202020204" pitchFamily="34" charset="0"/>
              </a:rPr>
              <a:t>.</a:t>
            </a:r>
            <a:endParaRPr lang="en-US" altLang="zh-CN" sz="2800" b="1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800" b="1">
                <a:solidFill>
                  <a:srgbClr val="FF3300"/>
                </a:solidFill>
                <a:latin typeface="Arial" panose="020B0604020202020204" pitchFamily="34" charset="0"/>
              </a:rPr>
              <a:t>keep it secret</a:t>
            </a:r>
            <a:endParaRPr lang="en-US" altLang="zh-CN" sz="2800" b="1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800" b="1">
                <a:solidFill>
                  <a:srgbClr val="FF3300"/>
                </a:solidFill>
                <a:latin typeface="Arial" panose="020B0604020202020204" pitchFamily="34" charset="0"/>
              </a:rPr>
              <a:t>plan to do </a:t>
            </a:r>
            <a:r>
              <a:rPr lang="en-US" altLang="zh-CN" sz="2800" b="1" dirty="0" err="1">
                <a:solidFill>
                  <a:srgbClr val="FF3300"/>
                </a:solidFill>
                <a:latin typeface="Arial" panose="020B0604020202020204" pitchFamily="34" charset="0"/>
              </a:rPr>
              <a:t>sth</a:t>
            </a:r>
            <a:r>
              <a:rPr lang="en-US" altLang="zh-CN" sz="2800" b="1">
                <a:solidFill>
                  <a:srgbClr val="FF3300"/>
                </a:solidFill>
                <a:latin typeface="Arial" panose="020B0604020202020204" pitchFamily="34" charset="0"/>
              </a:rPr>
              <a:t>.</a:t>
            </a:r>
            <a:endParaRPr lang="en-US" altLang="zh-CN" sz="2800" b="1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800" b="1">
                <a:solidFill>
                  <a:srgbClr val="FF3300"/>
                </a:solidFill>
                <a:latin typeface="Arial" panose="020B0604020202020204" pitchFamily="34" charset="0"/>
              </a:rPr>
              <a:t>have fun/a great time doing </a:t>
            </a:r>
            <a:r>
              <a:rPr lang="en-US" altLang="zh-CN" sz="2800" b="1" dirty="0" err="1">
                <a:solidFill>
                  <a:srgbClr val="FF3300"/>
                </a:solidFill>
                <a:latin typeface="Arial" panose="020B0604020202020204" pitchFamily="34" charset="0"/>
              </a:rPr>
              <a:t>sth</a:t>
            </a:r>
            <a:r>
              <a:rPr lang="en-US" altLang="zh-CN" sz="2800" b="1">
                <a:solidFill>
                  <a:srgbClr val="FF3300"/>
                </a:solidFill>
                <a:latin typeface="Arial" panose="020B0604020202020204" pitchFamily="34" charset="0"/>
              </a:rPr>
              <a:t>.</a:t>
            </a:r>
            <a:endParaRPr lang="en-US" altLang="zh-CN" sz="2800" b="1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800" b="1">
                <a:solidFill>
                  <a:srgbClr val="FF3300"/>
                </a:solidFill>
                <a:latin typeface="Arial" panose="020B0604020202020204" pitchFamily="34" charset="0"/>
              </a:rPr>
              <a:t>go wrong</a:t>
            </a:r>
            <a:endParaRPr lang="en-US" altLang="zh-CN" sz="2800" b="1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800" b="1">
                <a:solidFill>
                  <a:srgbClr val="FF3300"/>
                </a:solidFill>
                <a:latin typeface="Arial" panose="020B0604020202020204" pitchFamily="34" charset="0"/>
              </a:rPr>
              <a:t>keep doing </a:t>
            </a:r>
            <a:r>
              <a:rPr lang="en-US" altLang="zh-CN" sz="2800" b="1" dirty="0" err="1">
                <a:solidFill>
                  <a:srgbClr val="FF3300"/>
                </a:solidFill>
                <a:latin typeface="Arial" panose="020B0604020202020204" pitchFamily="34" charset="0"/>
              </a:rPr>
              <a:t>sth</a:t>
            </a:r>
            <a:r>
              <a:rPr lang="en-US" altLang="zh-CN" sz="2800" b="1">
                <a:solidFill>
                  <a:srgbClr val="FF3300"/>
                </a:solidFill>
                <a:latin typeface="Arial" panose="020B0604020202020204" pitchFamily="34" charset="0"/>
              </a:rPr>
              <a:t>.</a:t>
            </a:r>
            <a:endParaRPr lang="en-US" altLang="zh-CN" sz="2800" b="1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800" b="1">
                <a:solidFill>
                  <a:srgbClr val="FF3300"/>
                </a:solidFill>
                <a:latin typeface="Arial" panose="020B0604020202020204" pitchFamily="34" charset="0"/>
              </a:rPr>
              <a:t>spell the word wrong</a:t>
            </a:r>
            <a:endParaRPr lang="en-US" altLang="zh-CN" sz="2800" b="1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800" b="1" dirty="0" err="1">
                <a:solidFill>
                  <a:srgbClr val="FF3300"/>
                </a:solidFill>
                <a:latin typeface="Arial" panose="020B0604020202020204" pitchFamily="34" charset="0"/>
              </a:rPr>
              <a:t>colour</a:t>
            </a:r>
            <a:r>
              <a:rPr lang="en-US" altLang="zh-CN" sz="2800" b="1">
                <a:solidFill>
                  <a:srgbClr val="FF3300"/>
                </a:solidFill>
                <a:latin typeface="Arial" panose="020B0604020202020204" pitchFamily="34" charset="0"/>
              </a:rPr>
              <a:t> / paint </a:t>
            </a:r>
            <a:r>
              <a:rPr lang="en-US" altLang="zh-CN" sz="2800" b="1" dirty="0" err="1">
                <a:solidFill>
                  <a:srgbClr val="FF3300"/>
                </a:solidFill>
                <a:latin typeface="Arial" panose="020B0604020202020204" pitchFamily="34" charset="0"/>
              </a:rPr>
              <a:t>sth</a:t>
            </a:r>
            <a:r>
              <a:rPr lang="en-US" altLang="zh-CN" sz="2800" b="1">
                <a:solidFill>
                  <a:srgbClr val="FF3300"/>
                </a:solidFill>
                <a:latin typeface="Arial" panose="020B0604020202020204" pitchFamily="34" charset="0"/>
              </a:rPr>
              <a:t>. red</a:t>
            </a:r>
            <a:endParaRPr lang="en-US" altLang="zh-CN" sz="2800" b="1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800" b="1">
                <a:solidFill>
                  <a:srgbClr val="FF3300"/>
                </a:solidFill>
                <a:latin typeface="Arial" panose="020B0604020202020204" pitchFamily="34" charset="0"/>
              </a:rPr>
              <a:t>stick </a:t>
            </a:r>
            <a:r>
              <a:rPr lang="en-US" altLang="zh-CN" sz="2800" b="1" dirty="0" err="1">
                <a:solidFill>
                  <a:srgbClr val="FF3300"/>
                </a:solidFill>
                <a:latin typeface="Arial" panose="020B0604020202020204" pitchFamily="34" charset="0"/>
              </a:rPr>
              <a:t>sth</a:t>
            </a:r>
            <a:r>
              <a:rPr lang="en-US" altLang="zh-CN" sz="2800" b="1">
                <a:solidFill>
                  <a:srgbClr val="FF3300"/>
                </a:solidFill>
                <a:latin typeface="Arial" panose="020B0604020202020204" pitchFamily="34" charset="0"/>
              </a:rPr>
              <a:t>. on the cover</a:t>
            </a:r>
            <a:endParaRPr lang="en-US" altLang="zh-CN" sz="2800" b="1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55304" name="矩形 55303"/>
          <p:cNvSpPr/>
          <p:nvPr/>
        </p:nvSpPr>
        <p:spPr>
          <a:xfrm>
            <a:off x="152400" y="5943600"/>
            <a:ext cx="88392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3300"/>
                </a:solidFill>
                <a:latin typeface="Arial" panose="020B0604020202020204" pitchFamily="34" charset="0"/>
              </a:rPr>
              <a:t>the first card I made for Mum</a:t>
            </a:r>
            <a:endParaRPr lang="zh-CN" altLang="en-US" sz="28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endParaRPr lang="zh-CN" altLang="zh-CN" dirty="0"/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/>
            <a:endParaRPr lang="zh-CN" altLang="zh-CN" dirty="0"/>
          </a:p>
        </p:txBody>
      </p:sp>
      <p:pic>
        <p:nvPicPr>
          <p:cNvPr id="14340" name="Picture 4" descr="1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6350"/>
            <a:ext cx="9144000" cy="68453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1" name="Text Box 5"/>
          <p:cNvSpPr txBox="1"/>
          <p:nvPr/>
        </p:nvSpPr>
        <p:spPr>
          <a:xfrm>
            <a:off x="1600200" y="2057400"/>
            <a:ext cx="73152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40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Work in groups of four. </a:t>
            </a:r>
            <a:endParaRPr lang="zh-CN" altLang="zh-CN" sz="40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r>
              <a:rPr lang="zh-CN" altLang="zh-CN" sz="40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Write an article about a DIY job.</a:t>
            </a:r>
            <a:endParaRPr lang="zh-CN" altLang="zh-CN" sz="40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80" name="文本框 50179"/>
          <p:cNvSpPr txBox="1"/>
          <p:nvPr/>
        </p:nvSpPr>
        <p:spPr>
          <a:xfrm>
            <a:off x="0" y="228600"/>
            <a:ext cx="9144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sz="3200" dirty="0">
              <a:latin typeface="Arial" panose="020B0604020202020204" pitchFamily="34" charset="0"/>
            </a:endParaRPr>
          </a:p>
        </p:txBody>
      </p:sp>
      <p:sp>
        <p:nvSpPr>
          <p:cNvPr id="50181" name="文本框 50180"/>
          <p:cNvSpPr txBox="1"/>
          <p:nvPr/>
        </p:nvSpPr>
        <p:spPr>
          <a:xfrm>
            <a:off x="0" y="381000"/>
            <a:ext cx="9144000" cy="5435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</a:rPr>
              <a:t>父亲节快来了，我决定给父亲做个书架。</a:t>
            </a:r>
            <a:r>
              <a:rPr lang="en-US" altLang="zh-CN" sz="2800" b="1">
                <a:latin typeface="Arial" panose="020B0604020202020204" pitchFamily="34" charset="0"/>
              </a:rPr>
              <a:t>Daniel</a:t>
            </a:r>
            <a:r>
              <a:rPr lang="zh-CN" altLang="en-US" sz="2800" b="1" dirty="0">
                <a:latin typeface="Arial" panose="020B0604020202020204" pitchFamily="34" charset="0"/>
              </a:rPr>
              <a:t>来帮我，还带来了工具。请根据下面的步骤完成文章。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latin typeface="Arial" panose="020B0604020202020204" pitchFamily="34" charset="0"/>
              </a:rPr>
              <a:t>1. </a:t>
            </a:r>
            <a:r>
              <a:rPr lang="zh-CN" altLang="en-US" sz="2800" b="1" dirty="0">
                <a:latin typeface="Arial" panose="020B0604020202020204" pitchFamily="34" charset="0"/>
              </a:rPr>
              <a:t>在网上订购了材料。（</a:t>
            </a:r>
            <a:r>
              <a:rPr lang="en-US" altLang="zh-CN" sz="2800" b="1">
                <a:latin typeface="Arial" panose="020B0604020202020204" pitchFamily="34" charset="0"/>
              </a:rPr>
              <a:t>order, building materials);</a:t>
            </a:r>
            <a:endParaRPr lang="en-US" altLang="zh-CN" sz="28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latin typeface="Arial" panose="020B0604020202020204" pitchFamily="34" charset="0"/>
              </a:rPr>
              <a:t>2. </a:t>
            </a:r>
            <a:r>
              <a:rPr lang="zh-CN" altLang="en-US" sz="2800" b="1" dirty="0">
                <a:latin typeface="Arial" panose="020B0604020202020204" pitchFamily="34" charset="0"/>
              </a:rPr>
              <a:t>先看说明书，然后开始工作。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latin typeface="Arial" panose="020B0604020202020204" pitchFamily="34" charset="0"/>
              </a:rPr>
              <a:t>3.</a:t>
            </a:r>
            <a:r>
              <a:rPr lang="zh-CN" altLang="en-US" sz="2800" b="1" dirty="0">
                <a:latin typeface="Arial" panose="020B0604020202020204" pitchFamily="34" charset="0"/>
              </a:rPr>
              <a:t>我不会使用榔头，丹尼尔教我如何使用。</a:t>
            </a:r>
            <a:r>
              <a:rPr lang="en-US" altLang="zh-CN" sz="2800" b="1">
                <a:latin typeface="Arial" panose="020B0604020202020204" pitchFamily="34" charset="0"/>
              </a:rPr>
              <a:t>(hammer)</a:t>
            </a:r>
            <a:endParaRPr lang="en-US" altLang="zh-CN" sz="28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latin typeface="Arial" panose="020B0604020202020204" pitchFamily="34" charset="0"/>
              </a:rPr>
              <a:t>4. </a:t>
            </a:r>
            <a:r>
              <a:rPr lang="zh-CN" altLang="en-US" sz="2800" b="1" dirty="0">
                <a:latin typeface="Arial" panose="020B0604020202020204" pitchFamily="34" charset="0"/>
              </a:rPr>
              <a:t>太激动犯了小错误。榔头敲到了手。（</a:t>
            </a:r>
            <a:r>
              <a:rPr lang="en-US" altLang="zh-CN" sz="2800" b="1">
                <a:latin typeface="Arial" panose="020B0604020202020204" pitchFamily="34" charset="0"/>
              </a:rPr>
              <a:t>hit</a:t>
            </a:r>
            <a:r>
              <a:rPr lang="zh-CN" altLang="en-US" sz="2800" b="1" dirty="0">
                <a:latin typeface="Arial" panose="020B0604020202020204" pitchFamily="34" charset="0"/>
              </a:rPr>
              <a:t>）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latin typeface="Arial" panose="020B0604020202020204" pitchFamily="34" charset="0"/>
              </a:rPr>
              <a:t>5. </a:t>
            </a:r>
            <a:r>
              <a:rPr lang="zh-CN" altLang="en-US" sz="2800" b="1" dirty="0">
                <a:latin typeface="Arial" panose="020B0604020202020204" pitchFamily="34" charset="0"/>
              </a:rPr>
              <a:t>把书架漆成蓝色</a:t>
            </a:r>
            <a:r>
              <a:rPr lang="en-US" altLang="zh-CN" sz="2800" b="1">
                <a:latin typeface="Arial" panose="020B0604020202020204" pitchFamily="34" charset="0"/>
              </a:rPr>
              <a:t>——</a:t>
            </a:r>
            <a:r>
              <a:rPr lang="zh-CN" altLang="en-US" sz="2800" b="1" dirty="0">
                <a:latin typeface="Arial" panose="020B0604020202020204" pitchFamily="34" charset="0"/>
              </a:rPr>
              <a:t>我父亲最喜欢的颜色。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latin typeface="Arial" panose="020B0604020202020204" pitchFamily="34" charset="0"/>
              </a:rPr>
              <a:t>6. </a:t>
            </a:r>
            <a:r>
              <a:rPr lang="zh-CN" altLang="en-US" sz="2800" b="1" dirty="0">
                <a:latin typeface="Arial" panose="020B0604020202020204" pitchFamily="34" charset="0"/>
              </a:rPr>
              <a:t>完工后，地上、身上都是油漆。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6" name="Picture 2" descr="3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66687"/>
            <a:ext cx="9144000" cy="70246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1" name="WordArt 3"/>
          <p:cNvSpPr>
            <a:spLocks noChangeArrowheads="1" noChangeShapeType="1"/>
          </p:cNvSpPr>
          <p:nvPr/>
        </p:nvSpPr>
        <p:spPr bwMode="auto">
          <a:xfrm>
            <a:off x="457200" y="381000"/>
            <a:ext cx="2400300" cy="1182688"/>
          </a:xfrm>
          <a:prstGeom prst="rect">
            <a:avLst/>
          </a:prstGeom>
        </p:spPr>
        <p:txBody>
          <a:bodyPr wrap="none" numCol="1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Flat1" dir="r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5400" b="1" i="0" u="none" strike="noStrike" kern="1200" cap="none" spc="0" normalizeH="0" baseline="0" noProof="0" smtClean="0">
                <a:ln w="9525" cmpd="sng">
                  <a:rou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effectLst/>
                <a:uLnTx/>
                <a:uFillTx/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Free talk</a:t>
            </a:r>
            <a:endParaRPr kumimoji="0" lang="zh-CN" altLang="en-US" sz="5400" b="1" i="0" u="none" strike="noStrike" kern="1200" cap="none" spc="0" normalizeH="0" baseline="0" noProof="0" smtClean="0">
              <a:ln w="9525" cmpd="sng">
                <a:round/>
              </a:ln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effectLst/>
              <a:uLnTx/>
              <a:uFillTx/>
              <a:latin typeface="Times New Roman" panose="02020603050405020304"/>
              <a:ea typeface="宋体" panose="02010600030101010101" pitchFamily="2" charset="-122"/>
              <a:cs typeface="Times New Roman" panose="02020603050405020304"/>
            </a:endParaRPr>
          </a:p>
        </p:txBody>
      </p:sp>
      <p:sp>
        <p:nvSpPr>
          <p:cNvPr id="6148" name="Rectangle 5"/>
          <p:cNvSpPr/>
          <p:nvPr/>
        </p:nvSpPr>
        <p:spPr>
          <a:xfrm>
            <a:off x="914400" y="2514600"/>
            <a:ext cx="7467600" cy="20574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</a:pPr>
            <a:r>
              <a:rPr lang="zh-CN" altLang="zh-CN" sz="4400" dirty="0">
                <a:latin typeface="Comic Sans MS" panose="030F0702030302020204" pitchFamily="66" charset="0"/>
              </a:rPr>
              <a:t>  If your mother’s birthday is coming, what gift are you going to give her?</a:t>
            </a:r>
            <a:endParaRPr lang="zh-CN" altLang="zh-CN" sz="44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/>
          <a:p>
            <a:pPr eaLnBrk="1" hangingPunct="1"/>
            <a:endParaRPr lang="zh-CN" altLang="zh-CN" dirty="0"/>
          </a:p>
        </p:txBody>
      </p:sp>
      <p:sp>
        <p:nvSpPr>
          <p:cNvPr id="717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/>
            <a:endParaRPr lang="zh-CN" altLang="zh-CN" dirty="0"/>
          </a:p>
        </p:txBody>
      </p:sp>
      <p:pic>
        <p:nvPicPr>
          <p:cNvPr id="7172" name="Picture 4" descr="3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66687"/>
            <a:ext cx="9144000" cy="70246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3" name="Picture 5" descr="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295400"/>
            <a:ext cx="4781550" cy="44942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8" name="Text Box 6"/>
          <p:cNvSpPr txBox="1"/>
          <p:nvPr/>
        </p:nvSpPr>
        <p:spPr>
          <a:xfrm>
            <a:off x="4953000" y="3276600"/>
            <a:ext cx="35814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zh-CN" sz="36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a birthday cake</a:t>
            </a:r>
            <a:endParaRPr lang="zh-CN" altLang="zh-CN" sz="36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/>
          <a:p>
            <a:pPr eaLnBrk="1" hangingPunct="1"/>
            <a:endParaRPr lang="zh-CN" altLang="zh-CN" dirty="0"/>
          </a:p>
        </p:txBody>
      </p:sp>
      <p:sp>
        <p:nvSpPr>
          <p:cNvPr id="8195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/>
            <a:endParaRPr lang="zh-CN" altLang="zh-CN" dirty="0"/>
          </a:p>
        </p:txBody>
      </p:sp>
      <p:pic>
        <p:nvPicPr>
          <p:cNvPr id="8196" name="Picture 4" descr="3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66687"/>
            <a:ext cx="9144000" cy="70246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1" name="Picture 5" descr="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0"/>
            <a:ext cx="4629150" cy="25923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2" name="Picture 6" descr="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0" y="2667000"/>
            <a:ext cx="4038600" cy="3022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3" name="Text Box 7"/>
          <p:cNvSpPr txBox="1"/>
          <p:nvPr/>
        </p:nvSpPr>
        <p:spPr>
          <a:xfrm>
            <a:off x="2057400" y="5943600"/>
            <a:ext cx="4800600" cy="8255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zh-CN" sz="36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Make a birthday card</a:t>
            </a:r>
            <a:r>
              <a:rPr lang="zh-CN" altLang="en-US" sz="36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800" dirty="0" err="1">
                <a:solidFill>
                  <a:schemeClr val="bg1"/>
                </a:solidFill>
                <a:latin typeface="Arial" panose="020B0604020202020204" pitchFamily="34" charset="0"/>
              </a:rPr>
              <a:t>zxxk</a:t>
            </a:r>
            <a:endParaRPr lang="en-US" altLang="zh-CN" sz="8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zh-CN" sz="8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9224" name="Picture 8" descr="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5400" y="0"/>
            <a:ext cx="4038600" cy="26114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2" name="WordArt 5"/>
          <p:cNvSpPr/>
          <p:nvPr/>
        </p:nvSpPr>
        <p:spPr>
          <a:xfrm>
            <a:off x="228600" y="304800"/>
            <a:ext cx="8439150" cy="581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40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Listen carefully and answer the questions</a:t>
            </a:r>
            <a:endParaRPr lang="zh-CN" altLang="en-US" sz="40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893" name="Text Box 6"/>
          <p:cNvSpPr txBox="1"/>
          <p:nvPr/>
        </p:nvSpPr>
        <p:spPr>
          <a:xfrm>
            <a:off x="0" y="1295400"/>
            <a:ext cx="9144000" cy="4970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AutoNum type="arabicPeriod"/>
            </a:pPr>
            <a:r>
              <a:rPr lang="zh-CN" altLang="en-US" sz="3200" b="1" dirty="0">
                <a:latin typeface="Times New Roman" panose="02020603050405020304" pitchFamily="18" charset="0"/>
              </a:rPr>
              <a:t>W</a:t>
            </a:r>
            <a:r>
              <a:rPr lang="en-US" altLang="zh-CN" sz="3200" b="1">
                <a:latin typeface="Times New Roman" panose="02020603050405020304" pitchFamily="18" charset="0"/>
              </a:rPr>
              <a:t>hat did Suzy want to make her mother?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pPr marL="342900" indent="-342900">
              <a:spcBef>
                <a:spcPct val="50000"/>
              </a:spcBef>
              <a:buNone/>
            </a:pPr>
            <a:r>
              <a:rPr lang="zh-CN" altLang="en-US" sz="32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A </a:t>
            </a:r>
            <a:r>
              <a:rPr lang="en-US" altLang="zh-CN" sz="3200" b="1">
                <a:solidFill>
                  <a:srgbClr val="FF0066"/>
                </a:solidFill>
                <a:latin typeface="Times New Roman" panose="02020603050405020304" pitchFamily="18" charset="0"/>
              </a:rPr>
              <a:t>birthday card.</a:t>
            </a:r>
            <a:endParaRPr lang="zh-CN" altLang="zh-CN" sz="3200" b="1" dirty="0">
              <a:solidFill>
                <a:srgbClr val="FF0066"/>
              </a:solidFill>
              <a:latin typeface="Times New Roman" panose="02020603050405020304" pitchFamily="18" charset="0"/>
            </a:endParaRPr>
          </a:p>
          <a:p>
            <a:pPr marL="342900" indent="-342900">
              <a:spcBef>
                <a:spcPct val="50000"/>
              </a:spcBef>
              <a:buNone/>
            </a:pPr>
            <a:r>
              <a:rPr lang="en-US" altLang="zh-CN" sz="3200" b="1">
                <a:latin typeface="Times New Roman" panose="02020603050405020304" pitchFamily="18" charset="0"/>
              </a:rPr>
              <a:t>2. What’s on the card?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pPr marL="342900" indent="-342900">
              <a:spcBef>
                <a:spcPct val="50000"/>
              </a:spcBef>
              <a:buNone/>
            </a:pPr>
            <a:r>
              <a:rPr lang="zh-CN" altLang="en-US" sz="32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T</a:t>
            </a:r>
            <a:r>
              <a:rPr lang="en-US" altLang="zh-CN" sz="3200" b="1">
                <a:solidFill>
                  <a:srgbClr val="FF0066"/>
                </a:solidFill>
                <a:latin typeface="Times New Roman" panose="02020603050405020304" pitchFamily="18" charset="0"/>
              </a:rPr>
              <a:t>here are some red, blue and pink roses and a</a:t>
            </a:r>
            <a:endParaRPr lang="en-US" altLang="zh-CN" sz="3200" b="1">
              <a:solidFill>
                <a:srgbClr val="FF0066"/>
              </a:solidFill>
              <a:latin typeface="Times New Roman" panose="02020603050405020304" pitchFamily="18" charset="0"/>
            </a:endParaRPr>
          </a:p>
          <a:p>
            <a:pPr marL="342900" indent="-342900">
              <a:spcBef>
                <a:spcPct val="50000"/>
              </a:spcBef>
              <a:buNone/>
            </a:pPr>
            <a:r>
              <a:rPr lang="en-US" altLang="zh-CN" sz="3200" b="1">
                <a:solidFill>
                  <a:srgbClr val="FF0066"/>
                </a:solidFill>
                <a:latin typeface="Times New Roman" panose="02020603050405020304" pitchFamily="18" charset="0"/>
              </a:rPr>
              <a:t>sentence on it.</a:t>
            </a:r>
            <a:endParaRPr lang="zh-CN" altLang="zh-CN" sz="3200" b="1" dirty="0">
              <a:solidFill>
                <a:srgbClr val="FF0066"/>
              </a:solidFill>
              <a:latin typeface="Times New Roman" panose="02020603050405020304" pitchFamily="18" charset="0"/>
            </a:endParaRPr>
          </a:p>
          <a:p>
            <a:pPr marL="342900" indent="-342900">
              <a:spcBef>
                <a:spcPct val="50000"/>
              </a:spcBef>
              <a:buNone/>
            </a:pPr>
            <a:r>
              <a:rPr lang="zh-CN" altLang="en-US" sz="3200" b="1" dirty="0">
                <a:latin typeface="Times New Roman" panose="02020603050405020304" pitchFamily="18" charset="0"/>
              </a:rPr>
              <a:t>3</a:t>
            </a:r>
            <a:r>
              <a:rPr lang="en-US" altLang="zh-CN" sz="3200" b="1">
                <a:latin typeface="Times New Roman" panose="02020603050405020304" pitchFamily="18" charset="0"/>
              </a:rPr>
              <a:t>. </a:t>
            </a:r>
            <a:r>
              <a:rPr lang="zh-CN" altLang="zh-CN" sz="3200" b="1" dirty="0">
                <a:latin typeface="Times New Roman" panose="02020603050405020304" pitchFamily="18" charset="0"/>
              </a:rPr>
              <a:t>How long did </a:t>
            </a:r>
            <a:r>
              <a:rPr lang="zh-CN" altLang="en-US" sz="3200" b="1" dirty="0">
                <a:latin typeface="Times New Roman" panose="02020603050405020304" pitchFamily="18" charset="0"/>
              </a:rPr>
              <a:t>t</a:t>
            </a:r>
            <a:r>
              <a:rPr lang="en-US" altLang="zh-CN" sz="3200" b="1">
                <a:latin typeface="Times New Roman" panose="02020603050405020304" pitchFamily="18" charset="0"/>
              </a:rPr>
              <a:t>hey</a:t>
            </a:r>
            <a:r>
              <a:rPr lang="zh-CN" altLang="zh-CN" sz="3200" b="1" dirty="0">
                <a:latin typeface="Times New Roman" panose="02020603050405020304" pitchFamily="18" charset="0"/>
              </a:rPr>
              <a:t> spend making </a:t>
            </a:r>
            <a:r>
              <a:rPr lang="en-US" altLang="zh-CN" sz="3200" b="1">
                <a:latin typeface="Times New Roman" panose="02020603050405020304" pitchFamily="18" charset="0"/>
              </a:rPr>
              <a:t>the card</a:t>
            </a:r>
            <a:r>
              <a:rPr lang="zh-CN" altLang="zh-CN" sz="3200" b="1" dirty="0">
                <a:latin typeface="Times New Roman" panose="02020603050405020304" pitchFamily="18" charset="0"/>
              </a:rPr>
              <a:t>?</a:t>
            </a:r>
            <a:endParaRPr lang="zh-CN" altLang="en-US" sz="3200" b="1" dirty="0">
              <a:latin typeface="Times New Roman" panose="02020603050405020304" pitchFamily="18" charset="0"/>
            </a:endParaRPr>
          </a:p>
          <a:p>
            <a:pPr marL="342900" indent="-342900">
              <a:spcBef>
                <a:spcPct val="50000"/>
              </a:spcBef>
              <a:buNone/>
            </a:pPr>
            <a:r>
              <a:rPr lang="zh-CN" altLang="en-US" sz="32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sz="3200" b="1">
                <a:solidFill>
                  <a:srgbClr val="FF0066"/>
                </a:solidFill>
                <a:latin typeface="Times New Roman" panose="02020603050405020304" pitchFamily="18" charset="0"/>
              </a:rPr>
              <a:t>t took them two hours to finish it.</a:t>
            </a:r>
            <a:endParaRPr lang="zh-CN" altLang="zh-CN" sz="3200" b="1" dirty="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charRg st="39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3">
                                            <p:txEl>
                                              <p:charRg st="39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3">
                                            <p:txEl>
                                              <p:charRg st="39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charRg st="79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3">
                                            <p:txEl>
                                              <p:charRg st="79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3">
                                            <p:txEl>
                                              <p:charRg st="79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charRg st="125" end="1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893">
                                            <p:txEl>
                                              <p:charRg st="125" end="14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893">
                                            <p:txEl>
                                              <p:charRg st="125" end="14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charRg st="185" end="2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893">
                                            <p:txEl>
                                              <p:charRg st="185" end="2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893">
                                            <p:txEl>
                                              <p:charRg st="185" end="2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22" name="Text Box 6"/>
          <p:cNvSpPr txBox="1"/>
          <p:nvPr/>
        </p:nvSpPr>
        <p:spPr>
          <a:xfrm>
            <a:off x="0" y="668338"/>
            <a:ext cx="9372600" cy="5816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lnSpc>
                <a:spcPct val="70000"/>
              </a:lnSpc>
              <a:spcBef>
                <a:spcPct val="50000"/>
              </a:spcBef>
              <a:buFont typeface="Arial" panose="020B0604020202020204" pitchFamily="34" charset="0"/>
              <a:buAutoNum type="arabicPeriod"/>
            </a:pPr>
            <a:r>
              <a:rPr lang="zh-CN" altLang="zh-CN" sz="2800" b="1" dirty="0">
                <a:latin typeface="Times New Roman" panose="02020603050405020304" pitchFamily="18" charset="0"/>
              </a:rPr>
              <a:t>Why didn’t Suzy make the card at home?</a:t>
            </a:r>
            <a:endParaRPr lang="zh-CN" altLang="en-US" sz="2800" b="1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buNone/>
            </a:pPr>
            <a:r>
              <a:rPr lang="zh-CN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B</a:t>
            </a:r>
            <a:r>
              <a:rPr lang="en-US" altLang="zh-CN" sz="28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ecause</a:t>
            </a:r>
            <a:r>
              <a:rPr lang="en-US" altLang="zh-CN" sz="2800" b="1">
                <a:solidFill>
                  <a:srgbClr val="FF3300"/>
                </a:solidFill>
                <a:latin typeface="Times New Roman" panose="02020603050405020304" pitchFamily="18" charset="0"/>
              </a:rPr>
              <a:t> she wanted to make it secret.</a:t>
            </a:r>
            <a:endParaRPr lang="zh-CN" altLang="zh-CN" sz="28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buNone/>
            </a:pPr>
            <a:r>
              <a:rPr lang="en-US" altLang="zh-CN" sz="2800" b="1">
                <a:latin typeface="Times New Roman" panose="02020603050405020304" pitchFamily="18" charset="0"/>
              </a:rPr>
              <a:t>2. What d</a:t>
            </a:r>
            <a:r>
              <a:rPr lang="zh-CN" altLang="zh-CN" sz="2800" b="1" dirty="0">
                <a:latin typeface="Times New Roman" panose="02020603050405020304" pitchFamily="18" charset="0"/>
              </a:rPr>
              <a:t>id Sandy help</a:t>
            </a:r>
            <a:r>
              <a:rPr lang="zh-CN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zh-CN" sz="2800" b="1">
                <a:latin typeface="Times New Roman" panose="02020603050405020304" pitchFamily="18" charset="0"/>
              </a:rPr>
              <a:t>with</a:t>
            </a:r>
            <a:r>
              <a:rPr lang="zh-CN" altLang="zh-CN" sz="2800" b="1" dirty="0">
                <a:latin typeface="Times New Roman" panose="02020603050405020304" pitchFamily="18" charset="0"/>
              </a:rPr>
              <a:t>?</a:t>
            </a:r>
            <a:endParaRPr lang="zh-CN" altLang="en-US" sz="2800" b="1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buNone/>
            </a:pPr>
            <a:r>
              <a:rPr lang="zh-CN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S</a:t>
            </a:r>
            <a:r>
              <a:rPr lang="en-US" altLang="zh-CN" sz="28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andy</a:t>
            </a:r>
            <a:r>
              <a:rPr lang="en-US" altLang="zh-CN" sz="2800" b="1">
                <a:solidFill>
                  <a:srgbClr val="FF3300"/>
                </a:solidFill>
                <a:latin typeface="Times New Roman" panose="02020603050405020304" pitchFamily="18" charset="0"/>
              </a:rPr>
              <a:t> helped Suzy with the drawing.</a:t>
            </a:r>
            <a:endParaRPr lang="zh-CN" altLang="zh-CN" sz="28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buNone/>
            </a:pPr>
            <a:r>
              <a:rPr lang="zh-CN" altLang="en-US" sz="2800" b="1" dirty="0">
                <a:latin typeface="Times New Roman" panose="02020603050405020304" pitchFamily="18" charset="0"/>
              </a:rPr>
              <a:t>3</a:t>
            </a:r>
            <a:r>
              <a:rPr lang="en-US" altLang="zh-CN" sz="2800" b="1">
                <a:latin typeface="Times New Roman" panose="02020603050405020304" pitchFamily="18" charset="0"/>
              </a:rPr>
              <a:t>. </a:t>
            </a:r>
            <a:r>
              <a:rPr lang="zh-CN" altLang="zh-CN" sz="2800" b="1" dirty="0">
                <a:latin typeface="Times New Roman" panose="02020603050405020304" pitchFamily="18" charset="0"/>
              </a:rPr>
              <a:t>What mistakes did Suzy keep making when </a:t>
            </a:r>
            <a:r>
              <a:rPr lang="zh-CN" altLang="en-US" sz="2800" b="1" dirty="0">
                <a:latin typeface="Times New Roman" panose="02020603050405020304" pitchFamily="18" charset="0"/>
              </a:rPr>
              <a:t>s</a:t>
            </a:r>
            <a:r>
              <a:rPr lang="en-US" altLang="zh-CN" sz="2800" b="1">
                <a:latin typeface="Times New Roman" panose="02020603050405020304" pitchFamily="18" charset="0"/>
              </a:rPr>
              <a:t>he was making the card?</a:t>
            </a:r>
            <a:endParaRPr lang="en-US" altLang="zh-CN" sz="2800" b="1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buNone/>
            </a:pPr>
            <a:r>
              <a:rPr lang="en-US" altLang="zh-CN" sz="2800" b="1">
                <a:solidFill>
                  <a:srgbClr val="FF3300"/>
                </a:solidFill>
                <a:latin typeface="Times New Roman" panose="02020603050405020304" pitchFamily="18" charset="0"/>
              </a:rPr>
              <a:t>She kept spelling the words wrong.</a:t>
            </a:r>
            <a:endParaRPr lang="en-US" altLang="zh-CN" sz="2800" b="1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buNone/>
            </a:pPr>
            <a:r>
              <a:rPr lang="zh-CN" altLang="en-US" sz="2800" b="1" dirty="0">
                <a:latin typeface="Times New Roman" panose="02020603050405020304" pitchFamily="18" charset="0"/>
              </a:rPr>
              <a:t>4</a:t>
            </a:r>
            <a:r>
              <a:rPr lang="en-US" altLang="zh-CN" sz="2800" b="1">
                <a:latin typeface="Times New Roman" panose="02020603050405020304" pitchFamily="18" charset="0"/>
              </a:rPr>
              <a:t>. </a:t>
            </a:r>
            <a:r>
              <a:rPr lang="zh-CN" altLang="zh-CN" sz="2800" b="1" dirty="0">
                <a:latin typeface="Times New Roman" panose="02020603050405020304" pitchFamily="18" charset="0"/>
              </a:rPr>
              <a:t>What colour did she </a:t>
            </a:r>
            <a:r>
              <a:rPr lang="zh-CN" altLang="en-US" sz="2800" b="1" dirty="0">
                <a:latin typeface="Times New Roman" panose="02020603050405020304" pitchFamily="18" charset="0"/>
              </a:rPr>
              <a:t>c</a:t>
            </a:r>
            <a:r>
              <a:rPr lang="en-US" altLang="zh-CN" sz="2800" b="1" dirty="0" err="1">
                <a:latin typeface="Times New Roman" panose="02020603050405020304" pitchFamily="18" charset="0"/>
              </a:rPr>
              <a:t>olour</a:t>
            </a:r>
            <a:r>
              <a:rPr lang="en-US" altLang="zh-CN" sz="2800" b="1">
                <a:latin typeface="Times New Roman" panose="02020603050405020304" pitchFamily="18" charset="0"/>
              </a:rPr>
              <a:t> </a:t>
            </a:r>
            <a:r>
              <a:rPr lang="zh-CN" altLang="zh-CN" sz="2800" b="1" dirty="0">
                <a:latin typeface="Times New Roman" panose="02020603050405020304" pitchFamily="18" charset="0"/>
              </a:rPr>
              <a:t>the roses?</a:t>
            </a:r>
            <a:endParaRPr lang="zh-CN" altLang="en-US" sz="2800" b="1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buNone/>
            </a:pPr>
            <a:r>
              <a:rPr lang="zh-CN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S</a:t>
            </a:r>
            <a:r>
              <a:rPr lang="en-US" altLang="zh-CN" sz="2800" b="1">
                <a:solidFill>
                  <a:srgbClr val="FF3300"/>
                </a:solidFill>
                <a:latin typeface="Times New Roman" panose="02020603050405020304" pitchFamily="18" charset="0"/>
              </a:rPr>
              <a:t>he </a:t>
            </a:r>
            <a:r>
              <a:rPr lang="en-US" altLang="zh-CN" sz="28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coloured</a:t>
            </a:r>
            <a:r>
              <a:rPr lang="en-US" altLang="zh-CN" sz="2800" b="1">
                <a:solidFill>
                  <a:srgbClr val="FF3300"/>
                </a:solidFill>
                <a:latin typeface="Times New Roman" panose="02020603050405020304" pitchFamily="18" charset="0"/>
              </a:rPr>
              <a:t> the roses red, blue and pink.</a:t>
            </a:r>
            <a:endParaRPr lang="zh-CN" altLang="zh-CN" sz="28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buNone/>
            </a:pPr>
            <a:r>
              <a:rPr lang="zh-CN" altLang="en-US" sz="2800" b="1" dirty="0">
                <a:latin typeface="Times New Roman" panose="02020603050405020304" pitchFamily="18" charset="0"/>
              </a:rPr>
              <a:t>5</a:t>
            </a:r>
            <a:r>
              <a:rPr lang="en-US" altLang="zh-CN" sz="2800" b="1">
                <a:latin typeface="Times New Roman" panose="02020603050405020304" pitchFamily="18" charset="0"/>
              </a:rPr>
              <a:t>. </a:t>
            </a:r>
            <a:r>
              <a:rPr lang="zh-CN" altLang="en-US" sz="2800" b="1" dirty="0">
                <a:latin typeface="Times New Roman" panose="02020603050405020304" pitchFamily="18" charset="0"/>
              </a:rPr>
              <a:t>W</a:t>
            </a:r>
            <a:r>
              <a:rPr lang="en-US" altLang="zh-CN" sz="2800" b="1">
                <a:latin typeface="Times New Roman" panose="02020603050405020304" pitchFamily="18" charset="0"/>
              </a:rPr>
              <a:t>hat happened to the house and the two girls?</a:t>
            </a:r>
            <a:endParaRPr lang="en-US" altLang="zh-CN" sz="2800" b="1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buNone/>
            </a:pPr>
            <a:r>
              <a:rPr lang="zh-CN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T</a:t>
            </a:r>
            <a:r>
              <a:rPr lang="en-US" altLang="zh-CN" sz="2800" b="1">
                <a:solidFill>
                  <a:srgbClr val="FF3300"/>
                </a:solidFill>
                <a:latin typeface="Times New Roman" panose="02020603050405020304" pitchFamily="18" charset="0"/>
              </a:rPr>
              <a:t>here was paint on everything: the table, Sandy’s books,</a:t>
            </a:r>
            <a:endParaRPr lang="en-US" altLang="zh-CN" sz="2800" b="1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buNone/>
            </a:pPr>
            <a:r>
              <a:rPr lang="zh-CN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S</a:t>
            </a:r>
            <a:r>
              <a:rPr lang="en-US" altLang="zh-CN" sz="28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uzy’s</a:t>
            </a:r>
            <a:r>
              <a:rPr lang="en-US" altLang="zh-CN" sz="2800" b="1">
                <a:solidFill>
                  <a:srgbClr val="FF3300"/>
                </a:solidFill>
                <a:latin typeface="Times New Roman" panose="02020603050405020304" pitchFamily="18" charset="0"/>
              </a:rPr>
              <a:t> hands and face.</a:t>
            </a:r>
            <a:endParaRPr lang="zh-CN" altLang="zh-CN" sz="28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5" name="WordArt 5"/>
          <p:cNvSpPr/>
          <p:nvPr/>
        </p:nvSpPr>
        <p:spPr>
          <a:xfrm>
            <a:off x="228600" y="0"/>
            <a:ext cx="8439150" cy="581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40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Read carefully and answer the questions</a:t>
            </a:r>
            <a:endParaRPr lang="zh-CN" altLang="en-US" sz="40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39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2">
                                            <p:txEl>
                                              <p:charRg st="39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2">
                                            <p:txEl>
                                              <p:charRg st="39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106" end="1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2">
                                            <p:txEl>
                                              <p:charRg st="106" end="14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2">
                                            <p:txEl>
                                              <p:charRg st="106" end="14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210" end="2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2">
                                            <p:txEl>
                                              <p:charRg st="210" end="24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2">
                                            <p:txEl>
                                              <p:charRg st="210" end="24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286" end="3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2">
                                            <p:txEl>
                                              <p:charRg st="286" end="32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2">
                                            <p:txEl>
                                              <p:charRg st="286" end="3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378" end="4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2">
                                            <p:txEl>
                                              <p:charRg st="378" end="43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2">
                                            <p:txEl>
                                              <p:charRg st="378" end="43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435" end="4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222">
                                            <p:txEl>
                                              <p:charRg st="435" end="45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22">
                                            <p:txEl>
                                              <p:charRg st="435" end="45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7" name="矩形 38916"/>
          <p:cNvSpPr/>
          <p:nvPr/>
        </p:nvSpPr>
        <p:spPr>
          <a:xfrm>
            <a:off x="2438400" y="152400"/>
            <a:ext cx="41148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</a:rPr>
              <a:t>Language points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80000"/>
                  </a:srgbClr>
                </a:outer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  <p:sp>
        <p:nvSpPr>
          <p:cNvPr id="38918" name="文本框 38917"/>
          <p:cNvSpPr txBox="1"/>
          <p:nvPr/>
        </p:nvSpPr>
        <p:spPr>
          <a:xfrm>
            <a:off x="152400" y="1066800"/>
            <a:ext cx="8991600" cy="5457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1. Mum’s birthday </a:t>
            </a: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</a:rPr>
              <a:t>is coming</a:t>
            </a:r>
            <a:r>
              <a:rPr lang="en-US" altLang="zh-CN" sz="3200" b="1">
                <a:latin typeface="Arial" panose="020B0604020202020204" pitchFamily="34" charset="0"/>
              </a:rPr>
              <a:t>, so I </a:t>
            </a: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</a:rPr>
              <a:t>decided to</a:t>
            </a:r>
            <a:r>
              <a:rPr lang="en-US" altLang="zh-CN" sz="3200" b="1">
                <a:latin typeface="Arial" panose="020B0604020202020204" pitchFamily="34" charset="0"/>
              </a:rPr>
              <a:t> make her a birthday card by myself.</a:t>
            </a:r>
            <a:endParaRPr lang="en-US" altLang="zh-CN" sz="32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(1) Mum’s birthday is coming.</a:t>
            </a:r>
            <a:endParaRPr lang="en-US" altLang="zh-CN" sz="32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</a:rPr>
              <a:t>用</a:t>
            </a:r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</a:rPr>
              <a:t>现在进行时</a:t>
            </a:r>
            <a:r>
              <a:rPr lang="zh-CN" altLang="en-US" sz="3200" b="1" dirty="0">
                <a:latin typeface="Arial" panose="020B0604020202020204" pitchFamily="34" charset="0"/>
              </a:rPr>
              <a:t>表示马上要发生的动作或事情。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</a:rPr>
              <a:t>公交车马上要来了。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</a:rPr>
              <a:t>The bus is coming.</a:t>
            </a:r>
            <a:endParaRPr lang="en-US" altLang="zh-CN" sz="3200" b="1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——Lucy, can you come and help me?</a:t>
            </a:r>
            <a:endParaRPr lang="en-US" altLang="zh-CN" sz="32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——Ok, mum. I </a:t>
            </a:r>
            <a:r>
              <a:rPr lang="en-US" altLang="zh-CN" sz="3200" b="1" u="sng">
                <a:latin typeface="Arial" panose="020B0604020202020204" pitchFamily="34" charset="0"/>
              </a:rPr>
              <a:t>                             </a:t>
            </a:r>
            <a:r>
              <a:rPr lang="en-US" altLang="zh-CN" sz="3200" b="1">
                <a:latin typeface="Arial" panose="020B0604020202020204" pitchFamily="34" charset="0"/>
              </a:rPr>
              <a:t>.(come)</a:t>
            </a:r>
            <a:endParaRPr lang="en-US" altLang="zh-CN" sz="3200" b="1">
              <a:latin typeface="Arial" panose="020B0604020202020204" pitchFamily="34" charset="0"/>
            </a:endParaRPr>
          </a:p>
        </p:txBody>
      </p:sp>
      <p:sp>
        <p:nvSpPr>
          <p:cNvPr id="38919" name="文本框 38918"/>
          <p:cNvSpPr txBox="1"/>
          <p:nvPr/>
        </p:nvSpPr>
        <p:spPr>
          <a:xfrm>
            <a:off x="3276600" y="5867400"/>
            <a:ext cx="3276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</a:rPr>
              <a:t>am coming</a:t>
            </a:r>
            <a:endParaRPr lang="en-US" altLang="zh-CN" sz="3200" b="1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charRg st="81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8">
                                            <p:txEl>
                                              <p:charRg st="81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8">
                                            <p:txEl>
                                              <p:charRg st="81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charRg st="111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charRg st="132" end="1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918">
                                            <p:txEl>
                                              <p:charRg st="132" end="14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918">
                                            <p:txEl>
                                              <p:charRg st="132" end="14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charRg st="142" end="1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918">
                                            <p:txEl>
                                              <p:charRg st="142" end="16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918">
                                            <p:txEl>
                                              <p:charRg st="142" end="16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charRg st="161" end="1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918">
                                            <p:txEl>
                                              <p:charRg st="161" end="1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918">
                                            <p:txEl>
                                              <p:charRg st="161" end="1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charRg st="195" end="2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8918">
                                            <p:txEl>
                                              <p:charRg st="195" end="24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8918">
                                            <p:txEl>
                                              <p:charRg st="195" end="24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矩形 39937"/>
          <p:cNvSpPr/>
          <p:nvPr/>
        </p:nvSpPr>
        <p:spPr>
          <a:xfrm>
            <a:off x="2438400" y="152400"/>
            <a:ext cx="41148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</a:rPr>
              <a:t>Language points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80000"/>
                  </a:srgbClr>
                </a:outer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  <p:sp>
        <p:nvSpPr>
          <p:cNvPr id="39939" name="文本框 39938"/>
          <p:cNvSpPr txBox="1"/>
          <p:nvPr/>
        </p:nvSpPr>
        <p:spPr>
          <a:xfrm>
            <a:off x="152400" y="1066800"/>
            <a:ext cx="8991600" cy="5457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1. Mum’s birthday </a:t>
            </a: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</a:rPr>
              <a:t>is coming</a:t>
            </a:r>
            <a:r>
              <a:rPr lang="en-US" altLang="zh-CN" sz="3200" b="1">
                <a:latin typeface="Arial" panose="020B0604020202020204" pitchFamily="34" charset="0"/>
              </a:rPr>
              <a:t>, so I </a:t>
            </a: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</a:rPr>
              <a:t>decided to</a:t>
            </a:r>
            <a:r>
              <a:rPr lang="en-US" altLang="zh-CN" sz="3200" b="1">
                <a:latin typeface="Arial" panose="020B0604020202020204" pitchFamily="34" charset="0"/>
              </a:rPr>
              <a:t> make her a birthday card by myself.</a:t>
            </a:r>
            <a:endParaRPr lang="en-US" altLang="zh-CN" sz="32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(2) decide </a:t>
            </a: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</a:rPr>
              <a:t>to do</a:t>
            </a:r>
            <a:r>
              <a:rPr lang="en-US" altLang="zh-CN" sz="3200" b="1">
                <a:latin typeface="Arial" panose="020B0604020202020204" pitchFamily="34" charset="0"/>
              </a:rPr>
              <a:t> </a:t>
            </a:r>
            <a:r>
              <a:rPr lang="en-US" altLang="zh-CN" sz="3200" b="1" dirty="0" err="1">
                <a:latin typeface="Arial" panose="020B0604020202020204" pitchFamily="34" charset="0"/>
              </a:rPr>
              <a:t>sth</a:t>
            </a:r>
            <a:r>
              <a:rPr lang="en-US" altLang="zh-CN" sz="3200" b="1">
                <a:latin typeface="Arial" panose="020B0604020202020204" pitchFamily="34" charset="0"/>
              </a:rPr>
              <a:t>. </a:t>
            </a:r>
            <a:r>
              <a:rPr lang="zh-CN" altLang="en-US" sz="3200" b="1" dirty="0">
                <a:latin typeface="Arial" panose="020B0604020202020204" pitchFamily="34" charset="0"/>
              </a:rPr>
              <a:t>决定去做某事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</a:rPr>
              <a:t>     </a:t>
            </a:r>
            <a:r>
              <a:rPr lang="en-US" altLang="zh-CN" sz="3200" b="1">
                <a:latin typeface="Arial" panose="020B0604020202020204" pitchFamily="34" charset="0"/>
              </a:rPr>
              <a:t>decide </a:t>
            </a: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</a:rPr>
              <a:t>not to do</a:t>
            </a:r>
            <a:r>
              <a:rPr lang="en-US" altLang="zh-CN" sz="3200" b="1">
                <a:latin typeface="Arial" panose="020B0604020202020204" pitchFamily="34" charset="0"/>
              </a:rPr>
              <a:t> </a:t>
            </a:r>
            <a:r>
              <a:rPr lang="en-US" altLang="zh-CN" sz="3200" b="1" dirty="0" err="1">
                <a:latin typeface="Arial" panose="020B0604020202020204" pitchFamily="34" charset="0"/>
              </a:rPr>
              <a:t>sth</a:t>
            </a:r>
            <a:r>
              <a:rPr lang="en-US" altLang="zh-CN" sz="3200" b="1">
                <a:latin typeface="Arial" panose="020B0604020202020204" pitchFamily="34" charset="0"/>
              </a:rPr>
              <a:t>.  </a:t>
            </a:r>
            <a:r>
              <a:rPr lang="zh-CN" altLang="en-US" sz="3200" b="1" dirty="0">
                <a:latin typeface="Arial" panose="020B0604020202020204" pitchFamily="34" charset="0"/>
              </a:rPr>
              <a:t>决定不去做某事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</a:rPr>
              <a:t>我决定周末做个手工。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</a:rPr>
              <a:t>I decided to do a DIY job at the weekend.</a:t>
            </a:r>
            <a:endParaRPr lang="en-US" altLang="zh-CN" sz="3200" b="1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Tom </a:t>
            </a:r>
            <a:r>
              <a:rPr lang="zh-CN" altLang="en-US" sz="3200" b="1" dirty="0">
                <a:latin typeface="Arial" panose="020B0604020202020204" pitchFamily="34" charset="0"/>
              </a:rPr>
              <a:t>决定不玩火柴了。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</a:rPr>
              <a:t>Tom decided not to play with matches.</a:t>
            </a:r>
            <a:endParaRPr lang="en-US" altLang="zh-CN" sz="3200" b="1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81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charRg st="81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charRg st="81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110" end="1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charRg st="110" end="14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charRg st="110" end="14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146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>
                                            <p:txEl>
                                              <p:charRg st="146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39">
                                            <p:txEl>
                                              <p:charRg st="146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157" end="1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39">
                                            <p:txEl>
                                              <p:charRg st="157" end="19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39">
                                            <p:txEl>
                                              <p:charRg st="157" end="19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199" end="2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39">
                                            <p:txEl>
                                              <p:charRg st="199" end="2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39">
                                            <p:txEl>
                                              <p:charRg st="199" end="2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212" end="2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939">
                                            <p:txEl>
                                              <p:charRg st="212" end="25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939">
                                            <p:txEl>
                                              <p:charRg st="212" end="25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4423</Words>
  <Application>WPS 演示</Application>
  <PresentationFormat>在屏幕上显示</PresentationFormat>
  <Paragraphs>223</Paragraphs>
  <Slides>24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24</vt:i4>
      </vt:variant>
    </vt:vector>
  </HeadingPairs>
  <TitlesOfParts>
    <vt:vector size="37" baseType="lpstr">
      <vt:lpstr>Arial</vt:lpstr>
      <vt:lpstr>宋体</vt:lpstr>
      <vt:lpstr>Wingdings</vt:lpstr>
      <vt:lpstr>Comic Sans MS</vt:lpstr>
      <vt:lpstr>Times New Roman</vt:lpstr>
      <vt:lpstr>Times New Roman</vt:lpstr>
      <vt:lpstr>华文新魏</vt:lpstr>
      <vt:lpstr>微软雅黑</vt:lpstr>
      <vt:lpstr>Arial Unicode MS</vt:lpstr>
      <vt:lpstr>Calibri</vt:lpstr>
      <vt:lpstr>默认设计模板</vt:lpstr>
      <vt:lpstr>Network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Administrator</cp:lastModifiedBy>
  <cp:revision>81</cp:revision>
  <dcterms:created xsi:type="dcterms:W3CDTF">2013-10-15T08:58:00Z</dcterms:created>
  <dcterms:modified xsi:type="dcterms:W3CDTF">2018-11-02T00:15:58Z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2052-10.1.0.7616</vt:lpwstr>
  </property>
</Properties>
</file>