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57" r:id="rId5"/>
    <p:sldId id="258" r:id="rId6"/>
    <p:sldId id="259" r:id="rId7"/>
    <p:sldId id="260" r:id="rId8"/>
    <p:sldId id="261" r:id="rId9"/>
    <p:sldId id="268" r:id="rId10"/>
    <p:sldId id="262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6" r:id="rId21"/>
    <p:sldId id="279" r:id="rId22"/>
    <p:sldId id="280" r:id="rId23"/>
    <p:sldId id="281" r:id="rId24"/>
    <p:sldId id="282" r:id="rId25"/>
    <p:sldId id="283" r:id="rId26"/>
    <p:sldId id="267" r:id="rId27"/>
    <p:sldId id="278" r:id="rId2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66"/>
    <a:srgbClr val="FF3300"/>
    <a:srgbClr val="FF99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/>
    <p:restoredTop sz="94660"/>
  </p:normalViewPr>
  <p:slideViewPr>
    <p:cSldViewPr showGuides="1">
      <p:cViewPr varScale="1">
        <p:scale>
          <a:sx n="114" d="100"/>
          <a:sy n="114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7493000" y="2992438"/>
            <a:ext cx="1338263" cy="2189162"/>
            <a:chOff x="0" y="0"/>
            <a:chExt cx="843" cy="1379"/>
          </a:xfrm>
        </p:grpSpPr>
        <p:sp>
          <p:nvSpPr>
            <p:cNvPr id="42" name="Oval 9"/>
            <p:cNvSpPr>
              <a:spLocks noChangeArrowheads="1"/>
            </p:cNvSpPr>
            <p:nvPr/>
          </p:nvSpPr>
          <p:spPr bwMode="auto">
            <a:xfrm>
              <a:off x="0" y="0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179" y="0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4" name="Oval 11"/>
            <p:cNvSpPr>
              <a:spLocks noChangeArrowheads="1"/>
            </p:cNvSpPr>
            <p:nvPr/>
          </p:nvSpPr>
          <p:spPr bwMode="auto">
            <a:xfrm>
              <a:off x="358" y="0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" name="Oval 12"/>
            <p:cNvSpPr>
              <a:spLocks noChangeArrowheads="1"/>
            </p:cNvSpPr>
            <p:nvPr/>
          </p:nvSpPr>
          <p:spPr bwMode="auto">
            <a:xfrm>
              <a:off x="0" y="179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6" name="Oval 13"/>
            <p:cNvSpPr>
              <a:spLocks noChangeArrowheads="1"/>
            </p:cNvSpPr>
            <p:nvPr/>
          </p:nvSpPr>
          <p:spPr bwMode="auto">
            <a:xfrm>
              <a:off x="179" y="179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7" name="Oval 14"/>
            <p:cNvSpPr>
              <a:spLocks noChangeArrowheads="1"/>
            </p:cNvSpPr>
            <p:nvPr/>
          </p:nvSpPr>
          <p:spPr bwMode="auto">
            <a:xfrm>
              <a:off x="358" y="179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8" name="Oval 15"/>
            <p:cNvSpPr>
              <a:spLocks noChangeArrowheads="1"/>
            </p:cNvSpPr>
            <p:nvPr/>
          </p:nvSpPr>
          <p:spPr bwMode="auto">
            <a:xfrm>
              <a:off x="537" y="1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9" name="Oval 16"/>
            <p:cNvSpPr>
              <a:spLocks noChangeArrowheads="1"/>
            </p:cNvSpPr>
            <p:nvPr/>
          </p:nvSpPr>
          <p:spPr bwMode="auto">
            <a:xfrm>
              <a:off x="0" y="358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Oval 17"/>
            <p:cNvSpPr>
              <a:spLocks noChangeArrowheads="1"/>
            </p:cNvSpPr>
            <p:nvPr/>
          </p:nvSpPr>
          <p:spPr bwMode="auto">
            <a:xfrm>
              <a:off x="179" y="358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" name="Oval 18"/>
            <p:cNvSpPr>
              <a:spLocks noChangeArrowheads="1"/>
            </p:cNvSpPr>
            <p:nvPr/>
          </p:nvSpPr>
          <p:spPr bwMode="auto">
            <a:xfrm>
              <a:off x="358" y="358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537" y="358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" name="Oval 20"/>
            <p:cNvSpPr>
              <a:spLocks noChangeArrowheads="1"/>
            </p:cNvSpPr>
            <p:nvPr/>
          </p:nvSpPr>
          <p:spPr bwMode="auto">
            <a:xfrm>
              <a:off x="716" y="3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4" name="Oval 21"/>
            <p:cNvSpPr>
              <a:spLocks noChangeArrowheads="1"/>
            </p:cNvSpPr>
            <p:nvPr/>
          </p:nvSpPr>
          <p:spPr bwMode="auto">
            <a:xfrm>
              <a:off x="0" y="536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5" name="Oval 22"/>
            <p:cNvSpPr>
              <a:spLocks noChangeArrowheads="1"/>
            </p:cNvSpPr>
            <p:nvPr/>
          </p:nvSpPr>
          <p:spPr bwMode="auto">
            <a:xfrm>
              <a:off x="179" y="536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6" name="Oval 23"/>
            <p:cNvSpPr>
              <a:spLocks noChangeArrowheads="1"/>
            </p:cNvSpPr>
            <p:nvPr/>
          </p:nvSpPr>
          <p:spPr bwMode="auto">
            <a:xfrm>
              <a:off x="358" y="536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537" y="536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8" name="Oval 25"/>
            <p:cNvSpPr>
              <a:spLocks noChangeArrowheads="1"/>
            </p:cNvSpPr>
            <p:nvPr/>
          </p:nvSpPr>
          <p:spPr bwMode="auto">
            <a:xfrm>
              <a:off x="0" y="715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9" name="Oval 26"/>
            <p:cNvSpPr>
              <a:spLocks noChangeArrowheads="1"/>
            </p:cNvSpPr>
            <p:nvPr/>
          </p:nvSpPr>
          <p:spPr bwMode="auto">
            <a:xfrm>
              <a:off x="179" y="715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0" name="Oval 27"/>
            <p:cNvSpPr>
              <a:spLocks noChangeArrowheads="1"/>
            </p:cNvSpPr>
            <p:nvPr/>
          </p:nvSpPr>
          <p:spPr bwMode="auto">
            <a:xfrm>
              <a:off x="358" y="715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>
              <a:off x="537" y="715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2" name="Oval 29"/>
            <p:cNvSpPr>
              <a:spLocks noChangeArrowheads="1"/>
            </p:cNvSpPr>
            <p:nvPr/>
          </p:nvSpPr>
          <p:spPr bwMode="auto">
            <a:xfrm>
              <a:off x="716" y="715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3" name="Oval 30"/>
            <p:cNvSpPr>
              <a:spLocks noChangeArrowheads="1"/>
            </p:cNvSpPr>
            <p:nvPr/>
          </p:nvSpPr>
          <p:spPr bwMode="auto">
            <a:xfrm>
              <a:off x="0" y="89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179" y="894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358" y="894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6" name="Oval 33"/>
            <p:cNvSpPr>
              <a:spLocks noChangeArrowheads="1"/>
            </p:cNvSpPr>
            <p:nvPr/>
          </p:nvSpPr>
          <p:spPr bwMode="auto">
            <a:xfrm>
              <a:off x="537" y="894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7" name="Oval 34"/>
            <p:cNvSpPr>
              <a:spLocks noChangeArrowheads="1"/>
            </p:cNvSpPr>
            <p:nvPr/>
          </p:nvSpPr>
          <p:spPr bwMode="auto">
            <a:xfrm>
              <a:off x="0" y="107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8" name="Oval 35"/>
            <p:cNvSpPr>
              <a:spLocks noChangeArrowheads="1"/>
            </p:cNvSpPr>
            <p:nvPr/>
          </p:nvSpPr>
          <p:spPr bwMode="auto">
            <a:xfrm>
              <a:off x="179" y="107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9" name="Oval 36"/>
            <p:cNvSpPr>
              <a:spLocks noChangeArrowheads="1"/>
            </p:cNvSpPr>
            <p:nvPr/>
          </p:nvSpPr>
          <p:spPr bwMode="auto">
            <a:xfrm>
              <a:off x="358" y="1073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0" name="Oval 37"/>
            <p:cNvSpPr>
              <a:spLocks noChangeArrowheads="1"/>
            </p:cNvSpPr>
            <p:nvPr/>
          </p:nvSpPr>
          <p:spPr bwMode="auto">
            <a:xfrm>
              <a:off x="537" y="1073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" name="Oval 38"/>
            <p:cNvSpPr>
              <a:spLocks noChangeArrowheads="1"/>
            </p:cNvSpPr>
            <p:nvPr/>
          </p:nvSpPr>
          <p:spPr bwMode="auto">
            <a:xfrm>
              <a:off x="179" y="1252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2" name="Oval 39"/>
            <p:cNvSpPr>
              <a:spLocks noChangeArrowheads="1"/>
            </p:cNvSpPr>
            <p:nvPr/>
          </p:nvSpPr>
          <p:spPr bwMode="auto">
            <a:xfrm>
              <a:off x="537" y="1252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73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r>
              <a:rPr lang="zh-CN"/>
              <a:t>单击此处编辑母版副标题样式</a:t>
            </a:r>
            <a:endParaRPr lang="zh-CN"/>
          </a:p>
        </p:txBody>
      </p:sp>
      <p:sp>
        <p:nvSpPr>
          <p:cNvPr id="7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zh-CN" dirty="0"/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2" name="Rectangle 4"/>
          <p:cNvSpPr>
            <a:spLocks noGrp="1"/>
          </p:cNvSpPr>
          <p:nvPr>
            <p:ph type="body"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  <p:grpSp>
        <p:nvGrpSpPr>
          <p:cNvPr id="2056" name="Group 8"/>
          <p:cNvGrpSpPr/>
          <p:nvPr/>
        </p:nvGrpSpPr>
        <p:grpSpPr>
          <a:xfrm>
            <a:off x="8153400" y="152400"/>
            <a:ext cx="792163" cy="1295400"/>
            <a:chOff x="0" y="0"/>
            <a:chExt cx="528" cy="864"/>
          </a:xfrm>
        </p:grpSpPr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0" y="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112" y="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224" y="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0" y="11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112" y="11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224" y="11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336" y="11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0" y="22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112" y="22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224" y="22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336" y="22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448" y="22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0" y="33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112" y="33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224" y="33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336" y="33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0" y="44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12" y="44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24" y="44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336" y="44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448" y="44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0" y="56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112" y="56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224" y="56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336" y="56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0" y="67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112" y="67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224" y="67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336" y="67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112" y="78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336" y="78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98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4005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430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930" indent="-31623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6130" indent="-31623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330" indent="-31623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530" indent="-31623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730" indent="-31623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9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88"/>
            <a:ext cx="9296400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WordArt 3"/>
          <p:cNvSpPr/>
          <p:nvPr/>
        </p:nvSpPr>
        <p:spPr>
          <a:xfrm>
            <a:off x="1524000" y="2255838"/>
            <a:ext cx="22860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00FF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00"/>
                </a:solidFill>
                <a:latin typeface="Comic Sans MS" panose="030F0702030302020204" pitchFamily="66" charset="0"/>
                <a:ea typeface="Comic Sans MS" panose="030F0702030302020204" pitchFamily="66" charset="0"/>
              </a:rPr>
              <a:t>Unit 4</a:t>
            </a:r>
            <a:endParaRPr lang="zh-CN" altLang="en-US" sz="3600" b="1">
              <a:ln w="9525" cap="flat" cmpd="sng">
                <a:solidFill>
                  <a:srgbClr val="00FF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00"/>
              </a:solidFill>
              <a:latin typeface="Comic Sans MS" panose="030F0702030302020204" pitchFamily="66" charset="0"/>
              <a:ea typeface="Comic Sans MS" panose="030F0702030302020204" pitchFamily="66" charset="0"/>
            </a:endParaRPr>
          </a:p>
        </p:txBody>
      </p:sp>
      <p:sp>
        <p:nvSpPr>
          <p:cNvPr id="4100" name="WordArt 4"/>
          <p:cNvSpPr/>
          <p:nvPr/>
        </p:nvSpPr>
        <p:spPr>
          <a:xfrm>
            <a:off x="4724400" y="2209800"/>
            <a:ext cx="3292475" cy="944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FF99CC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Do it yourself</a:t>
            </a:r>
            <a:endParaRPr lang="zh-CN" altLang="en-US" sz="3600" b="1">
              <a:ln w="12700" cap="flat" cmpd="sng">
                <a:solidFill>
                  <a:srgbClr val="FF99CC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1" name="Text Box 5"/>
          <p:cNvSpPr txBox="1"/>
          <p:nvPr/>
        </p:nvSpPr>
        <p:spPr>
          <a:xfrm>
            <a:off x="2057400" y="3886200"/>
            <a:ext cx="50292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zh-CN" sz="5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Task</a:t>
            </a:r>
            <a:endParaRPr lang="zh-CN" altLang="zh-CN" sz="54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矩形 40961"/>
          <p:cNvSpPr/>
          <p:nvPr/>
        </p:nvSpPr>
        <p:spPr>
          <a:xfrm>
            <a:off x="2438400" y="1524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Language points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40963" name="文本框 40962"/>
          <p:cNvSpPr txBox="1"/>
          <p:nvPr/>
        </p:nvSpPr>
        <p:spPr>
          <a:xfrm>
            <a:off x="152400" y="1066800"/>
            <a:ext cx="8991600" cy="545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1. Mum’s birthday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is coming</a:t>
            </a:r>
            <a:r>
              <a:rPr lang="en-US" altLang="zh-CN" sz="3200" b="1">
                <a:latin typeface="Arial" panose="020B0604020202020204" pitchFamily="34" charset="0"/>
              </a:rPr>
              <a:t>, so I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decided to</a:t>
            </a:r>
            <a:r>
              <a:rPr lang="en-US" altLang="zh-CN" sz="3200" b="1">
                <a:latin typeface="Arial" panose="020B0604020202020204" pitchFamily="34" charset="0"/>
              </a:rPr>
              <a:t> make her a birthday card by myself.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(3) make sb.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         </a:t>
            </a:r>
            <a:r>
              <a:rPr lang="zh-CN" altLang="en-US" sz="3200" b="1" dirty="0">
                <a:latin typeface="Arial" panose="020B0604020202020204" pitchFamily="34" charset="0"/>
              </a:rPr>
              <a:t>给某人制作某物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     </a:t>
            </a:r>
            <a:r>
              <a:rPr lang="en-US" altLang="zh-CN" sz="3200" b="1">
                <a:latin typeface="Arial" panose="020B0604020202020204" pitchFamily="34" charset="0"/>
              </a:rPr>
              <a:t>make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for sb.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类似的词还有：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buy sb.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= buy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for sb.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cook sb.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= cook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for sb.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与 </a:t>
            </a:r>
            <a:r>
              <a:rPr lang="en-US" altLang="zh-CN" sz="3200" b="1">
                <a:latin typeface="Arial" panose="020B0604020202020204" pitchFamily="34" charset="0"/>
              </a:rPr>
              <a:t>to do </a:t>
            </a:r>
            <a:r>
              <a:rPr lang="zh-CN" altLang="en-US" sz="3200" b="1" dirty="0">
                <a:latin typeface="Arial" panose="020B0604020202020204" pitchFamily="34" charset="0"/>
              </a:rPr>
              <a:t>结构要正确区分。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81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charRg st="81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charRg st="81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16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charRg st="116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charRg st="116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39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charRg st="139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charRg st="139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47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charRg st="147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charRg st="147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79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charRg st="179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charRg st="179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213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charRg st="213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charRg st="213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矩形 41985"/>
          <p:cNvSpPr/>
          <p:nvPr/>
        </p:nvSpPr>
        <p:spPr>
          <a:xfrm>
            <a:off x="2438400" y="1524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Language points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41987" name="文本框 41986"/>
          <p:cNvSpPr txBox="1"/>
          <p:nvPr/>
        </p:nvSpPr>
        <p:spPr>
          <a:xfrm>
            <a:off x="152400" y="1066800"/>
            <a:ext cx="8991600" cy="497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2. ……because I wanted to keep it secret.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(1) keep a secret /  keep secrets   </a:t>
            </a:r>
            <a:r>
              <a:rPr lang="zh-CN" altLang="en-US" sz="3200" b="1" dirty="0">
                <a:latin typeface="Arial" panose="020B0604020202020204" pitchFamily="34" charset="0"/>
              </a:rPr>
              <a:t>保密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(2)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keep it secret</a:t>
            </a:r>
            <a:r>
              <a:rPr lang="en-US" altLang="zh-CN" sz="3200" b="1">
                <a:latin typeface="Arial" panose="020B0604020202020204" pitchFamily="34" charset="0"/>
              </a:rPr>
              <a:t> </a:t>
            </a:r>
            <a:r>
              <a:rPr lang="zh-CN" altLang="en-US" sz="3200" b="1" dirty="0">
                <a:latin typeface="Arial" panose="020B0604020202020204" pitchFamily="34" charset="0"/>
              </a:rPr>
              <a:t>使它（保持）秘密（状态）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keep + sb. / </a:t>
            </a:r>
            <a:r>
              <a:rPr lang="en-US" altLang="zh-CN" sz="3200" b="1" dirty="0" err="1">
                <a:solidFill>
                  <a:srgbClr val="FF3300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. + adj.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让我们的教室保持干净。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Let’s keep our classroom clean and tidy.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12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charRg st="112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charRg st="112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3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charRg st="13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charRg st="13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49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charRg st="149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charRg st="149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矩形 43009"/>
          <p:cNvSpPr/>
          <p:nvPr/>
        </p:nvSpPr>
        <p:spPr>
          <a:xfrm>
            <a:off x="2438400" y="1524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Language points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43011" name="文本框 43010"/>
          <p:cNvSpPr txBox="1"/>
          <p:nvPr/>
        </p:nvSpPr>
        <p:spPr>
          <a:xfrm>
            <a:off x="152400" y="1066800"/>
            <a:ext cx="8991600" cy="545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3. I planned to make the card with some roses on it.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(1) plan to do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         </a:t>
            </a:r>
            <a:r>
              <a:rPr lang="zh-CN" altLang="en-US" sz="3200" b="1" dirty="0">
                <a:latin typeface="Arial" panose="020B0604020202020204" pitchFamily="34" charset="0"/>
              </a:rPr>
              <a:t>计划做某事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(2) plan not to do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   </a:t>
            </a:r>
            <a:r>
              <a:rPr lang="zh-CN" altLang="en-US" sz="3200" b="1" dirty="0">
                <a:latin typeface="Arial" panose="020B0604020202020204" pitchFamily="34" charset="0"/>
              </a:rPr>
              <a:t>计划不做某事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plan —— planned ——planning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(3) with some roses </a:t>
            </a:r>
            <a:r>
              <a:rPr lang="zh-CN" altLang="en-US" sz="3200" b="1" dirty="0">
                <a:latin typeface="Arial" panose="020B0604020202020204" pitchFamily="34" charset="0"/>
              </a:rPr>
              <a:t>带玫瑰花的卡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一张带相片的贺卡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a card with  a picture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22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charRg st="122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charRg st="122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49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charRg st="149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charRg st="149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76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charRg st="176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charRg st="176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85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charRg st="185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charRg st="185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矩形 46081"/>
          <p:cNvSpPr/>
          <p:nvPr/>
        </p:nvSpPr>
        <p:spPr>
          <a:xfrm>
            <a:off x="2438400" y="0"/>
            <a:ext cx="4114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Language points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46083" name="文本框 46082"/>
          <p:cNvSpPr txBox="1"/>
          <p:nvPr/>
        </p:nvSpPr>
        <p:spPr>
          <a:xfrm>
            <a:off x="152400" y="609600"/>
            <a:ext cx="8991600" cy="5943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4. We had fun working together.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(1) have fun doing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             </a:t>
            </a:r>
            <a:r>
              <a:rPr lang="zh-CN" altLang="en-US" sz="3200" b="1" dirty="0">
                <a:latin typeface="Arial" panose="020B0604020202020204" pitchFamily="34" charset="0"/>
              </a:rPr>
              <a:t>做某事很快乐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(2) have a great time doing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0099"/>
                </a:solidFill>
                <a:latin typeface="Arial" panose="020B0604020202020204" pitchFamily="34" charset="0"/>
              </a:rPr>
              <a:t>Look! The students are having a great time</a:t>
            </a:r>
            <a:endParaRPr lang="en-US" altLang="zh-CN" sz="3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3200" b="1" u="sng">
                <a:solidFill>
                  <a:srgbClr val="000099"/>
                </a:solidFill>
                <a:latin typeface="Arial" panose="020B0604020202020204" pitchFamily="34" charset="0"/>
              </a:rPr>
              <a:t>                  </a:t>
            </a:r>
            <a:r>
              <a:rPr lang="en-US" altLang="zh-CN" sz="3200" b="1">
                <a:solidFill>
                  <a:srgbClr val="000099"/>
                </a:solidFill>
                <a:latin typeface="Arial" panose="020B0604020202020204" pitchFamily="34" charset="0"/>
              </a:rPr>
              <a:t>(play) on the playground.</a:t>
            </a:r>
            <a:endParaRPr lang="en-US" altLang="zh-CN" sz="3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5. Lots of things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went wrong</a:t>
            </a:r>
            <a:r>
              <a:rPr lang="en-US" altLang="zh-CN" sz="3200" b="1">
                <a:latin typeface="Arial" panose="020B0604020202020204" pitchFamily="34" charset="0"/>
              </a:rPr>
              <a:t> during that time.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(1) go wrong      </a:t>
            </a:r>
            <a:r>
              <a:rPr lang="zh-CN" altLang="en-US" sz="3200" b="1" dirty="0">
                <a:latin typeface="Arial" panose="020B0604020202020204" pitchFamily="34" charset="0"/>
              </a:rPr>
              <a:t>出错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似乎所有事情都出错了。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Everything seemed to go wrong.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It seemed that everything went wrong.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文本框 46084"/>
          <p:cNvSpPr txBox="1"/>
          <p:nvPr/>
        </p:nvSpPr>
        <p:spPr>
          <a:xfrm>
            <a:off x="-228600" y="2895600"/>
            <a:ext cx="3276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playing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0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5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96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243" end="2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264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276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307" end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矩形 47105"/>
          <p:cNvSpPr/>
          <p:nvPr/>
        </p:nvSpPr>
        <p:spPr>
          <a:xfrm>
            <a:off x="2438400" y="1524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Language points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47107" name="文本框 47106"/>
          <p:cNvSpPr txBox="1"/>
          <p:nvPr/>
        </p:nvSpPr>
        <p:spPr>
          <a:xfrm>
            <a:off x="152400" y="1066800"/>
            <a:ext cx="8991600" cy="4910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6. I kept spelling the words wrong.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我一直拼错单词。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7. I </a:t>
            </a:r>
            <a:r>
              <a:rPr lang="en-US" altLang="zh-CN" sz="3200" b="1" dirty="0" err="1">
                <a:latin typeface="Arial" panose="020B0604020202020204" pitchFamily="34" charset="0"/>
              </a:rPr>
              <a:t>coloured</a:t>
            </a:r>
            <a:r>
              <a:rPr lang="en-US" altLang="zh-CN" sz="3200" b="1">
                <a:latin typeface="Arial" panose="020B0604020202020204" pitchFamily="34" charset="0"/>
              </a:rPr>
              <a:t> the roses red.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 err="1">
                <a:latin typeface="Arial" panose="020B0604020202020204" pitchFamily="34" charset="0"/>
              </a:rPr>
              <a:t>colour</a:t>
            </a:r>
            <a:r>
              <a:rPr lang="en-US" altLang="zh-CN" sz="3200" b="1">
                <a:latin typeface="Arial" panose="020B0604020202020204" pitchFamily="34" charset="0"/>
              </a:rPr>
              <a:t>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+ adj.     =   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paint </a:t>
            </a:r>
            <a:r>
              <a:rPr lang="en-US" altLang="zh-CN" sz="3200" b="1" dirty="0" err="1">
                <a:solidFill>
                  <a:srgbClr val="FF3300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. + adj.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</a:rPr>
              <a:t>万圣节的时候，人们把脸涂成各种颜色。</a:t>
            </a:r>
            <a:endParaRPr lang="zh-CN" altLang="en-US" sz="3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At Halloween, people paint / </a:t>
            </a:r>
            <a:r>
              <a:rPr lang="en-US" altLang="zh-CN" sz="3200" b="1" dirty="0" err="1">
                <a:solidFill>
                  <a:srgbClr val="FF3300"/>
                </a:solidFill>
                <a:latin typeface="Arial" panose="020B0604020202020204" pitchFamily="34" charset="0"/>
              </a:rPr>
              <a:t>colour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 their faces different </a:t>
            </a:r>
            <a:r>
              <a:rPr lang="en-US" altLang="zh-CN" sz="3200" b="1" dirty="0" err="1">
                <a:solidFill>
                  <a:srgbClr val="FF3300"/>
                </a:solidFill>
                <a:latin typeface="Arial" panose="020B0604020202020204" pitchFamily="34" charset="0"/>
              </a:rPr>
              <a:t>colours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. </a:t>
            </a:r>
            <a:r>
              <a:rPr lang="en-US" altLang="zh-CN" sz="800" dirty="0" err="1">
                <a:solidFill>
                  <a:schemeClr val="bg1"/>
                </a:solidFill>
                <a:latin typeface="Arial" panose="020B0604020202020204" pitchFamily="34" charset="0"/>
              </a:rPr>
              <a:t>Zxx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800">
                <a:solidFill>
                  <a:schemeClr val="bg1"/>
                </a:solidFill>
                <a:latin typeface="Arial" panose="020B0604020202020204" pitchFamily="34" charset="0"/>
              </a:rPr>
              <a:t>k</a:t>
            </a:r>
            <a:endParaRPr lang="en-US" altLang="zh-CN" sz="8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3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charRg st="3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charRg st="3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74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120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139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07">
                                            <p:txEl>
                                              <p:charRg st="139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charRg st="139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矩形 48129"/>
          <p:cNvSpPr/>
          <p:nvPr/>
        </p:nvSpPr>
        <p:spPr>
          <a:xfrm>
            <a:off x="2438400" y="1524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Language points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48131" name="文本框 48130"/>
          <p:cNvSpPr txBox="1"/>
          <p:nvPr/>
        </p:nvSpPr>
        <p:spPr>
          <a:xfrm>
            <a:off x="152400" y="1066800"/>
            <a:ext cx="8991600" cy="4725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8. I cut out a picture of </a:t>
            </a:r>
            <a:r>
              <a:rPr lang="en-US" altLang="zh-CN" sz="3200" b="1" dirty="0" err="1">
                <a:latin typeface="Arial" panose="020B0604020202020204" pitchFamily="34" charset="0"/>
              </a:rPr>
              <a:t>colourful</a:t>
            </a:r>
            <a:r>
              <a:rPr lang="en-US" altLang="zh-CN" sz="3200" b="1">
                <a:latin typeface="Arial" panose="020B0604020202020204" pitchFamily="34" charset="0"/>
              </a:rPr>
              <a:t> balloons and stuck it on the cover.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我剪出一张有彩色气球的图片把它贴到封面上。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(1) cut out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(2) stick A on B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请把这张时刻表贴到墙上。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Please stick the timetable on the wall.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72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charRg st="72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charRg st="72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94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charRg st="94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charRg st="94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106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charRg st="106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charRg st="106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12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charRg st="12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charRg st="12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136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charRg st="136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charRg st="136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矩形 49153"/>
          <p:cNvSpPr/>
          <p:nvPr/>
        </p:nvSpPr>
        <p:spPr>
          <a:xfrm>
            <a:off x="2438400" y="1524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Language points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49155" name="文本框 49154"/>
          <p:cNvSpPr txBox="1"/>
          <p:nvPr/>
        </p:nvSpPr>
        <p:spPr>
          <a:xfrm>
            <a:off x="152400" y="1066800"/>
            <a:ext cx="8991600" cy="5213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9. When I completed the card, there was paint on everything.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complete= finish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paint v. </a:t>
            </a:r>
            <a:r>
              <a:rPr lang="zh-CN" altLang="en-US" sz="3200" b="1" dirty="0">
                <a:latin typeface="Arial" panose="020B0604020202020204" pitchFamily="34" charset="0"/>
              </a:rPr>
              <a:t>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paint n. </a:t>
            </a:r>
            <a:r>
              <a:rPr lang="zh-CN" altLang="en-US" sz="3200" b="1" dirty="0">
                <a:latin typeface="Arial" panose="020B0604020202020204" pitchFamily="34" charset="0"/>
              </a:rPr>
              <a:t>颜料 （不可数）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10. This is the first card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I made for Mum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）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.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I made for Mum 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充当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the first card 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的定于从句，翻译成：这是我给我妈妈制作的第一张贺卡。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61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charRg st="61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charRg st="61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78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charRg st="78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charRg st="78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89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charRg st="89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charRg st="89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107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charRg st="107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charRg st="107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151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charRg st="151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charRg st="151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13316" name="Picture 4" descr="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Text Box 5"/>
          <p:cNvSpPr txBox="1"/>
          <p:nvPr/>
        </p:nvSpPr>
        <p:spPr>
          <a:xfrm>
            <a:off x="1066800" y="1981200"/>
            <a:ext cx="3657600" cy="3636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Para1:</a:t>
            </a:r>
            <a:endParaRPr lang="zh-CN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Para 2:</a:t>
            </a:r>
            <a:endParaRPr lang="zh-CN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Para 3:</a:t>
            </a:r>
            <a:endParaRPr lang="zh-CN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Para 4:</a:t>
            </a:r>
            <a:endParaRPr lang="zh-CN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14342" name="Text Box 6"/>
          <p:cNvSpPr txBox="1"/>
          <p:nvPr/>
        </p:nvSpPr>
        <p:spPr>
          <a:xfrm>
            <a:off x="2667000" y="1905000"/>
            <a:ext cx="58674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reason why Suzy made a birthday card.</a:t>
            </a:r>
            <a:endParaRPr lang="zh-CN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3" name="Text Box 7"/>
          <p:cNvSpPr txBox="1"/>
          <p:nvPr/>
        </p:nvSpPr>
        <p:spPr>
          <a:xfrm>
            <a:off x="2667000" y="2940050"/>
            <a:ext cx="5562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 she made the card.</a:t>
            </a:r>
            <a:endParaRPr lang="zh-CN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4" name="Text Box 8"/>
          <p:cNvSpPr txBox="1"/>
          <p:nvPr/>
        </p:nvSpPr>
        <p:spPr>
          <a:xfrm>
            <a:off x="2743200" y="3886200"/>
            <a:ext cx="5867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What happened in the end.</a:t>
            </a:r>
            <a:endParaRPr lang="zh-CN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5" name="Text Box 9"/>
          <p:cNvSpPr txBox="1"/>
          <p:nvPr/>
        </p:nvSpPr>
        <p:spPr>
          <a:xfrm>
            <a:off x="2743200" y="4876800"/>
            <a:ext cx="426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Suzy’s hope.</a:t>
            </a:r>
            <a:endParaRPr lang="zh-CN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43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51203" name="Rectangle 3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51204" name="Picture 4" descr="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5" name="Text Box 5"/>
          <p:cNvSpPr txBox="1"/>
          <p:nvPr/>
        </p:nvSpPr>
        <p:spPr>
          <a:xfrm>
            <a:off x="1066800" y="1981200"/>
            <a:ext cx="3657600" cy="696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Para1:</a:t>
            </a:r>
            <a:endParaRPr lang="zh-CN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14342" name="Text Box 6"/>
          <p:cNvSpPr txBox="1"/>
          <p:nvPr/>
        </p:nvSpPr>
        <p:spPr>
          <a:xfrm>
            <a:off x="2667000" y="1905000"/>
            <a:ext cx="58674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reason why Suzy made a birthday card.</a:t>
            </a:r>
            <a:endParaRPr lang="zh-CN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10" name="文本框 51209"/>
          <p:cNvSpPr txBox="1"/>
          <p:nvPr/>
        </p:nvSpPr>
        <p:spPr>
          <a:xfrm>
            <a:off x="838200" y="2971800"/>
            <a:ext cx="7543800" cy="2774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Useful expressions: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1. I decided to ……by myself.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2. I …… because……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512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52227" name="Rectangle 3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52228" name="Picture 4" descr="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2229" name="Text Box 5"/>
          <p:cNvSpPr txBox="1"/>
          <p:nvPr/>
        </p:nvSpPr>
        <p:spPr>
          <a:xfrm>
            <a:off x="1066800" y="1981200"/>
            <a:ext cx="3657600" cy="696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Para 2:</a:t>
            </a:r>
            <a:endParaRPr lang="zh-CN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14343" name="Text Box 7"/>
          <p:cNvSpPr txBox="1"/>
          <p:nvPr/>
        </p:nvSpPr>
        <p:spPr>
          <a:xfrm>
            <a:off x="2590800" y="2025650"/>
            <a:ext cx="5562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 she made the card.</a:t>
            </a:r>
            <a:endParaRPr lang="zh-CN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4" name="文本框 52233"/>
          <p:cNvSpPr txBox="1"/>
          <p:nvPr/>
        </p:nvSpPr>
        <p:spPr>
          <a:xfrm>
            <a:off x="838200" y="2589213"/>
            <a:ext cx="7543800" cy="3506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Useful expressions: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1. ……helped me.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2. We had fun working together.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3. It took ……to finish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4. I made some mistakes when……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52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4411663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zh-CN" sz="4000" dirty="0">
                <a:latin typeface="Times New Roman" panose="02020603050405020304" pitchFamily="18" charset="0"/>
              </a:rPr>
              <a:t>What happened to the cat when Suzy’s cousin finished painting the whole living room blue?</a:t>
            </a:r>
            <a:endParaRPr lang="zh-CN" altLang="zh-CN" sz="4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zh-CN" sz="4000" dirty="0">
                <a:latin typeface="Times New Roman" panose="02020603050405020304" pitchFamily="18" charset="0"/>
              </a:rPr>
              <a:t>Could Suzy put the books on the shelf made by her cousin?</a:t>
            </a:r>
            <a:r>
              <a:rPr lang="zh-CN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zh-CN" sz="4000">
                <a:latin typeface="Times New Roman" panose="02020603050405020304" pitchFamily="18" charset="0"/>
              </a:rPr>
              <a:t>Why?</a:t>
            </a:r>
            <a:endParaRPr lang="zh-CN" altLang="zh-CN" sz="4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zh-CN" sz="4000" dirty="0">
                <a:latin typeface="Times New Roman" panose="02020603050405020304" pitchFamily="18" charset="0"/>
              </a:rPr>
              <a:t>Why did Suzy’s cousin feel unhappy when Suzy advised him to take a course in DIY?</a:t>
            </a:r>
            <a:endParaRPr lang="zh-CN" altLang="zh-CN" sz="4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zh-CN" sz="4000" dirty="0">
                <a:latin typeface="Times New Roman" panose="02020603050405020304" pitchFamily="18" charset="0"/>
              </a:rPr>
              <a:t>Is Suzy also weak at DIY?</a:t>
            </a:r>
            <a:endParaRPr lang="zh-CN" altLang="zh-CN" sz="4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53251" name="Rectangle 3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53252" name="Picture 4" descr="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53" name="Text Box 5"/>
          <p:cNvSpPr txBox="1"/>
          <p:nvPr/>
        </p:nvSpPr>
        <p:spPr>
          <a:xfrm>
            <a:off x="1066800" y="1981200"/>
            <a:ext cx="3657600" cy="696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Para </a:t>
            </a:r>
            <a:r>
              <a:rPr lang="zh-CN" altLang="en-US" sz="3600" b="1" dirty="0">
                <a:latin typeface="Times New Roman" panose="02020603050405020304" pitchFamily="18" charset="0"/>
              </a:rPr>
              <a:t>3</a:t>
            </a:r>
            <a:r>
              <a:rPr lang="zh-CN" altLang="zh-CN" sz="3600" b="1" dirty="0">
                <a:latin typeface="Times New Roman" panose="02020603050405020304" pitchFamily="18" charset="0"/>
              </a:rPr>
              <a:t>:</a:t>
            </a:r>
            <a:endParaRPr lang="zh-CN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53255" name="文本框 53254"/>
          <p:cNvSpPr txBox="1"/>
          <p:nvPr/>
        </p:nvSpPr>
        <p:spPr>
          <a:xfrm>
            <a:off x="838200" y="2986088"/>
            <a:ext cx="7543800" cy="2043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Useful expressions: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1. Finally / In the end……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2. When I completed ……</a:t>
            </a:r>
            <a:r>
              <a:rPr lang="zh-CN" altLang="en-US" sz="3200" b="1" dirty="0">
                <a:latin typeface="Arial" panose="020B0604020202020204" pitchFamily="34" charset="0"/>
              </a:rPr>
              <a:t>，</a:t>
            </a:r>
            <a:r>
              <a:rPr lang="en-US" altLang="zh-CN" sz="3200" b="1">
                <a:latin typeface="Arial" panose="020B0604020202020204" pitchFamily="34" charset="0"/>
              </a:rPr>
              <a:t>……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sp>
        <p:nvSpPr>
          <p:cNvPr id="14344" name="Text Box 8"/>
          <p:cNvSpPr txBox="1"/>
          <p:nvPr/>
        </p:nvSpPr>
        <p:spPr>
          <a:xfrm>
            <a:off x="2590800" y="2025650"/>
            <a:ext cx="5867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What happened in the end.</a:t>
            </a:r>
            <a:endParaRPr lang="zh-CN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  <p:bldP spid="143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54275" name="Rectangle 3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54276" name="Picture 4" descr="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4277" name="Text Box 5"/>
          <p:cNvSpPr txBox="1"/>
          <p:nvPr/>
        </p:nvSpPr>
        <p:spPr>
          <a:xfrm>
            <a:off x="1066800" y="1981200"/>
            <a:ext cx="3657600" cy="696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Para </a:t>
            </a:r>
            <a:r>
              <a:rPr lang="zh-CN" altLang="en-US" sz="3600" b="1" dirty="0">
                <a:latin typeface="Times New Roman" panose="02020603050405020304" pitchFamily="18" charset="0"/>
              </a:rPr>
              <a:t>4</a:t>
            </a:r>
            <a:r>
              <a:rPr lang="zh-CN" altLang="zh-CN" sz="3600" b="1" dirty="0">
                <a:latin typeface="Times New Roman" panose="02020603050405020304" pitchFamily="18" charset="0"/>
              </a:rPr>
              <a:t>:</a:t>
            </a:r>
            <a:endParaRPr lang="zh-CN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54278" name="文本框 54277"/>
          <p:cNvSpPr txBox="1"/>
          <p:nvPr/>
        </p:nvSpPr>
        <p:spPr>
          <a:xfrm>
            <a:off x="838200" y="2986088"/>
            <a:ext cx="7543800" cy="2043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Useful expressions: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1. This is the first ……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2. I hope …… will like it / them.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sp>
        <p:nvSpPr>
          <p:cNvPr id="14345" name="Text Box 9"/>
          <p:cNvSpPr txBox="1"/>
          <p:nvPr/>
        </p:nvSpPr>
        <p:spPr>
          <a:xfrm>
            <a:off x="2819400" y="1981200"/>
            <a:ext cx="426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Suzy’s hope.</a:t>
            </a:r>
            <a:endParaRPr lang="zh-CN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143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300" name="文本框 55299"/>
          <p:cNvSpPr txBox="1"/>
          <p:nvPr/>
        </p:nvSpPr>
        <p:spPr>
          <a:xfrm>
            <a:off x="0" y="146050"/>
            <a:ext cx="3886200" cy="5264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1. </a:t>
            </a:r>
            <a:r>
              <a:rPr lang="zh-CN" altLang="en-US" sz="2800" b="1" dirty="0">
                <a:latin typeface="Arial" panose="020B0604020202020204" pitchFamily="34" charset="0"/>
              </a:rPr>
              <a:t>决定（不）做某事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2.</a:t>
            </a:r>
            <a:r>
              <a:rPr lang="zh-CN" altLang="en-US" sz="2800" b="1" dirty="0">
                <a:latin typeface="Arial" panose="020B0604020202020204" pitchFamily="34" charset="0"/>
              </a:rPr>
              <a:t>让它保密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3.</a:t>
            </a:r>
            <a:r>
              <a:rPr lang="zh-CN" altLang="en-US" sz="2800" b="1" dirty="0">
                <a:latin typeface="Arial" panose="020B0604020202020204" pitchFamily="34" charset="0"/>
              </a:rPr>
              <a:t>计划做某事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4.</a:t>
            </a:r>
            <a:r>
              <a:rPr lang="zh-CN" altLang="en-US" sz="2800" b="1" dirty="0">
                <a:latin typeface="Arial" panose="020B0604020202020204" pitchFamily="34" charset="0"/>
              </a:rPr>
              <a:t>做某事很有趣（</a:t>
            </a:r>
            <a:r>
              <a:rPr lang="en-US" altLang="zh-CN" sz="2800" b="1"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</a:rPr>
              <a:t>种）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5.</a:t>
            </a:r>
            <a:r>
              <a:rPr lang="zh-CN" altLang="en-US" sz="2800" b="1" dirty="0">
                <a:latin typeface="Arial" panose="020B0604020202020204" pitchFamily="34" charset="0"/>
              </a:rPr>
              <a:t>出错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6.</a:t>
            </a:r>
            <a:r>
              <a:rPr lang="zh-CN" altLang="en-US" sz="2800" b="1" dirty="0">
                <a:latin typeface="Arial" panose="020B0604020202020204" pitchFamily="34" charset="0"/>
              </a:rPr>
              <a:t>不断做某事</a:t>
            </a:r>
            <a:endParaRPr lang="en-US" altLang="zh-CN" sz="28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7.</a:t>
            </a:r>
            <a:r>
              <a:rPr lang="zh-CN" altLang="en-US" sz="2800" b="1" dirty="0">
                <a:latin typeface="Arial" panose="020B0604020202020204" pitchFamily="34" charset="0"/>
              </a:rPr>
              <a:t>拼错单词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8.</a:t>
            </a:r>
            <a:r>
              <a:rPr lang="zh-CN" altLang="en-US" sz="2800" b="1" dirty="0">
                <a:latin typeface="Arial" panose="020B0604020202020204" pitchFamily="34" charset="0"/>
              </a:rPr>
              <a:t>把某物涂成红色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9.</a:t>
            </a:r>
            <a:r>
              <a:rPr lang="zh-CN" altLang="en-US" sz="2800" b="1" dirty="0">
                <a:latin typeface="Arial" panose="020B0604020202020204" pitchFamily="34" charset="0"/>
              </a:rPr>
              <a:t>把某物贴在封面上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55302" name="矩形 55301"/>
          <p:cNvSpPr/>
          <p:nvPr/>
        </p:nvSpPr>
        <p:spPr>
          <a:xfrm>
            <a:off x="-76200" y="5410200"/>
            <a:ext cx="49657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10.</a:t>
            </a:r>
            <a:r>
              <a:rPr lang="zh-CN" altLang="en-US" sz="2800" b="1" dirty="0">
                <a:latin typeface="Arial" panose="020B0604020202020204" pitchFamily="34" charset="0"/>
              </a:rPr>
              <a:t>我为我妈妈做的第一张贺卡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55303" name="文本框 55302"/>
          <p:cNvSpPr txBox="1"/>
          <p:nvPr/>
        </p:nvSpPr>
        <p:spPr>
          <a:xfrm>
            <a:off x="3581400" y="146050"/>
            <a:ext cx="5562600" cy="5264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decide (not) to do </a:t>
            </a:r>
            <a:r>
              <a:rPr lang="en-US" altLang="zh-CN" sz="2800" b="1" dirty="0" err="1">
                <a:solidFill>
                  <a:srgbClr val="FF3300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.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keep it secret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plan to do </a:t>
            </a:r>
            <a:r>
              <a:rPr lang="en-US" altLang="zh-CN" sz="2800" b="1" dirty="0" err="1">
                <a:solidFill>
                  <a:srgbClr val="FF3300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.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have fun/a great time doing </a:t>
            </a:r>
            <a:r>
              <a:rPr lang="en-US" altLang="zh-CN" sz="2800" b="1" dirty="0" err="1">
                <a:solidFill>
                  <a:srgbClr val="FF3300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.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go wrong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keep doing </a:t>
            </a:r>
            <a:r>
              <a:rPr lang="en-US" altLang="zh-CN" sz="2800" b="1" dirty="0" err="1">
                <a:solidFill>
                  <a:srgbClr val="FF3300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.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spell the word wrong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FF3300"/>
                </a:solidFill>
                <a:latin typeface="Arial" panose="020B0604020202020204" pitchFamily="34" charset="0"/>
              </a:rPr>
              <a:t>colour</a:t>
            </a: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 / paint </a:t>
            </a:r>
            <a:r>
              <a:rPr lang="en-US" altLang="zh-CN" sz="2800" b="1" dirty="0" err="1">
                <a:solidFill>
                  <a:srgbClr val="FF3300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. red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stick </a:t>
            </a:r>
            <a:r>
              <a:rPr lang="en-US" altLang="zh-CN" sz="2800" b="1" dirty="0" err="1">
                <a:solidFill>
                  <a:srgbClr val="FF3300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. on the cover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55304" name="矩形 55303"/>
          <p:cNvSpPr/>
          <p:nvPr/>
        </p:nvSpPr>
        <p:spPr>
          <a:xfrm>
            <a:off x="152400" y="5943600"/>
            <a:ext cx="8839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the first card I made for Mum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14340" name="Picture 4" descr="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Text Box 5"/>
          <p:cNvSpPr txBox="1"/>
          <p:nvPr/>
        </p:nvSpPr>
        <p:spPr>
          <a:xfrm>
            <a:off x="1600200" y="2057400"/>
            <a:ext cx="7315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Work in groups of four. </a:t>
            </a:r>
            <a:endParaRPr lang="zh-CN" altLang="zh-CN" sz="4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r>
              <a:rPr lang="zh-CN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Write an article about a DIY job.</a:t>
            </a:r>
            <a:endParaRPr lang="zh-CN" altLang="zh-CN" sz="4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80" name="文本框 50179"/>
          <p:cNvSpPr txBox="1"/>
          <p:nvPr/>
        </p:nvSpPr>
        <p:spPr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50181" name="文本框 50180"/>
          <p:cNvSpPr txBox="1"/>
          <p:nvPr/>
        </p:nvSpPr>
        <p:spPr>
          <a:xfrm>
            <a:off x="0" y="381000"/>
            <a:ext cx="9144000" cy="5435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父亲节快来了，我决定给父亲做个书架。</a:t>
            </a:r>
            <a:r>
              <a:rPr lang="en-US" altLang="zh-CN" sz="2800" b="1">
                <a:latin typeface="Arial" panose="020B0604020202020204" pitchFamily="34" charset="0"/>
              </a:rPr>
              <a:t>Daniel</a:t>
            </a:r>
            <a:r>
              <a:rPr lang="zh-CN" altLang="en-US" sz="2800" b="1" dirty="0">
                <a:latin typeface="Arial" panose="020B0604020202020204" pitchFamily="34" charset="0"/>
              </a:rPr>
              <a:t>来帮我，还带来了工具。请根据下面的步骤完成文章。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1. </a:t>
            </a:r>
            <a:r>
              <a:rPr lang="zh-CN" altLang="en-US" sz="2800" b="1" dirty="0">
                <a:latin typeface="Arial" panose="020B0604020202020204" pitchFamily="34" charset="0"/>
              </a:rPr>
              <a:t>在网上订购了材料。（</a:t>
            </a:r>
            <a:r>
              <a:rPr lang="en-US" altLang="zh-CN" sz="2800" b="1">
                <a:latin typeface="Arial" panose="020B0604020202020204" pitchFamily="34" charset="0"/>
              </a:rPr>
              <a:t>order, building materials);</a:t>
            </a:r>
            <a:endParaRPr lang="en-US" altLang="zh-CN" sz="28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2. </a:t>
            </a:r>
            <a:r>
              <a:rPr lang="zh-CN" altLang="en-US" sz="2800" b="1" dirty="0">
                <a:latin typeface="Arial" panose="020B0604020202020204" pitchFamily="34" charset="0"/>
              </a:rPr>
              <a:t>先看说明书，然后开始工作。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3.</a:t>
            </a:r>
            <a:r>
              <a:rPr lang="zh-CN" altLang="en-US" sz="2800" b="1" dirty="0">
                <a:latin typeface="Arial" panose="020B0604020202020204" pitchFamily="34" charset="0"/>
              </a:rPr>
              <a:t>我不会使用榔头，丹尼尔教我如何使用。</a:t>
            </a:r>
            <a:r>
              <a:rPr lang="en-US" altLang="zh-CN" sz="2800" b="1">
                <a:latin typeface="Arial" panose="020B0604020202020204" pitchFamily="34" charset="0"/>
              </a:rPr>
              <a:t>(hammer)</a:t>
            </a:r>
            <a:endParaRPr lang="en-US" altLang="zh-CN" sz="28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4. </a:t>
            </a:r>
            <a:r>
              <a:rPr lang="zh-CN" altLang="en-US" sz="2800" b="1" dirty="0">
                <a:latin typeface="Arial" panose="020B0604020202020204" pitchFamily="34" charset="0"/>
              </a:rPr>
              <a:t>太激动犯了小错误。榔头敲到了手。（</a:t>
            </a:r>
            <a:r>
              <a:rPr lang="en-US" altLang="zh-CN" sz="2800" b="1">
                <a:latin typeface="Arial" panose="020B0604020202020204" pitchFamily="34" charset="0"/>
              </a:rPr>
              <a:t>hit</a:t>
            </a:r>
            <a:r>
              <a:rPr lang="zh-CN" altLang="en-US" sz="2800" b="1" dirty="0">
                <a:latin typeface="Arial" panose="020B0604020202020204" pitchFamily="34" charset="0"/>
              </a:rPr>
              <a:t>）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5. </a:t>
            </a:r>
            <a:r>
              <a:rPr lang="zh-CN" altLang="en-US" sz="2800" b="1" dirty="0">
                <a:latin typeface="Arial" panose="020B0604020202020204" pitchFamily="34" charset="0"/>
              </a:rPr>
              <a:t>把书架漆成蓝色</a:t>
            </a:r>
            <a:r>
              <a:rPr lang="en-US" altLang="zh-CN" sz="2800" b="1">
                <a:latin typeface="Arial" panose="020B0604020202020204" pitchFamily="34" charset="0"/>
              </a:rPr>
              <a:t>——</a:t>
            </a:r>
            <a:r>
              <a:rPr lang="zh-CN" altLang="en-US" sz="2800" b="1" dirty="0">
                <a:latin typeface="Arial" panose="020B0604020202020204" pitchFamily="34" charset="0"/>
              </a:rPr>
              <a:t>我父亲最喜欢的颜色。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6. </a:t>
            </a:r>
            <a:r>
              <a:rPr lang="zh-CN" altLang="en-US" sz="2800" b="1" dirty="0">
                <a:latin typeface="Arial" panose="020B0604020202020204" pitchFamily="34" charset="0"/>
              </a:rPr>
              <a:t>完工后，地上、身上都是油漆。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66687"/>
            <a:ext cx="9144000" cy="7024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WordArt 3"/>
          <p:cNvSpPr>
            <a:spLocks noChangeArrowheads="1" noChangeShapeType="1"/>
          </p:cNvSpPr>
          <p:nvPr/>
        </p:nvSpPr>
        <p:spPr bwMode="auto">
          <a:xfrm>
            <a:off x="457200" y="381000"/>
            <a:ext cx="2400300" cy="1182688"/>
          </a:xfrm>
          <a:prstGeom prst="rect">
            <a:avLst/>
          </a:prstGeom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5400" b="1" i="0" u="none" strike="noStrike" kern="1200" cap="none" spc="0" normalizeH="0" baseline="0" noProof="0" smtClean="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Free talk</a:t>
            </a:r>
            <a:endParaRPr kumimoji="0" lang="zh-CN" altLang="en-US" sz="5400" b="1" i="0" u="none" strike="noStrike" kern="1200" cap="none" spc="0" normalizeH="0" baseline="0" noProof="0" smtClean="0">
              <a:ln w="9525" cmpd="sng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148" name="Rectangle 5"/>
          <p:cNvSpPr/>
          <p:nvPr/>
        </p:nvSpPr>
        <p:spPr>
          <a:xfrm>
            <a:off x="914400" y="2514600"/>
            <a:ext cx="7467600" cy="20574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zh-CN" altLang="zh-CN" sz="4400" dirty="0">
                <a:latin typeface="Comic Sans MS" panose="030F0702030302020204" pitchFamily="66" charset="0"/>
              </a:rPr>
              <a:t>  If your mother’s birthday is coming, what gift are you going to give her?</a:t>
            </a:r>
            <a:endParaRPr lang="zh-CN" altLang="zh-CN" sz="4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endParaRPr lang="zh-CN" altLang="zh-CN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7172" name="Picture 4" descr="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66687"/>
            <a:ext cx="9144000" cy="7024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5" descr="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4781550" cy="44942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8" name="Text Box 6"/>
          <p:cNvSpPr txBox="1"/>
          <p:nvPr/>
        </p:nvSpPr>
        <p:spPr>
          <a:xfrm>
            <a:off x="4953000" y="3276600"/>
            <a:ext cx="3581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 birthday cake</a:t>
            </a:r>
            <a:endParaRPr lang="zh-CN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endParaRPr lang="zh-CN" altLang="zh-CN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8196" name="Picture 4" descr="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66687"/>
            <a:ext cx="9144000" cy="7024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1" name="Picture 5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4629150" cy="2592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2" name="Picture 6" descr="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667000"/>
            <a:ext cx="4038600" cy="302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3" name="Text Box 7"/>
          <p:cNvSpPr txBox="1"/>
          <p:nvPr/>
        </p:nvSpPr>
        <p:spPr>
          <a:xfrm>
            <a:off x="2057400" y="5943600"/>
            <a:ext cx="4800600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Make a birthday card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800" dirty="0" err="1">
                <a:solidFill>
                  <a:schemeClr val="bg1"/>
                </a:solidFill>
                <a:latin typeface="Arial" panose="020B0604020202020204" pitchFamily="34" charset="0"/>
              </a:rPr>
              <a:t>zxxk</a:t>
            </a:r>
            <a:endParaRPr lang="en-US" altLang="zh-CN" sz="8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zh-CN" sz="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24" name="Picture 8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0"/>
            <a:ext cx="4038600" cy="26114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2" name="WordArt 5"/>
          <p:cNvSpPr/>
          <p:nvPr/>
        </p:nvSpPr>
        <p:spPr>
          <a:xfrm>
            <a:off x="228600" y="304800"/>
            <a:ext cx="843915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Listen carefully and answer the questions</a:t>
            </a:r>
            <a:endParaRPr lang="zh-CN" altLang="en-US" sz="40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893" name="Text Box 6"/>
          <p:cNvSpPr txBox="1"/>
          <p:nvPr/>
        </p:nvSpPr>
        <p:spPr>
          <a:xfrm>
            <a:off x="0" y="1295400"/>
            <a:ext cx="9144000" cy="497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b="1" dirty="0">
                <a:latin typeface="Times New Roman" panose="02020603050405020304" pitchFamily="18" charset="0"/>
              </a:rPr>
              <a:t>W</a:t>
            </a:r>
            <a:r>
              <a:rPr lang="en-US" altLang="zh-CN" sz="3200" b="1">
                <a:latin typeface="Times New Roman" panose="02020603050405020304" pitchFamily="18" charset="0"/>
              </a:rPr>
              <a:t>hat did Suzy want to make her mother?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birthday card.</a:t>
            </a:r>
            <a:endParaRPr lang="zh-CN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2. What’s on the card?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here are some red, blue and pink roses and a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sentence on it.</a:t>
            </a:r>
            <a:endParaRPr lang="zh-CN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3</a:t>
            </a:r>
            <a:r>
              <a:rPr lang="en-US" altLang="zh-CN" sz="3200" b="1">
                <a:latin typeface="Times New Roman" panose="02020603050405020304" pitchFamily="18" charset="0"/>
              </a:rPr>
              <a:t>. </a:t>
            </a:r>
            <a:r>
              <a:rPr lang="zh-CN" altLang="zh-CN" sz="3200" b="1" dirty="0">
                <a:latin typeface="Times New Roman" panose="02020603050405020304" pitchFamily="18" charset="0"/>
              </a:rPr>
              <a:t>How long did </a:t>
            </a:r>
            <a:r>
              <a:rPr lang="zh-CN" altLang="en-US" sz="3200" b="1" dirty="0">
                <a:latin typeface="Times New Roman" panose="02020603050405020304" pitchFamily="18" charset="0"/>
              </a:rPr>
              <a:t>t</a:t>
            </a:r>
            <a:r>
              <a:rPr lang="en-US" altLang="zh-CN" sz="3200" b="1">
                <a:latin typeface="Times New Roman" panose="02020603050405020304" pitchFamily="18" charset="0"/>
              </a:rPr>
              <a:t>hey</a:t>
            </a:r>
            <a:r>
              <a:rPr lang="zh-CN" altLang="zh-CN" sz="3200" b="1" dirty="0">
                <a:latin typeface="Times New Roman" panose="02020603050405020304" pitchFamily="18" charset="0"/>
              </a:rPr>
              <a:t> spend making </a:t>
            </a:r>
            <a:r>
              <a:rPr lang="en-US" altLang="zh-CN" sz="3200" b="1">
                <a:latin typeface="Times New Roman" panose="02020603050405020304" pitchFamily="18" charset="0"/>
              </a:rPr>
              <a:t>the card</a:t>
            </a:r>
            <a:r>
              <a:rPr lang="zh-CN" altLang="zh-CN" sz="3200" b="1" dirty="0">
                <a:latin typeface="Times New Roman" panose="02020603050405020304" pitchFamily="18" charset="0"/>
              </a:rPr>
              <a:t>?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t took them two hours to finish it.</a:t>
            </a:r>
            <a:endParaRPr lang="zh-CN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charRg st="79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>
                                            <p:txEl>
                                              <p:charRg st="79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>
                                            <p:txEl>
                                              <p:charRg st="79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charRg st="125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3">
                                            <p:txEl>
                                              <p:charRg st="125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3">
                                            <p:txEl>
                                              <p:charRg st="125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charRg st="185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3">
                                            <p:txEl>
                                              <p:charRg st="185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3">
                                            <p:txEl>
                                              <p:charRg st="185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2" name="Text Box 6"/>
          <p:cNvSpPr txBox="1"/>
          <p:nvPr/>
        </p:nvSpPr>
        <p:spPr>
          <a:xfrm>
            <a:off x="0" y="668338"/>
            <a:ext cx="9372600" cy="5816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zh-CN" sz="2800" b="1" dirty="0">
                <a:latin typeface="Times New Roman" panose="02020603050405020304" pitchFamily="18" charset="0"/>
              </a:rPr>
              <a:t>Why didn’t Suzy make the card at home?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ecause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she wanted to make it secret.</a:t>
            </a:r>
            <a:endParaRPr lang="zh-CN" altLang="zh-CN" sz="2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2. What d</a:t>
            </a:r>
            <a:r>
              <a:rPr lang="zh-CN" altLang="zh-CN" sz="2800" b="1" dirty="0">
                <a:latin typeface="Times New Roman" panose="02020603050405020304" pitchFamily="18" charset="0"/>
              </a:rPr>
              <a:t>id Sandy help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with</a:t>
            </a:r>
            <a:r>
              <a:rPr lang="zh-CN" altLang="zh-CN" sz="2800" b="1" dirty="0">
                <a:latin typeface="Times New Roman" panose="02020603050405020304" pitchFamily="18" charset="0"/>
              </a:rPr>
              <a:t>?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andy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helped Suzy with the drawing.</a:t>
            </a:r>
            <a:endParaRPr lang="zh-CN" altLang="zh-CN" sz="2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3</a:t>
            </a:r>
            <a:r>
              <a:rPr lang="en-US" altLang="zh-CN" sz="2800" b="1">
                <a:latin typeface="Times New Roman" panose="02020603050405020304" pitchFamily="18" charset="0"/>
              </a:rPr>
              <a:t>. </a:t>
            </a:r>
            <a:r>
              <a:rPr lang="zh-CN" altLang="zh-CN" sz="2800" b="1" dirty="0">
                <a:latin typeface="Times New Roman" panose="02020603050405020304" pitchFamily="18" charset="0"/>
              </a:rPr>
              <a:t>What mistakes did Suzy keep making when </a:t>
            </a:r>
            <a:r>
              <a:rPr lang="zh-CN" altLang="en-US" sz="2800" b="1" dirty="0">
                <a:latin typeface="Times New Roman" panose="02020603050405020304" pitchFamily="18" charset="0"/>
              </a:rPr>
              <a:t>s</a:t>
            </a:r>
            <a:r>
              <a:rPr lang="en-US" altLang="zh-CN" sz="2800" b="1">
                <a:latin typeface="Times New Roman" panose="02020603050405020304" pitchFamily="18" charset="0"/>
              </a:rPr>
              <a:t>he was making the card?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None/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She kept spelling the words wrong.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4</a:t>
            </a:r>
            <a:r>
              <a:rPr lang="en-US" altLang="zh-CN" sz="2800" b="1">
                <a:latin typeface="Times New Roman" panose="02020603050405020304" pitchFamily="18" charset="0"/>
              </a:rPr>
              <a:t>. </a:t>
            </a:r>
            <a:r>
              <a:rPr lang="zh-CN" altLang="zh-CN" sz="2800" b="1" dirty="0">
                <a:latin typeface="Times New Roman" panose="02020603050405020304" pitchFamily="18" charset="0"/>
              </a:rPr>
              <a:t>What colour did she </a:t>
            </a:r>
            <a:r>
              <a:rPr lang="zh-CN" altLang="en-US" sz="2800" b="1" dirty="0">
                <a:latin typeface="Times New Roman" panose="02020603050405020304" pitchFamily="18" charset="0"/>
              </a:rPr>
              <a:t>c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olour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zh-CN" altLang="zh-CN" sz="2800" b="1" dirty="0">
                <a:latin typeface="Times New Roman" panose="02020603050405020304" pitchFamily="18" charset="0"/>
              </a:rPr>
              <a:t>the roses?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coloured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the roses red, blue and pink.</a:t>
            </a:r>
            <a:endParaRPr lang="zh-CN" altLang="zh-CN" sz="2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5</a:t>
            </a:r>
            <a:r>
              <a:rPr lang="en-US" altLang="zh-CN" sz="2800" b="1">
                <a:latin typeface="Times New Roman" panose="02020603050405020304" pitchFamily="18" charset="0"/>
              </a:rPr>
              <a:t>. </a:t>
            </a:r>
            <a:r>
              <a:rPr lang="zh-CN" altLang="en-US" sz="2800" b="1" dirty="0">
                <a:latin typeface="Times New Roman" panose="02020603050405020304" pitchFamily="18" charset="0"/>
              </a:rPr>
              <a:t>W</a:t>
            </a:r>
            <a:r>
              <a:rPr lang="en-US" altLang="zh-CN" sz="2800" b="1">
                <a:latin typeface="Times New Roman" panose="02020603050405020304" pitchFamily="18" charset="0"/>
              </a:rPr>
              <a:t>hat happened to the house and the two girls?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here was paint on everything: the table, Sandy’s books,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uzy’s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hands and face.</a:t>
            </a:r>
            <a:endParaRPr lang="zh-CN" altLang="zh-CN" sz="2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5" name="WordArt 5"/>
          <p:cNvSpPr/>
          <p:nvPr/>
        </p:nvSpPr>
        <p:spPr>
          <a:xfrm>
            <a:off x="228600" y="0"/>
            <a:ext cx="843915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Read carefully and answer the questions</a:t>
            </a:r>
            <a:endParaRPr lang="zh-CN" altLang="en-US" sz="40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39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>
                                            <p:txEl>
                                              <p:charRg st="39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charRg st="39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106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>
                                            <p:txEl>
                                              <p:charRg st="106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>
                                            <p:txEl>
                                              <p:charRg st="106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210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>
                                            <p:txEl>
                                              <p:charRg st="210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>
                                            <p:txEl>
                                              <p:charRg st="210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286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>
                                            <p:txEl>
                                              <p:charRg st="286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>
                                            <p:txEl>
                                              <p:charRg st="286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378" end="4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2">
                                            <p:txEl>
                                              <p:charRg st="378" end="4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2">
                                            <p:txEl>
                                              <p:charRg st="378" end="4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435" end="4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2">
                                            <p:txEl>
                                              <p:charRg st="435" end="4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2">
                                            <p:txEl>
                                              <p:charRg st="435" end="4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7" name="矩形 38916"/>
          <p:cNvSpPr/>
          <p:nvPr/>
        </p:nvSpPr>
        <p:spPr>
          <a:xfrm>
            <a:off x="2438400" y="1524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Language points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8918" name="文本框 38917"/>
          <p:cNvSpPr txBox="1"/>
          <p:nvPr/>
        </p:nvSpPr>
        <p:spPr>
          <a:xfrm>
            <a:off x="152400" y="1066800"/>
            <a:ext cx="8991600" cy="545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1. Mum’s birthday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is coming</a:t>
            </a:r>
            <a:r>
              <a:rPr lang="en-US" altLang="zh-CN" sz="3200" b="1">
                <a:latin typeface="Arial" panose="020B0604020202020204" pitchFamily="34" charset="0"/>
              </a:rPr>
              <a:t>, so I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decided to</a:t>
            </a:r>
            <a:r>
              <a:rPr lang="en-US" altLang="zh-CN" sz="3200" b="1">
                <a:latin typeface="Arial" panose="020B0604020202020204" pitchFamily="34" charset="0"/>
              </a:rPr>
              <a:t> make her a birthday card by myself.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(1) Mum’s birthday is coming.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用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现在进行时</a:t>
            </a:r>
            <a:r>
              <a:rPr lang="zh-CN" altLang="en-US" sz="3200" b="1" dirty="0">
                <a:latin typeface="Arial" panose="020B0604020202020204" pitchFamily="34" charset="0"/>
              </a:rPr>
              <a:t>表示马上要发生的动作或事情。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公交车马上要来了。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The bus is coming.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——Lucy, can you come and help me?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——Ok, mum. I </a:t>
            </a:r>
            <a:r>
              <a:rPr lang="en-US" altLang="zh-CN" sz="3200" b="1" u="sng">
                <a:latin typeface="Arial" panose="020B0604020202020204" pitchFamily="34" charset="0"/>
              </a:rPr>
              <a:t>                             </a:t>
            </a:r>
            <a:r>
              <a:rPr lang="en-US" altLang="zh-CN" sz="3200" b="1">
                <a:latin typeface="Arial" panose="020B0604020202020204" pitchFamily="34" charset="0"/>
              </a:rPr>
              <a:t>.(come)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sp>
        <p:nvSpPr>
          <p:cNvPr id="38919" name="文本框 38918"/>
          <p:cNvSpPr txBox="1"/>
          <p:nvPr/>
        </p:nvSpPr>
        <p:spPr>
          <a:xfrm>
            <a:off x="3276600" y="5867400"/>
            <a:ext cx="3276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am coming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charRg st="8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8">
                                            <p:txEl>
                                              <p:charRg st="8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8">
                                            <p:txEl>
                                              <p:charRg st="8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charRg st="111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charRg st="132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8">
                                            <p:txEl>
                                              <p:charRg st="132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8">
                                            <p:txEl>
                                              <p:charRg st="132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charRg st="142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8">
                                            <p:txEl>
                                              <p:charRg st="142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8">
                                            <p:txEl>
                                              <p:charRg st="142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charRg st="161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8">
                                            <p:txEl>
                                              <p:charRg st="161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8">
                                            <p:txEl>
                                              <p:charRg st="161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charRg st="195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18">
                                            <p:txEl>
                                              <p:charRg st="195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18">
                                            <p:txEl>
                                              <p:charRg st="195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矩形 39937"/>
          <p:cNvSpPr/>
          <p:nvPr/>
        </p:nvSpPr>
        <p:spPr>
          <a:xfrm>
            <a:off x="2438400" y="1524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Language points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9939" name="文本框 39938"/>
          <p:cNvSpPr txBox="1"/>
          <p:nvPr/>
        </p:nvSpPr>
        <p:spPr>
          <a:xfrm>
            <a:off x="152400" y="1066800"/>
            <a:ext cx="8991600" cy="545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1. Mum’s birthday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is coming</a:t>
            </a:r>
            <a:r>
              <a:rPr lang="en-US" altLang="zh-CN" sz="3200" b="1">
                <a:latin typeface="Arial" panose="020B0604020202020204" pitchFamily="34" charset="0"/>
              </a:rPr>
              <a:t>, so I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decided to</a:t>
            </a:r>
            <a:r>
              <a:rPr lang="en-US" altLang="zh-CN" sz="3200" b="1">
                <a:latin typeface="Arial" panose="020B0604020202020204" pitchFamily="34" charset="0"/>
              </a:rPr>
              <a:t> make her a birthday card by myself.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(2) decide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to do</a:t>
            </a:r>
            <a:r>
              <a:rPr lang="en-US" altLang="zh-CN" sz="3200" b="1">
                <a:latin typeface="Arial" panose="020B0604020202020204" pitchFamily="34" charset="0"/>
              </a:rPr>
              <a:t>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</a:t>
            </a:r>
            <a:r>
              <a:rPr lang="zh-CN" altLang="en-US" sz="3200" b="1" dirty="0">
                <a:latin typeface="Arial" panose="020B0604020202020204" pitchFamily="34" charset="0"/>
              </a:rPr>
              <a:t>决定去做某事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     </a:t>
            </a:r>
            <a:r>
              <a:rPr lang="en-US" altLang="zh-CN" sz="3200" b="1">
                <a:latin typeface="Arial" panose="020B0604020202020204" pitchFamily="34" charset="0"/>
              </a:rPr>
              <a:t>decide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not to do</a:t>
            </a:r>
            <a:r>
              <a:rPr lang="en-US" altLang="zh-CN" sz="3200" b="1">
                <a:latin typeface="Arial" panose="020B0604020202020204" pitchFamily="34" charset="0"/>
              </a:rPr>
              <a:t> </a:t>
            </a:r>
            <a:r>
              <a:rPr lang="en-US" altLang="zh-CN" sz="3200" b="1" dirty="0" err="1">
                <a:latin typeface="Arial" panose="020B0604020202020204" pitchFamily="34" charset="0"/>
              </a:rPr>
              <a:t>sth</a:t>
            </a:r>
            <a:r>
              <a:rPr lang="en-US" altLang="zh-CN" sz="3200" b="1">
                <a:latin typeface="Arial" panose="020B0604020202020204" pitchFamily="34" charset="0"/>
              </a:rPr>
              <a:t>.  </a:t>
            </a:r>
            <a:r>
              <a:rPr lang="zh-CN" altLang="en-US" sz="3200" b="1" dirty="0">
                <a:latin typeface="Arial" panose="020B0604020202020204" pitchFamily="34" charset="0"/>
              </a:rPr>
              <a:t>决定不去做某事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我决定周末做个手工。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I decided to do a DIY job at the weekend.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Tom </a:t>
            </a:r>
            <a:r>
              <a:rPr lang="zh-CN" altLang="en-US" sz="3200" b="1" dirty="0">
                <a:latin typeface="Arial" panose="020B0604020202020204" pitchFamily="34" charset="0"/>
              </a:rPr>
              <a:t>决定不玩火柴了。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Tom decided not to play with matches.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81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charRg st="81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charRg st="81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10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charRg st="110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charRg st="110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46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charRg st="146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charRg st="146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57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charRg st="157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charRg st="157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99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charRg st="199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charRg st="199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212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charRg st="212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charRg st="212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4423</Words>
  <Application>WPS 演示</Application>
  <PresentationFormat>在屏幕上显示</PresentationFormat>
  <Paragraphs>223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7" baseType="lpstr">
      <vt:lpstr>Arial</vt:lpstr>
      <vt:lpstr>宋体</vt:lpstr>
      <vt:lpstr>Wingdings</vt:lpstr>
      <vt:lpstr>Comic Sans MS</vt:lpstr>
      <vt:lpstr>Times New Roman</vt:lpstr>
      <vt:lpstr>Times New Roman</vt:lpstr>
      <vt:lpstr>华文新魏</vt:lpstr>
      <vt:lpstr>微软雅黑</vt:lpstr>
      <vt:lpstr>Arial Unicode MS</vt:lpstr>
      <vt:lpstr>Calibri</vt:lpstr>
      <vt:lpstr>默认设计模板</vt:lpstr>
      <vt:lpstr>Network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Administrator</cp:lastModifiedBy>
  <cp:revision>81</cp:revision>
  <dcterms:created xsi:type="dcterms:W3CDTF">2013-10-15T08:58:00Z</dcterms:created>
  <dcterms:modified xsi:type="dcterms:W3CDTF">2018-11-02T00:15:58Z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2052-10.1.0.7616</vt:lpwstr>
  </property>
</Properties>
</file>