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0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3970" name="页眉占位符 839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sz="1200" strike="noStrike" noProof="1" dirty="0"/>
          </a:p>
        </p:txBody>
      </p:sp>
      <p:sp>
        <p:nvSpPr>
          <p:cNvPr id="83971" name="日期占位符 8397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2052" name="幻灯片图像占位符 83971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83972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3974" name="页脚占位符 8397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sz="1200" strike="noStrike" noProof="1" dirty="0"/>
          </a:p>
        </p:txBody>
      </p:sp>
      <p:sp>
        <p:nvSpPr>
          <p:cNvPr id="83975" name="灯片编号占位符 8397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38238" y="682625"/>
            <a:ext cx="4573587" cy="3429000"/>
          </a:xfrm>
        </p:spPr>
      </p:sp>
      <p:sp>
        <p:nvSpPr>
          <p:cNvPr id="12291" name="Rectangle 3"/>
          <p:cNvSpPr>
            <a:spLocks noGrp="1" noRot="1"/>
          </p:cNvSpPr>
          <p:nvPr>
            <p:ph type="body"/>
          </p:nvPr>
        </p:nvSpPr>
        <p:spPr>
          <a:xfrm>
            <a:off x="682625" y="4340225"/>
            <a:ext cx="5486400" cy="4114800"/>
          </a:xfrm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en-US" altLang="zh-CN" dirty="0"/>
              <a:t>You know much about the trip now. </a:t>
            </a:r>
            <a:endParaRPr lang="en-US" altLang="zh-CN" dirty="0"/>
          </a:p>
          <a:p>
            <a:pPr lvl="0">
              <a:spcBef>
                <a:spcPct val="0"/>
              </a:spcBef>
            </a:pPr>
            <a:r>
              <a:rPr lang="en-US" altLang="zh-CN" dirty="0"/>
              <a:t>Could you please tell your friends when Linda and Kitty felt happy, bored, sick, excited, amazed. Why?</a:t>
            </a:r>
            <a:endParaRPr lang="en-US" altLang="zh-CN" dirty="0"/>
          </a:p>
          <a:p>
            <a:pPr lvl="0">
              <a:spcBef>
                <a:spcPct val="0"/>
              </a:spcBef>
            </a:pPr>
            <a:r>
              <a:rPr lang="en-US" altLang="zh-CN" dirty="0"/>
              <a:t>Work in pairs. Retell the story.</a:t>
            </a:r>
            <a:endParaRPr lang="en-US" altLang="zh-CN" dirty="0"/>
          </a:p>
          <a:p>
            <a:pPr lvl="0">
              <a:spcBef>
                <a:spcPct val="0"/>
              </a:spcBef>
            </a:pP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7410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en-US" altLang="zh-CN"/>
              <a:t>It was an amazing day. I want to know more about the trip.</a:t>
            </a:r>
            <a:endParaRPr lang="en-US" altLang="zh-CN"/>
          </a:p>
          <a:p>
            <a:pPr lvl="0">
              <a:spcBef>
                <a:spcPct val="0"/>
              </a:spcBef>
            </a:pPr>
            <a:r>
              <a:rPr lang="en-US" altLang="zh-CN"/>
              <a:t>7. How can we know more about the trip?</a:t>
            </a:r>
            <a:endParaRPr lang="en-US" altLang="zh-CN"/>
          </a:p>
          <a:p>
            <a:pPr lvl="0">
              <a:spcBef>
                <a:spcPct val="0"/>
              </a:spcBef>
            </a:pPr>
            <a:r>
              <a:rPr lang="en-US" altLang="zh-CN"/>
              <a:t>    We can see the photos of the trip on the Internet.</a:t>
            </a:r>
            <a:endParaRPr lang="en-US" altLang="zh-CN"/>
          </a:p>
          <a:p>
            <a:pPr lvl="0">
              <a:spcBef>
                <a:spcPct val="0"/>
              </a:spcBef>
            </a:pPr>
            <a:r>
              <a:rPr lang="en-US" altLang="zh-CN"/>
              <a:t>8. Who put the photos on the Internet? Why?</a:t>
            </a:r>
            <a:endParaRPr lang="en-US" altLang="zh-CN"/>
          </a:p>
          <a:p>
            <a:pPr lvl="0">
              <a:spcBef>
                <a:spcPct val="0"/>
              </a:spcBef>
            </a:pPr>
            <a:r>
              <a:rPr lang="en-US" altLang="zh-CN"/>
              <a:t>    Daniel. He put his photos on it for everyone to look at.</a:t>
            </a:r>
            <a:endParaRPr lang="en-US" altLang="zh-CN"/>
          </a:p>
          <a:p>
            <a:pPr lvl="0">
              <a:spcBef>
                <a:spcPct val="0"/>
              </a:spcBef>
            </a:pPr>
            <a:r>
              <a:rPr lang="en-US" altLang="zh-CN"/>
              <a:t>What do you think of Daniel?</a:t>
            </a:r>
            <a:endParaRPr lang="en-US" altLang="zh-CN"/>
          </a:p>
          <a:p>
            <a:pPr lvl="0">
              <a:spcBef>
                <a:spcPct val="0"/>
              </a:spcBef>
            </a:pPr>
            <a:r>
              <a:rPr lang="en-US" altLang="zh-CN"/>
              <a:t>I think Daniel is helpful. </a:t>
            </a:r>
            <a:endParaRPr lang="en-US" altLang="zh-CN"/>
          </a:p>
        </p:txBody>
      </p:sp>
      <p:sp>
        <p:nvSpPr>
          <p:cNvPr id="17412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GIF"/><Relationship Id="rId3" Type="http://schemas.openxmlformats.org/officeDocument/2006/relationships/image" Target="../media/image13.GIF"/><Relationship Id="rId2" Type="http://schemas.openxmlformats.org/officeDocument/2006/relationships/image" Target="../media/image24.GIF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GIF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25.GIF"/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hyperlink" Target="file:///C:\Documents%20and%20Settings\Administrator\&#26700;&#38754;\&#19990;&#30028;&#20844;&#22253;.wmv" TargetMode="Externa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2" descr="图片1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3"/>
          <p:cNvSpPr>
            <a:spLocks noTextEdit="1"/>
          </p:cNvSpPr>
          <p:nvPr/>
        </p:nvSpPr>
        <p:spPr>
          <a:xfrm>
            <a:off x="304800" y="381000"/>
            <a:ext cx="4876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 i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Reading 1</a:t>
            </a:r>
            <a:endParaRPr lang="zh-CN" altLang="en-US" sz="4400" b="1" i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sp>
        <p:nvSpPr>
          <p:cNvPr id="3076" name="WordArt 4"/>
          <p:cNvSpPr>
            <a:spLocks noTextEdit="1"/>
          </p:cNvSpPr>
          <p:nvPr/>
        </p:nvSpPr>
        <p:spPr>
          <a:xfrm>
            <a:off x="400050" y="2438400"/>
            <a:ext cx="8743950" cy="2143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5400" b="1" i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Around the world in a day!</a:t>
            </a:r>
            <a:endParaRPr lang="zh-CN" altLang="en-US" sz="5400" b="1" i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7" descr="0529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5519738"/>
            <a:ext cx="1295400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8" descr="gbbar_vWBPITK3RX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5875"/>
            <a:ext cx="7885112" cy="46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066800" y="489159"/>
            <a:ext cx="5160859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Self-learning 3</a:t>
            </a:r>
            <a:endParaRPr kumimoji="0" lang="zh-CN" altLang="en-US" sz="5400" b="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7" name="TextBox 2"/>
          <p:cNvSpPr txBox="1"/>
          <p:nvPr/>
        </p:nvSpPr>
        <p:spPr>
          <a:xfrm>
            <a:off x="374650" y="1828800"/>
            <a:ext cx="8153400" cy="42465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）自学内容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:Enjoy a passage and read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after the tape.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）自学方法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A. Listen to the tape , try to follow it.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B. Read the passage one para by one 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para according to PPT, finish the exercises.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C. Finish Part B2&amp;B3 , check answers in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groups.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54303" name="Group 31"/>
          <p:cNvGraphicFramePr>
            <a:graphicFrameLocks noGrp="1"/>
          </p:cNvGraphicFramePr>
          <p:nvPr/>
        </p:nvGraphicFramePr>
        <p:xfrm>
          <a:off x="755650" y="1989138"/>
          <a:ext cx="8137525" cy="3692525"/>
        </p:xfrm>
        <a:graphic>
          <a:graphicData uri="http://schemas.openxmlformats.org/drawingml/2006/table">
            <a:tbl>
              <a:tblPr/>
              <a:tblGrid>
                <a:gridCol w="2520950"/>
                <a:gridCol w="5616575"/>
              </a:tblGrid>
              <a:tr h="57908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903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Who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Weather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How 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How far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61" name="Text Box 21"/>
          <p:cNvSpPr txBox="1"/>
          <p:nvPr/>
        </p:nvSpPr>
        <p:spPr>
          <a:xfrm>
            <a:off x="3419475" y="2565400"/>
            <a:ext cx="5472113" cy="774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Linda and the Class 1, Grade 8 students</a:t>
            </a:r>
            <a:endParaRPr lang="en-US" altLang="zh-CN" sz="2800" b="1" dirty="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62" name="Text Box 22"/>
          <p:cNvSpPr txBox="1"/>
          <p:nvPr/>
        </p:nvSpPr>
        <p:spPr>
          <a:xfrm>
            <a:off x="3563938" y="3429000"/>
            <a:ext cx="29527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fine warm day</a:t>
            </a:r>
            <a:endParaRPr lang="en-US" altLang="zh-CN" sz="28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63" name="Text Box 23"/>
          <p:cNvSpPr txBox="1"/>
          <p:nvPr/>
        </p:nvSpPr>
        <p:spPr>
          <a:xfrm>
            <a:off x="3708400" y="4149725"/>
            <a:ext cx="25209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 bus</a:t>
            </a:r>
            <a:endParaRPr lang="en-US" altLang="zh-CN" sz="2800" b="1" dirty="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64" name="Text Box 24"/>
          <p:cNvSpPr txBox="1"/>
          <p:nvPr/>
        </p:nvSpPr>
        <p:spPr>
          <a:xfrm>
            <a:off x="3492500" y="4868863"/>
            <a:ext cx="502443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two hours by bus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65" name="Text Box 26"/>
          <p:cNvSpPr txBox="1"/>
          <p:nvPr/>
        </p:nvSpPr>
        <p:spPr>
          <a:xfrm>
            <a:off x="0" y="1916113"/>
            <a:ext cx="1076483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A  trip to the World Park in Beijing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62" name="Text Box 27"/>
          <p:cNvSpPr txBox="1"/>
          <p:nvPr/>
        </p:nvSpPr>
        <p:spPr>
          <a:xfrm>
            <a:off x="323850" y="188913"/>
            <a:ext cx="7704138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Scanning        </a:t>
            </a:r>
            <a:endParaRPr lang="en-US" altLang="zh-CN" sz="32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Para1-2 and fill in the table</a:t>
            </a:r>
            <a:endParaRPr lang="en-US" altLang="zh-CN" sz="32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1" grpId="0"/>
      <p:bldP spid="87062" grpId="0"/>
      <p:bldP spid="87063" grpId="0"/>
      <p:bldP spid="87064" grpId="0"/>
      <p:bldP spid="870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21"/>
          <p:cNvSpPr txBox="1"/>
          <p:nvPr/>
        </p:nvSpPr>
        <p:spPr>
          <a:xfrm>
            <a:off x="684213" y="1916113"/>
            <a:ext cx="6840537" cy="433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did Linda see in the World Park?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8067" name="Text Box 22"/>
          <p:cNvSpPr txBox="1"/>
          <p:nvPr/>
        </p:nvSpPr>
        <p:spPr>
          <a:xfrm>
            <a:off x="971550" y="2636838"/>
            <a:ext cx="63373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Models of more than a hundred places of interest from all over the world.</a:t>
            </a:r>
            <a:endParaRPr lang="en-US" altLang="zh-CN" sz="28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8068" name="Text Box 23"/>
          <p:cNvSpPr txBox="1"/>
          <p:nvPr/>
        </p:nvSpPr>
        <p:spPr>
          <a:xfrm>
            <a:off x="971550" y="3716338"/>
            <a:ext cx="511333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25008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model Eiffel Tower.</a:t>
            </a:r>
            <a:endParaRPr lang="en-US" altLang="zh-CN" sz="2800" b="1" dirty="0">
              <a:solidFill>
                <a:srgbClr val="25008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8069" name="Text Box 24"/>
          <p:cNvSpPr txBox="1"/>
          <p:nvPr/>
        </p:nvSpPr>
        <p:spPr>
          <a:xfrm>
            <a:off x="971550" y="4365625"/>
            <a:ext cx="6985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model Golden Gate Bridge.</a:t>
            </a:r>
            <a:endParaRPr lang="en-US" altLang="zh-CN" sz="28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6" name="Text Box 26"/>
          <p:cNvSpPr txBox="1"/>
          <p:nvPr/>
        </p:nvSpPr>
        <p:spPr>
          <a:xfrm>
            <a:off x="323850" y="188913"/>
            <a:ext cx="7704138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Scanning        </a:t>
            </a:r>
            <a:endParaRPr lang="en-US" altLang="zh-CN" sz="32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Para3-5 and answer the questions</a:t>
            </a:r>
            <a:endParaRPr lang="en-US" altLang="zh-CN" sz="32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8071" name="Text Box 27"/>
          <p:cNvSpPr txBox="1"/>
          <p:nvPr/>
        </p:nvSpPr>
        <p:spPr>
          <a:xfrm>
            <a:off x="971550" y="5013325"/>
            <a:ext cx="6985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25008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song and dance shows.</a:t>
            </a:r>
            <a:endParaRPr lang="en-US" altLang="zh-CN" sz="2800" b="1" dirty="0">
              <a:solidFill>
                <a:srgbClr val="25008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8072" name="Text Box 28"/>
          <p:cNvSpPr txBox="1"/>
          <p:nvPr/>
        </p:nvSpPr>
        <p:spPr>
          <a:xfrm>
            <a:off x="6588125" y="3141663"/>
            <a:ext cx="2232025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small and wonderful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3" name="Text Box 29"/>
          <p:cNvSpPr txBox="1"/>
          <p:nvPr/>
        </p:nvSpPr>
        <p:spPr>
          <a:xfrm>
            <a:off x="5003800" y="3716338"/>
            <a:ext cx="2232025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steel, tall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4" name="Text Box 30"/>
          <p:cNvSpPr txBox="1"/>
          <p:nvPr/>
        </p:nvSpPr>
        <p:spPr>
          <a:xfrm>
            <a:off x="6011863" y="4365625"/>
            <a:ext cx="9366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great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75" name="Text Box 31"/>
          <p:cNvSpPr txBox="1"/>
          <p:nvPr/>
        </p:nvSpPr>
        <p:spPr>
          <a:xfrm>
            <a:off x="5435600" y="5084763"/>
            <a:ext cx="1296988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wonderful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69" grpId="0"/>
      <p:bldP spid="88071" grpId="0"/>
      <p:bldP spid="88072" grpId="0"/>
      <p:bldP spid="88073" grpId="0"/>
      <p:bldP spid="88074" grpId="0"/>
      <p:bldP spid="880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9090" name="Text Box 2"/>
          <p:cNvSpPr txBox="1"/>
          <p:nvPr/>
        </p:nvSpPr>
        <p:spPr>
          <a:xfrm>
            <a:off x="468313" y="1773238"/>
            <a:ext cx="8397875" cy="2227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How can Linda’s mother know more about the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trip?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25008E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She can see some photos of the trip on  the Internet.</a:t>
            </a:r>
            <a:endParaRPr lang="en-US" altLang="zh-CN" sz="2800" b="1" dirty="0">
              <a:solidFill>
                <a:srgbClr val="25008E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Who put the photos on the Internet?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Monotype Corsiva" panose="03010101010201010101" pitchFamily="66" charset="0"/>
                <a:ea typeface="宋体" panose="02010600030101010101" pitchFamily="2" charset="-122"/>
              </a:rPr>
              <a:t>Daniel.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AutoShape 3"/>
          <p:cNvSpPr/>
          <p:nvPr/>
        </p:nvSpPr>
        <p:spPr>
          <a:xfrm>
            <a:off x="2700338" y="549275"/>
            <a:ext cx="3810000" cy="762000"/>
          </a:xfrm>
          <a:prstGeom prst="irregularSeal2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after the trip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55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12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5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Text Box 6"/>
          <p:cNvSpPr txBox="1"/>
          <p:nvPr/>
        </p:nvSpPr>
        <p:spPr>
          <a:xfrm>
            <a:off x="901700" y="1844675"/>
            <a:ext cx="74803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ase">
              <a:spcBef>
                <a:spcPct val="0"/>
              </a:spcBef>
              <a:buNone/>
            </a:pPr>
            <a:r>
              <a:rPr lang="en-US" altLang="zh-CN" sz="54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Try to finish Part B2&amp;B3 on P33-34.</a:t>
            </a:r>
            <a:endParaRPr lang="en-US" altLang="zh-CN" sz="54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458" name="Picture 2" descr="0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68425" cy="132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466725" y="1268413"/>
            <a:ext cx="79216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Why do people like travelling?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AutoShape 4"/>
          <p:cNvSpPr/>
          <p:nvPr/>
        </p:nvSpPr>
        <p:spPr>
          <a:xfrm>
            <a:off x="1619250" y="188913"/>
            <a:ext cx="5834063" cy="1008062"/>
          </a:xfrm>
          <a:prstGeom prst="cloudCallout">
            <a:avLst>
              <a:gd name="adj1" fmla="val -59741"/>
              <a:gd name="adj2" fmla="val -5907"/>
            </a:avLst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i="1" dirty="0">
                <a:solidFill>
                  <a:srgbClr val="80008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Discussion</a:t>
            </a:r>
            <a:endParaRPr lang="en-US" altLang="zh-CN" sz="3200" b="1" i="1" dirty="0">
              <a:solidFill>
                <a:srgbClr val="80008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2165" name="Rectangle 7"/>
          <p:cNvSpPr/>
          <p:nvPr/>
        </p:nvSpPr>
        <p:spPr>
          <a:xfrm>
            <a:off x="827088" y="2349500"/>
            <a:ext cx="7023100" cy="27749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Travelling is not just for fun.</a:t>
            </a:r>
            <a:endParaRPr lang="en-US" altLang="zh-CN" sz="3200" b="1" dirty="0">
              <a:solidFill>
                <a:schemeClr val="accent2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It helps us know people, nature, history…</a:t>
            </a:r>
            <a:endParaRPr lang="en-US" altLang="zh-CN" sz="3200" b="1" dirty="0">
              <a:solidFill>
                <a:schemeClr val="accent2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It can open our eyes, learn more knowledge and </a:t>
            </a:r>
            <a:endParaRPr lang="en-US" altLang="zh-CN" sz="3200" b="1" dirty="0">
              <a:solidFill>
                <a:schemeClr val="accent2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improve ourselves.</a:t>
            </a:r>
            <a:endParaRPr lang="en-US" altLang="zh-CN" sz="3200" b="1" dirty="0">
              <a:solidFill>
                <a:schemeClr val="accent2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468313" y="4221163"/>
            <a:ext cx="7775575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755650" y="1844675"/>
            <a:ext cx="7920038" cy="210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students are talking with Daniel in their QQ Group. Complete the missing parts.</a:t>
            </a:r>
            <a:endParaRPr lang="en-US" altLang="zh-CN" sz="4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4" name="Picture 4" descr="0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76250"/>
            <a:ext cx="1187450" cy="114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506" name="Picture 3" descr="QQ截图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24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4"/>
          <p:cNvSpPr txBox="1"/>
          <p:nvPr/>
        </p:nvSpPr>
        <p:spPr>
          <a:xfrm>
            <a:off x="1258888" y="1196975"/>
            <a:ext cx="5400675" cy="658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David 19:56:12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Hi, everyone, come out!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8" name="Text Box 5"/>
          <p:cNvSpPr txBox="1"/>
          <p:nvPr/>
        </p:nvSpPr>
        <p:spPr>
          <a:xfrm>
            <a:off x="1258888" y="1916113"/>
            <a:ext cx="5400675" cy="1008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Mary 19:56:35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did you go with today?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9" name="Text Box 6"/>
          <p:cNvSpPr txBox="1"/>
          <p:nvPr/>
        </p:nvSpPr>
        <p:spPr>
          <a:xfrm>
            <a:off x="1403350" y="3429000"/>
            <a:ext cx="5400675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went to the World Park with Linda and my classmates.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10" name="Picture 7" descr="WML`ZUS$8NCVU(%7M%5VUJ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1412875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8" descr="UG9`@AH2%L{}S0N6}3E~F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6038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9" descr="UG9`@AH2%L{}S0N6}3E~F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6038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0" descr="UG9`@AH2%L{}S0N6}3E~F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15" y="2419033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1" descr="S99Y$VM_40{]J2Q)@V14_%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3860800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20" name="Rectangle 12"/>
          <p:cNvSpPr/>
          <p:nvPr/>
        </p:nvSpPr>
        <p:spPr>
          <a:xfrm>
            <a:off x="1187450" y="3357563"/>
            <a:ext cx="5327650" cy="1079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16" name="Picture 13" descr="S99Y$VM_40{]J2Q)@V14_%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46038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7" name="Text Box 14"/>
          <p:cNvSpPr txBox="1"/>
          <p:nvPr/>
        </p:nvSpPr>
        <p:spPr>
          <a:xfrm>
            <a:off x="1403350" y="4437063"/>
            <a:ext cx="5400675" cy="1008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Mary 19:56:45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Great. How did you go there?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8" name="Text Box 15"/>
          <p:cNvSpPr txBox="1"/>
          <p:nvPr/>
        </p:nvSpPr>
        <p:spPr>
          <a:xfrm>
            <a:off x="1258888" y="3073400"/>
            <a:ext cx="2879725" cy="642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David 19:56:40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432" name="Picture 16" descr="00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38" y="34290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43" name="msg836.wav">
            <a:hlinkClick r:id="" action="ppaction://media"/>
          </p:cNvPr>
          <p:cNvPicPr>
            <a:picLocks noRot="1" noChangeAspect="1"/>
          </p:cNvPicPr>
          <p:nvPr>
            <a:wavAudioFile r:embed="rId1" name="msg.wav"/>
          </p:nvPr>
        </p:nvPicPr>
        <p:blipFill>
          <a:blip r:embed="rId2"/>
          <a:stretch>
            <a:fillRect/>
          </a:stretch>
        </p:blipFill>
        <p:spPr>
          <a:xfrm>
            <a:off x="5435600" y="184467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4" descr="QQ截图未命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24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5"/>
          <p:cNvSpPr txBox="1"/>
          <p:nvPr/>
        </p:nvSpPr>
        <p:spPr>
          <a:xfrm>
            <a:off x="1116013" y="2276475"/>
            <a:ext cx="5616575" cy="1008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Rose 19:57:22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Did Linda enjoy it at the beginning?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Text Box 6"/>
          <p:cNvSpPr txBox="1"/>
          <p:nvPr/>
        </p:nvSpPr>
        <p:spPr>
          <a:xfrm>
            <a:off x="1116013" y="3860800"/>
            <a:ext cx="5832475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No, it was boring on the way. There was a lot of traffic. 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4" name="Text Box 7"/>
          <p:cNvSpPr txBox="1"/>
          <p:nvPr/>
        </p:nvSpPr>
        <p:spPr>
          <a:xfrm>
            <a:off x="1116013" y="1412875"/>
            <a:ext cx="5903912" cy="658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 bus.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535" name="Picture 8" descr="V@S07CYW_M@`U%PL%RPS`B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1628775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9" descr="E9BIPM$_`9}`VS07`VD9H1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50" y="4652963"/>
            <a:ext cx="503238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Text Box 10"/>
          <p:cNvSpPr txBox="1"/>
          <p:nvPr/>
        </p:nvSpPr>
        <p:spPr>
          <a:xfrm>
            <a:off x="684213" y="1196975"/>
            <a:ext cx="273685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David 19:57:18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43" name="Rectangle 11"/>
          <p:cNvSpPr/>
          <p:nvPr/>
        </p:nvSpPr>
        <p:spPr>
          <a:xfrm>
            <a:off x="971550" y="1484313"/>
            <a:ext cx="4897438" cy="647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52" name="Picture 12" descr="00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75" y="1557338"/>
            <a:ext cx="649288" cy="64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45" name="Rectangle 13"/>
          <p:cNvSpPr/>
          <p:nvPr/>
        </p:nvSpPr>
        <p:spPr>
          <a:xfrm>
            <a:off x="1042988" y="3789363"/>
            <a:ext cx="5688012" cy="143986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54" name="Picture 14" descr="00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038" y="4221163"/>
            <a:ext cx="649287" cy="64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2" name="Text Box 15"/>
          <p:cNvSpPr txBox="1"/>
          <p:nvPr/>
        </p:nvSpPr>
        <p:spPr>
          <a:xfrm>
            <a:off x="1187450" y="3357563"/>
            <a:ext cx="2952750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Century Gothic" panose="020B0502020202020204" pitchFamily="34" charset="0"/>
                <a:ea typeface="宋体" panose="02010600030101010101" pitchFamily="2" charset="-122"/>
              </a:rPr>
              <a:t>David 19:57:58</a:t>
            </a:r>
            <a:endParaRPr lang="en-US" altLang="zh-CN" b="1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7" fill="hold"/>
                                        <p:tgtEl>
                                          <p:spTgt spid="61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3"/>
                </p:tgtEl>
              </p:cMediaNode>
            </p:audio>
          </p:childTnLst>
        </p:cTn>
      </p:par>
    </p:tnLst>
    <p:bldLst>
      <p:bldP spid="95243" grpId="0"/>
      <p:bldP spid="952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3554" name="Picture 4" descr="QQ截图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24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5"/>
          <p:cNvSpPr txBox="1"/>
          <p:nvPr/>
        </p:nvSpPr>
        <p:spPr>
          <a:xfrm>
            <a:off x="1042988" y="1125538"/>
            <a:ext cx="5832475" cy="793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Rose 19:58:00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long did it take to get there?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Text Box 6"/>
          <p:cNvSpPr txBox="1"/>
          <p:nvPr/>
        </p:nvSpPr>
        <p:spPr>
          <a:xfrm>
            <a:off x="1116013" y="2479675"/>
            <a:ext cx="5618162" cy="412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Two hours.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Text Box 7"/>
          <p:cNvSpPr txBox="1"/>
          <p:nvPr/>
        </p:nvSpPr>
        <p:spPr>
          <a:xfrm>
            <a:off x="1187450" y="3216275"/>
            <a:ext cx="5832475" cy="1220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Rose 19:58:26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Great! How many models of places of interest are there?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558" name="Picture 8" descr="0MPQM0[RBT5C$[@EJQ5Y3W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412875"/>
            <a:ext cx="503238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Text Box 9"/>
          <p:cNvSpPr txBox="1"/>
          <p:nvPr/>
        </p:nvSpPr>
        <p:spPr>
          <a:xfrm>
            <a:off x="1258888" y="5157788"/>
            <a:ext cx="4392612" cy="306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Over one hundred.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560" name="Picture 10" descr="8{U`QQB5X27@C_FO](KQ(4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6038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1" descr="8{U`QQB5X27@C_FO](KQ(4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2781300"/>
            <a:ext cx="360363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Text Box 12"/>
          <p:cNvSpPr txBox="1"/>
          <p:nvPr/>
        </p:nvSpPr>
        <p:spPr>
          <a:xfrm>
            <a:off x="1258888" y="4638675"/>
            <a:ext cx="2808287" cy="230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David 19:59:02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Text Box 13"/>
          <p:cNvSpPr txBox="1"/>
          <p:nvPr/>
        </p:nvSpPr>
        <p:spPr>
          <a:xfrm>
            <a:off x="1116013" y="2205038"/>
            <a:ext cx="4535487" cy="11445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David 19:58:04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4000" b="1" dirty="0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270" name="Rectangle 14"/>
          <p:cNvSpPr/>
          <p:nvPr/>
        </p:nvSpPr>
        <p:spPr>
          <a:xfrm>
            <a:off x="1042988" y="2420938"/>
            <a:ext cx="5616575" cy="720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271" name="Rectangle 15"/>
          <p:cNvSpPr/>
          <p:nvPr/>
        </p:nvSpPr>
        <p:spPr>
          <a:xfrm>
            <a:off x="1258888" y="4868863"/>
            <a:ext cx="4967287" cy="647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2480" name="Picture 16" descr="00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75" y="2420938"/>
            <a:ext cx="649288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81" name="Picture 17" descr="00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4868863"/>
            <a:ext cx="649287" cy="649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/>
      <p:bldP spid="962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0178" name="Picture 2" descr="300_769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88913"/>
            <a:ext cx="2736850" cy="202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5" name="Text Box 10"/>
          <p:cNvSpPr txBox="1"/>
          <p:nvPr/>
        </p:nvSpPr>
        <p:spPr>
          <a:xfrm>
            <a:off x="2743200" y="2217738"/>
            <a:ext cx="4010025" cy="2862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4000" err="1">
                <a:latin typeface="Arial" panose="020B0604020202020204" pitchFamily="34" charset="0"/>
                <a:ea typeface="宋体" panose="02010600030101010101" pitchFamily="2" charset="-122"/>
              </a:rPr>
              <a:t>How</a:t>
            </a:r>
            <a:r>
              <a:rPr lang="zh-CN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 can we visit them in a day?</a:t>
            </a:r>
            <a:endParaRPr lang="zh-CN" altLang="zh-CN" sz="4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ream</a:t>
            </a:r>
            <a:endParaRPr lang="en-US" altLang="zh-CN" sz="4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0" name="Text Box 11"/>
          <p:cNvSpPr txBox="1"/>
          <p:nvPr/>
        </p:nvSpPr>
        <p:spPr>
          <a:xfrm>
            <a:off x="3255963" y="6818313"/>
            <a:ext cx="184150" cy="366712"/>
          </a:xfrm>
          <a:prstGeom prst="rect">
            <a:avLst/>
          </a:prstGeom>
          <a:noFill/>
          <a:ln w="19050">
            <a:noFill/>
          </a:ln>
        </p:spPr>
        <p:txBody>
          <a:bodyPr wrap="none" anchor="t">
            <a:spAutoFit/>
          </a:bodyPr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7" name="Text Box 12"/>
          <p:cNvSpPr txBox="1"/>
          <p:nvPr/>
        </p:nvSpPr>
        <p:spPr>
          <a:xfrm>
            <a:off x="2987675" y="1614488"/>
            <a:ext cx="489743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99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Opera House</a:t>
            </a:r>
            <a:endParaRPr lang="en-US" altLang="zh-CN" sz="2800" b="1">
              <a:solidFill>
                <a:srgbClr val="FF99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0189" name="Picture 13" descr="20071220035587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773238"/>
            <a:ext cx="2160587" cy="162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9" name="Text Box 14"/>
          <p:cNvSpPr txBox="1"/>
          <p:nvPr/>
        </p:nvSpPr>
        <p:spPr>
          <a:xfrm>
            <a:off x="0" y="3500438"/>
            <a:ext cx="29527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Eiffel Tower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4760" name="Text Box 16"/>
          <p:cNvSpPr txBox="1"/>
          <p:nvPr/>
        </p:nvSpPr>
        <p:spPr>
          <a:xfrm>
            <a:off x="6227763" y="3933825"/>
            <a:ext cx="47513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White House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0193" name="Picture 17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963" y="4183063"/>
            <a:ext cx="2592387" cy="194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62" name="Text Box 18"/>
          <p:cNvSpPr txBox="1"/>
          <p:nvPr/>
        </p:nvSpPr>
        <p:spPr>
          <a:xfrm>
            <a:off x="2532063" y="6065838"/>
            <a:ext cx="489585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Golden Gate Bridge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0195" name="Picture 19" descr="DC-White%20House%20(close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1916113"/>
            <a:ext cx="2305050" cy="176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7" grpId="0"/>
      <p:bldP spid="74759" grpId="0"/>
      <p:bldP spid="74760" grpId="0"/>
      <p:bldP spid="747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578" name="Picture 3" descr="QQ截图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24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4"/>
          <p:cNvSpPr txBox="1"/>
          <p:nvPr/>
        </p:nvSpPr>
        <p:spPr>
          <a:xfrm>
            <a:off x="1116013" y="1557338"/>
            <a:ext cx="5903912" cy="795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Peter 19:59:58</a:t>
            </a:r>
            <a:endParaRPr lang="en-US" altLang="zh-CN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Which places of interest did you see?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0" name="Text Box 5"/>
          <p:cNvSpPr txBox="1"/>
          <p:nvPr/>
        </p:nvSpPr>
        <p:spPr>
          <a:xfrm>
            <a:off x="1116013" y="3141663"/>
            <a:ext cx="5689600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model Golden Gate Bridge, the model Eiffel Tower and many other interesting places.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1" name="Text Box 6"/>
          <p:cNvSpPr txBox="1"/>
          <p:nvPr/>
        </p:nvSpPr>
        <p:spPr>
          <a:xfrm>
            <a:off x="1258888" y="2565400"/>
            <a:ext cx="338455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David 20:00:15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7" name="Rectangle 7"/>
          <p:cNvSpPr/>
          <p:nvPr/>
        </p:nvSpPr>
        <p:spPr>
          <a:xfrm>
            <a:off x="1116013" y="3068638"/>
            <a:ext cx="5761037" cy="2016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3496" name="Picture 8" descr="0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8" y="3860800"/>
            <a:ext cx="863600" cy="86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4514" name="msg851.wav">
            <a:hlinkClick r:id="" action="ppaction://media"/>
          </p:cNvPr>
          <p:cNvPicPr>
            <a:picLocks noRot="1" noChangeAspect="1"/>
          </p:cNvPicPr>
          <p:nvPr>
            <a:wavAudioFile r:embed="rId1" name="msg.wav"/>
          </p:nvPr>
        </p:nvPicPr>
        <p:blipFill>
          <a:blip r:embed="rId2"/>
          <a:stretch>
            <a:fillRect/>
          </a:stretch>
        </p:blipFill>
        <p:spPr>
          <a:xfrm>
            <a:off x="6156325" y="50133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5" name="msg852.wav">
            <a:hlinkClick r:id="" action="ppaction://media"/>
          </p:cNvPr>
          <p:cNvPicPr>
            <a:picLocks noRot="1" noChangeAspect="1"/>
          </p:cNvPicPr>
          <p:nvPr>
            <a:wavAudioFile r:embed="rId1" name="msg.wav"/>
          </p:nvPr>
        </p:nvPicPr>
        <p:blipFill>
          <a:blip r:embed="rId2"/>
          <a:stretch>
            <a:fillRect/>
          </a:stretch>
        </p:blipFill>
        <p:spPr>
          <a:xfrm>
            <a:off x="6011863" y="270827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QQ截图未命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24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/>
          <p:nvPr/>
        </p:nvSpPr>
        <p:spPr>
          <a:xfrm>
            <a:off x="1116013" y="1268413"/>
            <a:ext cx="6048375" cy="6588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Tom 20:01:35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did you learn from the trip?</a:t>
            </a:r>
            <a:endParaRPr lang="en-US" altLang="zh-CN" sz="28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1116013" y="2835275"/>
            <a:ext cx="5905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learnt a lot about different cultures.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1042988" y="3500438"/>
            <a:ext cx="6048375" cy="6588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Tim 20:02:35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also feel very excited ?</a:t>
            </a:r>
            <a:endParaRPr lang="en-US" altLang="zh-CN" sz="28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8" name="Text Box 8"/>
          <p:cNvSpPr txBox="1"/>
          <p:nvPr/>
        </p:nvSpPr>
        <p:spPr>
          <a:xfrm>
            <a:off x="1116013" y="4584700"/>
            <a:ext cx="6192837" cy="476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Yes, of course.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609" name="Picture 9" descr="LY6DR3ISJE0)6K)L)]~VIZ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4868863"/>
            <a:ext cx="576262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0" name="Text Box 10"/>
          <p:cNvSpPr txBox="1"/>
          <p:nvPr/>
        </p:nvSpPr>
        <p:spPr>
          <a:xfrm>
            <a:off x="1187450" y="2270125"/>
            <a:ext cx="3744913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David 20:02:18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1" name="Text Box 11"/>
          <p:cNvSpPr txBox="1"/>
          <p:nvPr/>
        </p:nvSpPr>
        <p:spPr>
          <a:xfrm>
            <a:off x="1187450" y="4141788"/>
            <a:ext cx="2879725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David 20:02:48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16" name="Rectangle 12"/>
          <p:cNvSpPr/>
          <p:nvPr/>
        </p:nvSpPr>
        <p:spPr>
          <a:xfrm>
            <a:off x="1042988" y="2708275"/>
            <a:ext cx="5545137" cy="6492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17" name="Rectangle 13"/>
          <p:cNvSpPr/>
          <p:nvPr/>
        </p:nvSpPr>
        <p:spPr>
          <a:xfrm>
            <a:off x="1042988" y="4508500"/>
            <a:ext cx="5616575" cy="9366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4526" name="Picture 14" descr="00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475" y="27082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7" name="Picture 15" descr="00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4797425"/>
            <a:ext cx="649288" cy="64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7" fill="hold"/>
                                        <p:tgtEl>
                                          <p:spTgt spid="64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7" fill="hold"/>
                                        <p:tgtEl>
                                          <p:spTgt spid="64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5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4"/>
                </p:tgtEl>
              </p:cMediaNode>
            </p:audio>
          </p:childTnLst>
        </p:cTn>
      </p:par>
    </p:tnLst>
    <p:bldLst>
      <p:bldP spid="98316" grpId="0"/>
      <p:bldP spid="983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1116013" y="2565400"/>
            <a:ext cx="7488237" cy="30464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marL="457200" indent="-457200"/>
            <a:r>
              <a:rPr lang="zh-CN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最小作业量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熟读文章。</a:t>
            </a:r>
            <a:endParaRPr lang="zh-CN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大课堂对应练习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/>
            <a:endParaRPr lang="zh-CN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知者加速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/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大课堂上关于本课语言点的讲解和拓展</a:t>
            </a:r>
            <a:endParaRPr lang="zh-CN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AutoShape 3"/>
          <p:cNvSpPr/>
          <p:nvPr/>
        </p:nvSpPr>
        <p:spPr>
          <a:xfrm>
            <a:off x="2051050" y="549275"/>
            <a:ext cx="4681538" cy="1222375"/>
          </a:xfrm>
          <a:prstGeom prst="flowChartProcess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Text Box 4"/>
          <p:cNvSpPr txBox="1"/>
          <p:nvPr/>
        </p:nvSpPr>
        <p:spPr>
          <a:xfrm>
            <a:off x="2843213" y="765175"/>
            <a:ext cx="3457575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Homework 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7650" name="Picture 2" descr="sky"/>
          <p:cNvPicPr>
            <a:picLocks noChangeAspect="1"/>
          </p:cNvPicPr>
          <p:nvPr/>
        </p:nvPicPr>
        <p:blipFill>
          <a:blip r:embed="rId1"/>
          <a:srcRect r="38318"/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WordArt 3"/>
          <p:cNvSpPr>
            <a:spLocks noTextEdit="1"/>
          </p:cNvSpPr>
          <p:nvPr/>
        </p:nvSpPr>
        <p:spPr>
          <a:xfrm rot="-351894">
            <a:off x="765175" y="762000"/>
            <a:ext cx="7315200" cy="228600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Thank you!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356" name="WordArt 4"/>
          <p:cNvSpPr>
            <a:spLocks noTextEdit="1"/>
          </p:cNvSpPr>
          <p:nvPr/>
        </p:nvSpPr>
        <p:spPr>
          <a:xfrm>
            <a:off x="1447800" y="4876800"/>
            <a:ext cx="45339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Goodbye!</a:t>
            </a:r>
            <a:endParaRPr lang="zh-CN" altLang="en-US" sz="3600" b="1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8 -0.30035 C -0.10712 -0.31815 0.19531 -0.33595 0.30174 -0.30451 C 0.40816 -0.27306 0.29236 -0.15329 0.22865 -0.11214 C 0.16493 -0.07098 -0.02396 -0.03977 -0.0809 -0.05711 C -0.13785 -0.07445 -0.12622 -0.2252 -0.11267 -0.21572 C -0.09913 -0.20624 -0.01875 -0.03584 2.77778E-7 2.48555E-6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6066" name="Picture 2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3350"/>
            <a:ext cx="9677400" cy="7840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79" name="Rectangle 2"/>
          <p:cNvSpPr/>
          <p:nvPr/>
        </p:nvSpPr>
        <p:spPr>
          <a:xfrm>
            <a:off x="0" y="-42862"/>
            <a:ext cx="5848350" cy="1139825"/>
          </a:xfrm>
          <a:prstGeom prst="rect">
            <a:avLst/>
          </a:prstGeom>
          <a:noFill/>
          <a:ln w="9525">
            <a:noFill/>
          </a:ln>
        </p:spPr>
        <p:txBody>
          <a:bodyPr lIns="77221" tIns="38611" rIns="77221" bIns="38611" anchor="ctr"/>
          <a:p>
            <a:pPr algn="ctr"/>
            <a:r>
              <a:rPr lang="en-US" altLang="zh-CN" sz="5500" b="1" i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  <a:hlinkClick r:id="rId2" action="ppaction://hlinkfile"/>
              </a:rPr>
              <a:t>the World Park</a:t>
            </a:r>
            <a:endParaRPr lang="en-US" altLang="zh-CN" sz="5500" b="1" i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16069" name="Picture 17" descr="p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1" contrast="32000"/>
          </a:blip>
          <a:srcRect t="4958" b="10207"/>
          <a:stretch>
            <a:fillRect/>
          </a:stretch>
        </p:blipFill>
        <p:spPr>
          <a:xfrm>
            <a:off x="0" y="4470400"/>
            <a:ext cx="2597150" cy="278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7" descr="0529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5519738"/>
            <a:ext cx="1295400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8" descr="gbbar_vWBPITK3RX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5875"/>
            <a:ext cx="7885112" cy="46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066800" y="380999"/>
            <a:ext cx="5160859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Self-learning 1</a:t>
            </a:r>
            <a:endParaRPr kumimoji="0" lang="zh-CN" altLang="en-US" sz="5400" b="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9" name="TextBox 1"/>
          <p:cNvSpPr txBox="1"/>
          <p:nvPr/>
        </p:nvSpPr>
        <p:spPr>
          <a:xfrm>
            <a:off x="228600" y="1219200"/>
            <a:ext cx="8991600" cy="5108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（1）自学内容: the passage. 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（2）自学方法: 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AutoNum type="alphaUcPeriod"/>
            </a:pP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Students read the passage, then answer questions. 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1.Who writes the email?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     2.Where did they visit?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B. Students try to find some new words that they don’t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understand, discuss and learn in groups. 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C. Finish Part B1 on Page33. Then check the answers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in groups.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知者加速</a:t>
            </a:r>
            <a:r>
              <a:rPr lang="zh-CN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 you make some sentences with some   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of the new words?</a:t>
            </a:r>
            <a:endParaRPr lang="zh-CN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7" descr="0529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5519738"/>
            <a:ext cx="1295400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8" descr="gbbar_vWBPITK3RX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7885112" cy="46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WordArt 9"/>
          <p:cNvSpPr>
            <a:spLocks noTextEdit="1"/>
          </p:cNvSpPr>
          <p:nvPr/>
        </p:nvSpPr>
        <p:spPr>
          <a:xfrm rot="378574">
            <a:off x="1663700" y="425450"/>
            <a:ext cx="3287713" cy="1339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rgbClr val="FFFF99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skimming</a:t>
            </a:r>
            <a:endParaRPr lang="zh-CN" altLang="en-US" sz="4800">
              <a:ln w="9525" cap="flat" cmpd="sng">
                <a:solidFill>
                  <a:srgbClr val="FFFF99"/>
                </a:solidFill>
                <a:prstDash val="solid"/>
                <a:miter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73" name="Rectangle 5"/>
          <p:cNvSpPr/>
          <p:nvPr/>
        </p:nvSpPr>
        <p:spPr>
          <a:xfrm>
            <a:off x="830263" y="1681163"/>
            <a:ext cx="9144000" cy="2743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</a:pPr>
            <a:r>
              <a:rPr lang="en-US" altLang="zh-CN" sz="4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1.Who writes the letter?</a:t>
            </a:r>
            <a:endParaRPr lang="en-US" altLang="zh-CN" sz="4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4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4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2.Where did they visit?</a:t>
            </a:r>
            <a:endParaRPr lang="en-US" altLang="zh-CN" sz="4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4000" b="1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4" name="Text Box 6"/>
          <p:cNvSpPr txBox="1"/>
          <p:nvPr/>
        </p:nvSpPr>
        <p:spPr>
          <a:xfrm>
            <a:off x="1189038" y="2378075"/>
            <a:ext cx="1674812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Linda</a:t>
            </a:r>
            <a:endParaRPr lang="en-US" altLang="zh-CN" sz="4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5" name="Text Box 7"/>
          <p:cNvSpPr txBox="1"/>
          <p:nvPr/>
        </p:nvSpPr>
        <p:spPr>
          <a:xfrm>
            <a:off x="1295400" y="4043363"/>
            <a:ext cx="7672388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They visited the World Park.</a:t>
            </a:r>
            <a:endParaRPr lang="en-US" altLang="zh-CN" sz="4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9874" name="Text Box 6"/>
          <p:cNvSpPr txBox="1"/>
          <p:nvPr/>
        </p:nvSpPr>
        <p:spPr>
          <a:xfrm>
            <a:off x="901700" y="1844675"/>
            <a:ext cx="80899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ase">
              <a:spcBef>
                <a:spcPct val="0"/>
              </a:spcBef>
              <a:buNone/>
            </a:pPr>
            <a:r>
              <a:rPr lang="en-US" altLang="zh-CN" sz="54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Try to finish Part B1,on P33.</a:t>
            </a:r>
            <a:endParaRPr lang="en-US" altLang="zh-CN" sz="54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323850" y="765175"/>
            <a:ext cx="3095625" cy="5946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1. join</a:t>
            </a:r>
            <a:endParaRPr lang="en-US" altLang="zh-CN" sz="3200" b="1" dirty="0"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2. journey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3. boring</a:t>
            </a:r>
            <a:endParaRPr lang="en-US" altLang="zh-CN" sz="3200" b="1" dirty="0"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4. finally  </a:t>
            </a:r>
            <a:endParaRPr lang="en-US" altLang="zh-CN" sz="3200" b="1" dirty="0"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5. arrive at</a:t>
            </a:r>
            <a:endParaRPr lang="en-US" altLang="zh-CN" sz="3200" b="1" dirty="0"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6. whole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7. main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8. sights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Dotum" panose="020B0600000101010101" pitchFamily="34" charset="-127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title"/>
          </p:nvPr>
        </p:nvSpPr>
        <p:spPr>
          <a:xfrm>
            <a:off x="0" y="215900"/>
            <a:ext cx="8991600" cy="549275"/>
          </a:xfrm>
        </p:spPr>
        <p:txBody>
          <a:bodyPr wrap="square" lIns="91440" tIns="45720" rIns="91440" bIns="45720" anchor="ctr"/>
          <a:p>
            <a:r>
              <a:rPr lang="en-US" altLang="zh-CN" sz="4000" b="1" i="1" dirty="0">
                <a:solidFill>
                  <a:srgbClr val="FF9900"/>
                </a:solidFill>
              </a:rPr>
              <a:t>Mini dictionary</a:t>
            </a:r>
            <a:endParaRPr lang="en-US" altLang="zh-CN" sz="4000" b="1" i="1" dirty="0">
              <a:solidFill>
                <a:srgbClr val="FF9900"/>
              </a:solidFill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4800600" y="836613"/>
            <a:ext cx="3384550" cy="5780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a.  full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b.  get to a place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c.  places of interest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d.  take part in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e.   not interesting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f.   a long trip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5000"/>
              </a:lnSpc>
              <a:buAutoNum type="alphaLcPeriod" startAt="7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after a long time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5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h. most important</a:t>
            </a:r>
            <a:endParaRPr lang="en-US" altLang="zh-CN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901" name="Text Box 5"/>
          <p:cNvSpPr txBox="1"/>
          <p:nvPr/>
        </p:nvSpPr>
        <p:spPr>
          <a:xfrm>
            <a:off x="3852863" y="2133600"/>
            <a:ext cx="431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0902" name="Text Box 6"/>
          <p:cNvSpPr txBox="1"/>
          <p:nvPr/>
        </p:nvSpPr>
        <p:spPr>
          <a:xfrm>
            <a:off x="3817938" y="1552575"/>
            <a:ext cx="5032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0903" name="Text Box 7"/>
          <p:cNvSpPr txBox="1"/>
          <p:nvPr/>
        </p:nvSpPr>
        <p:spPr>
          <a:xfrm>
            <a:off x="3706813" y="855663"/>
            <a:ext cx="64928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0904" name="Text Box 8"/>
          <p:cNvSpPr txBox="1"/>
          <p:nvPr/>
        </p:nvSpPr>
        <p:spPr>
          <a:xfrm>
            <a:off x="3816350" y="3590925"/>
            <a:ext cx="5032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0905" name="Text Box 9"/>
          <p:cNvSpPr txBox="1"/>
          <p:nvPr/>
        </p:nvSpPr>
        <p:spPr>
          <a:xfrm>
            <a:off x="3779838" y="5908675"/>
            <a:ext cx="5048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0906" name="Text Box 10"/>
          <p:cNvSpPr txBox="1"/>
          <p:nvPr/>
        </p:nvSpPr>
        <p:spPr>
          <a:xfrm>
            <a:off x="3830638" y="2852738"/>
            <a:ext cx="431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0907" name="Text Box 11"/>
          <p:cNvSpPr txBox="1"/>
          <p:nvPr/>
        </p:nvSpPr>
        <p:spPr>
          <a:xfrm>
            <a:off x="3744913" y="4292600"/>
            <a:ext cx="7207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228" name="Line 13"/>
          <p:cNvSpPr/>
          <p:nvPr/>
        </p:nvSpPr>
        <p:spPr>
          <a:xfrm>
            <a:off x="3348038" y="1341438"/>
            <a:ext cx="1368425" cy="0"/>
          </a:xfrm>
          <a:prstGeom prst="line">
            <a:avLst/>
          </a:prstGeom>
          <a:ln w="9525">
            <a:noFill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9" name="Line 14"/>
          <p:cNvSpPr/>
          <p:nvPr/>
        </p:nvSpPr>
        <p:spPr>
          <a:xfrm>
            <a:off x="3636963" y="1484313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0" name="Line 15"/>
          <p:cNvSpPr/>
          <p:nvPr/>
        </p:nvSpPr>
        <p:spPr>
          <a:xfrm>
            <a:off x="3419475" y="2133600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1" name="Line 16"/>
          <p:cNvSpPr/>
          <p:nvPr/>
        </p:nvSpPr>
        <p:spPr>
          <a:xfrm>
            <a:off x="3419475" y="2781300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2" name="Line 17"/>
          <p:cNvSpPr/>
          <p:nvPr/>
        </p:nvSpPr>
        <p:spPr>
          <a:xfrm>
            <a:off x="3419475" y="3500438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3" name="Line 18"/>
          <p:cNvSpPr/>
          <p:nvPr/>
        </p:nvSpPr>
        <p:spPr>
          <a:xfrm>
            <a:off x="3419475" y="4292600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4" name="Line 19"/>
          <p:cNvSpPr/>
          <p:nvPr/>
        </p:nvSpPr>
        <p:spPr>
          <a:xfrm>
            <a:off x="3419475" y="4941888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5" name="Line 20"/>
          <p:cNvSpPr/>
          <p:nvPr/>
        </p:nvSpPr>
        <p:spPr>
          <a:xfrm>
            <a:off x="3419475" y="5734050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6" name="Line 21"/>
          <p:cNvSpPr/>
          <p:nvPr/>
        </p:nvSpPr>
        <p:spPr>
          <a:xfrm>
            <a:off x="3492500" y="6524625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17" name="Text Box 23"/>
          <p:cNvSpPr txBox="1"/>
          <p:nvPr/>
        </p:nvSpPr>
        <p:spPr>
          <a:xfrm>
            <a:off x="3784600" y="5021263"/>
            <a:ext cx="7207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/>
      <p:bldP spid="80903" grpId="0"/>
      <p:bldP spid="80904" grpId="0"/>
      <p:bldP spid="80905" grpId="0"/>
      <p:bldP spid="80906" grpId="0"/>
      <p:bldP spid="80907" grpId="0"/>
      <p:bldP spid="809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7" descr="0529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5519738"/>
            <a:ext cx="1295400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8" descr="gbbar_vWBPITK3RX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5875"/>
            <a:ext cx="7885112" cy="46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066800" y="489159"/>
            <a:ext cx="5160859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Self-learning 2</a:t>
            </a:r>
            <a:endParaRPr kumimoji="0" lang="zh-CN" altLang="en-US" sz="5400" b="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5" name="TextBox 2"/>
          <p:cNvSpPr txBox="1"/>
          <p:nvPr/>
        </p:nvSpPr>
        <p:spPr>
          <a:xfrm>
            <a:off x="990600" y="1703388"/>
            <a:ext cx="7239000" cy="310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）自学内容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: Understand the main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idea of the passage. 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）自学方法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Read the passage carefully, then try to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find Linda’s different feelings during 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the trip. (4 words)   Discuss in groups.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Line 2"/>
          <p:cNvSpPr/>
          <p:nvPr/>
        </p:nvSpPr>
        <p:spPr>
          <a:xfrm flipH="1" flipV="1">
            <a:off x="2703513" y="1371600"/>
            <a:ext cx="0" cy="4205288"/>
          </a:xfrm>
          <a:prstGeom prst="line">
            <a:avLst/>
          </a:prstGeom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7" name="Text Box 3"/>
          <p:cNvSpPr txBox="1"/>
          <p:nvPr/>
        </p:nvSpPr>
        <p:spPr>
          <a:xfrm>
            <a:off x="4067175" y="4581525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bored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948" name="Text Box 5"/>
          <p:cNvSpPr txBox="1"/>
          <p:nvPr/>
        </p:nvSpPr>
        <p:spPr>
          <a:xfrm>
            <a:off x="2916238" y="1341438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excited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269" name="Picture 8" descr="regular_smi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23495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9" descr="sad_sm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5013325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1" name="Rectangle 11"/>
          <p:cNvSpPr/>
          <p:nvPr/>
        </p:nvSpPr>
        <p:spPr>
          <a:xfrm>
            <a:off x="5724525" y="1196975"/>
            <a:ext cx="1335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amazed 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952" name="Text Box 12"/>
          <p:cNvSpPr txBox="1"/>
          <p:nvPr/>
        </p:nvSpPr>
        <p:spPr>
          <a:xfrm>
            <a:off x="1042988" y="1773238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happy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3" name="Line 14"/>
          <p:cNvSpPr/>
          <p:nvPr/>
        </p:nvSpPr>
        <p:spPr>
          <a:xfrm>
            <a:off x="2703513" y="5562600"/>
            <a:ext cx="5068887" cy="0"/>
          </a:xfrm>
          <a:prstGeom prst="line">
            <a:avLst/>
          </a:prstGeom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54" name="AutoShape 20"/>
          <p:cNvSpPr/>
          <p:nvPr/>
        </p:nvSpPr>
        <p:spPr>
          <a:xfrm>
            <a:off x="179388" y="2852738"/>
            <a:ext cx="1524000" cy="685800"/>
          </a:xfrm>
          <a:prstGeom prst="wedgeRoundRectCallout">
            <a:avLst>
              <a:gd name="adj1" fmla="val 83231"/>
              <a:gd name="adj2" fmla="val -58565"/>
              <a:gd name="adj3" fmla="val 16667"/>
            </a:avLst>
          </a:prstGeom>
          <a:noFill/>
          <a:ln w="9525">
            <a:noFill/>
          </a:ln>
        </p:spPr>
        <p:txBody>
          <a:bodyPr anchor="t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at the school gate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55" name="AutoShape 21"/>
          <p:cNvSpPr/>
          <p:nvPr/>
        </p:nvSpPr>
        <p:spPr>
          <a:xfrm>
            <a:off x="1403350" y="5734050"/>
            <a:ext cx="1447800" cy="441325"/>
          </a:xfrm>
          <a:prstGeom prst="wedgeRoundRectCallout">
            <a:avLst>
              <a:gd name="adj1" fmla="val 99343"/>
              <a:gd name="adj2" fmla="val -102157"/>
              <a:gd name="adj3" fmla="val 16667"/>
            </a:avLst>
          </a:prstGeom>
          <a:noFill/>
          <a:ln w="9525">
            <a:noFill/>
          </a:ln>
        </p:spPr>
        <p:txBody>
          <a:bodyPr anchor="t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on the way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56" name="AutoShape 23"/>
          <p:cNvSpPr/>
          <p:nvPr/>
        </p:nvSpPr>
        <p:spPr>
          <a:xfrm>
            <a:off x="5003800" y="2420938"/>
            <a:ext cx="3352800" cy="685800"/>
          </a:xfrm>
          <a:prstGeom prst="wedgeRoundRectCallout">
            <a:avLst>
              <a:gd name="adj1" fmla="val -76185"/>
              <a:gd name="adj2" fmla="val -58102"/>
              <a:gd name="adj3" fmla="val 16667"/>
            </a:avLst>
          </a:prstGeom>
          <a:noFill/>
          <a:ln w="9525">
            <a:noFill/>
          </a:ln>
        </p:spPr>
        <p:txBody>
          <a:bodyPr anchor="t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see the model Eiffel Tower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57" name="AutoShape 24"/>
          <p:cNvSpPr/>
          <p:nvPr/>
        </p:nvSpPr>
        <p:spPr>
          <a:xfrm>
            <a:off x="5940425" y="404813"/>
            <a:ext cx="2362200" cy="533400"/>
          </a:xfrm>
          <a:prstGeom prst="wedgeRoundRectCallout">
            <a:avLst>
              <a:gd name="adj1" fmla="val -72648"/>
              <a:gd name="adj2" fmla="val 122319"/>
              <a:gd name="adj3" fmla="val 16667"/>
            </a:avLst>
          </a:prstGeom>
          <a:noFill/>
          <a:ln w="9525">
            <a:noFill/>
          </a:ln>
        </p:spPr>
        <p:txBody>
          <a:bodyPr anchor="t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Inside the park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8" name="Picture 27" descr="8{U`QQB5X27@C_FO](KQ(4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1052513"/>
            <a:ext cx="474662" cy="474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9" name="Freeform 28"/>
          <p:cNvSpPr/>
          <p:nvPr/>
        </p:nvSpPr>
        <p:spPr>
          <a:xfrm>
            <a:off x="2268538" y="1244600"/>
            <a:ext cx="2914650" cy="36845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836" h="2321">
                <a:moveTo>
                  <a:pt x="0" y="968"/>
                </a:moveTo>
                <a:cubicBezTo>
                  <a:pt x="295" y="1644"/>
                  <a:pt x="590" y="2321"/>
                  <a:pt x="771" y="2283"/>
                </a:cubicBezTo>
                <a:cubicBezTo>
                  <a:pt x="952" y="2245"/>
                  <a:pt x="929" y="1104"/>
                  <a:pt x="1088" y="741"/>
                </a:cubicBezTo>
                <a:cubicBezTo>
                  <a:pt x="1247" y="378"/>
                  <a:pt x="1610" y="212"/>
                  <a:pt x="1723" y="106"/>
                </a:cubicBezTo>
                <a:cubicBezTo>
                  <a:pt x="1836" y="0"/>
                  <a:pt x="1761" y="106"/>
                  <a:pt x="1769" y="106"/>
                </a:cubicBez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0" name="Freeform 29"/>
          <p:cNvSpPr/>
          <p:nvPr/>
        </p:nvSpPr>
        <p:spPr>
          <a:xfrm>
            <a:off x="2268538" y="1341438"/>
            <a:ext cx="2735262" cy="38877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1723" h="2449">
                <a:moveTo>
                  <a:pt x="0" y="952"/>
                </a:moveTo>
                <a:cubicBezTo>
                  <a:pt x="295" y="1700"/>
                  <a:pt x="590" y="2449"/>
                  <a:pt x="771" y="2404"/>
                </a:cubicBezTo>
                <a:cubicBezTo>
                  <a:pt x="952" y="2359"/>
                  <a:pt x="1035" y="975"/>
                  <a:pt x="1088" y="680"/>
                </a:cubicBezTo>
                <a:cubicBezTo>
                  <a:pt x="1141" y="385"/>
                  <a:pt x="982" y="748"/>
                  <a:pt x="1088" y="635"/>
                </a:cubicBezTo>
                <a:cubicBezTo>
                  <a:pt x="1194" y="522"/>
                  <a:pt x="1617" y="106"/>
                  <a:pt x="1723" y="0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81" name="Freeform 31"/>
          <p:cNvSpPr/>
          <p:nvPr/>
        </p:nvSpPr>
        <p:spPr>
          <a:xfrm>
            <a:off x="2411413" y="1244600"/>
            <a:ext cx="2846387" cy="39131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793" h="2465">
                <a:moveTo>
                  <a:pt x="0" y="1013"/>
                </a:moveTo>
                <a:cubicBezTo>
                  <a:pt x="257" y="1739"/>
                  <a:pt x="515" y="2465"/>
                  <a:pt x="681" y="2374"/>
                </a:cubicBezTo>
                <a:cubicBezTo>
                  <a:pt x="847" y="2283"/>
                  <a:pt x="832" y="854"/>
                  <a:pt x="998" y="469"/>
                </a:cubicBezTo>
                <a:cubicBezTo>
                  <a:pt x="1164" y="84"/>
                  <a:pt x="1565" y="122"/>
                  <a:pt x="1679" y="61"/>
                </a:cubicBezTo>
                <a:cubicBezTo>
                  <a:pt x="1793" y="0"/>
                  <a:pt x="1679" y="106"/>
                  <a:pt x="1679" y="106"/>
                </a:cubicBezTo>
                <a:cubicBezTo>
                  <a:pt x="1679" y="106"/>
                  <a:pt x="1679" y="68"/>
                  <a:pt x="1679" y="61"/>
                </a:cubicBez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1282" name="Picture 10" descr="teeth_smi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75" y="1989138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63" name="Text Box 32"/>
          <p:cNvSpPr txBox="1"/>
          <p:nvPr/>
        </p:nvSpPr>
        <p:spPr>
          <a:xfrm>
            <a:off x="1547813" y="188913"/>
            <a:ext cx="38877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noProof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 feelings of Linda</a:t>
            </a:r>
            <a:endParaRPr lang="en-US" altLang="zh-CN" sz="2800" b="1" noProof="1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ldLvl="0"/>
      <p:bldP spid="82948" grpId="0" bldLvl="0"/>
      <p:bldP spid="82951" grpId="0" bldLvl="0"/>
      <p:bldP spid="82952" grpId="0" bldLvl="0"/>
      <p:bldP spid="82954" grpId="0" bldLvl="0"/>
      <p:bldP spid="82955" grpId="0" bldLvl="0"/>
      <p:bldP spid="82956" grpId="0"/>
      <p:bldP spid="82957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3446</Words>
  <Application>WPS 演示</Application>
  <PresentationFormat> </PresentationFormat>
  <Paragraphs>259</Paragraphs>
  <Slides>23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Comic Sans MS</vt:lpstr>
      <vt:lpstr>Times New Roman</vt:lpstr>
      <vt:lpstr>Arial Black</vt:lpstr>
      <vt:lpstr>Dotum</vt:lpstr>
      <vt:lpstr>微软雅黑</vt:lpstr>
      <vt:lpstr>Arial Unicode MS</vt:lpstr>
      <vt:lpstr>Calibri</vt:lpstr>
      <vt:lpstr>Monotype Corsiva</vt:lpstr>
      <vt:lpstr>隶书</vt:lpstr>
      <vt:lpstr>Century Gothic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Mini dictionary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keywords> </cp:keywords>
  <dc:description> </dc:description>
  <dc:subject> </dc:subject>
  <cp:category> </cp:category>
  <cp:lastModifiedBy>Administrator</cp:lastModifiedBy>
  <cp:revision>6</cp:revision>
  <dcterms:created xsi:type="dcterms:W3CDTF">2016-06-06T23:38:00Z</dcterms:created>
  <dcterms:modified xsi:type="dcterms:W3CDTF">2018-10-11T05:11:06Z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2052-10.1.0.7400</vt:lpwstr>
  </property>
</Properties>
</file>