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26" r:id="rId4"/>
    <p:sldId id="263" r:id="rId5"/>
    <p:sldId id="340" r:id="rId6"/>
    <p:sldId id="266" r:id="rId7"/>
    <p:sldId id="257" r:id="rId8"/>
    <p:sldId id="341" r:id="rId9"/>
    <p:sldId id="342" r:id="rId10"/>
    <p:sldId id="343" r:id="rId11"/>
    <p:sldId id="270" r:id="rId12"/>
    <p:sldId id="301" r:id="rId13"/>
    <p:sldId id="267" r:id="rId14"/>
    <p:sldId id="268" r:id="rId15"/>
    <p:sldId id="272" r:id="rId16"/>
    <p:sldId id="345" r:id="rId17"/>
    <p:sldId id="276" r:id="rId18"/>
    <p:sldId id="349" r:id="rId19"/>
    <p:sldId id="350" r:id="rId20"/>
    <p:sldId id="273" r:id="rId21"/>
    <p:sldId id="330" r:id="rId22"/>
    <p:sldId id="335" r:id="rId23"/>
    <p:sldId id="352" r:id="rId24"/>
    <p:sldId id="338" r:id="rId25"/>
    <p:sldId id="339" r:id="rId26"/>
    <p:sldId id="302" r:id="rId27"/>
    <p:sldId id="353" r:id="rId28"/>
    <p:sldId id="337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3366"/>
    <a:srgbClr val="003399"/>
    <a:srgbClr val="009900"/>
    <a:srgbClr val="00CC99"/>
    <a:srgbClr val="969696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50"/>
    <p:restoredTop sz="93821"/>
  </p:normalViewPr>
  <p:slideViewPr>
    <p:cSldViewPr showGuides="1">
      <p:cViewPr varScale="1">
        <p:scale>
          <a:sx n="66" d="100"/>
          <a:sy n="66" d="100"/>
        </p:scale>
        <p:origin x="-1716" y="-90"/>
      </p:cViewPr>
      <p:guideLst>
        <p:guide orient="horz" pos="2156"/>
        <p:guide pos="29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jpeg"/><Relationship Id="rId3" Type="http://schemas.openxmlformats.org/officeDocument/2006/relationships/hyperlink" Target="http://fuliangfl.diytrade.com/sdp/334756/2/pd-1458655/1557051-0.html" TargetMode="External"/><Relationship Id="rId2" Type="http://schemas.openxmlformats.org/officeDocument/2006/relationships/image" Target="../media/image14.jpeg"/><Relationship Id="rId1" Type="http://schemas.openxmlformats.org/officeDocument/2006/relationships/hyperlink" Target="http://mms1.ganxiu.com/Pic/ee1e940111e0ead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wmf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ent.cctv.com/special/C17262/01/01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rgbClr val="B2B2B2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258888" y="3357563"/>
            <a:ext cx="6400800" cy="1752600"/>
          </a:xfrm>
        </p:spPr>
        <p:txBody>
          <a:bodyPr/>
          <a:p>
            <a:pPr defTabSz="914400">
              <a:buSzPct val="100000"/>
            </a:pPr>
            <a:r>
              <a:rPr lang="en-US" altLang="zh-CN" sz="8000" b="1" kern="1200" baseline="0">
                <a:solidFill>
                  <a:srgbClr val="003366"/>
                </a:solidFill>
                <a:latin typeface="Monotype Corsiva" panose="03010101010201010101" pitchFamily="66" charset="0"/>
                <a:ea typeface="幼圆" panose="02010509060101010101" pitchFamily="49" charset="-122"/>
              </a:rPr>
              <a:t>Grammar</a:t>
            </a:r>
            <a:endParaRPr lang="en-US" altLang="zh-CN" sz="8000" b="1" kern="1200" baseline="0">
              <a:solidFill>
                <a:srgbClr val="003366"/>
              </a:solidFill>
              <a:latin typeface="Monotype Corsiva" panose="03010101010201010101" pitchFamily="66" charset="0"/>
              <a:ea typeface="幼圆" panose="02010509060101010101" pitchFamily="49" charset="-122"/>
            </a:endParaRPr>
          </a:p>
        </p:txBody>
      </p:sp>
      <p:sp>
        <p:nvSpPr>
          <p:cNvPr id="2058" name="太阳形 2057"/>
          <p:cNvSpPr/>
          <p:nvPr/>
        </p:nvSpPr>
        <p:spPr>
          <a:xfrm>
            <a:off x="2195513" y="3860800"/>
            <a:ext cx="360362" cy="504825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59" name="太阳形 2058"/>
          <p:cNvSpPr/>
          <p:nvPr/>
        </p:nvSpPr>
        <p:spPr>
          <a:xfrm>
            <a:off x="6516688" y="3789363"/>
            <a:ext cx="360362" cy="504825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060" name="图片 20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</p:pic>
      <p:sp>
        <p:nvSpPr>
          <p:cNvPr id="2062" name="矩形 2061"/>
          <p:cNvSpPr/>
          <p:nvPr/>
        </p:nvSpPr>
        <p:spPr>
          <a:xfrm>
            <a:off x="900113" y="2276475"/>
            <a:ext cx="4967287" cy="13684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7200" b="1">
                <a:solidFill>
                  <a:srgbClr val="FF0000"/>
                </a:solidFill>
                <a:latin typeface="Arial" panose="020B0604020202020204" pitchFamily="34" charset="0"/>
              </a:rPr>
              <a:t>Grammar</a:t>
            </a:r>
            <a:endParaRPr lang="en-US" altLang="zh-CN" sz="7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8" name="文本框 16387"/>
          <p:cNvSpPr txBox="1"/>
          <p:nvPr/>
        </p:nvSpPr>
        <p:spPr>
          <a:xfrm>
            <a:off x="179388" y="2565400"/>
            <a:ext cx="2879725" cy="519113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Price: 100 dollars 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文本框 16388"/>
          <p:cNvSpPr txBox="1"/>
          <p:nvPr/>
        </p:nvSpPr>
        <p:spPr>
          <a:xfrm>
            <a:off x="250825" y="5734050"/>
            <a:ext cx="2879725" cy="519113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Price: 200 dollars 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文本框 16389"/>
          <p:cNvSpPr txBox="1"/>
          <p:nvPr/>
        </p:nvSpPr>
        <p:spPr>
          <a:xfrm>
            <a:off x="3348038" y="981075"/>
            <a:ext cx="5472112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The red MP3 player ________ __________________________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391" name="文本框 16390"/>
          <p:cNvSpPr txBox="1"/>
          <p:nvPr/>
        </p:nvSpPr>
        <p:spPr>
          <a:xfrm>
            <a:off x="3276600" y="4292600"/>
            <a:ext cx="5329238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The white MP3 player </a:t>
            </a:r>
            <a:r>
              <a:rPr lang="en-US" altLang="zh-CN" sz="3200" b="1" u="sng">
                <a:latin typeface="Times New Roman" panose="02020603050405020304" pitchFamily="18" charset="0"/>
              </a:rPr>
              <a:t>is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more expensive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than</a:t>
            </a:r>
            <a:r>
              <a:rPr lang="en-US" altLang="zh-CN" sz="3200" b="1">
                <a:latin typeface="Times New Roman" panose="02020603050405020304" pitchFamily="18" charset="0"/>
              </a:rPr>
              <a:t> the red one.  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16395" name="图片 16394" descr="ee1e940111e0eadc">
            <a:hlinkClick r:id="rId1"/>
          </p:cNvPr>
          <p:cNvPicPr>
            <a:picLocks noChangeAspect="1"/>
          </p:cNvPicPr>
          <p:nvPr/>
        </p:nvPicPr>
        <p:blipFill>
          <a:blip r:embed="rId2"/>
          <a:srcRect l="2473" t="9154" r="24409" b="15561"/>
          <a:stretch>
            <a:fillRect/>
          </a:stretch>
        </p:blipFill>
        <p:spPr>
          <a:xfrm>
            <a:off x="684213" y="3357563"/>
            <a:ext cx="2159000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9" name="图片 16398" descr="112309049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476250"/>
            <a:ext cx="2016125" cy="1798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2" name="文本框 16401"/>
          <p:cNvSpPr txBox="1"/>
          <p:nvPr/>
        </p:nvSpPr>
        <p:spPr>
          <a:xfrm>
            <a:off x="3095625" y="3429000"/>
            <a:ext cx="60483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短：形容词后加 </a:t>
            </a:r>
            <a:r>
              <a:rPr lang="en-US" altLang="zh-CN" sz="3200" b="1" err="1">
                <a:latin typeface="Times New Roman" panose="02020603050405020304" pitchFamily="18" charset="0"/>
              </a:rPr>
              <a:t>-er</a:t>
            </a:r>
            <a:r>
              <a:rPr lang="en-US" altLang="zh-CN" sz="3200" b="1">
                <a:latin typeface="Times New Roman" panose="02020603050405020304" pitchFamily="18" charset="0"/>
              </a:rPr>
              <a:t>, 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403" name="文本框 16402"/>
          <p:cNvSpPr txBox="1"/>
          <p:nvPr/>
        </p:nvSpPr>
        <p:spPr>
          <a:xfrm>
            <a:off x="3095625" y="5805488"/>
            <a:ext cx="60483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长：原形前加 </a:t>
            </a:r>
            <a:r>
              <a:rPr lang="en-US" altLang="zh-CN" sz="3200" b="1">
                <a:latin typeface="Times New Roman" panose="02020603050405020304" pitchFamily="18" charset="0"/>
              </a:rPr>
              <a:t>more, 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404" name="文本框 16403"/>
          <p:cNvSpPr txBox="1"/>
          <p:nvPr/>
        </p:nvSpPr>
        <p:spPr>
          <a:xfrm>
            <a:off x="3348038" y="981075"/>
            <a:ext cx="5472112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                         is</a:t>
            </a:r>
            <a:r>
              <a:rPr lang="en-US" altLang="zh-CN" sz="3200" b="1" u="sng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cheaper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than</a:t>
            </a:r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the white one .</a:t>
            </a:r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405" name="文本框 16404"/>
          <p:cNvSpPr txBox="1"/>
          <p:nvPr/>
        </p:nvSpPr>
        <p:spPr>
          <a:xfrm>
            <a:off x="3276600" y="2205038"/>
            <a:ext cx="572452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The white one is ____________ than the red one.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6406" name="文本框 16405"/>
          <p:cNvSpPr txBox="1"/>
          <p:nvPr/>
        </p:nvSpPr>
        <p:spPr>
          <a:xfrm>
            <a:off x="6084888" y="2205038"/>
            <a:ext cx="28813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latin typeface="Arial" panose="020B0604020202020204" pitchFamily="34" charset="0"/>
              </a:rPr>
              <a:t>bigger / nicer</a:t>
            </a:r>
            <a:endParaRPr lang="en-US" altLang="zh-CN" sz="32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402" grpId="0"/>
      <p:bldP spid="16403" grpId="0"/>
      <p:bldP spid="16404" grpId="0"/>
      <p:bldP spid="16405" grpId="0"/>
      <p:bldP spid="164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5120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497888" cy="1143000"/>
          </a:xfrm>
        </p:spPr>
        <p:txBody>
          <a:bodyPr anchor="ctr"/>
          <a:p>
            <a:r>
              <a:rPr lang="en-US" altLang="zh-CN" sz="4000" b="1"/>
              <a:t>How to form </a:t>
            </a:r>
            <a:br>
              <a:rPr lang="en-US" altLang="zh-CN" sz="4000" b="1"/>
            </a:br>
            <a:r>
              <a:rPr lang="en-US" altLang="zh-CN" sz="4000" b="1"/>
              <a:t>comparatives and superlatives</a:t>
            </a:r>
            <a:endParaRPr lang="en-US" altLang="zh-CN" sz="4000" b="1"/>
          </a:p>
        </p:txBody>
      </p:sp>
      <p:sp>
        <p:nvSpPr>
          <p:cNvPr id="51204" name="矩形 51203">
            <a:hlinkClick r:id="rId1" action="ppaction://hlinksldjump"/>
          </p:cNvPr>
          <p:cNvSpPr/>
          <p:nvPr/>
        </p:nvSpPr>
        <p:spPr>
          <a:xfrm>
            <a:off x="395288" y="2781300"/>
            <a:ext cx="3889375" cy="1368425"/>
          </a:xfrm>
          <a:prstGeom prst="rect">
            <a:avLst/>
          </a:prstGeom>
          <a:solidFill>
            <a:schemeClr val="tx1">
              <a:alpha val="61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>
                <a:solidFill>
                  <a:srgbClr val="FFFF00"/>
                </a:solidFill>
                <a:latin typeface="Arial" panose="020B0604020202020204" pitchFamily="34" charset="0"/>
              </a:rPr>
              <a:t>Short adjectives</a:t>
            </a:r>
            <a:endParaRPr lang="en-US" altLang="zh-CN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205" name="矩形 51204"/>
          <p:cNvSpPr/>
          <p:nvPr/>
        </p:nvSpPr>
        <p:spPr>
          <a:xfrm>
            <a:off x="4643438" y="2781300"/>
            <a:ext cx="3887787" cy="1439863"/>
          </a:xfrm>
          <a:prstGeom prst="rect">
            <a:avLst/>
          </a:prstGeom>
          <a:solidFill>
            <a:srgbClr val="0000CC">
              <a:alpha val="53999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>
                <a:solidFill>
                  <a:srgbClr val="FFFF00"/>
                </a:solidFill>
                <a:latin typeface="Arial" panose="020B0604020202020204" pitchFamily="34" charset="0"/>
              </a:rPr>
              <a:t>Long adjectives</a:t>
            </a:r>
            <a:endParaRPr lang="en-US" altLang="zh-CN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208" name="圆角矩形标注 51207"/>
          <p:cNvSpPr/>
          <p:nvPr/>
        </p:nvSpPr>
        <p:spPr>
          <a:xfrm rot="10800000">
            <a:off x="539750" y="4581525"/>
            <a:ext cx="3960813" cy="1871663"/>
          </a:xfrm>
          <a:prstGeom prst="wedgeRoundRectCallout">
            <a:avLst>
              <a:gd name="adj1" fmla="val 3907"/>
              <a:gd name="adj2" fmla="val 75356"/>
              <a:gd name="adj3" fmla="val 16667"/>
            </a:avLst>
          </a:prstGeom>
          <a:solidFill>
            <a:srgbClr val="FF99FF">
              <a:alpha val="46001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algn="ctr"/>
            <a:endParaRPr lang="en-US" altLang="zh-CN">
              <a:latin typeface="Arial" panose="020B0604020202020204" pitchFamily="34" charset="0"/>
            </a:endParaRPr>
          </a:p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One or two syllables(</a:t>
            </a:r>
            <a:r>
              <a:rPr lang="zh-CN" altLang="en-US" sz="3600" b="1" dirty="0">
                <a:latin typeface="Arial" panose="020B0604020202020204" pitchFamily="34" charset="0"/>
              </a:rPr>
              <a:t>音节</a:t>
            </a:r>
            <a:r>
              <a:rPr lang="en-US" altLang="zh-CN" sz="3600" b="1">
                <a:latin typeface="Arial" panose="020B0604020202020204" pitchFamily="34" charset="0"/>
              </a:rPr>
              <a:t>)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51209" name="圆角矩形标注 51208"/>
          <p:cNvSpPr/>
          <p:nvPr/>
        </p:nvSpPr>
        <p:spPr>
          <a:xfrm rot="10800000">
            <a:off x="4932363" y="4652963"/>
            <a:ext cx="3600450" cy="1800225"/>
          </a:xfrm>
          <a:prstGeom prst="wedgeRoundRectCallout">
            <a:avLst>
              <a:gd name="adj1" fmla="val -1588"/>
              <a:gd name="adj2" fmla="val 74690"/>
              <a:gd name="adj3" fmla="val 16667"/>
            </a:avLst>
          </a:prstGeom>
          <a:solidFill>
            <a:schemeClr val="folHlink">
              <a:alpha val="45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algn="ctr"/>
            <a:endParaRPr lang="en-US" altLang="zh-CN">
              <a:latin typeface="Arial" panose="020B0604020202020204" pitchFamily="34" charset="0"/>
            </a:endParaRPr>
          </a:p>
          <a:p>
            <a:pPr algn="ctr"/>
            <a:r>
              <a:rPr lang="en-US" altLang="zh-CN" sz="3600" b="1">
                <a:latin typeface="Arial" panose="020B0604020202020204" pitchFamily="34" charset="0"/>
              </a:rPr>
              <a:t>Three or more syllables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  <p:bldP spid="512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文本框 13313"/>
          <p:cNvSpPr txBox="1"/>
          <p:nvPr/>
        </p:nvSpPr>
        <p:spPr>
          <a:xfrm>
            <a:off x="0" y="0"/>
            <a:ext cx="9144000" cy="6677025"/>
          </a:xfrm>
          <a:prstGeom prst="rect">
            <a:avLst/>
          </a:prstGeom>
          <a:solidFill>
            <a:srgbClr val="000000">
              <a:alpha val="77000"/>
            </a:srgbClr>
          </a:solidFill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AutoNum type="arabicPeriod"/>
            </a:pPr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大多数形容词后加 </a:t>
            </a:r>
            <a:r>
              <a:rPr lang="en-US" altLang="zh-CN" sz="3200" b="1" err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 er</a:t>
            </a:r>
            <a:r>
              <a:rPr lang="en-US" altLang="zh-CN" sz="3200" b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/ -est. </a:t>
            </a:r>
            <a:endParaRPr lang="en-US" altLang="zh-CN" sz="3200" b="1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endParaRPr lang="en-US" altLang="zh-CN" sz="3200" b="1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以不发音字母</a:t>
            </a:r>
            <a:r>
              <a:rPr lang="en-US" altLang="zh-CN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e </a:t>
            </a:r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结尾的形容词加</a:t>
            </a:r>
            <a:r>
              <a:rPr lang="en-US" altLang="zh-CN" sz="3200" b="1" err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-r / -st</a:t>
            </a:r>
            <a:r>
              <a:rPr lang="en-US" altLang="zh-CN" sz="3200" b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. </a:t>
            </a:r>
            <a:endParaRPr lang="en-US" altLang="zh-CN" sz="3200" b="1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endParaRPr lang="en-US" altLang="zh-CN" sz="3200" b="1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以辅音字母</a:t>
            </a:r>
            <a:r>
              <a:rPr lang="en-US" altLang="zh-CN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+y </a:t>
            </a:r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结尾的形容词</a:t>
            </a:r>
            <a:r>
              <a:rPr lang="en-US" altLang="zh-CN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先把</a:t>
            </a:r>
            <a:r>
              <a:rPr lang="en-US" altLang="zh-CN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y</a:t>
            </a:r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改成</a:t>
            </a:r>
            <a:r>
              <a:rPr lang="en-US" altLang="zh-CN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i, </a:t>
            </a:r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然后加</a:t>
            </a:r>
            <a:r>
              <a:rPr lang="en-US" altLang="zh-CN" sz="3200" b="1" err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-er / -est</a:t>
            </a:r>
            <a:r>
              <a:rPr lang="en-US" altLang="zh-CN" sz="3200" b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en-US" altLang="zh-CN" sz="3200" b="1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endParaRPr lang="en-US" altLang="zh-CN" sz="3200" b="1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以重读闭音节结尾的形容词</a:t>
            </a:r>
            <a:r>
              <a:rPr lang="en-US" altLang="zh-CN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先双写最后一个辅音字母</a:t>
            </a:r>
            <a:r>
              <a:rPr lang="en-US" altLang="zh-CN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 </a:t>
            </a:r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然后加</a:t>
            </a:r>
            <a:r>
              <a:rPr lang="en-US" altLang="zh-CN" sz="3200" b="1" err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-er</a:t>
            </a:r>
            <a:r>
              <a:rPr lang="en-US" altLang="zh-CN" sz="3200" b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/ -est.</a:t>
            </a:r>
            <a:endParaRPr lang="en-US" altLang="zh-CN" sz="3200" b="1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lang="en-US" altLang="zh-CN" sz="3200" b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en-US" altLang="zh-CN" sz="3200" b="1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315" name="文本框 13314"/>
          <p:cNvSpPr txBox="1"/>
          <p:nvPr/>
        </p:nvSpPr>
        <p:spPr>
          <a:xfrm>
            <a:off x="217488" y="765175"/>
            <a:ext cx="89265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FF00"/>
                </a:solidFill>
                <a:latin typeface="Arial" panose="020B0604020202020204" pitchFamily="34" charset="0"/>
              </a:rPr>
              <a:t>tall--taller--tallest      small--smaller--smallest </a:t>
            </a:r>
            <a:endParaRPr lang="en-US" altLang="zh-CN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468313" y="2205038"/>
            <a:ext cx="86756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FF00"/>
                </a:solidFill>
                <a:latin typeface="Arial" panose="020B0604020202020204" pitchFamily="34" charset="0"/>
              </a:rPr>
              <a:t>nice --nicer --nicest      fine --finer --finest </a:t>
            </a:r>
            <a:endParaRPr lang="en-US" altLang="zh-CN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文本框 13316"/>
          <p:cNvSpPr txBox="1"/>
          <p:nvPr/>
        </p:nvSpPr>
        <p:spPr>
          <a:xfrm>
            <a:off x="-36512" y="4076700"/>
            <a:ext cx="95043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FF00"/>
                </a:solidFill>
                <a:latin typeface="Arial" panose="020B0604020202020204" pitchFamily="34" charset="0"/>
              </a:rPr>
              <a:t>pretty--prettier--prettiest    easy--easier--easiest </a:t>
            </a:r>
            <a:endParaRPr lang="en-US" altLang="zh-CN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文本框 13317"/>
          <p:cNvSpPr txBox="1"/>
          <p:nvPr/>
        </p:nvSpPr>
        <p:spPr>
          <a:xfrm>
            <a:off x="0" y="5949950"/>
            <a:ext cx="96853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FF00"/>
                </a:solidFill>
                <a:latin typeface="Arial" panose="020B0604020202020204" pitchFamily="34" charset="0"/>
              </a:rPr>
              <a:t>slim--slimmer--slimmest     big--bigger--biggest</a:t>
            </a:r>
            <a:endParaRPr lang="en-US" altLang="zh-CN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24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charRg st="24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51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charRg st="51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9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charRg st="90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131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charRg st="131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文本框 14337"/>
          <p:cNvSpPr txBox="1"/>
          <p:nvPr/>
        </p:nvSpPr>
        <p:spPr>
          <a:xfrm>
            <a:off x="611188" y="692150"/>
            <a:ext cx="7704137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5.</a:t>
            </a:r>
            <a:r>
              <a:rPr lang="zh-CN" altLang="en-US" sz="4000" b="1" dirty="0">
                <a:solidFill>
                  <a:srgbClr val="00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多音节的形容词</a:t>
            </a:r>
            <a:r>
              <a:rPr lang="en-US" altLang="zh-CN" sz="4000" b="1" dirty="0">
                <a:solidFill>
                  <a:srgbClr val="00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4000" b="1" dirty="0">
                <a:solidFill>
                  <a:srgbClr val="00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应在前面加</a:t>
            </a:r>
            <a:endParaRPr lang="zh-CN" altLang="en-US" sz="4000" b="1" dirty="0">
              <a:solidFill>
                <a:srgbClr val="0033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en-US" altLang="zh-CN" sz="4000" b="1">
                <a:solidFill>
                  <a:srgbClr val="003399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more / most </a:t>
            </a:r>
            <a:endParaRPr lang="en-US" altLang="zh-CN" sz="4000" b="1">
              <a:solidFill>
                <a:srgbClr val="003399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4339" name="文本框 14338"/>
          <p:cNvSpPr txBox="1"/>
          <p:nvPr/>
        </p:nvSpPr>
        <p:spPr>
          <a:xfrm>
            <a:off x="250825" y="2781300"/>
            <a:ext cx="92170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beautiful ---more beautiful ---most beautiful</a:t>
            </a:r>
            <a:r>
              <a:rPr lang="en-US" altLang="zh-CN" sz="3200" b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endParaRPr lang="en-US" altLang="zh-CN" sz="3200" b="1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0" y="4221163"/>
            <a:ext cx="92884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important ---more important ---most important</a:t>
            </a:r>
            <a:r>
              <a:rPr lang="en-US" altLang="zh-CN" sz="3200" b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endParaRPr lang="en-US" altLang="zh-CN" sz="3200" b="1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6" name="椭圆形标注 20495"/>
          <p:cNvSpPr/>
          <p:nvPr/>
        </p:nvSpPr>
        <p:spPr>
          <a:xfrm>
            <a:off x="382905" y="169228"/>
            <a:ext cx="2411413" cy="1152525"/>
          </a:xfrm>
          <a:prstGeom prst="wedgeEllipseCallout">
            <a:avLst>
              <a:gd name="adj1" fmla="val 38218"/>
              <a:gd name="adj2" fmla="val 52204"/>
            </a:avLst>
          </a:prstGeom>
          <a:solidFill>
            <a:srgbClr val="CC0000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20482" name="文本框 20481"/>
          <p:cNvSpPr txBox="1"/>
          <p:nvPr/>
        </p:nvSpPr>
        <p:spPr>
          <a:xfrm>
            <a:off x="631508" y="394653"/>
            <a:ext cx="1708150" cy="701675"/>
          </a:xfrm>
          <a:prstGeom prst="rect">
            <a:avLst/>
          </a:prstGeom>
          <a:noFill/>
          <a:ln w="2857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rgbClr val="FF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不规则</a:t>
            </a:r>
            <a:endParaRPr lang="zh-CN" altLang="en-US" sz="4000" b="1">
              <a:solidFill>
                <a:srgbClr val="FFFF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0488" name="文本框 20487"/>
          <p:cNvSpPr txBox="1"/>
          <p:nvPr/>
        </p:nvSpPr>
        <p:spPr>
          <a:xfrm>
            <a:off x="3703003" y="1234758"/>
            <a:ext cx="36322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---better ---best</a:t>
            </a:r>
            <a:r>
              <a:rPr lang="en-US" altLang="zh-CN" sz="4000" b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zh-CN" sz="4000" b="1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489" name="文本框 20488"/>
          <p:cNvSpPr txBox="1"/>
          <p:nvPr/>
        </p:nvSpPr>
        <p:spPr>
          <a:xfrm>
            <a:off x="3105468" y="1936433"/>
            <a:ext cx="39417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---worse ---worst</a:t>
            </a:r>
            <a:r>
              <a:rPr lang="en-US" altLang="zh-CN" sz="4000" b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zh-CN" sz="4000" b="1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894715" y="1096645"/>
            <a:ext cx="2808288" cy="5064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5000"/>
              </a:lnSpc>
            </a:pPr>
            <a:r>
              <a:rPr lang="en-US" altLang="zh-CN" sz="4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good/ well</a:t>
            </a:r>
            <a:endParaRPr lang="en-US" altLang="zh-CN" sz="4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4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bad / ill</a:t>
            </a:r>
            <a:endParaRPr lang="en-US" altLang="zh-CN" sz="4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4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many </a:t>
            </a:r>
            <a:endParaRPr lang="en-US" altLang="zh-CN" sz="4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4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much </a:t>
            </a:r>
            <a:endParaRPr lang="en-US" altLang="zh-CN" sz="4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4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little</a:t>
            </a:r>
            <a:r>
              <a:rPr lang="en-US" altLang="zh-CN" sz="44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zh-CN" sz="4400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4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far</a:t>
            </a:r>
            <a:endParaRPr lang="en-US" altLang="zh-CN" sz="4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4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old</a:t>
            </a:r>
            <a:r>
              <a:rPr lang="en-US" altLang="zh-CN" sz="440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｛</a:t>
            </a:r>
            <a:endParaRPr lang="en-US" altLang="zh-CN" sz="4400" b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sym typeface="+mn-ea"/>
            </a:endParaRPr>
          </a:p>
        </p:txBody>
      </p:sp>
      <p:grpSp>
        <p:nvGrpSpPr>
          <p:cNvPr id="20495" name="组合 20494"/>
          <p:cNvGrpSpPr/>
          <p:nvPr/>
        </p:nvGrpSpPr>
        <p:grpSpPr>
          <a:xfrm>
            <a:off x="2484438" y="2762251"/>
            <a:ext cx="3975099" cy="895349"/>
            <a:chOff x="1882" y="879"/>
            <a:chExt cx="2504" cy="564"/>
          </a:xfrm>
        </p:grpSpPr>
        <p:sp>
          <p:nvSpPr>
            <p:cNvPr id="20485" name="右大括号 20484"/>
            <p:cNvSpPr/>
            <p:nvPr/>
          </p:nvSpPr>
          <p:spPr>
            <a:xfrm>
              <a:off x="1882" y="944"/>
              <a:ext cx="136" cy="499"/>
            </a:xfrm>
            <a:prstGeom prst="rightBrace">
              <a:avLst>
                <a:gd name="adj1" fmla="val 30575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20490" name="文本框 20489"/>
            <p:cNvSpPr txBox="1"/>
            <p:nvPr/>
          </p:nvSpPr>
          <p:spPr>
            <a:xfrm>
              <a:off x="2018" y="879"/>
              <a:ext cx="236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4000" b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---more ---most</a:t>
              </a:r>
              <a:r>
                <a:rPr lang="en-US" altLang="zh-CN" sz="40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endParaRPr lang="en-US" altLang="zh-CN" sz="40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20491" name="文本框 20490"/>
          <p:cNvSpPr txBox="1"/>
          <p:nvPr/>
        </p:nvSpPr>
        <p:spPr>
          <a:xfrm>
            <a:off x="2556828" y="3988753"/>
            <a:ext cx="32099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---less ---least</a:t>
            </a:r>
            <a:r>
              <a:rPr lang="en-US" altLang="zh-CN" sz="4000" b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zh-CN" sz="4000" b="1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499" name="文本框 20498"/>
          <p:cNvSpPr txBox="1"/>
          <p:nvPr/>
        </p:nvSpPr>
        <p:spPr>
          <a:xfrm>
            <a:off x="2339975" y="4690428"/>
            <a:ext cx="54721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---farther ---farthest</a:t>
            </a:r>
            <a:r>
              <a:rPr lang="en-US" altLang="zh-CN" sz="4000" b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zh-CN" sz="4000" b="1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84755" y="5153660"/>
            <a:ext cx="48952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</a:rPr>
              <a:t>  older--- oldest</a:t>
            </a:r>
            <a:endParaRPr lang="en-US" altLang="zh-CN" sz="4000">
              <a:solidFill>
                <a:srgbClr val="FF0000"/>
              </a:solidFill>
            </a:endParaRPr>
          </a:p>
          <a:p>
            <a:r>
              <a:rPr lang="en-US" altLang="zh-CN" sz="4000">
                <a:solidFill>
                  <a:srgbClr val="FF0000"/>
                </a:solidFill>
              </a:rPr>
              <a:t>  elder--- eldest</a:t>
            </a:r>
            <a:endParaRPr lang="en-US" altLang="zh-CN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1" grpId="0"/>
      <p:bldP spid="204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文本框 103425"/>
          <p:cNvSpPr txBox="1"/>
          <p:nvPr/>
        </p:nvSpPr>
        <p:spPr>
          <a:xfrm>
            <a:off x="468313" y="0"/>
            <a:ext cx="2087562" cy="6427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young: 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clean: 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wide: 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close: 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healthy: 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busy: 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sad: 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red: 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amazing: 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far: 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bad: 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little: 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3427" name="文本框 103426"/>
          <p:cNvSpPr txBox="1"/>
          <p:nvPr/>
        </p:nvSpPr>
        <p:spPr>
          <a:xfrm>
            <a:off x="2663825" y="0"/>
            <a:ext cx="6480175" cy="6427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00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younger 			youngest </a:t>
            </a:r>
            <a:endParaRPr lang="en-US" altLang="zh-CN" sz="3200" b="1">
              <a:solidFill>
                <a:srgbClr val="00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cleaner 			cleanest </a:t>
            </a:r>
            <a:endParaRPr lang="en-US" altLang="zh-CN" sz="3200" b="1">
              <a:solidFill>
                <a:srgbClr val="00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wider 			widest </a:t>
            </a:r>
            <a:endParaRPr lang="en-US" altLang="zh-CN" sz="3200" b="1">
              <a:solidFill>
                <a:srgbClr val="00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closer 			closest </a:t>
            </a:r>
            <a:endParaRPr lang="en-US" altLang="zh-CN" sz="3200" b="1">
              <a:solidFill>
                <a:srgbClr val="00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healthier 			healthiest </a:t>
            </a:r>
            <a:endParaRPr lang="en-US" altLang="zh-CN" sz="3200" b="1">
              <a:solidFill>
                <a:srgbClr val="00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busier 			busiest </a:t>
            </a:r>
            <a:endParaRPr lang="en-US" altLang="zh-CN" sz="3200" b="1">
              <a:solidFill>
                <a:srgbClr val="00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sadder 			saddest </a:t>
            </a:r>
            <a:endParaRPr lang="en-US" altLang="zh-CN" sz="3200" b="1">
              <a:solidFill>
                <a:srgbClr val="00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redder 			reddest </a:t>
            </a:r>
            <a:endParaRPr lang="en-US" altLang="zh-CN" sz="3200" b="1">
              <a:solidFill>
                <a:srgbClr val="00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more amazing 		most amazing </a:t>
            </a:r>
            <a:endParaRPr lang="en-US" altLang="zh-CN" sz="3200" b="1">
              <a:solidFill>
                <a:srgbClr val="00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		</a:t>
            </a:r>
            <a:endParaRPr lang="en-US" altLang="zh-CN" sz="3200" b="1">
              <a:solidFill>
                <a:srgbClr val="00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farther 			farthest </a:t>
            </a:r>
            <a:endParaRPr lang="en-US" altLang="zh-CN" sz="3200" b="1">
              <a:solidFill>
                <a:srgbClr val="00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worse 			worst </a:t>
            </a:r>
            <a:endParaRPr lang="en-US" altLang="zh-CN" sz="3200" b="1">
              <a:solidFill>
                <a:srgbClr val="00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less 				least</a:t>
            </a:r>
            <a:r>
              <a:rPr lang="en-US" altLang="zh-CN" sz="3200" b="1">
                <a:solidFill>
                  <a:srgbClr val="FFFF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zh-CN" sz="3200" b="1">
              <a:solidFill>
                <a:srgbClr val="FFFF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2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charRg st="2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charRg st="2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42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charRg st="42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charRg st="42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7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7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78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27">
                                            <p:txEl>
                                              <p:charRg st="78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27">
                                            <p:txEl>
                                              <p:charRg st="78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103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27">
                                            <p:txEl>
                                              <p:charRg st="103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27">
                                            <p:txEl>
                                              <p:charRg st="103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122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27">
                                            <p:txEl>
                                              <p:charRg st="122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27">
                                            <p:txEl>
                                              <p:charRg st="122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141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27">
                                            <p:txEl>
                                              <p:charRg st="141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27">
                                            <p:txEl>
                                              <p:charRg st="141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160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27">
                                            <p:txEl>
                                              <p:charRg st="160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27">
                                            <p:txEl>
                                              <p:charRg st="160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189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27">
                                            <p:txEl>
                                              <p:charRg st="189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427">
                                            <p:txEl>
                                              <p:charRg st="189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19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427">
                                            <p:txEl>
                                              <p:charRg st="19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427">
                                            <p:txEl>
                                              <p:charRg st="19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213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427">
                                            <p:txEl>
                                              <p:charRg st="213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427">
                                            <p:txEl>
                                              <p:charRg st="213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229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427">
                                            <p:txEl>
                                              <p:charRg st="229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427">
                                            <p:txEl>
                                              <p:charRg st="229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668" name="内容占位符 24667"/>
          <p:cNvGraphicFramePr/>
          <p:nvPr>
            <p:ph sz="half" idx="2"/>
          </p:nvPr>
        </p:nvGraphicFramePr>
        <p:xfrm>
          <a:off x="179388" y="1052513"/>
          <a:ext cx="8569325" cy="5562600"/>
        </p:xfrm>
        <a:graphic>
          <a:graphicData uri="http://schemas.openxmlformats.org/drawingml/2006/table">
            <a:tbl>
              <a:tblPr/>
              <a:tblGrid>
                <a:gridCol w="2774950"/>
                <a:gridCol w="2913063"/>
                <a:gridCol w="2881312"/>
              </a:tblGrid>
              <a:tr h="6873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 </a:t>
                      </a:r>
                      <a:r>
                        <a:rPr lang="en-US" altLang="zh-CN" b="1"/>
                        <a:t>Adjective</a:t>
                      </a:r>
                      <a:endParaRPr lang="zh-CN" altLang="en-US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 </a:t>
                      </a:r>
                      <a:r>
                        <a:rPr lang="en-US" altLang="zh-CN" b="1"/>
                        <a:t>Comparative</a:t>
                      </a:r>
                      <a:endParaRPr lang="zh-CN" alt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>
                        <a:alpha val="50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dirty="0"/>
                        <a:t>  </a:t>
                      </a:r>
                      <a:r>
                        <a:rPr lang="en-US" altLang="zh-CN" b="1"/>
                        <a:t>superlative</a:t>
                      </a:r>
                      <a:endParaRPr lang="zh-CN" alt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1. funny</a:t>
                      </a:r>
                      <a:endParaRPr lang="zh-CN" altLang="en-US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</a:tr>
              <a:tr h="7112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2. good</a:t>
                      </a:r>
                      <a:endParaRPr lang="zh-CN" altLang="en-US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</a:tr>
              <a:tr h="7080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3. happy</a:t>
                      </a:r>
                      <a:endParaRPr lang="zh-CN" altLang="en-US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</a:tr>
              <a:tr h="7096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4. interesting</a:t>
                      </a:r>
                      <a:endParaRPr lang="zh-CN" altLang="en-US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</a:tr>
              <a:tr h="7080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5. large</a:t>
                      </a:r>
                      <a:endParaRPr lang="zh-CN" altLang="en-US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</a:tr>
              <a:tr h="7096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6. smart</a:t>
                      </a:r>
                      <a:endParaRPr lang="zh-CN" altLang="en-US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</a:tr>
              <a:tr h="7096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7. thin</a:t>
                      </a:r>
                      <a:endParaRPr lang="zh-CN" altLang="en-US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25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654" name="文本框 24653"/>
          <p:cNvSpPr txBox="1"/>
          <p:nvPr/>
        </p:nvSpPr>
        <p:spPr>
          <a:xfrm>
            <a:off x="1835150" y="1819275"/>
            <a:ext cx="8651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(2)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sp>
        <p:nvSpPr>
          <p:cNvPr id="24655" name="文本框 24654"/>
          <p:cNvSpPr txBox="1"/>
          <p:nvPr/>
        </p:nvSpPr>
        <p:spPr>
          <a:xfrm>
            <a:off x="1835150" y="2420938"/>
            <a:ext cx="8651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(1)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sp>
        <p:nvSpPr>
          <p:cNvPr id="24656" name="文本框 24655"/>
          <p:cNvSpPr txBox="1"/>
          <p:nvPr/>
        </p:nvSpPr>
        <p:spPr>
          <a:xfrm>
            <a:off x="1763713" y="3141663"/>
            <a:ext cx="865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(2)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sp>
        <p:nvSpPr>
          <p:cNvPr id="24657" name="文本框 24656"/>
          <p:cNvSpPr txBox="1"/>
          <p:nvPr/>
        </p:nvSpPr>
        <p:spPr>
          <a:xfrm>
            <a:off x="2411413" y="3860800"/>
            <a:ext cx="865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(3)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sp>
        <p:nvSpPr>
          <p:cNvPr id="24658" name="文本框 24657"/>
          <p:cNvSpPr txBox="1"/>
          <p:nvPr/>
        </p:nvSpPr>
        <p:spPr>
          <a:xfrm>
            <a:off x="1547813" y="4556125"/>
            <a:ext cx="865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(1)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sp>
        <p:nvSpPr>
          <p:cNvPr id="24659" name="文本框 24658"/>
          <p:cNvSpPr txBox="1"/>
          <p:nvPr/>
        </p:nvSpPr>
        <p:spPr>
          <a:xfrm>
            <a:off x="1692275" y="5229225"/>
            <a:ext cx="8651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(1)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sp>
        <p:nvSpPr>
          <p:cNvPr id="24660" name="文本框 24659"/>
          <p:cNvSpPr txBox="1"/>
          <p:nvPr/>
        </p:nvSpPr>
        <p:spPr>
          <a:xfrm>
            <a:off x="1331913" y="5924550"/>
            <a:ext cx="865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(1)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sp>
        <p:nvSpPr>
          <p:cNvPr id="24661" name="文本框 24660"/>
          <p:cNvSpPr txBox="1"/>
          <p:nvPr/>
        </p:nvSpPr>
        <p:spPr>
          <a:xfrm>
            <a:off x="3419475" y="1773238"/>
            <a:ext cx="14398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funn</a:t>
            </a:r>
            <a:r>
              <a:rPr lang="en-US" altLang="zh-CN" sz="2800" b="1">
                <a:solidFill>
                  <a:srgbClr val="3333CC"/>
                </a:solidFill>
                <a:latin typeface="Arial" panose="020B0604020202020204" pitchFamily="34" charset="0"/>
              </a:rPr>
              <a:t>ier</a:t>
            </a:r>
            <a:endParaRPr lang="en-US" altLang="zh-CN" sz="28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24662" name="文本框 24661"/>
          <p:cNvSpPr txBox="1"/>
          <p:nvPr/>
        </p:nvSpPr>
        <p:spPr>
          <a:xfrm>
            <a:off x="6227763" y="1773238"/>
            <a:ext cx="18002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funn</a:t>
            </a:r>
            <a:r>
              <a:rPr lang="en-US" altLang="zh-CN" sz="2800" b="1">
                <a:solidFill>
                  <a:srgbClr val="3333CC"/>
                </a:solidFill>
                <a:latin typeface="Arial" panose="020B0604020202020204" pitchFamily="34" charset="0"/>
              </a:rPr>
              <a:t>iest</a:t>
            </a:r>
            <a:endParaRPr lang="en-US" altLang="zh-CN" sz="28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24663" name="文本框 24662"/>
          <p:cNvSpPr txBox="1"/>
          <p:nvPr/>
        </p:nvSpPr>
        <p:spPr>
          <a:xfrm>
            <a:off x="3419475" y="2420938"/>
            <a:ext cx="18002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better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664" name="文本框 24663"/>
          <p:cNvSpPr txBox="1"/>
          <p:nvPr/>
        </p:nvSpPr>
        <p:spPr>
          <a:xfrm>
            <a:off x="6300788" y="2420938"/>
            <a:ext cx="18002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best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665" name="文本框 24664"/>
          <p:cNvSpPr txBox="1"/>
          <p:nvPr/>
        </p:nvSpPr>
        <p:spPr>
          <a:xfrm>
            <a:off x="3492500" y="3141663"/>
            <a:ext cx="16557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happ</a:t>
            </a:r>
            <a:r>
              <a:rPr lang="en-US" altLang="zh-CN" sz="2800" b="1">
                <a:solidFill>
                  <a:srgbClr val="3333CC"/>
                </a:solidFill>
                <a:latin typeface="Arial" panose="020B0604020202020204" pitchFamily="34" charset="0"/>
              </a:rPr>
              <a:t>ier</a:t>
            </a:r>
            <a:endParaRPr lang="en-US" altLang="zh-CN" sz="28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24666" name="文本框 24665"/>
          <p:cNvSpPr txBox="1"/>
          <p:nvPr/>
        </p:nvSpPr>
        <p:spPr>
          <a:xfrm>
            <a:off x="6300788" y="3141663"/>
            <a:ext cx="18716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happ</a:t>
            </a:r>
            <a:r>
              <a:rPr lang="en-US" altLang="zh-CN" sz="2800" b="1">
                <a:solidFill>
                  <a:srgbClr val="3333CC"/>
                </a:solidFill>
                <a:latin typeface="Arial" panose="020B0604020202020204" pitchFamily="34" charset="0"/>
              </a:rPr>
              <a:t>iest</a:t>
            </a:r>
            <a:endParaRPr lang="en-US" altLang="zh-CN" sz="28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24667" name="文本框 24666"/>
          <p:cNvSpPr txBox="1"/>
          <p:nvPr/>
        </p:nvSpPr>
        <p:spPr>
          <a:xfrm>
            <a:off x="2987675" y="3860800"/>
            <a:ext cx="30241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3333CC"/>
                </a:solidFill>
                <a:latin typeface="Arial" panose="020B0604020202020204" pitchFamily="34" charset="0"/>
              </a:rPr>
              <a:t>more</a:t>
            </a:r>
            <a:r>
              <a:rPr lang="en-US" altLang="zh-CN" sz="2800" b="1">
                <a:latin typeface="Arial" panose="020B0604020202020204" pitchFamily="34" charset="0"/>
              </a:rPr>
              <a:t> interesting</a:t>
            </a:r>
            <a:endParaRPr lang="en-US" altLang="zh-CN" sz="28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24669" name="文本框 24668"/>
          <p:cNvSpPr txBox="1"/>
          <p:nvPr/>
        </p:nvSpPr>
        <p:spPr>
          <a:xfrm>
            <a:off x="5795963" y="3860800"/>
            <a:ext cx="30241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3333CC"/>
                </a:solidFill>
                <a:latin typeface="Arial" panose="020B0604020202020204" pitchFamily="34" charset="0"/>
              </a:rPr>
              <a:t>most </a:t>
            </a:r>
            <a:r>
              <a:rPr lang="en-US" altLang="zh-CN" sz="2800" b="1">
                <a:latin typeface="Arial" panose="020B0604020202020204" pitchFamily="34" charset="0"/>
              </a:rPr>
              <a:t>interesting</a:t>
            </a:r>
            <a:endParaRPr lang="en-US" altLang="zh-CN" sz="28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24671" name="文本框 24670"/>
          <p:cNvSpPr txBox="1"/>
          <p:nvPr/>
        </p:nvSpPr>
        <p:spPr>
          <a:xfrm>
            <a:off x="3563938" y="4508500"/>
            <a:ext cx="14398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large</a:t>
            </a:r>
            <a:r>
              <a:rPr lang="en-US" altLang="zh-CN" sz="2800" b="1">
                <a:solidFill>
                  <a:srgbClr val="3333CC"/>
                </a:solidFill>
                <a:latin typeface="Arial" panose="020B0604020202020204" pitchFamily="34" charset="0"/>
              </a:rPr>
              <a:t>r</a:t>
            </a:r>
            <a:endParaRPr lang="en-US" altLang="zh-CN" sz="28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24672" name="文本框 24671"/>
          <p:cNvSpPr txBox="1"/>
          <p:nvPr/>
        </p:nvSpPr>
        <p:spPr>
          <a:xfrm>
            <a:off x="6300788" y="4508500"/>
            <a:ext cx="14398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large</a:t>
            </a:r>
            <a:r>
              <a:rPr lang="en-US" altLang="zh-CN" sz="2800" b="1">
                <a:solidFill>
                  <a:srgbClr val="3333CC"/>
                </a:solidFill>
                <a:latin typeface="Arial" panose="020B0604020202020204" pitchFamily="34" charset="0"/>
              </a:rPr>
              <a:t>st</a:t>
            </a:r>
            <a:endParaRPr lang="en-US" altLang="zh-CN" sz="28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24673" name="文本框 24672"/>
          <p:cNvSpPr txBox="1"/>
          <p:nvPr/>
        </p:nvSpPr>
        <p:spPr>
          <a:xfrm>
            <a:off x="3492500" y="5300663"/>
            <a:ext cx="18002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smart</a:t>
            </a:r>
            <a:r>
              <a:rPr lang="en-US" altLang="zh-CN" sz="2800" b="1">
                <a:solidFill>
                  <a:srgbClr val="3333CC"/>
                </a:solidFill>
                <a:latin typeface="Arial" panose="020B0604020202020204" pitchFamily="34" charset="0"/>
              </a:rPr>
              <a:t>er</a:t>
            </a:r>
            <a:endParaRPr lang="en-US" altLang="zh-CN" sz="28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24674" name="文本框 24673"/>
          <p:cNvSpPr txBox="1"/>
          <p:nvPr/>
        </p:nvSpPr>
        <p:spPr>
          <a:xfrm>
            <a:off x="6300788" y="5300663"/>
            <a:ext cx="18002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smart</a:t>
            </a:r>
            <a:r>
              <a:rPr lang="en-US" altLang="zh-CN" sz="2800" b="1">
                <a:solidFill>
                  <a:srgbClr val="3333CC"/>
                </a:solidFill>
                <a:latin typeface="Arial" panose="020B0604020202020204" pitchFamily="34" charset="0"/>
              </a:rPr>
              <a:t>est</a:t>
            </a:r>
            <a:endParaRPr lang="en-US" altLang="zh-CN" sz="28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24675" name="文本框 24674"/>
          <p:cNvSpPr txBox="1"/>
          <p:nvPr/>
        </p:nvSpPr>
        <p:spPr>
          <a:xfrm>
            <a:off x="3492500" y="6021388"/>
            <a:ext cx="18002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thin</a:t>
            </a:r>
            <a:r>
              <a:rPr lang="en-US" altLang="zh-CN" sz="2800" b="1">
                <a:solidFill>
                  <a:srgbClr val="3333CC"/>
                </a:solidFill>
                <a:latin typeface="Arial" panose="020B0604020202020204" pitchFamily="34" charset="0"/>
              </a:rPr>
              <a:t>ner</a:t>
            </a:r>
            <a:endParaRPr lang="en-US" altLang="zh-CN" sz="28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24676" name="文本框 24675"/>
          <p:cNvSpPr txBox="1"/>
          <p:nvPr/>
        </p:nvSpPr>
        <p:spPr>
          <a:xfrm>
            <a:off x="6300788" y="5949950"/>
            <a:ext cx="18002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thin</a:t>
            </a:r>
            <a:r>
              <a:rPr lang="en-US" altLang="zh-CN" sz="2800" b="1">
                <a:solidFill>
                  <a:srgbClr val="3333CC"/>
                </a:solidFill>
                <a:latin typeface="Arial" panose="020B0604020202020204" pitchFamily="34" charset="0"/>
              </a:rPr>
              <a:t>nest</a:t>
            </a:r>
            <a:endParaRPr lang="en-US" altLang="zh-CN" sz="28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4" grpId="0"/>
      <p:bldP spid="24655" grpId="0"/>
      <p:bldP spid="24656" grpId="0"/>
      <p:bldP spid="24657" grpId="0"/>
      <p:bldP spid="24658" grpId="0"/>
      <p:bldP spid="24659" grpId="0"/>
      <p:bldP spid="24660" grpId="0"/>
      <p:bldP spid="24661" grpId="0"/>
      <p:bldP spid="24662" grpId="0"/>
      <p:bldP spid="24663" grpId="0"/>
      <p:bldP spid="24664" grpId="0"/>
      <p:bldP spid="24665" grpId="0"/>
      <p:bldP spid="24666" grpId="0"/>
      <p:bldP spid="24667" grpId="0"/>
      <p:bldP spid="24669" grpId="0"/>
      <p:bldP spid="24671" grpId="0"/>
      <p:bldP spid="24672" grpId="0"/>
      <p:bldP spid="24673" grpId="0"/>
      <p:bldP spid="24674" grpId="0"/>
      <p:bldP spid="24675" grpId="0"/>
      <p:bldP spid="246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文本框 108545"/>
          <p:cNvSpPr txBox="1"/>
          <p:nvPr/>
        </p:nvSpPr>
        <p:spPr>
          <a:xfrm>
            <a:off x="395288" y="2205038"/>
            <a:ext cx="812323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既可以加</a:t>
            </a:r>
            <a:r>
              <a:rPr lang="en-US" altLang="zh-CN" sz="3600" b="1" err="1">
                <a:solidFill>
                  <a:schemeClr val="accent2"/>
                </a:solidFill>
                <a:latin typeface="Arial" panose="020B0604020202020204" pitchFamily="34" charset="0"/>
              </a:rPr>
              <a:t>er, est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，又可以用</a:t>
            </a:r>
            <a:r>
              <a:rPr lang="en-US" altLang="zh-CN" sz="3600" b="1">
                <a:solidFill>
                  <a:schemeClr val="accent2"/>
                </a:solidFill>
                <a:latin typeface="Arial" panose="020B0604020202020204" pitchFamily="34" charset="0"/>
              </a:rPr>
              <a:t>more ,most</a:t>
            </a:r>
            <a:endParaRPr lang="en-US" altLang="zh-CN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文本框 108546"/>
          <p:cNvSpPr txBox="1"/>
          <p:nvPr/>
        </p:nvSpPr>
        <p:spPr>
          <a:xfrm>
            <a:off x="611188" y="3429000"/>
            <a:ext cx="6624637" cy="11080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6600" b="1">
                <a:latin typeface="Arial" panose="020B0604020202020204" pitchFamily="34" charset="0"/>
              </a:rPr>
              <a:t>Page 12   </a:t>
            </a: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</a:rPr>
              <a:t>Tip</a:t>
            </a:r>
            <a:endParaRPr lang="en-US" altLang="zh-CN" sz="6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矩形 108547"/>
          <p:cNvSpPr/>
          <p:nvPr/>
        </p:nvSpPr>
        <p:spPr>
          <a:xfrm>
            <a:off x="468313" y="765175"/>
            <a:ext cx="63007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楷体_GB2312" charset="0"/>
                <a:ea typeface="楷体_GB2312" charset="0"/>
              </a:rPr>
              <a:t>少数形容词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文本框 109569"/>
          <p:cNvSpPr txBox="1"/>
          <p:nvPr/>
        </p:nvSpPr>
        <p:spPr>
          <a:xfrm>
            <a:off x="0" y="188913"/>
            <a:ext cx="47704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</a:rPr>
              <a:t>比较级的特殊用法：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109571" name="文本框 109570"/>
          <p:cNvSpPr txBox="1"/>
          <p:nvPr/>
        </p:nvSpPr>
        <p:spPr>
          <a:xfrm>
            <a:off x="0" y="1101725"/>
            <a:ext cx="66560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  1</a:t>
            </a:r>
            <a:r>
              <a:rPr lang="zh-CN" altLang="en-US" sz="2800" b="1" dirty="0">
                <a:latin typeface="Arial" panose="020B0604020202020204" pitchFamily="34" charset="0"/>
              </a:rPr>
              <a:t>、</a:t>
            </a:r>
            <a:r>
              <a:rPr lang="zh-CN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在比较级前面加下列单词，表示程度</a:t>
            </a:r>
            <a:endParaRPr lang="zh-CN" altLang="en-US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09572" name="文本框 109571"/>
          <p:cNvSpPr txBox="1"/>
          <p:nvPr/>
        </p:nvSpPr>
        <p:spPr>
          <a:xfrm>
            <a:off x="140335" y="2803843"/>
            <a:ext cx="38804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</a:rPr>
              <a:t> 2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用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and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表示越来越</a:t>
            </a: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</a:rPr>
              <a:t>…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3" name="文本框 109572"/>
          <p:cNvSpPr txBox="1"/>
          <p:nvPr/>
        </p:nvSpPr>
        <p:spPr>
          <a:xfrm>
            <a:off x="232728" y="4286885"/>
            <a:ext cx="855345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固定的句式：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the+</a:t>
            </a:r>
            <a:r>
              <a:rPr lang="zh-CN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比较级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（句子）</a:t>
            </a:r>
            <a:r>
              <a:rPr lang="zh-CN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the+</a:t>
            </a:r>
            <a:r>
              <a:rPr lang="zh-CN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比较级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+</a:t>
            </a:r>
            <a:endParaRPr lang="en-US" altLang="zh-CN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（句子）</a:t>
            </a:r>
            <a:endParaRPr lang="zh-CN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4" name="文本框 109573"/>
          <p:cNvSpPr txBox="1"/>
          <p:nvPr/>
        </p:nvSpPr>
        <p:spPr>
          <a:xfrm>
            <a:off x="658178" y="1542733"/>
            <a:ext cx="60109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CC0099"/>
                </a:solidFill>
                <a:latin typeface="Arial" panose="020B0604020202020204" pitchFamily="34" charset="0"/>
              </a:rPr>
              <a:t>much, far, a lot, a little, even…</a:t>
            </a:r>
            <a:endParaRPr lang="en-US" altLang="zh-CN" sz="3200" b="1">
              <a:solidFill>
                <a:srgbClr val="CC0099"/>
              </a:solidFill>
              <a:latin typeface="Arial" panose="020B0604020202020204" pitchFamily="34" charset="0"/>
            </a:endParaRPr>
          </a:p>
        </p:txBody>
      </p:sp>
      <p:sp>
        <p:nvSpPr>
          <p:cNvPr id="109575" name="文本框 109574"/>
          <p:cNvSpPr txBox="1"/>
          <p:nvPr/>
        </p:nvSpPr>
        <p:spPr>
          <a:xfrm>
            <a:off x="233045" y="3325813"/>
            <a:ext cx="6861810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latin typeface="Times New Roman" panose="02020603050405020304" pitchFamily="18" charset="0"/>
              </a:rPr>
              <a:t>China is getting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more and more beautiful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</a:rPr>
              <a:t>   It’s getting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colder and colder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09576" name="文本框 109575"/>
          <p:cNvSpPr txBox="1"/>
          <p:nvPr/>
        </p:nvSpPr>
        <p:spPr>
          <a:xfrm>
            <a:off x="614680" y="5240020"/>
            <a:ext cx="82772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</a:rPr>
              <a:t>The earlier (you know the news), the better (you will feel).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09577" name="文本框 109576"/>
          <p:cNvSpPr txBox="1"/>
          <p:nvPr/>
        </p:nvSpPr>
        <p:spPr>
          <a:xfrm>
            <a:off x="4873943" y="2048828"/>
            <a:ext cx="4500562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 (so, very, quite </a:t>
            </a:r>
            <a:r>
              <a:rPr lang="zh-CN" altLang="en-US" sz="2800" b="1" dirty="0">
                <a:latin typeface="Arial" panose="020B0604020202020204" pitchFamily="34" charset="0"/>
              </a:rPr>
              <a:t>修饰原级，不用于比较级前</a:t>
            </a:r>
            <a:r>
              <a:rPr lang="en-US" altLang="zh-CN" sz="2800" b="1">
                <a:latin typeface="Arial" panose="020B0604020202020204" pitchFamily="34" charset="0"/>
              </a:rPr>
              <a:t>)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  <p:sp>
        <p:nvSpPr>
          <p:cNvPr id="109578" name="文本框 109577"/>
          <p:cNvSpPr txBox="1"/>
          <p:nvPr/>
        </p:nvSpPr>
        <p:spPr>
          <a:xfrm>
            <a:off x="463868" y="2049145"/>
            <a:ext cx="58324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I’m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much </a:t>
            </a:r>
            <a:r>
              <a:rPr lang="en-US" altLang="zh-CN" sz="2800" b="1">
                <a:latin typeface="Arial" panose="020B0604020202020204" pitchFamily="34" charset="0"/>
              </a:rPr>
              <a:t>tall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er</a:t>
            </a:r>
            <a:r>
              <a:rPr lang="en-US" altLang="zh-CN" sz="2800" b="1">
                <a:latin typeface="Arial" panose="020B0604020202020204" pitchFamily="34" charset="0"/>
              </a:rPr>
              <a:t> than Tom.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/>
      <p:bldP spid="109575" grpId="0"/>
      <p:bldP spid="109576" grpId="0"/>
      <p:bldP spid="1095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矩形 21505"/>
          <p:cNvSpPr/>
          <p:nvPr/>
        </p:nvSpPr>
        <p:spPr>
          <a:xfrm>
            <a:off x="539750" y="1989138"/>
            <a:ext cx="7812088" cy="148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Finish Part A on page 12.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7" name="文本框 77826"/>
          <p:cNvSpPr txBox="1"/>
          <p:nvPr/>
        </p:nvSpPr>
        <p:spPr>
          <a:xfrm>
            <a:off x="3563938" y="2349500"/>
            <a:ext cx="5184775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Betty</a:t>
            </a:r>
            <a:r>
              <a:rPr lang="en-US" altLang="zh-CN" sz="3600" b="1">
                <a:solidFill>
                  <a:srgbClr val="00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has</a:t>
            </a:r>
            <a:r>
              <a:rPr lang="en-US" altLang="zh-CN" sz="3600" b="1" i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short </a:t>
            </a:r>
            <a:r>
              <a:rPr lang="en-US" altLang="zh-CN" sz="3600" b="1" u="sng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hair</a:t>
            </a:r>
            <a:r>
              <a:rPr lang="en-US" altLang="zh-CN" sz="3600" b="1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en-US" altLang="zh-CN" sz="3600" b="1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zh-CN" sz="3600" b="1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Her </a:t>
            </a:r>
            <a:r>
              <a:rPr lang="en-US" altLang="zh-CN" sz="3600" b="1">
                <a:solidFill>
                  <a:srgbClr val="009900"/>
                </a:solidFill>
                <a:latin typeface="Times New Roman" panose="02020603050405020304" pitchFamily="18" charset="0"/>
              </a:rPr>
              <a:t>hair</a:t>
            </a:r>
            <a:r>
              <a:rPr lang="en-US" altLang="zh-CN" sz="3600" b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3600" b="1" u="sng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is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short</a:t>
            </a:r>
            <a:r>
              <a:rPr lang="en-US" altLang="zh-CN" sz="3600" b="1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en-US" altLang="zh-CN" sz="3200" b="1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zh-CN" sz="3200" b="1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7828" name="文本框 77827"/>
          <p:cNvSpPr txBox="1"/>
          <p:nvPr/>
        </p:nvSpPr>
        <p:spPr>
          <a:xfrm>
            <a:off x="4284663" y="549275"/>
            <a:ext cx="3887787" cy="164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CC0000"/>
                </a:solidFill>
                <a:latin typeface="Times New Roman" panose="02020603050405020304" pitchFamily="18" charset="0"/>
              </a:rPr>
              <a:t>short  </a:t>
            </a:r>
            <a:endParaRPr lang="en-US" altLang="zh-CN" sz="48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adjective (</a:t>
            </a:r>
            <a:r>
              <a:rPr lang="zh-CN" altLang="en-US" sz="3600" b="1" dirty="0">
                <a:latin typeface="Times New Roman" panose="02020603050405020304" pitchFamily="18" charset="0"/>
              </a:rPr>
              <a:t>形容词</a:t>
            </a:r>
            <a:r>
              <a:rPr lang="en-US" altLang="zh-CN" sz="3600" b="1">
                <a:latin typeface="Times New Roman" panose="02020603050405020304" pitchFamily="18" charset="0"/>
              </a:rPr>
              <a:t>)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77829" name="直接连接符 77828"/>
          <p:cNvSpPr/>
          <p:nvPr/>
        </p:nvSpPr>
        <p:spPr>
          <a:xfrm flipV="1">
            <a:off x="3203575" y="1125538"/>
            <a:ext cx="1009650" cy="287337"/>
          </a:xfrm>
          <a:prstGeom prst="line">
            <a:avLst/>
          </a:prstGeom>
          <a:ln w="57150" cap="flat" cmpd="sng">
            <a:solidFill>
              <a:srgbClr val="99FF3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7834" name="矩形 77833"/>
          <p:cNvSpPr/>
          <p:nvPr/>
        </p:nvSpPr>
        <p:spPr>
          <a:xfrm>
            <a:off x="323850" y="4868863"/>
            <a:ext cx="8316913" cy="15843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en-US" altLang="zh-CN" sz="3600" b="1">
                <a:solidFill>
                  <a:srgbClr val="000000"/>
                </a:solidFill>
              </a:rPr>
              <a:t>We use adjectives to  describe </a:t>
            </a:r>
            <a:br>
              <a:rPr lang="en-US" altLang="zh-CN" sz="3600" b="1">
                <a:solidFill>
                  <a:srgbClr val="000000"/>
                </a:solidFill>
              </a:rPr>
            </a:br>
            <a:r>
              <a:rPr lang="en-US" altLang="zh-CN" sz="3600" b="1">
                <a:solidFill>
                  <a:srgbClr val="FF0000"/>
                </a:solidFill>
              </a:rPr>
              <a:t>someone </a:t>
            </a:r>
            <a:r>
              <a:rPr lang="en-US" altLang="zh-CN" sz="3600" b="1">
                <a:solidFill>
                  <a:srgbClr val="000000"/>
                </a:solidFill>
              </a:rPr>
              <a:t>or </a:t>
            </a:r>
            <a:r>
              <a:rPr lang="en-US" altLang="zh-CN" sz="3600" b="1">
                <a:solidFill>
                  <a:srgbClr val="FF0000"/>
                </a:solidFill>
              </a:rPr>
              <a:t>something</a:t>
            </a:r>
            <a:br>
              <a:rPr lang="en-US" altLang="zh-CN" sz="3600" b="1">
                <a:solidFill>
                  <a:srgbClr val="000000"/>
                </a:solidFill>
              </a:rPr>
            </a:br>
            <a:r>
              <a:rPr lang="zh-CN" altLang="en-US" sz="3600" b="1" dirty="0">
                <a:solidFill>
                  <a:srgbClr val="FF0000"/>
                </a:solidFill>
              </a:rPr>
              <a:t>某人              某物</a:t>
            </a:r>
            <a:r>
              <a:rPr lang="zh-CN" altLang="en-US" sz="3600" b="1" dirty="0">
                <a:solidFill>
                  <a:srgbClr val="000000"/>
                </a:solidFill>
              </a:rPr>
              <a:t>  </a:t>
            </a:r>
            <a:endParaRPr lang="zh-CN" altLang="en-US" sz="3600" b="1" dirty="0">
              <a:solidFill>
                <a:srgbClr val="000000"/>
              </a:solidFill>
            </a:endParaRPr>
          </a:p>
        </p:txBody>
      </p:sp>
      <p:sp>
        <p:nvSpPr>
          <p:cNvPr id="77835" name="文本框 77834"/>
          <p:cNvSpPr txBox="1"/>
          <p:nvPr/>
        </p:nvSpPr>
        <p:spPr>
          <a:xfrm>
            <a:off x="0" y="4868863"/>
            <a:ext cx="8893175" cy="1673225"/>
          </a:xfrm>
          <a:prstGeom prst="rect">
            <a:avLst/>
          </a:prstGeom>
          <a:solidFill>
            <a:schemeClr val="bg1"/>
          </a:solidFill>
          <a:ln w="57150" cap="flat" cmpd="thickThin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We can put an adjective _____   a noun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(</a:t>
            </a:r>
            <a:r>
              <a:rPr lang="zh-CN" altLang="en-US" sz="4000" b="1" dirty="0">
                <a:latin typeface="Times New Roman" panose="02020603050405020304" pitchFamily="18" charset="0"/>
              </a:rPr>
              <a:t>名词</a:t>
            </a:r>
            <a:r>
              <a:rPr lang="en-US" altLang="zh-CN" sz="4000" b="1" dirty="0">
                <a:latin typeface="Times New Roman" panose="02020603050405020304" pitchFamily="18" charset="0"/>
              </a:rPr>
              <a:t>) or ______ “be”</a:t>
            </a:r>
            <a:r>
              <a:rPr lang="zh-CN" altLang="en-US" sz="4000" b="1" dirty="0">
                <a:latin typeface="Times New Roman" panose="02020603050405020304" pitchFamily="18" charset="0"/>
              </a:rPr>
              <a:t>。 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77836" name="文本框 77835"/>
          <p:cNvSpPr txBox="1"/>
          <p:nvPr/>
        </p:nvSpPr>
        <p:spPr>
          <a:xfrm>
            <a:off x="5508625" y="5013325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Arial" panose="020B0604020202020204" pitchFamily="34" charset="0"/>
              </a:rPr>
              <a:t>before</a:t>
            </a:r>
            <a:endParaRPr lang="en-US" altLang="zh-CN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7837" name="文本框 77836"/>
          <p:cNvSpPr txBox="1"/>
          <p:nvPr/>
        </p:nvSpPr>
        <p:spPr>
          <a:xfrm>
            <a:off x="2484438" y="5876925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Arial" panose="020B0604020202020204" pitchFamily="34" charset="0"/>
              </a:rPr>
              <a:t>after</a:t>
            </a:r>
            <a:endParaRPr lang="en-US" altLang="zh-CN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7838" name="文本框 77837"/>
          <p:cNvSpPr txBox="1"/>
          <p:nvPr/>
        </p:nvSpPr>
        <p:spPr>
          <a:xfrm>
            <a:off x="3708400" y="5876925"/>
            <a:ext cx="4968875" cy="579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 linking verb (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连系动词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。 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7839" name="图片 77838" descr="Betty"/>
          <p:cNvPicPr>
            <a:picLocks noChangeAspect="1"/>
          </p:cNvPicPr>
          <p:nvPr/>
        </p:nvPicPr>
        <p:blipFill>
          <a:blip r:embed="rId1"/>
          <a:srcRect t="1819"/>
          <a:stretch>
            <a:fillRect/>
          </a:stretch>
        </p:blipFill>
        <p:spPr>
          <a:xfrm>
            <a:off x="323850" y="260350"/>
            <a:ext cx="3089275" cy="4259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2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charRg st="2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1" uiExpand="1" build="p"/>
      <p:bldP spid="77828" grpId="0"/>
      <p:bldP spid="77834" grpId="0" animBg="1"/>
      <p:bldP spid="77834" grpId="1" animBg="1"/>
      <p:bldP spid="77835" grpId="0" animBg="1"/>
      <p:bldP spid="77836" grpId="0"/>
      <p:bldP spid="77837" grpId="0"/>
      <p:bldP spid="778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6019" name="图片 86018" descr="j03348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557119">
            <a:off x="1360488" y="1300163"/>
            <a:ext cx="1008062" cy="960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0" name="文本框 86019"/>
          <p:cNvSpPr txBox="1"/>
          <p:nvPr/>
        </p:nvSpPr>
        <p:spPr>
          <a:xfrm>
            <a:off x="468313" y="2852738"/>
            <a:ext cx="1770062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400" b="1">
                <a:latin typeface="Arial" panose="020B0604020202020204" pitchFamily="34" charset="0"/>
              </a:rPr>
              <a:t>heavy</a:t>
            </a:r>
            <a:endParaRPr lang="en-US" altLang="zh-CN" sz="4400" b="1">
              <a:latin typeface="Arial" panose="020B0604020202020204" pitchFamily="34" charset="0"/>
            </a:endParaRPr>
          </a:p>
        </p:txBody>
      </p:sp>
      <p:grpSp>
        <p:nvGrpSpPr>
          <p:cNvPr id="86033" name="组合 86032"/>
          <p:cNvGrpSpPr/>
          <p:nvPr/>
        </p:nvGrpSpPr>
        <p:grpSpPr>
          <a:xfrm>
            <a:off x="0" y="1322388"/>
            <a:ext cx="2555875" cy="1890712"/>
            <a:chOff x="0" y="833"/>
            <a:chExt cx="1610" cy="1191"/>
          </a:xfrm>
        </p:grpSpPr>
        <p:pic>
          <p:nvPicPr>
            <p:cNvPr id="86018" name="图片 86017" descr="j01936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17"/>
              <a:ext cx="1610" cy="9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6021" name="图片 86020" descr="j01935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" y="833"/>
              <a:ext cx="454" cy="33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6022" name="矩形 86021"/>
          <p:cNvSpPr/>
          <p:nvPr/>
        </p:nvSpPr>
        <p:spPr>
          <a:xfrm>
            <a:off x="539750" y="260350"/>
            <a:ext cx="54721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Pairwork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6023" name="直接连接符 86022"/>
          <p:cNvSpPr/>
          <p:nvPr/>
        </p:nvSpPr>
        <p:spPr>
          <a:xfrm>
            <a:off x="0" y="1196975"/>
            <a:ext cx="9144000" cy="0"/>
          </a:xfrm>
          <a:prstGeom prst="line">
            <a:avLst/>
          </a:prstGeom>
          <a:ln w="76200" cap="flat" cmpd="tri">
            <a:solidFill>
              <a:srgbClr val="0099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86034" name="组合 86033"/>
          <p:cNvGrpSpPr/>
          <p:nvPr/>
        </p:nvGrpSpPr>
        <p:grpSpPr>
          <a:xfrm>
            <a:off x="5003800" y="1412875"/>
            <a:ext cx="3889375" cy="2030413"/>
            <a:chOff x="3152" y="890"/>
            <a:chExt cx="2450" cy="1279"/>
          </a:xfrm>
        </p:grpSpPr>
        <p:pic>
          <p:nvPicPr>
            <p:cNvPr id="86024" name="图片 86023" descr="travelmap"/>
            <p:cNvPicPr>
              <a:picLocks noChangeAspect="1"/>
            </p:cNvPicPr>
            <p:nvPr/>
          </p:nvPicPr>
          <p:blipFill>
            <a:blip r:embed="rId4"/>
            <a:srcRect l="984" t="6360" r="1947" b="8490"/>
            <a:stretch>
              <a:fillRect/>
            </a:stretch>
          </p:blipFill>
          <p:spPr>
            <a:xfrm>
              <a:off x="3787" y="890"/>
              <a:ext cx="1497" cy="10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6025" name="文本框 86024"/>
            <p:cNvSpPr txBox="1"/>
            <p:nvPr/>
          </p:nvSpPr>
          <p:spPr>
            <a:xfrm>
              <a:off x="3152" y="1842"/>
              <a:ext cx="245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China, Russia, Japan</a:t>
              </a:r>
              <a:endParaRPr lang="en-US" altLang="zh-CN" sz="2800" b="1">
                <a:latin typeface="Arial" panose="020B0604020202020204" pitchFamily="34" charset="0"/>
              </a:endParaRPr>
            </a:p>
          </p:txBody>
        </p:sp>
      </p:grpSp>
      <p:sp>
        <p:nvSpPr>
          <p:cNvPr id="86026" name="文本框 86025"/>
          <p:cNvSpPr txBox="1"/>
          <p:nvPr/>
        </p:nvSpPr>
        <p:spPr>
          <a:xfrm>
            <a:off x="6659563" y="3429000"/>
            <a:ext cx="117792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400" b="1">
                <a:latin typeface="Arial" panose="020B0604020202020204" pitchFamily="34" charset="0"/>
              </a:rPr>
              <a:t> big</a:t>
            </a:r>
            <a:endParaRPr lang="en-US" altLang="zh-CN" sz="4400" b="1">
              <a:latin typeface="Arial" panose="020B0604020202020204" pitchFamily="34" charset="0"/>
            </a:endParaRPr>
          </a:p>
        </p:txBody>
      </p:sp>
      <p:pic>
        <p:nvPicPr>
          <p:cNvPr id="86028" name="图片 86027" descr="Img2267104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3573463"/>
            <a:ext cx="2139950" cy="3095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6035" name="组合 86034"/>
          <p:cNvGrpSpPr/>
          <p:nvPr/>
        </p:nvGrpSpPr>
        <p:grpSpPr>
          <a:xfrm>
            <a:off x="5940425" y="4076700"/>
            <a:ext cx="2338388" cy="1717675"/>
            <a:chOff x="3742" y="2551"/>
            <a:chExt cx="1473" cy="1082"/>
          </a:xfrm>
        </p:grpSpPr>
        <p:pic>
          <p:nvPicPr>
            <p:cNvPr id="86029" name="图片 86028" descr="j01934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2" y="2795"/>
              <a:ext cx="816" cy="7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6030" name="图片 86029" descr="j01975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-24684386">
              <a:off x="4513" y="2931"/>
              <a:ext cx="1082" cy="32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6031" name="文本框 86030"/>
          <p:cNvSpPr txBox="1"/>
          <p:nvPr/>
        </p:nvSpPr>
        <p:spPr>
          <a:xfrm>
            <a:off x="2484438" y="5734050"/>
            <a:ext cx="992187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400" b="1">
                <a:latin typeface="Arial" panose="020B0604020202020204" pitchFamily="34" charset="0"/>
              </a:rPr>
              <a:t>tall</a:t>
            </a:r>
            <a:endParaRPr lang="en-US" altLang="zh-CN" sz="4400" b="1">
              <a:latin typeface="Arial" panose="020B0604020202020204" pitchFamily="34" charset="0"/>
            </a:endParaRPr>
          </a:p>
        </p:txBody>
      </p:sp>
      <p:sp>
        <p:nvSpPr>
          <p:cNvPr id="86032" name="文本框 86031"/>
          <p:cNvSpPr txBox="1"/>
          <p:nvPr/>
        </p:nvSpPr>
        <p:spPr>
          <a:xfrm>
            <a:off x="6084888" y="5589588"/>
            <a:ext cx="2608262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400" b="1">
                <a:latin typeface="Arial" panose="020B0604020202020204" pitchFamily="34" charset="0"/>
              </a:rPr>
              <a:t>delicious</a:t>
            </a:r>
            <a:endParaRPr lang="en-US" altLang="zh-CN" sz="4400" b="1">
              <a:latin typeface="Arial" panose="020B0604020202020204" pitchFamily="34" charset="0"/>
            </a:endParaRPr>
          </a:p>
        </p:txBody>
      </p:sp>
      <p:sp>
        <p:nvSpPr>
          <p:cNvPr id="86036" name="文本框 86035"/>
          <p:cNvSpPr txBox="1"/>
          <p:nvPr/>
        </p:nvSpPr>
        <p:spPr>
          <a:xfrm>
            <a:off x="2627313" y="3716338"/>
            <a:ext cx="3240087" cy="1387475"/>
          </a:xfrm>
          <a:prstGeom prst="rect">
            <a:avLst/>
          </a:prstGeom>
          <a:noFill/>
          <a:ln w="76200" cap="flat" cmpd="tri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3399"/>
                </a:solidFill>
                <a:latin typeface="Arial" panose="020B0604020202020204" pitchFamily="34" charset="0"/>
              </a:rPr>
              <a:t>Which is……?</a:t>
            </a:r>
            <a:endParaRPr lang="en-US" altLang="zh-CN" sz="3200" b="1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3399"/>
                </a:solidFill>
                <a:latin typeface="Arial" panose="020B0604020202020204" pitchFamily="34" charset="0"/>
              </a:rPr>
              <a:t>Who is ……?</a:t>
            </a:r>
            <a:endParaRPr lang="en-US" altLang="zh-CN" sz="32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2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2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603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603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标题 91137"/>
          <p:cNvSpPr>
            <a:spLocks noGrp="1"/>
          </p:cNvSpPr>
          <p:nvPr>
            <p:ph type="title"/>
          </p:nvPr>
        </p:nvSpPr>
        <p:spPr>
          <a:xfrm>
            <a:off x="323850" y="0"/>
            <a:ext cx="3960813" cy="855663"/>
          </a:xfrm>
          <a:solidFill>
            <a:srgbClr val="009900">
              <a:alpha val="25000"/>
            </a:srgbClr>
          </a:solidFill>
        </p:spPr>
        <p:txBody>
          <a:bodyPr anchor="ctr"/>
          <a:p>
            <a:r>
              <a:rPr lang="en-US" altLang="zh-CN" b="1" dirty="0"/>
              <a:t>A survey</a:t>
            </a:r>
            <a:r>
              <a:rPr lang="zh-CN" altLang="en-US" b="1" dirty="0"/>
              <a:t>调查</a:t>
            </a:r>
            <a:endParaRPr lang="zh-CN" altLang="en-US" b="1" dirty="0"/>
          </a:p>
        </p:txBody>
      </p:sp>
      <p:sp>
        <p:nvSpPr>
          <p:cNvPr id="91139" name="文本占位符 91138"/>
          <p:cNvSpPr>
            <a:spLocks noGrp="1"/>
          </p:cNvSpPr>
          <p:nvPr>
            <p:ph type="body" idx="1"/>
          </p:nvPr>
        </p:nvSpPr>
        <p:spPr>
          <a:xfrm>
            <a:off x="0" y="836613"/>
            <a:ext cx="8820150" cy="5661025"/>
          </a:xfrm>
        </p:spPr>
        <p:txBody>
          <a:bodyPr/>
          <a:p>
            <a:pPr>
              <a:lnSpc>
                <a:spcPct val="90000"/>
              </a:lnSpc>
            </a:pPr>
            <a:r>
              <a:rPr lang="en-US" altLang="zh-CN" sz="3600" b="1">
                <a:latin typeface="Comic Sans MS" panose="030F0702030302020204" pitchFamily="66" charset="0"/>
              </a:rPr>
              <a:t>Make a survey in small groups. 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600" b="1">
                <a:latin typeface="Comic Sans MS" panose="030F0702030302020204" pitchFamily="66" charset="0"/>
              </a:rPr>
              <a:t>Report your results to the class.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/>
              <a:t>         </a:t>
            </a:r>
            <a:endParaRPr lang="en-US" altLang="zh-CN" sz="2000"/>
          </a:p>
          <a:p>
            <a:pPr>
              <a:lnSpc>
                <a:spcPct val="90000"/>
              </a:lnSpc>
              <a:buNone/>
            </a:pPr>
            <a:r>
              <a:rPr lang="en-US" altLang="zh-CN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b="1">
                <a:solidFill>
                  <a:schemeClr val="accent2"/>
                </a:solidFill>
                <a:latin typeface="Comic Sans MS" panose="030F0702030302020204" pitchFamily="66" charset="0"/>
              </a:rPr>
              <a:t>Who is the friendliest student </a:t>
            </a:r>
            <a:endParaRPr lang="en-US" altLang="zh-CN" b="1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>
                <a:solidFill>
                  <a:schemeClr val="accent2"/>
                </a:solidFill>
                <a:latin typeface="Comic Sans MS" panose="030F0702030302020204" pitchFamily="66" charset="0"/>
              </a:rPr>
              <a:t>  in your group?</a:t>
            </a:r>
            <a:endParaRPr lang="en-US" altLang="zh-CN" b="1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               </a:t>
            </a:r>
            <a:endParaRPr lang="en-US" altLang="zh-CN" sz="2800" b="1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b="1">
                <a:solidFill>
                  <a:schemeClr val="accent2"/>
                </a:solidFill>
                <a:latin typeface="Comic Sans MS" panose="030F0702030302020204" pitchFamily="66" charset="0"/>
              </a:rPr>
              <a:t>Who is the most hard-working student</a:t>
            </a:r>
            <a:endParaRPr lang="en-US" altLang="zh-CN" b="1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>
                <a:solidFill>
                  <a:schemeClr val="accent2"/>
                </a:solidFill>
                <a:latin typeface="Comic Sans MS" panose="030F0702030302020204" pitchFamily="66" charset="0"/>
              </a:rPr>
              <a:t>  in your group?</a:t>
            </a:r>
            <a:endParaRPr lang="en-US" altLang="zh-CN" b="1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en-US" altLang="zh-CN" b="1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b="1">
                <a:solidFill>
                  <a:schemeClr val="accent2"/>
                </a:solidFill>
                <a:latin typeface="Comic Sans MS" panose="030F0702030302020204" pitchFamily="66" charset="0"/>
              </a:rPr>
              <a:t>Who is  the most polite student in your group?</a:t>
            </a:r>
            <a:endParaRPr lang="en-US" altLang="zh-CN" b="1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en-US" altLang="zh-CN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32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charRg st="32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66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charRg st="66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76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charRg st="76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110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charRg st="110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127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139">
                                            <p:txEl>
                                              <p:charRg st="127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143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139">
                                            <p:txEl>
                                              <p:charRg st="143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182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1139">
                                            <p:txEl>
                                              <p:charRg st="182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200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1139">
                                            <p:txEl>
                                              <p:charRg st="200" end="2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矩形 111617"/>
          <p:cNvSpPr/>
          <p:nvPr/>
        </p:nvSpPr>
        <p:spPr>
          <a:xfrm>
            <a:off x="539750" y="836613"/>
            <a:ext cx="7812088" cy="148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Finish Part B on page 12.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1619" name="图片 111618" descr="100_02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708275"/>
            <a:ext cx="7345363" cy="3217863"/>
          </a:xfrm>
          <a:prstGeom prst="rect">
            <a:avLst/>
          </a:prstGeom>
          <a:noFill/>
          <a:ln w="76200" cap="flat" cmpd="tri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文本框 94209"/>
          <p:cNvSpPr txBox="1"/>
          <p:nvPr/>
        </p:nvSpPr>
        <p:spPr>
          <a:xfrm>
            <a:off x="0" y="0"/>
            <a:ext cx="9525000" cy="7402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latin typeface="Arial" panose="020B0604020202020204" pitchFamily="34" charset="0"/>
              </a:rPr>
              <a:t>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1. The earth is ________(big) than the moon.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    The sun is ____________ (big) of the three.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2.‘</a:t>
            </a:r>
            <a:r>
              <a:rPr lang="en-US" altLang="zh-CN" sz="3200" b="1" i="1">
                <a:latin typeface="Times New Roman" panose="02020603050405020304" pitchFamily="18" charset="0"/>
              </a:rPr>
              <a:t>My Heart Will Go On</a:t>
            </a:r>
            <a:r>
              <a:rPr lang="en-US" altLang="zh-CN" sz="3200" b="1">
                <a:latin typeface="Times New Roman" panose="02020603050405020304" pitchFamily="18" charset="0"/>
              </a:rPr>
              <a:t>’ is one of _____________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    (popular) songs.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3. Which do you like _______  (well), tea or coffee 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4.This film is __________     (exciting) than that one.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5. I believe you will study _______ (hard) than last     term.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6.Lily had _______ (many) apples than Lucy.But she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   had _______ (little) juice than Lucy.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7. It’s ______ (hot) than yesterday.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8. He is __________ (tall) boy of the two.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endParaRPr lang="en-US" altLang="zh-CN" sz="3200" b="1">
              <a:latin typeface="Times New Roman" panose="02020603050405020304" pitchFamily="18" charset="0"/>
            </a:endParaRPr>
          </a:p>
          <a:p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94211" name="文本框 94210"/>
          <p:cNvSpPr txBox="1"/>
          <p:nvPr/>
        </p:nvSpPr>
        <p:spPr>
          <a:xfrm>
            <a:off x="2700338" y="476250"/>
            <a:ext cx="142398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bigger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94212" name="文本框 94211"/>
          <p:cNvSpPr txBox="1"/>
          <p:nvPr/>
        </p:nvSpPr>
        <p:spPr>
          <a:xfrm>
            <a:off x="2344738" y="981075"/>
            <a:ext cx="2514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the biggest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94213" name="文本框 94212"/>
          <p:cNvSpPr txBox="1"/>
          <p:nvPr/>
        </p:nvSpPr>
        <p:spPr>
          <a:xfrm>
            <a:off x="6400800" y="1447800"/>
            <a:ext cx="3810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the most popular</a:t>
            </a:r>
            <a:endParaRPr lang="en-US" altLang="zh-CN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4" name="文本框 94213"/>
          <p:cNvSpPr txBox="1"/>
          <p:nvPr/>
        </p:nvSpPr>
        <p:spPr>
          <a:xfrm>
            <a:off x="3810000" y="2362200"/>
            <a:ext cx="13112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better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94215" name="文本框 94214"/>
          <p:cNvSpPr txBox="1"/>
          <p:nvPr/>
        </p:nvSpPr>
        <p:spPr>
          <a:xfrm>
            <a:off x="2362200" y="2895600"/>
            <a:ext cx="342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more exciting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6" name="文本框 94215"/>
          <p:cNvSpPr txBox="1"/>
          <p:nvPr/>
        </p:nvSpPr>
        <p:spPr>
          <a:xfrm>
            <a:off x="4572000" y="3429000"/>
            <a:ext cx="13811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harder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7" name="文本框 94216"/>
          <p:cNvSpPr txBox="1"/>
          <p:nvPr/>
        </p:nvSpPr>
        <p:spPr>
          <a:xfrm>
            <a:off x="2057400" y="4267200"/>
            <a:ext cx="11779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more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94218" name="文本框 94217"/>
          <p:cNvSpPr txBox="1"/>
          <p:nvPr/>
        </p:nvSpPr>
        <p:spPr>
          <a:xfrm>
            <a:off x="1295400" y="4800600"/>
            <a:ext cx="9731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less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94219" name="文本框 94218"/>
          <p:cNvSpPr txBox="1"/>
          <p:nvPr/>
        </p:nvSpPr>
        <p:spPr>
          <a:xfrm>
            <a:off x="1143000" y="5334000"/>
            <a:ext cx="13335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hotter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94220" name="文本框 94219"/>
          <p:cNvSpPr txBox="1"/>
          <p:nvPr/>
        </p:nvSpPr>
        <p:spPr>
          <a:xfrm>
            <a:off x="1447800" y="5867400"/>
            <a:ext cx="213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the taller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/>
      <p:bldP spid="94212" grpId="0"/>
      <p:bldP spid="94213" grpId="0"/>
      <p:bldP spid="94214" grpId="0"/>
      <p:bldP spid="94215" grpId="0"/>
      <p:bldP spid="94216" grpId="0"/>
      <p:bldP spid="94217" grpId="0"/>
      <p:bldP spid="94218" grpId="0"/>
      <p:bldP spid="94219" grpId="0"/>
      <p:bldP spid="942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文本框 95233"/>
          <p:cNvSpPr txBox="1"/>
          <p:nvPr/>
        </p:nvSpPr>
        <p:spPr>
          <a:xfrm>
            <a:off x="0" y="549275"/>
            <a:ext cx="9375775" cy="5214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800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我们的学校比他们的略大一点。</a:t>
            </a:r>
            <a:endParaRPr lang="zh-CN" altLang="en-US" sz="4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4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 她比我年轻多了。</a:t>
            </a:r>
            <a:endParaRPr lang="zh-CN" altLang="en-US" sz="4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4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</a:rPr>
              <a:t>我们用更少的钱来做更多的事情。</a:t>
            </a:r>
            <a:endParaRPr lang="zh-CN" altLang="en-US" sz="4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4800" b="1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4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5235" name="文本框 95234"/>
          <p:cNvSpPr txBox="1"/>
          <p:nvPr/>
        </p:nvSpPr>
        <p:spPr>
          <a:xfrm>
            <a:off x="0" y="1268413"/>
            <a:ext cx="87836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 Our school is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a little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 bigger than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theirs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6" name="文本框 95235"/>
          <p:cNvSpPr txBox="1"/>
          <p:nvPr/>
        </p:nvSpPr>
        <p:spPr>
          <a:xfrm>
            <a:off x="179388" y="2852738"/>
            <a:ext cx="84455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She is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much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 younger than I (am) / me.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7" name="文本框 95236"/>
          <p:cNvSpPr txBox="1"/>
          <p:nvPr/>
        </p:nvSpPr>
        <p:spPr>
          <a:xfrm>
            <a:off x="179388" y="4221163"/>
            <a:ext cx="82613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latin typeface="Times New Roman" panose="02020603050405020304" pitchFamily="18" charset="0"/>
              </a:rPr>
              <a:t>We use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less money</a:t>
            </a:r>
            <a:r>
              <a:rPr lang="en-US" altLang="zh-CN" sz="4000" b="1">
                <a:latin typeface="Times New Roman" panose="02020603050405020304" pitchFamily="18" charset="0"/>
              </a:rPr>
              <a:t> to do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more things</a:t>
            </a:r>
            <a:r>
              <a:rPr lang="en-US" altLang="zh-CN" sz="4000" b="1">
                <a:latin typeface="Times New Roman" panose="02020603050405020304" pitchFamily="18" charset="0"/>
              </a:rPr>
              <a:t>.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6" grpId="0"/>
      <p:bldP spid="952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图片 53249" descr="fl148"/>
          <p:cNvPicPr>
            <a:picLocks noChangeAspect="1"/>
          </p:cNvPicPr>
          <p:nvPr/>
        </p:nvPicPr>
        <p:blipFill>
          <a:blip r:embed="rId1"/>
          <a:srcRect t="34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</p:pic>
      <p:sp>
        <p:nvSpPr>
          <p:cNvPr id="53252" name="文本占位符 53251"/>
          <p:cNvSpPr>
            <a:spLocks noGrp="1"/>
          </p:cNvSpPr>
          <p:nvPr>
            <p:ph type="body" sz="half" idx="1"/>
          </p:nvPr>
        </p:nvSpPr>
        <p:spPr>
          <a:xfrm>
            <a:off x="900113" y="1773238"/>
            <a:ext cx="7011987" cy="4103687"/>
          </a:xfrm>
          <a:solidFill>
            <a:schemeClr val="accent2">
              <a:alpha val="100000"/>
            </a:schemeClr>
          </a:solidFill>
          <a:ln w="19050">
            <a:solidFill>
              <a:schemeClr val="tx1"/>
            </a:solidFill>
            <a:miter/>
          </a:ln>
        </p:spPr>
        <p:txBody>
          <a:bodyPr/>
          <a:p>
            <a:pPr>
              <a:buNone/>
            </a:pPr>
            <a:r>
              <a:rPr lang="en-US" altLang="zh-CN" sz="4400" b="1">
                <a:solidFill>
                  <a:srgbClr val="FFFF00"/>
                </a:solidFill>
              </a:rPr>
              <a:t>     Good, better, best,</a:t>
            </a:r>
            <a:endParaRPr lang="en-US" altLang="zh-CN" sz="4400" b="1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4400" b="1">
                <a:solidFill>
                  <a:srgbClr val="FFFF00"/>
                </a:solidFill>
              </a:rPr>
              <a:t>       Never let it rest,</a:t>
            </a:r>
            <a:endParaRPr lang="en-US" altLang="zh-CN" sz="4400" b="1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4400" b="1">
                <a:solidFill>
                  <a:srgbClr val="FFFF00"/>
                </a:solidFill>
              </a:rPr>
              <a:t>      Till good is better,</a:t>
            </a:r>
            <a:endParaRPr lang="en-US" altLang="zh-CN" sz="4400" b="1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4400" b="1">
                <a:solidFill>
                  <a:srgbClr val="FFFF00"/>
                </a:solidFill>
              </a:rPr>
              <a:t>   And better is the best.</a:t>
            </a:r>
            <a:endParaRPr lang="en-US" altLang="zh-CN" sz="4400" b="1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4400" b="1" dirty="0">
                <a:solidFill>
                  <a:srgbClr val="FFFF00"/>
                </a:solidFill>
              </a:rPr>
              <a:t>    (rest:</a:t>
            </a:r>
            <a:r>
              <a:rPr lang="zh-CN" altLang="en-US" sz="4400" b="1" dirty="0">
                <a:solidFill>
                  <a:srgbClr val="FFFF00"/>
                </a:solidFill>
              </a:rPr>
              <a:t>停止　</a:t>
            </a:r>
            <a:r>
              <a:rPr lang="en-US" altLang="zh-CN" sz="4400" b="1" dirty="0">
                <a:solidFill>
                  <a:srgbClr val="FFFF00"/>
                </a:solidFill>
              </a:rPr>
              <a:t>till:</a:t>
            </a:r>
            <a:r>
              <a:rPr lang="zh-CN" altLang="en-US" sz="4400" b="1" dirty="0">
                <a:solidFill>
                  <a:srgbClr val="FFFF00"/>
                </a:solidFill>
              </a:rPr>
              <a:t>直到）</a:t>
            </a:r>
            <a:endParaRPr lang="zh-CN" altLang="en-US" sz="4400" b="1" dirty="0">
              <a:solidFill>
                <a:srgbClr val="FFFF00"/>
              </a:solidFill>
            </a:endParaRPr>
          </a:p>
        </p:txBody>
      </p:sp>
      <p:sp>
        <p:nvSpPr>
          <p:cNvPr id="53253" name="矩形 53252"/>
          <p:cNvSpPr/>
          <p:nvPr/>
        </p:nvSpPr>
        <p:spPr>
          <a:xfrm>
            <a:off x="533400" y="1219200"/>
            <a:ext cx="7620000" cy="685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zh-CN" altLang="en-US" sz="6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8F8F8"/>
                </a:solidFill>
                <a:latin typeface="Arial Black" panose="020B0A04020102020204" charset="0"/>
                <a:ea typeface="Arial Black" panose="020B0A04020102020204" charset="0"/>
              </a:rPr>
              <a:t>Let's chant</a:t>
            </a:r>
            <a:endParaRPr lang="zh-CN" altLang="en-US" sz="6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8F8F8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3252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charRg st="25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3252">
                                            <p:txEl>
                                              <p:charRg st="25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charRg st="51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3252">
                                            <p:txEl>
                                              <p:charRg st="51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charRg st="78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3252">
                                            <p:txEl>
                                              <p:charRg st="78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charRg st="105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3252">
                                            <p:txEl>
                                              <p:charRg st="105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矩形 112641"/>
          <p:cNvSpPr/>
          <p:nvPr/>
        </p:nvSpPr>
        <p:spPr>
          <a:xfrm>
            <a:off x="323850" y="620713"/>
            <a:ext cx="5876925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54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99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Guessing game</a:t>
            </a:r>
            <a:endParaRPr lang="zh-CN" altLang="en-US" sz="5400" b="1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99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12643" name="矩形 112642"/>
          <p:cNvSpPr/>
          <p:nvPr/>
        </p:nvSpPr>
        <p:spPr>
          <a:xfrm>
            <a:off x="0" y="1989138"/>
            <a:ext cx="6948488" cy="142875"/>
          </a:xfrm>
          <a:prstGeom prst="rect">
            <a:avLst/>
          </a:prstGeom>
          <a:solidFill>
            <a:schemeClr val="accent2">
              <a:alpha val="89999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44" name="矩形 112643"/>
          <p:cNvSpPr/>
          <p:nvPr/>
        </p:nvSpPr>
        <p:spPr>
          <a:xfrm>
            <a:off x="3419475" y="1700213"/>
            <a:ext cx="5724525" cy="142875"/>
          </a:xfrm>
          <a:prstGeom prst="rect">
            <a:avLst/>
          </a:prstGeom>
          <a:solidFill>
            <a:srgbClr val="33CCCC">
              <a:alpha val="60001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45" name="文本占位符 112644"/>
          <p:cNvSpPr>
            <a:spLocks noGrp="1"/>
          </p:cNvSpPr>
          <p:nvPr>
            <p:ph type="body" idx="1"/>
          </p:nvPr>
        </p:nvSpPr>
        <p:spPr>
          <a:xfrm>
            <a:off x="395288" y="2636838"/>
            <a:ext cx="8353425" cy="3600450"/>
          </a:xfrm>
        </p:spPr>
        <p:txBody>
          <a:bodyPr/>
          <a:p>
            <a:pPr>
              <a:lnSpc>
                <a:spcPct val="80000"/>
              </a:lnSpc>
              <a:buNone/>
            </a:pPr>
            <a:r>
              <a:rPr lang="en-US" altLang="zh-CN" sz="2800" b="1"/>
              <a:t>    </a:t>
            </a:r>
            <a:r>
              <a:rPr lang="en-US" altLang="zh-CN" sz="3600" b="1"/>
              <a:t>Describe a friend in our class.</a:t>
            </a:r>
            <a:endParaRPr lang="en-US" altLang="zh-CN" sz="3600" b="1"/>
          </a:p>
          <a:p>
            <a:pPr>
              <a:lnSpc>
                <a:spcPct val="80000"/>
              </a:lnSpc>
              <a:buNone/>
            </a:pPr>
            <a:r>
              <a:rPr lang="en-US" altLang="zh-CN" sz="2800" b="1"/>
              <a:t>         </a:t>
            </a:r>
            <a:endParaRPr lang="en-US" altLang="zh-CN" sz="2800" b="1"/>
          </a:p>
          <a:p>
            <a:pPr>
              <a:lnSpc>
                <a:spcPct val="80000"/>
              </a:lnSpc>
              <a:buNone/>
            </a:pPr>
            <a:r>
              <a:rPr lang="en-US" altLang="zh-CN" sz="2800" b="1"/>
              <a:t>           </a:t>
            </a:r>
            <a:r>
              <a:rPr lang="en-US" altLang="zh-CN" b="1"/>
              <a:t>e.g. She has long hair  </a:t>
            </a:r>
            <a:r>
              <a:rPr lang="en-US" altLang="zh-CN" b="1">
                <a:latin typeface="Arial" panose="020B0604020202020204" pitchFamily="34" charset="0"/>
              </a:rPr>
              <a:t>……</a:t>
            </a:r>
            <a:endParaRPr lang="en-US" altLang="zh-CN" b="1"/>
          </a:p>
          <a:p>
            <a:pPr>
              <a:lnSpc>
                <a:spcPct val="80000"/>
              </a:lnSpc>
              <a:buNone/>
            </a:pPr>
            <a:r>
              <a:rPr lang="en-US" altLang="zh-CN" b="1"/>
              <a:t>                  </a:t>
            </a:r>
            <a:endParaRPr lang="en-US" altLang="zh-CN" b="1"/>
          </a:p>
          <a:p>
            <a:pPr>
              <a:lnSpc>
                <a:spcPct val="80000"/>
              </a:lnSpc>
              <a:buNone/>
            </a:pPr>
            <a:r>
              <a:rPr lang="en-US" altLang="zh-CN" b="1"/>
              <a:t>                 He is tall </a:t>
            </a:r>
            <a:r>
              <a:rPr lang="en-US" altLang="zh-CN" b="1">
                <a:latin typeface="Arial" panose="020B0604020202020204" pitchFamily="34" charset="0"/>
              </a:rPr>
              <a:t>……</a:t>
            </a:r>
            <a:endParaRPr lang="en-US" altLang="zh-CN" b="1"/>
          </a:p>
          <a:p>
            <a:pPr>
              <a:lnSpc>
                <a:spcPct val="80000"/>
              </a:lnSpc>
              <a:buNone/>
            </a:pPr>
            <a:endParaRPr lang="en-US" altLang="zh-CN" b="1"/>
          </a:p>
          <a:p>
            <a:pPr>
              <a:lnSpc>
                <a:spcPct val="80000"/>
              </a:lnSpc>
              <a:buNone/>
            </a:pPr>
            <a:r>
              <a:rPr lang="en-US" altLang="zh-CN" b="1"/>
              <a:t>                  </a:t>
            </a:r>
            <a:endParaRPr lang="en-US" altLang="zh-CN"/>
          </a:p>
          <a:p>
            <a:pPr>
              <a:lnSpc>
                <a:spcPct val="80000"/>
              </a:lnSpc>
              <a:buNone/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5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charRg st="3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45">
                                            <p:txEl>
                                              <p:charRg st="36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charRg st="46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45">
                                            <p:txEl>
                                              <p:charRg st="46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charRg st="84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45">
                                            <p:txEl>
                                              <p:charRg st="84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charRg st="103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45">
                                            <p:txEl>
                                              <p:charRg st="103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charRg st="135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45">
                                            <p:txEl>
                                              <p:charRg st="135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标题 9318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93187" name="文本占位符 9318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sp>
        <p:nvSpPr>
          <p:cNvPr id="93189" name="文本框 93188"/>
          <p:cNvSpPr txBox="1"/>
          <p:nvPr/>
        </p:nvSpPr>
        <p:spPr>
          <a:xfrm>
            <a:off x="3348038" y="1844675"/>
            <a:ext cx="3960812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993366"/>
                </a:solidFill>
                <a:latin typeface="Arial" panose="020B0604020202020204" pitchFamily="34" charset="0"/>
              </a:rPr>
              <a:t>Homework </a:t>
            </a:r>
            <a:endParaRPr lang="en-US" altLang="zh-CN" sz="4800" b="1">
              <a:solidFill>
                <a:srgbClr val="993366"/>
              </a:solidFill>
              <a:latin typeface="Arial" panose="020B0604020202020204" pitchFamily="34" charset="0"/>
            </a:endParaRPr>
          </a:p>
        </p:txBody>
      </p:sp>
      <p:sp>
        <p:nvSpPr>
          <p:cNvPr id="93190" name="矩形 93189"/>
          <p:cNvSpPr/>
          <p:nvPr/>
        </p:nvSpPr>
        <p:spPr>
          <a:xfrm>
            <a:off x="684213" y="3141663"/>
            <a:ext cx="8243887" cy="2692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609600" lvl="0" indent="-609600">
              <a:buAutoNum type="arabicPeriod"/>
            </a:pPr>
            <a:r>
              <a:rPr lang="en-US" altLang="zh-CN" sz="4000" b="1">
                <a:latin typeface="Times New Roman" panose="02020603050405020304" pitchFamily="18" charset="0"/>
              </a:rPr>
              <a:t>Recite the new words and phrases.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 marL="609600" lvl="0" indent="-609600">
              <a:buAutoNum type="arabicPeriod"/>
            </a:pPr>
            <a:r>
              <a:rPr lang="en-US" altLang="zh-CN" sz="4000" b="1">
                <a:latin typeface="Times New Roman" panose="02020603050405020304" pitchFamily="18" charset="0"/>
              </a:rPr>
              <a:t>Remember the ...........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 marL="609600" lvl="0" indent="-609600">
              <a:buAutoNum type="arabicPeriod"/>
            </a:pPr>
            <a:r>
              <a:rPr lang="en-US" altLang="zh-CN" sz="4000" b="1">
                <a:latin typeface="Times New Roman" panose="02020603050405020304" pitchFamily="18" charset="0"/>
              </a:rPr>
              <a:t>Finish the exercise.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9" name="文本框 9218"/>
          <p:cNvSpPr txBox="1"/>
          <p:nvPr/>
        </p:nvSpPr>
        <p:spPr>
          <a:xfrm>
            <a:off x="3741420" y="1412875"/>
            <a:ext cx="178562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look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sound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smell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taste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499428" y="1412558"/>
            <a:ext cx="1368425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endParaRPr lang="en-US" altLang="zh-CN" sz="6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en-US" altLang="zh-CN" sz="40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endParaRPr lang="en-US" altLang="zh-CN" sz="40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1868170" y="1412875"/>
            <a:ext cx="20510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ts val="4320"/>
              </a:lnSpc>
              <a:spcBef>
                <a:spcPts val="0"/>
              </a:spcBef>
            </a:pPr>
            <a:r>
              <a:rPr lang="en-US" altLang="zh-CN" sz="3600" b="1">
                <a:solidFill>
                  <a:srgbClr val="003399"/>
                </a:solidFill>
                <a:latin typeface="Times New Roman" panose="02020603050405020304" pitchFamily="18" charset="0"/>
              </a:rPr>
              <a:t>become</a:t>
            </a:r>
            <a:endParaRPr lang="en-US" altLang="zh-CN" sz="3600" b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4320"/>
              </a:lnSpc>
              <a:spcBef>
                <a:spcPts val="0"/>
              </a:spcBef>
            </a:pPr>
            <a:r>
              <a:rPr lang="en-US" altLang="zh-CN" sz="3600" b="1">
                <a:solidFill>
                  <a:srgbClr val="003399"/>
                </a:solidFill>
                <a:latin typeface="Times New Roman" panose="02020603050405020304" pitchFamily="18" charset="0"/>
              </a:rPr>
              <a:t>get</a:t>
            </a:r>
            <a:r>
              <a:rPr lang="en-US" altLang="zh-CN" sz="360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endParaRPr lang="en-US" altLang="zh-CN" sz="360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>
              <a:lnSpc>
                <a:spcPts val="4320"/>
              </a:lnSpc>
              <a:spcBef>
                <a:spcPts val="0"/>
              </a:spcBef>
            </a:pPr>
            <a:r>
              <a:rPr lang="en-US" altLang="zh-CN" sz="3600" b="1">
                <a:solidFill>
                  <a:srgbClr val="003399"/>
                </a:solidFill>
                <a:latin typeface="Times New Roman" panose="02020603050405020304" pitchFamily="18" charset="0"/>
              </a:rPr>
              <a:t>grow</a:t>
            </a:r>
            <a:endParaRPr lang="en-US" altLang="zh-CN" sz="3600" b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4320"/>
              </a:lnSpc>
              <a:spcBef>
                <a:spcPts val="0"/>
              </a:spcBef>
            </a:pPr>
            <a:r>
              <a:rPr lang="en-US" altLang="zh-CN" sz="3600" b="1">
                <a:solidFill>
                  <a:srgbClr val="003399"/>
                </a:solidFill>
                <a:latin typeface="Times New Roman" panose="02020603050405020304" pitchFamily="18" charset="0"/>
              </a:rPr>
              <a:t>turn </a:t>
            </a:r>
            <a:endParaRPr lang="en-US" altLang="zh-CN" sz="3600" b="1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2" name="矩形 9221" descr="Water lilies"/>
          <p:cNvSpPr/>
          <p:nvPr/>
        </p:nvSpPr>
        <p:spPr>
          <a:xfrm>
            <a:off x="395605" y="405130"/>
            <a:ext cx="4537075" cy="897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400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1">
                    <a:alphaModFix amt="52000"/>
                  </a:blip>
                  <a:stretch>
                    <a:fillRect/>
                  </a:stretch>
                </a:blip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Linking verbs</a:t>
            </a:r>
            <a:endParaRPr lang="zh-CN" altLang="en-US" sz="4400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1">
                  <a:alphaModFix amt="52000"/>
                </a:blip>
                <a:stretch>
                  <a:fillRect/>
                </a:stretch>
              </a:blip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23" name="文本框 9222"/>
          <p:cNvSpPr txBox="1"/>
          <p:nvPr/>
        </p:nvSpPr>
        <p:spPr>
          <a:xfrm>
            <a:off x="5527040" y="1156970"/>
            <a:ext cx="152527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4000" b="1">
                <a:latin typeface="Times New Roman" panose="02020603050405020304" pitchFamily="18" charset="0"/>
              </a:rPr>
              <a:t> </a:t>
            </a:r>
            <a:r>
              <a:rPr lang="en-US" altLang="zh-CN" sz="4000" b="1">
                <a:solidFill>
                  <a:srgbClr val="003399"/>
                </a:solidFill>
                <a:latin typeface="Times New Roman" panose="02020603050405020304" pitchFamily="18" charset="0"/>
              </a:rPr>
              <a:t>seem </a:t>
            </a:r>
            <a:endParaRPr lang="en-US" altLang="zh-CN" sz="4000" b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003399"/>
                </a:solidFill>
                <a:latin typeface="Times New Roman" panose="02020603050405020304" pitchFamily="18" charset="0"/>
              </a:rPr>
              <a:t> keep</a:t>
            </a:r>
            <a:endParaRPr lang="en-US" altLang="zh-CN" sz="4000" b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3399"/>
                </a:solidFill>
                <a:latin typeface="Times New Roman" panose="02020603050405020304" pitchFamily="18" charset="0"/>
              </a:rPr>
              <a:t> feel</a:t>
            </a:r>
            <a:r>
              <a:rPr lang="en-US" altLang="zh-CN" sz="4000" b="1">
                <a:latin typeface="Times New Roman" panose="02020603050405020304" pitchFamily="18" charset="0"/>
              </a:rPr>
              <a:t> 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 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3550" y="3966210"/>
            <a:ext cx="84283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经常出现的：</a:t>
            </a:r>
            <a:endParaRPr lang="zh-CN" altLang="en-US" sz="2800"/>
          </a:p>
          <a:p>
            <a:r>
              <a:rPr lang="en-US" altLang="zh-CN" sz="2800">
                <a:solidFill>
                  <a:srgbClr val="003399"/>
                </a:solidFill>
              </a:rPr>
              <a:t>stay</a:t>
            </a:r>
            <a:r>
              <a:rPr lang="en-US" altLang="zh-CN" sz="2800"/>
              <a:t>   stay heathy /calm </a:t>
            </a:r>
            <a:endParaRPr lang="en-US" altLang="zh-CN" sz="2800"/>
          </a:p>
          <a:p>
            <a:r>
              <a:rPr lang="en-US" altLang="zh-CN" sz="2800">
                <a:solidFill>
                  <a:srgbClr val="003399"/>
                </a:solidFill>
              </a:rPr>
              <a:t>touch </a:t>
            </a:r>
            <a:r>
              <a:rPr lang="en-US" altLang="zh-CN" sz="2800"/>
              <a:t>  Silk touches soft./ The water touches cool.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4318000" y="323850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6" name="右大括号 5"/>
          <p:cNvSpPr/>
          <p:nvPr/>
        </p:nvSpPr>
        <p:spPr>
          <a:xfrm>
            <a:off x="6989445" y="1412875"/>
            <a:ext cx="439420" cy="2447290"/>
          </a:xfrm>
          <a:prstGeom prst="rightBrace">
            <a:avLst/>
          </a:prstGeom>
          <a:solidFill>
            <a:schemeClr val="bg1"/>
          </a:solidFill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618730" y="2393315"/>
            <a:ext cx="1542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+  adj.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448310" y="5621655"/>
            <a:ext cx="8049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993366"/>
                </a:solidFill>
              </a:rPr>
              <a:t>be /become  + n.</a:t>
            </a:r>
            <a:r>
              <a:rPr lang="en-US" altLang="zh-CN" sz="2800"/>
              <a:t>   He became a teacher last year.</a:t>
            </a:r>
            <a:endParaRPr lang="en-US" altLang="zh-CN" sz="28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 uiExpand="1" build="p"/>
      <p:bldP spid="9221" grpId="0"/>
      <p:bldP spid="9223" grpId="0"/>
      <p:bldP spid="6" grpId="0" bldLvl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6260" name="图片 96259" descr="M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2363" y="260350"/>
            <a:ext cx="2663825" cy="378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1" name="图片 96260" descr="Betty"/>
          <p:cNvPicPr>
            <a:picLocks noChangeAspect="1"/>
          </p:cNvPicPr>
          <p:nvPr/>
        </p:nvPicPr>
        <p:blipFill>
          <a:blip r:embed="rId2"/>
          <a:srcRect t="1819"/>
          <a:stretch>
            <a:fillRect/>
          </a:stretch>
        </p:blipFill>
        <p:spPr>
          <a:xfrm>
            <a:off x="323850" y="188913"/>
            <a:ext cx="3028950" cy="393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2" name="文本框 96261"/>
          <p:cNvSpPr txBox="1"/>
          <p:nvPr/>
        </p:nvSpPr>
        <p:spPr>
          <a:xfrm>
            <a:off x="323850" y="4292600"/>
            <a:ext cx="48958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Betty’s hair is short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96263" name="文本框 96262"/>
          <p:cNvSpPr txBox="1"/>
          <p:nvPr/>
        </p:nvSpPr>
        <p:spPr>
          <a:xfrm>
            <a:off x="250825" y="5013325"/>
            <a:ext cx="8642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Betty’s hair is short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er</a:t>
            </a:r>
            <a:r>
              <a:rPr lang="en-US" altLang="zh-CN" sz="3600" b="1"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than</a:t>
            </a:r>
            <a:r>
              <a:rPr lang="en-US" altLang="zh-CN" sz="3600" b="1">
                <a:latin typeface="Arial" panose="020B0604020202020204" pitchFamily="34" charset="0"/>
              </a:rPr>
              <a:t> May’s (hair).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96264" name="文本框 96263"/>
          <p:cNvSpPr txBox="1"/>
          <p:nvPr/>
        </p:nvSpPr>
        <p:spPr>
          <a:xfrm>
            <a:off x="323850" y="5805488"/>
            <a:ext cx="84978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May’s hair is long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er</a:t>
            </a:r>
            <a:r>
              <a:rPr lang="en-US" altLang="zh-CN" sz="3600" b="1"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than</a:t>
            </a:r>
            <a:r>
              <a:rPr lang="en-US" altLang="zh-CN" sz="3600" b="1">
                <a:latin typeface="Arial" panose="020B0604020202020204" pitchFamily="34" charset="0"/>
              </a:rPr>
              <a:t> Betty’s (hair).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63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64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290" name="图片 12289" descr="600835ba-0d0f-427c-8696-59b02304d8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333375"/>
            <a:ext cx="4319587" cy="2889250"/>
          </a:xfrm>
          <a:prstGeom prst="rect">
            <a:avLst/>
          </a:prstGeom>
          <a:noFill/>
          <a:ln w="2857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1" name="图片 12290" descr="hanmajingche4dfg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716338"/>
            <a:ext cx="4319587" cy="2590800"/>
          </a:xfrm>
          <a:prstGeom prst="rect">
            <a:avLst/>
          </a:prstGeom>
          <a:noFill/>
          <a:ln w="2857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2" name="文本框 12291"/>
          <p:cNvSpPr txBox="1"/>
          <p:nvPr/>
        </p:nvSpPr>
        <p:spPr>
          <a:xfrm>
            <a:off x="4932363" y="1052513"/>
            <a:ext cx="381635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The white jeep 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</a:rPr>
              <a:t>is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longer than</a:t>
            </a:r>
            <a:r>
              <a:rPr lang="en-US" altLang="zh-CN" sz="3600" b="1">
                <a:latin typeface="Times New Roman" panose="02020603050405020304" pitchFamily="18" charset="0"/>
              </a:rPr>
              <a:t> the black one.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2293" name="文本框 12292"/>
          <p:cNvSpPr txBox="1"/>
          <p:nvPr/>
        </p:nvSpPr>
        <p:spPr>
          <a:xfrm>
            <a:off x="5003800" y="4076700"/>
            <a:ext cx="360045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The black jeep 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</a:rPr>
              <a:t>is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shorter than</a:t>
            </a:r>
            <a:r>
              <a:rPr lang="en-US" altLang="zh-CN" sz="3600" b="1">
                <a:latin typeface="Times New Roman" panose="02020603050405020304" pitchFamily="18" charset="0"/>
              </a:rPr>
              <a:t> the white one.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7" name="图片 3076" descr="103138_1167547145651">
            <a:hlinkClick r:id="rId1"/>
          </p:cNvPr>
          <p:cNvPicPr>
            <a:picLocks noChangeAspect="1"/>
          </p:cNvPicPr>
          <p:nvPr/>
        </p:nvPicPr>
        <p:blipFill>
          <a:blip r:embed="rId2"/>
          <a:srcRect l="16982" t="1825" r="15891"/>
          <a:stretch>
            <a:fillRect/>
          </a:stretch>
        </p:blipFill>
        <p:spPr>
          <a:xfrm>
            <a:off x="1042988" y="333375"/>
            <a:ext cx="3744912" cy="3759200"/>
          </a:xfrm>
          <a:prstGeom prst="rect">
            <a:avLst/>
          </a:prstGeom>
          <a:noFill/>
          <a:ln w="76200" cap="flat" cmpd="tri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81" name="文本占位符 3080"/>
          <p:cNvSpPr>
            <a:spLocks noGrp="1"/>
          </p:cNvSpPr>
          <p:nvPr>
            <p:ph type="body" idx="1"/>
          </p:nvPr>
        </p:nvSpPr>
        <p:spPr>
          <a:xfrm>
            <a:off x="539750" y="4292600"/>
            <a:ext cx="8229600" cy="1760538"/>
          </a:xfrm>
        </p:spPr>
        <p:txBody>
          <a:bodyPr/>
          <a:p>
            <a:pPr>
              <a:buNone/>
            </a:pPr>
            <a:r>
              <a:rPr lang="en-US" altLang="zh-CN" sz="3600" b="1"/>
              <a:t>Her hair is</a:t>
            </a:r>
            <a:r>
              <a:rPr lang="en-US" altLang="zh-CN" sz="3600" b="1">
                <a:solidFill>
                  <a:srgbClr val="FF0000"/>
                </a:solidFill>
              </a:rPr>
              <a:t> longer </a:t>
            </a:r>
            <a:r>
              <a:rPr lang="en-US" altLang="zh-CN" sz="3600" b="1">
                <a:solidFill>
                  <a:srgbClr val="003399"/>
                </a:solidFill>
              </a:rPr>
              <a:t>than</a:t>
            </a:r>
            <a:r>
              <a:rPr lang="en-US" altLang="zh-CN" sz="3600" b="1"/>
              <a:t> mine</a:t>
            </a:r>
            <a:endParaRPr lang="en-US" altLang="zh-CN" sz="3600" b="1"/>
          </a:p>
          <a:p>
            <a:pPr>
              <a:buNone/>
            </a:pPr>
            <a:r>
              <a:rPr lang="en-US" altLang="zh-CN" sz="3600" b="1"/>
              <a:t>Her hair is </a:t>
            </a:r>
            <a:r>
              <a:rPr lang="en-US" altLang="zh-CN" sz="3600" b="1">
                <a:solidFill>
                  <a:srgbClr val="FF0000"/>
                </a:solidFill>
              </a:rPr>
              <a:t>the longest</a:t>
            </a:r>
            <a:r>
              <a:rPr lang="en-US" altLang="zh-CN" sz="3600" b="1"/>
              <a:t> </a:t>
            </a:r>
            <a:r>
              <a:rPr lang="en-US" altLang="zh-CN" sz="3600" b="1">
                <a:solidFill>
                  <a:srgbClr val="003399"/>
                </a:solidFill>
              </a:rPr>
              <a:t>in the world</a:t>
            </a:r>
            <a:r>
              <a:rPr lang="en-US" altLang="zh-CN" sz="3600" b="1"/>
              <a:t>. </a:t>
            </a:r>
            <a:endParaRPr lang="en-US" altLang="zh-CN" sz="3600" b="1"/>
          </a:p>
        </p:txBody>
      </p:sp>
      <p:sp>
        <p:nvSpPr>
          <p:cNvPr id="3082" name="文本框 3081"/>
          <p:cNvSpPr txBox="1"/>
          <p:nvPr/>
        </p:nvSpPr>
        <p:spPr>
          <a:xfrm>
            <a:off x="4859338" y="3716338"/>
            <a:ext cx="4067175" cy="617537"/>
          </a:xfrm>
          <a:prstGeom prst="rect">
            <a:avLst/>
          </a:prstGeom>
          <a:noFill/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Comparative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比较级</a:t>
            </a:r>
            <a:endParaRPr lang="zh-CN" altLang="en-US" sz="32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083" name="文本框 3082"/>
          <p:cNvSpPr txBox="1"/>
          <p:nvPr/>
        </p:nvSpPr>
        <p:spPr>
          <a:xfrm>
            <a:off x="2484438" y="5589588"/>
            <a:ext cx="4537075" cy="617537"/>
          </a:xfrm>
          <a:prstGeom prst="rect">
            <a:avLst/>
          </a:prstGeom>
          <a:noFill/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superlative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最高级</a:t>
            </a:r>
            <a:endParaRPr lang="zh-CN" altLang="en-US" sz="32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1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charRg st="29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1">
                                            <p:txEl>
                                              <p:charRg st="29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7282" name="组合 97281"/>
          <p:cNvGrpSpPr/>
          <p:nvPr/>
        </p:nvGrpSpPr>
        <p:grpSpPr>
          <a:xfrm>
            <a:off x="6732588" y="0"/>
            <a:ext cx="2411412" cy="6858000"/>
            <a:chOff x="4241" y="0"/>
            <a:chExt cx="1519" cy="4320"/>
          </a:xfrm>
        </p:grpSpPr>
        <p:pic>
          <p:nvPicPr>
            <p:cNvPr id="97283" name="图片 97282" descr="1015546710_1_bi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E8D0"/>
                </a:clrFrom>
                <a:clrTo>
                  <a:srgbClr val="FFE8D0">
                    <a:alpha val="0"/>
                  </a:srgbClr>
                </a:clrTo>
              </a:clrChange>
            </a:blip>
            <a:srcRect l="848" t="57361" r="72519"/>
            <a:stretch>
              <a:fillRect/>
            </a:stretch>
          </p:blipFill>
          <p:spPr>
            <a:xfrm>
              <a:off x="4241" y="2478"/>
              <a:ext cx="408" cy="18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7284" name="图片 97283" descr="1015546710_1_bi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E8D0"/>
                </a:clrFrom>
                <a:clrTo>
                  <a:srgbClr val="FFE8D0">
                    <a:alpha val="0"/>
                  </a:srgbClr>
                </a:clrTo>
              </a:clrChange>
            </a:blip>
            <a:srcRect l="36357" t="16412" r="34009"/>
            <a:stretch>
              <a:fillRect/>
            </a:stretch>
          </p:blipFill>
          <p:spPr>
            <a:xfrm>
              <a:off x="4785" y="709"/>
              <a:ext cx="454" cy="36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7285" name="图片 97284" descr="1015546710_1_bi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E8D0"/>
                </a:clrFrom>
                <a:clrTo>
                  <a:srgbClr val="FFE8D0">
                    <a:alpha val="0"/>
                  </a:srgbClr>
                </a:clrTo>
              </a:clrChange>
            </a:blip>
            <a:srcRect l="68930"/>
            <a:stretch>
              <a:fillRect/>
            </a:stretch>
          </p:blipFill>
          <p:spPr>
            <a:xfrm>
              <a:off x="5284" y="0"/>
              <a:ext cx="476" cy="43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7286" name="文本框 97285"/>
          <p:cNvSpPr txBox="1"/>
          <p:nvPr/>
        </p:nvSpPr>
        <p:spPr>
          <a:xfrm>
            <a:off x="6948488" y="4292600"/>
            <a:ext cx="3603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1</a:t>
            </a:r>
            <a:endParaRPr lang="en-US" altLang="zh-CN" sz="4000" b="1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97287" name="文本框 97286"/>
          <p:cNvSpPr txBox="1"/>
          <p:nvPr/>
        </p:nvSpPr>
        <p:spPr>
          <a:xfrm>
            <a:off x="7812088" y="1557338"/>
            <a:ext cx="3603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2</a:t>
            </a:r>
            <a:endParaRPr lang="en-US" altLang="zh-CN" sz="4000" b="1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97288" name="文本框 97287"/>
          <p:cNvSpPr txBox="1"/>
          <p:nvPr/>
        </p:nvSpPr>
        <p:spPr>
          <a:xfrm>
            <a:off x="8567738" y="260350"/>
            <a:ext cx="576262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3</a:t>
            </a:r>
            <a:endParaRPr lang="en-US" altLang="zh-CN" sz="4800" b="1">
              <a:solidFill>
                <a:srgbClr val="FFFF99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97289" name="文本框 97288"/>
          <p:cNvSpPr txBox="1"/>
          <p:nvPr/>
        </p:nvSpPr>
        <p:spPr>
          <a:xfrm>
            <a:off x="323850" y="1484313"/>
            <a:ext cx="6985000" cy="254000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Ruler 3 is long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er</a:t>
            </a: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</a:rPr>
              <a:t> than</a:t>
            </a:r>
            <a:r>
              <a:rPr lang="en-US" altLang="zh-CN" sz="4000" b="1">
                <a:latin typeface="Times New Roman" panose="02020603050405020304" pitchFamily="18" charset="0"/>
              </a:rPr>
              <a:t> Ruler 2 . 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Ruler 1 is short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er</a:t>
            </a:r>
            <a:r>
              <a:rPr lang="en-US" altLang="zh-CN" sz="4000" b="1">
                <a:latin typeface="Times New Roman" panose="02020603050405020304" pitchFamily="18" charset="0"/>
              </a:rPr>
              <a:t> </a:t>
            </a: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</a:rPr>
              <a:t>than</a:t>
            </a:r>
            <a:r>
              <a:rPr lang="en-US" altLang="zh-CN" sz="4000" b="1">
                <a:latin typeface="Times New Roman" panose="02020603050405020304" pitchFamily="18" charset="0"/>
              </a:rPr>
              <a:t> Ruler 2 . 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Ruler 3 is </a:t>
            </a:r>
            <a:r>
              <a:rPr lang="en-US" altLang="zh-CN" sz="40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zh-CN" sz="4000" b="1">
                <a:latin typeface="Times New Roman" panose="02020603050405020304" pitchFamily="18" charset="0"/>
              </a:rPr>
              <a:t> long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est</a:t>
            </a:r>
            <a:r>
              <a:rPr lang="en-US" altLang="zh-CN" sz="4000" b="1">
                <a:latin typeface="Times New Roman" panose="02020603050405020304" pitchFamily="18" charset="0"/>
              </a:rPr>
              <a:t>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of all</a:t>
            </a:r>
            <a:r>
              <a:rPr lang="en-US" altLang="zh-CN" sz="4000" b="1">
                <a:latin typeface="Times New Roman" panose="02020603050405020304" pitchFamily="18" charset="0"/>
              </a:rPr>
              <a:t> .                             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sp>
        <p:nvSpPr>
          <p:cNvPr id="97290" name="矩形 97289"/>
          <p:cNvSpPr/>
          <p:nvPr/>
        </p:nvSpPr>
        <p:spPr>
          <a:xfrm>
            <a:off x="2195513" y="1557338"/>
            <a:ext cx="2952750" cy="7921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algn="ctr"/>
            <a:r>
              <a:rPr lang="en-US" altLang="zh-CN">
                <a:latin typeface="Arial" panose="020B0604020202020204" pitchFamily="34" charset="0"/>
              </a:rPr>
              <a:t>_______________________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97291" name="矩形 97290"/>
          <p:cNvSpPr/>
          <p:nvPr/>
        </p:nvSpPr>
        <p:spPr>
          <a:xfrm>
            <a:off x="2555875" y="2565400"/>
            <a:ext cx="2808288" cy="7921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algn="ctr"/>
            <a:r>
              <a:rPr lang="en-US" altLang="zh-CN">
                <a:latin typeface="Arial" panose="020B0604020202020204" pitchFamily="34" charset="0"/>
              </a:rPr>
              <a:t>_______________________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97292" name="矩形 97291"/>
          <p:cNvSpPr/>
          <p:nvPr/>
        </p:nvSpPr>
        <p:spPr>
          <a:xfrm>
            <a:off x="2195513" y="3429000"/>
            <a:ext cx="2736850" cy="6477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algn="ctr"/>
            <a:r>
              <a:rPr lang="en-US" altLang="zh-CN">
                <a:latin typeface="Arial" panose="020B0604020202020204" pitchFamily="34" charset="0"/>
              </a:rPr>
              <a:t>_______________________</a:t>
            </a:r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 animBg="1"/>
      <p:bldP spid="97290" grpId="0" animBg="1"/>
      <p:bldP spid="97291" grpId="0" animBg="1"/>
      <p:bldP spid="972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8306" name="内容占位符 98305" descr="cases_0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292725" y="981075"/>
            <a:ext cx="3302000" cy="2447925"/>
          </a:xfrm>
        </p:spPr>
      </p:pic>
      <p:pic>
        <p:nvPicPr>
          <p:cNvPr id="98307" name="内容占位符 98306" descr="cases_05"/>
          <p:cNvPicPr>
            <a:picLocks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700338" y="1196975"/>
            <a:ext cx="2325687" cy="2016125"/>
          </a:xfrm>
        </p:spPr>
      </p:pic>
      <p:pic>
        <p:nvPicPr>
          <p:cNvPr id="98308" name="内容占位符 98307" descr="151095104919"/>
          <p:cNvPicPr>
            <a:picLocks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611188" y="692150"/>
            <a:ext cx="1905000" cy="1905000"/>
          </a:xfrm>
        </p:spPr>
      </p:pic>
      <p:sp>
        <p:nvSpPr>
          <p:cNvPr id="98309" name="文本框 98308"/>
          <p:cNvSpPr txBox="1"/>
          <p:nvPr/>
        </p:nvSpPr>
        <p:spPr>
          <a:xfrm>
            <a:off x="1042988" y="2659063"/>
            <a:ext cx="1108075" cy="5794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339933"/>
                </a:solidFill>
                <a:latin typeface="Arial" panose="020B0604020202020204" pitchFamily="34" charset="0"/>
              </a:rPr>
              <a:t>50kg</a:t>
            </a:r>
            <a:endParaRPr lang="en-US" altLang="zh-CN" sz="3200" b="1">
              <a:solidFill>
                <a:srgbClr val="339933"/>
              </a:solidFill>
              <a:latin typeface="Arial" panose="020B0604020202020204" pitchFamily="34" charset="0"/>
            </a:endParaRPr>
          </a:p>
        </p:txBody>
      </p:sp>
      <p:sp>
        <p:nvSpPr>
          <p:cNvPr id="98310" name="文本框 98309"/>
          <p:cNvSpPr txBox="1"/>
          <p:nvPr/>
        </p:nvSpPr>
        <p:spPr>
          <a:xfrm>
            <a:off x="3132138" y="3308350"/>
            <a:ext cx="1333500" cy="5794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339933"/>
                </a:solidFill>
                <a:latin typeface="Arial" panose="020B0604020202020204" pitchFamily="34" charset="0"/>
              </a:rPr>
              <a:t>200kg</a:t>
            </a:r>
            <a:endParaRPr lang="en-US" altLang="zh-CN" sz="3200" b="1">
              <a:solidFill>
                <a:srgbClr val="339933"/>
              </a:solidFill>
              <a:latin typeface="Arial" panose="020B0604020202020204" pitchFamily="34" charset="0"/>
            </a:endParaRPr>
          </a:p>
        </p:txBody>
      </p:sp>
      <p:sp>
        <p:nvSpPr>
          <p:cNvPr id="98311" name="文本框 98310"/>
          <p:cNvSpPr txBox="1"/>
          <p:nvPr/>
        </p:nvSpPr>
        <p:spPr>
          <a:xfrm>
            <a:off x="6084888" y="3451225"/>
            <a:ext cx="1333500" cy="5794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339933"/>
                </a:solidFill>
                <a:latin typeface="Arial" panose="020B0604020202020204" pitchFamily="34" charset="0"/>
              </a:rPr>
              <a:t>400kg</a:t>
            </a:r>
            <a:endParaRPr lang="en-US" altLang="zh-CN" sz="3200" b="1">
              <a:solidFill>
                <a:srgbClr val="339933"/>
              </a:solidFill>
              <a:latin typeface="Arial" panose="020B0604020202020204" pitchFamily="34" charset="0"/>
            </a:endParaRPr>
          </a:p>
        </p:txBody>
      </p:sp>
      <p:sp>
        <p:nvSpPr>
          <p:cNvPr id="98312" name="文本框 98311"/>
          <p:cNvSpPr txBox="1"/>
          <p:nvPr/>
        </p:nvSpPr>
        <p:spPr>
          <a:xfrm>
            <a:off x="250825" y="4292600"/>
            <a:ext cx="4603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The first box is______.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8313" name="文本框 98312"/>
          <p:cNvSpPr txBox="1"/>
          <p:nvPr/>
        </p:nvSpPr>
        <p:spPr>
          <a:xfrm>
            <a:off x="250825" y="5027613"/>
            <a:ext cx="8794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The second box is ______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than</a:t>
            </a: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the first one.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8314" name="文本框 98313"/>
          <p:cNvSpPr txBox="1"/>
          <p:nvPr/>
        </p:nvSpPr>
        <p:spPr>
          <a:xfrm>
            <a:off x="250825" y="5805488"/>
            <a:ext cx="82740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The third box is ___________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of the three</a:t>
            </a:r>
            <a:r>
              <a:rPr lang="en-US" altLang="zh-CN" sz="3600" b="1">
                <a:latin typeface="Times New Roman" panose="02020603050405020304" pitchFamily="18" charset="0"/>
              </a:rPr>
              <a:t>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8315" name="矩形 98314"/>
          <p:cNvSpPr/>
          <p:nvPr/>
        </p:nvSpPr>
        <p:spPr>
          <a:xfrm>
            <a:off x="3348038" y="4221163"/>
            <a:ext cx="1327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3366FF"/>
                </a:solidFill>
                <a:latin typeface="Times New Roman" panose="02020603050405020304" pitchFamily="18" charset="0"/>
              </a:rPr>
              <a:t>heavy</a:t>
            </a:r>
            <a:endParaRPr lang="en-US" altLang="zh-CN" sz="3600" b="1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16" name="矩形 98315"/>
          <p:cNvSpPr/>
          <p:nvPr/>
        </p:nvSpPr>
        <p:spPr>
          <a:xfrm>
            <a:off x="3779838" y="5013325"/>
            <a:ext cx="17462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3366FF"/>
                </a:solidFill>
                <a:latin typeface="Times New Roman" panose="02020603050405020304" pitchFamily="18" charset="0"/>
              </a:rPr>
              <a:t>heavier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en-US" altLang="zh-CN" sz="36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17" name="矩形 98316"/>
          <p:cNvSpPr/>
          <p:nvPr/>
        </p:nvSpPr>
        <p:spPr>
          <a:xfrm>
            <a:off x="3635375" y="5661025"/>
            <a:ext cx="24828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3366FF"/>
                </a:solidFill>
                <a:latin typeface="Times New Roman" panose="02020603050405020304" pitchFamily="18" charset="0"/>
              </a:rPr>
              <a:t>the heaviest</a:t>
            </a:r>
            <a:endParaRPr lang="en-US" altLang="zh-CN" sz="3600" b="1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5" grpId="0"/>
      <p:bldP spid="98316" grpId="0"/>
      <p:bldP spid="98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副标题 99329"/>
          <p:cNvSpPr>
            <a:spLocks noGrp="1"/>
          </p:cNvSpPr>
          <p:nvPr>
            <p:ph type="subTitle" idx="1"/>
          </p:nvPr>
        </p:nvSpPr>
        <p:spPr>
          <a:xfrm>
            <a:off x="2195513" y="4941888"/>
            <a:ext cx="3060700" cy="838200"/>
          </a:xfrm>
        </p:spPr>
        <p:txBody>
          <a:bodyPr/>
          <a:p>
            <a:pPr algn="l" defTabSz="91440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SzPct val="100000"/>
            </a:pPr>
            <a:r>
              <a:rPr lang="en-US" altLang="zh-CN" sz="4000" b="1" i="1" kern="1200" baseline="0">
                <a:latin typeface="Arial" panose="020B0604020202020204" pitchFamily="34" charset="0"/>
                <a:ea typeface="宋体" panose="02010600030101010101" pitchFamily="2" charset="-122"/>
              </a:rPr>
              <a:t>the big</a:t>
            </a:r>
            <a:r>
              <a:rPr lang="en-US" altLang="zh-CN" sz="4000" b="1" i="1" kern="1200" baseline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gest</a:t>
            </a:r>
            <a:endParaRPr lang="en-US" altLang="zh-CN" sz="2400" kern="1200" baseline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331" name="矩形 99330"/>
          <p:cNvSpPr/>
          <p:nvPr/>
        </p:nvSpPr>
        <p:spPr>
          <a:xfrm>
            <a:off x="2195513" y="2781300"/>
            <a:ext cx="1774825" cy="823913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r>
              <a:rPr lang="en-US" altLang="zh-CN" sz="4800" b="1" i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big</a:t>
            </a:r>
            <a:r>
              <a:rPr lang="en-US" altLang="zh-CN" sz="4800" b="1" i="1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ger</a:t>
            </a:r>
            <a:endParaRPr lang="en-US" altLang="zh-CN" sz="4800" b="1" i="1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9332" name="标题 99331"/>
          <p:cNvSpPr/>
          <p:nvPr>
            <p:ph type="ctrTitle"/>
          </p:nvPr>
        </p:nvSpPr>
        <p:spPr>
          <a:xfrm>
            <a:off x="1547813" y="836613"/>
            <a:ext cx="1296987" cy="838200"/>
          </a:xfrm>
          <a:ln w="12700"/>
        </p:spPr>
        <p:txBody>
          <a:bodyPr vert="horz" wrap="square" lIns="92075" tIns="46038" rIns="92075" bIns="46038" anchor="b"/>
          <a:p>
            <a:pPr algn="l" defTabSz="914400">
              <a:buSzPct val="100000"/>
            </a:pPr>
            <a:r>
              <a:rPr lang="en-US" altLang="zh-CN" sz="4800" b="1" i="1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big</a:t>
            </a:r>
            <a:endParaRPr lang="en-US" altLang="zh-CN" sz="4800" b="1" i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9333" name="组合 99332"/>
          <p:cNvGrpSpPr/>
          <p:nvPr/>
        </p:nvGrpSpPr>
        <p:grpSpPr>
          <a:xfrm>
            <a:off x="684213" y="549275"/>
            <a:ext cx="7924800" cy="5697538"/>
            <a:chOff x="432" y="384"/>
            <a:chExt cx="4992" cy="3551"/>
          </a:xfrm>
        </p:grpSpPr>
        <p:grpSp>
          <p:nvGrpSpPr>
            <p:cNvPr id="99334" name="组合 99333"/>
            <p:cNvGrpSpPr/>
            <p:nvPr/>
          </p:nvGrpSpPr>
          <p:grpSpPr>
            <a:xfrm>
              <a:off x="1968" y="384"/>
              <a:ext cx="3456" cy="3551"/>
              <a:chOff x="1968" y="384"/>
              <a:chExt cx="3456" cy="3551"/>
            </a:xfrm>
          </p:grpSpPr>
          <p:pic>
            <p:nvPicPr>
              <p:cNvPr id="99335" name="图片 99334" descr="anim22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968" y="384"/>
                <a:ext cx="1200" cy="68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9336" name="图片 99335" descr="anim22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784" y="1488"/>
                <a:ext cx="1488" cy="85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9337" name="图片 99336" descr="anim22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408" y="2784"/>
                <a:ext cx="2016" cy="115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99338" name="图片 99337" descr="anim2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" y="3104"/>
              <a:ext cx="768" cy="51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3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/>
      <p:bldP spid="99331" grpId="0"/>
      <p:bldP spid="99332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4553</Words>
  <Application>WPS 演示</Application>
  <PresentationFormat>在屏幕上显示</PresentationFormat>
  <Paragraphs>405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宋体</vt:lpstr>
      <vt:lpstr>Wingdings</vt:lpstr>
      <vt:lpstr>Monotype Corsiva</vt:lpstr>
      <vt:lpstr>幼圆</vt:lpstr>
      <vt:lpstr>Times New Roman</vt:lpstr>
      <vt:lpstr>Arial Black</vt:lpstr>
      <vt:lpstr>隶书</vt:lpstr>
      <vt:lpstr>微软雅黑</vt:lpstr>
      <vt:lpstr>Arial Unicode MS</vt:lpstr>
      <vt:lpstr>Calibri</vt:lpstr>
      <vt:lpstr>楷体_GB2312</vt:lpstr>
      <vt:lpstr>黑体</vt:lpstr>
      <vt:lpstr>Comic Sans MS</vt:lpstr>
      <vt:lpstr>新宋体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big</vt:lpstr>
      <vt:lpstr>PowerPoint 演示文稿</vt:lpstr>
      <vt:lpstr>How to form  comparatives and superlatives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 survey调查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375</cp:revision>
  <dcterms:created xsi:type="dcterms:W3CDTF">2007-08-29T11:12:00Z</dcterms:created>
  <dcterms:modified xsi:type="dcterms:W3CDTF">2018-09-10T06:31:10Z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