
<file path=[Content_Types].xml><?xml version="1.0" encoding="utf-8"?>
<Types xmlns="http://schemas.openxmlformats.org/package/2006/content-types">
  <Default Extension="jpeg" ContentType="image/jpeg"/>
  <Default Extension="png" ContentType="image/png"/>
  <Default Extension="gif" ContentType="image/gif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</p:sldMasterIdLst>
  <p:notesMasterIdLst>
    <p:notesMasterId r:id="rId10"/>
  </p:notesMasterIdLst>
  <p:sldIdLst>
    <p:sldId id="283" r:id="rId5"/>
    <p:sldId id="443" r:id="rId6"/>
    <p:sldId id="421" r:id="rId7"/>
    <p:sldId id="422" r:id="rId8"/>
    <p:sldId id="427" r:id="rId9"/>
    <p:sldId id="432" r:id="rId11"/>
    <p:sldId id="413" r:id="rId12"/>
    <p:sldId id="420" r:id="rId13"/>
    <p:sldId id="439" r:id="rId14"/>
    <p:sldId id="438" r:id="rId15"/>
    <p:sldId id="440" r:id="rId16"/>
    <p:sldId id="441" r:id="rId17"/>
    <p:sldId id="412" r:id="rId18"/>
    <p:sldId id="345" r:id="rId19"/>
    <p:sldId id="355" r:id="rId20"/>
    <p:sldId id="343" r:id="rId21"/>
    <p:sldId id="429" r:id="rId22"/>
    <p:sldId id="386" r:id="rId23"/>
    <p:sldId id="364" r:id="rId24"/>
    <p:sldId id="403" r:id="rId25"/>
    <p:sldId id="389" r:id="rId26"/>
    <p:sldId id="399" r:id="rId27"/>
    <p:sldId id="442" r:id="rId28"/>
    <p:sldId id="351" r:id="rId29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  <a:srgbClr val="3333FF"/>
    <a:srgbClr val="CC00FF"/>
    <a:srgbClr val="FFFFCC"/>
    <a:srgbClr val="0000CC"/>
    <a:srgbClr val="CC0000"/>
    <a:srgbClr val="FF006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886"/>
    <p:restoredTop sz="92035"/>
  </p:normalViewPr>
  <p:slideViewPr>
    <p:cSldViewPr showGuides="1">
      <p:cViewPr varScale="1">
        <p:scale>
          <a:sx n="111" d="100"/>
          <a:sy n="111" d="100"/>
        </p:scale>
        <p:origin x="-178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50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4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0" Type="http://schemas.openxmlformats.org/officeDocument/2006/relationships/slide" Target="slides/slide15.xml"/><Relationship Id="rId2" Type="http://schemas.openxmlformats.org/officeDocument/2006/relationships/theme" Target="theme/theme1.xml"/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 b="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9940" name="Rectangle 4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 b="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hangingPunct="1"/>
            <a:fld id="{9A0DB2DC-4C9A-4742-B13C-FB6460FD3503}" type="slidenum">
              <a:rPr lang="en-US" altLang="zh-CN" sz="1200" b="0" dirty="0">
                <a:latin typeface="Arial" panose="020B0604020202020204" pitchFamily="34" charset="0"/>
              </a:rPr>
            </a:fld>
            <a:endParaRPr lang="en-US" altLang="zh-CN" sz="1200" b="0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2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b="0" dirty="0">
                <a:latin typeface="Arial" panose="020B0604020202020204" pitchFamily="34" charset="0"/>
              </a:rPr>
            </a:fld>
            <a:endParaRPr lang="en-US" altLang="zh-CN" sz="1200" b="0" dirty="0">
              <a:latin typeface="Arial" panose="020B0604020202020204" pitchFamily="34" charset="0"/>
            </a:endParaRPr>
          </a:p>
        </p:txBody>
      </p:sp>
      <p:sp>
        <p:nvSpPr>
          <p:cNvPr id="40963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40964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r>
              <a:rPr lang="en-US" altLang="zh-CN" b="1" dirty="0"/>
              <a:t>“</a:t>
            </a:r>
            <a:r>
              <a:rPr lang="zh-CN" altLang="en-US" b="1" dirty="0"/>
              <a:t>碰壁点拨式”教学法是素质教育的一种方式，这种教学法的基本模式是：编拟题组</a:t>
            </a:r>
            <a:r>
              <a:rPr lang="en-US" altLang="zh-CN" b="1" dirty="0"/>
              <a:t>—</a:t>
            </a:r>
            <a:r>
              <a:rPr lang="zh-CN" altLang="en-US" b="1" dirty="0"/>
              <a:t>练中碰壁</a:t>
            </a:r>
            <a:r>
              <a:rPr lang="en-US" altLang="zh-CN" b="1" dirty="0"/>
              <a:t>—</a:t>
            </a:r>
            <a:r>
              <a:rPr lang="zh-CN" altLang="en-US" b="1" dirty="0"/>
              <a:t>讲评点拨</a:t>
            </a:r>
            <a:r>
              <a:rPr lang="en-US" altLang="zh-CN" b="1" dirty="0"/>
              <a:t>—</a:t>
            </a:r>
            <a:r>
              <a:rPr lang="zh-CN" altLang="en-US" b="1" dirty="0"/>
              <a:t>巩固消化。该教学法以问题为载体，以训练为主线，目标导控，问题教学，先练后讲，碰壁点拨，反馈矫正。增强了学习的方向性、选择性及目标性，使学生在克服困难消除障碍的过程中发展自己的观察力、想象力和思维能力，使他们的智慧升华，创造思维得以开发。 </a:t>
            </a:r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6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b="0" dirty="0">
                <a:latin typeface="Arial" panose="020B0604020202020204" pitchFamily="34" charset="0"/>
              </a:rPr>
            </a:fld>
            <a:endParaRPr lang="en-US" altLang="zh-CN" sz="1200" b="0" dirty="0">
              <a:latin typeface="Arial" panose="020B0604020202020204" pitchFamily="34" charset="0"/>
            </a:endParaRPr>
          </a:p>
        </p:txBody>
      </p:sp>
      <p:sp>
        <p:nvSpPr>
          <p:cNvPr id="41987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41988" name="Rectangle 3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10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b="0" dirty="0">
                <a:latin typeface="Arial" panose="020B0604020202020204" pitchFamily="34" charset="0"/>
              </a:rPr>
            </a:fld>
            <a:endParaRPr lang="en-US" altLang="zh-CN" sz="1200" b="0" dirty="0">
              <a:latin typeface="Arial" panose="020B0604020202020204" pitchFamily="34" charset="0"/>
            </a:endParaRPr>
          </a:p>
        </p:txBody>
      </p:sp>
      <p:sp>
        <p:nvSpPr>
          <p:cNvPr id="43011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43012" name="Rectangle 3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4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b="0" dirty="0">
                <a:latin typeface="Arial" panose="020B0604020202020204" pitchFamily="34" charset="0"/>
              </a:rPr>
            </a:fld>
            <a:endParaRPr lang="en-US" altLang="zh-CN" sz="1200" b="0" dirty="0">
              <a:latin typeface="Arial" panose="020B0604020202020204" pitchFamily="34" charset="0"/>
            </a:endParaRPr>
          </a:p>
        </p:txBody>
      </p:sp>
      <p:sp>
        <p:nvSpPr>
          <p:cNvPr id="44035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44036" name="Rectangle 3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 b="0">
                <a:latin typeface="+mn-lt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b="0">
                <a:latin typeface="+mn-lt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0">
                <a:latin typeface="Arial" panose="020B0604020202020204" pitchFamily="34" charset="0"/>
              </a:defRPr>
            </a:lvl1pPr>
          </a:lstStyle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07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89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 b="0">
                <a:latin typeface="+mn-lt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89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b="0">
                <a:latin typeface="+mn-lt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89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0">
                <a:latin typeface="Arial" panose="020B0604020202020204" pitchFamily="34" charset="0"/>
              </a:defRPr>
            </a:lvl1pPr>
          </a:lstStyle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5123" name="Rectangle 3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kumimoji="1" sz="1400" b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kumimoji="1" sz="1400" b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0"/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hemeOverride" Target="../theme/themeOverride3.xml"/><Relationship Id="rId1" Type="http://schemas.openxmlformats.org/officeDocument/2006/relationships/image" Target="../media/image9.GI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GIF"/><Relationship Id="rId1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3.xml"/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29.xml"/><Relationship Id="rId4" Type="http://schemas.openxmlformats.org/officeDocument/2006/relationships/themeOverride" Target="../theme/themeOverride1.xml"/><Relationship Id="rId3" Type="http://schemas.openxmlformats.org/officeDocument/2006/relationships/image" Target="../media/image7.emf"/><Relationship Id="rId2" Type="http://schemas.openxmlformats.org/officeDocument/2006/relationships/image" Target="../media/image6.jpeg"/><Relationship Id="rId1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6146" name="WordArt 4"/>
          <p:cNvSpPr>
            <a:spLocks noTextEdit="1"/>
          </p:cNvSpPr>
          <p:nvPr/>
        </p:nvSpPr>
        <p:spPr>
          <a:xfrm>
            <a:off x="1371600" y="1905000"/>
            <a:ext cx="2286000" cy="790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9525" cap="flat" cmpd="sng">
                  <a:solidFill>
                    <a:srgbClr val="00FF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6600"/>
                </a:solidFill>
                <a:latin typeface="Comic Sans MS" panose="030F0702030302020204" pitchFamily="66" charset="0"/>
                <a:ea typeface="Comic Sans MS" panose="030F0702030302020204" pitchFamily="66" charset="0"/>
              </a:rPr>
              <a:t>Unit 4</a:t>
            </a:r>
            <a:endParaRPr lang="zh-CN" altLang="en-US" sz="3600" b="1">
              <a:ln w="9525" cap="flat" cmpd="sng">
                <a:solidFill>
                  <a:srgbClr val="00FF00"/>
                </a:solidFill>
                <a:prstDash val="solid"/>
                <a:headEnd type="none" w="med" len="med"/>
                <a:tailEnd type="none" w="med" len="med"/>
              </a:ln>
              <a:solidFill>
                <a:srgbClr val="006600"/>
              </a:solidFill>
              <a:latin typeface="Comic Sans MS" panose="030F0702030302020204" pitchFamily="66" charset="0"/>
              <a:ea typeface="Comic Sans MS" panose="030F0702030302020204" pitchFamily="66" charset="0"/>
            </a:endParaRPr>
          </a:p>
        </p:txBody>
      </p:sp>
      <p:sp>
        <p:nvSpPr>
          <p:cNvPr id="6147" name="WordArt 5"/>
          <p:cNvSpPr>
            <a:spLocks noTextEdit="1"/>
          </p:cNvSpPr>
          <p:nvPr/>
        </p:nvSpPr>
        <p:spPr>
          <a:xfrm>
            <a:off x="4191000" y="1905000"/>
            <a:ext cx="3292475" cy="9445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12700" cap="flat" cmpd="sng">
                  <a:solidFill>
                    <a:srgbClr val="FF99CC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Do it yourself</a:t>
            </a:r>
            <a:endParaRPr lang="zh-CN" altLang="en-US" sz="3600" b="1">
              <a:ln w="12700" cap="flat" cmpd="sng">
                <a:solidFill>
                  <a:srgbClr val="FF99CC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6148" name="Text Box 6"/>
          <p:cNvSpPr txBox="1"/>
          <p:nvPr/>
        </p:nvSpPr>
        <p:spPr>
          <a:xfrm>
            <a:off x="838200" y="3336925"/>
            <a:ext cx="7543800" cy="854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5000">
                <a:solidFill>
                  <a:srgbClr val="006600"/>
                </a:solidFill>
                <a:latin typeface="Arial" panose="020B0604020202020204" pitchFamily="34" charset="0"/>
              </a:rPr>
              <a:t>Grammar</a:t>
            </a:r>
            <a:endParaRPr lang="en-US" altLang="zh-CN" sz="5000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319491" name="Rectangle 3"/>
          <p:cNvSpPr/>
          <p:nvPr/>
        </p:nvSpPr>
        <p:spPr>
          <a:xfrm>
            <a:off x="457200" y="609600"/>
            <a:ext cx="8458200" cy="50355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>
                <a:solidFill>
                  <a:srgbClr val="CC00FF"/>
                </a:solidFill>
                <a:latin typeface="Times New Roman" panose="02020603050405020304" pitchFamily="18" charset="0"/>
              </a:rPr>
              <a:t>2) </a:t>
            </a:r>
            <a:r>
              <a:rPr lang="zh-CN" altLang="en-US" dirty="0">
                <a:solidFill>
                  <a:srgbClr val="CC00FF"/>
                </a:solidFill>
                <a:latin typeface="Times New Roman" panose="02020603050405020304" pitchFamily="18" charset="0"/>
              </a:rPr>
              <a:t>祈使句的否定结构，一律在肯定结构前加 </a:t>
            </a:r>
            <a:r>
              <a:rPr lang="en-US" altLang="zh-CN">
                <a:solidFill>
                  <a:srgbClr val="CC00FF"/>
                </a:solidFill>
                <a:latin typeface="Times New Roman" panose="02020603050405020304" pitchFamily="18" charset="0"/>
              </a:rPr>
              <a:t>Do not (Don’t)</a:t>
            </a:r>
            <a:r>
              <a:rPr lang="zh-CN" altLang="en-US" dirty="0">
                <a:solidFill>
                  <a:srgbClr val="CC00FF"/>
                </a:solidFill>
                <a:latin typeface="Times New Roman" panose="02020603050405020304" pitchFamily="18" charset="0"/>
              </a:rPr>
              <a:t>。例如：</a:t>
            </a:r>
            <a:r>
              <a:rPr lang="zh-CN" altLang="en-US" dirty="0">
                <a:latin typeface="Times New Roman" panose="02020603050405020304" pitchFamily="18" charset="0"/>
              </a:rPr>
              <a:t> </a:t>
            </a:r>
            <a:br>
              <a:rPr lang="zh-CN" altLang="en-US" dirty="0">
                <a:latin typeface="Times New Roman" panose="02020603050405020304" pitchFamily="18" charset="0"/>
              </a:rPr>
            </a:b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Don’t go there, please. </a:t>
            </a:r>
            <a:endParaRPr lang="zh-CN" altLang="en-US" dirty="0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Don’t be late for class! </a:t>
            </a:r>
            <a:endParaRPr lang="zh-CN" altLang="en-US" dirty="0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Don’t let him in. </a:t>
            </a:r>
            <a:endParaRPr lang="zh-CN" altLang="en-US" dirty="0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注意：</a:t>
            </a:r>
            <a:r>
              <a:rPr lang="en-US" altLang="zh-CN">
                <a:latin typeface="Times New Roman" panose="02020603050405020304" pitchFamily="18" charset="0"/>
              </a:rPr>
              <a:t>Let’s</a:t>
            </a:r>
            <a:r>
              <a:rPr lang="zh-CN" altLang="en-US" dirty="0">
                <a:latin typeface="Times New Roman" panose="02020603050405020304" pitchFamily="18" charset="0"/>
              </a:rPr>
              <a:t>型祈使句，其否定式也可用 </a:t>
            </a:r>
            <a:br>
              <a:rPr lang="zh-CN" altLang="en-US" dirty="0">
                <a:latin typeface="Times New Roman" panose="02020603050405020304" pitchFamily="18" charset="0"/>
              </a:rPr>
            </a:br>
            <a:r>
              <a:rPr lang="en-US" altLang="zh-CN">
                <a:latin typeface="Times New Roman" panose="02020603050405020304" pitchFamily="18" charset="0"/>
              </a:rPr>
              <a:t>Let’s not …</a:t>
            </a:r>
            <a:r>
              <a:rPr lang="zh-CN" altLang="en-US" dirty="0">
                <a:latin typeface="Times New Roman" panose="02020603050405020304" pitchFamily="18" charset="0"/>
              </a:rPr>
              <a:t>，例如： </a:t>
            </a:r>
            <a:br>
              <a:rPr lang="zh-CN" altLang="en-US" dirty="0">
                <a:latin typeface="Times New Roman" panose="02020603050405020304" pitchFamily="18" charset="0"/>
              </a:rPr>
            </a:b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Let’s not have rest. </a:t>
            </a:r>
            <a:br>
              <a:rPr lang="zh-CN" altLang="en-US" dirty="0">
                <a:solidFill>
                  <a:srgbClr val="3333FF"/>
                </a:solidFill>
                <a:latin typeface="Times New Roman" panose="02020603050405020304" pitchFamily="18" charset="0"/>
              </a:rPr>
            </a:b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Let’s not sit here! 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charRg st="112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9491">
                                            <p:txEl>
                                              <p:charRg st="112" end="19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01380" name="矩形 101379"/>
          <p:cNvSpPr/>
          <p:nvPr/>
        </p:nvSpPr>
        <p:spPr>
          <a:xfrm>
            <a:off x="4343400" y="5791200"/>
            <a:ext cx="37338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3600" b="1">
                <a:solidFill>
                  <a:srgbClr val="FF0000"/>
                </a:solidFill>
                <a:effectLst>
                  <a:outerShdw dist="35921" dir="2699999" algn="ctr" rotWithShape="0">
                    <a:srgbClr val="C0C0C0">
                      <a:alpha val="80000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</a:rPr>
              <a:t>Attention</a:t>
            </a:r>
            <a:endParaRPr lang="zh-CN" altLang="en-US" sz="3600" b="1">
              <a:solidFill>
                <a:srgbClr val="FF0000"/>
              </a:solidFill>
              <a:effectLst>
                <a:outerShdw dist="35921" dir="2699999" algn="ctr" rotWithShape="0">
                  <a:srgbClr val="C0C0C0">
                    <a:alpha val="80000"/>
                  </a:srgbClr>
                </a:outerShdw>
              </a:effectLst>
              <a:latin typeface="华文新魏" panose="02010800040101010101" charset="-122"/>
              <a:ea typeface="华文新魏" panose="02010800040101010101" charset="-122"/>
            </a:endParaRPr>
          </a:p>
        </p:txBody>
      </p:sp>
      <p:sp>
        <p:nvSpPr>
          <p:cNvPr id="319491" name="Rectangle 3"/>
          <p:cNvSpPr/>
          <p:nvPr/>
        </p:nvSpPr>
        <p:spPr>
          <a:xfrm>
            <a:off x="0" y="0"/>
            <a:ext cx="9144000" cy="5172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>
                <a:latin typeface="Times New Roman" panose="02020603050405020304" pitchFamily="18" charset="0"/>
              </a:rPr>
              <a:t>1.</a:t>
            </a:r>
            <a:r>
              <a:rPr lang="zh-CN" altLang="en-US" dirty="0">
                <a:latin typeface="Times New Roman" panose="02020603050405020304" pitchFamily="18" charset="0"/>
              </a:rPr>
              <a:t>祈使句的反义疑问句。</a:t>
            </a:r>
            <a:endParaRPr lang="zh-CN" altLang="en-US" dirty="0">
              <a:latin typeface="Times New Roman" panose="02020603050405020304" pitchFamily="18" charset="0"/>
            </a:endParaRPr>
          </a:p>
          <a:p>
            <a:r>
              <a:rPr lang="en-US" altLang="zh-CN">
                <a:latin typeface="Times New Roman" panose="02020603050405020304" pitchFamily="18" charset="0"/>
              </a:rPr>
              <a:t>Open the door, </a:t>
            </a:r>
            <a:r>
              <a:rPr lang="en-US" altLang="zh-CN" u="sng">
                <a:latin typeface="Times New Roman" panose="02020603050405020304" pitchFamily="18" charset="0"/>
              </a:rPr>
              <a:t>                                    </a:t>
            </a:r>
            <a:r>
              <a:rPr lang="en-US" altLang="zh-CN">
                <a:latin typeface="Times New Roman" panose="02020603050405020304" pitchFamily="18" charset="0"/>
              </a:rPr>
              <a:t>?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en-US" altLang="zh-CN">
                <a:latin typeface="Times New Roman" panose="02020603050405020304" pitchFamily="18" charset="0"/>
              </a:rPr>
              <a:t>Don’t talk in class, </a:t>
            </a:r>
            <a:r>
              <a:rPr lang="en-US" altLang="zh-CN" u="sng">
                <a:latin typeface="Times New Roman" panose="02020603050405020304" pitchFamily="18" charset="0"/>
              </a:rPr>
              <a:t>                              </a:t>
            </a:r>
            <a:r>
              <a:rPr lang="en-US" altLang="zh-CN">
                <a:latin typeface="Times New Roman" panose="02020603050405020304" pitchFamily="18" charset="0"/>
              </a:rPr>
              <a:t>?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en-US" altLang="zh-CN">
                <a:latin typeface="Times New Roman" panose="02020603050405020304" pitchFamily="18" charset="0"/>
              </a:rPr>
              <a:t>Let’s play a game, </a:t>
            </a:r>
            <a:r>
              <a:rPr lang="en-US" altLang="zh-CN" u="sng">
                <a:latin typeface="Times New Roman" panose="02020603050405020304" pitchFamily="18" charset="0"/>
              </a:rPr>
              <a:t>                               </a:t>
            </a:r>
            <a:r>
              <a:rPr lang="en-US" altLang="zh-CN">
                <a:latin typeface="Times New Roman" panose="02020603050405020304" pitchFamily="18" charset="0"/>
              </a:rPr>
              <a:t>?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en-US" altLang="zh-CN">
                <a:latin typeface="Times New Roman" panose="02020603050405020304" pitchFamily="18" charset="0"/>
              </a:rPr>
              <a:t>Let us go home, </a:t>
            </a:r>
            <a:r>
              <a:rPr lang="en-US" altLang="zh-CN" u="sng">
                <a:latin typeface="Times New Roman" panose="02020603050405020304" pitchFamily="18" charset="0"/>
              </a:rPr>
              <a:t>                                   </a:t>
            </a:r>
            <a:r>
              <a:rPr lang="en-US" altLang="zh-CN">
                <a:latin typeface="Times New Roman" panose="02020603050405020304" pitchFamily="18" charset="0"/>
              </a:rPr>
              <a:t>?</a:t>
            </a:r>
            <a:endParaRPr lang="en-US" altLang="zh-CN">
              <a:latin typeface="Times New Roman" panose="02020603050405020304" pitchFamily="18" charset="0"/>
            </a:endParaRPr>
          </a:p>
          <a:p>
            <a:endParaRPr lang="en-US" altLang="zh-CN">
              <a:latin typeface="Times New Roman" panose="02020603050405020304" pitchFamily="18" charset="0"/>
            </a:endParaRPr>
          </a:p>
          <a:p>
            <a:r>
              <a:rPr lang="en-US" altLang="zh-CN">
                <a:latin typeface="Times New Roman" panose="02020603050405020304" pitchFamily="18" charset="0"/>
              </a:rPr>
              <a:t>2. </a:t>
            </a:r>
            <a:r>
              <a:rPr lang="zh-CN" altLang="en-US" dirty="0">
                <a:latin typeface="Times New Roman" panose="02020603050405020304" pitchFamily="18" charset="0"/>
              </a:rPr>
              <a:t>正确区分祈使句。</a:t>
            </a:r>
            <a:r>
              <a:rPr lang="en-US" altLang="zh-CN" sz="900">
                <a:solidFill>
                  <a:schemeClr val="bg1"/>
                </a:solidFill>
                <a:latin typeface="Times New Roman" panose="02020603050405020304" pitchFamily="18" charset="0"/>
              </a:rPr>
              <a:t>Z</a:t>
            </a:r>
            <a:r>
              <a:rPr lang="zh-CN" altLang="en-US" sz="900" dirty="0">
                <a:solidFill>
                  <a:schemeClr val="bg1"/>
                </a:solidFill>
                <a:latin typeface="Times New Roman" panose="02020603050405020304" pitchFamily="18" charset="0"/>
              </a:rPr>
              <a:t>，</a:t>
            </a:r>
            <a:r>
              <a:rPr lang="en-US" altLang="zh-CN" sz="9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xxk</a:t>
            </a:r>
            <a:endParaRPr lang="en-US" altLang="zh-CN" sz="90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endParaRPr lang="zh-CN" altLang="en-US" sz="900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r>
              <a:rPr lang="en-US" altLang="zh-CN">
                <a:latin typeface="Times New Roman" panose="02020603050405020304" pitchFamily="18" charset="0"/>
              </a:rPr>
              <a:t>Lucy </a:t>
            </a:r>
            <a:r>
              <a:rPr lang="en-US" altLang="zh-CN" u="sng">
                <a:latin typeface="Times New Roman" panose="02020603050405020304" pitchFamily="18" charset="0"/>
              </a:rPr>
              <a:t>                   </a:t>
            </a:r>
            <a:r>
              <a:rPr lang="en-US" altLang="zh-CN">
                <a:latin typeface="Times New Roman" panose="02020603050405020304" pitchFamily="18" charset="0"/>
              </a:rPr>
              <a:t> her homework by herself.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en-US" altLang="zh-CN">
                <a:latin typeface="Times New Roman" panose="02020603050405020304" pitchFamily="18" charset="0"/>
              </a:rPr>
              <a:t>Lucy, </a:t>
            </a:r>
            <a:r>
              <a:rPr lang="en-US" altLang="zh-CN" u="sng">
                <a:latin typeface="Times New Roman" panose="02020603050405020304" pitchFamily="18" charset="0"/>
              </a:rPr>
              <a:t>                  </a:t>
            </a:r>
            <a:r>
              <a:rPr lang="en-US" altLang="zh-CN">
                <a:latin typeface="Times New Roman" panose="02020603050405020304" pitchFamily="18" charset="0"/>
              </a:rPr>
              <a:t> your homework by yourself.</a:t>
            </a:r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101382" name="文本框 101381"/>
          <p:cNvSpPr txBox="1"/>
          <p:nvPr/>
        </p:nvSpPr>
        <p:spPr>
          <a:xfrm>
            <a:off x="4114800" y="457200"/>
            <a:ext cx="2286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>
                <a:solidFill>
                  <a:srgbClr val="CC0000"/>
                </a:solidFill>
                <a:latin typeface="Times New Roman" panose="02020603050405020304" pitchFamily="18" charset="0"/>
              </a:rPr>
              <a:t>will you</a:t>
            </a:r>
            <a:endParaRPr lang="en-US" altLang="zh-CN">
              <a:solidFill>
                <a:srgbClr val="CC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1383" name="文本框 101382"/>
          <p:cNvSpPr txBox="1"/>
          <p:nvPr/>
        </p:nvSpPr>
        <p:spPr>
          <a:xfrm>
            <a:off x="4114800" y="1066800"/>
            <a:ext cx="2286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>
                <a:solidFill>
                  <a:srgbClr val="CC0000"/>
                </a:solidFill>
                <a:latin typeface="Times New Roman" panose="02020603050405020304" pitchFamily="18" charset="0"/>
              </a:rPr>
              <a:t>will you</a:t>
            </a:r>
            <a:endParaRPr lang="en-US" altLang="zh-CN">
              <a:solidFill>
                <a:srgbClr val="CC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1384" name="文本框 101383"/>
          <p:cNvSpPr txBox="1"/>
          <p:nvPr/>
        </p:nvSpPr>
        <p:spPr>
          <a:xfrm>
            <a:off x="4114800" y="1600200"/>
            <a:ext cx="2286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>
                <a:solidFill>
                  <a:srgbClr val="CC0000"/>
                </a:solidFill>
                <a:latin typeface="Times New Roman" panose="02020603050405020304" pitchFamily="18" charset="0"/>
              </a:rPr>
              <a:t>shall we</a:t>
            </a:r>
            <a:endParaRPr lang="en-US" altLang="zh-CN">
              <a:solidFill>
                <a:srgbClr val="CC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1385" name="文本框 101384"/>
          <p:cNvSpPr txBox="1"/>
          <p:nvPr/>
        </p:nvSpPr>
        <p:spPr>
          <a:xfrm>
            <a:off x="4114800" y="2133600"/>
            <a:ext cx="2286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>
                <a:solidFill>
                  <a:srgbClr val="CC0000"/>
                </a:solidFill>
                <a:latin typeface="Times New Roman" panose="02020603050405020304" pitchFamily="18" charset="0"/>
              </a:rPr>
              <a:t>will you</a:t>
            </a:r>
            <a:endParaRPr lang="en-US" altLang="zh-CN">
              <a:solidFill>
                <a:srgbClr val="CC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1386" name="文本框 101385"/>
          <p:cNvSpPr txBox="1"/>
          <p:nvPr/>
        </p:nvSpPr>
        <p:spPr>
          <a:xfrm>
            <a:off x="1219200" y="3733800"/>
            <a:ext cx="2286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zh-CN">
                <a:solidFill>
                  <a:srgbClr val="CC0000"/>
                </a:solidFill>
                <a:latin typeface="Times New Roman" panose="02020603050405020304" pitchFamily="18" charset="0"/>
              </a:rPr>
              <a:t>does</a:t>
            </a:r>
            <a:endParaRPr lang="en-US" altLang="zh-CN">
              <a:solidFill>
                <a:srgbClr val="CC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1387" name="文本框 101386"/>
          <p:cNvSpPr txBox="1"/>
          <p:nvPr/>
        </p:nvSpPr>
        <p:spPr>
          <a:xfrm>
            <a:off x="1219200" y="4343400"/>
            <a:ext cx="2286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zh-CN">
                <a:solidFill>
                  <a:srgbClr val="CC0000"/>
                </a:solidFill>
                <a:latin typeface="Times New Roman" panose="02020603050405020304" pitchFamily="18" charset="0"/>
              </a:rPr>
              <a:t>do</a:t>
            </a:r>
            <a:endParaRPr lang="en-US" altLang="zh-CN">
              <a:solidFill>
                <a:srgbClr val="CC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2" grpId="0"/>
      <p:bldP spid="101383" grpId="0"/>
      <p:bldP spid="101384" grpId="0"/>
      <p:bldP spid="101385" grpId="0"/>
      <p:bldP spid="101386" grpId="0"/>
      <p:bldP spid="10138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02402" name="矩形 102401"/>
          <p:cNvSpPr/>
          <p:nvPr/>
        </p:nvSpPr>
        <p:spPr>
          <a:xfrm>
            <a:off x="4343400" y="5791200"/>
            <a:ext cx="37338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3600" b="1">
                <a:solidFill>
                  <a:srgbClr val="FF0000"/>
                </a:solidFill>
                <a:effectLst>
                  <a:outerShdw dist="35921" dir="2699999" algn="ctr" rotWithShape="0">
                    <a:srgbClr val="C0C0C0">
                      <a:alpha val="80000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</a:rPr>
              <a:t>Attention</a:t>
            </a:r>
            <a:endParaRPr lang="zh-CN" altLang="en-US" sz="3600" b="1">
              <a:solidFill>
                <a:srgbClr val="FF0000"/>
              </a:solidFill>
              <a:effectLst>
                <a:outerShdw dist="35921" dir="2699999" algn="ctr" rotWithShape="0">
                  <a:srgbClr val="C0C0C0">
                    <a:alpha val="80000"/>
                  </a:srgbClr>
                </a:outerShdw>
              </a:effectLst>
              <a:latin typeface="华文新魏" panose="02010800040101010101" charset="-122"/>
              <a:ea typeface="华文新魏" panose="02010800040101010101" charset="-122"/>
            </a:endParaRPr>
          </a:p>
        </p:txBody>
      </p:sp>
      <p:sp>
        <p:nvSpPr>
          <p:cNvPr id="319491" name="Rectangle 3"/>
          <p:cNvSpPr/>
          <p:nvPr/>
        </p:nvSpPr>
        <p:spPr>
          <a:xfrm>
            <a:off x="0" y="0"/>
            <a:ext cx="9144000" cy="61341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>
                <a:latin typeface="Times New Roman" panose="02020603050405020304" pitchFamily="18" charset="0"/>
              </a:rPr>
              <a:t>3. </a:t>
            </a:r>
            <a:r>
              <a:rPr lang="zh-CN" altLang="en-US" dirty="0">
                <a:latin typeface="Times New Roman" panose="02020603050405020304" pitchFamily="18" charset="0"/>
              </a:rPr>
              <a:t>祈使句中的反身代词。</a:t>
            </a:r>
            <a:endParaRPr lang="zh-CN" altLang="en-US" dirty="0">
              <a:latin typeface="Times New Roman" panose="02020603050405020304" pitchFamily="18" charset="0"/>
            </a:endParaRPr>
          </a:p>
          <a:p>
            <a:r>
              <a:rPr lang="en-US" altLang="zh-CN">
                <a:latin typeface="Times New Roman" panose="02020603050405020304" pitchFamily="18" charset="0"/>
              </a:rPr>
              <a:t>Make </a:t>
            </a:r>
            <a:r>
              <a:rPr lang="en-US" altLang="zh-CN" u="sng">
                <a:latin typeface="Times New Roman" panose="02020603050405020304" pitchFamily="18" charset="0"/>
              </a:rPr>
              <a:t>              </a:t>
            </a:r>
            <a:r>
              <a:rPr lang="en-US" altLang="zh-CN">
                <a:latin typeface="Times New Roman" panose="02020603050405020304" pitchFamily="18" charset="0"/>
              </a:rPr>
              <a:t> at home, Kitty!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en-US" altLang="zh-CN">
                <a:latin typeface="Times New Roman" panose="02020603050405020304" pitchFamily="18" charset="0"/>
              </a:rPr>
              <a:t>Help </a:t>
            </a:r>
            <a:r>
              <a:rPr lang="en-US" altLang="zh-CN" u="sng">
                <a:latin typeface="Times New Roman" panose="02020603050405020304" pitchFamily="18" charset="0"/>
              </a:rPr>
              <a:t>                </a:t>
            </a:r>
            <a:r>
              <a:rPr lang="en-US" altLang="zh-CN">
                <a:latin typeface="Times New Roman" panose="02020603050405020304" pitchFamily="18" charset="0"/>
              </a:rPr>
              <a:t> to some fish, Daniel!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en-US" altLang="zh-CN">
                <a:latin typeface="Times New Roman" panose="02020603050405020304" pitchFamily="18" charset="0"/>
              </a:rPr>
              <a:t>Children, enjoy </a:t>
            </a:r>
            <a:r>
              <a:rPr lang="en-US" altLang="zh-CN" u="sng">
                <a:latin typeface="Times New Roman" panose="02020603050405020304" pitchFamily="18" charset="0"/>
              </a:rPr>
              <a:t>                  </a:t>
            </a:r>
            <a:r>
              <a:rPr lang="en-US" altLang="zh-CN">
                <a:latin typeface="Times New Roman" panose="02020603050405020304" pitchFamily="18" charset="0"/>
              </a:rPr>
              <a:t> in the World Park!</a:t>
            </a:r>
            <a:endParaRPr lang="en-US" altLang="zh-CN">
              <a:latin typeface="Times New Roman" panose="02020603050405020304" pitchFamily="18" charset="0"/>
            </a:endParaRPr>
          </a:p>
          <a:p>
            <a:endParaRPr lang="en-US" altLang="zh-CN">
              <a:latin typeface="Times New Roman" panose="02020603050405020304" pitchFamily="18" charset="0"/>
            </a:endParaRPr>
          </a:p>
          <a:p>
            <a:r>
              <a:rPr lang="en-US" altLang="zh-CN">
                <a:latin typeface="Times New Roman" panose="02020603050405020304" pitchFamily="18" charset="0"/>
              </a:rPr>
              <a:t>4. </a:t>
            </a:r>
            <a:r>
              <a:rPr lang="zh-CN" altLang="en-US" dirty="0">
                <a:latin typeface="Times New Roman" panose="02020603050405020304" pitchFamily="18" charset="0"/>
              </a:rPr>
              <a:t>正确区别祈使句和动名词。</a:t>
            </a:r>
            <a:endParaRPr lang="zh-CN" altLang="en-US" dirty="0">
              <a:latin typeface="Times New Roman" panose="02020603050405020304" pitchFamily="18" charset="0"/>
            </a:endParaRPr>
          </a:p>
          <a:p>
            <a:r>
              <a:rPr lang="zh-CN" altLang="en-US" u="sng" dirty="0">
                <a:latin typeface="Times New Roman" panose="02020603050405020304" pitchFamily="18" charset="0"/>
              </a:rPr>
              <a:t>                </a:t>
            </a:r>
            <a:r>
              <a:rPr lang="zh-CN" altLang="en-US" dirty="0">
                <a:latin typeface="Times New Roman" panose="02020603050405020304" pitchFamily="18" charset="0"/>
              </a:rPr>
              <a:t> </a:t>
            </a:r>
            <a:r>
              <a:rPr lang="en-US" altLang="zh-CN">
                <a:latin typeface="Times New Roman" panose="02020603050405020304" pitchFamily="18" charset="0"/>
              </a:rPr>
              <a:t>the apples and eat them. (pick)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en-US" altLang="zh-CN" u="sng">
                <a:latin typeface="Times New Roman" panose="02020603050405020304" pitchFamily="18" charset="0"/>
              </a:rPr>
              <a:t>                 </a:t>
            </a:r>
            <a:r>
              <a:rPr lang="en-US" altLang="zh-CN">
                <a:latin typeface="Times New Roman" panose="02020603050405020304" pitchFamily="18" charset="0"/>
              </a:rPr>
              <a:t>the apples is great fun. (pick)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en-US" altLang="zh-CN" u="sng">
                <a:latin typeface="Times New Roman" panose="02020603050405020304" pitchFamily="18" charset="0"/>
              </a:rPr>
              <a:t>                 </a:t>
            </a:r>
            <a:r>
              <a:rPr lang="en-US" altLang="zh-CN">
                <a:latin typeface="Times New Roman" panose="02020603050405020304" pitchFamily="18" charset="0"/>
              </a:rPr>
              <a:t>everyday makes you look smart.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en-US" altLang="zh-CN" u="sng">
                <a:latin typeface="Times New Roman" panose="02020603050405020304" pitchFamily="18" charset="0"/>
              </a:rPr>
              <a:t>                 </a:t>
            </a:r>
            <a:r>
              <a:rPr lang="en-US" altLang="zh-CN">
                <a:latin typeface="Times New Roman" panose="02020603050405020304" pitchFamily="18" charset="0"/>
              </a:rPr>
              <a:t>the books and answer the questions.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en-US" altLang="zh-CN">
                <a:latin typeface="Times New Roman" panose="02020603050405020304" pitchFamily="18" charset="0"/>
              </a:rPr>
              <a:t>(read)</a:t>
            </a:r>
            <a:endParaRPr lang="en-US" altLang="zh-CN" u="sng">
              <a:latin typeface="Times New Roman" panose="02020603050405020304" pitchFamily="18" charset="0"/>
            </a:endParaRPr>
          </a:p>
        </p:txBody>
      </p:sp>
      <p:sp>
        <p:nvSpPr>
          <p:cNvPr id="102404" name="文本框 102403"/>
          <p:cNvSpPr txBox="1"/>
          <p:nvPr/>
        </p:nvSpPr>
        <p:spPr>
          <a:xfrm>
            <a:off x="1219200" y="533400"/>
            <a:ext cx="2286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>
                <a:solidFill>
                  <a:srgbClr val="CC0000"/>
                </a:solidFill>
                <a:latin typeface="Times New Roman" panose="02020603050405020304" pitchFamily="18" charset="0"/>
              </a:rPr>
              <a:t>yourself</a:t>
            </a:r>
            <a:endParaRPr lang="en-US" altLang="zh-CN">
              <a:solidFill>
                <a:srgbClr val="CC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05" name="文本框 102404"/>
          <p:cNvSpPr txBox="1"/>
          <p:nvPr/>
        </p:nvSpPr>
        <p:spPr>
          <a:xfrm>
            <a:off x="1143000" y="1066800"/>
            <a:ext cx="2286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>
                <a:solidFill>
                  <a:srgbClr val="CC0000"/>
                </a:solidFill>
                <a:latin typeface="Times New Roman" panose="02020603050405020304" pitchFamily="18" charset="0"/>
              </a:rPr>
              <a:t>yourself</a:t>
            </a:r>
            <a:endParaRPr lang="en-US" altLang="zh-CN">
              <a:solidFill>
                <a:srgbClr val="CC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06" name="文本框 102405"/>
          <p:cNvSpPr txBox="1"/>
          <p:nvPr/>
        </p:nvSpPr>
        <p:spPr>
          <a:xfrm>
            <a:off x="3200400" y="1600200"/>
            <a:ext cx="2286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>
                <a:solidFill>
                  <a:srgbClr val="CC0000"/>
                </a:solidFill>
                <a:latin typeface="Times New Roman" panose="02020603050405020304" pitchFamily="18" charset="0"/>
              </a:rPr>
              <a:t>yourselves</a:t>
            </a:r>
            <a:endParaRPr lang="en-US" altLang="zh-CN">
              <a:solidFill>
                <a:srgbClr val="CC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10" name="文本框 102409"/>
          <p:cNvSpPr txBox="1"/>
          <p:nvPr/>
        </p:nvSpPr>
        <p:spPr>
          <a:xfrm>
            <a:off x="304800" y="3276600"/>
            <a:ext cx="14478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zh-CN">
                <a:solidFill>
                  <a:srgbClr val="CC0000"/>
                </a:solidFill>
                <a:latin typeface="Times New Roman" panose="02020603050405020304" pitchFamily="18" charset="0"/>
              </a:rPr>
              <a:t>Pick</a:t>
            </a:r>
            <a:endParaRPr lang="en-US" altLang="zh-CN">
              <a:solidFill>
                <a:srgbClr val="CC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11" name="文本框 102410"/>
          <p:cNvSpPr txBox="1"/>
          <p:nvPr/>
        </p:nvSpPr>
        <p:spPr>
          <a:xfrm>
            <a:off x="304800" y="3733800"/>
            <a:ext cx="18288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>
                <a:solidFill>
                  <a:srgbClr val="CC0000"/>
                </a:solidFill>
                <a:latin typeface="Times New Roman" panose="02020603050405020304" pitchFamily="18" charset="0"/>
              </a:rPr>
              <a:t>Picking</a:t>
            </a:r>
            <a:endParaRPr lang="en-US" altLang="zh-CN">
              <a:solidFill>
                <a:srgbClr val="CC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12" name="文本框 102411"/>
          <p:cNvSpPr txBox="1"/>
          <p:nvPr/>
        </p:nvSpPr>
        <p:spPr>
          <a:xfrm>
            <a:off x="228600" y="4387850"/>
            <a:ext cx="20574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>
                <a:solidFill>
                  <a:srgbClr val="CC0000"/>
                </a:solidFill>
                <a:latin typeface="Times New Roman" panose="02020603050405020304" pitchFamily="18" charset="0"/>
              </a:rPr>
              <a:t>Reading</a:t>
            </a:r>
            <a:endParaRPr lang="en-US" altLang="zh-CN">
              <a:solidFill>
                <a:srgbClr val="CC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13" name="文本框 102412"/>
          <p:cNvSpPr txBox="1"/>
          <p:nvPr/>
        </p:nvSpPr>
        <p:spPr>
          <a:xfrm>
            <a:off x="381000" y="4876800"/>
            <a:ext cx="14478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>
                <a:solidFill>
                  <a:srgbClr val="CC0000"/>
                </a:solidFill>
                <a:latin typeface="Times New Roman" panose="02020603050405020304" pitchFamily="18" charset="0"/>
              </a:rPr>
              <a:t>Read</a:t>
            </a:r>
            <a:endParaRPr lang="en-US" altLang="zh-CN">
              <a:solidFill>
                <a:srgbClr val="CC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4" grpId="0"/>
      <p:bldP spid="102405" grpId="0"/>
      <p:bldP spid="102406" grpId="0"/>
      <p:bldP spid="102410" grpId="0"/>
      <p:bldP spid="102411" grpId="0"/>
      <p:bldP spid="102412" grpId="0"/>
      <p:bldP spid="1024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26626" name="WordArt 4"/>
          <p:cNvSpPr>
            <a:spLocks noTextEdit="1"/>
          </p:cNvSpPr>
          <p:nvPr/>
        </p:nvSpPr>
        <p:spPr>
          <a:xfrm>
            <a:off x="1676400" y="1981200"/>
            <a:ext cx="58674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effectLst>
                  <a:outerShdw dist="35921" dir="2699999" algn="ctr" rotWithShape="0">
                    <a:srgbClr val="C0C0C0">
                      <a:alpha val="79999"/>
                    </a:srgbClr>
                  </a:outerShdw>
                </a:effectLst>
                <a:latin typeface="Arial Narrow" panose="020B0606020202030204" pitchFamily="34" charset="0"/>
                <a:ea typeface="Arial Narrow" panose="020B0606020202030204" pitchFamily="34" charset="0"/>
              </a:rPr>
              <a:t>should &amp; had better</a:t>
            </a:r>
            <a:endParaRPr lang="zh-CN" altLang="en-US" sz="3600" b="1"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  <a:tileRect/>
              </a:gradFill>
              <a:effectLst>
                <a:outerShdw dist="35921" dir="2699999" algn="ctr" rotWithShape="0">
                  <a:srgbClr val="C0C0C0">
                    <a:alpha val="79999"/>
                  </a:srgbClr>
                </a:outerShdw>
              </a:effectLst>
              <a:latin typeface="Arial Narrow" panose="020B0606020202030204" pitchFamily="34" charset="0"/>
              <a:ea typeface="Arial Narrow" panose="020B060602020203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lus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78208" name="Text Box 32"/>
          <p:cNvSpPr txBox="1"/>
          <p:nvPr/>
        </p:nvSpPr>
        <p:spPr>
          <a:xfrm>
            <a:off x="304800" y="457200"/>
            <a:ext cx="8534400" cy="50355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Times New Roman" panose="02020603050405020304" pitchFamily="18" charset="0"/>
              </a:rPr>
              <a:t>当我们给他人提建议时，可以用</a:t>
            </a:r>
            <a:r>
              <a:rPr lang="en-US" altLang="zh-CN">
                <a:latin typeface="Times New Roman" panose="02020603050405020304" pitchFamily="18" charset="0"/>
              </a:rPr>
              <a:t>had better</a:t>
            </a:r>
            <a:r>
              <a:rPr lang="zh-CN" altLang="en-US" dirty="0">
                <a:latin typeface="Times New Roman" panose="02020603050405020304" pitchFamily="18" charset="0"/>
              </a:rPr>
              <a:t>和</a:t>
            </a:r>
            <a:r>
              <a:rPr lang="en-US" altLang="zh-CN">
                <a:latin typeface="Times New Roman" panose="02020603050405020304" pitchFamily="18" charset="0"/>
              </a:rPr>
              <a:t>should</a:t>
            </a:r>
            <a:r>
              <a:rPr lang="zh-CN" altLang="en-US" dirty="0">
                <a:latin typeface="Times New Roman" panose="02020603050405020304" pitchFamily="18" charset="0"/>
              </a:rPr>
              <a:t>，表示“最好”或“应该”做某事， </a:t>
            </a:r>
            <a:r>
              <a:rPr lang="en-US" altLang="zh-CN">
                <a:latin typeface="Times New Roman" panose="02020603050405020304" pitchFamily="18" charset="0"/>
              </a:rPr>
              <a:t>had better</a:t>
            </a:r>
            <a:r>
              <a:rPr lang="zh-CN" altLang="en-US" dirty="0">
                <a:latin typeface="Times New Roman" panose="02020603050405020304" pitchFamily="18" charset="0"/>
              </a:rPr>
              <a:t>的语气比</a:t>
            </a:r>
            <a:r>
              <a:rPr lang="en-US" altLang="zh-CN">
                <a:latin typeface="Times New Roman" panose="02020603050405020304" pitchFamily="18" charset="0"/>
              </a:rPr>
              <a:t>should</a:t>
            </a:r>
            <a:r>
              <a:rPr lang="zh-CN" altLang="en-US" dirty="0">
                <a:latin typeface="Times New Roman" panose="02020603050405020304" pitchFamily="18" charset="0"/>
              </a:rPr>
              <a:t>强一些。</a:t>
            </a:r>
            <a:endParaRPr lang="zh-CN" altLang="en-US" dirty="0">
              <a:latin typeface="Times New Roman" panose="02020603050405020304" pitchFamily="18" charset="0"/>
            </a:endParaRPr>
          </a:p>
          <a:p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You watch is broken. You </a:t>
            </a:r>
            <a:r>
              <a:rPr lang="en-US" altLang="zh-CN">
                <a:solidFill>
                  <a:srgbClr val="CC0000"/>
                </a:solidFill>
                <a:latin typeface="Times New Roman" panose="02020603050405020304" pitchFamily="18" charset="0"/>
              </a:rPr>
              <a:t>had better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buy a new one.</a:t>
            </a:r>
            <a:endParaRPr lang="en-US" altLang="zh-CN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r>
              <a:rPr lang="zh-CN" altLang="en-US" dirty="0">
                <a:solidFill>
                  <a:srgbClr val="3333FF"/>
                </a:solidFill>
                <a:latin typeface="Times New Roman" panose="02020603050405020304" pitchFamily="18" charset="0"/>
              </a:rPr>
              <a:t>你的手表坏了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, </a:t>
            </a:r>
            <a:r>
              <a:rPr lang="zh-CN" altLang="en-US" dirty="0">
                <a:solidFill>
                  <a:srgbClr val="3333FF"/>
                </a:solidFill>
                <a:latin typeface="Times New Roman" panose="02020603050405020304" pitchFamily="18" charset="0"/>
              </a:rPr>
              <a:t>你最好买个新的。</a:t>
            </a:r>
            <a:endParaRPr lang="zh-CN" altLang="en-US" dirty="0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You </a:t>
            </a:r>
            <a:r>
              <a:rPr lang="en-US" altLang="zh-CN">
                <a:solidFill>
                  <a:srgbClr val="CC0000"/>
                </a:solidFill>
                <a:latin typeface="Times New Roman" panose="02020603050405020304" pitchFamily="18" charset="0"/>
              </a:rPr>
              <a:t>should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know a little about DIY.</a:t>
            </a:r>
            <a:endParaRPr lang="en-US" altLang="zh-CN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r>
              <a:rPr lang="zh-CN" altLang="en-US" dirty="0">
                <a:solidFill>
                  <a:srgbClr val="3333FF"/>
                </a:solidFill>
                <a:latin typeface="Times New Roman" panose="02020603050405020304" pitchFamily="18" charset="0"/>
              </a:rPr>
              <a:t>你应该对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DIY</a:t>
            </a:r>
            <a:r>
              <a:rPr lang="zh-CN" altLang="en-US" dirty="0">
                <a:solidFill>
                  <a:srgbClr val="3333FF"/>
                </a:solidFill>
                <a:latin typeface="Times New Roman" panose="02020603050405020304" pitchFamily="18" charset="0"/>
              </a:rPr>
              <a:t>有点了解。</a:t>
            </a:r>
            <a:endParaRPr lang="zh-CN" altLang="en-US" dirty="0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endParaRPr lang="zh-CN" altLang="en-US" dirty="0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08">
                                            <p:txEl>
                                              <p:charRg st="73" end="1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8208">
                                            <p:txEl>
                                              <p:charRg st="73" end="1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8208">
                                            <p:txEl>
                                              <p:charRg st="73" end="1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08">
                                            <p:txEl>
                                              <p:charRg st="124" end="1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8208">
                                            <p:txEl>
                                              <p:charRg st="124" end="14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8208">
                                            <p:txEl>
                                              <p:charRg st="124" end="14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08">
                                            <p:txEl>
                                              <p:charRg st="141" end="1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8208">
                                            <p:txEl>
                                              <p:charRg st="141" end="17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8208">
                                            <p:txEl>
                                              <p:charRg st="141" end="17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08">
                                            <p:txEl>
                                              <p:charRg st="177" end="1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8208">
                                            <p:txEl>
                                              <p:charRg st="177" end="19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8208">
                                            <p:txEl>
                                              <p:charRg st="177" end="19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97638" name="Rectangle 6"/>
          <p:cNvSpPr/>
          <p:nvPr/>
        </p:nvSpPr>
        <p:spPr>
          <a:xfrm>
            <a:off x="228600" y="533400"/>
            <a:ext cx="8839200" cy="5035550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</a:ln>
        </p:spPr>
        <p:txBody>
          <a:bodyPr anchor="ctr">
            <a:spAutoFit/>
          </a:bodyPr>
          <a:p>
            <a:r>
              <a:rPr lang="en-US" altLang="zh-CN">
                <a:latin typeface="Times New Roman" panose="02020603050405020304" pitchFamily="18" charset="0"/>
              </a:rPr>
              <a:t>had better (</a:t>
            </a:r>
            <a:r>
              <a:rPr lang="zh-CN" altLang="en-US" dirty="0">
                <a:latin typeface="Times New Roman" panose="02020603050405020304" pitchFamily="18" charset="0"/>
              </a:rPr>
              <a:t>常简略为’</a:t>
            </a:r>
            <a:r>
              <a:rPr lang="en-US" altLang="zh-CN">
                <a:latin typeface="Times New Roman" panose="02020603050405020304" pitchFamily="18" charset="0"/>
              </a:rPr>
              <a:t>d better)</a:t>
            </a:r>
            <a:r>
              <a:rPr lang="zh-CN" altLang="en-US" dirty="0">
                <a:latin typeface="Times New Roman" panose="02020603050405020304" pitchFamily="18" charset="0"/>
              </a:rPr>
              <a:t>，是一固定词组，后面必须跟动词原形，没有人称和数的变化。构成：</a:t>
            </a:r>
            <a:r>
              <a:rPr lang="en-US" altLang="zh-CN">
                <a:latin typeface="Times New Roman" panose="02020603050405020304" pitchFamily="18" charset="0"/>
              </a:rPr>
              <a:t>had better do </a:t>
            </a:r>
            <a:r>
              <a:rPr lang="en-US" altLang="zh-CN" dirty="0" err="1">
                <a:latin typeface="Times New Roman" panose="02020603050405020304" pitchFamily="18" charset="0"/>
              </a:rPr>
              <a:t>sth</a:t>
            </a:r>
            <a:r>
              <a:rPr lang="en-US" altLang="zh-CN">
                <a:latin typeface="Times New Roman" panose="02020603050405020304" pitchFamily="18" charset="0"/>
              </a:rPr>
              <a:t>. </a:t>
            </a:r>
            <a:r>
              <a:rPr lang="zh-CN" altLang="en-US" dirty="0">
                <a:latin typeface="Times New Roman" panose="02020603050405020304" pitchFamily="18" charset="0"/>
              </a:rPr>
              <a:t>句型。</a:t>
            </a:r>
            <a:endParaRPr lang="zh-CN" altLang="en-US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汤姆，你最好今天去那儿。</a:t>
            </a:r>
            <a:endParaRPr lang="zh-CN" altLang="en-US" dirty="0">
              <a:solidFill>
                <a:srgbClr val="000099"/>
              </a:solidFill>
              <a:latin typeface="Times New Roman" panose="02020603050405020304" pitchFamily="18" charset="0"/>
            </a:endParaRPr>
          </a:p>
          <a:p>
            <a:r>
              <a:rPr lang="en-US" altLang="zh-CN">
                <a:solidFill>
                  <a:srgbClr val="CC0000"/>
                </a:solidFill>
                <a:latin typeface="Times New Roman" panose="02020603050405020304" pitchFamily="18" charset="0"/>
              </a:rPr>
              <a:t>Tom, you’d better </a:t>
            </a:r>
            <a:r>
              <a:rPr lang="en-US" altLang="zh-CN">
                <a:solidFill>
                  <a:srgbClr val="0000CC"/>
                </a:solidFill>
                <a:latin typeface="Times New Roman" panose="02020603050405020304" pitchFamily="18" charset="0"/>
              </a:rPr>
              <a:t>go</a:t>
            </a:r>
            <a:r>
              <a:rPr lang="en-US" altLang="zh-CN">
                <a:solidFill>
                  <a:srgbClr val="CC0000"/>
                </a:solidFill>
                <a:latin typeface="Times New Roman" panose="02020603050405020304" pitchFamily="18" charset="0"/>
              </a:rPr>
              <a:t> there today. </a:t>
            </a:r>
            <a:endParaRPr lang="en-US" altLang="zh-CN">
              <a:solidFill>
                <a:srgbClr val="CC0000"/>
              </a:solidFill>
              <a:latin typeface="Times New Roman" panose="02020603050405020304" pitchFamily="18" charset="0"/>
            </a:endParaRPr>
          </a:p>
          <a:p>
            <a:r>
              <a:rPr lang="en-US" altLang="zh-CN">
                <a:latin typeface="Times New Roman" panose="02020603050405020304" pitchFamily="18" charset="0"/>
              </a:rPr>
              <a:t>had better </a:t>
            </a:r>
            <a:r>
              <a:rPr lang="zh-CN" altLang="en-US" dirty="0">
                <a:latin typeface="Times New Roman" panose="02020603050405020304" pitchFamily="18" charset="0"/>
              </a:rPr>
              <a:t>的否定式是</a:t>
            </a:r>
            <a:r>
              <a:rPr lang="en-US" altLang="zh-CN">
                <a:latin typeface="Times New Roman" panose="02020603050405020304" pitchFamily="18" charset="0"/>
              </a:rPr>
              <a:t>had better not do </a:t>
            </a:r>
            <a:r>
              <a:rPr lang="en-US" altLang="zh-CN" dirty="0" err="1">
                <a:latin typeface="Times New Roman" panose="02020603050405020304" pitchFamily="18" charset="0"/>
              </a:rPr>
              <a:t>sth</a:t>
            </a:r>
            <a:r>
              <a:rPr lang="en-US" altLang="zh-CN">
                <a:latin typeface="Times New Roman" panose="02020603050405020304" pitchFamily="18" charset="0"/>
              </a:rPr>
              <a:t>.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zh-CN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你最好不要错过末班公共汽车。</a:t>
            </a:r>
            <a:r>
              <a:rPr lang="zh-CN" altLang="en-US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endParaRPr lang="zh-CN" altLang="en-US" dirty="0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r>
              <a:rPr lang="en-US" altLang="zh-CN">
                <a:solidFill>
                  <a:srgbClr val="CC0000"/>
                </a:solidFill>
                <a:latin typeface="Times New Roman" panose="02020603050405020304" pitchFamily="18" charset="0"/>
              </a:rPr>
              <a:t>You had better </a:t>
            </a:r>
            <a:r>
              <a:rPr lang="en-US" altLang="zh-CN">
                <a:solidFill>
                  <a:srgbClr val="0000CC"/>
                </a:solidFill>
                <a:latin typeface="Times New Roman" panose="02020603050405020304" pitchFamily="18" charset="0"/>
              </a:rPr>
              <a:t>not miss</a:t>
            </a:r>
            <a:r>
              <a:rPr lang="en-US" altLang="zh-CN">
                <a:solidFill>
                  <a:srgbClr val="CC0000"/>
                </a:solidFill>
                <a:latin typeface="Times New Roman" panose="02020603050405020304" pitchFamily="18" charset="0"/>
              </a:rPr>
              <a:t> the last bus. </a:t>
            </a:r>
            <a:endParaRPr lang="en-US" altLang="zh-CN">
              <a:solidFill>
                <a:srgbClr val="CC0000"/>
              </a:solidFill>
              <a:latin typeface="Times New Roman" panose="02020603050405020304" pitchFamily="18" charset="0"/>
            </a:endParaRPr>
          </a:p>
          <a:p>
            <a:endParaRPr lang="zh-CN" altLang="en-US" dirty="0">
              <a:solidFill>
                <a:srgbClr val="CC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8">
                                            <p:txEl>
                                              <p:charRg st="80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8">
                                            <p:txEl>
                                              <p:charRg st="93" end="1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8">
                                            <p:txEl>
                                              <p:charRg st="167" end="1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8">
                                            <p:txEl>
                                              <p:charRg st="183" end="2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74157" name="Rectangle 77"/>
          <p:cNvSpPr/>
          <p:nvPr/>
        </p:nvSpPr>
        <p:spPr>
          <a:xfrm>
            <a:off x="228600" y="457200"/>
            <a:ext cx="8461375" cy="5278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05000"/>
              </a:lnSpc>
            </a:pPr>
            <a:r>
              <a:rPr lang="en-US" altLang="zh-CN">
                <a:latin typeface="Times New Roman" panose="02020603050405020304" pitchFamily="18" charset="0"/>
              </a:rPr>
              <a:t>should </a:t>
            </a:r>
            <a:r>
              <a:rPr lang="zh-CN" altLang="en-US" dirty="0">
                <a:latin typeface="Times New Roman" panose="02020603050405020304" pitchFamily="18" charset="0"/>
              </a:rPr>
              <a:t>后面也要跟动词原形，且没有人称和数的变化。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105000"/>
              </a:lnSpc>
            </a:pPr>
            <a:r>
              <a:rPr lang="zh-CN" altLang="en-US" dirty="0">
                <a:solidFill>
                  <a:srgbClr val="3333FF"/>
                </a:solidFill>
                <a:latin typeface="Times New Roman" panose="02020603050405020304" pitchFamily="18" charset="0"/>
              </a:rPr>
              <a:t>你应该戒烟。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endParaRPr lang="en-US" altLang="zh-CN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05000"/>
              </a:lnSpc>
            </a:pPr>
            <a:r>
              <a:rPr lang="en-US" altLang="zh-CN">
                <a:solidFill>
                  <a:srgbClr val="CC0000"/>
                </a:solidFill>
                <a:latin typeface="Times New Roman" panose="02020603050405020304" pitchFamily="18" charset="0"/>
              </a:rPr>
              <a:t>You should stop smoking.  </a:t>
            </a:r>
            <a:endParaRPr lang="en-US" altLang="zh-CN">
              <a:solidFill>
                <a:srgbClr val="CC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05000"/>
              </a:lnSpc>
            </a:pPr>
            <a:endParaRPr lang="en-US" altLang="zh-CN">
              <a:latin typeface="Times New Roman" panose="02020603050405020304" pitchFamily="18" charset="0"/>
            </a:endParaRPr>
          </a:p>
          <a:p>
            <a:pPr>
              <a:lnSpc>
                <a:spcPct val="105000"/>
              </a:lnSpc>
            </a:pPr>
            <a:r>
              <a:rPr lang="en-US" altLang="zh-CN">
                <a:latin typeface="Times New Roman" panose="02020603050405020304" pitchFamily="18" charset="0"/>
              </a:rPr>
              <a:t>should </a:t>
            </a:r>
            <a:r>
              <a:rPr lang="zh-CN" altLang="en-US" dirty="0">
                <a:latin typeface="Times New Roman" panose="02020603050405020304" pitchFamily="18" charset="0"/>
              </a:rPr>
              <a:t>的否定式是</a:t>
            </a:r>
            <a:r>
              <a:rPr lang="en-US" altLang="zh-CN">
                <a:latin typeface="Times New Roman" panose="02020603050405020304" pitchFamily="18" charset="0"/>
              </a:rPr>
              <a:t>should not/shouldn’t</a:t>
            </a:r>
            <a:r>
              <a:rPr lang="zh-CN" altLang="en-US" dirty="0">
                <a:latin typeface="Times New Roman" panose="02020603050405020304" pitchFamily="18" charset="0"/>
              </a:rPr>
              <a:t>。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105000"/>
              </a:lnSpc>
            </a:pPr>
            <a:endParaRPr lang="zh-CN" altLang="en-US" dirty="0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05000"/>
              </a:lnSpc>
            </a:pPr>
            <a:r>
              <a:rPr lang="zh-CN" altLang="en-US" dirty="0">
                <a:solidFill>
                  <a:srgbClr val="3333FF"/>
                </a:solidFill>
                <a:latin typeface="Times New Roman" panose="02020603050405020304" pitchFamily="18" charset="0"/>
              </a:rPr>
              <a:t>你不应该喝酒后开车。</a:t>
            </a:r>
            <a:endParaRPr lang="zh-CN" altLang="en-US" dirty="0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05000"/>
              </a:lnSpc>
            </a:pPr>
            <a:r>
              <a:rPr lang="en-US" altLang="zh-CN">
                <a:solidFill>
                  <a:srgbClr val="CC0000"/>
                </a:solidFill>
                <a:latin typeface="Times New Roman" panose="02020603050405020304" pitchFamily="18" charset="0"/>
              </a:rPr>
              <a:t>You shouldn’t drive after drinking. </a:t>
            </a:r>
            <a:endParaRPr lang="en-US" altLang="zh-CN">
              <a:solidFill>
                <a:srgbClr val="CC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7">
                                            <p:txEl>
                                              <p:charRg st="29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57">
                                            <p:txEl>
                                              <p:charRg st="29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57">
                                            <p:txEl>
                                              <p:charRg st="29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7">
                                            <p:txEl>
                                              <p:charRg st="37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57">
                                            <p:txEl>
                                              <p:charRg st="37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57">
                                            <p:txEl>
                                              <p:charRg st="37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7">
                                            <p:txEl>
                                              <p:charRg st="100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57">
                                            <p:txEl>
                                              <p:charRg st="100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57">
                                            <p:txEl>
                                              <p:charRg st="100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7">
                                            <p:txEl>
                                              <p:charRg st="111" end="1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57">
                                            <p:txEl>
                                              <p:charRg st="111" end="14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57">
                                            <p:txEl>
                                              <p:charRg st="111" end="14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309250" name="Text Box 2"/>
          <p:cNvSpPr txBox="1"/>
          <p:nvPr/>
        </p:nvSpPr>
        <p:spPr>
          <a:xfrm>
            <a:off x="228600" y="1289050"/>
            <a:ext cx="8686800" cy="50355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/>
            <a:r>
              <a:rPr lang="en-US" altLang="zh-CN">
                <a:latin typeface="Times New Roman" panose="02020603050405020304" pitchFamily="18" charset="0"/>
              </a:rPr>
              <a:t>1. </a:t>
            </a:r>
            <a:r>
              <a:rPr lang="zh-CN" altLang="en-US" dirty="0">
                <a:latin typeface="Times New Roman" panose="02020603050405020304" pitchFamily="18" charset="0"/>
              </a:rPr>
              <a:t>当我们向他人发出命令、提出要求或建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 marL="342900" indent="-342900"/>
            <a:r>
              <a:rPr lang="zh-CN" altLang="en-US" dirty="0">
                <a:latin typeface="Times New Roman" panose="02020603050405020304" pitchFamily="18" charset="0"/>
              </a:rPr>
              <a:t>    议时，常使用祈使句。其主语通常不明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 marL="342900" indent="-342900"/>
            <a:r>
              <a:rPr lang="zh-CN" altLang="en-US" dirty="0">
                <a:latin typeface="Times New Roman" panose="02020603050405020304" pitchFamily="18" charset="0"/>
              </a:rPr>
              <a:t>    确表示出来。其否定形式是在动词原形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 marL="342900" indent="-342900"/>
            <a:r>
              <a:rPr lang="zh-CN" altLang="en-US" dirty="0">
                <a:latin typeface="Times New Roman" panose="02020603050405020304" pitchFamily="18" charset="0"/>
              </a:rPr>
              <a:t>    前加</a:t>
            </a:r>
            <a:r>
              <a:rPr lang="en-US" altLang="zh-CN">
                <a:latin typeface="Times New Roman" panose="02020603050405020304" pitchFamily="18" charset="0"/>
              </a:rPr>
              <a:t>do not/don’t</a:t>
            </a:r>
            <a:r>
              <a:rPr lang="zh-CN" altLang="en-US" dirty="0">
                <a:latin typeface="Times New Roman" panose="02020603050405020304" pitchFamily="18" charset="0"/>
              </a:rPr>
              <a:t>。为了表示客气和礼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 marL="342900" indent="-342900"/>
            <a:r>
              <a:rPr lang="zh-CN" altLang="en-US" dirty="0">
                <a:latin typeface="Times New Roman" panose="02020603050405020304" pitchFamily="18" charset="0"/>
              </a:rPr>
              <a:t>    貌，可以加上</a:t>
            </a:r>
            <a:r>
              <a:rPr lang="en-US" altLang="zh-CN">
                <a:latin typeface="Times New Roman" panose="02020603050405020304" pitchFamily="18" charset="0"/>
              </a:rPr>
              <a:t>please</a:t>
            </a:r>
            <a:r>
              <a:rPr lang="zh-CN" altLang="en-US" dirty="0">
                <a:latin typeface="Times New Roman" panose="02020603050405020304" pitchFamily="18" charset="0"/>
              </a:rPr>
              <a:t>。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 marL="342900" indent="-342900"/>
            <a:r>
              <a:rPr lang="en-US" altLang="zh-CN">
                <a:latin typeface="Times New Roman" panose="02020603050405020304" pitchFamily="18" charset="0"/>
              </a:rPr>
              <a:t>2. </a:t>
            </a:r>
            <a:r>
              <a:rPr lang="zh-CN" altLang="en-US" dirty="0">
                <a:latin typeface="Times New Roman" panose="02020603050405020304" pitchFamily="18" charset="0"/>
              </a:rPr>
              <a:t>当我们给他人提建议时，可以用</a:t>
            </a:r>
            <a:r>
              <a:rPr lang="en-US" altLang="zh-CN">
                <a:latin typeface="Times New Roman" panose="02020603050405020304" pitchFamily="18" charset="0"/>
              </a:rPr>
              <a:t>had </a:t>
            </a:r>
            <a:endParaRPr lang="en-US" altLang="zh-CN">
              <a:latin typeface="Times New Roman" panose="02020603050405020304" pitchFamily="18" charset="0"/>
            </a:endParaRPr>
          </a:p>
          <a:p>
            <a:pPr marL="342900" indent="-342900"/>
            <a:r>
              <a:rPr lang="en-US" altLang="zh-CN">
                <a:latin typeface="Times New Roman" panose="02020603050405020304" pitchFamily="18" charset="0"/>
              </a:rPr>
              <a:t>    better</a:t>
            </a:r>
            <a:r>
              <a:rPr lang="zh-CN" altLang="en-US" dirty="0">
                <a:latin typeface="Times New Roman" panose="02020603050405020304" pitchFamily="18" charset="0"/>
              </a:rPr>
              <a:t>和</a:t>
            </a:r>
            <a:r>
              <a:rPr lang="en-US" altLang="zh-CN">
                <a:latin typeface="Times New Roman" panose="02020603050405020304" pitchFamily="18" charset="0"/>
              </a:rPr>
              <a:t>should</a:t>
            </a:r>
            <a:r>
              <a:rPr lang="zh-CN" altLang="en-US" dirty="0">
                <a:latin typeface="Times New Roman" panose="02020603050405020304" pitchFamily="18" charset="0"/>
              </a:rPr>
              <a:t>，表示“最好”或“应该”做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 marL="342900" indent="-342900"/>
            <a:r>
              <a:rPr lang="zh-CN" altLang="en-US" dirty="0">
                <a:latin typeface="Times New Roman" panose="02020603050405020304" pitchFamily="18" charset="0"/>
              </a:rPr>
              <a:t>    某事。否定形式是</a:t>
            </a:r>
            <a:r>
              <a:rPr lang="en-US" altLang="zh-CN">
                <a:latin typeface="Times New Roman" panose="02020603050405020304" pitchFamily="18" charset="0"/>
              </a:rPr>
              <a:t>had better not</a:t>
            </a:r>
            <a:r>
              <a:rPr lang="zh-CN" altLang="en-US" dirty="0">
                <a:latin typeface="Times New Roman" panose="02020603050405020304" pitchFamily="18" charset="0"/>
              </a:rPr>
              <a:t>和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 marL="342900" indent="-342900"/>
            <a:r>
              <a:rPr lang="zh-CN" altLang="en-US" dirty="0">
                <a:latin typeface="Times New Roman" panose="02020603050405020304" pitchFamily="18" charset="0"/>
              </a:rPr>
              <a:t>    </a:t>
            </a:r>
            <a:r>
              <a:rPr lang="en-US" altLang="zh-CN">
                <a:latin typeface="Times New Roman" panose="02020603050405020304" pitchFamily="18" charset="0"/>
              </a:rPr>
              <a:t>should not/shouldn’t</a:t>
            </a:r>
            <a:r>
              <a:rPr lang="zh-CN" altLang="en-US" dirty="0">
                <a:latin typeface="Times New Roman" panose="02020603050405020304" pitchFamily="18" charset="0"/>
              </a:rPr>
              <a:t>。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30723" name="WordArt 3"/>
          <p:cNvSpPr>
            <a:spLocks noTextEdit="1"/>
          </p:cNvSpPr>
          <p:nvPr/>
        </p:nvSpPr>
        <p:spPr>
          <a:xfrm>
            <a:off x="3505200" y="304800"/>
            <a:ext cx="24384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3600" b="1">
                <a:ln w="12700" cap="flat" cmpd="sng">
                  <a:solidFill>
                    <a:srgbClr val="CCFFCC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Narrow" panose="020B0606020202030204" pitchFamily="34" charset="0"/>
                <a:ea typeface="Arial Narrow" panose="020B0606020202030204" pitchFamily="34" charset="0"/>
              </a:rPr>
              <a:t>Reflection</a:t>
            </a:r>
            <a:endParaRPr lang="zh-CN" altLang="en-US" sz="3600" b="1">
              <a:ln w="12700" cap="flat" cmpd="sng">
                <a:solidFill>
                  <a:srgbClr val="CCFFCC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79999"/>
                  </a:srgbClr>
                </a:outerShdw>
              </a:effectLst>
              <a:latin typeface="Arial Narrow" panose="020B0606020202030204" pitchFamily="34" charset="0"/>
              <a:ea typeface="Arial Narrow" panose="020B0606020202030204" pitchFamily="34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0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9250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0">
                                            <p:txEl>
                                              <p:charRg st="21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09250">
                                            <p:txEl>
                                              <p:charRg st="21" end="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0">
                                            <p:txEl>
                                              <p:charRg st="43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09250">
                                            <p:txEl>
                                              <p:charRg st="43" end="6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0">
                                            <p:txEl>
                                              <p:charRg st="65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09250">
                                            <p:txEl>
                                              <p:charRg st="65" end="9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0">
                                            <p:txEl>
                                              <p:charRg st="93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09250">
                                            <p:txEl>
                                              <p:charRg st="93" end="1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0">
                                            <p:txEl>
                                              <p:charRg st="111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09250">
                                            <p:txEl>
                                              <p:charRg st="111" end="1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0">
                                            <p:txEl>
                                              <p:charRg st="133" end="1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9250">
                                            <p:txEl>
                                              <p:charRg st="133" end="16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0">
                                            <p:txEl>
                                              <p:charRg st="164" end="1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09250">
                                            <p:txEl>
                                              <p:charRg st="164" end="19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0">
                                            <p:txEl>
                                              <p:charRg st="192" end="2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09250">
                                            <p:txEl>
                                              <p:charRg st="192" end="2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pic>
        <p:nvPicPr>
          <p:cNvPr id="31746" name="Picture 7" descr="quiz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1066800"/>
            <a:ext cx="4106863" cy="5181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32770" name="Rectangle 7"/>
          <p:cNvSpPr/>
          <p:nvPr/>
        </p:nvSpPr>
        <p:spPr>
          <a:xfrm>
            <a:off x="381000" y="685800"/>
            <a:ext cx="8229600" cy="64135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marL="838200" indent="-838200"/>
            <a:r>
              <a:rPr lang="zh-CN" altLang="en-US" dirty="0">
                <a:solidFill>
                  <a:srgbClr val="008000"/>
                </a:solidFill>
                <a:latin typeface="Arial Narrow" panose="020B0606020202030204" pitchFamily="34" charset="0"/>
              </a:rPr>
              <a:t>一、 单项选择。</a:t>
            </a:r>
            <a:endParaRPr lang="zh-CN" altLang="en-US" dirty="0">
              <a:solidFill>
                <a:srgbClr val="008000"/>
              </a:solidFill>
              <a:latin typeface="Arial Narrow" panose="020B0606020202030204" pitchFamily="34" charset="0"/>
            </a:endParaRPr>
          </a:p>
        </p:txBody>
      </p:sp>
      <p:sp>
        <p:nvSpPr>
          <p:cNvPr id="32771" name="Rectangle 9"/>
          <p:cNvSpPr/>
          <p:nvPr/>
        </p:nvSpPr>
        <p:spPr>
          <a:xfrm>
            <a:off x="304800" y="1524000"/>
            <a:ext cx="8650288" cy="3883025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>
              <a:lnSpc>
                <a:spcPct val="115000"/>
              </a:lnSpc>
            </a:pPr>
            <a:r>
              <a:rPr lang="en-US" altLang="zh-CN">
                <a:latin typeface="Times New Roman" panose="02020603050405020304" pitchFamily="18" charset="0"/>
              </a:rPr>
              <a:t>1. The TV is too loud. Please _______.</a:t>
            </a:r>
            <a:br>
              <a:rPr lang="en-US" altLang="zh-CN">
                <a:latin typeface="Times New Roman" panose="02020603050405020304" pitchFamily="18" charset="0"/>
              </a:rPr>
            </a:br>
            <a:r>
              <a:rPr lang="en-US" altLang="zh-CN">
                <a:latin typeface="Times New Roman" panose="02020603050405020304" pitchFamily="18" charset="0"/>
              </a:rPr>
              <a:t>    A. turn it down         B. to turn it down   </a:t>
            </a:r>
            <a:endParaRPr lang="en-US" altLang="zh-CN">
              <a:latin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altLang="zh-CN">
                <a:latin typeface="Times New Roman" panose="02020603050405020304" pitchFamily="18" charset="0"/>
              </a:rPr>
              <a:t>    C. turn down it         D. to turn down it</a:t>
            </a:r>
            <a:br>
              <a:rPr lang="en-US" altLang="zh-CN">
                <a:latin typeface="Times New Roman" panose="02020603050405020304" pitchFamily="18" charset="0"/>
              </a:rPr>
            </a:br>
            <a:r>
              <a:rPr lang="en-US" altLang="zh-CN">
                <a:latin typeface="Times New Roman" panose="02020603050405020304" pitchFamily="18" charset="0"/>
              </a:rPr>
              <a:t>2. _______ late again, Bill!</a:t>
            </a:r>
            <a:br>
              <a:rPr lang="en-US" altLang="zh-CN">
                <a:latin typeface="Times New Roman" panose="02020603050405020304" pitchFamily="18" charset="0"/>
              </a:rPr>
            </a:br>
            <a:r>
              <a:rPr lang="zh-CN" altLang="en-US" dirty="0">
                <a:latin typeface="Times New Roman" panose="02020603050405020304" pitchFamily="18" charset="0"/>
              </a:rPr>
              <a:t>　</a:t>
            </a:r>
            <a:r>
              <a:rPr lang="en-US" altLang="zh-CN">
                <a:latin typeface="Times New Roman" panose="02020603050405020304" pitchFamily="18" charset="0"/>
              </a:rPr>
              <a:t>A. Don't to be           B. Don't be   </a:t>
            </a:r>
            <a:endParaRPr lang="en-US" altLang="zh-CN">
              <a:latin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altLang="zh-CN">
                <a:latin typeface="Times New Roman" panose="02020603050405020304" pitchFamily="18" charset="0"/>
              </a:rPr>
              <a:t>    C. Not be                   D. Be not</a:t>
            </a:r>
            <a:endParaRPr lang="en-US" altLang="zh-CN">
              <a:latin typeface="Times New Roman" panose="02020603050405020304" pitchFamily="18" charset="0"/>
            </a:endParaRPr>
          </a:p>
        </p:txBody>
      </p:sp>
      <p:pic>
        <p:nvPicPr>
          <p:cNvPr id="223242" name="Picture 10" descr="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5800" y="2209800"/>
            <a:ext cx="638175" cy="6381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23243" name="Picture 11" descr="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695825" y="4114800"/>
            <a:ext cx="638175" cy="6381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3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3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pic>
        <p:nvPicPr>
          <p:cNvPr id="104450" name="图片 104449" descr="p_large_EGu7_18a30000f4d72d0c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451" name="文本框 104450"/>
          <p:cNvSpPr txBox="1"/>
          <p:nvPr/>
        </p:nvSpPr>
        <p:spPr>
          <a:xfrm>
            <a:off x="1066800" y="228600"/>
            <a:ext cx="7620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u="sng">
                <a:solidFill>
                  <a:srgbClr val="0066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retell the passage one by one</a:t>
            </a:r>
            <a:endParaRPr lang="en-US" altLang="zh-CN" u="sng">
              <a:solidFill>
                <a:srgbClr val="0066FF"/>
              </a:solidFill>
              <a:effectLst>
                <a:outerShdw blurRad="38100" dist="38100" dir="2700000">
                  <a:srgbClr val="C0C0C0"/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04452" name="文本框 104451"/>
          <p:cNvSpPr txBox="1"/>
          <p:nvPr/>
        </p:nvSpPr>
        <p:spPr>
          <a:xfrm>
            <a:off x="533400" y="1066800"/>
            <a:ext cx="78486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latin typeface="Comic Sans MS" panose="030F0702030302020204" pitchFamily="66" charset="0"/>
              </a:rPr>
              <a:t>Paragraph 1: be crazy about, repair, decorate, look terrible</a:t>
            </a:r>
            <a:endParaRPr lang="en-US" altLang="zh-CN" sz="280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4453" name="文本框 104452"/>
          <p:cNvSpPr txBox="1"/>
          <p:nvPr/>
        </p:nvSpPr>
        <p:spPr>
          <a:xfrm>
            <a:off x="533400" y="2055813"/>
            <a:ext cx="7848600" cy="13731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latin typeface="Comic Sans MS" panose="030F0702030302020204" pitchFamily="66" charset="0"/>
              </a:rPr>
              <a:t>Paragraph 2: a brighter light, make a mistake, power cut, put up a picture, hit a pipe, fill…with…</a:t>
            </a:r>
            <a:endParaRPr lang="en-US" altLang="zh-CN" sz="280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4454" name="文本框 104453"/>
          <p:cNvSpPr txBox="1"/>
          <p:nvPr/>
        </p:nvSpPr>
        <p:spPr>
          <a:xfrm>
            <a:off x="533400" y="3505200"/>
            <a:ext cx="86106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latin typeface="Comic Sans MS" panose="030F0702030302020204" pitchFamily="66" charset="0"/>
              </a:rPr>
              <a:t>Paragraph 3: living room, boring, paint…blue, ceiling, floor, cat </a:t>
            </a:r>
            <a:endParaRPr lang="en-US" altLang="zh-CN" sz="280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4455" name="文本框 104454"/>
          <p:cNvSpPr txBox="1"/>
          <p:nvPr/>
        </p:nvSpPr>
        <p:spPr>
          <a:xfrm>
            <a:off x="533400" y="4572000"/>
            <a:ext cx="86106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latin typeface="Comic Sans MS" panose="030F0702030302020204" pitchFamily="66" charset="0"/>
              </a:rPr>
              <a:t>Paragraph 4: a shelf, above, spend five hours, not stay, much higher </a:t>
            </a:r>
            <a:endParaRPr lang="en-US" altLang="zh-CN" sz="280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4456" name="文本框 104455"/>
          <p:cNvSpPr txBox="1"/>
          <p:nvPr/>
        </p:nvSpPr>
        <p:spPr>
          <a:xfrm>
            <a:off x="533400" y="5638800"/>
            <a:ext cx="7772400" cy="94615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latin typeface="Comic Sans MS" panose="030F0702030302020204" pitchFamily="66" charset="0"/>
              </a:rPr>
              <a:t>Paragraph 5: buy, advise, make him angry, attend lessons, know much more </a:t>
            </a:r>
            <a:endParaRPr lang="en-US" altLang="zh-CN" sz="280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4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4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4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4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2" grpId="0"/>
      <p:bldP spid="104453" grpId="0"/>
      <p:bldP spid="104454" grpId="0"/>
      <p:bldP spid="104455" grpId="0"/>
      <p:bldP spid="10445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33794" name="Rectangle 8"/>
          <p:cNvSpPr/>
          <p:nvPr/>
        </p:nvSpPr>
        <p:spPr>
          <a:xfrm>
            <a:off x="304800" y="990600"/>
            <a:ext cx="8610600" cy="451485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>
              <a:lnSpc>
                <a:spcPct val="115000"/>
              </a:lnSpc>
            </a:pPr>
            <a:r>
              <a:rPr lang="en-US" altLang="zh-CN">
                <a:latin typeface="Times New Roman" panose="02020603050405020304" pitchFamily="18" charset="0"/>
              </a:rPr>
              <a:t>3. _______ cross the road until the traffic </a:t>
            </a:r>
            <a:endParaRPr lang="en-US" altLang="zh-CN">
              <a:latin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altLang="zh-CN">
                <a:latin typeface="Times New Roman" panose="02020603050405020304" pitchFamily="18" charset="0"/>
              </a:rPr>
              <a:t>    lights turn green.</a:t>
            </a:r>
            <a:br>
              <a:rPr lang="en-US" altLang="zh-CN">
                <a:latin typeface="Times New Roman" panose="02020603050405020304" pitchFamily="18" charset="0"/>
              </a:rPr>
            </a:br>
            <a:r>
              <a:rPr lang="en-US" altLang="zh-CN">
                <a:latin typeface="Times New Roman" panose="02020603050405020304" pitchFamily="18" charset="0"/>
              </a:rPr>
              <a:t>    A. Not                             B. Won't  </a:t>
            </a:r>
            <a:endParaRPr lang="en-US" altLang="zh-CN">
              <a:latin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altLang="zh-CN">
                <a:latin typeface="Times New Roman" panose="02020603050405020304" pitchFamily="18" charset="0"/>
              </a:rPr>
              <a:t>    C. Doesn't                      D. Don't</a:t>
            </a:r>
            <a:br>
              <a:rPr lang="en-US" altLang="zh-CN">
                <a:latin typeface="Times New Roman" panose="02020603050405020304" pitchFamily="18" charset="0"/>
              </a:rPr>
            </a:br>
            <a:r>
              <a:rPr lang="en-US" altLang="zh-CN">
                <a:latin typeface="Times New Roman" panose="02020603050405020304" pitchFamily="18" charset="0"/>
              </a:rPr>
              <a:t>4. _______ me the truth, or I'll be angry.</a:t>
            </a:r>
            <a:br>
              <a:rPr lang="en-US" altLang="zh-CN">
                <a:latin typeface="Times New Roman" panose="02020603050405020304" pitchFamily="18" charset="0"/>
              </a:rPr>
            </a:br>
            <a:r>
              <a:rPr lang="zh-CN" altLang="en-US" dirty="0">
                <a:latin typeface="Times New Roman" panose="02020603050405020304" pitchFamily="18" charset="0"/>
              </a:rPr>
              <a:t>　</a:t>
            </a:r>
            <a:r>
              <a:rPr lang="en-US" altLang="zh-CN">
                <a:latin typeface="Times New Roman" panose="02020603050405020304" pitchFamily="18" charset="0"/>
              </a:rPr>
              <a:t>A. Telling                       B. To tell   </a:t>
            </a:r>
            <a:endParaRPr lang="en-US" altLang="zh-CN">
              <a:latin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altLang="zh-CN">
                <a:latin typeface="Times New Roman" panose="02020603050405020304" pitchFamily="18" charset="0"/>
              </a:rPr>
              <a:t>    C. Told                           D. Tell</a:t>
            </a:r>
            <a:endParaRPr lang="en-US" altLang="zh-CN">
              <a:latin typeface="Times New Roman" panose="02020603050405020304" pitchFamily="18" charset="0"/>
            </a:endParaRPr>
          </a:p>
        </p:txBody>
      </p:sp>
      <p:pic>
        <p:nvPicPr>
          <p:cNvPr id="268297" name="Picture 9" descr="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05425" y="2943225"/>
            <a:ext cx="638175" cy="6381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68298" name="Picture 10" descr="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257800" y="4800600"/>
            <a:ext cx="638175" cy="6381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8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8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34818" name="Text Box 2"/>
          <p:cNvSpPr txBox="1"/>
          <p:nvPr/>
        </p:nvSpPr>
        <p:spPr>
          <a:xfrm>
            <a:off x="152400" y="76200"/>
            <a:ext cx="8458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solidFill>
                  <a:srgbClr val="006600"/>
                </a:solidFill>
                <a:latin typeface="Arial Narrow" panose="020B0606020202030204" pitchFamily="34" charset="0"/>
              </a:rPr>
              <a:t>二、 句型转换。</a:t>
            </a:r>
            <a:endParaRPr lang="zh-CN" altLang="en-US" dirty="0">
              <a:solidFill>
                <a:srgbClr val="006600"/>
              </a:solidFill>
              <a:latin typeface="Arial Narrow" panose="020B0606020202030204" pitchFamily="34" charset="0"/>
            </a:endParaRPr>
          </a:p>
        </p:txBody>
      </p:sp>
      <p:sp>
        <p:nvSpPr>
          <p:cNvPr id="34819" name="Rectangle 17"/>
          <p:cNvSpPr/>
          <p:nvPr/>
        </p:nvSpPr>
        <p:spPr>
          <a:xfrm>
            <a:off x="152400" y="641350"/>
            <a:ext cx="8915400" cy="613410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r>
              <a:rPr lang="en-US" altLang="zh-CN">
                <a:latin typeface="Times New Roman" panose="02020603050405020304" pitchFamily="18" charset="0"/>
              </a:rPr>
              <a:t>1. Will you please read it again more slowly?   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en-US" altLang="zh-CN">
                <a:latin typeface="Times New Roman" panose="02020603050405020304" pitchFamily="18" charset="0"/>
              </a:rPr>
              <a:t>    (</a:t>
            </a:r>
            <a:r>
              <a:rPr lang="zh-CN" altLang="en-US" dirty="0">
                <a:latin typeface="Times New Roman" panose="02020603050405020304" pitchFamily="18" charset="0"/>
              </a:rPr>
              <a:t>改为祈使句</a:t>
            </a:r>
            <a:r>
              <a:rPr lang="en-US" altLang="zh-CN">
                <a:latin typeface="Times New Roman" panose="02020603050405020304" pitchFamily="18" charset="0"/>
              </a:rPr>
              <a:t>)</a:t>
            </a:r>
            <a:br>
              <a:rPr lang="en-US" altLang="zh-CN">
                <a:latin typeface="Times New Roman" panose="02020603050405020304" pitchFamily="18" charset="0"/>
              </a:rPr>
            </a:br>
            <a:r>
              <a:rPr lang="zh-CN" altLang="en-US" dirty="0">
                <a:latin typeface="Times New Roman" panose="02020603050405020304" pitchFamily="18" charset="0"/>
              </a:rPr>
              <a:t>　</a:t>
            </a:r>
            <a:r>
              <a:rPr lang="en-US" altLang="zh-CN">
                <a:latin typeface="Times New Roman" panose="02020603050405020304" pitchFamily="18" charset="0"/>
              </a:rPr>
              <a:t>_______ again more slowly, please.</a:t>
            </a:r>
            <a:br>
              <a:rPr lang="en-US" altLang="zh-CN">
                <a:latin typeface="Times New Roman" panose="02020603050405020304" pitchFamily="18" charset="0"/>
              </a:rPr>
            </a:br>
            <a:r>
              <a:rPr lang="en-US" altLang="zh-CN">
                <a:latin typeface="Times New Roman" panose="02020603050405020304" pitchFamily="18" charset="0"/>
              </a:rPr>
              <a:t>2. If you don't listen to me, I'll go. 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en-US" altLang="zh-CN">
                <a:latin typeface="Times New Roman" panose="02020603050405020304" pitchFamily="18" charset="0"/>
              </a:rPr>
              <a:t>    (</a:t>
            </a:r>
            <a:r>
              <a:rPr lang="zh-CN" altLang="en-US" dirty="0">
                <a:latin typeface="Times New Roman" panose="02020603050405020304" pitchFamily="18" charset="0"/>
              </a:rPr>
              <a:t>改为同义句</a:t>
            </a:r>
            <a:r>
              <a:rPr lang="en-US" altLang="zh-CN">
                <a:latin typeface="Times New Roman" panose="02020603050405020304" pitchFamily="18" charset="0"/>
              </a:rPr>
              <a:t>)</a:t>
            </a:r>
            <a:br>
              <a:rPr lang="en-US" altLang="zh-CN">
                <a:latin typeface="Times New Roman" panose="02020603050405020304" pitchFamily="18" charset="0"/>
              </a:rPr>
            </a:br>
            <a:r>
              <a:rPr lang="en-US" altLang="zh-CN">
                <a:latin typeface="Times New Roman" panose="02020603050405020304" pitchFamily="18" charset="0"/>
              </a:rPr>
              <a:t>    ________ me, or I'll go.</a:t>
            </a:r>
            <a:br>
              <a:rPr lang="en-US" altLang="zh-CN">
                <a:latin typeface="Times New Roman" panose="02020603050405020304" pitchFamily="18" charset="0"/>
              </a:rPr>
            </a:br>
            <a:r>
              <a:rPr lang="en-US" altLang="zh-CN">
                <a:latin typeface="Times New Roman" panose="02020603050405020304" pitchFamily="18" charset="0"/>
              </a:rPr>
              <a:t>3. The teachers often tell the students not to 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en-US" altLang="zh-CN">
                <a:latin typeface="Times New Roman" panose="02020603050405020304" pitchFamily="18" charset="0"/>
              </a:rPr>
              <a:t>    be careless. (</a:t>
            </a:r>
            <a:r>
              <a:rPr lang="zh-CN" altLang="en-US" dirty="0">
                <a:latin typeface="Times New Roman" panose="02020603050405020304" pitchFamily="18" charset="0"/>
              </a:rPr>
              <a:t>改为祈使句</a:t>
            </a:r>
            <a:r>
              <a:rPr lang="en-US" altLang="zh-CN">
                <a:latin typeface="Times New Roman" panose="02020603050405020304" pitchFamily="18" charset="0"/>
              </a:rPr>
              <a:t>)</a:t>
            </a:r>
            <a:br>
              <a:rPr lang="en-US" altLang="zh-CN">
                <a:latin typeface="Times New Roman" panose="02020603050405020304" pitchFamily="18" charset="0"/>
              </a:rPr>
            </a:br>
            <a:r>
              <a:rPr lang="zh-CN" altLang="en-US" dirty="0">
                <a:latin typeface="Times New Roman" panose="02020603050405020304" pitchFamily="18" charset="0"/>
              </a:rPr>
              <a:t>　</a:t>
            </a:r>
            <a:r>
              <a:rPr lang="en-US" altLang="zh-CN">
                <a:latin typeface="Times New Roman" panose="02020603050405020304" pitchFamily="18" charset="0"/>
              </a:rPr>
              <a:t>________ careless, please.</a:t>
            </a:r>
            <a:br>
              <a:rPr lang="en-US" altLang="zh-CN">
                <a:latin typeface="Times New Roman" panose="02020603050405020304" pitchFamily="18" charset="0"/>
              </a:rPr>
            </a:br>
            <a:r>
              <a:rPr lang="en-US" altLang="zh-CN">
                <a:latin typeface="Times New Roman" panose="02020603050405020304" pitchFamily="18" charset="0"/>
              </a:rPr>
              <a:t>4. Please sit next to Nancy. (</a:t>
            </a:r>
            <a:r>
              <a:rPr lang="zh-CN" altLang="en-US" dirty="0">
                <a:latin typeface="Times New Roman" panose="02020603050405020304" pitchFamily="18" charset="0"/>
              </a:rPr>
              <a:t>改为否定句</a:t>
            </a:r>
            <a:r>
              <a:rPr lang="en-US" altLang="zh-CN">
                <a:latin typeface="Times New Roman" panose="02020603050405020304" pitchFamily="18" charset="0"/>
              </a:rPr>
              <a:t>)</a:t>
            </a:r>
            <a:br>
              <a:rPr lang="en-US" altLang="zh-CN">
                <a:latin typeface="Times New Roman" panose="02020603050405020304" pitchFamily="18" charset="0"/>
              </a:rPr>
            </a:br>
            <a:r>
              <a:rPr lang="zh-CN" altLang="en-US" dirty="0">
                <a:latin typeface="Times New Roman" panose="02020603050405020304" pitchFamily="18" charset="0"/>
              </a:rPr>
              <a:t>　</a:t>
            </a:r>
            <a:r>
              <a:rPr lang="en-US" altLang="zh-CN">
                <a:latin typeface="Times New Roman" panose="02020603050405020304" pitchFamily="18" charset="0"/>
              </a:rPr>
              <a:t>________ next to Nancy.</a:t>
            </a:r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250899" name="Rectangle 19"/>
          <p:cNvSpPr/>
          <p:nvPr/>
        </p:nvSpPr>
        <p:spPr>
          <a:xfrm>
            <a:off x="615950" y="1720850"/>
            <a:ext cx="18224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>
                <a:solidFill>
                  <a:srgbClr val="FF0066"/>
                </a:solidFill>
                <a:latin typeface="Times New Roman" panose="02020603050405020304" pitchFamily="18" charset="0"/>
              </a:rPr>
              <a:t>Read it  </a:t>
            </a:r>
            <a:endParaRPr lang="en-US" altLang="zh-CN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0900" name="Rectangle 20"/>
          <p:cNvSpPr/>
          <p:nvPr/>
        </p:nvSpPr>
        <p:spPr>
          <a:xfrm>
            <a:off x="609600" y="3352800"/>
            <a:ext cx="20129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>
                <a:solidFill>
                  <a:srgbClr val="FF0066"/>
                </a:solidFill>
                <a:latin typeface="Times New Roman" panose="02020603050405020304" pitchFamily="18" charset="0"/>
              </a:rPr>
              <a:t>Listen to </a:t>
            </a:r>
            <a:endParaRPr lang="en-US" altLang="zh-CN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0901" name="Rectangle 21"/>
          <p:cNvSpPr/>
          <p:nvPr/>
        </p:nvSpPr>
        <p:spPr>
          <a:xfrm>
            <a:off x="609600" y="4997450"/>
            <a:ext cx="19621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>
                <a:solidFill>
                  <a:srgbClr val="FF0066"/>
                </a:solidFill>
                <a:latin typeface="Times New Roman" panose="02020603050405020304" pitchFamily="18" charset="0"/>
              </a:rPr>
              <a:t>Don't be </a:t>
            </a:r>
            <a:endParaRPr lang="en-US" altLang="zh-CN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0902" name="Rectangle 22"/>
          <p:cNvSpPr/>
          <p:nvPr/>
        </p:nvSpPr>
        <p:spPr>
          <a:xfrm>
            <a:off x="609600" y="6096000"/>
            <a:ext cx="18478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>
                <a:solidFill>
                  <a:srgbClr val="FF0066"/>
                </a:solidFill>
                <a:latin typeface="Times New Roman" panose="02020603050405020304" pitchFamily="18" charset="0"/>
              </a:rPr>
              <a:t>Don't sit</a:t>
            </a:r>
            <a:endParaRPr lang="en-US" altLang="zh-CN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0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0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99" grpId="0"/>
      <p:bldP spid="250900" grpId="0"/>
      <p:bldP spid="250901" grpId="0"/>
      <p:bldP spid="25090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35842" name="Rectangle 11"/>
          <p:cNvSpPr/>
          <p:nvPr/>
        </p:nvSpPr>
        <p:spPr>
          <a:xfrm>
            <a:off x="0" y="0"/>
            <a:ext cx="6645275" cy="668338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>
              <a:lnSpc>
                <a:spcPct val="105000"/>
              </a:lnSpc>
            </a:pPr>
            <a:r>
              <a:rPr lang="zh-CN" altLang="en-US" dirty="0">
                <a:solidFill>
                  <a:srgbClr val="006600"/>
                </a:solidFill>
                <a:latin typeface="Arial Narrow" panose="020B0606020202030204" pitchFamily="34" charset="0"/>
              </a:rPr>
              <a:t>三、 翻译词组。</a:t>
            </a:r>
            <a:endParaRPr lang="zh-CN" altLang="en-US" dirty="0">
              <a:solidFill>
                <a:srgbClr val="006600"/>
              </a:solidFill>
              <a:latin typeface="Arial Narrow" panose="020B0606020202030204" pitchFamily="34" charset="0"/>
            </a:endParaRPr>
          </a:p>
        </p:txBody>
      </p:sp>
      <p:sp>
        <p:nvSpPr>
          <p:cNvPr id="35843" name="Rectangle 21"/>
          <p:cNvSpPr/>
          <p:nvPr/>
        </p:nvSpPr>
        <p:spPr>
          <a:xfrm>
            <a:off x="0" y="609600"/>
            <a:ext cx="4038600" cy="6430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05000"/>
              </a:lnSpc>
            </a:pPr>
            <a:r>
              <a:rPr lang="en-US" altLang="zh-CN">
                <a:latin typeface="Times New Roman" panose="02020603050405020304" pitchFamily="18" charset="0"/>
              </a:rPr>
              <a:t>1. </a:t>
            </a:r>
            <a:r>
              <a:rPr lang="zh-CN" altLang="en-US" dirty="0">
                <a:latin typeface="Times New Roman" panose="02020603050405020304" pitchFamily="18" charset="0"/>
              </a:rPr>
              <a:t>为某人修理某物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105000"/>
              </a:lnSpc>
            </a:pPr>
            <a:r>
              <a:rPr lang="en-US" altLang="zh-CN">
                <a:latin typeface="Times New Roman" panose="02020603050405020304" pitchFamily="18" charset="0"/>
              </a:rPr>
              <a:t>2. </a:t>
            </a:r>
            <a:r>
              <a:rPr lang="zh-CN" altLang="en-US" dirty="0">
                <a:latin typeface="Times New Roman" panose="02020603050405020304" pitchFamily="18" charset="0"/>
              </a:rPr>
              <a:t>油漆未干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105000"/>
              </a:lnSpc>
            </a:pPr>
            <a:r>
              <a:rPr lang="en-US" altLang="zh-CN">
                <a:latin typeface="Times New Roman" panose="02020603050405020304" pitchFamily="18" charset="0"/>
              </a:rPr>
              <a:t>3. </a:t>
            </a:r>
            <a:r>
              <a:rPr lang="zh-CN" altLang="en-US" dirty="0">
                <a:latin typeface="Times New Roman" panose="02020603050405020304" pitchFamily="18" charset="0"/>
              </a:rPr>
              <a:t>剪出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105000"/>
              </a:lnSpc>
            </a:pPr>
            <a:r>
              <a:rPr lang="en-US" altLang="zh-CN">
                <a:latin typeface="Times New Roman" panose="02020603050405020304" pitchFamily="18" charset="0"/>
              </a:rPr>
              <a:t>4.</a:t>
            </a:r>
            <a:r>
              <a:rPr lang="zh-CN" altLang="en-US" dirty="0">
                <a:latin typeface="Times New Roman" panose="02020603050405020304" pitchFamily="18" charset="0"/>
              </a:rPr>
              <a:t>几张卡片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105000"/>
              </a:lnSpc>
            </a:pPr>
            <a:r>
              <a:rPr lang="en-US" altLang="zh-CN">
                <a:latin typeface="Times New Roman" panose="02020603050405020304" pitchFamily="18" charset="0"/>
              </a:rPr>
              <a:t>5. </a:t>
            </a:r>
            <a:r>
              <a:rPr lang="zh-CN" altLang="en-US" dirty="0">
                <a:latin typeface="Times New Roman" panose="02020603050405020304" pitchFamily="18" charset="0"/>
              </a:rPr>
              <a:t>在卡片的一面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105000"/>
              </a:lnSpc>
            </a:pPr>
            <a:r>
              <a:rPr lang="en-US" altLang="zh-CN">
                <a:latin typeface="Times New Roman" panose="02020603050405020304" pitchFamily="18" charset="0"/>
              </a:rPr>
              <a:t>6. </a:t>
            </a:r>
            <a:r>
              <a:rPr lang="zh-CN" altLang="en-US" dirty="0">
                <a:latin typeface="Times New Roman" panose="02020603050405020304" pitchFamily="18" charset="0"/>
              </a:rPr>
              <a:t>放弃某物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105000"/>
              </a:lnSpc>
            </a:pPr>
            <a:r>
              <a:rPr lang="en-US" altLang="zh-CN">
                <a:latin typeface="Times New Roman" panose="02020603050405020304" pitchFamily="18" charset="0"/>
              </a:rPr>
              <a:t>7. </a:t>
            </a:r>
            <a:r>
              <a:rPr lang="zh-CN" altLang="en-US" dirty="0">
                <a:latin typeface="Times New Roman" panose="02020603050405020304" pitchFamily="18" charset="0"/>
              </a:rPr>
              <a:t>放弃做某事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105000"/>
              </a:lnSpc>
            </a:pPr>
            <a:r>
              <a:rPr lang="en-US" altLang="zh-CN">
                <a:latin typeface="Times New Roman" panose="02020603050405020304" pitchFamily="18" charset="0"/>
              </a:rPr>
              <a:t>8. </a:t>
            </a:r>
            <a:r>
              <a:rPr lang="zh-CN" altLang="en-US" dirty="0">
                <a:latin typeface="Times New Roman" panose="02020603050405020304" pitchFamily="18" charset="0"/>
              </a:rPr>
              <a:t>更好地记忆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105000"/>
              </a:lnSpc>
            </a:pPr>
            <a:r>
              <a:rPr lang="en-US" altLang="zh-CN">
                <a:latin typeface="Times New Roman" panose="02020603050405020304" pitchFamily="18" charset="0"/>
              </a:rPr>
              <a:t>9. </a:t>
            </a:r>
            <a:r>
              <a:rPr lang="zh-CN" altLang="en-US" dirty="0">
                <a:latin typeface="Times New Roman" panose="02020603050405020304" pitchFamily="18" charset="0"/>
              </a:rPr>
              <a:t>上学迟到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105000"/>
              </a:lnSpc>
            </a:pPr>
            <a:r>
              <a:rPr lang="en-US" altLang="zh-CN">
                <a:latin typeface="Times New Roman" panose="02020603050405020304" pitchFamily="18" charset="0"/>
              </a:rPr>
              <a:t>10. </a:t>
            </a:r>
            <a:r>
              <a:rPr lang="zh-CN" altLang="en-US" dirty="0">
                <a:latin typeface="Times New Roman" panose="02020603050405020304" pitchFamily="18" charset="0"/>
              </a:rPr>
              <a:t>不断尝试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105000"/>
              </a:lnSpc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35848" name="Rectangle 21"/>
          <p:cNvSpPr/>
          <p:nvPr/>
        </p:nvSpPr>
        <p:spPr>
          <a:xfrm>
            <a:off x="3886200" y="533400"/>
            <a:ext cx="5257800" cy="5934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en-US" altLang="zh-CN" sz="3200">
                <a:solidFill>
                  <a:srgbClr val="CC0000"/>
                </a:solidFill>
                <a:latin typeface="Times New Roman" panose="02020603050405020304" pitchFamily="18" charset="0"/>
              </a:rPr>
              <a:t>fix </a:t>
            </a:r>
            <a:r>
              <a:rPr lang="en-US" altLang="zh-CN" sz="3200" dirty="0" err="1">
                <a:solidFill>
                  <a:srgbClr val="CC0000"/>
                </a:solidFill>
                <a:latin typeface="Times New Roman" panose="02020603050405020304" pitchFamily="18" charset="0"/>
              </a:rPr>
              <a:t>sth</a:t>
            </a:r>
            <a:r>
              <a:rPr lang="en-US" altLang="zh-CN" sz="3200">
                <a:solidFill>
                  <a:srgbClr val="CC0000"/>
                </a:solidFill>
                <a:latin typeface="Times New Roman" panose="02020603050405020304" pitchFamily="18" charset="0"/>
              </a:rPr>
              <a:t>. for sb.</a:t>
            </a:r>
            <a:endParaRPr lang="en-US" altLang="zh-CN" sz="3200">
              <a:solidFill>
                <a:srgbClr val="CC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3200">
                <a:solidFill>
                  <a:srgbClr val="CC0000"/>
                </a:solidFill>
                <a:latin typeface="Times New Roman" panose="02020603050405020304" pitchFamily="18" charset="0"/>
              </a:rPr>
              <a:t>Don’t touch the wet paint</a:t>
            </a:r>
            <a:endParaRPr lang="en-US" altLang="zh-CN" sz="3200">
              <a:solidFill>
                <a:srgbClr val="CC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3200">
                <a:solidFill>
                  <a:srgbClr val="CC0000"/>
                </a:solidFill>
                <a:latin typeface="Times New Roman" panose="02020603050405020304" pitchFamily="18" charset="0"/>
              </a:rPr>
              <a:t>cut out </a:t>
            </a:r>
            <a:endParaRPr lang="en-US" altLang="zh-CN" sz="3200">
              <a:solidFill>
                <a:srgbClr val="CC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3200">
                <a:solidFill>
                  <a:srgbClr val="CC0000"/>
                </a:solidFill>
                <a:latin typeface="Times New Roman" panose="02020603050405020304" pitchFamily="18" charset="0"/>
              </a:rPr>
              <a:t>pieces of card</a:t>
            </a:r>
            <a:endParaRPr lang="en-US" altLang="zh-CN" sz="3200">
              <a:solidFill>
                <a:srgbClr val="CC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3200">
                <a:solidFill>
                  <a:srgbClr val="CC0000"/>
                </a:solidFill>
                <a:latin typeface="Times New Roman" panose="02020603050405020304" pitchFamily="18" charset="0"/>
              </a:rPr>
              <a:t>on the other side of the card</a:t>
            </a:r>
            <a:endParaRPr lang="en-US" altLang="zh-CN" sz="3200">
              <a:solidFill>
                <a:srgbClr val="CC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3200">
                <a:solidFill>
                  <a:srgbClr val="CC0000"/>
                </a:solidFill>
                <a:latin typeface="Times New Roman" panose="02020603050405020304" pitchFamily="18" charset="0"/>
              </a:rPr>
              <a:t>give up </a:t>
            </a:r>
            <a:r>
              <a:rPr lang="en-US" altLang="zh-CN" sz="3200" dirty="0" err="1">
                <a:solidFill>
                  <a:srgbClr val="CC0000"/>
                </a:solidFill>
                <a:latin typeface="Times New Roman" panose="02020603050405020304" pitchFamily="18" charset="0"/>
              </a:rPr>
              <a:t>sth</a:t>
            </a:r>
            <a:r>
              <a:rPr lang="en-US" altLang="zh-CN" sz="3200">
                <a:solidFill>
                  <a:srgbClr val="CC0000"/>
                </a:solidFill>
                <a:latin typeface="Times New Roman" panose="02020603050405020304" pitchFamily="18" charset="0"/>
              </a:rPr>
              <a:t>.</a:t>
            </a:r>
            <a:endParaRPr lang="en-US" altLang="zh-CN" sz="3200">
              <a:solidFill>
                <a:srgbClr val="CC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3200">
                <a:solidFill>
                  <a:srgbClr val="CC0000"/>
                </a:solidFill>
                <a:latin typeface="Times New Roman" panose="02020603050405020304" pitchFamily="18" charset="0"/>
              </a:rPr>
              <a:t>give up doing </a:t>
            </a:r>
            <a:r>
              <a:rPr lang="en-US" altLang="zh-CN" sz="3200" dirty="0" err="1">
                <a:solidFill>
                  <a:srgbClr val="CC0000"/>
                </a:solidFill>
                <a:latin typeface="Times New Roman" panose="02020603050405020304" pitchFamily="18" charset="0"/>
              </a:rPr>
              <a:t>sth</a:t>
            </a:r>
            <a:r>
              <a:rPr lang="en-US" altLang="zh-CN" sz="3200">
                <a:solidFill>
                  <a:srgbClr val="CC0000"/>
                </a:solidFill>
                <a:latin typeface="Times New Roman" panose="02020603050405020304" pitchFamily="18" charset="0"/>
              </a:rPr>
              <a:t>.</a:t>
            </a:r>
            <a:endParaRPr lang="en-US" altLang="zh-CN" sz="3200">
              <a:solidFill>
                <a:srgbClr val="CC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3200">
                <a:solidFill>
                  <a:srgbClr val="CC0000"/>
                </a:solidFill>
                <a:latin typeface="Times New Roman" panose="02020603050405020304" pitchFamily="18" charset="0"/>
              </a:rPr>
              <a:t>remember things better</a:t>
            </a:r>
            <a:endParaRPr lang="en-US" altLang="zh-CN" sz="3200">
              <a:solidFill>
                <a:srgbClr val="CC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3200">
                <a:solidFill>
                  <a:srgbClr val="CC0000"/>
                </a:solidFill>
                <a:latin typeface="Times New Roman" panose="02020603050405020304" pitchFamily="18" charset="0"/>
              </a:rPr>
              <a:t>be late for school</a:t>
            </a:r>
            <a:endParaRPr lang="en-US" altLang="zh-CN" sz="3200">
              <a:solidFill>
                <a:srgbClr val="CC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3200">
                <a:solidFill>
                  <a:srgbClr val="CC0000"/>
                </a:solidFill>
                <a:latin typeface="Times New Roman" panose="02020603050405020304" pitchFamily="18" charset="0"/>
              </a:rPr>
              <a:t>keep trying</a:t>
            </a:r>
            <a:endParaRPr lang="en-US" altLang="zh-CN" sz="3200">
              <a:solidFill>
                <a:srgbClr val="CC0000"/>
              </a:solidFill>
              <a:latin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8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8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charRg st="17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8">
                                            <p:txEl>
                                              <p:charRg st="17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8">
                                            <p:txEl>
                                              <p:charRg st="17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charRg st="43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8">
                                            <p:txEl>
                                              <p:charRg st="43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8">
                                            <p:txEl>
                                              <p:charRg st="43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charRg st="52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8">
                                            <p:txEl>
                                              <p:charRg st="52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848">
                                            <p:txEl>
                                              <p:charRg st="52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charRg st="67" end="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848">
                                            <p:txEl>
                                              <p:charRg st="67" end="9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848">
                                            <p:txEl>
                                              <p:charRg st="67" end="9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charRg st="97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848">
                                            <p:txEl>
                                              <p:charRg st="97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848">
                                            <p:txEl>
                                              <p:charRg st="97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charRg st="110" end="1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5848">
                                            <p:txEl>
                                              <p:charRg st="110" end="12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5848">
                                            <p:txEl>
                                              <p:charRg st="110" end="12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charRg st="129" end="1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5848">
                                            <p:txEl>
                                              <p:charRg st="129" end="15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5848">
                                            <p:txEl>
                                              <p:charRg st="129" end="15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charRg st="152" end="1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5848">
                                            <p:txEl>
                                              <p:charRg st="152" end="17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5848">
                                            <p:txEl>
                                              <p:charRg st="152" end="17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charRg st="171" end="1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5848">
                                            <p:txEl>
                                              <p:charRg st="171" end="18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5848">
                                            <p:txEl>
                                              <p:charRg st="171" end="18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03426" name="Rectangle 11"/>
          <p:cNvSpPr/>
          <p:nvPr/>
        </p:nvSpPr>
        <p:spPr>
          <a:xfrm>
            <a:off x="0" y="0"/>
            <a:ext cx="6645275" cy="668338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>
              <a:lnSpc>
                <a:spcPct val="105000"/>
              </a:lnSpc>
            </a:pPr>
            <a:r>
              <a:rPr lang="zh-CN" altLang="en-US" dirty="0">
                <a:solidFill>
                  <a:srgbClr val="006600"/>
                </a:solidFill>
                <a:latin typeface="Arial Narrow" panose="020B0606020202030204" pitchFamily="34" charset="0"/>
              </a:rPr>
              <a:t>四、翻译句子。</a:t>
            </a:r>
            <a:endParaRPr lang="zh-CN" altLang="en-US" dirty="0">
              <a:solidFill>
                <a:srgbClr val="006600"/>
              </a:solidFill>
              <a:latin typeface="Arial Narrow" panose="020B0606020202030204" pitchFamily="34" charset="0"/>
            </a:endParaRPr>
          </a:p>
        </p:txBody>
      </p:sp>
      <p:sp>
        <p:nvSpPr>
          <p:cNvPr id="103427" name="Rectangle 21"/>
          <p:cNvSpPr/>
          <p:nvPr/>
        </p:nvSpPr>
        <p:spPr>
          <a:xfrm>
            <a:off x="0" y="609600"/>
            <a:ext cx="8763000" cy="5584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>
                <a:latin typeface="Times New Roman" panose="02020603050405020304" pitchFamily="18" charset="0"/>
              </a:rPr>
              <a:t>1. </a:t>
            </a:r>
            <a:r>
              <a:rPr lang="zh-CN" altLang="en-US" dirty="0">
                <a:latin typeface="Times New Roman" panose="02020603050405020304" pitchFamily="18" charset="0"/>
              </a:rPr>
              <a:t>请用剪刀剪出一个老虎。</a:t>
            </a:r>
            <a:r>
              <a:rPr lang="en-US" altLang="zh-CN">
                <a:latin typeface="Times New Roman" panose="02020603050405020304" pitchFamily="18" charset="0"/>
              </a:rPr>
              <a:t>(cut out)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en-US" altLang="zh-CN">
                <a:latin typeface="Times New Roman" panose="02020603050405020304" pitchFamily="18" charset="0"/>
              </a:rPr>
              <a:t>2. </a:t>
            </a:r>
            <a:r>
              <a:rPr lang="zh-CN" altLang="en-US" dirty="0">
                <a:latin typeface="Times New Roman" panose="02020603050405020304" pitchFamily="18" charset="0"/>
              </a:rPr>
              <a:t>我建议我爸爸戒烟。</a:t>
            </a:r>
            <a:r>
              <a:rPr lang="en-US" altLang="zh-CN">
                <a:latin typeface="Times New Roman" panose="02020603050405020304" pitchFamily="18" charset="0"/>
              </a:rPr>
              <a:t>(give up doing)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en-US" altLang="zh-CN">
                <a:latin typeface="Times New Roman" panose="02020603050405020304" pitchFamily="18" charset="0"/>
              </a:rPr>
              <a:t>3. </a:t>
            </a:r>
            <a:r>
              <a:rPr lang="zh-CN" altLang="en-US" dirty="0">
                <a:latin typeface="Times New Roman" panose="02020603050405020304" pitchFamily="18" charset="0"/>
              </a:rPr>
              <a:t>看着图然后尽量说出另一面有什么。</a:t>
            </a:r>
            <a:endParaRPr lang="zh-CN" altLang="en-US" dirty="0">
              <a:latin typeface="Times New Roman" panose="02020603050405020304" pitchFamily="18" charset="0"/>
            </a:endParaRPr>
          </a:p>
          <a:p>
            <a:r>
              <a:rPr lang="en-US" altLang="zh-CN">
                <a:latin typeface="Times New Roman" panose="02020603050405020304" pitchFamily="18" charset="0"/>
              </a:rPr>
              <a:t>4. </a:t>
            </a:r>
            <a:r>
              <a:rPr lang="zh-CN" altLang="en-US" dirty="0">
                <a:latin typeface="Times New Roman" panose="02020603050405020304" pitchFamily="18" charset="0"/>
              </a:rPr>
              <a:t>剪刀是危险的。你最好不要玩弄他们。</a:t>
            </a:r>
            <a:endParaRPr lang="zh-CN" altLang="en-US" dirty="0">
              <a:latin typeface="Times New Roman" panose="02020603050405020304" pitchFamily="18" charset="0"/>
            </a:endParaRPr>
          </a:p>
          <a:p>
            <a:r>
              <a:rPr lang="en-US" altLang="zh-CN">
                <a:latin typeface="Times New Roman" panose="02020603050405020304" pitchFamily="18" charset="0"/>
              </a:rPr>
              <a:t>(can, had better not)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en-US" altLang="zh-CN">
                <a:latin typeface="Times New Roman" panose="02020603050405020304" pitchFamily="18" charset="0"/>
              </a:rPr>
              <a:t>5. </a:t>
            </a:r>
            <a:r>
              <a:rPr lang="zh-CN" altLang="en-US" dirty="0">
                <a:latin typeface="Times New Roman" panose="02020603050405020304" pitchFamily="18" charset="0"/>
              </a:rPr>
              <a:t>你最好不要不看题目就做作业。</a:t>
            </a:r>
            <a:endParaRPr lang="zh-CN" altLang="en-US" dirty="0">
              <a:latin typeface="Times New Roman" panose="02020603050405020304" pitchFamily="18" charset="0"/>
            </a:endParaRPr>
          </a:p>
          <a:p>
            <a:r>
              <a:rPr lang="en-US" altLang="zh-CN">
                <a:latin typeface="Times New Roman" panose="02020603050405020304" pitchFamily="18" charset="0"/>
              </a:rPr>
              <a:t>(had better not)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en-US" altLang="zh-CN">
                <a:latin typeface="Times New Roman" panose="02020603050405020304" pitchFamily="18" charset="0"/>
              </a:rPr>
              <a:t>6. </a:t>
            </a:r>
            <a:r>
              <a:rPr lang="zh-CN" altLang="en-US" dirty="0">
                <a:latin typeface="Times New Roman" panose="02020603050405020304" pitchFamily="18" charset="0"/>
              </a:rPr>
              <a:t>你不应该看那么多电视。</a:t>
            </a:r>
            <a:r>
              <a:rPr lang="en-US" altLang="zh-CN">
                <a:latin typeface="Times New Roman" panose="02020603050405020304" pitchFamily="18" charset="0"/>
              </a:rPr>
              <a:t>(shouldn’t)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en-US" altLang="zh-CN">
                <a:latin typeface="Times New Roman" panose="02020603050405020304" pitchFamily="18" charset="0"/>
              </a:rPr>
              <a:t>7. </a:t>
            </a:r>
            <a:r>
              <a:rPr lang="zh-CN" altLang="en-US" dirty="0">
                <a:latin typeface="Times New Roman" panose="02020603050405020304" pitchFamily="18" charset="0"/>
              </a:rPr>
              <a:t>不要在课堂上大声喧哗，好吗？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en-US" altLang="zh-CN">
                <a:latin typeface="Times New Roman" panose="02020603050405020304" pitchFamily="18" charset="0"/>
              </a:rPr>
              <a:t>8. </a:t>
            </a:r>
            <a:r>
              <a:rPr lang="zh-CN" altLang="en-US" dirty="0">
                <a:latin typeface="Times New Roman" panose="02020603050405020304" pitchFamily="18" charset="0"/>
              </a:rPr>
              <a:t>让我们去北京旅游吧，好吗？</a:t>
            </a:r>
            <a:r>
              <a:rPr lang="en-US" altLang="zh-CN">
                <a:latin typeface="Times New Roman" panose="02020603050405020304" pitchFamily="18" charset="0"/>
              </a:rPr>
              <a:t>(let)</a:t>
            </a:r>
            <a:endParaRPr lang="en-US" altLang="zh-CN" sz="3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plit orient="vert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pic>
        <p:nvPicPr>
          <p:cNvPr id="38914" name="Picture 2" descr="61_27399_0c62019785f369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28800" y="1066800"/>
            <a:ext cx="1447800" cy="14097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8915" name="Picture 4" descr="Thank you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5488" y="762000"/>
            <a:ext cx="4659312" cy="56578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1266" name="Rectangle 2"/>
          <p:cNvSpPr/>
          <p:nvPr/>
        </p:nvSpPr>
        <p:spPr>
          <a:xfrm>
            <a:off x="0" y="0"/>
            <a:ext cx="9144000" cy="65532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</a:ln>
        </p:spPr>
        <p:txBody>
          <a:bodyPr wrap="none" anchor="ctr"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pic>
        <p:nvPicPr>
          <p:cNvPr id="11267" name="Picture 3" descr="road to grammar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59338" y="449263"/>
            <a:ext cx="3529012" cy="584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68" name="Picture 4" descr="review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1400" y="1524000"/>
            <a:ext cx="844550" cy="7493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9" name="Text Box 5"/>
          <p:cNvSpPr txBox="1"/>
          <p:nvPr/>
        </p:nvSpPr>
        <p:spPr>
          <a:xfrm>
            <a:off x="533400" y="1187450"/>
            <a:ext cx="8001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>
                <a:solidFill>
                  <a:srgbClr val="008000"/>
                </a:solidFill>
                <a:latin typeface="Times New Roman" panose="02020603050405020304" pitchFamily="18" charset="0"/>
              </a:rPr>
              <a:t>Look at the following sentences.</a:t>
            </a:r>
            <a:endParaRPr lang="en-US" altLang="zh-CN">
              <a:solidFill>
                <a:srgbClr val="008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1270" name="Picture 6" descr="图片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663" y="303213"/>
            <a:ext cx="3513137" cy="7635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90825" name="Rectangle 9"/>
          <p:cNvSpPr/>
          <p:nvPr/>
        </p:nvSpPr>
        <p:spPr>
          <a:xfrm>
            <a:off x="533400" y="1838325"/>
            <a:ext cx="8382000" cy="4486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>
                <a:latin typeface="Times New Roman" panose="02020603050405020304" pitchFamily="18" charset="0"/>
              </a:rPr>
              <a:t>1. Let’s go to the hall, Mum. 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en-US" altLang="zh-CN">
                <a:latin typeface="Times New Roman" panose="02020603050405020304" pitchFamily="18" charset="0"/>
              </a:rPr>
              <a:t>    (</a:t>
            </a:r>
            <a:r>
              <a:rPr lang="zh-CN" altLang="en-US" dirty="0">
                <a:latin typeface="Times New Roman" panose="02020603050405020304" pitchFamily="18" charset="0"/>
              </a:rPr>
              <a:t>七年级上册 </a:t>
            </a:r>
            <a:r>
              <a:rPr lang="en-US" altLang="zh-CN">
                <a:latin typeface="Times New Roman" panose="02020603050405020304" pitchFamily="18" charset="0"/>
              </a:rPr>
              <a:t>U3)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en-US" altLang="zh-CN">
                <a:latin typeface="Times New Roman" panose="02020603050405020304" pitchFamily="18" charset="0"/>
              </a:rPr>
              <a:t>2. Wake up, Eddie! (</a:t>
            </a:r>
            <a:r>
              <a:rPr lang="zh-CN" altLang="en-US" dirty="0">
                <a:latin typeface="Times New Roman" panose="02020603050405020304" pitchFamily="18" charset="0"/>
              </a:rPr>
              <a:t>七年级上册 </a:t>
            </a:r>
            <a:r>
              <a:rPr lang="en-US" altLang="zh-CN">
                <a:latin typeface="Times New Roman" panose="02020603050405020304" pitchFamily="18" charset="0"/>
              </a:rPr>
              <a:t>U4)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en-US" altLang="zh-CN">
                <a:latin typeface="Times New Roman" panose="02020603050405020304" pitchFamily="18" charset="0"/>
              </a:rPr>
              <a:t>3. Great! Let’s celebrate. (</a:t>
            </a:r>
            <a:r>
              <a:rPr lang="zh-CN" altLang="en-US" dirty="0">
                <a:latin typeface="Times New Roman" panose="02020603050405020304" pitchFamily="18" charset="0"/>
              </a:rPr>
              <a:t>七年级上册 </a:t>
            </a:r>
            <a:r>
              <a:rPr lang="en-US" altLang="zh-CN">
                <a:latin typeface="Times New Roman" panose="02020603050405020304" pitchFamily="18" charset="0"/>
              </a:rPr>
              <a:t>U5)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en-US" altLang="zh-CN">
                <a:latin typeface="Times New Roman" panose="02020603050405020304" pitchFamily="18" charset="0"/>
              </a:rPr>
              <a:t>4. Let’s have a hamburger. 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en-US" altLang="zh-CN">
                <a:latin typeface="Times New Roman" panose="02020603050405020304" pitchFamily="18" charset="0"/>
              </a:rPr>
              <a:t>    (</a:t>
            </a:r>
            <a:r>
              <a:rPr lang="zh-CN" altLang="en-US" dirty="0">
                <a:latin typeface="Times New Roman" panose="02020603050405020304" pitchFamily="18" charset="0"/>
              </a:rPr>
              <a:t>七年级上册 </a:t>
            </a:r>
            <a:r>
              <a:rPr lang="en-US" altLang="zh-CN">
                <a:latin typeface="Times New Roman" panose="02020603050405020304" pitchFamily="18" charset="0"/>
              </a:rPr>
              <a:t>U6)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en-US" altLang="zh-CN">
                <a:latin typeface="Times New Roman" panose="02020603050405020304" pitchFamily="18" charset="0"/>
              </a:rPr>
              <a:t>5. Let’s eat apples. (</a:t>
            </a:r>
            <a:r>
              <a:rPr lang="zh-CN" altLang="en-US" dirty="0">
                <a:latin typeface="Times New Roman" panose="02020603050405020304" pitchFamily="18" charset="0"/>
              </a:rPr>
              <a:t>七年级上册 </a:t>
            </a:r>
            <a:r>
              <a:rPr lang="en-US" altLang="zh-CN">
                <a:latin typeface="Times New Roman" panose="02020603050405020304" pitchFamily="18" charset="0"/>
              </a:rPr>
              <a:t>U6)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en-US" altLang="zh-CN">
                <a:latin typeface="Times New Roman" panose="02020603050405020304" pitchFamily="18" charset="0"/>
              </a:rPr>
              <a:t>6. OK. Give me ten. (</a:t>
            </a:r>
            <a:r>
              <a:rPr lang="zh-CN" altLang="en-US" dirty="0">
                <a:latin typeface="Times New Roman" panose="02020603050405020304" pitchFamily="18" charset="0"/>
              </a:rPr>
              <a:t>七年级上册 </a:t>
            </a:r>
            <a:r>
              <a:rPr lang="en-US" altLang="zh-CN">
                <a:latin typeface="Times New Roman" panose="02020603050405020304" pitchFamily="18" charset="0"/>
              </a:rPr>
              <a:t>U6)</a:t>
            </a:r>
            <a:endParaRPr lang="en-US" altLang="zh-CN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0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08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2290" name="Rectangle 2"/>
          <p:cNvSpPr/>
          <p:nvPr/>
        </p:nvSpPr>
        <p:spPr>
          <a:xfrm>
            <a:off x="0" y="0"/>
            <a:ext cx="9144000" cy="65532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</a:ln>
        </p:spPr>
        <p:txBody>
          <a:bodyPr wrap="none" anchor="ctr"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2291" name="Rectangle 7"/>
          <p:cNvSpPr/>
          <p:nvPr/>
        </p:nvSpPr>
        <p:spPr>
          <a:xfrm>
            <a:off x="381000" y="609600"/>
            <a:ext cx="8382000" cy="54213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05000"/>
              </a:lnSpc>
            </a:pPr>
            <a:r>
              <a:rPr lang="en-US" altLang="zh-CN">
                <a:latin typeface="Times New Roman" panose="02020603050405020304" pitchFamily="18" charset="0"/>
              </a:rPr>
              <a:t>7. Let’s go to the supermarket. </a:t>
            </a:r>
            <a:endParaRPr lang="en-US" altLang="zh-CN">
              <a:latin typeface="Times New Roman" panose="02020603050405020304" pitchFamily="18" charset="0"/>
            </a:endParaRPr>
          </a:p>
          <a:p>
            <a:pPr>
              <a:lnSpc>
                <a:spcPct val="105000"/>
              </a:lnSpc>
            </a:pPr>
            <a:r>
              <a:rPr lang="en-US" altLang="zh-CN">
                <a:latin typeface="Times New Roman" panose="02020603050405020304" pitchFamily="18" charset="0"/>
              </a:rPr>
              <a:t>    (</a:t>
            </a:r>
            <a:r>
              <a:rPr lang="zh-CN" altLang="en-US" dirty="0">
                <a:latin typeface="Times New Roman" panose="02020603050405020304" pitchFamily="18" charset="0"/>
              </a:rPr>
              <a:t>七年级下册 </a:t>
            </a:r>
            <a:r>
              <a:rPr lang="en-US" altLang="zh-CN">
                <a:latin typeface="Times New Roman" panose="02020603050405020304" pitchFamily="18" charset="0"/>
              </a:rPr>
              <a:t>U3)</a:t>
            </a:r>
            <a:endParaRPr lang="en-US" altLang="zh-CN">
              <a:latin typeface="Times New Roman" panose="02020603050405020304" pitchFamily="18" charset="0"/>
            </a:endParaRPr>
          </a:p>
          <a:p>
            <a:pPr>
              <a:lnSpc>
                <a:spcPct val="105000"/>
              </a:lnSpc>
            </a:pPr>
            <a:r>
              <a:rPr lang="en-US" altLang="zh-CN">
                <a:latin typeface="Times New Roman" panose="02020603050405020304" pitchFamily="18" charset="0"/>
              </a:rPr>
              <a:t>8. Let’s go down here. (</a:t>
            </a:r>
            <a:r>
              <a:rPr lang="zh-CN" altLang="en-US" dirty="0">
                <a:latin typeface="Times New Roman" panose="02020603050405020304" pitchFamily="18" charset="0"/>
              </a:rPr>
              <a:t>七年级下册 </a:t>
            </a:r>
            <a:r>
              <a:rPr lang="en-US" altLang="zh-CN">
                <a:latin typeface="Times New Roman" panose="02020603050405020304" pitchFamily="18" charset="0"/>
              </a:rPr>
              <a:t>U4)</a:t>
            </a:r>
            <a:endParaRPr lang="en-US" altLang="zh-CN">
              <a:latin typeface="Times New Roman" panose="02020603050405020304" pitchFamily="18" charset="0"/>
            </a:endParaRPr>
          </a:p>
          <a:p>
            <a:pPr>
              <a:lnSpc>
                <a:spcPct val="105000"/>
              </a:lnSpc>
            </a:pPr>
            <a:r>
              <a:rPr lang="en-US" altLang="zh-CN">
                <a:latin typeface="Times New Roman" panose="02020603050405020304" pitchFamily="18" charset="0"/>
              </a:rPr>
              <a:t>9. Don’t be afraid. Come with me. </a:t>
            </a:r>
            <a:endParaRPr lang="en-US" altLang="zh-CN">
              <a:latin typeface="Times New Roman" panose="02020603050405020304" pitchFamily="18" charset="0"/>
            </a:endParaRPr>
          </a:p>
          <a:p>
            <a:pPr>
              <a:lnSpc>
                <a:spcPct val="105000"/>
              </a:lnSpc>
            </a:pPr>
            <a:r>
              <a:rPr lang="en-US" altLang="zh-CN">
                <a:latin typeface="Times New Roman" panose="02020603050405020304" pitchFamily="18" charset="0"/>
              </a:rPr>
              <a:t>    (</a:t>
            </a:r>
            <a:r>
              <a:rPr lang="zh-CN" altLang="en-US" dirty="0">
                <a:latin typeface="Times New Roman" panose="02020603050405020304" pitchFamily="18" charset="0"/>
              </a:rPr>
              <a:t>七年级下册 </a:t>
            </a:r>
            <a:r>
              <a:rPr lang="en-US" altLang="zh-CN">
                <a:latin typeface="Times New Roman" panose="02020603050405020304" pitchFamily="18" charset="0"/>
              </a:rPr>
              <a:t>U4)</a:t>
            </a:r>
            <a:endParaRPr lang="en-US" altLang="zh-CN">
              <a:latin typeface="Times New Roman" panose="02020603050405020304" pitchFamily="18" charset="0"/>
            </a:endParaRPr>
          </a:p>
          <a:p>
            <a:pPr>
              <a:lnSpc>
                <a:spcPct val="105000"/>
              </a:lnSpc>
            </a:pPr>
            <a:r>
              <a:rPr lang="en-US" altLang="zh-CN">
                <a:latin typeface="Times New Roman" panose="02020603050405020304" pitchFamily="18" charset="0"/>
              </a:rPr>
              <a:t>10. Hurry up, Eddie. (</a:t>
            </a:r>
            <a:r>
              <a:rPr lang="zh-CN" altLang="en-US" dirty="0">
                <a:latin typeface="Times New Roman" panose="02020603050405020304" pitchFamily="18" charset="0"/>
              </a:rPr>
              <a:t>七年级下册 </a:t>
            </a:r>
            <a:r>
              <a:rPr lang="en-US" altLang="zh-CN">
                <a:latin typeface="Times New Roman" panose="02020603050405020304" pitchFamily="18" charset="0"/>
              </a:rPr>
              <a:t>U6)</a:t>
            </a:r>
            <a:endParaRPr lang="en-US" altLang="zh-CN">
              <a:latin typeface="Times New Roman" panose="02020603050405020304" pitchFamily="18" charset="0"/>
            </a:endParaRPr>
          </a:p>
          <a:p>
            <a:pPr>
              <a:lnSpc>
                <a:spcPct val="105000"/>
              </a:lnSpc>
            </a:pPr>
            <a:r>
              <a:rPr lang="en-US" altLang="zh-CN">
                <a:latin typeface="Times New Roman" panose="02020603050405020304" pitchFamily="18" charset="0"/>
              </a:rPr>
              <a:t>11. Please bring me something to eat. </a:t>
            </a:r>
            <a:endParaRPr lang="en-US" altLang="zh-CN">
              <a:latin typeface="Times New Roman" panose="02020603050405020304" pitchFamily="18" charset="0"/>
            </a:endParaRPr>
          </a:p>
          <a:p>
            <a:pPr>
              <a:lnSpc>
                <a:spcPct val="105000"/>
              </a:lnSpc>
            </a:pPr>
            <a:r>
              <a:rPr lang="en-US" altLang="zh-CN">
                <a:latin typeface="Times New Roman" panose="02020603050405020304" pitchFamily="18" charset="0"/>
              </a:rPr>
              <a:t>      (</a:t>
            </a:r>
            <a:r>
              <a:rPr lang="zh-CN" altLang="en-US" dirty="0">
                <a:latin typeface="Times New Roman" panose="02020603050405020304" pitchFamily="18" charset="0"/>
              </a:rPr>
              <a:t>七年级下册 </a:t>
            </a:r>
            <a:r>
              <a:rPr lang="en-US" altLang="zh-CN">
                <a:latin typeface="Times New Roman" panose="02020603050405020304" pitchFamily="18" charset="0"/>
              </a:rPr>
              <a:t>U8) </a:t>
            </a:r>
            <a:r>
              <a:rPr lang="en-US" altLang="zh-CN" sz="9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zxxk</a:t>
            </a:r>
            <a:endParaRPr lang="en-US" altLang="zh-CN" sz="90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05000"/>
              </a:lnSpc>
            </a:pPr>
            <a:endParaRPr lang="en-US" altLang="zh-CN" sz="90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05000"/>
              </a:lnSpc>
            </a:pPr>
            <a:r>
              <a:rPr lang="en-US" altLang="zh-CN">
                <a:latin typeface="Times New Roman" panose="02020603050405020304" pitchFamily="18" charset="0"/>
              </a:rPr>
              <a:t>12. Let’s enjoy ourselves! (</a:t>
            </a:r>
            <a:r>
              <a:rPr lang="zh-CN" altLang="en-US" dirty="0">
                <a:latin typeface="Times New Roman" panose="02020603050405020304" pitchFamily="18" charset="0"/>
              </a:rPr>
              <a:t>八年级上册 </a:t>
            </a:r>
            <a:r>
              <a:rPr lang="en-US" altLang="zh-CN">
                <a:latin typeface="Times New Roman" panose="02020603050405020304" pitchFamily="18" charset="0"/>
              </a:rPr>
              <a:t>U3)</a:t>
            </a:r>
            <a:endParaRPr lang="en-US" altLang="zh-CN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hecke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9458" name="Rectangle 8"/>
          <p:cNvSpPr/>
          <p:nvPr/>
        </p:nvSpPr>
        <p:spPr>
          <a:xfrm>
            <a:off x="762000" y="1447800"/>
            <a:ext cx="7772400" cy="451485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>
              <a:lnSpc>
                <a:spcPct val="115000"/>
              </a:lnSpc>
            </a:pPr>
            <a:r>
              <a:rPr lang="en-US" altLang="zh-CN">
                <a:latin typeface="Times New Roman" panose="02020603050405020304" pitchFamily="18" charset="0"/>
              </a:rPr>
              <a:t>Kate, _______ your homework here tomorrow.</a:t>
            </a:r>
            <a:br>
              <a:rPr lang="en-US" altLang="zh-CN">
                <a:latin typeface="Times New Roman" panose="02020603050405020304" pitchFamily="18" charset="0"/>
              </a:rPr>
            </a:br>
            <a:r>
              <a:rPr lang="en-US" altLang="zh-CN">
                <a:latin typeface="Times New Roman" panose="02020603050405020304" pitchFamily="18" charset="0"/>
              </a:rPr>
              <a:t>A. bring                      B. brings   </a:t>
            </a:r>
            <a:endParaRPr lang="en-US" altLang="zh-CN">
              <a:latin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altLang="zh-CN">
                <a:latin typeface="Times New Roman" panose="02020603050405020304" pitchFamily="18" charset="0"/>
              </a:rPr>
              <a:t>C. to bring                  D. bringing</a:t>
            </a:r>
            <a:br>
              <a:rPr lang="en-US" altLang="zh-CN">
                <a:latin typeface="Times New Roman" panose="02020603050405020304" pitchFamily="18" charset="0"/>
              </a:rPr>
            </a:br>
            <a:r>
              <a:rPr lang="en-US" altLang="zh-CN">
                <a:latin typeface="Times New Roman" panose="02020603050405020304" pitchFamily="18" charset="0"/>
              </a:rPr>
              <a:t>You had better _______ on your coat.  </a:t>
            </a:r>
            <a:br>
              <a:rPr lang="en-US" altLang="zh-CN">
                <a:latin typeface="Times New Roman" panose="02020603050405020304" pitchFamily="18" charset="0"/>
              </a:rPr>
            </a:br>
            <a:r>
              <a:rPr lang="en-US" altLang="zh-CN">
                <a:latin typeface="Times New Roman" panose="02020603050405020304" pitchFamily="18" charset="0"/>
              </a:rPr>
              <a:t>A. to put                      B. putting  </a:t>
            </a:r>
            <a:br>
              <a:rPr lang="en-US" altLang="zh-CN">
                <a:latin typeface="Times New Roman" panose="02020603050405020304" pitchFamily="18" charset="0"/>
              </a:rPr>
            </a:br>
            <a:r>
              <a:rPr lang="en-US" altLang="zh-CN">
                <a:latin typeface="Times New Roman" panose="02020603050405020304" pitchFamily="18" charset="0"/>
              </a:rPr>
              <a:t>C. to putting               D. put </a:t>
            </a:r>
            <a:endParaRPr lang="en-US" altLang="zh-CN">
              <a:latin typeface="Times New Roman" panose="02020603050405020304" pitchFamily="18" charset="0"/>
            </a:endParaRPr>
          </a:p>
        </p:txBody>
      </p:sp>
      <p:pic>
        <p:nvPicPr>
          <p:cNvPr id="19459" name="Picture 2" descr="图片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239000" y="0"/>
            <a:ext cx="1238250" cy="12382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9460" name="Picture 3" descr="exercise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191000" y="381000"/>
            <a:ext cx="1027113" cy="1143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4133" name="Picture 5" descr="su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2743200"/>
            <a:ext cx="762000" cy="762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4135" name="Picture 7" descr="su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5257800"/>
            <a:ext cx="762000" cy="762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4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4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21506" name="WordArt 2"/>
          <p:cNvSpPr>
            <a:spLocks noTextEdit="1"/>
          </p:cNvSpPr>
          <p:nvPr/>
        </p:nvSpPr>
        <p:spPr>
          <a:xfrm>
            <a:off x="1752600" y="2057400"/>
            <a:ext cx="57912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effectLst>
                  <a:outerShdw dist="35921" dir="2699999" algn="ctr" rotWithShape="0">
                    <a:srgbClr val="C0C0C0">
                      <a:alpha val="79999"/>
                    </a:srgbClr>
                  </a:outerShdw>
                </a:effectLst>
                <a:latin typeface="Arial Narrow" panose="020B0606020202030204" pitchFamily="34" charset="0"/>
                <a:ea typeface="Arial Narrow" panose="020B0606020202030204" pitchFamily="34" charset="0"/>
              </a:rPr>
              <a:t>Giving instructions</a:t>
            </a:r>
            <a:endParaRPr lang="zh-CN" altLang="en-US" sz="3600" b="1"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  <a:tileRect/>
              </a:gradFill>
              <a:effectLst>
                <a:outerShdw dist="35921" dir="2699999" algn="ctr" rotWithShape="0">
                  <a:srgbClr val="C0C0C0">
                    <a:alpha val="79999"/>
                  </a:srgbClr>
                </a:outerShdw>
              </a:effectLst>
              <a:latin typeface="Arial Narrow" panose="020B0606020202030204" pitchFamily="34" charset="0"/>
              <a:ea typeface="Arial Narrow" panose="020B0606020202030204" pitchFamily="34" charset="0"/>
            </a:endParaRPr>
          </a:p>
        </p:txBody>
      </p:sp>
    </p:spTree>
  </p:cSld>
  <p:clrMapOvr>
    <a:masterClrMapping/>
  </p:clrMapOvr>
  <p:transition>
    <p:plus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278540" name="Rectangle 12"/>
          <p:cNvSpPr/>
          <p:nvPr/>
        </p:nvSpPr>
        <p:spPr>
          <a:xfrm>
            <a:off x="228600" y="842963"/>
            <a:ext cx="8686800" cy="4816475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r>
              <a:rPr lang="en-US" altLang="zh-CN">
                <a:solidFill>
                  <a:srgbClr val="008000"/>
                </a:solidFill>
                <a:latin typeface="Times New Roman" panose="02020603050405020304" pitchFamily="18" charset="0"/>
              </a:rPr>
              <a:t>1. </a:t>
            </a:r>
            <a:r>
              <a:rPr lang="zh-CN" altLang="en-US" dirty="0">
                <a:solidFill>
                  <a:srgbClr val="008000"/>
                </a:solidFill>
                <a:latin typeface="Times New Roman" panose="02020603050405020304" pitchFamily="18" charset="0"/>
              </a:rPr>
              <a:t>祈使句的概念 </a:t>
            </a:r>
            <a:endParaRPr lang="zh-CN" altLang="en-US" dirty="0">
              <a:solidFill>
                <a:srgbClr val="008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15000"/>
              </a:spcBef>
            </a:pPr>
            <a:r>
              <a:rPr lang="zh-CN" altLang="en-US" dirty="0">
                <a:latin typeface="Times New Roman" panose="02020603050405020304" pitchFamily="18" charset="0"/>
              </a:rPr>
              <a:t>祈使句表示请求、命令等。它的主语是</a:t>
            </a:r>
            <a:r>
              <a:rPr lang="en-US" altLang="zh-CN">
                <a:latin typeface="Times New Roman" panose="02020603050405020304" pitchFamily="18" charset="0"/>
              </a:rPr>
              <a:t>you</a:t>
            </a:r>
            <a:r>
              <a:rPr lang="zh-CN" altLang="en-US" dirty="0">
                <a:latin typeface="Times New Roman" panose="02020603050405020304" pitchFamily="18" charset="0"/>
              </a:rPr>
              <a:t>（听话人），通常不说出。祈使句肯定结构中的谓语动词一律用动词原形。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spcBef>
                <a:spcPct val="15000"/>
              </a:spcBef>
            </a:pPr>
            <a:r>
              <a:rPr lang="en-US" altLang="zh-CN">
                <a:solidFill>
                  <a:srgbClr val="008000"/>
                </a:solidFill>
                <a:latin typeface="Times New Roman" panose="02020603050405020304" pitchFamily="18" charset="0"/>
              </a:rPr>
              <a:t>2. </a:t>
            </a:r>
            <a:r>
              <a:rPr lang="zh-CN" altLang="en-US" dirty="0">
                <a:solidFill>
                  <a:srgbClr val="008000"/>
                </a:solidFill>
                <a:latin typeface="Times New Roman" panose="02020603050405020304" pitchFamily="18" charset="0"/>
              </a:rPr>
              <a:t>祈使句的结构</a:t>
            </a:r>
            <a:r>
              <a:rPr lang="zh-CN" altLang="en-US" dirty="0">
                <a:latin typeface="Times New Roman" panose="02020603050405020304" pitchFamily="18" charset="0"/>
              </a:rPr>
              <a:t> 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spcBef>
                <a:spcPct val="15000"/>
              </a:spcBef>
            </a:pPr>
            <a:r>
              <a:rPr lang="en-US" altLang="zh-CN">
                <a:solidFill>
                  <a:srgbClr val="CC00FF"/>
                </a:solidFill>
                <a:latin typeface="Times New Roman" panose="02020603050405020304" pitchFamily="18" charset="0"/>
              </a:rPr>
              <a:t>1) </a:t>
            </a:r>
            <a:r>
              <a:rPr lang="zh-CN" altLang="en-US" dirty="0">
                <a:solidFill>
                  <a:srgbClr val="CC00FF"/>
                </a:solidFill>
                <a:latin typeface="Times New Roman" panose="02020603050405020304" pitchFamily="18" charset="0"/>
              </a:rPr>
              <a:t>祈使句的肯定结构 </a:t>
            </a:r>
            <a:endParaRPr lang="zh-CN" altLang="en-US" dirty="0">
              <a:solidFill>
                <a:srgbClr val="CC00FF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15000"/>
              </a:spcBef>
            </a:pPr>
            <a:r>
              <a:rPr lang="zh-CN" altLang="en-US" dirty="0">
                <a:latin typeface="Times New Roman" panose="02020603050405020304" pitchFamily="18" charset="0"/>
              </a:rPr>
              <a:t>① </a:t>
            </a:r>
            <a:r>
              <a:rPr lang="en-US" altLang="zh-CN">
                <a:latin typeface="Times New Roman" panose="02020603050405020304" pitchFamily="18" charset="0"/>
              </a:rPr>
              <a:t>Do</a:t>
            </a:r>
            <a:r>
              <a:rPr lang="zh-CN" altLang="en-US" dirty="0">
                <a:latin typeface="Times New Roman" panose="02020603050405020304" pitchFamily="18" charset="0"/>
              </a:rPr>
              <a:t>型（以行为动词原形开头），例如： </a:t>
            </a:r>
            <a:br>
              <a:rPr lang="zh-CN" altLang="en-US" dirty="0">
                <a:latin typeface="Times New Roman" panose="02020603050405020304" pitchFamily="18" charset="0"/>
              </a:rPr>
            </a:br>
            <a:r>
              <a:rPr lang="zh-CN" altLang="en-US" dirty="0">
                <a:solidFill>
                  <a:srgbClr val="3333FF"/>
                </a:solidFill>
                <a:latin typeface="Times New Roman" panose="02020603050405020304" pitchFamily="18" charset="0"/>
              </a:rPr>
              <a:t>    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Stand up!             Open the door!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0">
                                            <p:txEl>
                                              <p:charRg st="11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8540">
                                            <p:txEl>
                                              <p:charRg st="11" end="6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0">
                                            <p:txEl>
                                              <p:charRg st="65" end="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8540">
                                            <p:txEl>
                                              <p:charRg st="65" end="7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0">
                                            <p:txEl>
                                              <p:charRg st="76" end="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8540">
                                            <p:txEl>
                                              <p:charRg st="76" end="8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0">
                                            <p:txEl>
                                              <p:charRg st="89" end="1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8540">
                                            <p:txEl>
                                              <p:charRg st="89" end="1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300038" name="Rectangle 6"/>
          <p:cNvSpPr/>
          <p:nvPr/>
        </p:nvSpPr>
        <p:spPr>
          <a:xfrm>
            <a:off x="457200" y="895350"/>
            <a:ext cx="8458200" cy="4514850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</a:ln>
        </p:spPr>
        <p:txBody>
          <a:bodyPr anchor="ctr">
            <a:spAutoFit/>
          </a:bodyPr>
          <a:p>
            <a:pPr>
              <a:lnSpc>
                <a:spcPct val="115000"/>
              </a:lnSpc>
            </a:pPr>
            <a:r>
              <a:rPr lang="en-US" altLang="zh-CN">
                <a:latin typeface="Times New Roman" panose="02020603050405020304" pitchFamily="18" charset="0"/>
              </a:rPr>
              <a:t>② Be</a:t>
            </a:r>
            <a:r>
              <a:rPr lang="zh-CN" altLang="en-US" dirty="0">
                <a:latin typeface="Times New Roman" panose="02020603050405020304" pitchFamily="18" charset="0"/>
              </a:rPr>
              <a:t>型（以</a:t>
            </a:r>
            <a:r>
              <a:rPr lang="en-US" altLang="zh-CN">
                <a:latin typeface="Times New Roman" panose="02020603050405020304" pitchFamily="18" charset="0"/>
              </a:rPr>
              <a:t>be</a:t>
            </a:r>
            <a:r>
              <a:rPr lang="zh-CN" altLang="en-US" dirty="0">
                <a:latin typeface="Times New Roman" panose="02020603050405020304" pitchFamily="18" charset="0"/>
              </a:rPr>
              <a:t>开头），例如： </a:t>
            </a:r>
            <a:br>
              <a:rPr lang="zh-CN" altLang="en-US" dirty="0">
                <a:latin typeface="Times New Roman" panose="02020603050405020304" pitchFamily="18" charset="0"/>
              </a:rPr>
            </a:b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Be quiet!</a:t>
            </a:r>
            <a:r>
              <a:rPr lang="en-US" altLang="zh-CN">
                <a:latin typeface="Times New Roman" panose="02020603050405020304" pitchFamily="18" charset="0"/>
              </a:rPr>
              <a:t>                       </a:t>
            </a: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Be careful</a:t>
            </a:r>
            <a:r>
              <a:rPr lang="zh-CN" altLang="en-US" dirty="0">
                <a:solidFill>
                  <a:srgbClr val="3333FF"/>
                </a:solidFill>
                <a:latin typeface="Times New Roman" panose="02020603050405020304" pitchFamily="18" charset="0"/>
              </a:rPr>
              <a:t>！小心！</a:t>
            </a:r>
            <a:endParaRPr lang="zh-CN" altLang="en-US" dirty="0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zh-CN" altLang="en-US" dirty="0">
                <a:latin typeface="Times New Roman" panose="02020603050405020304" pitchFamily="18" charset="0"/>
              </a:rPr>
              <a:t>③ </a:t>
            </a:r>
            <a:r>
              <a:rPr lang="en-US" altLang="zh-CN">
                <a:latin typeface="Times New Roman" panose="02020603050405020304" pitchFamily="18" charset="0"/>
              </a:rPr>
              <a:t>Let</a:t>
            </a:r>
            <a:r>
              <a:rPr lang="zh-CN" altLang="en-US" dirty="0">
                <a:latin typeface="Times New Roman" panose="02020603050405020304" pitchFamily="18" charset="0"/>
              </a:rPr>
              <a:t>型（以</a:t>
            </a:r>
            <a:r>
              <a:rPr lang="en-US" altLang="zh-CN">
                <a:latin typeface="Times New Roman" panose="02020603050405020304" pitchFamily="18" charset="0"/>
              </a:rPr>
              <a:t>let</a:t>
            </a:r>
            <a:r>
              <a:rPr lang="zh-CN" altLang="en-US" dirty="0">
                <a:latin typeface="Times New Roman" panose="02020603050405020304" pitchFamily="18" charset="0"/>
              </a:rPr>
              <a:t>开头），例如： </a:t>
            </a:r>
            <a:br>
              <a:rPr lang="zh-CN" altLang="en-US" dirty="0">
                <a:latin typeface="Times New Roman" panose="02020603050405020304" pitchFamily="18" charset="0"/>
              </a:rPr>
            </a:b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Let me try. </a:t>
            </a:r>
            <a:br>
              <a:rPr lang="zh-CN" altLang="en-US" dirty="0">
                <a:solidFill>
                  <a:srgbClr val="3333FF"/>
                </a:solidFill>
                <a:latin typeface="Times New Roman" panose="02020603050405020304" pitchFamily="18" charset="0"/>
              </a:rPr>
            </a:b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Let’s look at the map. </a:t>
            </a:r>
            <a:endParaRPr lang="zh-CN" altLang="en-US" dirty="0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zh-CN" altLang="en-US" sz="2000" dirty="0">
                <a:solidFill>
                  <a:srgbClr val="FF0066"/>
                </a:solidFill>
                <a:latin typeface="Times New Roman" panose="02020603050405020304" pitchFamily="18" charset="0"/>
              </a:rPr>
              <a:t>● </a:t>
            </a:r>
            <a:r>
              <a:rPr lang="en-US" altLang="zh-CN">
                <a:latin typeface="Times New Roman" panose="02020603050405020304" pitchFamily="18" charset="0"/>
              </a:rPr>
              <a:t>let’s</a:t>
            </a:r>
            <a:r>
              <a:rPr lang="zh-CN" altLang="en-US" dirty="0">
                <a:latin typeface="Times New Roman" panose="02020603050405020304" pitchFamily="18" charset="0"/>
              </a:rPr>
              <a:t>是</a:t>
            </a:r>
            <a:r>
              <a:rPr lang="en-US" altLang="zh-CN">
                <a:latin typeface="Times New Roman" panose="02020603050405020304" pitchFamily="18" charset="0"/>
              </a:rPr>
              <a:t>let us</a:t>
            </a:r>
            <a:r>
              <a:rPr lang="zh-CN" altLang="en-US" dirty="0">
                <a:latin typeface="Times New Roman" panose="02020603050405020304" pitchFamily="18" charset="0"/>
              </a:rPr>
              <a:t>的简略式。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zh-CN" altLang="en-US" sz="2000" dirty="0">
                <a:solidFill>
                  <a:srgbClr val="FF0066"/>
                </a:solidFill>
                <a:latin typeface="Times New Roman" panose="02020603050405020304" pitchFamily="18" charset="0"/>
              </a:rPr>
              <a:t>●</a:t>
            </a:r>
            <a:r>
              <a:rPr lang="en-US" altLang="zh-CN">
                <a:latin typeface="Times New Roman" panose="02020603050405020304" pitchFamily="18" charset="0"/>
              </a:rPr>
              <a:t> let us ≠ Let’s</a:t>
            </a:r>
            <a:endParaRPr lang="en-US" altLang="zh-CN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8">
                                            <p:txEl>
                                              <p:charRg st="65" end="1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0038">
                                            <p:txEl>
                                              <p:charRg st="65" end="1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8">
                                            <p:txEl>
                                              <p:charRg st="122" end="1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0038">
                                            <p:txEl>
                                              <p:charRg st="122" end="14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8">
                                            <p:txEl>
                                              <p:charRg st="142" end="1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0038">
                                            <p:txEl>
                                              <p:charRg st="142" end="15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24578" name="Rectangle 2"/>
          <p:cNvSpPr/>
          <p:nvPr/>
        </p:nvSpPr>
        <p:spPr>
          <a:xfrm>
            <a:off x="228600" y="1082675"/>
            <a:ext cx="8382000" cy="3387725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r>
              <a:rPr lang="en-US" altLang="zh-CN" sz="2000">
                <a:solidFill>
                  <a:srgbClr val="FF0066"/>
                </a:solidFill>
                <a:latin typeface="Times New Roman" panose="02020603050405020304" pitchFamily="18" charset="0"/>
              </a:rPr>
              <a:t>● </a:t>
            </a:r>
            <a:r>
              <a:rPr lang="zh-CN" altLang="en-US" dirty="0">
                <a:latin typeface="Times New Roman" panose="02020603050405020304" pitchFamily="18" charset="0"/>
              </a:rPr>
              <a:t>表示请求、劝告的祈使句还常常在句前或句末加上</a:t>
            </a:r>
            <a:r>
              <a:rPr lang="en-US" altLang="zh-CN">
                <a:latin typeface="Times New Roman" panose="02020603050405020304" pitchFamily="18" charset="0"/>
              </a:rPr>
              <a:t>please, </a:t>
            </a:r>
            <a:r>
              <a:rPr lang="zh-CN" altLang="en-US" dirty="0">
                <a:latin typeface="Times New Roman" panose="02020603050405020304" pitchFamily="18" charset="0"/>
              </a:rPr>
              <a:t>构成句式：</a:t>
            </a:r>
            <a:r>
              <a:rPr lang="en-US" altLang="zh-CN">
                <a:latin typeface="Times New Roman" panose="02020603050405020304" pitchFamily="18" charset="0"/>
              </a:rPr>
              <a:t>Please …</a:t>
            </a:r>
            <a:r>
              <a:rPr lang="zh-CN" altLang="en-US" dirty="0">
                <a:latin typeface="Times New Roman" panose="02020603050405020304" pitchFamily="18" charset="0"/>
              </a:rPr>
              <a:t>或 </a:t>
            </a:r>
            <a:r>
              <a:rPr lang="en-US" altLang="zh-CN">
                <a:latin typeface="Times New Roman" panose="02020603050405020304" pitchFamily="18" charset="0"/>
              </a:rPr>
              <a:t>…, please. </a:t>
            </a:r>
            <a:r>
              <a:rPr lang="zh-CN" altLang="en-US" dirty="0">
                <a:latin typeface="Times New Roman" panose="02020603050405020304" pitchFamily="18" charset="0"/>
              </a:rPr>
              <a:t>以使语气更加缓和或客气。例如： </a:t>
            </a:r>
            <a:br>
              <a:rPr lang="zh-CN" altLang="en-US" dirty="0">
                <a:latin typeface="Times New Roman" panose="02020603050405020304" pitchFamily="18" charset="0"/>
              </a:rPr>
            </a:b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Please stand up.          Stand up, please. </a:t>
            </a:r>
            <a:br>
              <a:rPr lang="zh-CN" altLang="en-US" dirty="0">
                <a:solidFill>
                  <a:srgbClr val="3333FF"/>
                </a:solidFill>
                <a:latin typeface="Times New Roman" panose="02020603050405020304" pitchFamily="18" charset="0"/>
              </a:rPr>
            </a:br>
            <a:r>
              <a:rPr lang="en-US" altLang="zh-CN">
                <a:solidFill>
                  <a:srgbClr val="3333FF"/>
                </a:solidFill>
                <a:latin typeface="Times New Roman" panose="02020603050405020304" pitchFamily="18" charset="0"/>
              </a:rPr>
              <a:t>Please have a rest.      Have a rest, please. 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blinds/>
  </p:transition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默认设计模板">
  <a:themeElements>
    <a:clrScheme name="2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2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默认设计模板">
  <a:themeElements>
    <a:clrScheme name="3_默认设计模板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3_默认设计模板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默认设计模板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默认设计模板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默认设计模板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3_默认设计模板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默认设计模板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3.xml><?xml version="1.0" encoding="utf-8"?>
<a:themeOverride xmlns:a="http://schemas.openxmlformats.org/drawingml/2006/main">
  <a:clrScheme name="默认设计模板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4.xml><?xml version="1.0" encoding="utf-8"?>
<a:themeOverride xmlns:a="http://schemas.openxmlformats.org/drawingml/2006/main">
  <a:clrScheme name="默认设计模板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5.xml><?xml version="1.0" encoding="utf-8"?>
<a:themeOverride xmlns:a="http://schemas.openxmlformats.org/drawingml/2006/main">
  <a:clrScheme name="默认设计模板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4819</Words>
  <Application>WPS 演示</Application>
  <PresentationFormat>在屏幕上显示</PresentationFormat>
  <Paragraphs>218</Paragraphs>
  <Slides>24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24</vt:i4>
      </vt:variant>
    </vt:vector>
  </HeadingPairs>
  <TitlesOfParts>
    <vt:vector size="36" baseType="lpstr">
      <vt:lpstr>Arial</vt:lpstr>
      <vt:lpstr>宋体</vt:lpstr>
      <vt:lpstr>Wingdings</vt:lpstr>
      <vt:lpstr>Times New Roman</vt:lpstr>
      <vt:lpstr>Comic Sans MS</vt:lpstr>
      <vt:lpstr>Arial Narrow</vt:lpstr>
      <vt:lpstr>微软雅黑</vt:lpstr>
      <vt:lpstr>Arial Unicode MS</vt:lpstr>
      <vt:lpstr>华文新魏</vt:lpstr>
      <vt:lpstr>默认设计模板</vt:lpstr>
      <vt:lpstr>2_默认设计模板</vt:lpstr>
      <vt:lpstr>3_默认设计模板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Administrator</cp:lastModifiedBy>
  <cp:revision>298</cp:revision>
  <dcterms:created xsi:type="dcterms:W3CDTF">2018-10-24T23:57:00Z</dcterms:created>
  <dcterms:modified xsi:type="dcterms:W3CDTF">2018-10-25T23:35:10Z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NXTAG2">
    <vt:lpwstr>000800d652000000000001024140</vt:lpwstr>
  </property>
  <property fmtid="{D5CDD505-2E9C-101B-9397-08002B2CF9AE}" pid="4" name="KSOProductBuildVer">
    <vt:lpwstr>2052-10.1.0.7616</vt:lpwstr>
  </property>
</Properties>
</file>