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0"/>
  </p:notesMasterIdLst>
  <p:sldIdLst>
    <p:sldId id="283" r:id="rId5"/>
    <p:sldId id="443" r:id="rId6"/>
    <p:sldId id="421" r:id="rId7"/>
    <p:sldId id="422" r:id="rId8"/>
    <p:sldId id="427" r:id="rId9"/>
    <p:sldId id="432" r:id="rId11"/>
    <p:sldId id="413" r:id="rId12"/>
    <p:sldId id="420" r:id="rId13"/>
    <p:sldId id="439" r:id="rId14"/>
    <p:sldId id="438" r:id="rId15"/>
    <p:sldId id="440" r:id="rId16"/>
    <p:sldId id="441" r:id="rId17"/>
    <p:sldId id="412" r:id="rId18"/>
    <p:sldId id="345" r:id="rId19"/>
    <p:sldId id="355" r:id="rId20"/>
    <p:sldId id="343" r:id="rId21"/>
    <p:sldId id="429" r:id="rId22"/>
    <p:sldId id="386" r:id="rId23"/>
    <p:sldId id="364" r:id="rId24"/>
    <p:sldId id="403" r:id="rId25"/>
    <p:sldId id="389" r:id="rId26"/>
    <p:sldId id="399" r:id="rId27"/>
    <p:sldId id="442" r:id="rId28"/>
    <p:sldId id="351" r:id="rId2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3333FF"/>
    <a:srgbClr val="CC00FF"/>
    <a:srgbClr val="FFFFCC"/>
    <a:srgbClr val="0000CC"/>
    <a:srgbClr val="CC0000"/>
    <a:srgbClr val="FF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886"/>
    <p:restoredTop sz="92035"/>
  </p:normalViewPr>
  <p:slideViewPr>
    <p:cSldViewPr showGuides="1">
      <p:cViewPr varScale="1">
        <p:scale>
          <a:sx n="111" d="100"/>
          <a:sy n="111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50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940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b="0" dirty="0">
                <a:latin typeface="Arial" panose="020B0604020202020204" pitchFamily="34" charset="0"/>
              </a:rPr>
            </a:fld>
            <a:endParaRPr lang="en-US" altLang="zh-CN" sz="1200" b="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b="0" dirty="0">
                <a:latin typeface="Arial" panose="020B0604020202020204" pitchFamily="34" charset="0"/>
              </a:rPr>
            </a:fld>
            <a:endParaRPr lang="en-US" altLang="zh-CN" sz="1200" b="0" dirty="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r>
              <a:rPr lang="en-US" altLang="zh-CN" b="1" dirty="0"/>
              <a:t>“</a:t>
            </a:r>
            <a:r>
              <a:rPr lang="zh-CN" altLang="en-US" b="1" dirty="0"/>
              <a:t>碰壁点拨式”教学法是素质教育的一种方式，这种教学法的基本模式是：编拟题组</a:t>
            </a:r>
            <a:r>
              <a:rPr lang="en-US" altLang="zh-CN" b="1" dirty="0"/>
              <a:t>—</a:t>
            </a:r>
            <a:r>
              <a:rPr lang="zh-CN" altLang="en-US" b="1" dirty="0"/>
              <a:t>练中碰壁</a:t>
            </a:r>
            <a:r>
              <a:rPr lang="en-US" altLang="zh-CN" b="1" dirty="0"/>
              <a:t>—</a:t>
            </a:r>
            <a:r>
              <a:rPr lang="zh-CN" altLang="en-US" b="1" dirty="0"/>
              <a:t>讲评点拨</a:t>
            </a:r>
            <a:r>
              <a:rPr lang="en-US" altLang="zh-CN" b="1" dirty="0"/>
              <a:t>—</a:t>
            </a:r>
            <a:r>
              <a:rPr lang="zh-CN" altLang="en-US" b="1" dirty="0"/>
              <a:t>巩固消化。该教学法以问题为载体，以训练为主线，目标导控，问题教学，先练后讲，碰壁点拨，反馈矫正。增强了学习的方向性、选择性及目标性，使学生在克服困难消除障碍的过程中发展自己的观察力、想象力和思维能力，使他们的智慧升华，创造思维得以开发。 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b="0" dirty="0">
                <a:latin typeface="Arial" panose="020B0604020202020204" pitchFamily="34" charset="0"/>
              </a:rPr>
            </a:fld>
            <a:endParaRPr lang="en-US" altLang="zh-CN" sz="1200" b="0" dirty="0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b="0" dirty="0">
                <a:latin typeface="Arial" panose="020B0604020202020204" pitchFamily="34" charset="0"/>
              </a:rPr>
            </a:fld>
            <a:endParaRPr lang="en-US" altLang="zh-CN" sz="1200" b="0" dirty="0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b="0" dirty="0">
                <a:latin typeface="Arial" panose="020B0604020202020204" pitchFamily="34" charset="0"/>
              </a:rPr>
            </a:fld>
            <a:endParaRPr lang="en-US" altLang="zh-CN" sz="1200" b="0" dirty="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4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1" sz="1400" b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3.xml"/><Relationship Id="rId1" Type="http://schemas.openxmlformats.org/officeDocument/2006/relationships/image" Target="../media/image9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GIF"/><Relationship Id="rId1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9.xml"/><Relationship Id="rId4" Type="http://schemas.openxmlformats.org/officeDocument/2006/relationships/themeOverride" Target="../theme/themeOverride1.xml"/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6" name="WordArt 4"/>
          <p:cNvSpPr>
            <a:spLocks noTextEdit="1"/>
          </p:cNvSpPr>
          <p:nvPr/>
        </p:nvSpPr>
        <p:spPr>
          <a:xfrm>
            <a:off x="1371600" y="1905000"/>
            <a:ext cx="22860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00"/>
                </a:solidFill>
                <a:latin typeface="Comic Sans MS" panose="030F0702030302020204" pitchFamily="66" charset="0"/>
                <a:ea typeface="Comic Sans MS" panose="030F0702030302020204" pitchFamily="66" charset="0"/>
              </a:rPr>
              <a:t>Unit 4</a:t>
            </a:r>
            <a:endParaRPr lang="zh-CN" altLang="en-US" sz="3600" b="1">
              <a:ln w="9525" cap="flat" cmpd="sng">
                <a:solidFill>
                  <a:srgbClr val="00FF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00"/>
              </a:solidFill>
              <a:latin typeface="Comic Sans MS" panose="030F0702030302020204" pitchFamily="66" charset="0"/>
              <a:ea typeface="Comic Sans MS" panose="030F0702030302020204" pitchFamily="66" charset="0"/>
            </a:endParaRPr>
          </a:p>
        </p:txBody>
      </p:sp>
      <p:sp>
        <p:nvSpPr>
          <p:cNvPr id="6147" name="WordArt 5"/>
          <p:cNvSpPr>
            <a:spLocks noTextEdit="1"/>
          </p:cNvSpPr>
          <p:nvPr/>
        </p:nvSpPr>
        <p:spPr>
          <a:xfrm>
            <a:off x="4191000" y="1905000"/>
            <a:ext cx="3292475" cy="944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FF99CC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Do it yourself</a:t>
            </a:r>
            <a:endParaRPr lang="zh-CN" altLang="en-US" sz="3600" b="1">
              <a:ln w="12700" cap="flat" cmpd="sng">
                <a:solidFill>
                  <a:srgbClr val="FF99CC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8" name="Text Box 6"/>
          <p:cNvSpPr txBox="1"/>
          <p:nvPr/>
        </p:nvSpPr>
        <p:spPr>
          <a:xfrm>
            <a:off x="838200" y="3336925"/>
            <a:ext cx="75438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5000">
                <a:solidFill>
                  <a:srgbClr val="006600"/>
                </a:solidFill>
                <a:latin typeface="Arial" panose="020B0604020202020204" pitchFamily="34" charset="0"/>
              </a:rPr>
              <a:t>Grammar</a:t>
            </a:r>
            <a:endParaRPr lang="en-US" altLang="zh-CN" sz="500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19491" name="Rectangle 3"/>
          <p:cNvSpPr/>
          <p:nvPr/>
        </p:nvSpPr>
        <p:spPr>
          <a:xfrm>
            <a:off x="457200" y="609600"/>
            <a:ext cx="8458200" cy="5035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CC00FF"/>
                </a:solidFill>
                <a:latin typeface="Times New Roman" panose="02020603050405020304" pitchFamily="18" charset="0"/>
              </a:rPr>
              <a:t>2) 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祈使句的否定结构，一律在肯定结构前加 </a:t>
            </a:r>
            <a:r>
              <a:rPr lang="en-US" altLang="zh-CN">
                <a:solidFill>
                  <a:srgbClr val="CC00FF"/>
                </a:solidFill>
                <a:latin typeface="Times New Roman" panose="02020603050405020304" pitchFamily="18" charset="0"/>
              </a:rPr>
              <a:t>Do not (Don’t)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。例如：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Don’t go there, please. </a:t>
            </a: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Don’t be late for class! </a:t>
            </a: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Don’t let him in. </a:t>
            </a: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注意：</a:t>
            </a:r>
            <a:r>
              <a:rPr lang="en-US" altLang="zh-CN">
                <a:latin typeface="Times New Roman" panose="02020603050405020304" pitchFamily="18" charset="0"/>
              </a:rPr>
              <a:t>Let’s</a:t>
            </a:r>
            <a:r>
              <a:rPr lang="zh-CN" altLang="en-US" dirty="0">
                <a:latin typeface="Times New Roman" panose="02020603050405020304" pitchFamily="18" charset="0"/>
              </a:rPr>
              <a:t>型祈使句，其否定式也可用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Let’s not …</a:t>
            </a:r>
            <a:r>
              <a:rPr lang="zh-CN" altLang="en-US" dirty="0">
                <a:latin typeface="Times New Roman" panose="02020603050405020304" pitchFamily="18" charset="0"/>
              </a:rPr>
              <a:t>，例如：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Let’s not have rest. </a:t>
            </a:r>
            <a:b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Let’s not sit here! 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charRg st="112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9491">
                                            <p:txEl>
                                              <p:charRg st="112" end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1380" name="矩形 101379"/>
          <p:cNvSpPr/>
          <p:nvPr/>
        </p:nvSpPr>
        <p:spPr>
          <a:xfrm>
            <a:off x="4343400" y="5791200"/>
            <a:ext cx="3733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Attention</a:t>
            </a:r>
            <a:endParaRPr lang="zh-CN" altLang="en-US" sz="3600" b="1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19491" name="Rectangle 3"/>
          <p:cNvSpPr/>
          <p:nvPr/>
        </p:nvSpPr>
        <p:spPr>
          <a:xfrm>
            <a:off x="0" y="0"/>
            <a:ext cx="9144000" cy="5172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</a:rPr>
              <a:t>祈使句的反义疑问句。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Open the door, </a:t>
            </a:r>
            <a:r>
              <a:rPr lang="en-US" altLang="zh-CN" u="sng">
                <a:latin typeface="Times New Roman" panose="02020603050405020304" pitchFamily="18" charset="0"/>
              </a:rPr>
              <a:t>                                    </a:t>
            </a:r>
            <a:r>
              <a:rPr lang="en-US" altLang="zh-CN">
                <a:latin typeface="Times New Roman" panose="02020603050405020304" pitchFamily="18" charset="0"/>
              </a:rPr>
              <a:t>?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Don’t talk in class, </a:t>
            </a:r>
            <a:r>
              <a:rPr lang="en-US" altLang="zh-CN" u="sng">
                <a:latin typeface="Times New Roman" panose="02020603050405020304" pitchFamily="18" charset="0"/>
              </a:rPr>
              <a:t>                              </a:t>
            </a:r>
            <a:r>
              <a:rPr lang="en-US" altLang="zh-CN">
                <a:latin typeface="Times New Roman" panose="02020603050405020304" pitchFamily="18" charset="0"/>
              </a:rPr>
              <a:t>?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Let’s play a game, </a:t>
            </a:r>
            <a:r>
              <a:rPr lang="en-US" altLang="zh-CN" u="sng">
                <a:latin typeface="Times New Roman" panose="02020603050405020304" pitchFamily="18" charset="0"/>
              </a:rPr>
              <a:t>                               </a:t>
            </a:r>
            <a:r>
              <a:rPr lang="en-US" altLang="zh-CN">
                <a:latin typeface="Times New Roman" panose="02020603050405020304" pitchFamily="18" charset="0"/>
              </a:rPr>
              <a:t>?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Let us go home, </a:t>
            </a:r>
            <a:r>
              <a:rPr lang="en-US" altLang="zh-CN" u="sng">
                <a:latin typeface="Times New Roman" panose="02020603050405020304" pitchFamily="18" charset="0"/>
              </a:rPr>
              <a:t>                                   </a:t>
            </a:r>
            <a:r>
              <a:rPr lang="en-US" altLang="zh-CN">
                <a:latin typeface="Times New Roman" panose="02020603050405020304" pitchFamily="18" charset="0"/>
              </a:rPr>
              <a:t>?</a:t>
            </a:r>
            <a:endParaRPr lang="en-US" altLang="zh-CN">
              <a:latin typeface="Times New Roman" panose="02020603050405020304" pitchFamily="18" charset="0"/>
            </a:endParaRPr>
          </a:p>
          <a:p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</a:rPr>
              <a:t>正确区分祈使句。</a:t>
            </a:r>
            <a:r>
              <a:rPr lang="en-US" altLang="zh-CN" sz="900">
                <a:solidFill>
                  <a:schemeClr val="bg1"/>
                </a:solidFill>
                <a:latin typeface="Times New Roman" panose="02020603050405020304" pitchFamily="18" charset="0"/>
              </a:rPr>
              <a:t>Z</a:t>
            </a:r>
            <a:r>
              <a:rPr lang="zh-CN" altLang="en-US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9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xxk</a:t>
            </a:r>
            <a:endParaRPr lang="en-US" altLang="zh-CN" sz="9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zh-CN" altLang="en-US" sz="9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Lucy </a:t>
            </a:r>
            <a:r>
              <a:rPr lang="en-US" altLang="zh-CN" u="sng">
                <a:latin typeface="Times New Roman" panose="02020603050405020304" pitchFamily="18" charset="0"/>
              </a:rPr>
              <a:t>                   </a:t>
            </a:r>
            <a:r>
              <a:rPr lang="en-US" altLang="zh-CN">
                <a:latin typeface="Times New Roman" panose="02020603050405020304" pitchFamily="18" charset="0"/>
              </a:rPr>
              <a:t> her homework by herself.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Lucy, </a:t>
            </a:r>
            <a:r>
              <a:rPr lang="en-US" altLang="zh-CN" u="sng">
                <a:latin typeface="Times New Roman" panose="02020603050405020304" pitchFamily="18" charset="0"/>
              </a:rPr>
              <a:t>                  </a:t>
            </a:r>
            <a:r>
              <a:rPr lang="en-US" altLang="zh-CN">
                <a:latin typeface="Times New Roman" panose="02020603050405020304" pitchFamily="18" charset="0"/>
              </a:rPr>
              <a:t> your homework by yourself.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101382" name="文本框 101381"/>
          <p:cNvSpPr txBox="1"/>
          <p:nvPr/>
        </p:nvSpPr>
        <p:spPr>
          <a:xfrm>
            <a:off x="4114800" y="4572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will you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3" name="文本框 101382"/>
          <p:cNvSpPr txBox="1"/>
          <p:nvPr/>
        </p:nvSpPr>
        <p:spPr>
          <a:xfrm>
            <a:off x="4114800" y="10668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will you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4" name="文本框 101383"/>
          <p:cNvSpPr txBox="1"/>
          <p:nvPr/>
        </p:nvSpPr>
        <p:spPr>
          <a:xfrm>
            <a:off x="4114800" y="16002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shall we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5" name="文本框 101384"/>
          <p:cNvSpPr txBox="1"/>
          <p:nvPr/>
        </p:nvSpPr>
        <p:spPr>
          <a:xfrm>
            <a:off x="4114800" y="21336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will you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6" name="文本框 101385"/>
          <p:cNvSpPr txBox="1"/>
          <p:nvPr/>
        </p:nvSpPr>
        <p:spPr>
          <a:xfrm>
            <a:off x="1219200" y="37338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does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7" name="文本框 101386"/>
          <p:cNvSpPr txBox="1"/>
          <p:nvPr/>
        </p:nvSpPr>
        <p:spPr>
          <a:xfrm>
            <a:off x="1219200" y="43434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do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/>
      <p:bldP spid="101383" grpId="0"/>
      <p:bldP spid="101384" grpId="0"/>
      <p:bldP spid="101385" grpId="0"/>
      <p:bldP spid="101386" grpId="0"/>
      <p:bldP spid="1013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02" name="矩形 102401"/>
          <p:cNvSpPr/>
          <p:nvPr/>
        </p:nvSpPr>
        <p:spPr>
          <a:xfrm>
            <a:off x="4343400" y="5791200"/>
            <a:ext cx="3733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Attention</a:t>
            </a:r>
            <a:endParaRPr lang="zh-CN" altLang="en-US" sz="3600" b="1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19491" name="Rectangle 3"/>
          <p:cNvSpPr/>
          <p:nvPr/>
        </p:nvSpPr>
        <p:spPr>
          <a:xfrm>
            <a:off x="0" y="0"/>
            <a:ext cx="9144000" cy="6134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</a:rPr>
              <a:t>祈使句中的反身代词。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Make </a:t>
            </a:r>
            <a:r>
              <a:rPr lang="en-US" altLang="zh-CN" u="sng">
                <a:latin typeface="Times New Roman" panose="02020603050405020304" pitchFamily="18" charset="0"/>
              </a:rPr>
              <a:t>              </a:t>
            </a:r>
            <a:r>
              <a:rPr lang="en-US" altLang="zh-CN">
                <a:latin typeface="Times New Roman" panose="02020603050405020304" pitchFamily="18" charset="0"/>
              </a:rPr>
              <a:t> at home, Kitty!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Help </a:t>
            </a:r>
            <a:r>
              <a:rPr lang="en-US" altLang="zh-CN" u="sng">
                <a:latin typeface="Times New Roman" panose="02020603050405020304" pitchFamily="18" charset="0"/>
              </a:rPr>
              <a:t>                </a:t>
            </a:r>
            <a:r>
              <a:rPr lang="en-US" altLang="zh-CN">
                <a:latin typeface="Times New Roman" panose="02020603050405020304" pitchFamily="18" charset="0"/>
              </a:rPr>
              <a:t> to some fish, Daniel!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Children, enjoy </a:t>
            </a:r>
            <a:r>
              <a:rPr lang="en-US" altLang="zh-CN" u="sng">
                <a:latin typeface="Times New Roman" panose="02020603050405020304" pitchFamily="18" charset="0"/>
              </a:rPr>
              <a:t>                  </a:t>
            </a:r>
            <a:r>
              <a:rPr lang="en-US" altLang="zh-CN">
                <a:latin typeface="Times New Roman" panose="02020603050405020304" pitchFamily="18" charset="0"/>
              </a:rPr>
              <a:t> in the World Park!</a:t>
            </a:r>
            <a:endParaRPr lang="en-US" altLang="zh-CN">
              <a:latin typeface="Times New Roman" panose="02020603050405020304" pitchFamily="18" charset="0"/>
            </a:endParaRPr>
          </a:p>
          <a:p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4. </a:t>
            </a:r>
            <a:r>
              <a:rPr lang="zh-CN" altLang="en-US" dirty="0">
                <a:latin typeface="Times New Roman" panose="02020603050405020304" pitchFamily="18" charset="0"/>
              </a:rPr>
              <a:t>正确区别祈使句和动名词。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u="sng" dirty="0">
                <a:latin typeface="Times New Roman" panose="02020603050405020304" pitchFamily="18" charset="0"/>
              </a:rPr>
              <a:t>                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</a:rPr>
              <a:t>the apples and eat them. (pick)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 u="sng">
                <a:latin typeface="Times New Roman" panose="02020603050405020304" pitchFamily="18" charset="0"/>
              </a:rPr>
              <a:t>                 </a:t>
            </a:r>
            <a:r>
              <a:rPr lang="en-US" altLang="zh-CN">
                <a:latin typeface="Times New Roman" panose="02020603050405020304" pitchFamily="18" charset="0"/>
              </a:rPr>
              <a:t>the apples is great fun. (pick)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 u="sng">
                <a:latin typeface="Times New Roman" panose="02020603050405020304" pitchFamily="18" charset="0"/>
              </a:rPr>
              <a:t>                 </a:t>
            </a:r>
            <a:r>
              <a:rPr lang="en-US" altLang="zh-CN">
                <a:latin typeface="Times New Roman" panose="02020603050405020304" pitchFamily="18" charset="0"/>
              </a:rPr>
              <a:t>everyday makes you look smart.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 u="sng">
                <a:latin typeface="Times New Roman" panose="02020603050405020304" pitchFamily="18" charset="0"/>
              </a:rPr>
              <a:t>                 </a:t>
            </a:r>
            <a:r>
              <a:rPr lang="en-US" altLang="zh-CN">
                <a:latin typeface="Times New Roman" panose="02020603050405020304" pitchFamily="18" charset="0"/>
              </a:rPr>
              <a:t>the books and answer the questions.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(read)</a:t>
            </a:r>
            <a:endParaRPr lang="en-US" altLang="zh-CN" u="sng">
              <a:latin typeface="Times New Roman" panose="02020603050405020304" pitchFamily="18" charset="0"/>
            </a:endParaRPr>
          </a:p>
        </p:txBody>
      </p:sp>
      <p:sp>
        <p:nvSpPr>
          <p:cNvPr id="102404" name="文本框 102403"/>
          <p:cNvSpPr txBox="1"/>
          <p:nvPr/>
        </p:nvSpPr>
        <p:spPr>
          <a:xfrm>
            <a:off x="1219200" y="5334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yourself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5" name="文本框 102404"/>
          <p:cNvSpPr txBox="1"/>
          <p:nvPr/>
        </p:nvSpPr>
        <p:spPr>
          <a:xfrm>
            <a:off x="1143000" y="10668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yourself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6" name="文本框 102405"/>
          <p:cNvSpPr txBox="1"/>
          <p:nvPr/>
        </p:nvSpPr>
        <p:spPr>
          <a:xfrm>
            <a:off x="3200400" y="16002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yourselves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10" name="文本框 102409"/>
          <p:cNvSpPr txBox="1"/>
          <p:nvPr/>
        </p:nvSpPr>
        <p:spPr>
          <a:xfrm>
            <a:off x="304800" y="327660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Pick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11" name="文本框 102410"/>
          <p:cNvSpPr txBox="1"/>
          <p:nvPr/>
        </p:nvSpPr>
        <p:spPr>
          <a:xfrm>
            <a:off x="304800" y="3733800"/>
            <a:ext cx="1828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Picking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12" name="文本框 102411"/>
          <p:cNvSpPr txBox="1"/>
          <p:nvPr/>
        </p:nvSpPr>
        <p:spPr>
          <a:xfrm>
            <a:off x="228600" y="4387850"/>
            <a:ext cx="2057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Reading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13" name="文本框 102412"/>
          <p:cNvSpPr txBox="1"/>
          <p:nvPr/>
        </p:nvSpPr>
        <p:spPr>
          <a:xfrm>
            <a:off x="381000" y="487680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Read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05" grpId="0"/>
      <p:bldP spid="102406" grpId="0"/>
      <p:bldP spid="102410" grpId="0"/>
      <p:bldP spid="102411" grpId="0"/>
      <p:bldP spid="102412" grpId="0"/>
      <p:bldP spid="1024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6626" name="WordArt 4"/>
          <p:cNvSpPr>
            <a:spLocks noTextEdit="1"/>
          </p:cNvSpPr>
          <p:nvPr/>
        </p:nvSpPr>
        <p:spPr>
          <a:xfrm>
            <a:off x="1676400" y="1981200"/>
            <a:ext cx="5867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Arial Narrow" panose="020B0606020202030204" pitchFamily="34" charset="0"/>
                <a:ea typeface="Arial Narrow" panose="020B0606020202030204" pitchFamily="34" charset="0"/>
              </a:rPr>
              <a:t>should &amp; had better</a:t>
            </a:r>
            <a:endParaRPr lang="zh-CN" altLang="en-US" sz="36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Arial Narrow" panose="020B0606020202030204" pitchFamily="34" charset="0"/>
              <a:ea typeface="Arial Narrow" panose="020B0606020202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78208" name="Text Box 32"/>
          <p:cNvSpPr txBox="1"/>
          <p:nvPr/>
        </p:nvSpPr>
        <p:spPr>
          <a:xfrm>
            <a:off x="304800" y="457200"/>
            <a:ext cx="8534400" cy="5035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Times New Roman" panose="02020603050405020304" pitchFamily="18" charset="0"/>
              </a:rPr>
              <a:t>当我们给他人提建议时，可以用</a:t>
            </a:r>
            <a:r>
              <a:rPr lang="en-US" altLang="zh-CN">
                <a:latin typeface="Times New Roman" panose="02020603050405020304" pitchFamily="18" charset="0"/>
              </a:rPr>
              <a:t>had better</a:t>
            </a:r>
            <a:r>
              <a:rPr lang="zh-CN" altLang="en-US" dirty="0">
                <a:latin typeface="Times New Roman" panose="02020603050405020304" pitchFamily="18" charset="0"/>
              </a:rPr>
              <a:t>和</a:t>
            </a:r>
            <a:r>
              <a:rPr lang="en-US" altLang="zh-CN">
                <a:latin typeface="Times New Roman" panose="02020603050405020304" pitchFamily="18" charset="0"/>
              </a:rPr>
              <a:t>should</a:t>
            </a:r>
            <a:r>
              <a:rPr lang="zh-CN" altLang="en-US" dirty="0">
                <a:latin typeface="Times New Roman" panose="02020603050405020304" pitchFamily="18" charset="0"/>
              </a:rPr>
              <a:t>，表示“最好”或“应该”做某事， </a:t>
            </a:r>
            <a:r>
              <a:rPr lang="en-US" altLang="zh-CN">
                <a:latin typeface="Times New Roman" panose="02020603050405020304" pitchFamily="18" charset="0"/>
              </a:rPr>
              <a:t>had better</a:t>
            </a:r>
            <a:r>
              <a:rPr lang="zh-CN" altLang="en-US" dirty="0">
                <a:latin typeface="Times New Roman" panose="02020603050405020304" pitchFamily="18" charset="0"/>
              </a:rPr>
              <a:t>的语气比</a:t>
            </a:r>
            <a:r>
              <a:rPr lang="en-US" altLang="zh-CN">
                <a:latin typeface="Times New Roman" panose="02020603050405020304" pitchFamily="18" charset="0"/>
              </a:rPr>
              <a:t>should</a:t>
            </a:r>
            <a:r>
              <a:rPr lang="zh-CN" altLang="en-US" dirty="0">
                <a:latin typeface="Times New Roman" panose="02020603050405020304" pitchFamily="18" charset="0"/>
              </a:rPr>
              <a:t>强一些。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You watch is broken. You </a:t>
            </a: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had better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buy a new one.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你的手表坏了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你最好买个新的。</a:t>
            </a: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You </a:t>
            </a: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should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know a little about DIY.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你应该对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DIY</a:t>
            </a:r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有点了解。</a:t>
            </a: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8">
                                            <p:txEl>
                                              <p:charRg st="73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208">
                                            <p:txEl>
                                              <p:charRg st="73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208">
                                            <p:txEl>
                                              <p:charRg st="73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8">
                                            <p:txEl>
                                              <p:charRg st="124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8208">
                                            <p:txEl>
                                              <p:charRg st="124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208">
                                            <p:txEl>
                                              <p:charRg st="124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8">
                                            <p:txEl>
                                              <p:charRg st="14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8208">
                                            <p:txEl>
                                              <p:charRg st="14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8208">
                                            <p:txEl>
                                              <p:charRg st="14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8">
                                            <p:txEl>
                                              <p:charRg st="177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8208">
                                            <p:txEl>
                                              <p:charRg st="177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8208">
                                            <p:txEl>
                                              <p:charRg st="177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97638" name="Rectangle 6"/>
          <p:cNvSpPr/>
          <p:nvPr/>
        </p:nvSpPr>
        <p:spPr>
          <a:xfrm>
            <a:off x="228600" y="533400"/>
            <a:ext cx="8839200" cy="5035550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</a:ln>
        </p:spPr>
        <p:txBody>
          <a:bodyPr anchor="ctr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had better (</a:t>
            </a:r>
            <a:r>
              <a:rPr lang="zh-CN" altLang="en-US" dirty="0">
                <a:latin typeface="Times New Roman" panose="02020603050405020304" pitchFamily="18" charset="0"/>
              </a:rPr>
              <a:t>常简略为’</a:t>
            </a:r>
            <a:r>
              <a:rPr lang="en-US" altLang="zh-CN">
                <a:latin typeface="Times New Roman" panose="02020603050405020304" pitchFamily="18" charset="0"/>
              </a:rPr>
              <a:t>d better)</a:t>
            </a:r>
            <a:r>
              <a:rPr lang="zh-CN" altLang="en-US" dirty="0">
                <a:latin typeface="Times New Roman" panose="02020603050405020304" pitchFamily="18" charset="0"/>
              </a:rPr>
              <a:t>，是一固定词组，后面必须跟动词原形，没有人称和数的变化。构成：</a:t>
            </a:r>
            <a:r>
              <a:rPr lang="en-US" altLang="zh-CN">
                <a:latin typeface="Times New Roman" panose="02020603050405020304" pitchFamily="18" charset="0"/>
              </a:rPr>
              <a:t>had better do </a:t>
            </a:r>
            <a:r>
              <a:rPr lang="en-US" altLang="zh-CN" dirty="0" err="1">
                <a:latin typeface="Times New Roman" panose="02020603050405020304" pitchFamily="18" charset="0"/>
              </a:rPr>
              <a:t>sth</a:t>
            </a:r>
            <a:r>
              <a:rPr lang="en-US" altLang="zh-CN">
                <a:latin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</a:rPr>
              <a:t>句型。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汤姆，你最好今天去那儿。</a:t>
            </a:r>
            <a:endParaRPr lang="zh-CN" altLang="en-US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Tom, you’d better </a:t>
            </a:r>
            <a:r>
              <a:rPr lang="en-US" altLang="zh-CN">
                <a:solidFill>
                  <a:srgbClr val="0000CC"/>
                </a:solidFill>
                <a:latin typeface="Times New Roman" panose="02020603050405020304" pitchFamily="18" charset="0"/>
              </a:rPr>
              <a:t>go</a:t>
            </a: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 there today. 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had better </a:t>
            </a:r>
            <a:r>
              <a:rPr lang="zh-CN" altLang="en-US" dirty="0">
                <a:latin typeface="Times New Roman" panose="02020603050405020304" pitchFamily="18" charset="0"/>
              </a:rPr>
              <a:t>的否定式是</a:t>
            </a:r>
            <a:r>
              <a:rPr lang="en-US" altLang="zh-CN">
                <a:latin typeface="Times New Roman" panose="02020603050405020304" pitchFamily="18" charset="0"/>
              </a:rPr>
              <a:t>had better not do </a:t>
            </a:r>
            <a:r>
              <a:rPr lang="en-US" altLang="zh-CN" dirty="0" err="1">
                <a:latin typeface="Times New Roman" panose="02020603050405020304" pitchFamily="18" charset="0"/>
              </a:rPr>
              <a:t>sth</a:t>
            </a:r>
            <a:r>
              <a:rPr lang="en-US" altLang="zh-CN">
                <a:latin typeface="Times New Roman" panose="02020603050405020304" pitchFamily="18" charset="0"/>
              </a:rPr>
              <a:t>.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000099"/>
                </a:solidFill>
                <a:latin typeface="Times New Roman" panose="02020603050405020304" pitchFamily="18" charset="0"/>
              </a:rPr>
              <a:t>你最好不要错过末班公共汽车。</a:t>
            </a:r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You had better </a:t>
            </a:r>
            <a:r>
              <a:rPr lang="en-US" altLang="zh-CN">
                <a:solidFill>
                  <a:srgbClr val="0000CC"/>
                </a:solidFill>
                <a:latin typeface="Times New Roman" panose="02020603050405020304" pitchFamily="18" charset="0"/>
              </a:rPr>
              <a:t>not miss</a:t>
            </a: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 the last bus. 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endParaRPr lang="zh-CN" altLang="en-US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>
                                            <p:txEl>
                                              <p:charRg st="8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>
                                            <p:txEl>
                                              <p:charRg st="93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>
                                            <p:txEl>
                                              <p:charRg st="167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>
                                            <p:txEl>
                                              <p:charRg st="183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74157" name="Rectangle 77"/>
          <p:cNvSpPr/>
          <p:nvPr/>
        </p:nvSpPr>
        <p:spPr>
          <a:xfrm>
            <a:off x="228600" y="457200"/>
            <a:ext cx="8461375" cy="5278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should </a:t>
            </a:r>
            <a:r>
              <a:rPr lang="zh-CN" altLang="en-US" dirty="0">
                <a:latin typeface="Times New Roman" panose="02020603050405020304" pitchFamily="18" charset="0"/>
              </a:rPr>
              <a:t>后面也要跟动词原形，且没有人称和数的变化。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你应该戒烟。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You should stop smoking.  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should </a:t>
            </a:r>
            <a:r>
              <a:rPr lang="zh-CN" altLang="en-US" dirty="0">
                <a:latin typeface="Times New Roman" panose="02020603050405020304" pitchFamily="18" charset="0"/>
              </a:rPr>
              <a:t>的否定式是</a:t>
            </a:r>
            <a:r>
              <a:rPr lang="en-US" altLang="zh-CN">
                <a:latin typeface="Times New Roman" panose="02020603050405020304" pitchFamily="18" charset="0"/>
              </a:rPr>
              <a:t>should not/shouldn’t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你不应该喝酒后开车。</a:t>
            </a: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You shouldn’t drive after drinking. </a:t>
            </a:r>
            <a:endParaRPr lang="en-US" altLang="zh-CN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7">
                                            <p:txEl>
                                              <p:charRg st="29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57">
                                            <p:txEl>
                                              <p:charRg st="29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57">
                                            <p:txEl>
                                              <p:charRg st="29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7">
                                            <p:txEl>
                                              <p:charRg st="37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7">
                                            <p:txEl>
                                              <p:charRg st="37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7">
                                            <p:txEl>
                                              <p:charRg st="37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7">
                                            <p:txEl>
                                              <p:charRg st="10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7">
                                            <p:txEl>
                                              <p:charRg st="10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57">
                                            <p:txEl>
                                              <p:charRg st="10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7">
                                            <p:txEl>
                                              <p:charRg st="111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7">
                                            <p:txEl>
                                              <p:charRg st="111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7">
                                            <p:txEl>
                                              <p:charRg st="111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09250" name="Text Box 2"/>
          <p:cNvSpPr txBox="1"/>
          <p:nvPr/>
        </p:nvSpPr>
        <p:spPr>
          <a:xfrm>
            <a:off x="228600" y="1289050"/>
            <a:ext cx="8686800" cy="5035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/>
            <a:r>
              <a:rPr lang="en-US" altLang="zh-CN">
                <a:latin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</a:rPr>
              <a:t>当我们向他人发出命令、提出要求或建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zh-CN" altLang="en-US" dirty="0">
                <a:latin typeface="Times New Roman" panose="02020603050405020304" pitchFamily="18" charset="0"/>
              </a:rPr>
              <a:t>    议时，常使用祈使句。其主语通常不明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zh-CN" altLang="en-US" dirty="0">
                <a:latin typeface="Times New Roman" panose="02020603050405020304" pitchFamily="18" charset="0"/>
              </a:rPr>
              <a:t>    确表示出来。其否定形式是在动词原形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zh-CN" altLang="en-US" dirty="0">
                <a:latin typeface="Times New Roman" panose="02020603050405020304" pitchFamily="18" charset="0"/>
              </a:rPr>
              <a:t>    前加</a:t>
            </a:r>
            <a:r>
              <a:rPr lang="en-US" altLang="zh-CN">
                <a:latin typeface="Times New Roman" panose="02020603050405020304" pitchFamily="18" charset="0"/>
              </a:rPr>
              <a:t>do not/don’t</a:t>
            </a:r>
            <a:r>
              <a:rPr lang="zh-CN" altLang="en-US" dirty="0">
                <a:latin typeface="Times New Roman" panose="02020603050405020304" pitchFamily="18" charset="0"/>
              </a:rPr>
              <a:t>。为了表示客气和礼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zh-CN" altLang="en-US" dirty="0">
                <a:latin typeface="Times New Roman" panose="02020603050405020304" pitchFamily="18" charset="0"/>
              </a:rPr>
              <a:t>    貌，可以加上</a:t>
            </a:r>
            <a:r>
              <a:rPr lang="en-US" altLang="zh-CN">
                <a:latin typeface="Times New Roman" panose="02020603050405020304" pitchFamily="18" charset="0"/>
              </a:rPr>
              <a:t>please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>
                <a:latin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</a:rPr>
              <a:t>当我们给他人提建议时，可以用</a:t>
            </a:r>
            <a:r>
              <a:rPr lang="en-US" altLang="zh-CN">
                <a:latin typeface="Times New Roman" panose="02020603050405020304" pitchFamily="18" charset="0"/>
              </a:rPr>
              <a:t>had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>
                <a:latin typeface="Times New Roman" panose="02020603050405020304" pitchFamily="18" charset="0"/>
              </a:rPr>
              <a:t>    better</a:t>
            </a:r>
            <a:r>
              <a:rPr lang="zh-CN" altLang="en-US" dirty="0">
                <a:latin typeface="Times New Roman" panose="02020603050405020304" pitchFamily="18" charset="0"/>
              </a:rPr>
              <a:t>和</a:t>
            </a:r>
            <a:r>
              <a:rPr lang="en-US" altLang="zh-CN">
                <a:latin typeface="Times New Roman" panose="02020603050405020304" pitchFamily="18" charset="0"/>
              </a:rPr>
              <a:t>should</a:t>
            </a:r>
            <a:r>
              <a:rPr lang="zh-CN" altLang="en-US" dirty="0">
                <a:latin typeface="Times New Roman" panose="02020603050405020304" pitchFamily="18" charset="0"/>
              </a:rPr>
              <a:t>，表示“最好”或“应该”做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zh-CN" altLang="en-US" dirty="0">
                <a:latin typeface="Times New Roman" panose="02020603050405020304" pitchFamily="18" charset="0"/>
              </a:rPr>
              <a:t>    某事。否定形式是</a:t>
            </a:r>
            <a:r>
              <a:rPr lang="en-US" altLang="zh-CN">
                <a:latin typeface="Times New Roman" panose="02020603050405020304" pitchFamily="18" charset="0"/>
              </a:rPr>
              <a:t>had better not</a:t>
            </a:r>
            <a:r>
              <a:rPr lang="zh-CN" altLang="en-US" dirty="0">
                <a:latin typeface="Times New Roman" panose="02020603050405020304" pitchFamily="18" charset="0"/>
              </a:rPr>
              <a:t>和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should not/shouldn’t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23" name="WordArt 3"/>
          <p:cNvSpPr>
            <a:spLocks noTextEdit="1"/>
          </p:cNvSpPr>
          <p:nvPr/>
        </p:nvSpPr>
        <p:spPr>
          <a:xfrm>
            <a:off x="3505200" y="304800"/>
            <a:ext cx="2438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CCFFCC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Narrow" panose="020B0606020202030204" pitchFamily="34" charset="0"/>
                <a:ea typeface="Arial Narrow" panose="020B0606020202030204" pitchFamily="34" charset="0"/>
              </a:rPr>
              <a:t>Reflection</a:t>
            </a:r>
            <a:endParaRPr lang="zh-CN" altLang="en-US" sz="3600" b="1">
              <a:ln w="12700" cap="flat" cmpd="sng">
                <a:solidFill>
                  <a:srgbClr val="CCFFCC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Arial Narrow" panose="020B0606020202030204" pitchFamily="34" charset="0"/>
              <a:ea typeface="Arial Narrow" panose="020B0606020202030204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250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charRg st="21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9250">
                                            <p:txEl>
                                              <p:charRg st="21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9250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charRg st="65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9250">
                                            <p:txEl>
                                              <p:charRg st="65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charRg st="93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9250">
                                            <p:txEl>
                                              <p:charRg st="93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charRg st="11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9250">
                                            <p:txEl>
                                              <p:charRg st="111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charRg st="133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9250">
                                            <p:txEl>
                                              <p:charRg st="133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charRg st="164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9250">
                                            <p:txEl>
                                              <p:charRg st="164" end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charRg st="192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9250">
                                            <p:txEl>
                                              <p:charRg st="192" end="2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1746" name="Picture 7" descr="quiz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066800"/>
            <a:ext cx="4106863" cy="5181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2770" name="Rectangle 7"/>
          <p:cNvSpPr/>
          <p:nvPr/>
        </p:nvSpPr>
        <p:spPr>
          <a:xfrm>
            <a:off x="381000" y="685800"/>
            <a:ext cx="8229600" cy="641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marL="838200" indent="-838200"/>
            <a:r>
              <a:rPr lang="zh-CN" altLang="en-US" dirty="0">
                <a:solidFill>
                  <a:srgbClr val="008000"/>
                </a:solidFill>
                <a:latin typeface="Arial Narrow" panose="020B0606020202030204" pitchFamily="34" charset="0"/>
              </a:rPr>
              <a:t>一、 单项选择。</a:t>
            </a:r>
            <a:endParaRPr lang="zh-CN" altLang="en-US" dirty="0">
              <a:solidFill>
                <a:srgbClr val="008000"/>
              </a:solidFill>
              <a:latin typeface="Arial Narrow" panose="020B0606020202030204" pitchFamily="34" charset="0"/>
            </a:endParaRPr>
          </a:p>
        </p:txBody>
      </p:sp>
      <p:sp>
        <p:nvSpPr>
          <p:cNvPr id="32771" name="Rectangle 9"/>
          <p:cNvSpPr/>
          <p:nvPr/>
        </p:nvSpPr>
        <p:spPr>
          <a:xfrm>
            <a:off x="304800" y="1524000"/>
            <a:ext cx="8650288" cy="38830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1. The TV is too loud. Please _______.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    A. turn it down         B. to turn it down  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C. turn down it         D. to turn down it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2. _______ late again, Bill!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latin typeface="Times New Roman" panose="02020603050405020304" pitchFamily="18" charset="0"/>
              </a:rPr>
              <a:t>　</a:t>
            </a:r>
            <a:r>
              <a:rPr lang="en-US" altLang="zh-CN">
                <a:latin typeface="Times New Roman" panose="02020603050405020304" pitchFamily="18" charset="0"/>
              </a:rPr>
              <a:t>A. Don't to be           B. Don't be  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C. Not be                   D. Be not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pic>
        <p:nvPicPr>
          <p:cNvPr id="223242" name="Picture 10" descr="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2209800"/>
            <a:ext cx="638175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3243" name="Picture 11" descr="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95825" y="4114800"/>
            <a:ext cx="638175" cy="638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04450" name="图片 104449" descr="p_large_EGu7_18a30000f4d72d0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451" name="文本框 104450"/>
          <p:cNvSpPr txBox="1"/>
          <p:nvPr/>
        </p:nvSpPr>
        <p:spPr>
          <a:xfrm>
            <a:off x="1066800" y="228600"/>
            <a:ext cx="7620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u="sng">
                <a:solidFill>
                  <a:srgbClr val="00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retell the passage one by one</a:t>
            </a:r>
            <a:endParaRPr lang="en-US" altLang="zh-CN" u="sng">
              <a:solidFill>
                <a:srgbClr val="0066FF"/>
              </a:solidFill>
              <a:effectLst>
                <a:outerShdw blurRad="38100" dist="38100" dir="2700000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452" name="文本框 104451"/>
          <p:cNvSpPr txBox="1"/>
          <p:nvPr/>
        </p:nvSpPr>
        <p:spPr>
          <a:xfrm>
            <a:off x="533400" y="1066800"/>
            <a:ext cx="7848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Paragraph 1: be crazy about, repair, decorate, look terrible</a:t>
            </a:r>
            <a:endParaRPr lang="en-US" altLang="zh-CN" sz="28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453" name="文本框 104452"/>
          <p:cNvSpPr txBox="1"/>
          <p:nvPr/>
        </p:nvSpPr>
        <p:spPr>
          <a:xfrm>
            <a:off x="533400" y="2055813"/>
            <a:ext cx="7848600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Paragraph 2: a brighter light, make a mistake, power cut, put up a picture, hit a pipe, fill…with…</a:t>
            </a:r>
            <a:endParaRPr lang="en-US" altLang="zh-CN" sz="28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454" name="文本框 104453"/>
          <p:cNvSpPr txBox="1"/>
          <p:nvPr/>
        </p:nvSpPr>
        <p:spPr>
          <a:xfrm>
            <a:off x="533400" y="3505200"/>
            <a:ext cx="8610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Paragraph 3: living room, boring, paint…blue, ceiling, floor, cat </a:t>
            </a:r>
            <a:endParaRPr lang="en-US" altLang="zh-CN" sz="28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455" name="文本框 104454"/>
          <p:cNvSpPr txBox="1"/>
          <p:nvPr/>
        </p:nvSpPr>
        <p:spPr>
          <a:xfrm>
            <a:off x="533400" y="4572000"/>
            <a:ext cx="8610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Paragraph 4: a shelf, above, spend five hours, not stay, much higher </a:t>
            </a:r>
            <a:endParaRPr lang="en-US" altLang="zh-CN" sz="28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456" name="文本框 104455"/>
          <p:cNvSpPr txBox="1"/>
          <p:nvPr/>
        </p:nvSpPr>
        <p:spPr>
          <a:xfrm>
            <a:off x="533400" y="5638800"/>
            <a:ext cx="7772400" cy="9461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Paragraph 5: buy, advise, make him angry, attend lessons, know much more </a:t>
            </a:r>
            <a:endParaRPr lang="en-US" altLang="zh-CN" sz="28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/>
      <p:bldP spid="104454" grpId="0"/>
      <p:bldP spid="104455" grpId="0"/>
      <p:bldP spid="1044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3794" name="Rectangle 8"/>
          <p:cNvSpPr/>
          <p:nvPr/>
        </p:nvSpPr>
        <p:spPr>
          <a:xfrm>
            <a:off x="304800" y="990600"/>
            <a:ext cx="8610600" cy="45148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3. _______ cross the road until the traffic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lights turn green.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    A. Not                             B. Won't 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C. Doesn't                      D. Don't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4. _______ me the truth, or I'll be angry.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latin typeface="Times New Roman" panose="02020603050405020304" pitchFamily="18" charset="0"/>
              </a:rPr>
              <a:t>　</a:t>
            </a:r>
            <a:r>
              <a:rPr lang="en-US" altLang="zh-CN">
                <a:latin typeface="Times New Roman" panose="02020603050405020304" pitchFamily="18" charset="0"/>
              </a:rPr>
              <a:t>A. Telling                       B. To tell  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C. Told                           D. Tell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pic>
        <p:nvPicPr>
          <p:cNvPr id="268297" name="Picture 9" descr="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5425" y="2943225"/>
            <a:ext cx="638175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8298" name="Picture 10" descr="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57800" y="4800600"/>
            <a:ext cx="638175" cy="638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4818" name="Text Box 2"/>
          <p:cNvSpPr txBox="1"/>
          <p:nvPr/>
        </p:nvSpPr>
        <p:spPr>
          <a:xfrm>
            <a:off x="152400" y="76200"/>
            <a:ext cx="8458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rgbClr val="006600"/>
                </a:solidFill>
                <a:latin typeface="Arial Narrow" panose="020B0606020202030204" pitchFamily="34" charset="0"/>
              </a:rPr>
              <a:t>二、 句型转换。</a:t>
            </a:r>
            <a:endParaRPr lang="zh-CN" altLang="en-US" dirty="0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34819" name="Rectangle 17"/>
          <p:cNvSpPr/>
          <p:nvPr/>
        </p:nvSpPr>
        <p:spPr>
          <a:xfrm>
            <a:off x="152400" y="641350"/>
            <a:ext cx="8915400" cy="61341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1. Will you please read it again more slowly?  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改为祈使句</a:t>
            </a:r>
            <a:r>
              <a:rPr lang="en-US" altLang="zh-CN">
                <a:latin typeface="Times New Roman" panose="02020603050405020304" pitchFamily="18" charset="0"/>
              </a:rPr>
              <a:t>)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latin typeface="Times New Roman" panose="02020603050405020304" pitchFamily="18" charset="0"/>
              </a:rPr>
              <a:t>　</a:t>
            </a:r>
            <a:r>
              <a:rPr lang="en-US" altLang="zh-CN">
                <a:latin typeface="Times New Roman" panose="02020603050405020304" pitchFamily="18" charset="0"/>
              </a:rPr>
              <a:t>_______ again more slowly, please.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2. If you don't listen to me, I'll go.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改为同义句</a:t>
            </a:r>
            <a:r>
              <a:rPr lang="en-US" altLang="zh-CN">
                <a:latin typeface="Times New Roman" panose="02020603050405020304" pitchFamily="18" charset="0"/>
              </a:rPr>
              <a:t>)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    ________ me, or I'll go.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3. The teachers often tell the students not to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    be careless. (</a:t>
            </a:r>
            <a:r>
              <a:rPr lang="zh-CN" altLang="en-US" dirty="0">
                <a:latin typeface="Times New Roman" panose="02020603050405020304" pitchFamily="18" charset="0"/>
              </a:rPr>
              <a:t>改为祈使句</a:t>
            </a:r>
            <a:r>
              <a:rPr lang="en-US" altLang="zh-CN">
                <a:latin typeface="Times New Roman" panose="02020603050405020304" pitchFamily="18" charset="0"/>
              </a:rPr>
              <a:t>)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latin typeface="Times New Roman" panose="02020603050405020304" pitchFamily="18" charset="0"/>
              </a:rPr>
              <a:t>　</a:t>
            </a:r>
            <a:r>
              <a:rPr lang="en-US" altLang="zh-CN">
                <a:latin typeface="Times New Roman" panose="02020603050405020304" pitchFamily="18" charset="0"/>
              </a:rPr>
              <a:t>________ careless, please.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4. Please sit next to Nancy. (</a:t>
            </a:r>
            <a:r>
              <a:rPr lang="zh-CN" altLang="en-US" dirty="0">
                <a:latin typeface="Times New Roman" panose="02020603050405020304" pitchFamily="18" charset="0"/>
              </a:rPr>
              <a:t>改为否定句</a:t>
            </a:r>
            <a:r>
              <a:rPr lang="en-US" altLang="zh-CN">
                <a:latin typeface="Times New Roman" panose="02020603050405020304" pitchFamily="18" charset="0"/>
              </a:rPr>
              <a:t>)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latin typeface="Times New Roman" panose="02020603050405020304" pitchFamily="18" charset="0"/>
              </a:rPr>
              <a:t>　</a:t>
            </a:r>
            <a:r>
              <a:rPr lang="en-US" altLang="zh-CN">
                <a:latin typeface="Times New Roman" panose="02020603050405020304" pitchFamily="18" charset="0"/>
              </a:rPr>
              <a:t>________ next to Nancy.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50899" name="Rectangle 19"/>
          <p:cNvSpPr/>
          <p:nvPr/>
        </p:nvSpPr>
        <p:spPr>
          <a:xfrm>
            <a:off x="615950" y="1720850"/>
            <a:ext cx="18224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66"/>
                </a:solidFill>
                <a:latin typeface="Times New Roman" panose="02020603050405020304" pitchFamily="18" charset="0"/>
              </a:rPr>
              <a:t>Read it  </a:t>
            </a:r>
            <a:endParaRPr lang="en-US" altLang="zh-CN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900" name="Rectangle 20"/>
          <p:cNvSpPr/>
          <p:nvPr/>
        </p:nvSpPr>
        <p:spPr>
          <a:xfrm>
            <a:off x="609600" y="3352800"/>
            <a:ext cx="2012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66"/>
                </a:solidFill>
                <a:latin typeface="Times New Roman" panose="02020603050405020304" pitchFamily="18" charset="0"/>
              </a:rPr>
              <a:t>Listen to </a:t>
            </a:r>
            <a:endParaRPr lang="en-US" altLang="zh-CN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901" name="Rectangle 21"/>
          <p:cNvSpPr/>
          <p:nvPr/>
        </p:nvSpPr>
        <p:spPr>
          <a:xfrm>
            <a:off x="609600" y="4997450"/>
            <a:ext cx="196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66"/>
                </a:solidFill>
                <a:latin typeface="Times New Roman" panose="02020603050405020304" pitchFamily="18" charset="0"/>
              </a:rPr>
              <a:t>Don't be </a:t>
            </a:r>
            <a:endParaRPr lang="en-US" altLang="zh-CN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902" name="Rectangle 22"/>
          <p:cNvSpPr/>
          <p:nvPr/>
        </p:nvSpPr>
        <p:spPr>
          <a:xfrm>
            <a:off x="609600" y="6096000"/>
            <a:ext cx="18478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66"/>
                </a:solidFill>
                <a:latin typeface="Times New Roman" panose="02020603050405020304" pitchFamily="18" charset="0"/>
              </a:rPr>
              <a:t>Don't sit</a:t>
            </a:r>
            <a:endParaRPr lang="en-US" altLang="zh-CN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99" grpId="0"/>
      <p:bldP spid="250900" grpId="0"/>
      <p:bldP spid="250901" grpId="0"/>
      <p:bldP spid="2509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5842" name="Rectangle 11"/>
          <p:cNvSpPr/>
          <p:nvPr/>
        </p:nvSpPr>
        <p:spPr>
          <a:xfrm>
            <a:off x="0" y="0"/>
            <a:ext cx="6645275" cy="6683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05000"/>
              </a:lnSpc>
            </a:pPr>
            <a:r>
              <a:rPr lang="zh-CN" altLang="en-US" dirty="0">
                <a:solidFill>
                  <a:srgbClr val="006600"/>
                </a:solidFill>
                <a:latin typeface="Arial Narrow" panose="020B0606020202030204" pitchFamily="34" charset="0"/>
              </a:rPr>
              <a:t>三、 翻译词组。</a:t>
            </a:r>
            <a:endParaRPr lang="zh-CN" altLang="en-US" dirty="0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35843" name="Rectangle 21"/>
          <p:cNvSpPr/>
          <p:nvPr/>
        </p:nvSpPr>
        <p:spPr>
          <a:xfrm>
            <a:off x="0" y="609600"/>
            <a:ext cx="4038600" cy="6430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</a:rPr>
              <a:t>为某人修理某物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</a:rPr>
              <a:t>油漆未干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</a:rPr>
              <a:t>剪出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</a:rPr>
              <a:t>几张卡片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5. </a:t>
            </a:r>
            <a:r>
              <a:rPr lang="zh-CN" altLang="en-US" dirty="0">
                <a:latin typeface="Times New Roman" panose="02020603050405020304" pitchFamily="18" charset="0"/>
              </a:rPr>
              <a:t>在卡片的一面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6. </a:t>
            </a:r>
            <a:r>
              <a:rPr lang="zh-CN" altLang="en-US" dirty="0">
                <a:latin typeface="Times New Roman" panose="02020603050405020304" pitchFamily="18" charset="0"/>
              </a:rPr>
              <a:t>放弃某物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7. </a:t>
            </a:r>
            <a:r>
              <a:rPr lang="zh-CN" altLang="en-US" dirty="0">
                <a:latin typeface="Times New Roman" panose="02020603050405020304" pitchFamily="18" charset="0"/>
              </a:rPr>
              <a:t>放弃做某事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8. </a:t>
            </a:r>
            <a:r>
              <a:rPr lang="zh-CN" altLang="en-US" dirty="0">
                <a:latin typeface="Times New Roman" panose="02020603050405020304" pitchFamily="18" charset="0"/>
              </a:rPr>
              <a:t>更好地记忆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9. </a:t>
            </a:r>
            <a:r>
              <a:rPr lang="zh-CN" altLang="en-US" dirty="0">
                <a:latin typeface="Times New Roman" panose="02020603050405020304" pitchFamily="18" charset="0"/>
              </a:rPr>
              <a:t>上学迟到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10. </a:t>
            </a:r>
            <a:r>
              <a:rPr lang="zh-CN" altLang="en-US" dirty="0">
                <a:latin typeface="Times New Roman" panose="02020603050405020304" pitchFamily="18" charset="0"/>
              </a:rPr>
              <a:t>不断尝试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8" name="Rectangle 21"/>
          <p:cNvSpPr/>
          <p:nvPr/>
        </p:nvSpPr>
        <p:spPr>
          <a:xfrm>
            <a:off x="3886200" y="533400"/>
            <a:ext cx="5257800" cy="593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fix </a:t>
            </a:r>
            <a:r>
              <a:rPr lang="en-US" altLang="zh-CN" sz="32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. for sb.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Don’t touch the wet paint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cut out 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pieces of card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on the other side of the card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give up </a:t>
            </a:r>
            <a:r>
              <a:rPr lang="en-US" altLang="zh-CN" sz="32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give up doing </a:t>
            </a:r>
            <a:r>
              <a:rPr lang="en-US" altLang="zh-CN" sz="32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remember things better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be late for school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CC0000"/>
                </a:solidFill>
                <a:latin typeface="Times New Roman" panose="02020603050405020304" pitchFamily="18" charset="0"/>
              </a:rPr>
              <a:t>keep trying</a:t>
            </a:r>
            <a:endParaRPr lang="en-US" altLang="zh-CN" sz="3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17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charRg st="17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charRg st="17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5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charRg st="5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charRg st="5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67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8">
                                            <p:txEl>
                                              <p:charRg st="67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8">
                                            <p:txEl>
                                              <p:charRg st="67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97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8">
                                            <p:txEl>
                                              <p:charRg st="97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8">
                                            <p:txEl>
                                              <p:charRg st="97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110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8">
                                            <p:txEl>
                                              <p:charRg st="110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8">
                                            <p:txEl>
                                              <p:charRg st="110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12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8">
                                            <p:txEl>
                                              <p:charRg st="12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8">
                                            <p:txEl>
                                              <p:charRg st="12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152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8">
                                            <p:txEl>
                                              <p:charRg st="152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8">
                                            <p:txEl>
                                              <p:charRg st="152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charRg st="171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8">
                                            <p:txEl>
                                              <p:charRg st="171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48">
                                            <p:txEl>
                                              <p:charRg st="171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3426" name="Rectangle 11"/>
          <p:cNvSpPr/>
          <p:nvPr/>
        </p:nvSpPr>
        <p:spPr>
          <a:xfrm>
            <a:off x="0" y="0"/>
            <a:ext cx="6645275" cy="6683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05000"/>
              </a:lnSpc>
            </a:pPr>
            <a:r>
              <a:rPr lang="zh-CN" altLang="en-US" dirty="0">
                <a:solidFill>
                  <a:srgbClr val="006600"/>
                </a:solidFill>
                <a:latin typeface="Arial Narrow" panose="020B0606020202030204" pitchFamily="34" charset="0"/>
              </a:rPr>
              <a:t>四、翻译句子。</a:t>
            </a:r>
            <a:endParaRPr lang="zh-CN" altLang="en-US" dirty="0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103427" name="Rectangle 21"/>
          <p:cNvSpPr/>
          <p:nvPr/>
        </p:nvSpPr>
        <p:spPr>
          <a:xfrm>
            <a:off x="0" y="609600"/>
            <a:ext cx="8763000" cy="5584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</a:rPr>
              <a:t>请用剪刀剪出一个老虎。</a:t>
            </a:r>
            <a:r>
              <a:rPr lang="en-US" altLang="zh-CN">
                <a:latin typeface="Times New Roman" panose="02020603050405020304" pitchFamily="18" charset="0"/>
              </a:rPr>
              <a:t>(cut out)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</a:rPr>
              <a:t>我建议我爸爸戒烟。</a:t>
            </a:r>
            <a:r>
              <a:rPr lang="en-US" altLang="zh-CN">
                <a:latin typeface="Times New Roman" panose="02020603050405020304" pitchFamily="18" charset="0"/>
              </a:rPr>
              <a:t>(give up doing)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</a:rPr>
              <a:t>看着图然后尽量说出另一面有什么。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4. </a:t>
            </a:r>
            <a:r>
              <a:rPr lang="zh-CN" altLang="en-US" dirty="0">
                <a:latin typeface="Times New Roman" panose="02020603050405020304" pitchFamily="18" charset="0"/>
              </a:rPr>
              <a:t>剪刀是危险的。你最好不要玩弄他们。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(can, had better not)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5. </a:t>
            </a:r>
            <a:r>
              <a:rPr lang="zh-CN" altLang="en-US" dirty="0">
                <a:latin typeface="Times New Roman" panose="02020603050405020304" pitchFamily="18" charset="0"/>
              </a:rPr>
              <a:t>你最好不要不看题目就做作业。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(had better not)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6. </a:t>
            </a:r>
            <a:r>
              <a:rPr lang="zh-CN" altLang="en-US" dirty="0">
                <a:latin typeface="Times New Roman" panose="02020603050405020304" pitchFamily="18" charset="0"/>
              </a:rPr>
              <a:t>你不应该看那么多电视。</a:t>
            </a:r>
            <a:r>
              <a:rPr lang="en-US" altLang="zh-CN">
                <a:latin typeface="Times New Roman" panose="02020603050405020304" pitchFamily="18" charset="0"/>
              </a:rPr>
              <a:t>(shouldn’t)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7. </a:t>
            </a:r>
            <a:r>
              <a:rPr lang="zh-CN" altLang="en-US" dirty="0">
                <a:latin typeface="Times New Roman" panose="02020603050405020304" pitchFamily="18" charset="0"/>
              </a:rPr>
              <a:t>不要在课堂上大声喧哗，好吗？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8. </a:t>
            </a:r>
            <a:r>
              <a:rPr lang="zh-CN" altLang="en-US" dirty="0">
                <a:latin typeface="Times New Roman" panose="02020603050405020304" pitchFamily="18" charset="0"/>
              </a:rPr>
              <a:t>让我们去北京旅游吧，好吗？</a:t>
            </a:r>
            <a:r>
              <a:rPr lang="en-US" altLang="zh-CN">
                <a:latin typeface="Times New Roman" panose="02020603050405020304" pitchFamily="18" charset="0"/>
              </a:rPr>
              <a:t>(let)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8914" name="Picture 2" descr="61_27399_0c62019785f36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28800" y="1066800"/>
            <a:ext cx="1447800" cy="1409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15" name="Picture 4" descr="Thank you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488" y="762000"/>
            <a:ext cx="4659312" cy="5657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266" name="Rectangle 2"/>
          <p:cNvSpPr/>
          <p:nvPr/>
        </p:nvSpPr>
        <p:spPr>
          <a:xfrm>
            <a:off x="0" y="0"/>
            <a:ext cx="9144000" cy="6553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11267" name="Picture 3" descr="road to gramma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59338" y="449263"/>
            <a:ext cx="3529012" cy="58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Picture 4" descr="review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1524000"/>
            <a:ext cx="844550" cy="749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Text Box 5"/>
          <p:cNvSpPr txBox="1"/>
          <p:nvPr/>
        </p:nvSpPr>
        <p:spPr>
          <a:xfrm>
            <a:off x="533400" y="1187450"/>
            <a:ext cx="800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008000"/>
                </a:solidFill>
                <a:latin typeface="Times New Roman" panose="02020603050405020304" pitchFamily="18" charset="0"/>
              </a:rPr>
              <a:t>Look at the following sentences.</a:t>
            </a:r>
            <a:endParaRPr lang="en-US" altLang="zh-CN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70" name="Picture 6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63" y="303213"/>
            <a:ext cx="3513137" cy="763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0825" name="Rectangle 9"/>
          <p:cNvSpPr/>
          <p:nvPr/>
        </p:nvSpPr>
        <p:spPr>
          <a:xfrm>
            <a:off x="533400" y="1838325"/>
            <a:ext cx="8382000" cy="448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1. Let’s go to the hall, Mum.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七年级上册 </a:t>
            </a:r>
            <a:r>
              <a:rPr lang="en-US" altLang="zh-CN">
                <a:latin typeface="Times New Roman" panose="02020603050405020304" pitchFamily="18" charset="0"/>
              </a:rPr>
              <a:t>U3)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2. Wake up, Eddie! (</a:t>
            </a:r>
            <a:r>
              <a:rPr lang="zh-CN" altLang="en-US" dirty="0">
                <a:latin typeface="Times New Roman" panose="02020603050405020304" pitchFamily="18" charset="0"/>
              </a:rPr>
              <a:t>七年级上册 </a:t>
            </a:r>
            <a:r>
              <a:rPr lang="en-US" altLang="zh-CN">
                <a:latin typeface="Times New Roman" panose="02020603050405020304" pitchFamily="18" charset="0"/>
              </a:rPr>
              <a:t>U4)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3. Great! Let’s celebrate. (</a:t>
            </a:r>
            <a:r>
              <a:rPr lang="zh-CN" altLang="en-US" dirty="0">
                <a:latin typeface="Times New Roman" panose="02020603050405020304" pitchFamily="18" charset="0"/>
              </a:rPr>
              <a:t>七年级上册 </a:t>
            </a:r>
            <a:r>
              <a:rPr lang="en-US" altLang="zh-CN">
                <a:latin typeface="Times New Roman" panose="02020603050405020304" pitchFamily="18" charset="0"/>
              </a:rPr>
              <a:t>U5)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4. Let’s have a hamburger.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七年级上册 </a:t>
            </a:r>
            <a:r>
              <a:rPr lang="en-US" altLang="zh-CN">
                <a:latin typeface="Times New Roman" panose="02020603050405020304" pitchFamily="18" charset="0"/>
              </a:rPr>
              <a:t>U6)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5. Let’s eat apples. (</a:t>
            </a:r>
            <a:r>
              <a:rPr lang="zh-CN" altLang="en-US" dirty="0">
                <a:latin typeface="Times New Roman" panose="02020603050405020304" pitchFamily="18" charset="0"/>
              </a:rPr>
              <a:t>七年级上册 </a:t>
            </a:r>
            <a:r>
              <a:rPr lang="en-US" altLang="zh-CN">
                <a:latin typeface="Times New Roman" panose="02020603050405020304" pitchFamily="18" charset="0"/>
              </a:rPr>
              <a:t>U6)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6. OK. Give me ten. (</a:t>
            </a:r>
            <a:r>
              <a:rPr lang="zh-CN" altLang="en-US" dirty="0">
                <a:latin typeface="Times New Roman" panose="02020603050405020304" pitchFamily="18" charset="0"/>
              </a:rPr>
              <a:t>七年级上册 </a:t>
            </a:r>
            <a:r>
              <a:rPr lang="en-US" altLang="zh-CN">
                <a:latin typeface="Times New Roman" panose="02020603050405020304" pitchFamily="18" charset="0"/>
              </a:rPr>
              <a:t>U6)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90" name="Rectangle 2"/>
          <p:cNvSpPr/>
          <p:nvPr/>
        </p:nvSpPr>
        <p:spPr>
          <a:xfrm>
            <a:off x="0" y="0"/>
            <a:ext cx="9144000" cy="6553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</a:ln>
        </p:spPr>
        <p:txBody>
          <a:bodyPr wrap="none" anchor="ctr"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2291" name="Rectangle 7"/>
          <p:cNvSpPr/>
          <p:nvPr/>
        </p:nvSpPr>
        <p:spPr>
          <a:xfrm>
            <a:off x="381000" y="609600"/>
            <a:ext cx="8382000" cy="5421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7. Let’s go to the supermarket.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七年级下册 </a:t>
            </a:r>
            <a:r>
              <a:rPr lang="en-US" altLang="zh-CN">
                <a:latin typeface="Times New Roman" panose="02020603050405020304" pitchFamily="18" charset="0"/>
              </a:rPr>
              <a:t>U3)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8. Let’s go down here. (</a:t>
            </a:r>
            <a:r>
              <a:rPr lang="zh-CN" altLang="en-US" dirty="0">
                <a:latin typeface="Times New Roman" panose="02020603050405020304" pitchFamily="18" charset="0"/>
              </a:rPr>
              <a:t>七年级下册 </a:t>
            </a:r>
            <a:r>
              <a:rPr lang="en-US" altLang="zh-CN">
                <a:latin typeface="Times New Roman" panose="02020603050405020304" pitchFamily="18" charset="0"/>
              </a:rPr>
              <a:t>U4)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9. Don’t be afraid. Come with me.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(</a:t>
            </a:r>
            <a:r>
              <a:rPr lang="zh-CN" altLang="en-US" dirty="0">
                <a:latin typeface="Times New Roman" panose="02020603050405020304" pitchFamily="18" charset="0"/>
              </a:rPr>
              <a:t>七年级下册 </a:t>
            </a:r>
            <a:r>
              <a:rPr lang="en-US" altLang="zh-CN">
                <a:latin typeface="Times New Roman" panose="02020603050405020304" pitchFamily="18" charset="0"/>
              </a:rPr>
              <a:t>U4)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10. Hurry up, Eddie. (</a:t>
            </a:r>
            <a:r>
              <a:rPr lang="zh-CN" altLang="en-US" dirty="0">
                <a:latin typeface="Times New Roman" panose="02020603050405020304" pitchFamily="18" charset="0"/>
              </a:rPr>
              <a:t>七年级下册 </a:t>
            </a:r>
            <a:r>
              <a:rPr lang="en-US" altLang="zh-CN">
                <a:latin typeface="Times New Roman" panose="02020603050405020304" pitchFamily="18" charset="0"/>
              </a:rPr>
              <a:t>U6)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11. Please bring me something to eat.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(</a:t>
            </a:r>
            <a:r>
              <a:rPr lang="zh-CN" altLang="en-US" dirty="0">
                <a:latin typeface="Times New Roman" panose="02020603050405020304" pitchFamily="18" charset="0"/>
              </a:rPr>
              <a:t>七年级下册 </a:t>
            </a:r>
            <a:r>
              <a:rPr lang="en-US" altLang="zh-CN">
                <a:latin typeface="Times New Roman" panose="02020603050405020304" pitchFamily="18" charset="0"/>
              </a:rPr>
              <a:t>U8) </a:t>
            </a:r>
            <a:r>
              <a:rPr lang="en-US" altLang="zh-CN" sz="9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zxxk</a:t>
            </a:r>
            <a:endParaRPr lang="en-US" altLang="zh-CN" sz="9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endParaRPr lang="en-US" altLang="zh-CN" sz="9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>
                <a:latin typeface="Times New Roman" panose="02020603050405020304" pitchFamily="18" charset="0"/>
              </a:rPr>
              <a:t>12. Let’s enjoy ourselves! (</a:t>
            </a:r>
            <a:r>
              <a:rPr lang="zh-CN" altLang="en-US" dirty="0">
                <a:latin typeface="Times New Roman" panose="02020603050405020304" pitchFamily="18" charset="0"/>
              </a:rPr>
              <a:t>八年级上册 </a:t>
            </a:r>
            <a:r>
              <a:rPr lang="en-US" altLang="zh-CN">
                <a:latin typeface="Times New Roman" panose="02020603050405020304" pitchFamily="18" charset="0"/>
              </a:rPr>
              <a:t>U3)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9458" name="Rectangle 8"/>
          <p:cNvSpPr/>
          <p:nvPr/>
        </p:nvSpPr>
        <p:spPr>
          <a:xfrm>
            <a:off x="762000" y="1447800"/>
            <a:ext cx="7772400" cy="45148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Kate, _______ your homework here tomorrow.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A. bring                      B. brings  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C. to bring                  D. bringing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You had better _______ on your coat. 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A. to put                      B. putting 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C. to putting               D. put 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pic>
        <p:nvPicPr>
          <p:cNvPr id="19459" name="Picture 2" descr="图片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39000" y="0"/>
            <a:ext cx="1238250" cy="1238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0" name="Picture 3" descr="exercise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91000" y="381000"/>
            <a:ext cx="1027113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4133" name="Picture 5" descr="su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200"/>
            <a:ext cx="7620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4135" name="Picture 7" descr="su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5257800"/>
            <a:ext cx="7620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1506" name="WordArt 2"/>
          <p:cNvSpPr>
            <a:spLocks noTextEdit="1"/>
          </p:cNvSpPr>
          <p:nvPr/>
        </p:nvSpPr>
        <p:spPr>
          <a:xfrm>
            <a:off x="1752600" y="2057400"/>
            <a:ext cx="5791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Arial Narrow" panose="020B0606020202030204" pitchFamily="34" charset="0"/>
                <a:ea typeface="Arial Narrow" panose="020B0606020202030204" pitchFamily="34" charset="0"/>
              </a:rPr>
              <a:t>Giving instructions</a:t>
            </a:r>
            <a:endParaRPr lang="zh-CN" altLang="en-US" sz="36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Arial Narrow" panose="020B0606020202030204" pitchFamily="34" charset="0"/>
              <a:ea typeface="Arial Narrow" panose="020B0606020202030204" pitchFamily="34" charset="0"/>
            </a:endParaRPr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78540" name="Rectangle 12"/>
          <p:cNvSpPr/>
          <p:nvPr/>
        </p:nvSpPr>
        <p:spPr>
          <a:xfrm>
            <a:off x="228600" y="842963"/>
            <a:ext cx="8686800" cy="48164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>
                <a:solidFill>
                  <a:srgbClr val="008000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dirty="0">
                <a:solidFill>
                  <a:srgbClr val="008000"/>
                </a:solidFill>
                <a:latin typeface="Times New Roman" panose="02020603050405020304" pitchFamily="18" charset="0"/>
              </a:rPr>
              <a:t>祈使句的概念 </a:t>
            </a:r>
            <a:endParaRPr lang="zh-CN" altLang="en-US" dirty="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祈使句表示请求、命令等。它的主语是</a:t>
            </a:r>
            <a:r>
              <a:rPr lang="en-US" altLang="zh-CN">
                <a:latin typeface="Times New Roman" panose="02020603050405020304" pitchFamily="18" charset="0"/>
              </a:rPr>
              <a:t>you</a:t>
            </a:r>
            <a:r>
              <a:rPr lang="zh-CN" altLang="en-US" dirty="0">
                <a:latin typeface="Times New Roman" panose="02020603050405020304" pitchFamily="18" charset="0"/>
              </a:rPr>
              <a:t>（听话人），通常不说出。祈使句肯定结构中的谓语动词一律用动词原形。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zh-CN">
                <a:solidFill>
                  <a:srgbClr val="008000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dirty="0">
                <a:solidFill>
                  <a:srgbClr val="008000"/>
                </a:solidFill>
                <a:latin typeface="Times New Roman" panose="02020603050405020304" pitchFamily="18" charset="0"/>
              </a:rPr>
              <a:t>祈使句的结构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zh-CN">
                <a:solidFill>
                  <a:srgbClr val="CC00FF"/>
                </a:solidFill>
                <a:latin typeface="Times New Roman" panose="02020603050405020304" pitchFamily="18" charset="0"/>
              </a:rPr>
              <a:t>1) 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祈使句的肯定结构 </a:t>
            </a:r>
            <a:endParaRPr lang="zh-CN" altLang="en-US" dirty="0">
              <a:solidFill>
                <a:srgbClr val="CC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① </a:t>
            </a:r>
            <a:r>
              <a:rPr lang="en-US" altLang="zh-CN">
                <a:latin typeface="Times New Roman" panose="02020603050405020304" pitchFamily="18" charset="0"/>
              </a:rPr>
              <a:t>Do</a:t>
            </a:r>
            <a:r>
              <a:rPr lang="zh-CN" altLang="en-US" dirty="0">
                <a:latin typeface="Times New Roman" panose="02020603050405020304" pitchFamily="18" charset="0"/>
              </a:rPr>
              <a:t>型（以行为动词原形开头），例如：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   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Stand up!             Open the door!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>
                                            <p:txEl>
                                              <p:charRg st="11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8540">
                                            <p:txEl>
                                              <p:charRg st="11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>
                                            <p:txEl>
                                              <p:charRg st="65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8540">
                                            <p:txEl>
                                              <p:charRg st="65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>
                                            <p:txEl>
                                              <p:charRg st="76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8540">
                                            <p:txEl>
                                              <p:charRg st="76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>
                                            <p:txEl>
                                              <p:charRg st="8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8540">
                                            <p:txEl>
                                              <p:charRg st="89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00038" name="Rectangle 6"/>
          <p:cNvSpPr/>
          <p:nvPr/>
        </p:nvSpPr>
        <p:spPr>
          <a:xfrm>
            <a:off x="457200" y="895350"/>
            <a:ext cx="8458200" cy="4514850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15000"/>
              </a:lnSpc>
            </a:pPr>
            <a:r>
              <a:rPr lang="en-US" altLang="zh-CN">
                <a:latin typeface="Times New Roman" panose="02020603050405020304" pitchFamily="18" charset="0"/>
              </a:rPr>
              <a:t>② Be</a:t>
            </a:r>
            <a:r>
              <a:rPr lang="zh-CN" altLang="en-US" dirty="0">
                <a:latin typeface="Times New Roman" panose="02020603050405020304" pitchFamily="18" charset="0"/>
              </a:rPr>
              <a:t>型（以</a:t>
            </a:r>
            <a:r>
              <a:rPr lang="en-US" altLang="zh-CN">
                <a:latin typeface="Times New Roman" panose="02020603050405020304" pitchFamily="18" charset="0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</a:rPr>
              <a:t>开头），例如：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Be quiet!</a:t>
            </a:r>
            <a:r>
              <a:rPr lang="en-US" altLang="zh-CN">
                <a:latin typeface="Times New Roman" panose="02020603050405020304" pitchFamily="18" charset="0"/>
              </a:rPr>
              <a:t>                      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Be careful</a:t>
            </a:r>
            <a: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  <a:t>！小心！</a:t>
            </a: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③ </a:t>
            </a:r>
            <a:r>
              <a:rPr lang="en-US" altLang="zh-CN">
                <a:latin typeface="Times New Roman" panose="02020603050405020304" pitchFamily="18" charset="0"/>
              </a:rPr>
              <a:t>Let</a:t>
            </a:r>
            <a:r>
              <a:rPr lang="zh-CN" altLang="en-US" dirty="0">
                <a:latin typeface="Times New Roman" panose="02020603050405020304" pitchFamily="18" charset="0"/>
              </a:rPr>
              <a:t>型（以</a:t>
            </a:r>
            <a:r>
              <a:rPr lang="en-US" altLang="zh-CN">
                <a:latin typeface="Times New Roman" panose="02020603050405020304" pitchFamily="18" charset="0"/>
              </a:rPr>
              <a:t>let</a:t>
            </a:r>
            <a:r>
              <a:rPr lang="zh-CN" altLang="en-US" dirty="0">
                <a:latin typeface="Times New Roman" panose="02020603050405020304" pitchFamily="18" charset="0"/>
              </a:rPr>
              <a:t>开头），例如：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Let me try. </a:t>
            </a:r>
            <a:b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Let’s look at the map. </a:t>
            </a:r>
            <a:endParaRPr lang="zh-CN" altLang="en-US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● </a:t>
            </a:r>
            <a:r>
              <a:rPr lang="en-US" altLang="zh-CN">
                <a:latin typeface="Times New Roman" panose="02020603050405020304" pitchFamily="18" charset="0"/>
              </a:rPr>
              <a:t>let’s</a:t>
            </a:r>
            <a:r>
              <a:rPr lang="zh-CN" altLang="en-US" dirty="0">
                <a:latin typeface="Times New Roman" panose="02020603050405020304" pitchFamily="18" charset="0"/>
              </a:rPr>
              <a:t>是</a:t>
            </a:r>
            <a:r>
              <a:rPr lang="en-US" altLang="zh-CN">
                <a:latin typeface="Times New Roman" panose="02020603050405020304" pitchFamily="18" charset="0"/>
              </a:rPr>
              <a:t>let us</a:t>
            </a:r>
            <a:r>
              <a:rPr lang="zh-CN" altLang="en-US" dirty="0">
                <a:latin typeface="Times New Roman" panose="02020603050405020304" pitchFamily="18" charset="0"/>
              </a:rPr>
              <a:t>的简略式。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●</a:t>
            </a:r>
            <a:r>
              <a:rPr lang="en-US" altLang="zh-CN">
                <a:latin typeface="Times New Roman" panose="02020603050405020304" pitchFamily="18" charset="0"/>
              </a:rPr>
              <a:t> let us ≠ Let’s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charRg st="65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0038">
                                            <p:txEl>
                                              <p:charRg st="65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charRg st="122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0038">
                                            <p:txEl>
                                              <p:charRg st="122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charRg st="142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0038">
                                            <p:txEl>
                                              <p:charRg st="142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4578" name="Rectangle 2"/>
          <p:cNvSpPr/>
          <p:nvPr/>
        </p:nvSpPr>
        <p:spPr>
          <a:xfrm>
            <a:off x="228600" y="1082675"/>
            <a:ext cx="8382000" cy="33877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2000">
                <a:solidFill>
                  <a:srgbClr val="FF0066"/>
                </a:solidFill>
                <a:latin typeface="Times New Roman" panose="02020603050405020304" pitchFamily="18" charset="0"/>
              </a:rPr>
              <a:t>● </a:t>
            </a:r>
            <a:r>
              <a:rPr lang="zh-CN" altLang="en-US" dirty="0">
                <a:latin typeface="Times New Roman" panose="02020603050405020304" pitchFamily="18" charset="0"/>
              </a:rPr>
              <a:t>表示请求、劝告的祈使句还常常在句前或句末加上</a:t>
            </a:r>
            <a:r>
              <a:rPr lang="en-US" altLang="zh-CN">
                <a:latin typeface="Times New Roman" panose="02020603050405020304" pitchFamily="18" charset="0"/>
              </a:rPr>
              <a:t>please, </a:t>
            </a:r>
            <a:r>
              <a:rPr lang="zh-CN" altLang="en-US" dirty="0">
                <a:latin typeface="Times New Roman" panose="02020603050405020304" pitchFamily="18" charset="0"/>
              </a:rPr>
              <a:t>构成句式：</a:t>
            </a:r>
            <a:r>
              <a:rPr lang="en-US" altLang="zh-CN">
                <a:latin typeface="Times New Roman" panose="02020603050405020304" pitchFamily="18" charset="0"/>
              </a:rPr>
              <a:t>Please …</a:t>
            </a:r>
            <a:r>
              <a:rPr lang="zh-CN" altLang="en-US" dirty="0">
                <a:latin typeface="Times New Roman" panose="02020603050405020304" pitchFamily="18" charset="0"/>
              </a:rPr>
              <a:t>或 </a:t>
            </a:r>
            <a:r>
              <a:rPr lang="en-US" altLang="zh-CN">
                <a:latin typeface="Times New Roman" panose="02020603050405020304" pitchFamily="18" charset="0"/>
              </a:rPr>
              <a:t>…, please. </a:t>
            </a:r>
            <a:r>
              <a:rPr lang="zh-CN" altLang="en-US" dirty="0">
                <a:latin typeface="Times New Roman" panose="02020603050405020304" pitchFamily="18" charset="0"/>
              </a:rPr>
              <a:t>以使语气更加缓和或客气。例如：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Please stand up.          Stand up, please. </a:t>
            </a:r>
            <a:br>
              <a:rPr lang="zh-CN" altLang="en-US" dirty="0">
                <a:solidFill>
                  <a:srgbClr val="3333FF"/>
                </a:solidFill>
                <a:latin typeface="Times New Roman" panose="02020603050405020304" pitchFamily="18" charset="0"/>
              </a:rPr>
            </a:b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Please have a rest.      Have a rest, please.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默认设计模板">
  <a:themeElements>
    <a:clrScheme name="3_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3_默认设计模板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4819</Words>
  <Application>WPS 演示</Application>
  <PresentationFormat>在屏幕上显示</PresentationFormat>
  <Paragraphs>218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Arial</vt:lpstr>
      <vt:lpstr>宋体</vt:lpstr>
      <vt:lpstr>Wingdings</vt:lpstr>
      <vt:lpstr>Times New Roman</vt:lpstr>
      <vt:lpstr>Comic Sans MS</vt:lpstr>
      <vt:lpstr>Arial Narrow</vt:lpstr>
      <vt:lpstr>微软雅黑</vt:lpstr>
      <vt:lpstr>Arial Unicode MS</vt:lpstr>
      <vt:lpstr>华文新魏</vt:lpstr>
      <vt:lpstr>默认设计模板</vt:lpstr>
      <vt:lpstr>2_默认设计模板</vt:lpstr>
      <vt:lpstr>3_默认设计模板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298</cp:revision>
  <dcterms:created xsi:type="dcterms:W3CDTF">2018-10-24T23:57:00Z</dcterms:created>
  <dcterms:modified xsi:type="dcterms:W3CDTF">2018-10-25T23:35:10Z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000800d652000000000001024140</vt:lpwstr>
  </property>
  <property fmtid="{D5CDD505-2E9C-101B-9397-08002B2CF9AE}" pid="4" name="KSOProductBuildVer">
    <vt:lpwstr>2052-10.1.0.7616</vt:lpwstr>
  </property>
</Properties>
</file>