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909" r:id="rId2"/>
    <p:sldId id="910" r:id="rId3"/>
    <p:sldId id="549" r:id="rId4"/>
    <p:sldId id="911" r:id="rId5"/>
    <p:sldId id="912" r:id="rId6"/>
    <p:sldId id="913" r:id="rId7"/>
    <p:sldId id="914" r:id="rId8"/>
    <p:sldId id="916" r:id="rId9"/>
    <p:sldId id="915" r:id="rId10"/>
    <p:sldId id="776" r:id="rId11"/>
    <p:sldId id="917" r:id="rId12"/>
    <p:sldId id="918" r:id="rId13"/>
    <p:sldId id="778" r:id="rId14"/>
    <p:sldId id="779" r:id="rId15"/>
    <p:sldId id="780" r:id="rId16"/>
    <p:sldId id="919" r:id="rId17"/>
    <p:sldId id="920" r:id="rId18"/>
    <p:sldId id="921" r:id="rId19"/>
    <p:sldId id="922" r:id="rId20"/>
    <p:sldId id="923" r:id="rId21"/>
    <p:sldId id="924" r:id="rId22"/>
    <p:sldId id="925" r:id="rId23"/>
    <p:sldId id="926" r:id="rId24"/>
    <p:sldId id="927" r:id="rId25"/>
    <p:sldId id="928" r:id="rId26"/>
    <p:sldId id="929" r:id="rId27"/>
    <p:sldId id="930" r:id="rId28"/>
    <p:sldId id="940" r:id="rId29"/>
    <p:sldId id="939" r:id="rId30"/>
    <p:sldId id="729" r:id="rId31"/>
    <p:sldId id="931" r:id="rId32"/>
    <p:sldId id="932" r:id="rId33"/>
    <p:sldId id="660" r:id="rId34"/>
    <p:sldId id="933" r:id="rId35"/>
    <p:sldId id="934" r:id="rId36"/>
    <p:sldId id="941" r:id="rId37"/>
    <p:sldId id="722" r:id="rId38"/>
    <p:sldId id="935" r:id="rId39"/>
    <p:sldId id="936" r:id="rId40"/>
    <p:sldId id="942" r:id="rId41"/>
    <p:sldId id="943" r:id="rId42"/>
    <p:sldId id="937" r:id="rId4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9E1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3129" autoAdjust="0"/>
  </p:normalViewPr>
  <p:slideViewPr>
    <p:cSldViewPr snapToGrid="0">
      <p:cViewPr varScale="1">
        <p:scale>
          <a:sx n="104" d="100"/>
          <a:sy n="104" d="100"/>
        </p:scale>
        <p:origin x="648" y="208"/>
      </p:cViewPr>
      <p:guideLst>
        <p:guide orient="horz" pos="2143"/>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8967063B-9767-4168-BD8F-4B81C23718EB}" type="datetimeFigureOut">
              <a:rPr lang="zh-CN" altLang="en-US"/>
              <a:t>2019/1/6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FD9B3C1A-3DAC-4734-990F-E08B1B3D1EC8}"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a:t>
            </a:fld>
            <a:endParaRPr lang="zh-CN" altLang="en-US"/>
          </a:p>
        </p:txBody>
      </p:sp>
    </p:spTree>
    <p:extLst>
      <p:ext uri="{BB962C8B-B14F-4D97-AF65-F5344CB8AC3E}">
        <p14:creationId xmlns:p14="http://schemas.microsoft.com/office/powerpoint/2010/main" val="2058483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idx="2"/>
          </p:nvPr>
        </p:nvSpPr>
        <p:spPr bwMode="auto">
          <a:noFill/>
          <a:ln>
            <a:solidFill>
              <a:srgbClr val="000000"/>
            </a:solidFill>
            <a:miter lim="800000"/>
          </a:ln>
        </p:spPr>
      </p:sp>
      <p:sp>
        <p:nvSpPr>
          <p:cNvPr id="25602" name="文本占位符 2"/>
          <p:cNvSpPr>
            <a:spLocks noGrp="1"/>
          </p:cNvSpPr>
          <p:nvPr>
            <p:ph type="body" idx="3"/>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11</a:t>
            </a:fld>
            <a:endParaRPr lang="zh-CN" altLang="en-US"/>
          </a:p>
        </p:txBody>
      </p:sp>
    </p:spTree>
    <p:extLst>
      <p:ext uri="{BB962C8B-B14F-4D97-AF65-F5344CB8AC3E}">
        <p14:creationId xmlns:p14="http://schemas.microsoft.com/office/powerpoint/2010/main" val="2806496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12</a:t>
            </a:fld>
            <a:endParaRPr lang="zh-CN" altLang="en-US"/>
          </a:p>
        </p:txBody>
      </p:sp>
    </p:spTree>
    <p:extLst>
      <p:ext uri="{BB962C8B-B14F-4D97-AF65-F5344CB8AC3E}">
        <p14:creationId xmlns:p14="http://schemas.microsoft.com/office/powerpoint/2010/main" val="2900288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noFill/>
          <a:ln>
            <a:solidFill>
              <a:srgbClr val="000000"/>
            </a:solidFill>
            <a:miter lim="800000"/>
          </a:ln>
        </p:spPr>
      </p:sp>
      <p:sp>
        <p:nvSpPr>
          <p:cNvPr id="99331" name="Rectangle 3"/>
          <p:cNvSpPr>
            <a:spLocks noGrp="1"/>
          </p:cNvSpPr>
          <p:nvPr>
            <p:ph type="body" idx="1"/>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idx="2"/>
          </p:nvPr>
        </p:nvSpPr>
        <p:spPr bwMode="auto">
          <a:noFill/>
          <a:ln>
            <a:solidFill>
              <a:srgbClr val="000000"/>
            </a:solidFill>
            <a:miter lim="800000"/>
          </a:ln>
        </p:spPr>
      </p:sp>
      <p:sp>
        <p:nvSpPr>
          <p:cNvPr id="30722" name="文本占位符 2"/>
          <p:cNvSpPr>
            <a:spLocks noGrp="1"/>
          </p:cNvSpPr>
          <p:nvPr>
            <p:ph type="body" idx="3"/>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idx="2"/>
          </p:nvPr>
        </p:nvSpPr>
        <p:spPr bwMode="auto">
          <a:noFill/>
          <a:ln>
            <a:solidFill>
              <a:srgbClr val="000000"/>
            </a:solidFill>
            <a:miter lim="800000"/>
          </a:ln>
        </p:spPr>
      </p:sp>
      <p:sp>
        <p:nvSpPr>
          <p:cNvPr id="32770" name="文本占位符 2"/>
          <p:cNvSpPr>
            <a:spLocks noGrp="1"/>
          </p:cNvSpPr>
          <p:nvPr>
            <p:ph type="body" idx="3"/>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16</a:t>
            </a:fld>
            <a:endParaRPr lang="zh-CN" altLang="en-US"/>
          </a:p>
        </p:txBody>
      </p:sp>
    </p:spTree>
    <p:extLst>
      <p:ext uri="{BB962C8B-B14F-4D97-AF65-F5344CB8AC3E}">
        <p14:creationId xmlns:p14="http://schemas.microsoft.com/office/powerpoint/2010/main" val="1190913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17</a:t>
            </a:fld>
            <a:endParaRPr lang="zh-CN" altLang="en-US"/>
          </a:p>
        </p:txBody>
      </p:sp>
    </p:spTree>
    <p:extLst>
      <p:ext uri="{BB962C8B-B14F-4D97-AF65-F5344CB8AC3E}">
        <p14:creationId xmlns:p14="http://schemas.microsoft.com/office/powerpoint/2010/main" val="2878530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18</a:t>
            </a:fld>
            <a:endParaRPr lang="zh-CN" altLang="en-US"/>
          </a:p>
        </p:txBody>
      </p:sp>
    </p:spTree>
    <p:extLst>
      <p:ext uri="{BB962C8B-B14F-4D97-AF65-F5344CB8AC3E}">
        <p14:creationId xmlns:p14="http://schemas.microsoft.com/office/powerpoint/2010/main" val="2179300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19</a:t>
            </a:fld>
            <a:endParaRPr lang="zh-CN" altLang="en-US"/>
          </a:p>
        </p:txBody>
      </p:sp>
    </p:spTree>
    <p:extLst>
      <p:ext uri="{BB962C8B-B14F-4D97-AF65-F5344CB8AC3E}">
        <p14:creationId xmlns:p14="http://schemas.microsoft.com/office/powerpoint/2010/main" val="111664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a:t>
            </a:fld>
            <a:endParaRPr lang="zh-CN" altLang="en-US"/>
          </a:p>
        </p:txBody>
      </p:sp>
    </p:spTree>
    <p:extLst>
      <p:ext uri="{BB962C8B-B14F-4D97-AF65-F5344CB8AC3E}">
        <p14:creationId xmlns:p14="http://schemas.microsoft.com/office/powerpoint/2010/main" val="2317159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20</a:t>
            </a:fld>
            <a:endParaRPr lang="zh-CN" altLang="en-US"/>
          </a:p>
        </p:txBody>
      </p:sp>
    </p:spTree>
    <p:extLst>
      <p:ext uri="{BB962C8B-B14F-4D97-AF65-F5344CB8AC3E}">
        <p14:creationId xmlns:p14="http://schemas.microsoft.com/office/powerpoint/2010/main" val="1475544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21</a:t>
            </a:fld>
            <a:endParaRPr lang="zh-CN" altLang="en-US"/>
          </a:p>
        </p:txBody>
      </p:sp>
    </p:spTree>
    <p:extLst>
      <p:ext uri="{BB962C8B-B14F-4D97-AF65-F5344CB8AC3E}">
        <p14:creationId xmlns:p14="http://schemas.microsoft.com/office/powerpoint/2010/main" val="3655627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22</a:t>
            </a:fld>
            <a:endParaRPr lang="zh-CN" altLang="en-US"/>
          </a:p>
        </p:txBody>
      </p:sp>
    </p:spTree>
    <p:extLst>
      <p:ext uri="{BB962C8B-B14F-4D97-AF65-F5344CB8AC3E}">
        <p14:creationId xmlns:p14="http://schemas.microsoft.com/office/powerpoint/2010/main" val="4241113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23</a:t>
            </a:fld>
            <a:endParaRPr lang="zh-CN" altLang="en-US"/>
          </a:p>
        </p:txBody>
      </p:sp>
    </p:spTree>
    <p:extLst>
      <p:ext uri="{BB962C8B-B14F-4D97-AF65-F5344CB8AC3E}">
        <p14:creationId xmlns:p14="http://schemas.microsoft.com/office/powerpoint/2010/main" val="3314679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24</a:t>
            </a:fld>
            <a:endParaRPr lang="zh-CN" altLang="en-US"/>
          </a:p>
        </p:txBody>
      </p:sp>
    </p:spTree>
    <p:extLst>
      <p:ext uri="{BB962C8B-B14F-4D97-AF65-F5344CB8AC3E}">
        <p14:creationId xmlns:p14="http://schemas.microsoft.com/office/powerpoint/2010/main" val="3959985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25</a:t>
            </a:fld>
            <a:endParaRPr lang="zh-CN" altLang="en-US"/>
          </a:p>
        </p:txBody>
      </p:sp>
    </p:spTree>
    <p:extLst>
      <p:ext uri="{BB962C8B-B14F-4D97-AF65-F5344CB8AC3E}">
        <p14:creationId xmlns:p14="http://schemas.microsoft.com/office/powerpoint/2010/main" val="622895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26</a:t>
            </a:fld>
            <a:endParaRPr lang="zh-CN" altLang="en-US"/>
          </a:p>
        </p:txBody>
      </p:sp>
    </p:spTree>
    <p:extLst>
      <p:ext uri="{BB962C8B-B14F-4D97-AF65-F5344CB8AC3E}">
        <p14:creationId xmlns:p14="http://schemas.microsoft.com/office/powerpoint/2010/main" val="3119514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27</a:t>
            </a:fld>
            <a:endParaRPr lang="zh-CN" altLang="en-US"/>
          </a:p>
        </p:txBody>
      </p:sp>
    </p:spTree>
    <p:extLst>
      <p:ext uri="{BB962C8B-B14F-4D97-AF65-F5344CB8AC3E}">
        <p14:creationId xmlns:p14="http://schemas.microsoft.com/office/powerpoint/2010/main" val="2886524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28</a:t>
            </a:fld>
            <a:endParaRPr lang="zh-CN" altLang="en-US"/>
          </a:p>
        </p:txBody>
      </p:sp>
    </p:spTree>
    <p:extLst>
      <p:ext uri="{BB962C8B-B14F-4D97-AF65-F5344CB8AC3E}">
        <p14:creationId xmlns:p14="http://schemas.microsoft.com/office/powerpoint/2010/main" val="949006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29</a:t>
            </a:fld>
            <a:endParaRPr lang="zh-CN" altLang="en-US"/>
          </a:p>
        </p:txBody>
      </p:sp>
    </p:spTree>
    <p:extLst>
      <p:ext uri="{BB962C8B-B14F-4D97-AF65-F5344CB8AC3E}">
        <p14:creationId xmlns:p14="http://schemas.microsoft.com/office/powerpoint/2010/main" val="937953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idx="2"/>
          </p:nvPr>
        </p:nvSpPr>
        <p:spPr bwMode="auto">
          <a:noFill/>
          <a:ln>
            <a:solidFill>
              <a:srgbClr val="000000"/>
            </a:solidFill>
            <a:miter lim="800000"/>
          </a:ln>
        </p:spPr>
      </p:sp>
      <p:sp>
        <p:nvSpPr>
          <p:cNvPr id="17410" name="文本占位符 2"/>
          <p:cNvSpPr>
            <a:spLocks noGrp="1"/>
          </p:cNvSpPr>
          <p:nvPr>
            <p:ph type="body" idx="3"/>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idx="2"/>
          </p:nvPr>
        </p:nvSpPr>
        <p:spPr bwMode="auto">
          <a:noFill/>
          <a:ln>
            <a:solidFill>
              <a:srgbClr val="000000"/>
            </a:solidFill>
            <a:miter lim="800000"/>
          </a:ln>
        </p:spPr>
      </p:sp>
      <p:sp>
        <p:nvSpPr>
          <p:cNvPr id="59394" name="文本占位符 2"/>
          <p:cNvSpPr>
            <a:spLocks noGrp="1"/>
          </p:cNvSpPr>
          <p:nvPr>
            <p:ph type="body" idx="3"/>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31</a:t>
            </a:fld>
            <a:endParaRPr lang="zh-CN" altLang="en-US"/>
          </a:p>
        </p:txBody>
      </p:sp>
    </p:spTree>
    <p:extLst>
      <p:ext uri="{BB962C8B-B14F-4D97-AF65-F5344CB8AC3E}">
        <p14:creationId xmlns:p14="http://schemas.microsoft.com/office/powerpoint/2010/main" val="42942266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TextEdit="1"/>
          </p:cNvSpPr>
          <p:nvPr>
            <p:ph type="sldImg"/>
          </p:nvPr>
        </p:nvSpPr>
        <p:spPr bwMode="auto">
          <a:noFill/>
          <a:ln>
            <a:solidFill>
              <a:srgbClr val="000000"/>
            </a:solidFill>
            <a:miter lim="800000"/>
          </a:ln>
        </p:spPr>
      </p:sp>
      <p:sp>
        <p:nvSpPr>
          <p:cNvPr id="113667" name="Rectangle 3"/>
          <p:cNvSpPr>
            <a:spLocks noGrp="1"/>
          </p:cNvSpPr>
          <p:nvPr>
            <p:ph type="body" idx="1"/>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34</a:t>
            </a:fld>
            <a:endParaRPr lang="zh-CN" altLang="en-US"/>
          </a:p>
        </p:txBody>
      </p:sp>
    </p:spTree>
    <p:extLst>
      <p:ext uri="{BB962C8B-B14F-4D97-AF65-F5344CB8AC3E}">
        <p14:creationId xmlns:p14="http://schemas.microsoft.com/office/powerpoint/2010/main" val="36546538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35</a:t>
            </a:fld>
            <a:endParaRPr lang="zh-CN" altLang="en-US"/>
          </a:p>
        </p:txBody>
      </p:sp>
    </p:spTree>
    <p:extLst>
      <p:ext uri="{BB962C8B-B14F-4D97-AF65-F5344CB8AC3E}">
        <p14:creationId xmlns:p14="http://schemas.microsoft.com/office/powerpoint/2010/main" val="3399842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36</a:t>
            </a:fld>
            <a:endParaRPr lang="zh-CN" altLang="en-US"/>
          </a:p>
        </p:txBody>
      </p:sp>
    </p:spTree>
    <p:extLst>
      <p:ext uri="{BB962C8B-B14F-4D97-AF65-F5344CB8AC3E}">
        <p14:creationId xmlns:p14="http://schemas.microsoft.com/office/powerpoint/2010/main" val="23325366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TextEdit="1"/>
          </p:cNvSpPr>
          <p:nvPr>
            <p:ph type="sldImg"/>
          </p:nvPr>
        </p:nvSpPr>
        <p:spPr bwMode="auto">
          <a:noFill/>
          <a:ln>
            <a:solidFill>
              <a:srgbClr val="000000"/>
            </a:solidFill>
            <a:miter lim="800000"/>
          </a:ln>
        </p:spPr>
      </p:sp>
      <p:sp>
        <p:nvSpPr>
          <p:cNvPr id="120835" name="Rectangle 3"/>
          <p:cNvSpPr>
            <a:spLocks noGrp="1"/>
          </p:cNvSpPr>
          <p:nvPr>
            <p:ph type="body" idx="1"/>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40</a:t>
            </a:fld>
            <a:endParaRPr lang="zh-CN" altLang="en-US"/>
          </a:p>
        </p:txBody>
      </p:sp>
    </p:spTree>
    <p:extLst>
      <p:ext uri="{BB962C8B-B14F-4D97-AF65-F5344CB8AC3E}">
        <p14:creationId xmlns:p14="http://schemas.microsoft.com/office/powerpoint/2010/main" val="10154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41</a:t>
            </a:fld>
            <a:endParaRPr lang="zh-CN" altLang="en-US"/>
          </a:p>
        </p:txBody>
      </p:sp>
    </p:spTree>
    <p:extLst>
      <p:ext uri="{BB962C8B-B14F-4D97-AF65-F5344CB8AC3E}">
        <p14:creationId xmlns:p14="http://schemas.microsoft.com/office/powerpoint/2010/main" val="13988229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42</a:t>
            </a:fld>
            <a:endParaRPr lang="zh-CN" altLang="en-US"/>
          </a:p>
        </p:txBody>
      </p:sp>
    </p:spTree>
    <p:extLst>
      <p:ext uri="{BB962C8B-B14F-4D97-AF65-F5344CB8AC3E}">
        <p14:creationId xmlns:p14="http://schemas.microsoft.com/office/powerpoint/2010/main" val="1373059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6</a:t>
            </a:fld>
            <a:endParaRPr lang="zh-CN" altLang="en-US"/>
          </a:p>
        </p:txBody>
      </p:sp>
    </p:spTree>
    <p:extLst>
      <p:ext uri="{BB962C8B-B14F-4D97-AF65-F5344CB8AC3E}">
        <p14:creationId xmlns:p14="http://schemas.microsoft.com/office/powerpoint/2010/main" val="3765139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8</a:t>
            </a:fld>
            <a:endParaRPr lang="zh-CN" altLang="en-US"/>
          </a:p>
        </p:txBody>
      </p:sp>
    </p:spTree>
    <p:extLst>
      <p:ext uri="{BB962C8B-B14F-4D97-AF65-F5344CB8AC3E}">
        <p14:creationId xmlns:p14="http://schemas.microsoft.com/office/powerpoint/2010/main" val="2259190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D9B3C1A-3DAC-4734-990F-E08B1B3D1EC8}" type="slidenum">
              <a:rPr lang="zh-CN" altLang="en-US" smtClean="0"/>
              <a:t>9</a:t>
            </a:fld>
            <a:endParaRPr lang="zh-CN" altLang="en-US"/>
          </a:p>
        </p:txBody>
      </p:sp>
    </p:spTree>
    <p:extLst>
      <p:ext uri="{BB962C8B-B14F-4D97-AF65-F5344CB8AC3E}">
        <p14:creationId xmlns:p14="http://schemas.microsoft.com/office/powerpoint/2010/main" val="2901753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b="-69"/>
          </a:stretch>
        </a:blipFill>
        <a:effectLst/>
      </p:bgPr>
    </p:bg>
    <p:spTree>
      <p:nvGrpSpPr>
        <p:cNvPr id="1" name=""/>
        <p:cNvGrpSpPr/>
        <p:nvPr/>
      </p:nvGrpSpPr>
      <p:grpSpPr>
        <a:xfrm>
          <a:off x="0" y="0"/>
          <a:ext cx="0" cy="0"/>
          <a:chOff x="0" y="0"/>
          <a:chExt cx="0" cy="0"/>
        </a:xfrm>
      </p:grpSpPr>
      <p:pic>
        <p:nvPicPr>
          <p:cNvPr id="2050" name="图片 2049" descr="5副本"/>
          <p:cNvPicPr>
            <a:picLocks noChangeAspect="1"/>
          </p:cNvPicPr>
          <p:nvPr/>
        </p:nvPicPr>
        <p:blipFill>
          <a:blip r:embed="rId3"/>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3357563"/>
            <a:ext cx="10363200" cy="1254125"/>
          </a:xfrm>
          <a:prstGeom prst="rect">
            <a:avLst/>
          </a:prstGeom>
          <a:noFill/>
          <a:ln w="9525">
            <a:noFill/>
          </a:ln>
        </p:spPr>
        <p:txBody>
          <a:bodyPr anchor="ctr"/>
          <a:lstStyle>
            <a:lvl1pPr lvl="0">
              <a:defRPr/>
            </a:lvl1pPr>
          </a:lstStyle>
          <a:p>
            <a:pPr lvl="0"/>
            <a:r>
              <a:rPr lang="zh-CN" altLang="en-US"/>
              <a:t>单击此处编辑母版标题样式</a:t>
            </a:r>
          </a:p>
        </p:txBody>
      </p:sp>
      <p:sp>
        <p:nvSpPr>
          <p:cNvPr id="2052" name="副标题 2051"/>
          <p:cNvSpPr>
            <a:spLocks noGrp="1"/>
          </p:cNvSpPr>
          <p:nvPr>
            <p:ph type="subTitle" idx="1"/>
          </p:nvPr>
        </p:nvSpPr>
        <p:spPr>
          <a:xfrm>
            <a:off x="1828800" y="4654550"/>
            <a:ext cx="8534400" cy="985838"/>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0313" y="620713"/>
            <a:ext cx="2746904" cy="55070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620713"/>
            <a:ext cx="8081472" cy="55070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412875"/>
            <a:ext cx="5376672" cy="4714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5728" y="1412875"/>
            <a:ext cx="5376672" cy="4714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b="-69"/>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24417" y="620713"/>
            <a:ext cx="10972800" cy="720725"/>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609600" y="1412875"/>
            <a:ext cx="10972800" cy="4714875"/>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20851;&#20110;&#20570;&#22909;&#30465;&#25945;&#32946;&#21381;2018&#65374;2019&#23398;&#24180;&#26377;&#20851;&#20248;&#31168;&#25945;&#32946;&#25253;&#21002;&#23459;&#20256;&#24037;&#20316;&#30340;&#36890;&#30693;&#65288;&#24120;&#25945;&#23459;&#12308;2018&#12309;10&#21495;&#65289;.pdf"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5857" y="2437448"/>
            <a:ext cx="10972800" cy="720725"/>
          </a:xfrm>
        </p:spPr>
        <p:txBody>
          <a:bodyPr/>
          <a:lstStyle/>
          <a:p>
            <a:r>
              <a:rPr lang="en-US" altLang="zh-CN" sz="2800" b="1">
                <a:solidFill>
                  <a:srgbClr val="FF0000"/>
                </a:solidFill>
                <a:sym typeface="+mn-ea"/>
              </a:rPr>
              <a:t>                         </a:t>
            </a:r>
            <a:br>
              <a:rPr lang="zh-CN" altLang="en-US" sz="2800" b="1">
                <a:solidFill>
                  <a:srgbClr val="FF0000"/>
                </a:solidFill>
                <a:sym typeface="+mn-ea"/>
              </a:rPr>
            </a:br>
            <a:br>
              <a:rPr lang="zh-CN" altLang="en-US" sz="2800" b="1">
                <a:solidFill>
                  <a:srgbClr val="FF0000"/>
                </a:solidFill>
                <a:sym typeface="+mn-ea"/>
              </a:rPr>
            </a:br>
            <a:r>
              <a:rPr lang="zh-CN" altLang="zh-CN" sz="4800" b="1">
                <a:solidFill>
                  <a:srgbClr val="FF0000"/>
                </a:solidFill>
                <a:sym typeface="+mn-ea"/>
              </a:rPr>
              <a:t>小学数学教研训期初工作会议</a:t>
            </a:r>
            <a:br>
              <a:rPr lang="zh-CN" altLang="zh-CN" sz="4800" b="1">
                <a:solidFill>
                  <a:srgbClr val="FF0000"/>
                </a:solidFill>
              </a:rPr>
            </a:br>
            <a:endParaRPr lang="zh-CN" altLang="en-US" sz="4800"/>
          </a:p>
        </p:txBody>
      </p:sp>
      <p:sp>
        <p:nvSpPr>
          <p:cNvPr id="7" name="内容占位符 6"/>
          <p:cNvSpPr>
            <a:spLocks noGrp="1"/>
          </p:cNvSpPr>
          <p:nvPr>
            <p:ph idx="1"/>
          </p:nvPr>
        </p:nvSpPr>
        <p:spPr>
          <a:xfrm>
            <a:off x="958850" y="1447800"/>
            <a:ext cx="10274300" cy="4203700"/>
          </a:xfrm>
        </p:spPr>
        <p:txBody>
          <a:bodyPr/>
          <a:lstStyle/>
          <a:p>
            <a:endParaRPr lang="zh-CN" altLang="en-US" dirty="0"/>
          </a:p>
        </p:txBody>
      </p:sp>
      <p:sp>
        <p:nvSpPr>
          <p:cNvPr id="4" name="文本框 3"/>
          <p:cNvSpPr txBox="1"/>
          <p:nvPr/>
        </p:nvSpPr>
        <p:spPr>
          <a:xfrm>
            <a:off x="3361055" y="4670425"/>
            <a:ext cx="5681345" cy="583565"/>
          </a:xfrm>
          <a:prstGeom prst="rect">
            <a:avLst/>
          </a:prstGeom>
          <a:noFill/>
        </p:spPr>
        <p:txBody>
          <a:bodyPr wrap="square" rtlCol="0">
            <a:spAutoFit/>
          </a:bodyPr>
          <a:lstStyle/>
          <a:p>
            <a:r>
              <a:rPr lang="en-US" altLang="zh-CN" sz="2400" dirty="0"/>
              <a:t>    </a:t>
            </a:r>
            <a:r>
              <a:rPr lang="en-US" altLang="zh-CN" sz="3200" dirty="0">
                <a:latin typeface="宋体" panose="02010600030101010101" pitchFamily="2" charset="-122"/>
                <a:cs typeface="宋体" panose="02010600030101010101" pitchFamily="2" charset="-122"/>
              </a:rPr>
              <a:t>   </a:t>
            </a:r>
            <a:r>
              <a:rPr lang="zh-CN" altLang="en-US" sz="3200" dirty="0">
                <a:latin typeface="宋体" panose="02010600030101010101" pitchFamily="2" charset="-122"/>
                <a:cs typeface="宋体" panose="02010600030101010101" pitchFamily="2" charset="-122"/>
              </a:rPr>
              <a:t>天宁教师发展中心   </a:t>
            </a:r>
            <a:endParaRPr lang="zh-CN" altLang="en-US" sz="2400" dirty="0">
              <a:latin typeface="宋体" panose="02010600030101010101" pitchFamily="2" charset="-122"/>
              <a:cs typeface="宋体" panose="02010600030101010101" pitchFamily="2" charset="-122"/>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内容占位符 33"/>
          <p:cNvPicPr>
            <a:picLocks noGrp="1" noChangeAspect="1"/>
          </p:cNvPicPr>
          <p:nvPr>
            <p:ph idx="1"/>
          </p:nvPr>
        </p:nvPicPr>
        <p:blipFill>
          <a:blip r:embed="rId3"/>
          <a:stretch>
            <a:fillRect/>
          </a:stretch>
        </p:blipFill>
        <p:spPr>
          <a:xfrm>
            <a:off x="105410" y="626745"/>
            <a:ext cx="11809095" cy="4413250"/>
          </a:xfrm>
          <a:prstGeom prst="rect">
            <a:avLst/>
          </a:prstGeom>
        </p:spPr>
      </p:pic>
      <p:sp>
        <p:nvSpPr>
          <p:cNvPr id="35" name="文本框 34"/>
          <p:cNvSpPr txBox="1"/>
          <p:nvPr/>
        </p:nvSpPr>
        <p:spPr>
          <a:xfrm>
            <a:off x="1078230" y="5798185"/>
            <a:ext cx="3171190" cy="368300"/>
          </a:xfrm>
          <a:prstGeom prst="rect">
            <a:avLst/>
          </a:prstGeom>
          <a:noFill/>
        </p:spPr>
        <p:txBody>
          <a:bodyPr wrap="none" rtlCol="0">
            <a:spAutoFit/>
          </a:bodyPr>
          <a:lstStyle/>
          <a:p>
            <a:r>
              <a:rPr lang="zh-CN" altLang="en-US" b="1"/>
              <a:t>注：蓝色为前五，红色为后五</a:t>
            </a:r>
          </a:p>
        </p:txBody>
      </p:sp>
      <p:grpSp>
        <p:nvGrpSpPr>
          <p:cNvPr id="55" name="组合 54"/>
          <p:cNvGrpSpPr/>
          <p:nvPr/>
        </p:nvGrpSpPr>
        <p:grpSpPr>
          <a:xfrm>
            <a:off x="1490345" y="1625600"/>
            <a:ext cx="850900" cy="3298190"/>
            <a:chOff x="2347" y="2560"/>
            <a:chExt cx="1340" cy="5194"/>
          </a:xfrm>
        </p:grpSpPr>
        <p:sp>
          <p:nvSpPr>
            <p:cNvPr id="36" name="矩形 35"/>
            <p:cNvSpPr/>
            <p:nvPr/>
          </p:nvSpPr>
          <p:spPr>
            <a:xfrm>
              <a:off x="3017" y="256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37" name="矩形 36"/>
            <p:cNvSpPr/>
            <p:nvPr/>
          </p:nvSpPr>
          <p:spPr>
            <a:xfrm>
              <a:off x="2347"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38" name="矩形 37"/>
            <p:cNvSpPr/>
            <p:nvPr/>
          </p:nvSpPr>
          <p:spPr>
            <a:xfrm>
              <a:off x="2347" y="704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grpSp>
      <p:grpSp>
        <p:nvGrpSpPr>
          <p:cNvPr id="52" name="组合 51"/>
          <p:cNvGrpSpPr/>
          <p:nvPr/>
        </p:nvGrpSpPr>
        <p:grpSpPr>
          <a:xfrm>
            <a:off x="3823970" y="1625600"/>
            <a:ext cx="1248410" cy="3298190"/>
            <a:chOff x="6022" y="2560"/>
            <a:chExt cx="1966" cy="5194"/>
          </a:xfrm>
        </p:grpSpPr>
        <p:sp>
          <p:nvSpPr>
            <p:cNvPr id="41" name="矩形 40"/>
            <p:cNvSpPr/>
            <p:nvPr/>
          </p:nvSpPr>
          <p:spPr>
            <a:xfrm>
              <a:off x="6648" y="256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2" name="矩形 41"/>
            <p:cNvSpPr/>
            <p:nvPr/>
          </p:nvSpPr>
          <p:spPr>
            <a:xfrm>
              <a:off x="6022"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3" name="矩形 42"/>
            <p:cNvSpPr/>
            <p:nvPr/>
          </p:nvSpPr>
          <p:spPr>
            <a:xfrm>
              <a:off x="7318" y="704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53" name="组合 52"/>
          <p:cNvGrpSpPr/>
          <p:nvPr/>
        </p:nvGrpSpPr>
        <p:grpSpPr>
          <a:xfrm>
            <a:off x="5278755" y="1625600"/>
            <a:ext cx="2028825" cy="3298190"/>
            <a:chOff x="8313" y="2560"/>
            <a:chExt cx="3195" cy="5194"/>
          </a:xfrm>
        </p:grpSpPr>
        <p:sp>
          <p:nvSpPr>
            <p:cNvPr id="45" name="矩形 44"/>
            <p:cNvSpPr/>
            <p:nvPr/>
          </p:nvSpPr>
          <p:spPr>
            <a:xfrm>
              <a:off x="10838" y="256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6" name="矩形 45"/>
            <p:cNvSpPr/>
            <p:nvPr/>
          </p:nvSpPr>
          <p:spPr>
            <a:xfrm>
              <a:off x="9655"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7" name="矩形 46"/>
            <p:cNvSpPr/>
            <p:nvPr/>
          </p:nvSpPr>
          <p:spPr>
            <a:xfrm>
              <a:off x="8313" y="704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54" name="组合 53"/>
          <p:cNvGrpSpPr/>
          <p:nvPr/>
        </p:nvGrpSpPr>
        <p:grpSpPr>
          <a:xfrm>
            <a:off x="7990205" y="1625600"/>
            <a:ext cx="1206500" cy="3298190"/>
            <a:chOff x="12583" y="2560"/>
            <a:chExt cx="1900" cy="5194"/>
          </a:xfrm>
        </p:grpSpPr>
        <p:sp>
          <p:nvSpPr>
            <p:cNvPr id="49" name="矩形 48"/>
            <p:cNvSpPr/>
            <p:nvPr/>
          </p:nvSpPr>
          <p:spPr>
            <a:xfrm>
              <a:off x="12583" y="256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0" name="矩形 49"/>
            <p:cNvSpPr/>
            <p:nvPr/>
          </p:nvSpPr>
          <p:spPr>
            <a:xfrm>
              <a:off x="12583"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1" name="矩形 50"/>
            <p:cNvSpPr/>
            <p:nvPr/>
          </p:nvSpPr>
          <p:spPr>
            <a:xfrm>
              <a:off x="13813" y="704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60" name="组合 59"/>
          <p:cNvGrpSpPr/>
          <p:nvPr/>
        </p:nvGrpSpPr>
        <p:grpSpPr>
          <a:xfrm>
            <a:off x="3810000" y="1617345"/>
            <a:ext cx="864870" cy="3306445"/>
            <a:chOff x="6000" y="2547"/>
            <a:chExt cx="1362" cy="5207"/>
          </a:xfrm>
        </p:grpSpPr>
        <p:sp>
          <p:nvSpPr>
            <p:cNvPr id="57" name="矩形 56"/>
            <p:cNvSpPr/>
            <p:nvPr/>
          </p:nvSpPr>
          <p:spPr>
            <a:xfrm>
              <a:off x="6000" y="2547"/>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8" name="矩形 57"/>
            <p:cNvSpPr/>
            <p:nvPr/>
          </p:nvSpPr>
          <p:spPr>
            <a:xfrm>
              <a:off x="6692"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9" name="矩形 58"/>
            <p:cNvSpPr/>
            <p:nvPr/>
          </p:nvSpPr>
          <p:spPr>
            <a:xfrm>
              <a:off x="6022" y="704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73" name="组合 72"/>
          <p:cNvGrpSpPr/>
          <p:nvPr/>
        </p:nvGrpSpPr>
        <p:grpSpPr>
          <a:xfrm>
            <a:off x="5705475" y="1645920"/>
            <a:ext cx="1246505" cy="3278505"/>
            <a:chOff x="8985" y="2592"/>
            <a:chExt cx="1963" cy="5163"/>
          </a:xfrm>
        </p:grpSpPr>
        <p:sp>
          <p:nvSpPr>
            <p:cNvPr id="62" name="矩形 61"/>
            <p:cNvSpPr/>
            <p:nvPr/>
          </p:nvSpPr>
          <p:spPr>
            <a:xfrm>
              <a:off x="10278" y="2592"/>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3" name="矩形 62"/>
            <p:cNvSpPr/>
            <p:nvPr/>
          </p:nvSpPr>
          <p:spPr>
            <a:xfrm>
              <a:off x="8985"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4" name="矩形 63"/>
            <p:cNvSpPr/>
            <p:nvPr/>
          </p:nvSpPr>
          <p:spPr>
            <a:xfrm>
              <a:off x="10256" y="7041"/>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72" name="组合 71"/>
          <p:cNvGrpSpPr/>
          <p:nvPr/>
        </p:nvGrpSpPr>
        <p:grpSpPr>
          <a:xfrm>
            <a:off x="8415655" y="1625600"/>
            <a:ext cx="1206500" cy="3298825"/>
            <a:chOff x="13253" y="2560"/>
            <a:chExt cx="1900" cy="5195"/>
          </a:xfrm>
        </p:grpSpPr>
        <p:sp>
          <p:nvSpPr>
            <p:cNvPr id="65" name="矩形 64"/>
            <p:cNvSpPr/>
            <p:nvPr/>
          </p:nvSpPr>
          <p:spPr>
            <a:xfrm>
              <a:off x="14483" y="7041"/>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6" name="矩形 65"/>
            <p:cNvSpPr/>
            <p:nvPr/>
          </p:nvSpPr>
          <p:spPr>
            <a:xfrm>
              <a:off x="13253"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7" name="矩形 66"/>
            <p:cNvSpPr/>
            <p:nvPr/>
          </p:nvSpPr>
          <p:spPr>
            <a:xfrm>
              <a:off x="14483" y="2560"/>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grpSp>
        <p:nvGrpSpPr>
          <p:cNvPr id="71" name="组合 70"/>
          <p:cNvGrpSpPr/>
          <p:nvPr/>
        </p:nvGrpSpPr>
        <p:grpSpPr>
          <a:xfrm>
            <a:off x="9749790" y="1645920"/>
            <a:ext cx="1248410" cy="3263900"/>
            <a:chOff x="15354" y="2592"/>
            <a:chExt cx="1966" cy="5140"/>
          </a:xfrm>
        </p:grpSpPr>
        <p:sp>
          <p:nvSpPr>
            <p:cNvPr id="68" name="矩形 67"/>
            <p:cNvSpPr/>
            <p:nvPr/>
          </p:nvSpPr>
          <p:spPr>
            <a:xfrm>
              <a:off x="16024" y="2592"/>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9" name="矩形 68"/>
            <p:cNvSpPr/>
            <p:nvPr/>
          </p:nvSpPr>
          <p:spPr>
            <a:xfrm>
              <a:off x="15354" y="483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70" name="矩形 69"/>
            <p:cNvSpPr/>
            <p:nvPr/>
          </p:nvSpPr>
          <p:spPr>
            <a:xfrm>
              <a:off x="16650" y="7018"/>
              <a:ext cx="670" cy="715"/>
            </a:xfrm>
            <a:prstGeom prst="rect">
              <a:avLst/>
            </a:prstGeom>
            <a:noFill/>
            <a:ln w="38100">
              <a:solidFill>
                <a:srgbClr val="00B050"/>
              </a:solid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linds(horizontal)">
                                      <p:cBhvr>
                                        <p:cTn id="7" dur="500"/>
                                        <p:tgtEl>
                                          <p:spTgt spid="55"/>
                                        </p:tgtEl>
                                      </p:cBhvr>
                                    </p:animEffect>
                                  </p:childTnLst>
                                  <p:subTnLst>
                                    <p:set>
                                      <p:cBhvr override="childStyle">
                                        <p:cTn dur="65" fill="hold" display="1" masterRel="nextClick" afterEffect="1"/>
                                        <p:tgtEl>
                                          <p:spTgt spid="55"/>
                                        </p:tgtEl>
                                        <p:attrNameLst>
                                          <p:attrName>style.visibility</p:attrName>
                                        </p:attrNameLst>
                                      </p:cBhvr>
                                      <p:to>
                                        <p:strVal val="hidden"/>
                                      </p:to>
                                    </p:set>
                                  </p:subTnLst>
                                </p:cTn>
                              </p:par>
                              <p:par>
                                <p:cTn id="8" presetID="3" presetClass="entr" presetSubtype="1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linds(horizontal)">
                                      <p:cBhvr>
                                        <p:cTn id="10" dur="500"/>
                                        <p:tgtEl>
                                          <p:spTgt spid="52"/>
                                        </p:tgtEl>
                                      </p:cBhvr>
                                    </p:animEffect>
                                  </p:childTnLst>
                                  <p:subTnLst>
                                    <p:set>
                                      <p:cBhvr override="childStyle">
                                        <p:cTn dur="65" fill="hold" display="1" masterRel="nextClick" afterEffect="1"/>
                                        <p:tgtEl>
                                          <p:spTgt spid="52"/>
                                        </p:tgtEl>
                                        <p:attrNameLst>
                                          <p:attrName>style.visibility</p:attrName>
                                        </p:attrNameLst>
                                      </p:cBhvr>
                                      <p:to>
                                        <p:strVal val="hidden"/>
                                      </p:to>
                                    </p:set>
                                  </p:subTnLst>
                                </p:cTn>
                              </p:par>
                              <p:par>
                                <p:cTn id="11" presetID="3" presetClass="entr" presetSubtype="1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blinds(horizontal)">
                                      <p:cBhvr>
                                        <p:cTn id="13" dur="500"/>
                                        <p:tgtEl>
                                          <p:spTgt spid="53"/>
                                        </p:tgtEl>
                                      </p:cBhvr>
                                    </p:animEffect>
                                  </p:childTnLst>
                                  <p:subTnLst>
                                    <p:set>
                                      <p:cBhvr override="childStyle">
                                        <p:cTn dur="65" fill="hold" display="1" masterRel="nextClick" afterEffect="1"/>
                                        <p:tgtEl>
                                          <p:spTgt spid="53"/>
                                        </p:tgtEl>
                                        <p:attrNameLst>
                                          <p:attrName>style.visibility</p:attrName>
                                        </p:attrNameLst>
                                      </p:cBhvr>
                                      <p:to>
                                        <p:strVal val="hidden"/>
                                      </p:to>
                                    </p:set>
                                  </p:subTnLst>
                                </p:cTn>
                              </p:par>
                              <p:par>
                                <p:cTn id="14" presetID="3" presetClass="entr" presetSubtype="10"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blinds(horizontal)">
                                      <p:cBhvr>
                                        <p:cTn id="16" dur="500"/>
                                        <p:tgtEl>
                                          <p:spTgt spid="54"/>
                                        </p:tgtEl>
                                      </p:cBhvr>
                                    </p:animEffect>
                                  </p:childTnLst>
                                  <p:subTnLst>
                                    <p:set>
                                      <p:cBhvr override="childStyle">
                                        <p:cTn dur="65" fill="hold" display="1" masterRel="nextClick" afterEffect="1"/>
                                        <p:tgtEl>
                                          <p:spTgt spid="54"/>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blinds(horizontal)">
                                      <p:cBhvr>
                                        <p:cTn id="21" dur="500"/>
                                        <p:tgtEl>
                                          <p:spTgt spid="60"/>
                                        </p:tgtEl>
                                      </p:cBhvr>
                                    </p:animEffect>
                                  </p:childTnLst>
                                  <p:subTnLst>
                                    <p:set>
                                      <p:cBhvr override="childStyle">
                                        <p:cTn dur="65" fill="hold" display="1" masterRel="nextClick" afterEffect="1"/>
                                        <p:tgtEl>
                                          <p:spTgt spid="60"/>
                                        </p:tgtEl>
                                        <p:attrNameLst>
                                          <p:attrName>style.visibility</p:attrName>
                                        </p:attrNameLst>
                                      </p:cBhvr>
                                      <p:to>
                                        <p:strVal val="hidden"/>
                                      </p:to>
                                    </p:set>
                                  </p:subTnLst>
                                </p:cTn>
                              </p:par>
                              <p:par>
                                <p:cTn id="22" presetID="3" presetClass="entr" presetSubtype="10" fill="hold"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blinds(horizontal)">
                                      <p:cBhvr>
                                        <p:cTn id="24" dur="500"/>
                                        <p:tgtEl>
                                          <p:spTgt spid="73"/>
                                        </p:tgtEl>
                                      </p:cBhvr>
                                    </p:animEffect>
                                  </p:childTnLst>
                                  <p:subTnLst>
                                    <p:set>
                                      <p:cBhvr override="childStyle">
                                        <p:cTn dur="65" fill="hold" display="1" masterRel="nextClick" afterEffect="1"/>
                                        <p:tgtEl>
                                          <p:spTgt spid="73"/>
                                        </p:tgtEl>
                                        <p:attrNameLst>
                                          <p:attrName>style.visibility</p:attrName>
                                        </p:attrNameLst>
                                      </p:cBhvr>
                                      <p:to>
                                        <p:strVal val="hidden"/>
                                      </p:to>
                                    </p:set>
                                  </p:subTnLst>
                                </p:cTn>
                              </p:par>
                              <p:par>
                                <p:cTn id="25" presetID="3" presetClass="entr" presetSubtype="1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blinds(horizontal)">
                                      <p:cBhvr>
                                        <p:cTn id="27" dur="500"/>
                                        <p:tgtEl>
                                          <p:spTgt spid="72"/>
                                        </p:tgtEl>
                                      </p:cBhvr>
                                    </p:animEffect>
                                  </p:childTnLst>
                                  <p:subTnLst>
                                    <p:set>
                                      <p:cBhvr override="childStyle">
                                        <p:cTn dur="65" fill="hold" display="1" masterRel="nextClick" afterEffect="1"/>
                                        <p:tgtEl>
                                          <p:spTgt spid="72"/>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blinds(horizontal)">
                                      <p:cBhvr>
                                        <p:cTn id="3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FF0000"/>
                </a:solidFill>
                <a:latin typeface="楷体" panose="02010609060101010101" charset="-122"/>
                <a:ea typeface="楷体" panose="02010609060101010101" charset="-122"/>
                <a:sym typeface="+mn-ea"/>
              </a:rPr>
              <a:t>市学科关键能力检测情况反馈</a:t>
            </a:r>
          </a:p>
        </p:txBody>
      </p:sp>
      <p:pic>
        <p:nvPicPr>
          <p:cNvPr id="4" name="图片 3"/>
          <p:cNvPicPr>
            <a:picLocks noChangeAspect="1"/>
          </p:cNvPicPr>
          <p:nvPr/>
        </p:nvPicPr>
        <p:blipFill>
          <a:blip r:embed="rId3"/>
          <a:stretch>
            <a:fillRect/>
          </a:stretch>
        </p:blipFill>
        <p:spPr>
          <a:xfrm>
            <a:off x="740410" y="2091690"/>
            <a:ext cx="10711180" cy="2673985"/>
          </a:xfrm>
          <a:prstGeom prst="rect">
            <a:avLst/>
          </a:prstGeom>
        </p:spPr>
      </p:pic>
    </p:spTree>
    <p:extLst>
      <p:ext uri="{BB962C8B-B14F-4D97-AF65-F5344CB8AC3E}">
        <p14:creationId xmlns:p14="http://schemas.microsoft.com/office/powerpoint/2010/main" val="246401627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337699-C4E1-47D7-B6E7-162938A28BE5}"/>
              </a:ext>
            </a:extLst>
          </p:cNvPr>
          <p:cNvSpPr>
            <a:spLocks noGrp="1"/>
          </p:cNvSpPr>
          <p:nvPr>
            <p:ph type="title"/>
          </p:nvPr>
        </p:nvSpPr>
        <p:spPr/>
        <p:txBody>
          <a:bodyPr/>
          <a:lstStyle/>
          <a:p>
            <a:r>
              <a:rPr lang="zh-CN" altLang="en-US" dirty="0"/>
              <a:t>本次市测情况</a:t>
            </a:r>
          </a:p>
        </p:txBody>
      </p:sp>
      <p:pic>
        <p:nvPicPr>
          <p:cNvPr id="4" name="内容占位符 3">
            <a:extLst>
              <a:ext uri="{FF2B5EF4-FFF2-40B4-BE49-F238E27FC236}">
                <a16:creationId xmlns:a16="http://schemas.microsoft.com/office/drawing/2014/main" id="{A5685494-41E0-4762-9EE0-1AB77C3AAAB6}"/>
              </a:ext>
            </a:extLst>
          </p:cNvPr>
          <p:cNvPicPr>
            <a:picLocks noGrp="1" noChangeAspect="1"/>
          </p:cNvPicPr>
          <p:nvPr>
            <p:ph idx="1"/>
          </p:nvPr>
        </p:nvPicPr>
        <p:blipFill>
          <a:blip r:embed="rId3"/>
          <a:stretch>
            <a:fillRect/>
          </a:stretch>
        </p:blipFill>
        <p:spPr>
          <a:xfrm>
            <a:off x="805910" y="1812150"/>
            <a:ext cx="10476303" cy="1616850"/>
          </a:xfrm>
          <a:prstGeom prst="rect">
            <a:avLst/>
          </a:prstGeom>
        </p:spPr>
      </p:pic>
    </p:spTree>
    <p:extLst>
      <p:ext uri="{BB962C8B-B14F-4D97-AF65-F5344CB8AC3E}">
        <p14:creationId xmlns:p14="http://schemas.microsoft.com/office/powerpoint/2010/main" val="308376546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34">
            <a:extLst>
              <a:ext uri="{FF2B5EF4-FFF2-40B4-BE49-F238E27FC236}">
                <a16:creationId xmlns:a16="http://schemas.microsoft.com/office/drawing/2014/main" id="{807BC966-36FB-4D7A-89AA-5381B27963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0386" y="517552"/>
            <a:ext cx="8334019" cy="5822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r>
              <a:rPr lang="zh-CN" altLang="en-US" sz="3600" dirty="0">
                <a:solidFill>
                  <a:srgbClr val="FF0000"/>
                </a:solidFill>
              </a:rPr>
              <a:t>省市区测命题导向分析</a:t>
            </a:r>
          </a:p>
        </p:txBody>
      </p:sp>
      <p:sp>
        <p:nvSpPr>
          <p:cNvPr id="3" name="内容占位符 2"/>
          <p:cNvSpPr>
            <a:spLocks noGrp="1"/>
          </p:cNvSpPr>
          <p:nvPr>
            <p:ph idx="1"/>
          </p:nvPr>
        </p:nvSpPr>
        <p:spPr/>
        <p:txBody>
          <a:bodyPr/>
          <a:lstStyle/>
          <a:p>
            <a:r>
              <a:rPr lang="zh-CN" altLang="en-US" dirty="0"/>
              <a:t>省测      学科素养及关键能力</a:t>
            </a:r>
            <a:endParaRPr lang="en-US" altLang="zh-CN" dirty="0"/>
          </a:p>
          <a:p>
            <a:endParaRPr lang="en-US" altLang="zh-CN" dirty="0"/>
          </a:p>
          <a:p>
            <a:endParaRPr lang="en-US" altLang="zh-CN" dirty="0"/>
          </a:p>
          <a:p>
            <a:r>
              <a:rPr lang="zh-CN" altLang="en-US" dirty="0"/>
              <a:t>市测       运算能力</a:t>
            </a:r>
            <a:r>
              <a:rPr lang="en-US" altLang="zh-CN" sz="2000" dirty="0"/>
              <a:t>【1</a:t>
            </a:r>
            <a:r>
              <a:rPr lang="zh-CN" altLang="en-US" sz="2000" dirty="0"/>
              <a:t>正确计算、</a:t>
            </a:r>
            <a:r>
              <a:rPr lang="en-US" altLang="zh-CN" sz="2000" dirty="0"/>
              <a:t>2</a:t>
            </a:r>
            <a:r>
              <a:rPr lang="zh-CN" altLang="en-US" sz="2000" dirty="0"/>
              <a:t>灵活计算、</a:t>
            </a:r>
            <a:r>
              <a:rPr lang="en-US" altLang="zh-CN" sz="2000" dirty="0"/>
              <a:t>3</a:t>
            </a:r>
            <a:r>
              <a:rPr lang="zh-CN" altLang="en-US" sz="2000" dirty="0"/>
              <a:t>算理理解、</a:t>
            </a:r>
            <a:r>
              <a:rPr lang="en-US" altLang="zh-CN" sz="2000" dirty="0"/>
              <a:t>4</a:t>
            </a:r>
            <a:r>
              <a:rPr lang="zh-CN" altLang="en-US" sz="2000" dirty="0"/>
              <a:t>判断结果合理性</a:t>
            </a:r>
            <a:endParaRPr lang="en-US" altLang="zh-CN" sz="2000" dirty="0"/>
          </a:p>
          <a:p>
            <a:pPr marL="0" indent="0">
              <a:buNone/>
            </a:pPr>
            <a:r>
              <a:rPr lang="en-US" altLang="zh-CN" sz="2000" dirty="0"/>
              <a:t>                                           5</a:t>
            </a:r>
            <a:r>
              <a:rPr lang="zh-CN" altLang="en-US" sz="2000" dirty="0"/>
              <a:t>灵活选用算法（估算））、</a:t>
            </a:r>
            <a:r>
              <a:rPr lang="en-US" altLang="zh-CN" sz="2000" dirty="0"/>
              <a:t>6</a:t>
            </a:r>
            <a:r>
              <a:rPr lang="zh-CN" altLang="en-US" sz="2000" dirty="0"/>
              <a:t>解决问题过程中计算的灵活性</a:t>
            </a:r>
            <a:r>
              <a:rPr lang="en-US" altLang="zh-CN" sz="2000" dirty="0"/>
              <a:t>】</a:t>
            </a:r>
          </a:p>
          <a:p>
            <a:pPr marL="0" indent="0">
              <a:buNone/>
            </a:pPr>
            <a:r>
              <a:rPr lang="en-US" altLang="zh-CN" dirty="0"/>
              <a:t>                                 </a:t>
            </a:r>
            <a:r>
              <a:rPr lang="zh-CN" altLang="en-US" dirty="0">
                <a:solidFill>
                  <a:srgbClr val="FF0000"/>
                </a:solidFill>
              </a:rPr>
              <a:t>以上方面一定要在教学过程中关注！</a:t>
            </a:r>
            <a:endParaRPr lang="en-US" altLang="zh-CN" dirty="0">
              <a:solidFill>
                <a:srgbClr val="FF0000"/>
              </a:solidFill>
            </a:endParaRPr>
          </a:p>
          <a:p>
            <a:endParaRPr lang="en-US" altLang="zh-CN" dirty="0"/>
          </a:p>
          <a:p>
            <a:pPr marL="0" indent="0">
              <a:buNone/>
            </a:pPr>
            <a:endParaRPr lang="en-US" altLang="zh-CN" dirty="0"/>
          </a:p>
          <a:p>
            <a:r>
              <a:rPr lang="zh-CN" altLang="en-US" dirty="0"/>
              <a:t>区测       以省市测为导向，在保证</a:t>
            </a:r>
            <a:r>
              <a:rPr lang="en-US" altLang="zh-CN" dirty="0"/>
              <a:t>70%</a:t>
            </a:r>
            <a:r>
              <a:rPr lang="zh-CN" altLang="en-US" dirty="0"/>
              <a:t>基础题基础上融入省市检测要求</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a:t>学科素养及关键能力</a:t>
            </a:r>
          </a:p>
        </p:txBody>
      </p:sp>
      <p:pic>
        <p:nvPicPr>
          <p:cNvPr id="8" name="图片 7">
            <a:extLst>
              <a:ext uri="{FF2B5EF4-FFF2-40B4-BE49-F238E27FC236}">
                <a16:creationId xmlns:a16="http://schemas.microsoft.com/office/drawing/2014/main" id="{3FD08817-E1CB-4D28-8B4F-6EDE9157B060}"/>
              </a:ext>
            </a:extLst>
          </p:cNvPr>
          <p:cNvPicPr>
            <a:picLocks noChangeAspect="1"/>
          </p:cNvPicPr>
          <p:nvPr/>
        </p:nvPicPr>
        <p:blipFill>
          <a:blip r:embed="rId3"/>
          <a:stretch>
            <a:fillRect/>
          </a:stretch>
        </p:blipFill>
        <p:spPr>
          <a:xfrm>
            <a:off x="1235075" y="2070990"/>
            <a:ext cx="9721850" cy="2855595"/>
          </a:xfrm>
          <a:prstGeom prst="rect">
            <a:avLst/>
          </a:prstGeom>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A9C7A9-F9EE-4F44-8D01-2BFFA662F7A0}"/>
              </a:ext>
            </a:extLst>
          </p:cNvPr>
          <p:cNvSpPr>
            <a:spLocks noGrp="1"/>
          </p:cNvSpPr>
          <p:nvPr>
            <p:ph type="title"/>
          </p:nvPr>
        </p:nvSpPr>
        <p:spPr/>
        <p:txBody>
          <a:bodyPr/>
          <a:lstStyle/>
          <a:p>
            <a:r>
              <a:rPr lang="zh-CN" altLang="en-US" dirty="0"/>
              <a:t>三年级</a:t>
            </a:r>
          </a:p>
        </p:txBody>
      </p:sp>
      <p:pic>
        <p:nvPicPr>
          <p:cNvPr id="4" name="内容占位符 3">
            <a:extLst>
              <a:ext uri="{FF2B5EF4-FFF2-40B4-BE49-F238E27FC236}">
                <a16:creationId xmlns:a16="http://schemas.microsoft.com/office/drawing/2014/main" id="{B2C75029-6FA8-428A-BE02-A0A836F8EAD0}"/>
              </a:ext>
            </a:extLst>
          </p:cNvPr>
          <p:cNvPicPr>
            <a:picLocks noGrp="1" noChangeAspect="1"/>
          </p:cNvPicPr>
          <p:nvPr>
            <p:ph idx="1"/>
          </p:nvPr>
        </p:nvPicPr>
        <p:blipFill>
          <a:blip r:embed="rId3"/>
          <a:stretch>
            <a:fillRect/>
          </a:stretch>
        </p:blipFill>
        <p:spPr>
          <a:xfrm>
            <a:off x="1616667" y="1406762"/>
            <a:ext cx="8467725" cy="2752725"/>
          </a:xfrm>
          <a:prstGeom prst="rect">
            <a:avLst/>
          </a:prstGeom>
        </p:spPr>
      </p:pic>
      <p:sp>
        <p:nvSpPr>
          <p:cNvPr id="3" name="文本框 2">
            <a:extLst>
              <a:ext uri="{FF2B5EF4-FFF2-40B4-BE49-F238E27FC236}">
                <a16:creationId xmlns:a16="http://schemas.microsoft.com/office/drawing/2014/main" id="{2AE30800-490C-448E-AA6F-BAA4BF04FA10}"/>
              </a:ext>
            </a:extLst>
          </p:cNvPr>
          <p:cNvSpPr txBox="1"/>
          <p:nvPr/>
        </p:nvSpPr>
        <p:spPr>
          <a:xfrm>
            <a:off x="340770" y="4540250"/>
            <a:ext cx="12999508" cy="1569660"/>
          </a:xfrm>
          <a:prstGeom prst="rect">
            <a:avLst/>
          </a:prstGeom>
          <a:noFill/>
        </p:spPr>
        <p:txBody>
          <a:bodyPr wrap="square" rtlCol="0">
            <a:spAutoFit/>
          </a:bodyPr>
          <a:lstStyle/>
          <a:p>
            <a:r>
              <a:rPr lang="zh-CN" altLang="en-US" sz="2400" dirty="0">
                <a:solidFill>
                  <a:srgbClr val="FF0000"/>
                </a:solidFill>
              </a:rPr>
              <a:t>逻辑推理（演绎推理）</a:t>
            </a:r>
            <a:endParaRPr lang="en-US" altLang="zh-CN" sz="2400" dirty="0">
              <a:solidFill>
                <a:srgbClr val="FF0000"/>
              </a:solidFill>
            </a:endParaRPr>
          </a:p>
          <a:p>
            <a:r>
              <a:rPr lang="en-US" altLang="zh-CN" sz="2400" dirty="0">
                <a:solidFill>
                  <a:srgbClr val="FF0000"/>
                </a:solidFill>
              </a:rPr>
              <a:t>               ------</a:t>
            </a:r>
            <a:r>
              <a:rPr lang="zh-CN" altLang="en-US" sz="2400" dirty="0">
                <a:solidFill>
                  <a:srgbClr val="FF0000"/>
                </a:solidFill>
              </a:rPr>
              <a:t>能在变式的情境中，依据定义（规则）进行稍复杂的推理（水平三）</a:t>
            </a:r>
            <a:endParaRPr lang="en-US" altLang="zh-CN" sz="2400" dirty="0">
              <a:solidFill>
                <a:srgbClr val="FF0000"/>
              </a:solidFill>
            </a:endParaRPr>
          </a:p>
          <a:p>
            <a:r>
              <a:rPr lang="en-US" altLang="zh-CN" sz="2400" dirty="0">
                <a:solidFill>
                  <a:srgbClr val="FF0000"/>
                </a:solidFill>
              </a:rPr>
              <a:t>                      </a:t>
            </a:r>
            <a:r>
              <a:rPr lang="zh-CN" altLang="en-US" sz="2400" dirty="0">
                <a:solidFill>
                  <a:srgbClr val="FF0000"/>
                </a:solidFill>
              </a:rPr>
              <a:t>能根据定义（规则）进行稍复杂的推理（水平二）</a:t>
            </a:r>
            <a:endParaRPr lang="en-US" altLang="zh-CN" sz="2400" dirty="0">
              <a:solidFill>
                <a:srgbClr val="FF0000"/>
              </a:solidFill>
            </a:endParaRPr>
          </a:p>
          <a:p>
            <a:r>
              <a:rPr lang="en-US" altLang="zh-CN" sz="2400" dirty="0">
                <a:solidFill>
                  <a:srgbClr val="FF0000"/>
                </a:solidFill>
              </a:rPr>
              <a:t>                      </a:t>
            </a:r>
            <a:r>
              <a:rPr lang="zh-CN" altLang="en-US" sz="2400" dirty="0">
                <a:solidFill>
                  <a:srgbClr val="FF0000"/>
                </a:solidFill>
              </a:rPr>
              <a:t>能根据定义（规则）进行简单推理（水平一）</a:t>
            </a:r>
            <a:r>
              <a:rPr lang="en-US" altLang="zh-CN" sz="2400" dirty="0">
                <a:solidFill>
                  <a:srgbClr val="FF0000"/>
                </a:solidFill>
              </a:rPr>
              <a:t>                 </a:t>
            </a:r>
            <a:endParaRPr lang="zh-CN" altLang="en-US" sz="2400" dirty="0">
              <a:solidFill>
                <a:srgbClr val="FF0000"/>
              </a:solidFill>
            </a:endParaRPr>
          </a:p>
        </p:txBody>
      </p:sp>
    </p:spTree>
    <p:extLst>
      <p:ext uri="{BB962C8B-B14F-4D97-AF65-F5344CB8AC3E}">
        <p14:creationId xmlns:p14="http://schemas.microsoft.com/office/powerpoint/2010/main" val="17489653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B53C47-C9FB-430F-BC39-AEE381DBAF1A}"/>
              </a:ext>
            </a:extLst>
          </p:cNvPr>
          <p:cNvSpPr>
            <a:spLocks noGrp="1"/>
          </p:cNvSpPr>
          <p:nvPr>
            <p:ph type="title"/>
          </p:nvPr>
        </p:nvSpPr>
        <p:spPr/>
        <p:txBody>
          <a:bodyPr/>
          <a:lstStyle/>
          <a:p>
            <a:endParaRPr lang="zh-CN" altLang="en-US"/>
          </a:p>
        </p:txBody>
      </p:sp>
      <p:pic>
        <p:nvPicPr>
          <p:cNvPr id="4" name="图片 3">
            <a:extLst>
              <a:ext uri="{FF2B5EF4-FFF2-40B4-BE49-F238E27FC236}">
                <a16:creationId xmlns:a16="http://schemas.microsoft.com/office/drawing/2014/main" id="{2A2ABDF6-97FA-453B-AC89-1B754F6C3407}"/>
              </a:ext>
            </a:extLst>
          </p:cNvPr>
          <p:cNvPicPr>
            <a:picLocks noChangeAspect="1"/>
          </p:cNvPicPr>
          <p:nvPr/>
        </p:nvPicPr>
        <p:blipFill>
          <a:blip r:embed="rId3"/>
          <a:stretch>
            <a:fillRect/>
          </a:stretch>
        </p:blipFill>
        <p:spPr>
          <a:xfrm>
            <a:off x="562712" y="2361063"/>
            <a:ext cx="7643091" cy="1475133"/>
          </a:xfrm>
          <a:prstGeom prst="rect">
            <a:avLst/>
          </a:prstGeom>
        </p:spPr>
      </p:pic>
      <p:pic>
        <p:nvPicPr>
          <p:cNvPr id="5" name="图片 4">
            <a:extLst>
              <a:ext uri="{FF2B5EF4-FFF2-40B4-BE49-F238E27FC236}">
                <a16:creationId xmlns:a16="http://schemas.microsoft.com/office/drawing/2014/main" id="{B4D1CF79-49DE-492A-8284-47E9DBFDF24B}"/>
              </a:ext>
            </a:extLst>
          </p:cNvPr>
          <p:cNvPicPr>
            <a:picLocks noChangeAspect="1"/>
          </p:cNvPicPr>
          <p:nvPr/>
        </p:nvPicPr>
        <p:blipFill>
          <a:blip r:embed="rId4"/>
          <a:stretch>
            <a:fillRect/>
          </a:stretch>
        </p:blipFill>
        <p:spPr>
          <a:xfrm>
            <a:off x="8323788" y="1370521"/>
            <a:ext cx="2082630" cy="2638627"/>
          </a:xfrm>
          <a:prstGeom prst="rect">
            <a:avLst/>
          </a:prstGeom>
        </p:spPr>
      </p:pic>
      <p:sp>
        <p:nvSpPr>
          <p:cNvPr id="3" name="文本框 2">
            <a:extLst>
              <a:ext uri="{FF2B5EF4-FFF2-40B4-BE49-F238E27FC236}">
                <a16:creationId xmlns:a16="http://schemas.microsoft.com/office/drawing/2014/main" id="{9AF7B3CF-8610-46DC-BE9C-A7EAD08FEDE1}"/>
              </a:ext>
            </a:extLst>
          </p:cNvPr>
          <p:cNvSpPr txBox="1"/>
          <p:nvPr/>
        </p:nvSpPr>
        <p:spPr>
          <a:xfrm>
            <a:off x="984250" y="4908550"/>
            <a:ext cx="8250622" cy="1200329"/>
          </a:xfrm>
          <a:prstGeom prst="rect">
            <a:avLst/>
          </a:prstGeom>
          <a:noFill/>
        </p:spPr>
        <p:txBody>
          <a:bodyPr wrap="square" rtlCol="0">
            <a:spAutoFit/>
          </a:bodyPr>
          <a:lstStyle/>
          <a:p>
            <a:r>
              <a:rPr lang="zh-CN" altLang="en-US" dirty="0">
                <a:solidFill>
                  <a:srgbClr val="FF0000"/>
                </a:solidFill>
              </a:rPr>
              <a:t>直观想象（几何直观）</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能用图形表达和分析非常规问题情境中的数量关系（水平三）</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能用图形表达和分析稍复杂问题情境中的数量关系（水平二）</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能用图形表示数或简单情境中的数量关系（水平一）</a:t>
            </a:r>
          </a:p>
        </p:txBody>
      </p:sp>
    </p:spTree>
    <p:extLst>
      <p:ext uri="{BB962C8B-B14F-4D97-AF65-F5344CB8AC3E}">
        <p14:creationId xmlns:p14="http://schemas.microsoft.com/office/powerpoint/2010/main" val="1783022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576CCE7-65FF-4442-B53A-CBF2C80A727D}"/>
              </a:ext>
            </a:extLst>
          </p:cNvPr>
          <p:cNvPicPr>
            <a:picLocks noChangeAspect="1"/>
          </p:cNvPicPr>
          <p:nvPr/>
        </p:nvPicPr>
        <p:blipFill>
          <a:blip r:embed="rId3"/>
          <a:stretch>
            <a:fillRect/>
          </a:stretch>
        </p:blipFill>
        <p:spPr>
          <a:xfrm>
            <a:off x="782953" y="632072"/>
            <a:ext cx="9837180" cy="1636703"/>
          </a:xfrm>
          <a:prstGeom prst="rect">
            <a:avLst/>
          </a:prstGeom>
        </p:spPr>
      </p:pic>
      <p:pic>
        <p:nvPicPr>
          <p:cNvPr id="5" name="图片 4">
            <a:extLst>
              <a:ext uri="{FF2B5EF4-FFF2-40B4-BE49-F238E27FC236}">
                <a16:creationId xmlns:a16="http://schemas.microsoft.com/office/drawing/2014/main" id="{35B17F53-5CEC-46BC-A099-A57866917105}"/>
              </a:ext>
            </a:extLst>
          </p:cNvPr>
          <p:cNvPicPr>
            <a:picLocks noChangeAspect="1"/>
          </p:cNvPicPr>
          <p:nvPr/>
        </p:nvPicPr>
        <p:blipFill>
          <a:blip r:embed="rId4"/>
          <a:stretch>
            <a:fillRect/>
          </a:stretch>
        </p:blipFill>
        <p:spPr>
          <a:xfrm>
            <a:off x="851109" y="3650966"/>
            <a:ext cx="8399080" cy="1454841"/>
          </a:xfrm>
          <a:prstGeom prst="rect">
            <a:avLst/>
          </a:prstGeom>
        </p:spPr>
      </p:pic>
      <p:sp>
        <p:nvSpPr>
          <p:cNvPr id="3" name="文本框 2">
            <a:extLst>
              <a:ext uri="{FF2B5EF4-FFF2-40B4-BE49-F238E27FC236}">
                <a16:creationId xmlns:a16="http://schemas.microsoft.com/office/drawing/2014/main" id="{ABB3082B-3E94-41E3-A337-DC22239673E1}"/>
              </a:ext>
            </a:extLst>
          </p:cNvPr>
          <p:cNvSpPr txBox="1"/>
          <p:nvPr/>
        </p:nvSpPr>
        <p:spPr>
          <a:xfrm>
            <a:off x="1181335" y="2268775"/>
            <a:ext cx="8916821" cy="1200329"/>
          </a:xfrm>
          <a:prstGeom prst="rect">
            <a:avLst/>
          </a:prstGeom>
          <a:noFill/>
        </p:spPr>
        <p:txBody>
          <a:bodyPr wrap="square" rtlCol="0">
            <a:spAutoFit/>
          </a:bodyPr>
          <a:lstStyle/>
          <a:p>
            <a:r>
              <a:rPr lang="zh-CN" altLang="en-US" dirty="0">
                <a:solidFill>
                  <a:srgbClr val="FF0000"/>
                </a:solidFill>
              </a:rPr>
              <a:t>数学运算（理解算理）</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能在简单情境中识运算规则（水平一）</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能说明运算过程中特定步骤表示的含义（水平二）</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能用适当的方式（如画图、描述等）解释运算规则或结果（水平三）</a:t>
            </a:r>
          </a:p>
        </p:txBody>
      </p:sp>
      <p:sp>
        <p:nvSpPr>
          <p:cNvPr id="6" name="文本框 5">
            <a:extLst>
              <a:ext uri="{FF2B5EF4-FFF2-40B4-BE49-F238E27FC236}">
                <a16:creationId xmlns:a16="http://schemas.microsoft.com/office/drawing/2014/main" id="{F3B60133-C40B-44E5-B6CB-CDF19EEC081E}"/>
              </a:ext>
            </a:extLst>
          </p:cNvPr>
          <p:cNvSpPr txBox="1"/>
          <p:nvPr/>
        </p:nvSpPr>
        <p:spPr>
          <a:xfrm>
            <a:off x="1181334" y="5119937"/>
            <a:ext cx="8916821" cy="1200329"/>
          </a:xfrm>
          <a:prstGeom prst="rect">
            <a:avLst/>
          </a:prstGeom>
          <a:noFill/>
        </p:spPr>
        <p:txBody>
          <a:bodyPr wrap="square" rtlCol="0">
            <a:spAutoFit/>
          </a:bodyPr>
          <a:lstStyle/>
          <a:p>
            <a:r>
              <a:rPr lang="zh-CN" altLang="en-US" dirty="0">
                <a:solidFill>
                  <a:srgbClr val="FF0000"/>
                </a:solidFill>
              </a:rPr>
              <a:t>数学抽象（抽象出数或图形）</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能在具体事例中辨认出数或图形（水平一）</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能利用数或图形等概念表述一类事物或进行判断（水平二）</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能从抽象的角度思考分析问题，在一般意义上解释具体事物（水平三）</a:t>
            </a:r>
          </a:p>
        </p:txBody>
      </p:sp>
    </p:spTree>
    <p:extLst>
      <p:ext uri="{BB962C8B-B14F-4D97-AF65-F5344CB8AC3E}">
        <p14:creationId xmlns:p14="http://schemas.microsoft.com/office/powerpoint/2010/main" val="3626658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09B22DB-DAAE-4223-B067-AFB1DDEB0F05}"/>
              </a:ext>
            </a:extLst>
          </p:cNvPr>
          <p:cNvPicPr>
            <a:picLocks noChangeAspect="1"/>
          </p:cNvPicPr>
          <p:nvPr/>
        </p:nvPicPr>
        <p:blipFill>
          <a:blip r:embed="rId3"/>
          <a:stretch>
            <a:fillRect/>
          </a:stretch>
        </p:blipFill>
        <p:spPr>
          <a:xfrm>
            <a:off x="1220714" y="1649506"/>
            <a:ext cx="8265454" cy="1585814"/>
          </a:xfrm>
          <a:prstGeom prst="rect">
            <a:avLst/>
          </a:prstGeom>
        </p:spPr>
      </p:pic>
      <p:sp>
        <p:nvSpPr>
          <p:cNvPr id="5" name="文本框 4">
            <a:extLst>
              <a:ext uri="{FF2B5EF4-FFF2-40B4-BE49-F238E27FC236}">
                <a16:creationId xmlns:a16="http://schemas.microsoft.com/office/drawing/2014/main" id="{3067CBC1-843C-42E6-9D3A-0F28473C1D47}"/>
              </a:ext>
            </a:extLst>
          </p:cNvPr>
          <p:cNvSpPr txBox="1"/>
          <p:nvPr/>
        </p:nvSpPr>
        <p:spPr>
          <a:xfrm>
            <a:off x="1349945" y="4210692"/>
            <a:ext cx="8250622" cy="1200329"/>
          </a:xfrm>
          <a:prstGeom prst="rect">
            <a:avLst/>
          </a:prstGeom>
          <a:noFill/>
        </p:spPr>
        <p:txBody>
          <a:bodyPr wrap="square" rtlCol="0">
            <a:spAutoFit/>
          </a:bodyPr>
          <a:lstStyle/>
          <a:p>
            <a:r>
              <a:rPr lang="zh-CN" altLang="en-US" dirty="0">
                <a:solidFill>
                  <a:srgbClr val="FF0000"/>
                </a:solidFill>
              </a:rPr>
              <a:t>直观想象（几何直观）</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能用图形表达和分析非常规问题情境中的数量关系（水平三）</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能用图形表达和分析稍复杂问题情境中的数量关系（水平二）</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能用图形表示数或简单情境中的数量关系（水平一）</a:t>
            </a:r>
          </a:p>
        </p:txBody>
      </p:sp>
    </p:spTree>
    <p:extLst>
      <p:ext uri="{BB962C8B-B14F-4D97-AF65-F5344CB8AC3E}">
        <p14:creationId xmlns:p14="http://schemas.microsoft.com/office/powerpoint/2010/main" val="6396979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3600" b="1" dirty="0">
                <a:solidFill>
                  <a:srgbClr val="FF0000"/>
                </a:solidFill>
                <a:sym typeface="+mn-ea"/>
              </a:rPr>
              <a:t>一、上学期主要活动梳理</a:t>
            </a:r>
            <a:endParaRPr lang="zh-CN" altLang="en-US" sz="3600" b="1" dirty="0">
              <a:solidFill>
                <a:srgbClr val="FF0000"/>
              </a:solidFill>
            </a:endParaRPr>
          </a:p>
          <a:p>
            <a:endParaRPr lang="zh-CN" altLang="en-US" sz="3600" b="1" dirty="0">
              <a:solidFill>
                <a:srgbClr val="FF0000"/>
              </a:solidFill>
            </a:endParaRPr>
          </a:p>
          <a:p>
            <a:endParaRPr lang="zh-CN" altLang="en-US" sz="3600" b="1" dirty="0">
              <a:solidFill>
                <a:srgbClr val="FF0000"/>
              </a:solidFill>
            </a:endParaRPr>
          </a:p>
          <a:p>
            <a:r>
              <a:rPr lang="zh-CN" altLang="en-US" sz="3600" b="1" dirty="0">
                <a:solidFill>
                  <a:srgbClr val="FF0000"/>
                </a:solidFill>
                <a:sym typeface="+mn-ea"/>
              </a:rPr>
              <a:t>二、上学期质量调研情况反馈</a:t>
            </a:r>
            <a:endParaRPr lang="zh-CN" altLang="en-US" sz="3600" b="1" dirty="0">
              <a:solidFill>
                <a:srgbClr val="FF0000"/>
              </a:solidFill>
            </a:endParaRPr>
          </a:p>
          <a:p>
            <a:endParaRPr lang="zh-CN" altLang="en-US" sz="3600" b="1" dirty="0">
              <a:solidFill>
                <a:srgbClr val="FF0000"/>
              </a:solidFill>
            </a:endParaRPr>
          </a:p>
          <a:p>
            <a:endParaRPr lang="zh-CN" altLang="en-US" sz="3600" b="1" dirty="0">
              <a:solidFill>
                <a:srgbClr val="FF0000"/>
              </a:solidFill>
            </a:endParaRPr>
          </a:p>
          <a:p>
            <a:r>
              <a:rPr lang="zh-CN" altLang="en-US" sz="3600" b="1" dirty="0">
                <a:solidFill>
                  <a:srgbClr val="FF0000"/>
                </a:solidFill>
                <a:sym typeface="+mn-ea"/>
              </a:rPr>
              <a:t>三、本学期教研训工作交流</a:t>
            </a:r>
            <a:endParaRPr lang="zh-CN" altLang="en-US" sz="3600" b="1" dirty="0">
              <a:solidFill>
                <a:srgbClr val="FF0000"/>
              </a:solidFill>
            </a:endParaRPr>
          </a:p>
          <a:p>
            <a:endParaRPr lang="zh-CN" altLang="en-US" sz="36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1DCF09D-607A-45FE-9D28-B53964B6D253}"/>
              </a:ext>
            </a:extLst>
          </p:cNvPr>
          <p:cNvPicPr>
            <a:picLocks noChangeAspect="1"/>
          </p:cNvPicPr>
          <p:nvPr/>
        </p:nvPicPr>
        <p:blipFill>
          <a:blip r:embed="rId3"/>
          <a:stretch>
            <a:fillRect/>
          </a:stretch>
        </p:blipFill>
        <p:spPr>
          <a:xfrm>
            <a:off x="882376" y="1380565"/>
            <a:ext cx="9627347" cy="1770546"/>
          </a:xfrm>
          <a:prstGeom prst="rect">
            <a:avLst/>
          </a:prstGeom>
        </p:spPr>
      </p:pic>
      <p:sp>
        <p:nvSpPr>
          <p:cNvPr id="5" name="文本框 4">
            <a:extLst>
              <a:ext uri="{FF2B5EF4-FFF2-40B4-BE49-F238E27FC236}">
                <a16:creationId xmlns:a16="http://schemas.microsoft.com/office/drawing/2014/main" id="{DD46DA1F-B40A-47CA-B37E-4D2699E4865A}"/>
              </a:ext>
            </a:extLst>
          </p:cNvPr>
          <p:cNvSpPr txBox="1"/>
          <p:nvPr/>
        </p:nvSpPr>
        <p:spPr>
          <a:xfrm>
            <a:off x="726976" y="4125647"/>
            <a:ext cx="11136631" cy="1569660"/>
          </a:xfrm>
          <a:prstGeom prst="rect">
            <a:avLst/>
          </a:prstGeom>
          <a:noFill/>
        </p:spPr>
        <p:txBody>
          <a:bodyPr wrap="square" rtlCol="0">
            <a:spAutoFit/>
          </a:bodyPr>
          <a:lstStyle/>
          <a:p>
            <a:r>
              <a:rPr lang="zh-CN" altLang="en-US" sz="2400" dirty="0">
                <a:solidFill>
                  <a:srgbClr val="FF0000"/>
                </a:solidFill>
              </a:rPr>
              <a:t>逻辑推理（合情推理）</a:t>
            </a:r>
            <a:endParaRPr lang="en-US" altLang="zh-CN" sz="2400" dirty="0">
              <a:solidFill>
                <a:srgbClr val="FF0000"/>
              </a:solidFill>
            </a:endParaRPr>
          </a:p>
          <a:p>
            <a:r>
              <a:rPr lang="en-US" altLang="zh-CN" sz="2400" dirty="0">
                <a:solidFill>
                  <a:srgbClr val="FF0000"/>
                </a:solidFill>
              </a:rPr>
              <a:t>     ----</a:t>
            </a:r>
            <a:r>
              <a:rPr lang="zh-CN" altLang="en-US" sz="2400" dirty="0">
                <a:solidFill>
                  <a:srgbClr val="FF0000"/>
                </a:solidFill>
              </a:rPr>
              <a:t>能在较复杂情境中，通过归类、类比等，自主获得简单的数学发现（水平三）</a:t>
            </a:r>
            <a:endParaRPr lang="en-US" altLang="zh-CN" sz="2400" dirty="0">
              <a:solidFill>
                <a:srgbClr val="FF0000"/>
              </a:solidFill>
            </a:endParaRPr>
          </a:p>
          <a:p>
            <a:r>
              <a:rPr lang="en-US" altLang="zh-CN" sz="2400" dirty="0">
                <a:solidFill>
                  <a:srgbClr val="FF0000"/>
                </a:solidFill>
              </a:rPr>
              <a:t>          </a:t>
            </a:r>
            <a:r>
              <a:rPr lang="zh-CN" altLang="en-US" sz="2400" dirty="0">
                <a:solidFill>
                  <a:srgbClr val="FF0000"/>
                </a:solidFill>
              </a:rPr>
              <a:t>能在稍复杂情境中，通过观察、计算等，提出简单的数学猜想（水平二）</a:t>
            </a:r>
            <a:endParaRPr lang="en-US" altLang="zh-CN" sz="2400" dirty="0">
              <a:solidFill>
                <a:srgbClr val="FF0000"/>
              </a:solidFill>
            </a:endParaRPr>
          </a:p>
          <a:p>
            <a:r>
              <a:rPr lang="en-US" altLang="zh-CN" sz="2400" dirty="0">
                <a:solidFill>
                  <a:srgbClr val="FF0000"/>
                </a:solidFill>
              </a:rPr>
              <a:t>          </a:t>
            </a:r>
            <a:r>
              <a:rPr lang="zh-CN" altLang="en-US" sz="2400" dirty="0">
                <a:solidFill>
                  <a:srgbClr val="FF0000"/>
                </a:solidFill>
              </a:rPr>
              <a:t>能在简单情境中，凭借经验和直觉推断某些结果（水平一）</a:t>
            </a:r>
            <a:r>
              <a:rPr lang="en-US" altLang="zh-CN" sz="2400" dirty="0">
                <a:solidFill>
                  <a:srgbClr val="FF0000"/>
                </a:solidFill>
              </a:rPr>
              <a:t>                 </a:t>
            </a:r>
            <a:endParaRPr lang="zh-CN" altLang="en-US" sz="2400" dirty="0">
              <a:solidFill>
                <a:srgbClr val="FF0000"/>
              </a:solidFill>
            </a:endParaRPr>
          </a:p>
        </p:txBody>
      </p:sp>
    </p:spTree>
    <p:extLst>
      <p:ext uri="{BB962C8B-B14F-4D97-AF65-F5344CB8AC3E}">
        <p14:creationId xmlns:p14="http://schemas.microsoft.com/office/powerpoint/2010/main" val="9895650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1949FDB-1AAA-4B07-A1C0-B559419AC8DE}"/>
              </a:ext>
            </a:extLst>
          </p:cNvPr>
          <p:cNvPicPr>
            <a:picLocks noChangeAspect="1"/>
          </p:cNvPicPr>
          <p:nvPr/>
        </p:nvPicPr>
        <p:blipFill>
          <a:blip r:embed="rId3"/>
          <a:stretch>
            <a:fillRect/>
          </a:stretch>
        </p:blipFill>
        <p:spPr>
          <a:xfrm>
            <a:off x="906840" y="1416424"/>
            <a:ext cx="10112375" cy="1586783"/>
          </a:xfrm>
          <a:prstGeom prst="rect">
            <a:avLst/>
          </a:prstGeom>
        </p:spPr>
      </p:pic>
      <p:sp>
        <p:nvSpPr>
          <p:cNvPr id="5" name="文本框 4">
            <a:extLst>
              <a:ext uri="{FF2B5EF4-FFF2-40B4-BE49-F238E27FC236}">
                <a16:creationId xmlns:a16="http://schemas.microsoft.com/office/drawing/2014/main" id="{A046057D-EFBB-4C96-B2A2-C43A87B19CA6}"/>
              </a:ext>
            </a:extLst>
          </p:cNvPr>
          <p:cNvSpPr txBox="1"/>
          <p:nvPr/>
        </p:nvSpPr>
        <p:spPr>
          <a:xfrm>
            <a:off x="1317867" y="4247404"/>
            <a:ext cx="9556265" cy="1323439"/>
          </a:xfrm>
          <a:prstGeom prst="rect">
            <a:avLst/>
          </a:prstGeom>
          <a:noFill/>
        </p:spPr>
        <p:txBody>
          <a:bodyPr wrap="square" rtlCol="0">
            <a:spAutoFit/>
          </a:bodyPr>
          <a:lstStyle/>
          <a:p>
            <a:r>
              <a:rPr lang="zh-CN" altLang="en-US" sz="2000" dirty="0">
                <a:solidFill>
                  <a:srgbClr val="FF0000"/>
                </a:solidFill>
              </a:rPr>
              <a:t>逻辑推理（演绎推理）</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能在变式的情境中，依据定义（规则）进行稍复杂的推理（水平三）</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能根据定义（规则）进行稍复杂的推理（水平二）</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能根据定义（规则）进行简单推理（水平一）</a:t>
            </a:r>
            <a:r>
              <a:rPr lang="en-US" altLang="zh-CN" sz="2000" dirty="0">
                <a:solidFill>
                  <a:srgbClr val="FF0000"/>
                </a:solidFill>
              </a:rPr>
              <a:t>                 </a:t>
            </a:r>
            <a:endParaRPr lang="zh-CN" altLang="en-US" sz="2000" dirty="0">
              <a:solidFill>
                <a:srgbClr val="FF0000"/>
              </a:solidFill>
            </a:endParaRPr>
          </a:p>
        </p:txBody>
      </p:sp>
    </p:spTree>
    <p:extLst>
      <p:ext uri="{BB962C8B-B14F-4D97-AF65-F5344CB8AC3E}">
        <p14:creationId xmlns:p14="http://schemas.microsoft.com/office/powerpoint/2010/main" val="780644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BAF4E4D-EDAF-4969-B274-97FECD97FF01}"/>
              </a:ext>
            </a:extLst>
          </p:cNvPr>
          <p:cNvPicPr>
            <a:picLocks noChangeAspect="1"/>
          </p:cNvPicPr>
          <p:nvPr/>
        </p:nvPicPr>
        <p:blipFill>
          <a:blip r:embed="rId3"/>
          <a:stretch>
            <a:fillRect/>
          </a:stretch>
        </p:blipFill>
        <p:spPr>
          <a:xfrm>
            <a:off x="1107450" y="1601694"/>
            <a:ext cx="9977099" cy="1706278"/>
          </a:xfrm>
          <a:prstGeom prst="rect">
            <a:avLst/>
          </a:prstGeom>
        </p:spPr>
      </p:pic>
      <p:sp>
        <p:nvSpPr>
          <p:cNvPr id="5" name="文本框 4">
            <a:extLst>
              <a:ext uri="{FF2B5EF4-FFF2-40B4-BE49-F238E27FC236}">
                <a16:creationId xmlns:a16="http://schemas.microsoft.com/office/drawing/2014/main" id="{D4D91406-3F21-479C-BA0F-292A1101D198}"/>
              </a:ext>
            </a:extLst>
          </p:cNvPr>
          <p:cNvSpPr txBox="1"/>
          <p:nvPr/>
        </p:nvSpPr>
        <p:spPr>
          <a:xfrm>
            <a:off x="1389584" y="4127875"/>
            <a:ext cx="9556265" cy="1323439"/>
          </a:xfrm>
          <a:prstGeom prst="rect">
            <a:avLst/>
          </a:prstGeom>
          <a:noFill/>
        </p:spPr>
        <p:txBody>
          <a:bodyPr wrap="square" rtlCol="0">
            <a:spAutoFit/>
          </a:bodyPr>
          <a:lstStyle/>
          <a:p>
            <a:r>
              <a:rPr lang="zh-CN" altLang="en-US" sz="2000" dirty="0">
                <a:solidFill>
                  <a:srgbClr val="FF0000"/>
                </a:solidFill>
              </a:rPr>
              <a:t>逻辑推理（演绎推理）</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能在变式的情境中，依据定义（规则）进行稍复杂的推理（水平三）</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能根据定义（规则）进行稍复杂的推理（水平二）</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能根据定义（规则）进行简单推理（水平一）</a:t>
            </a:r>
            <a:r>
              <a:rPr lang="en-US" altLang="zh-CN" sz="2000" dirty="0">
                <a:solidFill>
                  <a:srgbClr val="FF0000"/>
                </a:solidFill>
              </a:rPr>
              <a:t>                 </a:t>
            </a:r>
            <a:endParaRPr lang="zh-CN" altLang="en-US" sz="2000" dirty="0">
              <a:solidFill>
                <a:srgbClr val="FF0000"/>
              </a:solidFill>
            </a:endParaRPr>
          </a:p>
        </p:txBody>
      </p:sp>
    </p:spTree>
    <p:extLst>
      <p:ext uri="{BB962C8B-B14F-4D97-AF65-F5344CB8AC3E}">
        <p14:creationId xmlns:p14="http://schemas.microsoft.com/office/powerpoint/2010/main" val="50972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C990928-BAA4-4C85-BE1D-BFB3E58BCEC5}"/>
              </a:ext>
            </a:extLst>
          </p:cNvPr>
          <p:cNvPicPr>
            <a:picLocks noChangeAspect="1"/>
          </p:cNvPicPr>
          <p:nvPr/>
        </p:nvPicPr>
        <p:blipFill>
          <a:blip r:embed="rId3"/>
          <a:stretch>
            <a:fillRect/>
          </a:stretch>
        </p:blipFill>
        <p:spPr>
          <a:xfrm>
            <a:off x="1031221" y="639762"/>
            <a:ext cx="9591675" cy="3343275"/>
          </a:xfrm>
          <a:prstGeom prst="rect">
            <a:avLst/>
          </a:prstGeom>
        </p:spPr>
      </p:pic>
      <p:sp>
        <p:nvSpPr>
          <p:cNvPr id="5" name="文本框 4">
            <a:extLst>
              <a:ext uri="{FF2B5EF4-FFF2-40B4-BE49-F238E27FC236}">
                <a16:creationId xmlns:a16="http://schemas.microsoft.com/office/drawing/2014/main" id="{176B8523-05FE-49AE-897E-09B26F446DCC}"/>
              </a:ext>
            </a:extLst>
          </p:cNvPr>
          <p:cNvSpPr txBox="1"/>
          <p:nvPr/>
        </p:nvSpPr>
        <p:spPr>
          <a:xfrm>
            <a:off x="1048925" y="4295217"/>
            <a:ext cx="9556265" cy="1323439"/>
          </a:xfrm>
          <a:prstGeom prst="rect">
            <a:avLst/>
          </a:prstGeom>
          <a:noFill/>
        </p:spPr>
        <p:txBody>
          <a:bodyPr wrap="square" rtlCol="0">
            <a:spAutoFit/>
          </a:bodyPr>
          <a:lstStyle/>
          <a:p>
            <a:r>
              <a:rPr lang="zh-CN" altLang="en-US" sz="2000" dirty="0">
                <a:solidFill>
                  <a:srgbClr val="FF0000"/>
                </a:solidFill>
              </a:rPr>
              <a:t>数学建模（分析和解决问题）</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能运用常见的数量关系，分析和解决简单的实际问题（水平一）</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能运用常见的数量关系，分析和解决稍复杂的实际问题（水平二）</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能运用合适的方式方法，分析和解决非常规的实际问题（水平三）</a:t>
            </a:r>
            <a:r>
              <a:rPr lang="en-US" altLang="zh-CN" sz="2000" dirty="0">
                <a:solidFill>
                  <a:srgbClr val="FF0000"/>
                </a:solidFill>
              </a:rPr>
              <a:t>                 </a:t>
            </a:r>
            <a:endParaRPr lang="zh-CN" altLang="en-US" sz="2000" dirty="0">
              <a:solidFill>
                <a:srgbClr val="FF0000"/>
              </a:solidFill>
            </a:endParaRPr>
          </a:p>
        </p:txBody>
      </p:sp>
    </p:spTree>
    <p:extLst>
      <p:ext uri="{BB962C8B-B14F-4D97-AF65-F5344CB8AC3E}">
        <p14:creationId xmlns:p14="http://schemas.microsoft.com/office/powerpoint/2010/main" val="22838866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856E8B-7FF3-44DF-9F0F-A269AC76BE86}"/>
              </a:ext>
            </a:extLst>
          </p:cNvPr>
          <p:cNvSpPr>
            <a:spLocks noGrp="1"/>
          </p:cNvSpPr>
          <p:nvPr>
            <p:ph type="title"/>
          </p:nvPr>
        </p:nvSpPr>
        <p:spPr>
          <a:xfrm>
            <a:off x="540747" y="859772"/>
            <a:ext cx="10972800" cy="720725"/>
          </a:xfrm>
        </p:spPr>
        <p:txBody>
          <a:bodyPr/>
          <a:lstStyle/>
          <a:p>
            <a:r>
              <a:rPr lang="zh-CN" altLang="en-US" dirty="0"/>
              <a:t>五年级</a:t>
            </a:r>
          </a:p>
        </p:txBody>
      </p:sp>
      <p:pic>
        <p:nvPicPr>
          <p:cNvPr id="4" name="图片 3">
            <a:extLst>
              <a:ext uri="{FF2B5EF4-FFF2-40B4-BE49-F238E27FC236}">
                <a16:creationId xmlns:a16="http://schemas.microsoft.com/office/drawing/2014/main" id="{D0A4167D-6270-4B32-9442-8F20CBDF6B17}"/>
              </a:ext>
            </a:extLst>
          </p:cNvPr>
          <p:cNvPicPr>
            <a:picLocks noChangeAspect="1"/>
          </p:cNvPicPr>
          <p:nvPr/>
        </p:nvPicPr>
        <p:blipFill>
          <a:blip r:embed="rId3"/>
          <a:stretch>
            <a:fillRect/>
          </a:stretch>
        </p:blipFill>
        <p:spPr>
          <a:xfrm>
            <a:off x="931383" y="2277036"/>
            <a:ext cx="10092818" cy="1044388"/>
          </a:xfrm>
          <a:prstGeom prst="rect">
            <a:avLst/>
          </a:prstGeom>
        </p:spPr>
      </p:pic>
      <p:sp>
        <p:nvSpPr>
          <p:cNvPr id="7" name="文本框 6">
            <a:extLst>
              <a:ext uri="{FF2B5EF4-FFF2-40B4-BE49-F238E27FC236}">
                <a16:creationId xmlns:a16="http://schemas.microsoft.com/office/drawing/2014/main" id="{45DDD8D4-2357-4615-8D4F-F9CE689D23A1}"/>
              </a:ext>
            </a:extLst>
          </p:cNvPr>
          <p:cNvSpPr txBox="1"/>
          <p:nvPr/>
        </p:nvSpPr>
        <p:spPr>
          <a:xfrm>
            <a:off x="1317867" y="4247404"/>
            <a:ext cx="9556265" cy="1323439"/>
          </a:xfrm>
          <a:prstGeom prst="rect">
            <a:avLst/>
          </a:prstGeom>
          <a:noFill/>
        </p:spPr>
        <p:txBody>
          <a:bodyPr wrap="square" rtlCol="0">
            <a:spAutoFit/>
          </a:bodyPr>
          <a:lstStyle/>
          <a:p>
            <a:r>
              <a:rPr lang="zh-CN" altLang="en-US" sz="2000" dirty="0">
                <a:solidFill>
                  <a:srgbClr val="FF0000"/>
                </a:solidFill>
              </a:rPr>
              <a:t>逻辑推理（演绎推理）</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能在变式的情境中，依据定义（规则）进行稍复杂的推理（水平三）</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能根据定义（规则）进行稍复杂的推理（水平二）</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能根据定义（规则）进行简单推理（水平一）</a:t>
            </a:r>
            <a:r>
              <a:rPr lang="en-US" altLang="zh-CN" sz="2000" dirty="0">
                <a:solidFill>
                  <a:srgbClr val="FF0000"/>
                </a:solidFill>
              </a:rPr>
              <a:t>                 </a:t>
            </a:r>
            <a:endParaRPr lang="zh-CN" altLang="en-US" sz="2000" dirty="0">
              <a:solidFill>
                <a:srgbClr val="FF0000"/>
              </a:solidFill>
            </a:endParaRPr>
          </a:p>
        </p:txBody>
      </p:sp>
    </p:spTree>
    <p:extLst>
      <p:ext uri="{BB962C8B-B14F-4D97-AF65-F5344CB8AC3E}">
        <p14:creationId xmlns:p14="http://schemas.microsoft.com/office/powerpoint/2010/main" val="1577543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D757405-2FBE-4A8F-8544-950663A5EA8E}"/>
              </a:ext>
            </a:extLst>
          </p:cNvPr>
          <p:cNvPicPr>
            <a:picLocks noChangeAspect="1"/>
          </p:cNvPicPr>
          <p:nvPr/>
        </p:nvPicPr>
        <p:blipFill>
          <a:blip r:embed="rId3"/>
          <a:stretch>
            <a:fillRect/>
          </a:stretch>
        </p:blipFill>
        <p:spPr>
          <a:xfrm>
            <a:off x="1218611" y="1272988"/>
            <a:ext cx="8765252" cy="2948445"/>
          </a:xfrm>
          <a:prstGeom prst="rect">
            <a:avLst/>
          </a:prstGeom>
        </p:spPr>
      </p:pic>
      <p:sp>
        <p:nvSpPr>
          <p:cNvPr id="5" name="文本框 4">
            <a:extLst>
              <a:ext uri="{FF2B5EF4-FFF2-40B4-BE49-F238E27FC236}">
                <a16:creationId xmlns:a16="http://schemas.microsoft.com/office/drawing/2014/main" id="{A41C0D78-EF11-47DB-9F29-61BA9BB8F679}"/>
              </a:ext>
            </a:extLst>
          </p:cNvPr>
          <p:cNvSpPr txBox="1"/>
          <p:nvPr/>
        </p:nvSpPr>
        <p:spPr>
          <a:xfrm>
            <a:off x="1733241" y="4473656"/>
            <a:ext cx="8250622" cy="1200329"/>
          </a:xfrm>
          <a:prstGeom prst="rect">
            <a:avLst/>
          </a:prstGeom>
          <a:noFill/>
        </p:spPr>
        <p:txBody>
          <a:bodyPr wrap="square" rtlCol="0">
            <a:spAutoFit/>
          </a:bodyPr>
          <a:lstStyle/>
          <a:p>
            <a:r>
              <a:rPr lang="zh-CN" altLang="en-US" dirty="0">
                <a:solidFill>
                  <a:srgbClr val="FF0000"/>
                </a:solidFill>
              </a:rPr>
              <a:t>直观想象（几何直观）</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能用图形表达和分析非常规问题情境中的数量关系（水平三）</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能用图形表达和分析稍复杂问题情境中的数量关系（水平二）</a:t>
            </a:r>
            <a:endParaRPr lang="en-US" altLang="zh-CN" dirty="0">
              <a:solidFill>
                <a:srgbClr val="FF0000"/>
              </a:solidFill>
            </a:endParaRPr>
          </a:p>
          <a:p>
            <a:r>
              <a:rPr lang="en-US" altLang="zh-CN" dirty="0">
                <a:solidFill>
                  <a:srgbClr val="FF0000"/>
                </a:solidFill>
              </a:rPr>
              <a:t>                      </a:t>
            </a:r>
            <a:r>
              <a:rPr lang="zh-CN" altLang="en-US" dirty="0">
                <a:solidFill>
                  <a:srgbClr val="FF0000"/>
                </a:solidFill>
              </a:rPr>
              <a:t>能用图形表示数或简单情境中的数量关系（水平一）</a:t>
            </a:r>
          </a:p>
        </p:txBody>
      </p:sp>
    </p:spTree>
    <p:extLst>
      <p:ext uri="{BB962C8B-B14F-4D97-AF65-F5344CB8AC3E}">
        <p14:creationId xmlns:p14="http://schemas.microsoft.com/office/powerpoint/2010/main" val="18806392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C506908-C44D-44DB-BCAC-49F768F41482}"/>
              </a:ext>
            </a:extLst>
          </p:cNvPr>
          <p:cNvPicPr>
            <a:picLocks noChangeAspect="1"/>
          </p:cNvPicPr>
          <p:nvPr/>
        </p:nvPicPr>
        <p:blipFill>
          <a:blip r:embed="rId3"/>
          <a:stretch>
            <a:fillRect/>
          </a:stretch>
        </p:blipFill>
        <p:spPr>
          <a:xfrm>
            <a:off x="694979" y="1709272"/>
            <a:ext cx="10330847" cy="1209420"/>
          </a:xfrm>
          <a:prstGeom prst="rect">
            <a:avLst/>
          </a:prstGeom>
        </p:spPr>
      </p:pic>
      <p:sp>
        <p:nvSpPr>
          <p:cNvPr id="5" name="文本框 4">
            <a:extLst>
              <a:ext uri="{FF2B5EF4-FFF2-40B4-BE49-F238E27FC236}">
                <a16:creationId xmlns:a16="http://schemas.microsoft.com/office/drawing/2014/main" id="{1D71B7E7-BF23-4E60-993C-86BD2EE2DD3E}"/>
              </a:ext>
            </a:extLst>
          </p:cNvPr>
          <p:cNvSpPr txBox="1"/>
          <p:nvPr/>
        </p:nvSpPr>
        <p:spPr>
          <a:xfrm>
            <a:off x="1234196" y="4360957"/>
            <a:ext cx="9556265" cy="1323439"/>
          </a:xfrm>
          <a:prstGeom prst="rect">
            <a:avLst/>
          </a:prstGeom>
          <a:noFill/>
        </p:spPr>
        <p:txBody>
          <a:bodyPr wrap="square" rtlCol="0">
            <a:spAutoFit/>
          </a:bodyPr>
          <a:lstStyle/>
          <a:p>
            <a:r>
              <a:rPr lang="zh-CN" altLang="en-US" sz="2000" dirty="0">
                <a:solidFill>
                  <a:srgbClr val="FF0000"/>
                </a:solidFill>
              </a:rPr>
              <a:t>逻辑推理（演绎推理）</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能在变式的情境中，依据定义（规则）进行稍复杂的推理（水平三）</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能根据定义（规则）进行稍复杂的推理（水平二）</a:t>
            </a:r>
            <a:endParaRPr lang="en-US" altLang="zh-CN" sz="2000" dirty="0">
              <a:solidFill>
                <a:srgbClr val="FF0000"/>
              </a:solidFill>
            </a:endParaRPr>
          </a:p>
          <a:p>
            <a:r>
              <a:rPr lang="en-US" altLang="zh-CN" sz="2000" dirty="0">
                <a:solidFill>
                  <a:srgbClr val="FF0000"/>
                </a:solidFill>
              </a:rPr>
              <a:t>                      </a:t>
            </a:r>
            <a:r>
              <a:rPr lang="zh-CN" altLang="en-US" sz="2000" dirty="0">
                <a:solidFill>
                  <a:srgbClr val="FF0000"/>
                </a:solidFill>
              </a:rPr>
              <a:t>能根据定义（规则）进行简单推理（水平一）</a:t>
            </a:r>
            <a:r>
              <a:rPr lang="en-US" altLang="zh-CN" sz="2000" dirty="0">
                <a:solidFill>
                  <a:srgbClr val="FF0000"/>
                </a:solidFill>
              </a:rPr>
              <a:t>                 </a:t>
            </a:r>
            <a:endParaRPr lang="zh-CN" altLang="en-US" sz="2000" dirty="0">
              <a:solidFill>
                <a:srgbClr val="FF0000"/>
              </a:solidFill>
            </a:endParaRPr>
          </a:p>
        </p:txBody>
      </p:sp>
    </p:spTree>
    <p:extLst>
      <p:ext uri="{BB962C8B-B14F-4D97-AF65-F5344CB8AC3E}">
        <p14:creationId xmlns:p14="http://schemas.microsoft.com/office/powerpoint/2010/main" val="823749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FCEF6C1-51B8-4855-B513-9F16696D4DEF}"/>
              </a:ext>
            </a:extLst>
          </p:cNvPr>
          <p:cNvPicPr>
            <a:picLocks noChangeAspect="1"/>
          </p:cNvPicPr>
          <p:nvPr/>
        </p:nvPicPr>
        <p:blipFill>
          <a:blip r:embed="rId3"/>
          <a:stretch>
            <a:fillRect/>
          </a:stretch>
        </p:blipFill>
        <p:spPr>
          <a:xfrm>
            <a:off x="6295297" y="3191435"/>
            <a:ext cx="5237146" cy="3140448"/>
          </a:xfrm>
          <a:prstGeom prst="rect">
            <a:avLst/>
          </a:prstGeom>
        </p:spPr>
      </p:pic>
      <p:pic>
        <p:nvPicPr>
          <p:cNvPr id="6" name="图片 5">
            <a:extLst>
              <a:ext uri="{FF2B5EF4-FFF2-40B4-BE49-F238E27FC236}">
                <a16:creationId xmlns:a16="http://schemas.microsoft.com/office/drawing/2014/main" id="{8CD0B5A2-7E5D-4384-86DC-866D496F0655}"/>
              </a:ext>
            </a:extLst>
          </p:cNvPr>
          <p:cNvPicPr>
            <a:picLocks noChangeAspect="1"/>
          </p:cNvPicPr>
          <p:nvPr/>
        </p:nvPicPr>
        <p:blipFill>
          <a:blip r:embed="rId4"/>
          <a:stretch>
            <a:fillRect/>
          </a:stretch>
        </p:blipFill>
        <p:spPr>
          <a:xfrm>
            <a:off x="361908" y="566718"/>
            <a:ext cx="5090553" cy="2541048"/>
          </a:xfrm>
          <a:prstGeom prst="rect">
            <a:avLst/>
          </a:prstGeom>
        </p:spPr>
      </p:pic>
      <p:sp>
        <p:nvSpPr>
          <p:cNvPr id="7" name="文本框 6">
            <a:extLst>
              <a:ext uri="{FF2B5EF4-FFF2-40B4-BE49-F238E27FC236}">
                <a16:creationId xmlns:a16="http://schemas.microsoft.com/office/drawing/2014/main" id="{3CA80B04-0B2A-4663-BEE9-E9E137DD59D7}"/>
              </a:ext>
            </a:extLst>
          </p:cNvPr>
          <p:cNvSpPr txBox="1"/>
          <p:nvPr/>
        </p:nvSpPr>
        <p:spPr>
          <a:xfrm>
            <a:off x="274918" y="3243730"/>
            <a:ext cx="6020379" cy="3077766"/>
          </a:xfrm>
          <a:prstGeom prst="rect">
            <a:avLst/>
          </a:prstGeom>
          <a:noFill/>
        </p:spPr>
        <p:txBody>
          <a:bodyPr wrap="square" rtlCol="0">
            <a:spAutoFit/>
          </a:bodyPr>
          <a:lstStyle/>
          <a:p>
            <a:r>
              <a:rPr lang="zh-CN" altLang="en-US" sz="1600" dirty="0">
                <a:solidFill>
                  <a:srgbClr val="FF0000"/>
                </a:solidFill>
              </a:rPr>
              <a:t>数据分析（收集和整理数据）：</a:t>
            </a:r>
            <a:endParaRPr lang="en-US" altLang="zh-CN" sz="1600" dirty="0">
              <a:solidFill>
                <a:srgbClr val="FF0000"/>
              </a:solidFill>
            </a:endParaRPr>
          </a:p>
          <a:p>
            <a:r>
              <a:rPr lang="zh-CN" altLang="en-US" sz="1600" dirty="0">
                <a:solidFill>
                  <a:srgbClr val="FF0000"/>
                </a:solidFill>
              </a:rPr>
              <a:t>水平一：</a:t>
            </a:r>
            <a:r>
              <a:rPr lang="zh-CN" altLang="en-US" sz="1600" dirty="0">
                <a:solidFill>
                  <a:srgbClr val="0070C0"/>
                </a:solidFill>
              </a:rPr>
              <a:t>能用适当的方式，收集记录数据；能按给定的标准对数据进行分类。</a:t>
            </a:r>
            <a:endParaRPr lang="en-US" altLang="zh-CN" sz="1600" dirty="0">
              <a:solidFill>
                <a:srgbClr val="0070C0"/>
              </a:solidFill>
            </a:endParaRPr>
          </a:p>
          <a:p>
            <a:r>
              <a:rPr lang="zh-CN" altLang="en-US" sz="1600" dirty="0">
                <a:solidFill>
                  <a:srgbClr val="FF0000"/>
                </a:solidFill>
              </a:rPr>
              <a:t>水平二：</a:t>
            </a:r>
            <a:r>
              <a:rPr lang="zh-CN" altLang="en-US" sz="1600" dirty="0">
                <a:solidFill>
                  <a:srgbClr val="0070C0"/>
                </a:solidFill>
              </a:rPr>
              <a:t>知道能用调查、测量等简单方法收集数据；知道对同一组数据可以用不同的标准进行分类，能根据数据的特点进行分类，能根据数据的特点和解决实际问题的需要，选择合适的方法整理数据。</a:t>
            </a:r>
            <a:endParaRPr lang="en-US" altLang="zh-CN" sz="1600" dirty="0">
              <a:solidFill>
                <a:srgbClr val="0070C0"/>
              </a:solidFill>
            </a:endParaRPr>
          </a:p>
          <a:p>
            <a:r>
              <a:rPr lang="zh-CN" altLang="en-US" sz="1600" dirty="0">
                <a:solidFill>
                  <a:srgbClr val="FF0000"/>
                </a:solidFill>
              </a:rPr>
              <a:t>水平三：</a:t>
            </a:r>
            <a:r>
              <a:rPr lang="zh-CN" altLang="en-US" sz="1600" dirty="0">
                <a:solidFill>
                  <a:srgbClr val="0070C0"/>
                </a:solidFill>
              </a:rPr>
              <a:t>根据实际问题的需要，能从调查、测量等方法中选择合适的方法收集数据；能根据数据的特点，自行制定不同的标准，对事物或数据进行分类。</a:t>
            </a:r>
            <a:endParaRPr lang="en-US" altLang="zh-CN" sz="1600" dirty="0">
              <a:solidFill>
                <a:srgbClr val="0070C0"/>
              </a:solidFill>
            </a:endParaRPr>
          </a:p>
          <a:p>
            <a:endParaRPr lang="en-US" altLang="zh-CN" sz="1600" dirty="0">
              <a:solidFill>
                <a:srgbClr val="FF0000"/>
              </a:solidFill>
            </a:endParaRPr>
          </a:p>
          <a:p>
            <a:endParaRPr lang="zh-CN" altLang="en-US" dirty="0"/>
          </a:p>
        </p:txBody>
      </p:sp>
      <p:sp>
        <p:nvSpPr>
          <p:cNvPr id="8" name="文本框 7">
            <a:extLst>
              <a:ext uri="{FF2B5EF4-FFF2-40B4-BE49-F238E27FC236}">
                <a16:creationId xmlns:a16="http://schemas.microsoft.com/office/drawing/2014/main" id="{F4DCF781-FD47-45F5-ADDD-6999AE0AA671}"/>
              </a:ext>
            </a:extLst>
          </p:cNvPr>
          <p:cNvSpPr txBox="1"/>
          <p:nvPr/>
        </p:nvSpPr>
        <p:spPr>
          <a:xfrm>
            <a:off x="5910730" y="657411"/>
            <a:ext cx="5314275" cy="1077218"/>
          </a:xfrm>
          <a:prstGeom prst="rect">
            <a:avLst/>
          </a:prstGeom>
          <a:noFill/>
        </p:spPr>
        <p:txBody>
          <a:bodyPr wrap="none" rtlCol="0">
            <a:spAutoFit/>
          </a:bodyPr>
          <a:lstStyle/>
          <a:p>
            <a:r>
              <a:rPr lang="zh-CN" altLang="en-US" sz="1600" dirty="0">
                <a:solidFill>
                  <a:srgbClr val="FF0000"/>
                </a:solidFill>
              </a:rPr>
              <a:t>数据分析（描述和分析数据）：</a:t>
            </a:r>
            <a:endParaRPr lang="en-US" altLang="zh-CN" sz="1600" dirty="0">
              <a:solidFill>
                <a:srgbClr val="FF0000"/>
              </a:solidFill>
            </a:endParaRPr>
          </a:p>
          <a:p>
            <a:r>
              <a:rPr lang="zh-CN" altLang="en-US" sz="1600" dirty="0">
                <a:solidFill>
                  <a:srgbClr val="FF0000"/>
                </a:solidFill>
              </a:rPr>
              <a:t>水平一：能读出数据所蕴涵的简单信息。</a:t>
            </a:r>
            <a:endParaRPr lang="en-US" altLang="zh-CN" sz="1600" dirty="0">
              <a:solidFill>
                <a:srgbClr val="FF0000"/>
              </a:solidFill>
            </a:endParaRPr>
          </a:p>
          <a:p>
            <a:r>
              <a:rPr lang="zh-CN" altLang="en-US" sz="1600" dirty="0">
                <a:solidFill>
                  <a:srgbClr val="FF0000"/>
                </a:solidFill>
              </a:rPr>
              <a:t>水平二：能读出数据的简单分布情况。</a:t>
            </a:r>
            <a:endParaRPr lang="en-US" altLang="zh-CN" sz="1600" dirty="0">
              <a:solidFill>
                <a:srgbClr val="FF0000"/>
              </a:solidFill>
            </a:endParaRPr>
          </a:p>
          <a:p>
            <a:r>
              <a:rPr lang="zh-CN" altLang="en-US" sz="1600" dirty="0">
                <a:solidFill>
                  <a:srgbClr val="FF0000"/>
                </a:solidFill>
              </a:rPr>
              <a:t>水平三：能借助对数据的描述，进行简单的判断、解释。</a:t>
            </a:r>
          </a:p>
        </p:txBody>
      </p:sp>
    </p:spTree>
    <p:extLst>
      <p:ext uri="{BB962C8B-B14F-4D97-AF65-F5344CB8AC3E}">
        <p14:creationId xmlns:p14="http://schemas.microsoft.com/office/powerpoint/2010/main" val="4233389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E2422A46-5E7E-4BE2-9AFB-5DD61FEDA5B4}"/>
              </a:ext>
            </a:extLst>
          </p:cNvPr>
          <p:cNvGrpSpPr/>
          <p:nvPr/>
        </p:nvGrpSpPr>
        <p:grpSpPr>
          <a:xfrm>
            <a:off x="192208" y="626215"/>
            <a:ext cx="6103177" cy="4466451"/>
            <a:chOff x="1650173" y="816749"/>
            <a:chExt cx="8891653" cy="5338802"/>
          </a:xfrm>
        </p:grpSpPr>
        <p:pic>
          <p:nvPicPr>
            <p:cNvPr id="5" name="图片 4">
              <a:extLst>
                <a:ext uri="{FF2B5EF4-FFF2-40B4-BE49-F238E27FC236}">
                  <a16:creationId xmlns:a16="http://schemas.microsoft.com/office/drawing/2014/main" id="{6EB4DC5D-5599-436A-9309-FDC3A39A02DA}"/>
                </a:ext>
              </a:extLst>
            </p:cNvPr>
            <p:cNvPicPr>
              <a:picLocks noChangeAspect="1"/>
            </p:cNvPicPr>
            <p:nvPr/>
          </p:nvPicPr>
          <p:blipFill>
            <a:blip r:embed="rId3"/>
            <a:stretch>
              <a:fillRect/>
            </a:stretch>
          </p:blipFill>
          <p:spPr>
            <a:xfrm>
              <a:off x="1650173" y="816749"/>
              <a:ext cx="8891653" cy="5338802"/>
            </a:xfrm>
            <a:prstGeom prst="rect">
              <a:avLst/>
            </a:prstGeom>
          </p:spPr>
        </p:pic>
        <p:sp>
          <p:nvSpPr>
            <p:cNvPr id="6" name="文本框 5">
              <a:extLst>
                <a:ext uri="{FF2B5EF4-FFF2-40B4-BE49-F238E27FC236}">
                  <a16:creationId xmlns:a16="http://schemas.microsoft.com/office/drawing/2014/main" id="{9A284478-D7A4-4BB3-BC44-D352FF1E7CF0}"/>
                </a:ext>
              </a:extLst>
            </p:cNvPr>
            <p:cNvSpPr txBox="1"/>
            <p:nvPr/>
          </p:nvSpPr>
          <p:spPr>
            <a:xfrm>
              <a:off x="2012950" y="1289566"/>
              <a:ext cx="571500" cy="707886"/>
            </a:xfrm>
            <a:prstGeom prst="rect">
              <a:avLst/>
            </a:prstGeom>
            <a:noFill/>
          </p:spPr>
          <p:txBody>
            <a:bodyPr wrap="square" rtlCol="0">
              <a:spAutoFit/>
            </a:bodyPr>
            <a:lstStyle/>
            <a:p>
              <a:r>
                <a:rPr lang="zh-CN" altLang="en-US" sz="4000" b="1" dirty="0">
                  <a:solidFill>
                    <a:srgbClr val="FF0000"/>
                  </a:solidFill>
                </a:rPr>
                <a:t>①</a:t>
              </a:r>
            </a:p>
          </p:txBody>
        </p:sp>
        <p:sp>
          <p:nvSpPr>
            <p:cNvPr id="7" name="文本框 6">
              <a:extLst>
                <a:ext uri="{FF2B5EF4-FFF2-40B4-BE49-F238E27FC236}">
                  <a16:creationId xmlns:a16="http://schemas.microsoft.com/office/drawing/2014/main" id="{3E512F50-F82C-43BD-AA8B-169D3384A9E6}"/>
                </a:ext>
              </a:extLst>
            </p:cNvPr>
            <p:cNvSpPr txBox="1"/>
            <p:nvPr/>
          </p:nvSpPr>
          <p:spPr>
            <a:xfrm>
              <a:off x="1860550" y="2509697"/>
              <a:ext cx="571500" cy="707886"/>
            </a:xfrm>
            <a:prstGeom prst="rect">
              <a:avLst/>
            </a:prstGeom>
            <a:noFill/>
          </p:spPr>
          <p:txBody>
            <a:bodyPr wrap="square" rtlCol="0">
              <a:spAutoFit/>
            </a:bodyPr>
            <a:lstStyle/>
            <a:p>
              <a:r>
                <a:rPr lang="zh-CN" altLang="en-US" sz="4000" b="1" dirty="0">
                  <a:solidFill>
                    <a:srgbClr val="FF0000"/>
                  </a:solidFill>
                </a:rPr>
                <a:t>②</a:t>
              </a:r>
            </a:p>
          </p:txBody>
        </p:sp>
        <p:sp>
          <p:nvSpPr>
            <p:cNvPr id="8" name="文本框 7">
              <a:extLst>
                <a:ext uri="{FF2B5EF4-FFF2-40B4-BE49-F238E27FC236}">
                  <a16:creationId xmlns:a16="http://schemas.microsoft.com/office/drawing/2014/main" id="{17429168-9736-4909-BAB4-09F176119658}"/>
                </a:ext>
              </a:extLst>
            </p:cNvPr>
            <p:cNvSpPr txBox="1"/>
            <p:nvPr/>
          </p:nvSpPr>
          <p:spPr>
            <a:xfrm>
              <a:off x="1763018" y="3267104"/>
              <a:ext cx="571500" cy="707886"/>
            </a:xfrm>
            <a:prstGeom prst="rect">
              <a:avLst/>
            </a:prstGeom>
            <a:noFill/>
          </p:spPr>
          <p:txBody>
            <a:bodyPr wrap="square" rtlCol="0">
              <a:spAutoFit/>
            </a:bodyPr>
            <a:lstStyle/>
            <a:p>
              <a:r>
                <a:rPr lang="zh-CN" altLang="en-US" sz="4000" b="1" dirty="0">
                  <a:solidFill>
                    <a:srgbClr val="FF0000"/>
                  </a:solidFill>
                </a:rPr>
                <a:t>③</a:t>
              </a:r>
            </a:p>
          </p:txBody>
        </p:sp>
        <p:sp>
          <p:nvSpPr>
            <p:cNvPr id="9" name="文本框 8">
              <a:extLst>
                <a:ext uri="{FF2B5EF4-FFF2-40B4-BE49-F238E27FC236}">
                  <a16:creationId xmlns:a16="http://schemas.microsoft.com/office/drawing/2014/main" id="{EFC616B4-CABF-488A-9195-905E014E4190}"/>
                </a:ext>
              </a:extLst>
            </p:cNvPr>
            <p:cNvSpPr txBox="1"/>
            <p:nvPr/>
          </p:nvSpPr>
          <p:spPr>
            <a:xfrm>
              <a:off x="1765308" y="3958967"/>
              <a:ext cx="571500" cy="707886"/>
            </a:xfrm>
            <a:prstGeom prst="rect">
              <a:avLst/>
            </a:prstGeom>
            <a:noFill/>
          </p:spPr>
          <p:txBody>
            <a:bodyPr wrap="square" rtlCol="0">
              <a:spAutoFit/>
            </a:bodyPr>
            <a:lstStyle/>
            <a:p>
              <a:r>
                <a:rPr lang="zh-CN" altLang="en-US" sz="4000" b="1" dirty="0">
                  <a:solidFill>
                    <a:srgbClr val="FF0000"/>
                  </a:solidFill>
                </a:rPr>
                <a:t>④</a:t>
              </a:r>
            </a:p>
          </p:txBody>
        </p:sp>
        <p:sp>
          <p:nvSpPr>
            <p:cNvPr id="10" name="文本框 9">
              <a:extLst>
                <a:ext uri="{FF2B5EF4-FFF2-40B4-BE49-F238E27FC236}">
                  <a16:creationId xmlns:a16="http://schemas.microsoft.com/office/drawing/2014/main" id="{29F7D756-DAE8-4D04-815B-4098E10AED6B}"/>
                </a:ext>
              </a:extLst>
            </p:cNvPr>
            <p:cNvSpPr txBox="1"/>
            <p:nvPr/>
          </p:nvSpPr>
          <p:spPr>
            <a:xfrm>
              <a:off x="1801126" y="4711327"/>
              <a:ext cx="571500" cy="707886"/>
            </a:xfrm>
            <a:prstGeom prst="rect">
              <a:avLst/>
            </a:prstGeom>
            <a:noFill/>
          </p:spPr>
          <p:txBody>
            <a:bodyPr wrap="square" rtlCol="0">
              <a:spAutoFit/>
            </a:bodyPr>
            <a:lstStyle/>
            <a:p>
              <a:r>
                <a:rPr lang="zh-CN" altLang="en-US" sz="4000" b="1" dirty="0">
                  <a:solidFill>
                    <a:srgbClr val="FF0000"/>
                  </a:solidFill>
                </a:rPr>
                <a:t>⑤</a:t>
              </a:r>
            </a:p>
          </p:txBody>
        </p:sp>
        <p:sp>
          <p:nvSpPr>
            <p:cNvPr id="11" name="文本框 10">
              <a:extLst>
                <a:ext uri="{FF2B5EF4-FFF2-40B4-BE49-F238E27FC236}">
                  <a16:creationId xmlns:a16="http://schemas.microsoft.com/office/drawing/2014/main" id="{38118266-D208-48A6-B4DD-27E3030E1609}"/>
                </a:ext>
              </a:extLst>
            </p:cNvPr>
            <p:cNvSpPr txBox="1"/>
            <p:nvPr/>
          </p:nvSpPr>
          <p:spPr>
            <a:xfrm>
              <a:off x="1763018" y="5428615"/>
              <a:ext cx="571500" cy="707886"/>
            </a:xfrm>
            <a:prstGeom prst="rect">
              <a:avLst/>
            </a:prstGeom>
            <a:noFill/>
          </p:spPr>
          <p:txBody>
            <a:bodyPr wrap="square" rtlCol="0">
              <a:spAutoFit/>
            </a:bodyPr>
            <a:lstStyle/>
            <a:p>
              <a:r>
                <a:rPr lang="zh-CN" altLang="en-US" sz="4000" b="1" dirty="0">
                  <a:solidFill>
                    <a:srgbClr val="FF0000"/>
                  </a:solidFill>
                </a:rPr>
                <a:t>⑥</a:t>
              </a:r>
            </a:p>
          </p:txBody>
        </p:sp>
      </p:grpSp>
      <p:grpSp>
        <p:nvGrpSpPr>
          <p:cNvPr id="16" name="组合 15">
            <a:extLst>
              <a:ext uri="{FF2B5EF4-FFF2-40B4-BE49-F238E27FC236}">
                <a16:creationId xmlns:a16="http://schemas.microsoft.com/office/drawing/2014/main" id="{50BE1C8D-D3EC-42CE-B28D-0FA34CAA8590}"/>
              </a:ext>
            </a:extLst>
          </p:cNvPr>
          <p:cNvGrpSpPr/>
          <p:nvPr/>
        </p:nvGrpSpPr>
        <p:grpSpPr>
          <a:xfrm>
            <a:off x="6630352" y="583706"/>
            <a:ext cx="5134084" cy="4095875"/>
            <a:chOff x="6778516" y="902837"/>
            <a:chExt cx="5134084" cy="4095875"/>
          </a:xfrm>
        </p:grpSpPr>
        <p:pic>
          <p:nvPicPr>
            <p:cNvPr id="12" name="图片 11">
              <a:extLst>
                <a:ext uri="{FF2B5EF4-FFF2-40B4-BE49-F238E27FC236}">
                  <a16:creationId xmlns:a16="http://schemas.microsoft.com/office/drawing/2014/main" id="{93FC9995-9EF5-4E8C-97F9-5751537FAB9E}"/>
                </a:ext>
              </a:extLst>
            </p:cNvPr>
            <p:cNvPicPr>
              <a:picLocks noChangeAspect="1"/>
            </p:cNvPicPr>
            <p:nvPr/>
          </p:nvPicPr>
          <p:blipFill>
            <a:blip r:embed="rId4"/>
            <a:stretch>
              <a:fillRect/>
            </a:stretch>
          </p:blipFill>
          <p:spPr>
            <a:xfrm>
              <a:off x="6778516" y="902837"/>
              <a:ext cx="5134084" cy="3570308"/>
            </a:xfrm>
            <a:prstGeom prst="rect">
              <a:avLst/>
            </a:prstGeom>
          </p:spPr>
        </p:pic>
        <p:sp>
          <p:nvSpPr>
            <p:cNvPr id="13" name="文本框 12">
              <a:extLst>
                <a:ext uri="{FF2B5EF4-FFF2-40B4-BE49-F238E27FC236}">
                  <a16:creationId xmlns:a16="http://schemas.microsoft.com/office/drawing/2014/main" id="{CBFED98A-4223-4C60-8421-17FC09A5F6E9}"/>
                </a:ext>
              </a:extLst>
            </p:cNvPr>
            <p:cNvSpPr txBox="1"/>
            <p:nvPr/>
          </p:nvSpPr>
          <p:spPr>
            <a:xfrm>
              <a:off x="10857969" y="1337908"/>
              <a:ext cx="571500" cy="707886"/>
            </a:xfrm>
            <a:prstGeom prst="rect">
              <a:avLst/>
            </a:prstGeom>
            <a:noFill/>
          </p:spPr>
          <p:txBody>
            <a:bodyPr wrap="square" rtlCol="0">
              <a:spAutoFit/>
            </a:bodyPr>
            <a:lstStyle/>
            <a:p>
              <a:r>
                <a:rPr lang="zh-CN" altLang="en-US" sz="4000" b="1" dirty="0">
                  <a:solidFill>
                    <a:srgbClr val="FF0000"/>
                  </a:solidFill>
                </a:rPr>
                <a:t>①</a:t>
              </a:r>
            </a:p>
          </p:txBody>
        </p:sp>
        <p:sp>
          <p:nvSpPr>
            <p:cNvPr id="14" name="文本框 13">
              <a:extLst>
                <a:ext uri="{FF2B5EF4-FFF2-40B4-BE49-F238E27FC236}">
                  <a16:creationId xmlns:a16="http://schemas.microsoft.com/office/drawing/2014/main" id="{C78BAC84-3A8A-49FD-8F7F-0F4DE6D55713}"/>
                </a:ext>
              </a:extLst>
            </p:cNvPr>
            <p:cNvSpPr txBox="1"/>
            <p:nvPr/>
          </p:nvSpPr>
          <p:spPr>
            <a:xfrm>
              <a:off x="10857969" y="2557954"/>
              <a:ext cx="571500" cy="707886"/>
            </a:xfrm>
            <a:prstGeom prst="rect">
              <a:avLst/>
            </a:prstGeom>
            <a:noFill/>
          </p:spPr>
          <p:txBody>
            <a:bodyPr wrap="square" rtlCol="0">
              <a:spAutoFit/>
            </a:bodyPr>
            <a:lstStyle/>
            <a:p>
              <a:r>
                <a:rPr lang="zh-CN" altLang="en-US" sz="4000" b="1" dirty="0">
                  <a:solidFill>
                    <a:srgbClr val="FF0000"/>
                  </a:solidFill>
                </a:rPr>
                <a:t>②</a:t>
              </a:r>
            </a:p>
          </p:txBody>
        </p:sp>
        <p:sp>
          <p:nvSpPr>
            <p:cNvPr id="15" name="文本框 14">
              <a:extLst>
                <a:ext uri="{FF2B5EF4-FFF2-40B4-BE49-F238E27FC236}">
                  <a16:creationId xmlns:a16="http://schemas.microsoft.com/office/drawing/2014/main" id="{88537C65-538F-408D-A0B9-E54AE4E41526}"/>
                </a:ext>
              </a:extLst>
            </p:cNvPr>
            <p:cNvSpPr txBox="1"/>
            <p:nvPr/>
          </p:nvSpPr>
          <p:spPr>
            <a:xfrm>
              <a:off x="10940519" y="4290826"/>
              <a:ext cx="571500" cy="707886"/>
            </a:xfrm>
            <a:prstGeom prst="rect">
              <a:avLst/>
            </a:prstGeom>
            <a:noFill/>
          </p:spPr>
          <p:txBody>
            <a:bodyPr wrap="square" rtlCol="0">
              <a:spAutoFit/>
            </a:bodyPr>
            <a:lstStyle/>
            <a:p>
              <a:r>
                <a:rPr lang="zh-CN" altLang="en-US" sz="4000" b="1" dirty="0">
                  <a:solidFill>
                    <a:srgbClr val="FF0000"/>
                  </a:solidFill>
                </a:rPr>
                <a:t>③</a:t>
              </a:r>
            </a:p>
          </p:txBody>
        </p:sp>
      </p:grpSp>
      <p:sp>
        <p:nvSpPr>
          <p:cNvPr id="17" name="文本框 16">
            <a:extLst>
              <a:ext uri="{FF2B5EF4-FFF2-40B4-BE49-F238E27FC236}">
                <a16:creationId xmlns:a16="http://schemas.microsoft.com/office/drawing/2014/main" id="{CA3DA464-D439-42D8-AA1E-03E39F269FFB}"/>
              </a:ext>
            </a:extLst>
          </p:cNvPr>
          <p:cNvSpPr txBox="1"/>
          <p:nvPr/>
        </p:nvSpPr>
        <p:spPr>
          <a:xfrm>
            <a:off x="222280" y="5163611"/>
            <a:ext cx="11747440" cy="1446550"/>
          </a:xfrm>
          <a:prstGeom prst="rect">
            <a:avLst/>
          </a:prstGeom>
          <a:noFill/>
        </p:spPr>
        <p:txBody>
          <a:bodyPr wrap="square" rtlCol="0">
            <a:spAutoFit/>
          </a:bodyPr>
          <a:lstStyle/>
          <a:p>
            <a:r>
              <a:rPr lang="zh-CN" altLang="en-US" sz="2400" dirty="0">
                <a:solidFill>
                  <a:srgbClr val="FF0000"/>
                </a:solidFill>
              </a:rPr>
              <a:t>统计教学、统计练习一定要关注数据分析能力的培养！</a:t>
            </a:r>
            <a:r>
              <a:rPr lang="en-US" altLang="zh-CN" sz="2400" dirty="0">
                <a:solidFill>
                  <a:srgbClr val="FF0000"/>
                </a:solidFill>
              </a:rPr>
              <a:t>1.</a:t>
            </a:r>
            <a:r>
              <a:rPr lang="zh-CN" altLang="en-US" sz="2400" dirty="0">
                <a:solidFill>
                  <a:srgbClr val="FF0000"/>
                </a:solidFill>
              </a:rPr>
              <a:t>能读出数据所蕴涵的简单信息。</a:t>
            </a:r>
            <a:r>
              <a:rPr lang="en-US" altLang="zh-CN" sz="2400" dirty="0">
                <a:solidFill>
                  <a:srgbClr val="FF0000"/>
                </a:solidFill>
              </a:rPr>
              <a:t>2</a:t>
            </a:r>
            <a:r>
              <a:rPr lang="zh-CN" altLang="en-US" sz="2400" dirty="0">
                <a:solidFill>
                  <a:srgbClr val="FF0000"/>
                </a:solidFill>
              </a:rPr>
              <a:t>能读出数据的简单分布情况。</a:t>
            </a:r>
            <a:r>
              <a:rPr lang="en-US" altLang="zh-CN" sz="2400" dirty="0">
                <a:solidFill>
                  <a:srgbClr val="FF0000"/>
                </a:solidFill>
              </a:rPr>
              <a:t>3</a:t>
            </a:r>
            <a:r>
              <a:rPr lang="zh-CN" altLang="en-US" sz="2400" dirty="0">
                <a:solidFill>
                  <a:srgbClr val="FF0000"/>
                </a:solidFill>
              </a:rPr>
              <a:t>能借助对数据的描述，进行简单的判断、解释。</a:t>
            </a:r>
          </a:p>
          <a:p>
            <a:endParaRPr lang="zh-CN" altLang="en-US" sz="4000" dirty="0">
              <a:solidFill>
                <a:srgbClr val="FF0000"/>
              </a:solidFill>
            </a:endParaRPr>
          </a:p>
        </p:txBody>
      </p:sp>
    </p:spTree>
    <p:extLst>
      <p:ext uri="{BB962C8B-B14F-4D97-AF65-F5344CB8AC3E}">
        <p14:creationId xmlns:p14="http://schemas.microsoft.com/office/powerpoint/2010/main" val="3260778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B3519D-69D7-4EB2-9F87-1B194E413895}"/>
              </a:ext>
            </a:extLst>
          </p:cNvPr>
          <p:cNvSpPr>
            <a:spLocks noGrp="1"/>
          </p:cNvSpPr>
          <p:nvPr>
            <p:ph type="title"/>
          </p:nvPr>
        </p:nvSpPr>
        <p:spPr>
          <a:xfrm>
            <a:off x="609600" y="2563813"/>
            <a:ext cx="10972800" cy="720725"/>
          </a:xfrm>
        </p:spPr>
        <p:txBody>
          <a:bodyPr/>
          <a:lstStyle/>
          <a:p>
            <a:r>
              <a:rPr lang="zh-CN" altLang="en-US" dirty="0">
                <a:solidFill>
                  <a:srgbClr val="FF0000"/>
                </a:solidFill>
              </a:rPr>
              <a:t>关于学生书写</a:t>
            </a:r>
          </a:p>
        </p:txBody>
      </p:sp>
    </p:spTree>
    <p:extLst>
      <p:ext uri="{BB962C8B-B14F-4D97-AF65-F5344CB8AC3E}">
        <p14:creationId xmlns:p14="http://schemas.microsoft.com/office/powerpoint/2010/main" val="4930132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r>
              <a:rPr lang="zh-CN" altLang="en-US" sz="3200" b="1">
                <a:solidFill>
                  <a:srgbClr val="FF0000"/>
                </a:solidFill>
                <a:sym typeface="+mn-ea"/>
              </a:rPr>
              <a:t>一、上学期主要活动梳理。</a:t>
            </a:r>
          </a:p>
        </p:txBody>
      </p:sp>
      <p:sp>
        <p:nvSpPr>
          <p:cNvPr id="3" name="内容占位符 2"/>
          <p:cNvSpPr>
            <a:spLocks noGrp="1"/>
          </p:cNvSpPr>
          <p:nvPr>
            <p:ph idx="1"/>
          </p:nvPr>
        </p:nvSpPr>
        <p:spPr>
          <a:xfrm>
            <a:off x="624205" y="2306955"/>
            <a:ext cx="10972800" cy="2685415"/>
          </a:xfrm>
        </p:spPr>
        <p:txBody>
          <a:bodyPr rtlCol="0">
            <a:normAutofit lnSpcReduction="10000"/>
          </a:bodyPr>
          <a:lstStyle/>
          <a:p>
            <a:pPr fontAlgn="auto">
              <a:spcAft>
                <a:spcPts val="0"/>
              </a:spcAft>
              <a:buFont typeface="Arial" panose="020B0604020202020204" pitchFamily="34" charset="0"/>
              <a:buChar char="•"/>
              <a:defRPr/>
            </a:pPr>
            <a:r>
              <a:rPr lang="zh-CN" altLang="en-US" sz="4000">
                <a:solidFill>
                  <a:srgbClr val="0070C0"/>
                </a:solidFill>
                <a:latin typeface="楷体" panose="02010609060101010101" charset="-122"/>
                <a:ea typeface="楷体" panose="02010609060101010101" charset="-122"/>
              </a:rPr>
              <a:t>八份样卷：</a:t>
            </a:r>
            <a:r>
              <a:rPr lang="zh-CN" altLang="en-US" sz="4000">
                <a:latin typeface="楷体" panose="02010609060101010101" charset="-122"/>
                <a:ea typeface="楷体" panose="02010609060101010101" charset="-122"/>
              </a:rPr>
              <a:t>过程性</a:t>
            </a:r>
            <a:r>
              <a:rPr lang="en-US" altLang="zh-CN" sz="4000">
                <a:latin typeface="楷体" panose="02010609060101010101" charset="-122"/>
                <a:ea typeface="楷体" panose="02010609060101010101" charset="-122"/>
              </a:rPr>
              <a:t>5</a:t>
            </a:r>
            <a:r>
              <a:rPr lang="zh-CN" altLang="en-US" sz="4000">
                <a:latin typeface="楷体" panose="02010609060101010101" charset="-122"/>
                <a:ea typeface="楷体" panose="02010609060101010101" charset="-122"/>
              </a:rPr>
              <a:t>份，期末样卷</a:t>
            </a:r>
            <a:r>
              <a:rPr lang="en-US" altLang="zh-CN" sz="4000">
                <a:latin typeface="楷体" panose="02010609060101010101" charset="-122"/>
                <a:ea typeface="楷体" panose="02010609060101010101" charset="-122"/>
              </a:rPr>
              <a:t>3</a:t>
            </a:r>
            <a:r>
              <a:rPr lang="zh-CN" altLang="en-US" sz="4000">
                <a:latin typeface="楷体" panose="02010609060101010101" charset="-122"/>
                <a:ea typeface="楷体" panose="02010609060101010101" charset="-122"/>
              </a:rPr>
              <a:t>份</a:t>
            </a:r>
          </a:p>
          <a:p>
            <a:pPr marL="0" indent="0" fontAlgn="auto">
              <a:spcAft>
                <a:spcPts val="0"/>
              </a:spcAft>
              <a:buFont typeface="Arial" panose="020B0604020202020204" pitchFamily="34" charset="0"/>
              <a:buNone/>
              <a:defRPr/>
            </a:pPr>
            <a:r>
              <a:rPr lang="zh-CN" altLang="en-US" sz="2400">
                <a:latin typeface="楷体" panose="02010609060101010101" charset="-122"/>
                <a:ea typeface="楷体" panose="02010609060101010101" charset="-122"/>
                <a:sym typeface="+mn-ea"/>
              </a:rPr>
              <a:t>    </a:t>
            </a:r>
          </a:p>
          <a:p>
            <a:pPr marL="0" indent="0" fontAlgn="auto">
              <a:spcAft>
                <a:spcPts val="0"/>
              </a:spcAft>
              <a:buFont typeface="Arial" panose="020B0604020202020204" pitchFamily="34" charset="0"/>
              <a:buNone/>
              <a:defRPr/>
            </a:pPr>
            <a:r>
              <a:rPr lang="zh-CN" altLang="en-US" sz="2400">
                <a:latin typeface="楷体" panose="02010609060101010101" charset="-122"/>
                <a:ea typeface="楷体" panose="02010609060101010101" charset="-122"/>
                <a:sym typeface="+mn-ea"/>
              </a:rPr>
              <a:t>                      </a:t>
            </a:r>
          </a:p>
          <a:p>
            <a:pPr marL="0" indent="0" fontAlgn="auto">
              <a:spcAft>
                <a:spcPts val="0"/>
              </a:spcAft>
              <a:buFont typeface="Arial" panose="020B0604020202020204" pitchFamily="34" charset="0"/>
              <a:buNone/>
              <a:defRPr/>
            </a:pPr>
            <a:r>
              <a:rPr lang="zh-CN" altLang="en-US" sz="2400">
                <a:latin typeface="楷体" panose="02010609060101010101" charset="-122"/>
                <a:ea typeface="楷体" panose="02010609060101010101" charset="-122"/>
                <a:sym typeface="+mn-ea"/>
              </a:rPr>
              <a:t>           </a:t>
            </a:r>
          </a:p>
          <a:p>
            <a:pPr marL="0" indent="0" fontAlgn="auto">
              <a:spcAft>
                <a:spcPts val="0"/>
              </a:spcAft>
              <a:buFont typeface="Arial" panose="020B0604020202020204" pitchFamily="34" charset="0"/>
              <a:buNone/>
              <a:defRPr/>
            </a:pPr>
            <a:r>
              <a:rPr lang="zh-CN" altLang="en-US">
                <a:sym typeface="+mn-ea"/>
              </a:rPr>
              <a:t>                    </a:t>
            </a:r>
            <a:r>
              <a:rPr lang="zh-CN" altLang="en-US" sz="4800">
                <a:solidFill>
                  <a:srgbClr val="FF0000"/>
                </a:solidFill>
                <a:sym typeface="+mn-ea"/>
              </a:rPr>
              <a:t>抓在日常，才能提升质量</a:t>
            </a:r>
            <a:endParaRPr lang="zh-CN" altLang="en-US" sz="4800">
              <a:solidFill>
                <a:srgbClr val="FF0000"/>
              </a:solidFill>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endParaRPr lang="zh-CN" altLang="en-US" sz="4800">
              <a:solidFill>
                <a:srgbClr val="FF0000"/>
              </a:solidFill>
              <a:latin typeface="楷体" panose="02010609060101010101" charset="-122"/>
              <a:ea typeface="楷体" panose="02010609060101010101" charset="-122"/>
              <a:sym typeface="+mn-ea"/>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9028" y="1015160"/>
            <a:ext cx="10972800" cy="720725"/>
          </a:xfrm>
        </p:spPr>
        <p:txBody>
          <a:bodyPr rtlCol="0">
            <a:normAutofit/>
          </a:bodyPr>
          <a:lstStyle/>
          <a:p>
            <a:pPr fontAlgn="auto">
              <a:spcAft>
                <a:spcPts val="0"/>
              </a:spcAft>
              <a:defRPr/>
            </a:pPr>
            <a:r>
              <a:rPr lang="zh-CN" altLang="en-US" b="1" dirty="0">
                <a:solidFill>
                  <a:srgbClr val="FF0000"/>
                </a:solidFill>
              </a:rPr>
              <a:t>三、本学期教研训计划交流</a:t>
            </a:r>
          </a:p>
        </p:txBody>
      </p:sp>
      <p:sp>
        <p:nvSpPr>
          <p:cNvPr id="18" name="内容占位符 17"/>
          <p:cNvSpPr>
            <a:spLocks noGrp="1"/>
          </p:cNvSpPr>
          <p:nvPr>
            <p:ph idx="1"/>
          </p:nvPr>
        </p:nvSpPr>
        <p:spPr>
          <a:xfrm>
            <a:off x="624417" y="2709769"/>
            <a:ext cx="10972800" cy="2316443"/>
          </a:xfrm>
        </p:spPr>
        <p:txBody>
          <a:bodyPr/>
          <a:lstStyle/>
          <a:p>
            <a:r>
              <a:rPr lang="zh-CN" altLang="en-US" dirty="0"/>
              <a:t>（一）依托集团联盟，聚焦内容主题，提升区域校本研究力。</a:t>
            </a:r>
          </a:p>
          <a:p>
            <a:endParaRPr lang="zh-CN" altLang="en-US" dirty="0"/>
          </a:p>
          <a:p>
            <a:r>
              <a:rPr lang="zh-CN" altLang="en-US" dirty="0"/>
              <a:t>（二）依托区域赛事，凝聚教师团队，提升优秀教师研究力。</a:t>
            </a:r>
          </a:p>
          <a:p>
            <a:endParaRPr lang="zh-CN" altLang="en-US" dirty="0"/>
          </a:p>
          <a:p>
            <a:r>
              <a:rPr lang="zh-CN" altLang="en-US" dirty="0"/>
              <a:t>（三）依托学科调研，关注试题研究，提升学科素养评价力。</a:t>
            </a: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4EF4A0-AB97-4290-9762-BFE638F45558}"/>
              </a:ext>
            </a:extLst>
          </p:cNvPr>
          <p:cNvSpPr>
            <a:spLocks noGrp="1"/>
          </p:cNvSpPr>
          <p:nvPr>
            <p:ph type="title"/>
          </p:nvPr>
        </p:nvSpPr>
        <p:spPr/>
        <p:txBody>
          <a:bodyPr/>
          <a:lstStyle/>
          <a:p>
            <a:r>
              <a:rPr lang="zh-CN" altLang="en-US" sz="2800" dirty="0">
                <a:solidFill>
                  <a:srgbClr val="FF0000"/>
                </a:solidFill>
              </a:rPr>
              <a:t>（一）</a:t>
            </a:r>
            <a:r>
              <a:rPr lang="zh-CN" altLang="zh-CN" sz="2800" dirty="0">
                <a:solidFill>
                  <a:srgbClr val="FF0000"/>
                </a:solidFill>
              </a:rPr>
              <a:t>依托集团联盟，聚焦研究主题，提升区域校本研究力</a:t>
            </a:r>
            <a:endParaRPr lang="zh-CN" altLang="en-US" sz="2800" dirty="0"/>
          </a:p>
        </p:txBody>
      </p:sp>
      <p:sp>
        <p:nvSpPr>
          <p:cNvPr id="3" name="内容占位符 2">
            <a:extLst>
              <a:ext uri="{FF2B5EF4-FFF2-40B4-BE49-F238E27FC236}">
                <a16:creationId xmlns:a16="http://schemas.microsoft.com/office/drawing/2014/main" id="{B42E067C-9A62-451D-A5C3-4856018EA68C}"/>
              </a:ext>
            </a:extLst>
          </p:cNvPr>
          <p:cNvSpPr>
            <a:spLocks noGrp="1"/>
          </p:cNvSpPr>
          <p:nvPr>
            <p:ph idx="1"/>
          </p:nvPr>
        </p:nvSpPr>
        <p:spPr>
          <a:xfrm>
            <a:off x="472142" y="1341438"/>
            <a:ext cx="11193930" cy="4533433"/>
          </a:xfrm>
        </p:spPr>
        <p:txBody>
          <a:bodyPr/>
          <a:lstStyle/>
          <a:p>
            <a:pPr marL="0" indent="0" fontAlgn="auto">
              <a:spcAft>
                <a:spcPts val="0"/>
              </a:spcAft>
              <a:buFont typeface="Arial" panose="020B0604020202020204" pitchFamily="34" charset="0"/>
              <a:buNone/>
              <a:defRPr/>
            </a:pPr>
            <a:r>
              <a:rPr lang="zh-CN" altLang="en-US" sz="2000" b="1" dirty="0"/>
              <a:t>                           活动目标：提升青年教师课堂教学能力，提升各校校本研究力</a:t>
            </a:r>
            <a:endParaRPr lang="en-US" altLang="zh-CN" sz="2000" b="1" dirty="0"/>
          </a:p>
          <a:p>
            <a:pPr marL="0" indent="0" fontAlgn="auto">
              <a:spcAft>
                <a:spcPts val="0"/>
              </a:spcAft>
              <a:buFont typeface="Arial" panose="020B0604020202020204" pitchFamily="34" charset="0"/>
              <a:buNone/>
              <a:defRPr/>
            </a:pPr>
            <a:endParaRPr lang="zh-CN" altLang="en-US" sz="2000" b="1" dirty="0"/>
          </a:p>
          <a:p>
            <a:pPr lvl="0"/>
            <a:r>
              <a:rPr lang="zh-CN" altLang="zh-CN" sz="2000" dirty="0">
                <a:latin typeface="仿宋" panose="02010609060101010101" pitchFamily="49" charset="-122"/>
                <a:ea typeface="仿宋" panose="02010609060101010101" pitchFamily="49" charset="-122"/>
              </a:rPr>
              <a:t>参加对象：区域内青年数学教师（原则上</a:t>
            </a:r>
            <a:r>
              <a:rPr lang="en-US" altLang="zh-CN" sz="2000" dirty="0">
                <a:latin typeface="仿宋" panose="02010609060101010101" pitchFamily="49" charset="-122"/>
                <a:ea typeface="仿宋" panose="02010609060101010101" pitchFamily="49" charset="-122"/>
              </a:rPr>
              <a:t>10</a:t>
            </a:r>
            <a:r>
              <a:rPr lang="zh-CN" altLang="zh-CN" sz="2000" dirty="0">
                <a:latin typeface="仿宋" panose="02010609060101010101" pitchFamily="49" charset="-122"/>
                <a:ea typeface="仿宋" panose="02010609060101010101" pitchFamily="49" charset="-122"/>
              </a:rPr>
              <a:t>年内）</a:t>
            </a:r>
          </a:p>
          <a:p>
            <a:pPr lvl="0"/>
            <a:r>
              <a:rPr lang="zh-CN" altLang="zh-CN" sz="2000" dirty="0">
                <a:latin typeface="仿宋" panose="02010609060101010101" pitchFamily="49" charset="-122"/>
                <a:ea typeface="仿宋" panose="02010609060101010101" pitchFamily="49" charset="-122"/>
              </a:rPr>
              <a:t>活动组织：以集团联盟方式组织开展，本学期共组织</a:t>
            </a:r>
            <a:r>
              <a:rPr lang="zh-CN" altLang="zh-CN" sz="2000" dirty="0">
                <a:solidFill>
                  <a:srgbClr val="FF0000"/>
                </a:solidFill>
                <a:latin typeface="仿宋" panose="02010609060101010101" pitchFamily="49" charset="-122"/>
                <a:ea typeface="仿宋" panose="02010609060101010101" pitchFamily="49" charset="-122"/>
              </a:rPr>
              <a:t>两次</a:t>
            </a:r>
            <a:r>
              <a:rPr lang="zh-CN" altLang="zh-CN" sz="2000" dirty="0">
                <a:latin typeface="仿宋" panose="02010609060101010101" pitchFamily="49" charset="-122"/>
                <a:ea typeface="仿宋" panose="02010609060101010101" pitchFamily="49" charset="-122"/>
              </a:rPr>
              <a:t>活动。</a:t>
            </a:r>
          </a:p>
          <a:p>
            <a:pPr lvl="0"/>
            <a:r>
              <a:rPr lang="zh-CN" altLang="zh-CN" sz="2000" dirty="0">
                <a:latin typeface="仿宋" panose="02010609060101010101" pitchFamily="49" charset="-122"/>
                <a:ea typeface="仿宋" panose="02010609060101010101" pitchFamily="49" charset="-122"/>
              </a:rPr>
              <a:t>活动时间：原则上两个月一次，具体时间由各联盟校商议决定。</a:t>
            </a:r>
          </a:p>
          <a:p>
            <a:pPr lvl="0"/>
            <a:r>
              <a:rPr lang="zh-CN" altLang="zh-CN" sz="2000" dirty="0">
                <a:latin typeface="仿宋" panose="02010609060101010101" pitchFamily="49" charset="-122"/>
                <a:ea typeface="仿宋" panose="02010609060101010101" pitchFamily="49" charset="-122"/>
              </a:rPr>
              <a:t>活动主题：</a:t>
            </a:r>
            <a:r>
              <a:rPr lang="zh-CN" altLang="zh-CN" sz="2000" dirty="0">
                <a:solidFill>
                  <a:srgbClr val="FF0000"/>
                </a:solidFill>
                <a:latin typeface="仿宋" panose="02010609060101010101" pitchFamily="49" charset="-122"/>
                <a:ea typeface="仿宋" panose="02010609060101010101" pitchFamily="49" charset="-122"/>
              </a:rPr>
              <a:t>基于证据的课堂教学改进研究</a:t>
            </a:r>
            <a:r>
              <a:rPr lang="zh-CN" altLang="zh-CN" sz="2000" dirty="0">
                <a:latin typeface="仿宋" panose="02010609060101010101" pitchFamily="49" charset="-122"/>
                <a:ea typeface="仿宋" panose="02010609060101010101" pitchFamily="49" charset="-122"/>
              </a:rPr>
              <a:t>（具体研究内容联盟校相对统一）</a:t>
            </a:r>
          </a:p>
          <a:p>
            <a:r>
              <a:rPr lang="zh-CN" altLang="zh-CN" sz="2000" dirty="0">
                <a:latin typeface="仿宋" panose="02010609060101010101" pitchFamily="49" charset="-122"/>
                <a:ea typeface="仿宋" panose="02010609060101010101" pitchFamily="49" charset="-122"/>
              </a:rPr>
              <a:t>活动要求：思考（</a:t>
            </a:r>
            <a:r>
              <a:rPr lang="en-US" altLang="zh-CN" sz="2000" dirty="0">
                <a:latin typeface="仿宋" panose="02010609060101010101" pitchFamily="49" charset="-122"/>
                <a:ea typeface="仿宋" panose="02010609060101010101" pitchFamily="49" charset="-122"/>
              </a:rPr>
              <a:t>1</a:t>
            </a:r>
            <a:r>
              <a:rPr lang="zh-CN" altLang="zh-CN" sz="2000" dirty="0">
                <a:latin typeface="仿宋" panose="02010609060101010101" pitchFamily="49" charset="-122"/>
                <a:ea typeface="仿宋" panose="02010609060101010101" pitchFamily="49" charset="-122"/>
              </a:rPr>
              <a:t>）为何要选此内容？（</a:t>
            </a:r>
            <a:r>
              <a:rPr lang="en-US" altLang="zh-CN" sz="2000" dirty="0">
                <a:latin typeface="仿宋" panose="02010609060101010101" pitchFamily="49" charset="-122"/>
                <a:ea typeface="仿宋" panose="02010609060101010101" pitchFamily="49" charset="-122"/>
              </a:rPr>
              <a:t>2</a:t>
            </a:r>
            <a:r>
              <a:rPr lang="zh-CN" altLang="zh-CN" sz="2000" dirty="0">
                <a:latin typeface="仿宋" panose="02010609060101010101" pitchFamily="49" charset="-122"/>
                <a:ea typeface="仿宋" panose="02010609060101010101" pitchFamily="49" charset="-122"/>
              </a:rPr>
              <a:t>）对所选课例的内容理解及设计理念是什么？（</a:t>
            </a:r>
            <a:r>
              <a:rPr lang="en-US" altLang="zh-CN" sz="2000" dirty="0">
                <a:latin typeface="仿宋" panose="02010609060101010101" pitchFamily="49" charset="-122"/>
                <a:ea typeface="仿宋" panose="02010609060101010101" pitchFamily="49" charset="-122"/>
              </a:rPr>
              <a:t>3</a:t>
            </a:r>
            <a:r>
              <a:rPr lang="zh-CN" altLang="zh-CN" sz="2000" dirty="0">
                <a:latin typeface="仿宋" panose="02010609060101010101" pitchFamily="49" charset="-122"/>
                <a:ea typeface="仿宋" panose="02010609060101010101" pitchFamily="49" charset="-122"/>
              </a:rPr>
              <a:t>）如何将学科关键能力转化为教学关键问题？（</a:t>
            </a:r>
            <a:r>
              <a:rPr lang="en-US" altLang="zh-CN" sz="2000" dirty="0">
                <a:latin typeface="仿宋" panose="02010609060101010101" pitchFamily="49" charset="-122"/>
                <a:ea typeface="仿宋" panose="02010609060101010101" pitchFamily="49" charset="-122"/>
              </a:rPr>
              <a:t>4</a:t>
            </a:r>
            <a:r>
              <a:rPr lang="zh-CN" altLang="zh-CN" sz="2000" dirty="0">
                <a:latin typeface="仿宋" panose="02010609060101010101" pitchFamily="49" charset="-122"/>
                <a:ea typeface="仿宋" panose="02010609060101010101" pitchFamily="49" charset="-122"/>
              </a:rPr>
              <a:t>）学习活动的目标确定，过程如何展开与推进？（</a:t>
            </a:r>
            <a:r>
              <a:rPr lang="en-US" altLang="zh-CN" sz="2000" dirty="0">
                <a:latin typeface="仿宋" panose="02010609060101010101" pitchFamily="49" charset="-122"/>
                <a:ea typeface="仿宋" panose="02010609060101010101" pitchFamily="49" charset="-122"/>
              </a:rPr>
              <a:t>5</a:t>
            </a:r>
            <a:r>
              <a:rPr lang="zh-CN" altLang="zh-CN" sz="2000" dirty="0">
                <a:latin typeface="仿宋" panose="02010609060101010101" pitchFamily="49" charset="-122"/>
                <a:ea typeface="仿宋" panose="02010609060101010101" pitchFamily="49" charset="-122"/>
              </a:rPr>
              <a:t>）提炼教学改进范式行为。每次最多安排</a:t>
            </a:r>
            <a:r>
              <a:rPr lang="en-US" altLang="zh-CN" sz="2000" dirty="0">
                <a:latin typeface="仿宋" panose="02010609060101010101" pitchFamily="49" charset="-122"/>
                <a:ea typeface="仿宋" panose="02010609060101010101" pitchFamily="49" charset="-122"/>
              </a:rPr>
              <a:t>3</a:t>
            </a:r>
            <a:r>
              <a:rPr lang="zh-CN" altLang="zh-CN" sz="2000" dirty="0">
                <a:latin typeface="仿宋" panose="02010609060101010101" pitchFamily="49" charset="-122"/>
                <a:ea typeface="仿宋" panose="02010609060101010101" pitchFamily="49" charset="-122"/>
              </a:rPr>
              <a:t>节课（其中非集团校至少</a:t>
            </a:r>
            <a:r>
              <a:rPr lang="en-US" altLang="zh-CN" sz="2000" dirty="0">
                <a:latin typeface="仿宋" panose="02010609060101010101" pitchFamily="49" charset="-122"/>
                <a:ea typeface="仿宋" panose="02010609060101010101" pitchFamily="49" charset="-122"/>
              </a:rPr>
              <a:t>1-2</a:t>
            </a:r>
            <a:r>
              <a:rPr lang="zh-CN" altLang="zh-CN" sz="2000" dirty="0">
                <a:latin typeface="仿宋" panose="02010609060101010101" pitchFamily="49" charset="-122"/>
                <a:ea typeface="仿宋" panose="02010609060101010101" pitchFamily="49" charset="-122"/>
              </a:rPr>
              <a:t>节）。上课人选各集团联盟校自定选择方案。</a:t>
            </a:r>
          </a:p>
          <a:p>
            <a:r>
              <a:rPr lang="en-US" altLang="zh-CN" sz="2000" dirty="0">
                <a:latin typeface="仿宋" panose="02010609060101010101" pitchFamily="49" charset="-122"/>
                <a:ea typeface="仿宋" panose="02010609060101010101" pitchFamily="49" charset="-122"/>
              </a:rPr>
              <a:t>   </a:t>
            </a:r>
            <a:r>
              <a:rPr lang="zh-CN" altLang="zh-CN" sz="2000" dirty="0">
                <a:latin typeface="仿宋" panose="02010609060101010101" pitchFamily="49" charset="-122"/>
                <a:ea typeface="仿宋" panose="02010609060101010101" pitchFamily="49" charset="-122"/>
              </a:rPr>
              <a:t>请各集团校学科负责人于</a:t>
            </a:r>
            <a:r>
              <a:rPr lang="en-US" altLang="zh-CN" sz="2000" dirty="0">
                <a:latin typeface="仿宋" panose="02010609060101010101" pitchFamily="49" charset="-122"/>
                <a:ea typeface="仿宋" panose="02010609060101010101" pitchFamily="49" charset="-122"/>
              </a:rPr>
              <a:t>9</a:t>
            </a:r>
            <a:r>
              <a:rPr lang="zh-CN" altLang="zh-CN" sz="2000" dirty="0">
                <a:latin typeface="仿宋" panose="02010609060101010101" pitchFamily="49" charset="-122"/>
                <a:ea typeface="仿宋" panose="02010609060101010101" pitchFamily="49" charset="-122"/>
              </a:rPr>
              <a:t>月</a:t>
            </a:r>
            <a:r>
              <a:rPr lang="en-US" altLang="zh-CN" sz="2000" dirty="0">
                <a:latin typeface="仿宋" panose="02010609060101010101" pitchFamily="49" charset="-122"/>
                <a:ea typeface="仿宋" panose="02010609060101010101" pitchFamily="49" charset="-122"/>
              </a:rPr>
              <a:t>15</a:t>
            </a:r>
            <a:r>
              <a:rPr lang="zh-CN" altLang="zh-CN" sz="2000" dirty="0">
                <a:latin typeface="仿宋" panose="02010609060101010101" pitchFamily="49" charset="-122"/>
                <a:ea typeface="仿宋" panose="02010609060101010101" pitchFamily="49" charset="-122"/>
              </a:rPr>
              <a:t>日之前将活动预定时间告知发展中心，提前</a:t>
            </a:r>
            <a:r>
              <a:rPr lang="en-US" altLang="zh-CN" sz="2000" dirty="0">
                <a:latin typeface="仿宋" panose="02010609060101010101" pitchFamily="49" charset="-122"/>
                <a:ea typeface="仿宋" panose="02010609060101010101" pitchFamily="49" charset="-122"/>
              </a:rPr>
              <a:t>2</a:t>
            </a:r>
            <a:r>
              <a:rPr lang="zh-CN" altLang="zh-CN" sz="2000" dirty="0">
                <a:latin typeface="仿宋" panose="02010609060101010101" pitchFamily="49" charset="-122"/>
                <a:ea typeface="仿宋" panose="02010609060101010101" pitchFamily="49" charset="-122"/>
              </a:rPr>
              <a:t>周将活动方案发至发展中心。</a:t>
            </a:r>
            <a:endParaRPr lang="zh-CN" altLang="en-US" sz="2000" dirty="0"/>
          </a:p>
        </p:txBody>
      </p:sp>
    </p:spTree>
    <p:extLst>
      <p:ext uri="{BB962C8B-B14F-4D97-AF65-F5344CB8AC3E}">
        <p14:creationId xmlns:p14="http://schemas.microsoft.com/office/powerpoint/2010/main" val="203311595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E7DBD7-424D-4C05-A24D-C4D0C7B0EA9B}"/>
              </a:ext>
            </a:extLst>
          </p:cNvPr>
          <p:cNvSpPr>
            <a:spLocks noGrp="1"/>
          </p:cNvSpPr>
          <p:nvPr>
            <p:ph type="title"/>
          </p:nvPr>
        </p:nvSpPr>
        <p:spPr>
          <a:xfrm>
            <a:off x="887382" y="943442"/>
            <a:ext cx="10972800" cy="720725"/>
          </a:xfrm>
        </p:spPr>
        <p:txBody>
          <a:bodyPr/>
          <a:lstStyle/>
          <a:p>
            <a:r>
              <a:rPr lang="zh-CN" altLang="en-US" sz="2800" dirty="0">
                <a:solidFill>
                  <a:srgbClr val="FF0000"/>
                </a:solidFill>
              </a:rPr>
              <a:t>（二）</a:t>
            </a:r>
            <a:r>
              <a:rPr lang="zh-CN" altLang="zh-CN" sz="2800" dirty="0">
                <a:solidFill>
                  <a:srgbClr val="FF0000"/>
                </a:solidFill>
              </a:rPr>
              <a:t>依托区域赛事，凝聚优秀教师，提升优秀教师研究力</a:t>
            </a:r>
            <a:br>
              <a:rPr lang="zh-CN" altLang="zh-CN" dirty="0"/>
            </a:br>
            <a:endParaRPr lang="zh-CN" altLang="en-US" dirty="0"/>
          </a:p>
        </p:txBody>
      </p:sp>
      <p:sp>
        <p:nvSpPr>
          <p:cNvPr id="3" name="内容占位符 2">
            <a:extLst>
              <a:ext uri="{FF2B5EF4-FFF2-40B4-BE49-F238E27FC236}">
                <a16:creationId xmlns:a16="http://schemas.microsoft.com/office/drawing/2014/main" id="{723AB1CA-EDE8-42F1-A439-D9462422458A}"/>
              </a:ext>
            </a:extLst>
          </p:cNvPr>
          <p:cNvSpPr>
            <a:spLocks noGrp="1"/>
          </p:cNvSpPr>
          <p:nvPr>
            <p:ph idx="1"/>
          </p:nvPr>
        </p:nvSpPr>
        <p:spPr/>
        <p:txBody>
          <a:bodyPr/>
          <a:lstStyle/>
          <a:p>
            <a:pPr marL="0" indent="0" fontAlgn="auto">
              <a:spcAft>
                <a:spcPts val="0"/>
              </a:spcAft>
              <a:buFont typeface="Arial" panose="020B0604020202020204" pitchFamily="34" charset="0"/>
              <a:buNone/>
              <a:defRPr/>
            </a:pPr>
            <a:r>
              <a:rPr lang="zh-CN" altLang="en-US" dirty="0">
                <a:solidFill>
                  <a:srgbClr val="002060"/>
                </a:solidFill>
                <a:latin typeface="黑体" panose="02010609060101010101" charset="-122"/>
                <a:ea typeface="黑体" panose="02010609060101010101" charset="-122"/>
              </a:rPr>
              <a:t>                         区数学重要比赛预定安排</a:t>
            </a:r>
          </a:p>
          <a:p>
            <a:pPr marL="0" indent="0" algn="ctr" fontAlgn="auto">
              <a:spcAft>
                <a:spcPts val="0"/>
              </a:spcAft>
              <a:buFont typeface="Arial" panose="020B0604020202020204" pitchFamily="34" charset="0"/>
              <a:buNone/>
              <a:defRPr/>
            </a:pPr>
            <a:endParaRPr lang="zh-CN" altLang="en-US" dirty="0">
              <a:solidFill>
                <a:srgbClr val="002060"/>
              </a:solidFill>
              <a:latin typeface="黑体" panose="02010609060101010101" charset="-122"/>
              <a:ea typeface="黑体" panose="02010609060101010101" charset="-122"/>
            </a:endParaRPr>
          </a:p>
          <a:p>
            <a:pPr fontAlgn="auto">
              <a:spcAft>
                <a:spcPts val="0"/>
              </a:spcAft>
              <a:buFont typeface="Arial" panose="020B0604020202020204" pitchFamily="34" charset="0"/>
              <a:buChar char="•"/>
              <a:defRPr/>
            </a:pPr>
            <a:r>
              <a:rPr lang="en-US" altLang="zh-CN" dirty="0"/>
              <a:t>2018</a:t>
            </a:r>
            <a:r>
              <a:rPr lang="zh-CN" altLang="en-US" dirty="0"/>
              <a:t>年</a:t>
            </a:r>
            <a:r>
              <a:rPr lang="en-US" altLang="zh-CN" dirty="0"/>
              <a:t>2</a:t>
            </a:r>
            <a:r>
              <a:rPr lang="zh-CN" altLang="en-US" dirty="0"/>
              <a:t>月</a:t>
            </a:r>
            <a:r>
              <a:rPr lang="en-US" altLang="zh-CN" dirty="0"/>
              <a:t>---    </a:t>
            </a:r>
            <a:r>
              <a:rPr lang="zh-CN" altLang="en-US" dirty="0"/>
              <a:t>区基本功比赛</a:t>
            </a:r>
          </a:p>
          <a:p>
            <a:pPr fontAlgn="auto">
              <a:spcAft>
                <a:spcPts val="0"/>
              </a:spcAft>
              <a:buFont typeface="Arial" panose="020B0604020202020204" pitchFamily="34" charset="0"/>
              <a:buChar char="•"/>
              <a:defRPr/>
            </a:pPr>
            <a:r>
              <a:rPr lang="en-US" altLang="zh-CN" dirty="0"/>
              <a:t>2018</a:t>
            </a:r>
            <a:r>
              <a:rPr lang="zh-CN" altLang="en-US" dirty="0"/>
              <a:t>年</a:t>
            </a:r>
            <a:r>
              <a:rPr lang="en-US" altLang="zh-CN" dirty="0"/>
              <a:t>9</a:t>
            </a:r>
            <a:r>
              <a:rPr lang="zh-CN" altLang="en-US" dirty="0"/>
              <a:t>月</a:t>
            </a:r>
            <a:r>
              <a:rPr lang="en-US" altLang="zh-CN" dirty="0"/>
              <a:t>---    </a:t>
            </a:r>
            <a:r>
              <a:rPr lang="zh-CN" altLang="en-US" dirty="0">
                <a:solidFill>
                  <a:srgbClr val="FF0000"/>
                </a:solidFill>
              </a:rPr>
              <a:t>区优质课比赛</a:t>
            </a:r>
          </a:p>
          <a:p>
            <a:pPr fontAlgn="auto">
              <a:spcAft>
                <a:spcPts val="0"/>
              </a:spcAft>
              <a:buFont typeface="Arial" panose="020B0604020202020204" pitchFamily="34" charset="0"/>
              <a:buChar char="•"/>
              <a:defRPr/>
            </a:pPr>
            <a:r>
              <a:rPr lang="en-US" altLang="zh-CN" dirty="0"/>
              <a:t>2019</a:t>
            </a:r>
            <a:r>
              <a:rPr lang="zh-CN" altLang="en-US" dirty="0"/>
              <a:t>年</a:t>
            </a:r>
            <a:r>
              <a:rPr lang="en-US" altLang="zh-CN" dirty="0"/>
              <a:t>2</a:t>
            </a:r>
            <a:r>
              <a:rPr lang="zh-CN" altLang="en-US" dirty="0"/>
              <a:t>月</a:t>
            </a:r>
            <a:r>
              <a:rPr lang="en-US" altLang="zh-CN" dirty="0"/>
              <a:t>---    </a:t>
            </a:r>
            <a:r>
              <a:rPr lang="zh-CN" altLang="en-US" dirty="0"/>
              <a:t>新教师课堂教学评比（工作五年内）</a:t>
            </a:r>
            <a:endParaRPr lang="en-US" altLang="zh-CN" dirty="0"/>
          </a:p>
          <a:p>
            <a:pPr fontAlgn="auto">
              <a:spcAft>
                <a:spcPts val="0"/>
              </a:spcAft>
              <a:buFont typeface="Arial" panose="020B0604020202020204" pitchFamily="34" charset="0"/>
              <a:buChar char="•"/>
              <a:defRPr/>
            </a:pPr>
            <a:r>
              <a:rPr lang="en-US" altLang="zh-CN" dirty="0"/>
              <a:t>2019</a:t>
            </a:r>
            <a:r>
              <a:rPr lang="zh-CN" altLang="en-US" dirty="0"/>
              <a:t>年</a:t>
            </a:r>
            <a:r>
              <a:rPr lang="en-US" altLang="zh-CN" dirty="0"/>
              <a:t>9</a:t>
            </a:r>
            <a:r>
              <a:rPr lang="zh-CN" altLang="en-US" dirty="0"/>
              <a:t>月</a:t>
            </a:r>
            <a:r>
              <a:rPr lang="en-US" altLang="zh-CN" dirty="0"/>
              <a:t>---    </a:t>
            </a:r>
            <a:r>
              <a:rPr lang="zh-CN" altLang="en-US" dirty="0"/>
              <a:t>轮空</a:t>
            </a:r>
          </a:p>
          <a:p>
            <a:endParaRPr lang="zh-CN" altLang="en-US" dirty="0"/>
          </a:p>
        </p:txBody>
      </p:sp>
    </p:spTree>
    <p:extLst>
      <p:ext uri="{BB962C8B-B14F-4D97-AF65-F5344CB8AC3E}">
        <p14:creationId xmlns:p14="http://schemas.microsoft.com/office/powerpoint/2010/main" val="82426311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
          <p:cNvSpPr>
            <a:spLocks noGrp="1"/>
          </p:cNvSpPr>
          <p:nvPr>
            <p:ph type="title"/>
          </p:nvPr>
        </p:nvSpPr>
        <p:spPr/>
        <p:txBody>
          <a:bodyPr/>
          <a:lstStyle/>
          <a:p>
            <a:r>
              <a:rPr lang="zh-CN" altLang="zh-CN" dirty="0">
                <a:solidFill>
                  <a:srgbClr val="FF0000"/>
                </a:solidFill>
              </a:rPr>
              <a:t>区小学数学优质课比赛</a:t>
            </a:r>
          </a:p>
        </p:txBody>
      </p:sp>
      <p:sp>
        <p:nvSpPr>
          <p:cNvPr id="3" name="内容占位符 2"/>
          <p:cNvSpPr>
            <a:spLocks noGrp="1"/>
          </p:cNvSpPr>
          <p:nvPr>
            <p:ph idx="1"/>
          </p:nvPr>
        </p:nvSpPr>
        <p:spPr/>
        <p:txBody>
          <a:bodyPr rtlCol="0">
            <a:normAutofit fontScale="72500" lnSpcReduction="20000"/>
          </a:bodyPr>
          <a:lstStyle/>
          <a:p>
            <a:pPr lvl="0"/>
            <a:r>
              <a:rPr lang="zh-CN" altLang="zh-CN" dirty="0"/>
              <a:t>参加对象：各校优秀数学教师，原则上年龄在</a:t>
            </a:r>
            <a:r>
              <a:rPr lang="en-US" altLang="zh-CN" dirty="0"/>
              <a:t>40</a:t>
            </a:r>
            <a:r>
              <a:rPr lang="zh-CN" altLang="zh-CN" dirty="0"/>
              <a:t>周岁以下，但鼓励</a:t>
            </a:r>
            <a:r>
              <a:rPr lang="en-US" altLang="zh-CN" dirty="0"/>
              <a:t>40</a:t>
            </a:r>
            <a:r>
              <a:rPr lang="zh-CN" altLang="zh-CN" dirty="0"/>
              <a:t>周岁以上的教师参赛。</a:t>
            </a:r>
          </a:p>
          <a:p>
            <a:pPr lvl="0"/>
            <a:r>
              <a:rPr lang="zh-CN" altLang="zh-CN" dirty="0"/>
              <a:t>活动方式：课堂教学</a:t>
            </a:r>
          </a:p>
          <a:p>
            <a:pPr lvl="0"/>
            <a:r>
              <a:rPr lang="zh-CN" altLang="zh-CN" dirty="0"/>
              <a:t>活动组织：</a:t>
            </a:r>
          </a:p>
          <a:p>
            <a:r>
              <a:rPr lang="zh-CN" altLang="zh-CN" dirty="0"/>
              <a:t>（一）第一轮：校内选拔。各校自定选拔方式，推荐优秀教师参加第二轮比赛。推荐名额：</a:t>
            </a:r>
            <a:r>
              <a:rPr lang="zh-CN" altLang="zh-CN" dirty="0">
                <a:solidFill>
                  <a:srgbClr val="FF0000"/>
                </a:solidFill>
              </a:rPr>
              <a:t>集团校</a:t>
            </a:r>
            <a:r>
              <a:rPr lang="en-US" altLang="zh-CN" dirty="0">
                <a:solidFill>
                  <a:srgbClr val="FF0000"/>
                </a:solidFill>
              </a:rPr>
              <a:t>2</a:t>
            </a:r>
            <a:r>
              <a:rPr lang="zh-CN" altLang="zh-CN" dirty="0">
                <a:solidFill>
                  <a:srgbClr val="FF0000"/>
                </a:solidFill>
              </a:rPr>
              <a:t>名（低、高各</a:t>
            </a:r>
            <a:r>
              <a:rPr lang="en-US" altLang="zh-CN" dirty="0">
                <a:solidFill>
                  <a:srgbClr val="FF0000"/>
                </a:solidFill>
              </a:rPr>
              <a:t>1</a:t>
            </a:r>
            <a:r>
              <a:rPr lang="zh-CN" altLang="zh-CN" dirty="0">
                <a:solidFill>
                  <a:srgbClr val="FF0000"/>
                </a:solidFill>
              </a:rPr>
              <a:t>名），非集团校</a:t>
            </a:r>
            <a:r>
              <a:rPr lang="en-US" altLang="zh-CN" dirty="0">
                <a:solidFill>
                  <a:srgbClr val="FF0000"/>
                </a:solidFill>
              </a:rPr>
              <a:t>1</a:t>
            </a:r>
            <a:r>
              <a:rPr lang="zh-CN" altLang="zh-CN" dirty="0">
                <a:solidFill>
                  <a:srgbClr val="FF0000"/>
                </a:solidFill>
              </a:rPr>
              <a:t>名。</a:t>
            </a:r>
          </a:p>
          <a:p>
            <a:r>
              <a:rPr lang="zh-CN" altLang="zh-CN" dirty="0"/>
              <a:t>（二）第二轮：联盟校选拔</a:t>
            </a:r>
          </a:p>
          <a:p>
            <a:r>
              <a:rPr lang="zh-CN" altLang="zh-CN" dirty="0"/>
              <a:t>上课内容：选手自定</a:t>
            </a:r>
          </a:p>
          <a:p>
            <a:r>
              <a:rPr lang="zh-CN" altLang="zh-CN" dirty="0"/>
              <a:t>比赛方式：选手提供参赛录像课，将录像课于</a:t>
            </a:r>
            <a:r>
              <a:rPr lang="en-US" altLang="zh-CN" dirty="0"/>
              <a:t>11</a:t>
            </a:r>
            <a:r>
              <a:rPr lang="zh-CN" altLang="zh-CN" dirty="0"/>
              <a:t>月</a:t>
            </a:r>
            <a:r>
              <a:rPr lang="en-US" altLang="zh-CN" dirty="0"/>
              <a:t>23</a:t>
            </a:r>
            <a:r>
              <a:rPr lang="zh-CN" altLang="zh-CN" dirty="0"/>
              <a:t>日前上传到学校网站（录像打开能正常播放、画面及语言清晰即可）。以联盟校为单位将选手录像课网址汇总发至区发展中心，区教师发展中心将组织评委按联盟校为单位进行评选，每个联盟校选荐</a:t>
            </a:r>
            <a:r>
              <a:rPr lang="en-US" altLang="zh-CN" dirty="0"/>
              <a:t>3</a:t>
            </a:r>
            <a:r>
              <a:rPr lang="zh-CN" altLang="zh-CN" dirty="0"/>
              <a:t>名选手参加第三轮比赛（</a:t>
            </a:r>
            <a:r>
              <a:rPr lang="en-US" altLang="zh-CN" dirty="0"/>
              <a:t>3</a:t>
            </a:r>
            <a:r>
              <a:rPr lang="zh-CN" altLang="zh-CN" dirty="0"/>
              <a:t>名选手中低、高段确保至少有</a:t>
            </a:r>
            <a:r>
              <a:rPr lang="en-US" altLang="zh-CN" dirty="0"/>
              <a:t>1</a:t>
            </a:r>
            <a:r>
              <a:rPr lang="zh-CN" altLang="zh-CN" dirty="0"/>
              <a:t>名，且至少有</a:t>
            </a:r>
            <a:r>
              <a:rPr lang="en-US" altLang="zh-CN" dirty="0"/>
              <a:t>1</a:t>
            </a:r>
            <a:r>
              <a:rPr lang="zh-CN" altLang="zh-CN" dirty="0"/>
              <a:t>名是非集团校老师）。</a:t>
            </a:r>
          </a:p>
          <a:p>
            <a:r>
              <a:rPr lang="zh-CN" altLang="zh-CN" dirty="0"/>
              <a:t>（三）第三轮：区域评比</a:t>
            </a:r>
          </a:p>
          <a:p>
            <a:r>
              <a:rPr lang="zh-CN" altLang="zh-CN" dirty="0"/>
              <a:t>上课内容：由教师发展中心提前</a:t>
            </a:r>
            <a:r>
              <a:rPr lang="en-US" altLang="zh-CN" dirty="0"/>
              <a:t>15</a:t>
            </a:r>
            <a:r>
              <a:rPr lang="zh-CN" altLang="zh-CN" dirty="0"/>
              <a:t>天公布若干个低、高年级课题，参赛老师可自选其中一个内容参加比赛。</a:t>
            </a:r>
          </a:p>
          <a:p>
            <a:r>
              <a:rPr lang="zh-CN" altLang="zh-CN" dirty="0"/>
              <a:t>比赛方式：现场教学</a:t>
            </a:r>
          </a:p>
          <a:p>
            <a:r>
              <a:rPr lang="zh-CN" altLang="zh-CN" dirty="0"/>
              <a:t>比赛时间：</a:t>
            </a:r>
            <a:r>
              <a:rPr lang="en-US" altLang="zh-CN" dirty="0"/>
              <a:t>12</a:t>
            </a:r>
            <a:r>
              <a:rPr lang="zh-CN" altLang="zh-CN" dirty="0"/>
              <a:t>月中旬（暂定），具体时间及地点另行通知</a:t>
            </a:r>
          </a:p>
          <a:p>
            <a:r>
              <a:rPr lang="en-US" altLang="zh-CN" dirty="0"/>
              <a:t>4.</a:t>
            </a:r>
            <a:r>
              <a:rPr lang="zh-CN" altLang="zh-CN" dirty="0"/>
              <a:t>奖项设置</a:t>
            </a:r>
          </a:p>
          <a:p>
            <a:r>
              <a:rPr lang="zh-CN" altLang="zh-CN" dirty="0"/>
              <a:t>活动设一、二等奖，获奖比例控制在参赛总人数的</a:t>
            </a:r>
            <a:r>
              <a:rPr lang="en-US" altLang="zh-CN" dirty="0"/>
              <a:t>30</a:t>
            </a:r>
            <a:r>
              <a:rPr lang="zh-CN" altLang="zh-CN" dirty="0"/>
              <a:t>％以内。</a:t>
            </a:r>
          </a:p>
          <a:p>
            <a:r>
              <a:rPr lang="zh-CN" altLang="zh-CN" dirty="0"/>
              <a:t>评比结果将作为参加市教科院等部门组织的各类评优课、展示课等活动的重要依据。</a:t>
            </a:r>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B0A9D0-1CC5-4860-BCC7-3F284F096095}"/>
              </a:ext>
            </a:extLst>
          </p:cNvPr>
          <p:cNvSpPr>
            <a:spLocks noGrp="1"/>
          </p:cNvSpPr>
          <p:nvPr>
            <p:ph type="title"/>
          </p:nvPr>
        </p:nvSpPr>
        <p:spPr/>
        <p:txBody>
          <a:bodyPr/>
          <a:lstStyle/>
          <a:p>
            <a:r>
              <a:rPr lang="zh-CN" altLang="zh-CN" dirty="0">
                <a:solidFill>
                  <a:srgbClr val="FF0000"/>
                </a:solidFill>
              </a:rPr>
              <a:t>“苏锡宁常”四城区会课活动</a:t>
            </a:r>
            <a:endParaRPr lang="zh-CN" altLang="en-US" dirty="0">
              <a:solidFill>
                <a:srgbClr val="FF0000"/>
              </a:solidFill>
            </a:endParaRPr>
          </a:p>
        </p:txBody>
      </p:sp>
      <p:sp>
        <p:nvSpPr>
          <p:cNvPr id="3" name="内容占位符 2">
            <a:extLst>
              <a:ext uri="{FF2B5EF4-FFF2-40B4-BE49-F238E27FC236}">
                <a16:creationId xmlns:a16="http://schemas.microsoft.com/office/drawing/2014/main" id="{04B2E7DD-743A-4809-B1AA-8FFB9F6BD88F}"/>
              </a:ext>
            </a:extLst>
          </p:cNvPr>
          <p:cNvSpPr>
            <a:spLocks noGrp="1"/>
          </p:cNvSpPr>
          <p:nvPr>
            <p:ph idx="1"/>
          </p:nvPr>
        </p:nvSpPr>
        <p:spPr>
          <a:xfrm>
            <a:off x="609600" y="2067860"/>
            <a:ext cx="10972800" cy="2079812"/>
          </a:xfrm>
        </p:spPr>
        <p:txBody>
          <a:bodyPr/>
          <a:lstStyle/>
          <a:p>
            <a:r>
              <a:rPr lang="zh-CN" altLang="zh-CN" dirty="0"/>
              <a:t>本次活动由我区承办，将推荐一名优秀青年教师代表区域进行会课活动。具体人选将综合其他学科人员分布及往年参加情况择优选用。</a:t>
            </a:r>
            <a:endParaRPr lang="zh-CN" altLang="en-US" dirty="0"/>
          </a:p>
        </p:txBody>
      </p:sp>
    </p:spTree>
    <p:extLst>
      <p:ext uri="{BB962C8B-B14F-4D97-AF65-F5344CB8AC3E}">
        <p14:creationId xmlns:p14="http://schemas.microsoft.com/office/powerpoint/2010/main" val="5497887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7A729A-90A5-46FA-AAE9-FAD18D603B36}"/>
              </a:ext>
            </a:extLst>
          </p:cNvPr>
          <p:cNvSpPr>
            <a:spLocks noGrp="1"/>
          </p:cNvSpPr>
          <p:nvPr>
            <p:ph type="title"/>
          </p:nvPr>
        </p:nvSpPr>
        <p:spPr/>
        <p:txBody>
          <a:bodyPr/>
          <a:lstStyle/>
          <a:p>
            <a:r>
              <a:rPr lang="zh-CN" altLang="en-US" sz="2800" dirty="0">
                <a:solidFill>
                  <a:srgbClr val="FF0000"/>
                </a:solidFill>
              </a:rPr>
              <a:t>（三）</a:t>
            </a:r>
            <a:r>
              <a:rPr lang="zh-CN" altLang="zh-CN" sz="2800" dirty="0">
                <a:solidFill>
                  <a:srgbClr val="FF0000"/>
                </a:solidFill>
              </a:rPr>
              <a:t>依托学科调研，关注试题研究，提升学科素养评价力</a:t>
            </a:r>
            <a:endParaRPr lang="zh-CN" altLang="en-US" sz="2800" dirty="0">
              <a:solidFill>
                <a:srgbClr val="FF0000"/>
              </a:solidFill>
            </a:endParaRPr>
          </a:p>
        </p:txBody>
      </p:sp>
      <p:sp>
        <p:nvSpPr>
          <p:cNvPr id="3" name="内容占位符 2">
            <a:extLst>
              <a:ext uri="{FF2B5EF4-FFF2-40B4-BE49-F238E27FC236}">
                <a16:creationId xmlns:a16="http://schemas.microsoft.com/office/drawing/2014/main" id="{A1BC55BD-60E2-4B9F-A365-9976E44DE698}"/>
              </a:ext>
            </a:extLst>
          </p:cNvPr>
          <p:cNvSpPr>
            <a:spLocks noGrp="1"/>
          </p:cNvSpPr>
          <p:nvPr>
            <p:ph idx="1"/>
          </p:nvPr>
        </p:nvSpPr>
        <p:spPr>
          <a:xfrm>
            <a:off x="609600" y="1412875"/>
            <a:ext cx="11042650" cy="4824412"/>
          </a:xfrm>
        </p:spPr>
        <p:txBody>
          <a:bodyPr/>
          <a:lstStyle/>
          <a:p>
            <a:r>
              <a:rPr lang="en-US" altLang="zh-CN" sz="4000" dirty="0">
                <a:solidFill>
                  <a:srgbClr val="FF0000"/>
                </a:solidFill>
              </a:rPr>
              <a:t>18</a:t>
            </a:r>
            <a:r>
              <a:rPr lang="zh-CN" altLang="zh-CN" sz="4000" dirty="0">
                <a:solidFill>
                  <a:srgbClr val="FF0000"/>
                </a:solidFill>
              </a:rPr>
              <a:t>年省学业质量检测</a:t>
            </a:r>
            <a:r>
              <a:rPr lang="en-US" altLang="zh-CN" sz="4000" dirty="0">
                <a:solidFill>
                  <a:srgbClr val="FF0000"/>
                </a:solidFill>
              </a:rPr>
              <a:t>   </a:t>
            </a:r>
          </a:p>
          <a:p>
            <a:pPr marL="0" indent="0">
              <a:buNone/>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对象：五年级学生考查</a:t>
            </a:r>
            <a:r>
              <a:rPr lang="en-US" altLang="zh-CN" dirty="0">
                <a:latin typeface="楷体" panose="02010609060101010101" pitchFamily="49" charset="-122"/>
                <a:ea typeface="楷体" panose="02010609060101010101" pitchFamily="49" charset="-122"/>
              </a:rPr>
              <a:t>1-4</a:t>
            </a:r>
            <a:r>
              <a:rPr lang="zh-CN" altLang="en-US" dirty="0">
                <a:latin typeface="楷体" panose="02010609060101010101" pitchFamily="49" charset="-122"/>
                <a:ea typeface="楷体" panose="02010609060101010101" pitchFamily="49" charset="-122"/>
              </a:rPr>
              <a:t>年级内容</a:t>
            </a:r>
            <a:endParaRPr lang="en-US" altLang="zh-CN" dirty="0">
              <a:latin typeface="楷体" panose="02010609060101010101" pitchFamily="49" charset="-122"/>
              <a:ea typeface="楷体" panose="02010609060101010101" pitchFamily="49" charset="-122"/>
            </a:endParaRPr>
          </a:p>
          <a:p>
            <a:pPr marL="0" indent="0">
              <a:buNone/>
            </a:pPr>
            <a:r>
              <a:rPr lang="en-US" altLang="zh-CN" dirty="0"/>
              <a:t>     </a:t>
            </a:r>
            <a:r>
              <a:rPr lang="zh-CN" altLang="en-US" dirty="0">
                <a:latin typeface="楷体" panose="02010609060101010101" pitchFamily="49" charset="-122"/>
                <a:ea typeface="楷体" panose="02010609060101010101" pitchFamily="49" charset="-122"/>
              </a:rPr>
              <a:t>方式：随机抽样（只要</a:t>
            </a:r>
            <a:r>
              <a:rPr lang="zh-CN" altLang="en-US" sz="3600" b="1" dirty="0">
                <a:solidFill>
                  <a:srgbClr val="FF0000"/>
                </a:solidFill>
                <a:latin typeface="楷体" panose="02010609060101010101" pitchFamily="49" charset="-122"/>
                <a:ea typeface="楷体" panose="02010609060101010101" pitchFamily="49" charset="-122"/>
              </a:rPr>
              <a:t>在籍</a:t>
            </a:r>
            <a:r>
              <a:rPr lang="zh-CN" altLang="en-US" dirty="0">
                <a:latin typeface="楷体" panose="02010609060101010101" pitchFamily="49" charset="-122"/>
                <a:ea typeface="楷体" panose="02010609060101010101" pitchFamily="49" charset="-122"/>
              </a:rPr>
              <a:t>五年级学生都有可能被抽到）</a:t>
            </a:r>
            <a:endParaRPr lang="en-US" altLang="zh-CN" dirty="0">
              <a:latin typeface="楷体" panose="02010609060101010101" pitchFamily="49" charset="-122"/>
              <a:ea typeface="楷体" panose="02010609060101010101" pitchFamily="49" charset="-122"/>
            </a:endParaRPr>
          </a:p>
          <a:p>
            <a:pPr marL="0" indent="0">
              <a:buNone/>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时间：十月下旬</a:t>
            </a:r>
            <a:endParaRPr lang="en-US" altLang="zh-CN" dirty="0">
              <a:latin typeface="楷体" panose="02010609060101010101" pitchFamily="49" charset="-122"/>
              <a:ea typeface="楷体" panose="02010609060101010101" pitchFamily="49" charset="-122"/>
            </a:endParaRPr>
          </a:p>
          <a:p>
            <a:pPr marL="0" indent="0">
              <a:buNone/>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内容：</a:t>
            </a:r>
            <a:r>
              <a:rPr lang="en-US" altLang="zh-CN" dirty="0">
                <a:latin typeface="楷体" panose="02010609060101010101" pitchFamily="49" charset="-122"/>
                <a:ea typeface="楷体" panose="02010609060101010101" pitchFamily="49" charset="-122"/>
              </a:rPr>
              <a:t>1-4</a:t>
            </a:r>
            <a:r>
              <a:rPr lang="zh-CN" altLang="en-US" dirty="0">
                <a:latin typeface="楷体" panose="02010609060101010101" pitchFamily="49" charset="-122"/>
                <a:ea typeface="楷体" panose="02010609060101010101" pitchFamily="49" charset="-122"/>
              </a:rPr>
              <a:t>年级</a:t>
            </a:r>
            <a:r>
              <a:rPr lang="zh-CN" altLang="en-US" dirty="0">
                <a:solidFill>
                  <a:srgbClr val="FF0000"/>
                </a:solidFill>
                <a:latin typeface="楷体" panose="02010609060101010101" pitchFamily="49" charset="-122"/>
                <a:ea typeface="楷体" panose="02010609060101010101" pitchFamily="49" charset="-122"/>
              </a:rPr>
              <a:t>（有新增以四年级要求考查，没有新增以第一学段要求考查）</a:t>
            </a:r>
            <a:endParaRPr lang="en-US" altLang="zh-CN" dirty="0">
              <a:solidFill>
                <a:srgbClr val="FF0000"/>
              </a:solidFill>
              <a:latin typeface="楷体" panose="02010609060101010101" pitchFamily="49" charset="-122"/>
              <a:ea typeface="楷体" panose="02010609060101010101" pitchFamily="49" charset="-122"/>
            </a:endParaRPr>
          </a:p>
          <a:p>
            <a:pPr marL="0" indent="0">
              <a:buNone/>
            </a:pPr>
            <a:r>
              <a:rPr lang="zh-CN" altLang="en-US" dirty="0"/>
              <a:t>                一是收集可以用的试题</a:t>
            </a:r>
            <a:endParaRPr lang="en-US" altLang="zh-CN" dirty="0"/>
          </a:p>
          <a:p>
            <a:pPr marL="0" indent="0">
              <a:buNone/>
            </a:pPr>
            <a:r>
              <a:rPr lang="en-US" altLang="zh-CN" dirty="0"/>
              <a:t>                </a:t>
            </a:r>
            <a:r>
              <a:rPr lang="zh-CN" altLang="en-US" dirty="0"/>
              <a:t>二是根据四年级要求调整一些试题</a:t>
            </a:r>
            <a:endParaRPr lang="en-US" altLang="zh-CN" dirty="0"/>
          </a:p>
          <a:p>
            <a:pPr marL="0" indent="0">
              <a:buNone/>
            </a:pPr>
            <a:r>
              <a:rPr lang="en-US" altLang="zh-CN" dirty="0"/>
              <a:t>                </a:t>
            </a:r>
            <a:r>
              <a:rPr lang="zh-CN" altLang="en-US" dirty="0"/>
              <a:t>三是根据四年级新增内容重新编制（寻找）一些试题</a:t>
            </a:r>
            <a:endParaRPr lang="en-US" altLang="zh-CN" dirty="0"/>
          </a:p>
          <a:p>
            <a:pPr marL="0" indent="0">
              <a:buNone/>
            </a:pPr>
            <a:r>
              <a:rPr lang="en-US" altLang="zh-CN" dirty="0">
                <a:solidFill>
                  <a:srgbClr val="FF0000"/>
                </a:solidFill>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准备安排：</a:t>
            </a:r>
            <a:r>
              <a:rPr lang="en-US" altLang="zh-CN" dirty="0">
                <a:solidFill>
                  <a:srgbClr val="FF0000"/>
                </a:solidFill>
                <a:latin typeface="楷体" panose="02010609060101010101" pitchFamily="49" charset="-122"/>
                <a:ea typeface="楷体" panose="02010609060101010101" pitchFamily="49" charset="-122"/>
              </a:rPr>
              <a:t>9</a:t>
            </a:r>
            <a:r>
              <a:rPr lang="zh-CN" altLang="en-US" dirty="0">
                <a:solidFill>
                  <a:srgbClr val="FF0000"/>
                </a:solidFill>
                <a:latin typeface="楷体" panose="02010609060101010101" pitchFamily="49" charset="-122"/>
                <a:ea typeface="楷体" panose="02010609060101010101" pitchFamily="49" charset="-122"/>
              </a:rPr>
              <a:t>月初</a:t>
            </a:r>
            <a:r>
              <a:rPr lang="en-US" altLang="zh-CN" dirty="0">
                <a:solidFill>
                  <a:srgbClr val="FF0000"/>
                </a:solidFill>
                <a:latin typeface="楷体" panose="02010609060101010101" pitchFamily="49" charset="-122"/>
                <a:ea typeface="楷体" panose="02010609060101010101" pitchFamily="49" charset="-122"/>
              </a:rPr>
              <a:t>------9</a:t>
            </a:r>
            <a:r>
              <a:rPr lang="zh-CN" altLang="en-US" dirty="0">
                <a:solidFill>
                  <a:srgbClr val="FF0000"/>
                </a:solidFill>
                <a:latin typeface="楷体" panose="02010609060101010101" pitchFamily="49" charset="-122"/>
                <a:ea typeface="楷体" panose="02010609060101010101" pitchFamily="49" charset="-122"/>
              </a:rPr>
              <a:t>月底</a:t>
            </a:r>
            <a:r>
              <a:rPr lang="en-US" altLang="zh-CN" dirty="0">
                <a:solidFill>
                  <a:srgbClr val="FF0000"/>
                </a:solidFill>
                <a:latin typeface="楷体" panose="02010609060101010101" pitchFamily="49" charset="-122"/>
                <a:ea typeface="楷体" panose="02010609060101010101" pitchFamily="49" charset="-122"/>
              </a:rPr>
              <a:t>10</a:t>
            </a:r>
            <a:r>
              <a:rPr lang="zh-CN" altLang="en-US" dirty="0">
                <a:solidFill>
                  <a:srgbClr val="FF0000"/>
                </a:solidFill>
                <a:latin typeface="楷体" panose="02010609060101010101" pitchFamily="49" charset="-122"/>
                <a:ea typeface="楷体" panose="02010609060101010101" pitchFamily="49" charset="-122"/>
              </a:rPr>
              <a:t>月初</a:t>
            </a:r>
            <a:r>
              <a:rPr lang="en-US" altLang="zh-CN" dirty="0">
                <a:solidFill>
                  <a:srgbClr val="FF0000"/>
                </a:solidFill>
                <a:latin typeface="楷体" panose="02010609060101010101" pitchFamily="49" charset="-122"/>
                <a:ea typeface="楷体" panose="02010609060101010101" pitchFamily="49" charset="-122"/>
              </a:rPr>
              <a:t>------10</a:t>
            </a:r>
            <a:r>
              <a:rPr lang="zh-CN" altLang="en-US" dirty="0">
                <a:solidFill>
                  <a:srgbClr val="FF0000"/>
                </a:solidFill>
                <a:latin typeface="楷体" panose="02010609060101010101" pitchFamily="49" charset="-122"/>
                <a:ea typeface="楷体" panose="02010609060101010101" pitchFamily="49" charset="-122"/>
              </a:rPr>
              <a:t>月下旬 </a:t>
            </a:r>
            <a:endParaRPr lang="en-US" altLang="zh-CN" dirty="0">
              <a:solidFill>
                <a:srgbClr val="FF0000"/>
              </a:solidFill>
              <a:latin typeface="楷体" panose="02010609060101010101" pitchFamily="49" charset="-122"/>
              <a:ea typeface="楷体" panose="02010609060101010101" pitchFamily="49" charset="-122"/>
            </a:endParaRPr>
          </a:p>
          <a:p>
            <a:pPr marL="0" indent="0">
              <a:buNone/>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各校           区调研          省测</a:t>
            </a:r>
            <a:endParaRPr lang="en-US" altLang="zh-CN" dirty="0"/>
          </a:p>
          <a:p>
            <a:endParaRPr lang="zh-CN" altLang="en-US" dirty="0"/>
          </a:p>
        </p:txBody>
      </p:sp>
    </p:spTree>
    <p:extLst>
      <p:ext uri="{BB962C8B-B14F-4D97-AF65-F5344CB8AC3E}">
        <p14:creationId xmlns:p14="http://schemas.microsoft.com/office/powerpoint/2010/main" val="2327480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EEAF7E-EC66-41BF-AD68-16414FEB7D0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2FBDB81E-C0E3-483C-BDC4-1BEF75D5BB0C}"/>
              </a:ext>
            </a:extLst>
          </p:cNvPr>
          <p:cNvSpPr>
            <a:spLocks noGrp="1"/>
          </p:cNvSpPr>
          <p:nvPr>
            <p:ph idx="1"/>
          </p:nvPr>
        </p:nvSpPr>
        <p:spPr/>
        <p:txBody>
          <a:bodyPr/>
          <a:lstStyle/>
          <a:p>
            <a:r>
              <a:rPr lang="zh-CN" altLang="zh-CN" dirty="0"/>
              <a:t>基于数学核心素养及关键能力的质量调研活动</a:t>
            </a:r>
          </a:p>
          <a:p>
            <a:pPr marL="0" indent="0">
              <a:buNone/>
            </a:pPr>
            <a:endParaRPr lang="en-US" altLang="zh-CN" dirty="0"/>
          </a:p>
          <a:p>
            <a:pPr marL="0" indent="0">
              <a:buNone/>
            </a:pPr>
            <a:r>
              <a:rPr lang="zh-CN" altLang="zh-CN" dirty="0"/>
              <a:t>活动对象：</a:t>
            </a:r>
            <a:r>
              <a:rPr lang="en-US" altLang="zh-CN" dirty="0"/>
              <a:t>3-6</a:t>
            </a:r>
            <a:r>
              <a:rPr lang="zh-CN" altLang="zh-CN" dirty="0"/>
              <a:t>年级</a:t>
            </a:r>
          </a:p>
          <a:p>
            <a:pPr marL="0" indent="0">
              <a:buNone/>
            </a:pPr>
            <a:r>
              <a:rPr lang="zh-CN" altLang="zh-CN" dirty="0"/>
              <a:t>活动方式：其中一个年级区统一抽样组织，另外三个年级提供样卷自主组织。</a:t>
            </a:r>
            <a:endParaRPr lang="en-US" altLang="zh-CN" dirty="0"/>
          </a:p>
          <a:p>
            <a:endParaRPr lang="zh-CN" altLang="en-US" dirty="0"/>
          </a:p>
        </p:txBody>
      </p:sp>
    </p:spTree>
    <p:extLst>
      <p:ext uri="{BB962C8B-B14F-4D97-AF65-F5344CB8AC3E}">
        <p14:creationId xmlns:p14="http://schemas.microsoft.com/office/powerpoint/2010/main" val="3155360887"/>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1"/>
          <p:cNvSpPr>
            <a:spLocks noGrp="1"/>
          </p:cNvSpPr>
          <p:nvPr>
            <p:ph type="title"/>
          </p:nvPr>
        </p:nvSpPr>
        <p:spPr/>
        <p:txBody>
          <a:bodyPr/>
          <a:lstStyle/>
          <a:p>
            <a:r>
              <a:rPr lang="zh-CN" altLang="zh-CN" dirty="0">
                <a:solidFill>
                  <a:srgbClr val="FF0000"/>
                </a:solidFill>
              </a:rPr>
              <a:t>珠心算项目研究活动</a:t>
            </a:r>
            <a:endParaRPr lang="zh-CN" altLang="en-US" dirty="0">
              <a:solidFill>
                <a:srgbClr val="FF0000"/>
              </a:solidFill>
            </a:endParaRPr>
          </a:p>
        </p:txBody>
      </p:sp>
      <p:sp>
        <p:nvSpPr>
          <p:cNvPr id="93186" name="内容占位符 2"/>
          <p:cNvSpPr>
            <a:spLocks noGrp="1"/>
          </p:cNvSpPr>
          <p:nvPr>
            <p:ph idx="1"/>
          </p:nvPr>
        </p:nvSpPr>
        <p:spPr>
          <a:xfrm>
            <a:off x="546971" y="1281393"/>
            <a:ext cx="10972800" cy="4581525"/>
          </a:xfrm>
        </p:spPr>
        <p:txBody>
          <a:bodyPr/>
          <a:lstStyle/>
          <a:p>
            <a:r>
              <a:rPr lang="zh-CN" altLang="zh-CN" dirty="0">
                <a:latin typeface="仿宋" panose="02010609060101010101" pitchFamily="49" charset="-122"/>
                <a:ea typeface="仿宋" panose="02010609060101010101" pitchFamily="49" charset="-122"/>
              </a:rPr>
              <a:t>活动对象：兰陵</a:t>
            </a:r>
            <a:r>
              <a:rPr lang="zh-CN" altLang="en-US"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丽二珠心算研究教师</a:t>
            </a:r>
            <a:endParaRPr lang="en-US" altLang="zh-CN" dirty="0">
              <a:latin typeface="仿宋" panose="02010609060101010101" pitchFamily="49" charset="-122"/>
              <a:ea typeface="仿宋" panose="02010609060101010101" pitchFamily="49" charset="-122"/>
            </a:endParaRPr>
          </a:p>
          <a:p>
            <a:r>
              <a:rPr lang="zh-CN" altLang="zh-CN" dirty="0">
                <a:latin typeface="仿宋" panose="02010609060101010101" pitchFamily="49" charset="-122"/>
                <a:ea typeface="仿宋" panose="02010609060101010101" pitchFamily="49" charset="-122"/>
              </a:rPr>
              <a:t>活动内容</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  1.</a:t>
            </a:r>
            <a:r>
              <a:rPr lang="zh-CN" altLang="zh-CN" dirty="0">
                <a:latin typeface="仿宋" panose="02010609060101010101" pitchFamily="49" charset="-122"/>
                <a:ea typeface="仿宋" panose="02010609060101010101" pitchFamily="49" charset="-122"/>
              </a:rPr>
              <a:t>“常州市教育实验优秀项目评比活动”，每个申报项目需要提供</a:t>
            </a:r>
            <a:r>
              <a:rPr lang="en-US" altLang="zh-CN" dirty="0">
                <a:latin typeface="仿宋" panose="02010609060101010101" pitchFamily="49" charset="-122"/>
                <a:ea typeface="仿宋" panose="02010609060101010101" pitchFamily="49" charset="-122"/>
              </a:rPr>
              <a:t>3-5</a:t>
            </a:r>
            <a:r>
              <a:rPr lang="zh-CN" altLang="zh-CN" dirty="0">
                <a:latin typeface="仿宋" panose="02010609060101010101" pitchFamily="49" charset="-122"/>
                <a:ea typeface="仿宋" panose="02010609060101010101" pitchFamily="49" charset="-122"/>
              </a:rPr>
              <a:t>分钟的微视频，并形成项目报告。</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  2.</a:t>
            </a:r>
            <a:r>
              <a:rPr lang="zh-CN" altLang="zh-CN" dirty="0">
                <a:latin typeface="仿宋" panose="02010609060101010101" pitchFamily="49" charset="-122"/>
                <a:ea typeface="仿宋" panose="02010609060101010101" pitchFamily="49" charset="-122"/>
              </a:rPr>
              <a:t>开展“常州市珠心算实验学校教师珠心算能力比赛”，每所实验学校选派一位教师参加比赛，通过实拨、空拨、想拨三轮比赛，评出常州市珠心算能力优胜教师，引领珠心算实验教师提升自身的珠心算能力。</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  3.</a:t>
            </a:r>
            <a:r>
              <a:rPr lang="zh-CN" altLang="zh-CN" dirty="0">
                <a:latin typeface="仿宋" panose="02010609060101010101" pitchFamily="49" charset="-122"/>
                <a:ea typeface="仿宋" panose="02010609060101010101" pitchFamily="49" charset="-122"/>
              </a:rPr>
              <a:t>开展“常州市珠心算教育实验课堂教学录像课比赛”，每所实验学校推荐一节珠心算教育课堂，先进行网上展示交流，再投票产生优秀课例。</a:t>
            </a:r>
            <a:endParaRPr lang="en-US" altLang="zh-CN" dirty="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rPr>
              <a:t>  4.</a:t>
            </a:r>
            <a:r>
              <a:rPr lang="zh-CN" altLang="zh-CN" dirty="0">
                <a:latin typeface="仿宋" panose="02010609060101010101" pitchFamily="49" charset="-122"/>
                <a:ea typeface="仿宋" panose="02010609060101010101" pitchFamily="49" charset="-122"/>
              </a:rPr>
              <a:t>征集优秀学生案例，学习珠心算对学生发展有什么用，每所实验学校提供</a:t>
            </a:r>
            <a:r>
              <a:rPr lang="en-US" altLang="zh-CN" dirty="0">
                <a:latin typeface="仿宋" panose="02010609060101010101" pitchFamily="49" charset="-122"/>
                <a:ea typeface="仿宋" panose="02010609060101010101" pitchFamily="49" charset="-122"/>
              </a:rPr>
              <a:t>1</a:t>
            </a:r>
            <a:r>
              <a:rPr lang="zh-CN" altLang="zh-CN" dirty="0">
                <a:latin typeface="仿宋" panose="02010609060101010101" pitchFamily="49" charset="-122"/>
                <a:ea typeface="仿宋" panose="02010609060101010101" pitchFamily="49" charset="-122"/>
              </a:rPr>
              <a:t>至</a:t>
            </a:r>
            <a:r>
              <a:rPr lang="en-US" altLang="zh-CN" dirty="0">
                <a:latin typeface="仿宋" panose="02010609060101010101" pitchFamily="49" charset="-122"/>
                <a:ea typeface="仿宋" panose="02010609060101010101" pitchFamily="49" charset="-122"/>
              </a:rPr>
              <a:t>2</a:t>
            </a:r>
            <a:r>
              <a:rPr lang="zh-CN" altLang="zh-CN" dirty="0">
                <a:latin typeface="仿宋" panose="02010609060101010101" pitchFamily="49" charset="-122"/>
                <a:ea typeface="仿宋" panose="02010609060101010101" pitchFamily="49" charset="-122"/>
              </a:rPr>
              <a:t>个案例，为省级课题提供过程性资料。本学期常州市珠心算教育实验将进入两所实验学校现场开展研讨活动，具体等市通知。</a:t>
            </a:r>
            <a:endParaRPr lang="zh-CN" altLang="en-US" dirty="0">
              <a:latin typeface="仿宋" panose="02010609060101010101" pitchFamily="49" charset="-122"/>
              <a:ea typeface="仿宋" panose="02010609060101010101" pitchFamily="49" charset="-122"/>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42B31E-4BC8-40C1-A1EA-7C8DB9F2197E}"/>
              </a:ext>
            </a:extLst>
          </p:cNvPr>
          <p:cNvSpPr>
            <a:spLocks noGrp="1"/>
          </p:cNvSpPr>
          <p:nvPr>
            <p:ph type="title"/>
          </p:nvPr>
        </p:nvSpPr>
        <p:spPr/>
        <p:txBody>
          <a:bodyPr/>
          <a:lstStyle/>
          <a:p>
            <a:r>
              <a:rPr lang="zh-CN" altLang="zh-CN" sz="2800" dirty="0">
                <a:solidFill>
                  <a:srgbClr val="FF0000"/>
                </a:solidFill>
              </a:rPr>
              <a:t>常州市小学数学课程实施成果展示活动</a:t>
            </a:r>
            <a:endParaRPr lang="zh-CN" altLang="en-US" sz="2800" dirty="0">
              <a:solidFill>
                <a:srgbClr val="FF0000"/>
              </a:solidFill>
            </a:endParaRPr>
          </a:p>
        </p:txBody>
      </p:sp>
      <p:sp>
        <p:nvSpPr>
          <p:cNvPr id="3" name="内容占位符 2">
            <a:extLst>
              <a:ext uri="{FF2B5EF4-FFF2-40B4-BE49-F238E27FC236}">
                <a16:creationId xmlns:a16="http://schemas.microsoft.com/office/drawing/2014/main" id="{4E82B5F8-F244-4B3E-B9F8-E9D321BB9B13}"/>
              </a:ext>
            </a:extLst>
          </p:cNvPr>
          <p:cNvSpPr>
            <a:spLocks noGrp="1"/>
          </p:cNvSpPr>
          <p:nvPr>
            <p:ph idx="1"/>
          </p:nvPr>
        </p:nvSpPr>
        <p:spPr>
          <a:xfrm>
            <a:off x="624417" y="2133600"/>
            <a:ext cx="10972800" cy="2016125"/>
          </a:xfrm>
        </p:spPr>
        <p:txBody>
          <a:bodyPr/>
          <a:lstStyle/>
          <a:p>
            <a:r>
              <a:rPr lang="zh-CN" altLang="zh-CN" dirty="0"/>
              <a:t>时间：十月份</a:t>
            </a:r>
          </a:p>
          <a:p>
            <a:r>
              <a:rPr lang="zh-CN" altLang="zh-CN" dirty="0"/>
              <a:t>地点：百草园小学</a:t>
            </a:r>
          </a:p>
          <a:p>
            <a:r>
              <a:rPr lang="zh-CN" altLang="zh-CN" dirty="0"/>
              <a:t>内容：小学数学校本教学工作手册的编拟与应用。</a:t>
            </a:r>
            <a:endParaRPr lang="zh-CN" altLang="en-US" dirty="0"/>
          </a:p>
        </p:txBody>
      </p:sp>
    </p:spTree>
    <p:extLst>
      <p:ext uri="{BB962C8B-B14F-4D97-AF65-F5344CB8AC3E}">
        <p14:creationId xmlns:p14="http://schemas.microsoft.com/office/powerpoint/2010/main" val="280308251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9BDE4A-1AD0-4ED7-AC02-221BE510EF58}"/>
              </a:ext>
            </a:extLst>
          </p:cNvPr>
          <p:cNvSpPr>
            <a:spLocks noGrp="1"/>
          </p:cNvSpPr>
          <p:nvPr>
            <p:ph type="title"/>
          </p:nvPr>
        </p:nvSpPr>
        <p:spPr>
          <a:xfrm>
            <a:off x="755899" y="794031"/>
            <a:ext cx="10972800" cy="720725"/>
          </a:xfrm>
        </p:spPr>
        <p:txBody>
          <a:bodyPr/>
          <a:lstStyle/>
          <a:p>
            <a:r>
              <a:rPr lang="zh-CN" altLang="zh-CN" sz="2800" dirty="0">
                <a:solidFill>
                  <a:srgbClr val="FF0000"/>
                </a:solidFill>
              </a:rPr>
              <a:t>常州市数学优秀教师成长研讨会</a:t>
            </a:r>
            <a:endParaRPr lang="zh-CN" altLang="en-US" sz="2800" dirty="0">
              <a:solidFill>
                <a:srgbClr val="FF0000"/>
              </a:solidFill>
            </a:endParaRPr>
          </a:p>
        </p:txBody>
      </p:sp>
      <p:sp>
        <p:nvSpPr>
          <p:cNvPr id="3" name="内容占位符 2">
            <a:extLst>
              <a:ext uri="{FF2B5EF4-FFF2-40B4-BE49-F238E27FC236}">
                <a16:creationId xmlns:a16="http://schemas.microsoft.com/office/drawing/2014/main" id="{DBF7D0A8-56EF-414A-9405-80C70941E100}"/>
              </a:ext>
            </a:extLst>
          </p:cNvPr>
          <p:cNvSpPr>
            <a:spLocks noGrp="1"/>
          </p:cNvSpPr>
          <p:nvPr>
            <p:ph idx="1"/>
          </p:nvPr>
        </p:nvSpPr>
        <p:spPr>
          <a:xfrm>
            <a:off x="624417" y="2201769"/>
            <a:ext cx="10972800" cy="2776631"/>
          </a:xfrm>
        </p:spPr>
        <p:txBody>
          <a:bodyPr/>
          <a:lstStyle/>
          <a:p>
            <a:r>
              <a:rPr lang="zh-CN" altLang="zh-CN" dirty="0"/>
              <a:t>时间：十二月份</a:t>
            </a:r>
          </a:p>
          <a:p>
            <a:r>
              <a:rPr lang="zh-CN" altLang="zh-CN" dirty="0"/>
              <a:t>地点：溧阳</a:t>
            </a:r>
          </a:p>
          <a:p>
            <a:r>
              <a:rPr lang="zh-CN" altLang="zh-CN" dirty="0"/>
              <a:t>内容：举行“名师大讲坛”活动，以“创造适合每一个学生的数学教育”为主题，选派优秀青年教师和省内外“大咖”以“同上一节课”进行研讨交流。</a:t>
            </a:r>
            <a:endParaRPr lang="zh-CN" altLang="en-US" dirty="0"/>
          </a:p>
        </p:txBody>
      </p:sp>
    </p:spTree>
    <p:extLst>
      <p:ext uri="{BB962C8B-B14F-4D97-AF65-F5344CB8AC3E}">
        <p14:creationId xmlns:p14="http://schemas.microsoft.com/office/powerpoint/2010/main" val="335661112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7235" y="2675255"/>
            <a:ext cx="10972800" cy="1506855"/>
          </a:xfrm>
        </p:spPr>
        <p:txBody>
          <a:bodyPr/>
          <a:lstStyle/>
          <a:p>
            <a:pPr fontAlgn="auto">
              <a:spcAft>
                <a:spcPts val="0"/>
              </a:spcAft>
              <a:buFont typeface="Arial" panose="020B0604020202020204" pitchFamily="34" charset="0"/>
              <a:buChar char="•"/>
              <a:defRPr/>
            </a:pPr>
            <a:r>
              <a:rPr lang="zh-CN" altLang="en-US" sz="4000">
                <a:solidFill>
                  <a:srgbClr val="0070C0"/>
                </a:solidFill>
                <a:latin typeface="楷体" panose="02010609060101010101" charset="-122"/>
                <a:ea typeface="楷体" panose="02010609060101010101" charset="-122"/>
                <a:sym typeface="+mn-ea"/>
              </a:rPr>
              <a:t>四个活动：</a:t>
            </a:r>
            <a:r>
              <a:rPr lang="zh-CN" altLang="en-US" sz="4000">
                <a:solidFill>
                  <a:schemeClr val="tx1"/>
                </a:solidFill>
                <a:latin typeface="楷体" panose="02010609060101010101" charset="-122"/>
                <a:ea typeface="楷体" panose="02010609060101010101" charset="-122"/>
                <a:sym typeface="+mn-ea"/>
              </a:rPr>
              <a:t>四大</a:t>
            </a:r>
            <a:r>
              <a:rPr lang="zh-CN" altLang="en-US" sz="4000">
                <a:latin typeface="楷体" panose="02010609060101010101" charset="-122"/>
                <a:ea typeface="楷体" panose="02010609060101010101" charset="-122"/>
                <a:sym typeface="+mn-ea"/>
              </a:rPr>
              <a:t>集团联盟校教学展示活动</a:t>
            </a:r>
            <a:endParaRPr lang="zh-CN" altLang="en-US" sz="4000">
              <a:solidFill>
                <a:schemeClr val="tx1"/>
              </a:solidFill>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endParaRPr lang="zh-CN" altLang="en-US" sz="400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F44F1-2AED-4D58-A83C-2152552314B3}"/>
              </a:ext>
            </a:extLst>
          </p:cNvPr>
          <p:cNvSpPr>
            <a:spLocks noGrp="1"/>
          </p:cNvSpPr>
          <p:nvPr>
            <p:ph type="title"/>
          </p:nvPr>
        </p:nvSpPr>
        <p:spPr/>
        <p:txBody>
          <a:bodyPr/>
          <a:lstStyle/>
          <a:p>
            <a:r>
              <a:rPr lang="zh-CN" altLang="en-US" dirty="0"/>
              <a:t>关于</a:t>
            </a:r>
            <a:r>
              <a:rPr lang="en-US" altLang="zh-CN" dirty="0"/>
              <a:t>《</a:t>
            </a:r>
            <a:r>
              <a:rPr lang="zh-CN" altLang="en-US" dirty="0"/>
              <a:t>小数报读报用报</a:t>
            </a:r>
            <a:r>
              <a:rPr lang="en-US" altLang="zh-CN" dirty="0"/>
              <a:t>》</a:t>
            </a:r>
            <a:endParaRPr lang="zh-CN" altLang="en-US" dirty="0"/>
          </a:p>
        </p:txBody>
      </p:sp>
      <p:sp>
        <p:nvSpPr>
          <p:cNvPr id="3" name="内容占位符 2">
            <a:extLst>
              <a:ext uri="{FF2B5EF4-FFF2-40B4-BE49-F238E27FC236}">
                <a16:creationId xmlns:a16="http://schemas.microsoft.com/office/drawing/2014/main" id="{D783F488-D57A-4D22-B934-488A48EDF38C}"/>
              </a:ext>
            </a:extLst>
          </p:cNvPr>
          <p:cNvSpPr>
            <a:spLocks noGrp="1"/>
          </p:cNvSpPr>
          <p:nvPr>
            <p:ph idx="1"/>
          </p:nvPr>
        </p:nvSpPr>
        <p:spPr/>
        <p:txBody>
          <a:bodyPr/>
          <a:lstStyle/>
          <a:p>
            <a:r>
              <a:rPr lang="zh-CN" altLang="en-US" dirty="0"/>
              <a:t>有</a:t>
            </a:r>
            <a:r>
              <a:rPr lang="zh-CN" altLang="en-US" dirty="0">
                <a:solidFill>
                  <a:srgbClr val="FF0000"/>
                </a:solidFill>
              </a:rPr>
              <a:t>宣传</a:t>
            </a:r>
            <a:r>
              <a:rPr lang="zh-CN" altLang="en-US" dirty="0"/>
              <a:t>义务</a:t>
            </a:r>
            <a:r>
              <a:rPr lang="en-US" altLang="zh-CN" dirty="0"/>
              <a:t>---</a:t>
            </a:r>
            <a:r>
              <a:rPr lang="zh-CN" altLang="en-US" dirty="0">
                <a:hlinkClick r:id="rId3" action="ppaction://hlinkfile"/>
              </a:rPr>
              <a:t>相关文件</a:t>
            </a:r>
            <a:r>
              <a:rPr lang="zh-CN" altLang="en-US" dirty="0"/>
              <a:t>（区网</a:t>
            </a:r>
            <a:r>
              <a:rPr lang="en-US" altLang="zh-CN" dirty="0"/>
              <a:t>9</a:t>
            </a:r>
            <a:r>
              <a:rPr lang="zh-CN" altLang="en-US" dirty="0"/>
              <a:t>月</a:t>
            </a:r>
            <a:r>
              <a:rPr lang="en-US" altLang="zh-CN" dirty="0"/>
              <a:t>3</a:t>
            </a:r>
            <a:r>
              <a:rPr lang="zh-CN" altLang="en-US" dirty="0"/>
              <a:t>日转发市文件）</a:t>
            </a:r>
            <a:endParaRPr lang="en-US" altLang="zh-CN" dirty="0"/>
          </a:p>
          <a:p>
            <a:endParaRPr lang="en-US" altLang="zh-CN" dirty="0"/>
          </a:p>
          <a:p>
            <a:endParaRPr lang="en-US" altLang="zh-CN" dirty="0"/>
          </a:p>
          <a:p>
            <a:endParaRPr lang="en-US" altLang="zh-CN" dirty="0"/>
          </a:p>
          <a:p>
            <a:r>
              <a:rPr lang="zh-CN" altLang="en-US" dirty="0"/>
              <a:t>务必</a:t>
            </a:r>
            <a:r>
              <a:rPr lang="zh-CN" altLang="en-US" dirty="0">
                <a:solidFill>
                  <a:srgbClr val="FF0000"/>
                </a:solidFill>
              </a:rPr>
              <a:t>自愿</a:t>
            </a:r>
            <a:r>
              <a:rPr lang="zh-CN" altLang="en-US" dirty="0"/>
              <a:t>征订</a:t>
            </a:r>
            <a:endParaRPr lang="en-US" altLang="zh-CN" dirty="0"/>
          </a:p>
          <a:p>
            <a:pPr marL="0" indent="0">
              <a:buNone/>
            </a:pPr>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48342508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20C77A-4B8A-4323-824B-5FAA1369296F}"/>
              </a:ext>
            </a:extLst>
          </p:cNvPr>
          <p:cNvSpPr>
            <a:spLocks noGrp="1"/>
          </p:cNvSpPr>
          <p:nvPr>
            <p:ph type="title"/>
          </p:nvPr>
        </p:nvSpPr>
        <p:spPr/>
        <p:txBody>
          <a:bodyPr/>
          <a:lstStyle/>
          <a:p>
            <a:endParaRPr lang="zh-CN" altLang="en-US" dirty="0"/>
          </a:p>
        </p:txBody>
      </p:sp>
      <p:sp>
        <p:nvSpPr>
          <p:cNvPr id="3" name="内容占位符 2">
            <a:extLst>
              <a:ext uri="{FF2B5EF4-FFF2-40B4-BE49-F238E27FC236}">
                <a16:creationId xmlns:a16="http://schemas.microsoft.com/office/drawing/2014/main" id="{B11F7B21-A8FA-4311-88AF-943BFE0AF302}"/>
              </a:ext>
            </a:extLst>
          </p:cNvPr>
          <p:cNvSpPr>
            <a:spLocks noGrp="1"/>
          </p:cNvSpPr>
          <p:nvPr>
            <p:ph idx="1"/>
          </p:nvPr>
        </p:nvSpPr>
        <p:spPr>
          <a:xfrm>
            <a:off x="609600" y="2012950"/>
            <a:ext cx="10972800" cy="2717800"/>
          </a:xfrm>
        </p:spPr>
        <p:txBody>
          <a:bodyPr/>
          <a:lstStyle/>
          <a:p>
            <a:r>
              <a:rPr lang="zh-CN" altLang="en-US" sz="3600" dirty="0"/>
              <a:t>明年的同题异构：</a:t>
            </a:r>
            <a:endParaRPr lang="en-US" altLang="zh-CN" sz="3600" dirty="0"/>
          </a:p>
          <a:p>
            <a:pPr marL="0" indent="0">
              <a:buNone/>
            </a:pPr>
            <a:r>
              <a:rPr lang="zh-CN" altLang="en-US" sz="3600" dirty="0"/>
              <a:t>         教材中的“动手做”“找规律”“你知道吗”如何与数学课程整合。</a:t>
            </a:r>
            <a:br>
              <a:rPr lang="zh-CN" altLang="en-US" dirty="0"/>
            </a:br>
            <a:endParaRPr lang="zh-CN" altLang="en-US" dirty="0"/>
          </a:p>
          <a:p>
            <a:endParaRPr lang="zh-CN" altLang="en-US" dirty="0"/>
          </a:p>
        </p:txBody>
      </p:sp>
    </p:spTree>
    <p:extLst>
      <p:ext uri="{BB962C8B-B14F-4D97-AF65-F5344CB8AC3E}">
        <p14:creationId xmlns:p14="http://schemas.microsoft.com/office/powerpoint/2010/main" val="553069509"/>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F392CC-BC4A-49C2-9C7F-066487F9314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219CBD6C-97BA-4DE6-B39D-8D45BD62F3D5}"/>
              </a:ext>
            </a:extLst>
          </p:cNvPr>
          <p:cNvSpPr>
            <a:spLocks noGrp="1"/>
          </p:cNvSpPr>
          <p:nvPr>
            <p:ph idx="1"/>
          </p:nvPr>
        </p:nvSpPr>
        <p:spPr>
          <a:xfrm>
            <a:off x="889000" y="2587625"/>
            <a:ext cx="10972800" cy="1139825"/>
          </a:xfrm>
        </p:spPr>
        <p:txBody>
          <a:bodyPr/>
          <a:lstStyle/>
          <a:p>
            <a:r>
              <a:rPr lang="zh-CN" altLang="zh-CN" dirty="0"/>
              <a:t>请各校将本学期教研计划和各年级任教名单于</a:t>
            </a:r>
            <a:r>
              <a:rPr lang="en-US" altLang="zh-CN" dirty="0"/>
              <a:t>9</a:t>
            </a:r>
            <a:r>
              <a:rPr lang="zh-CN" altLang="zh-CN" dirty="0"/>
              <a:t>月</a:t>
            </a:r>
            <a:r>
              <a:rPr lang="en-US" altLang="zh-CN" dirty="0"/>
              <a:t>7</a:t>
            </a:r>
            <a:r>
              <a:rPr lang="zh-CN" altLang="zh-CN" dirty="0"/>
              <a:t>日前发至</a:t>
            </a:r>
            <a:r>
              <a:rPr lang="en-US" altLang="zh-CN" dirty="0"/>
              <a:t>172951737@qq.com</a:t>
            </a:r>
            <a:r>
              <a:rPr lang="zh-CN" altLang="zh-CN" dirty="0"/>
              <a:t>邮箱</a:t>
            </a:r>
            <a:endParaRPr lang="zh-CN" altLang="en-US" dirty="0"/>
          </a:p>
        </p:txBody>
      </p:sp>
    </p:spTree>
    <p:extLst>
      <p:ext uri="{BB962C8B-B14F-4D97-AF65-F5344CB8AC3E}">
        <p14:creationId xmlns:p14="http://schemas.microsoft.com/office/powerpoint/2010/main" val="392543403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887730"/>
            <a:ext cx="10972800" cy="4714875"/>
          </a:xfrm>
        </p:spPr>
        <p:txBody>
          <a:bodyPr/>
          <a:lstStyle/>
          <a:p>
            <a:pPr fontAlgn="auto">
              <a:spcAft>
                <a:spcPts val="0"/>
              </a:spcAft>
              <a:buFont typeface="Arial" panose="020B0604020202020204" pitchFamily="34" charset="0"/>
              <a:buChar char="•"/>
              <a:defRPr/>
            </a:pPr>
            <a:r>
              <a:rPr lang="zh-CN" altLang="en-US" sz="3200" dirty="0">
                <a:solidFill>
                  <a:srgbClr val="0070C0"/>
                </a:solidFill>
                <a:latin typeface="楷体" panose="02010609060101010101" charset="-122"/>
                <a:ea typeface="楷体" panose="02010609060101010101" charset="-122"/>
                <a:sym typeface="+mn-ea"/>
              </a:rPr>
              <a:t>两个比赛：</a:t>
            </a:r>
          </a:p>
          <a:p>
            <a:pPr marL="0" indent="0" fontAlgn="auto">
              <a:spcAft>
                <a:spcPts val="0"/>
              </a:spcAft>
              <a:buFont typeface="Arial" panose="020B0604020202020204" pitchFamily="34" charset="0"/>
              <a:buNone/>
              <a:defRPr/>
            </a:pPr>
            <a:r>
              <a:rPr lang="zh-CN" altLang="en-US" sz="3200" dirty="0">
                <a:latin typeface="楷体" panose="02010609060101010101" charset="-122"/>
                <a:ea typeface="楷体" panose="02010609060101010101" charset="-122"/>
                <a:sym typeface="+mn-ea"/>
              </a:rPr>
              <a:t> </a:t>
            </a:r>
            <a:r>
              <a:rPr lang="en-US" altLang="zh-CN" sz="3200" dirty="0">
                <a:latin typeface="楷体" panose="02010609060101010101" charset="-122"/>
                <a:ea typeface="楷体" panose="02010609060101010101" charset="-122"/>
                <a:sym typeface="+mn-ea"/>
              </a:rPr>
              <a:t>1.</a:t>
            </a:r>
            <a:r>
              <a:rPr lang="zh-CN" altLang="en-US" sz="3200" dirty="0">
                <a:latin typeface="楷体" panose="02010609060101010101" charset="-122"/>
                <a:ea typeface="楷体" panose="02010609060101010101" charset="-122"/>
                <a:sym typeface="+mn-ea"/>
              </a:rPr>
              <a:t>区基本功比赛：</a:t>
            </a:r>
            <a:r>
              <a:rPr lang="en-US" altLang="zh-CN" sz="3200" dirty="0">
                <a:latin typeface="楷体" panose="02010609060101010101" charset="-122"/>
                <a:ea typeface="楷体" panose="02010609060101010101" charset="-122"/>
                <a:sym typeface="+mn-ea"/>
              </a:rPr>
              <a:t>12</a:t>
            </a:r>
            <a:r>
              <a:rPr lang="zh-CN" altLang="en-US" sz="3200" dirty="0">
                <a:latin typeface="楷体" panose="02010609060101010101" charset="-122"/>
                <a:ea typeface="楷体" panose="02010609060101010101" charset="-122"/>
                <a:sym typeface="+mn-ea"/>
              </a:rPr>
              <a:t>个一等奖   </a:t>
            </a:r>
            <a:r>
              <a:rPr lang="en-US" altLang="zh-CN" sz="3200" dirty="0">
                <a:latin typeface="楷体" panose="02010609060101010101" charset="-122"/>
                <a:ea typeface="楷体" panose="02010609060101010101" charset="-122"/>
                <a:sym typeface="+mn-ea"/>
              </a:rPr>
              <a:t>13</a:t>
            </a:r>
            <a:r>
              <a:rPr lang="zh-CN" altLang="en-US" sz="3200" dirty="0">
                <a:latin typeface="楷体" panose="02010609060101010101" charset="-122"/>
                <a:ea typeface="楷体" panose="02010609060101010101" charset="-122"/>
                <a:sym typeface="+mn-ea"/>
              </a:rPr>
              <a:t>个二等奖</a:t>
            </a:r>
          </a:p>
          <a:p>
            <a:pPr marL="0" indent="0" fontAlgn="auto">
              <a:spcAft>
                <a:spcPts val="0"/>
              </a:spcAft>
              <a:buFont typeface="Arial" panose="020B0604020202020204" pitchFamily="34" charset="0"/>
              <a:buNone/>
              <a:defRPr/>
            </a:pPr>
            <a:endParaRPr lang="zh-CN" altLang="en-US" sz="3200" dirty="0">
              <a:latin typeface="楷体" panose="02010609060101010101" charset="-122"/>
              <a:ea typeface="楷体" panose="02010609060101010101" charset="-122"/>
              <a:sym typeface="+mn-ea"/>
            </a:endParaRPr>
          </a:p>
          <a:p>
            <a:pPr marL="0" indent="0" fontAlgn="auto">
              <a:spcAft>
                <a:spcPts val="0"/>
              </a:spcAft>
              <a:buFont typeface="Arial" panose="020B0604020202020204" pitchFamily="34" charset="0"/>
              <a:buNone/>
              <a:defRPr/>
            </a:pPr>
            <a:r>
              <a:rPr lang="zh-CN" altLang="en-US" sz="3200" dirty="0">
                <a:latin typeface="楷体" panose="02010609060101010101" charset="-122"/>
                <a:ea typeface="楷体" panose="02010609060101010101" charset="-122"/>
                <a:sym typeface="+mn-ea"/>
              </a:rPr>
              <a:t> </a:t>
            </a:r>
            <a:r>
              <a:rPr lang="en-US" altLang="zh-CN" sz="3200" dirty="0">
                <a:latin typeface="楷体" panose="02010609060101010101" charset="-122"/>
                <a:ea typeface="楷体" panose="02010609060101010101" charset="-122"/>
                <a:sym typeface="+mn-ea"/>
              </a:rPr>
              <a:t>2.</a:t>
            </a:r>
            <a:r>
              <a:rPr lang="zh-CN" altLang="en-US" sz="3200" dirty="0">
                <a:latin typeface="楷体" panose="02010609060101010101" charset="-122"/>
                <a:ea typeface="楷体" panose="02010609060101010101" charset="-122"/>
                <a:sym typeface="+mn-ea"/>
              </a:rPr>
              <a:t>市基本功比赛：</a:t>
            </a:r>
          </a:p>
          <a:p>
            <a:pPr marL="0" indent="0" fontAlgn="auto">
              <a:spcAft>
                <a:spcPts val="0"/>
              </a:spcAft>
              <a:buFont typeface="Arial" panose="020B0604020202020204" pitchFamily="34" charset="0"/>
              <a:buNone/>
              <a:defRPr/>
            </a:pPr>
            <a:r>
              <a:rPr lang="zh-CN" altLang="en-US" sz="3200" dirty="0">
                <a:latin typeface="楷体" panose="02010609060101010101" charset="-122"/>
                <a:ea typeface="楷体" panose="02010609060101010101" charset="-122"/>
                <a:sym typeface="+mn-ea"/>
              </a:rPr>
              <a:t> </a:t>
            </a:r>
            <a:r>
              <a:rPr lang="zh-CN" altLang="en-US" sz="3200" dirty="0">
                <a:solidFill>
                  <a:schemeClr val="tx1"/>
                </a:solidFill>
                <a:latin typeface="楷体" panose="02010609060101010101" charset="-122"/>
                <a:ea typeface="楷体" panose="02010609060101010101" charset="-122"/>
                <a:sym typeface="+mn-ea"/>
              </a:rPr>
              <a:t>两个一等奖  季焕庆（二实小）    刘佳（局小）</a:t>
            </a:r>
          </a:p>
          <a:p>
            <a:pPr marL="0" indent="0" fontAlgn="auto">
              <a:spcAft>
                <a:spcPts val="0"/>
              </a:spcAft>
              <a:buFont typeface="Arial" panose="020B0604020202020204" pitchFamily="34" charset="0"/>
              <a:buNone/>
              <a:defRPr/>
            </a:pPr>
            <a:r>
              <a:rPr lang="zh-CN" altLang="en-US" sz="3200" dirty="0">
                <a:solidFill>
                  <a:schemeClr val="tx1"/>
                </a:solidFill>
                <a:latin typeface="楷体" panose="02010609060101010101" charset="-122"/>
                <a:ea typeface="楷体" panose="02010609060101010101" charset="-122"/>
                <a:sym typeface="+mn-ea"/>
              </a:rPr>
              <a:t> 两个二等奖  蒋秀子（博爱）      徐燕（二实小）</a:t>
            </a:r>
            <a:r>
              <a:rPr lang="zh-CN" altLang="en-US" sz="3200" dirty="0">
                <a:solidFill>
                  <a:srgbClr val="FF0000"/>
                </a:solidFill>
                <a:latin typeface="楷体" panose="02010609060101010101" charset="-122"/>
                <a:ea typeface="楷体" panose="02010609060101010101" charset="-122"/>
                <a:sym typeface="+mn-ea"/>
              </a:rPr>
              <a:t>     </a:t>
            </a:r>
            <a:r>
              <a:rPr lang="zh-CN" altLang="en-US" sz="3200" dirty="0">
                <a:latin typeface="楷体" panose="02010609060101010101" charset="-122"/>
                <a:ea typeface="楷体" panose="02010609060101010101" charset="-122"/>
                <a:sym typeface="+mn-ea"/>
              </a:rPr>
              <a:t> </a:t>
            </a:r>
          </a:p>
          <a:p>
            <a:pPr marL="0" indent="0" fontAlgn="auto">
              <a:spcAft>
                <a:spcPts val="0"/>
              </a:spcAft>
              <a:buFont typeface="Arial" panose="020B0604020202020204" pitchFamily="34" charset="0"/>
              <a:buNone/>
              <a:defRPr/>
            </a:pPr>
            <a:r>
              <a:rPr lang="zh-CN" altLang="en-US" dirty="0">
                <a:latin typeface="楷体" panose="02010609060101010101" charset="-122"/>
                <a:ea typeface="楷体" panose="02010609060101010101" charset="-122"/>
                <a:sym typeface="+mn-ea"/>
              </a:rPr>
              <a:t> </a:t>
            </a:r>
          </a:p>
          <a:p>
            <a:pPr marL="0" indent="0" fontAlgn="auto">
              <a:spcAft>
                <a:spcPts val="0"/>
              </a:spcAft>
              <a:buFont typeface="Arial" panose="020B0604020202020204" pitchFamily="34" charset="0"/>
              <a:buNone/>
              <a:defRPr/>
            </a:pPr>
            <a:r>
              <a:rPr lang="zh-CN" altLang="en-US" dirty="0"/>
              <a:t>            </a:t>
            </a:r>
            <a:endParaRPr lang="zh-CN" altLang="en-US" dirty="0">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812" y="776923"/>
            <a:ext cx="10972800" cy="720725"/>
          </a:xfrm>
        </p:spPr>
        <p:txBody>
          <a:bodyPr/>
          <a:lstStyle/>
          <a:p>
            <a:r>
              <a:rPr lang="zh-CN" altLang="en-US">
                <a:solidFill>
                  <a:srgbClr val="FF0000"/>
                </a:solidFill>
                <a:sym typeface="+mn-ea"/>
              </a:rPr>
              <a:t>二、上学期质量调研情况反馈</a:t>
            </a:r>
            <a:br>
              <a:rPr lang="zh-CN" altLang="en-US">
                <a:solidFill>
                  <a:srgbClr val="FF0000"/>
                </a:solidFill>
              </a:rPr>
            </a:br>
            <a:endParaRPr lang="zh-CN" altLang="en-US"/>
          </a:p>
        </p:txBody>
      </p:sp>
      <p:sp>
        <p:nvSpPr>
          <p:cNvPr id="3" name="内容占位符 2"/>
          <p:cNvSpPr>
            <a:spLocks noGrp="1"/>
          </p:cNvSpPr>
          <p:nvPr>
            <p:ph idx="1"/>
          </p:nvPr>
        </p:nvSpPr>
        <p:spPr>
          <a:xfrm>
            <a:off x="609600" y="1412875"/>
            <a:ext cx="10972800" cy="3154045"/>
          </a:xfrm>
        </p:spPr>
        <p:txBody>
          <a:bodyPr/>
          <a:lstStyle/>
          <a:p>
            <a:pPr fontAlgn="auto">
              <a:spcAft>
                <a:spcPts val="0"/>
              </a:spcAft>
              <a:buFont typeface="Arial" panose="020B0604020202020204" pitchFamily="34" charset="0"/>
              <a:buChar char="•"/>
              <a:defRPr/>
            </a:pPr>
            <a:r>
              <a:rPr lang="zh-CN" altLang="en-US">
                <a:latin typeface="楷体" panose="02010609060101010101" charset="-122"/>
                <a:ea typeface="楷体" panose="02010609060101010101" charset="-122"/>
                <a:sym typeface="+mn-ea"/>
              </a:rPr>
              <a:t>过程性检测（</a:t>
            </a:r>
            <a:r>
              <a:rPr lang="en-US" altLang="zh-CN">
                <a:latin typeface="楷体" panose="02010609060101010101" charset="-122"/>
                <a:ea typeface="楷体" panose="02010609060101010101" charset="-122"/>
                <a:sym typeface="+mn-ea"/>
              </a:rPr>
              <a:t>3-6</a:t>
            </a:r>
            <a:r>
              <a:rPr lang="zh-CN" altLang="en-US">
                <a:latin typeface="楷体" panose="02010609060101010101" charset="-122"/>
                <a:ea typeface="楷体" panose="02010609060101010101" charset="-122"/>
                <a:sym typeface="+mn-ea"/>
              </a:rPr>
              <a:t>年级）：只提供资源不作统计</a:t>
            </a:r>
          </a:p>
          <a:p>
            <a:pPr fontAlgn="auto">
              <a:spcAft>
                <a:spcPts val="0"/>
              </a:spcAft>
              <a:buFont typeface="Arial" panose="020B0604020202020204" pitchFamily="34" charset="0"/>
              <a:buChar char="•"/>
              <a:defRPr/>
            </a:pPr>
            <a:endParaRPr lang="zh-CN" altLang="en-US">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endParaRPr lang="zh-CN" altLang="en-US">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endParaRPr lang="zh-CN" altLang="en-US">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r>
              <a:rPr lang="zh-CN" altLang="en-US">
                <a:latin typeface="楷体" panose="02010609060101010101" charset="-122"/>
                <a:ea typeface="楷体" panose="02010609060101010101" charset="-122"/>
                <a:sym typeface="+mn-ea"/>
              </a:rPr>
              <a:t>期末质量检测情况反馈（</a:t>
            </a:r>
            <a:r>
              <a:rPr lang="zh-CN" altLang="en-US">
                <a:solidFill>
                  <a:srgbClr val="FF0000"/>
                </a:solidFill>
                <a:latin typeface="楷体" panose="02010609060101010101" charset="-122"/>
                <a:ea typeface="楷体" panose="02010609060101010101" charset="-122"/>
                <a:sym typeface="+mn-ea"/>
              </a:rPr>
              <a:t>解小用区期末样卷</a:t>
            </a:r>
            <a:r>
              <a:rPr lang="zh-CN" altLang="en-US">
                <a:latin typeface="楷体" panose="02010609060101010101" charset="-122"/>
                <a:ea typeface="楷体" panose="02010609060101010101" charset="-122"/>
                <a:sym typeface="+mn-ea"/>
              </a:rPr>
              <a:t>）</a:t>
            </a:r>
          </a:p>
          <a:p>
            <a:pPr fontAlgn="auto">
              <a:spcAft>
                <a:spcPts val="0"/>
              </a:spcAft>
              <a:buFont typeface="Arial" panose="020B0604020202020204" pitchFamily="34" charset="0"/>
              <a:buChar char="•"/>
              <a:defRPr/>
            </a:pPr>
            <a:endParaRPr lang="zh-CN" altLang="en-US">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endParaRPr lang="zh-CN" altLang="en-US">
              <a:latin typeface="楷体" panose="02010609060101010101" charset="-122"/>
              <a:ea typeface="楷体" panose="02010609060101010101" charset="-122"/>
              <a:sym typeface="+mn-ea"/>
            </a:endParaRPr>
          </a:p>
          <a:p>
            <a:pPr fontAlgn="auto">
              <a:spcAft>
                <a:spcPts val="0"/>
              </a:spcAft>
              <a:buFont typeface="Arial" panose="020B0604020202020204" pitchFamily="34" charset="0"/>
              <a:buChar char="•"/>
              <a:defRPr/>
            </a:pPr>
            <a:r>
              <a:rPr lang="zh-CN" altLang="en-US">
                <a:latin typeface="楷体" panose="02010609060101010101" charset="-122"/>
                <a:ea typeface="楷体" panose="02010609060101010101" charset="-122"/>
                <a:sym typeface="+mn-ea"/>
              </a:rPr>
              <a:t>市学科关键能力检测情况反馈</a:t>
            </a:r>
          </a:p>
          <a:p>
            <a:endParaRPr lang="zh-CN" altLang="en-US"/>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456565" y="2374900"/>
            <a:ext cx="11278870" cy="1852295"/>
          </a:xfrm>
          <a:prstGeom prst="rect">
            <a:avLst/>
          </a:prstGeom>
        </p:spPr>
      </p:pic>
      <p:sp>
        <p:nvSpPr>
          <p:cNvPr id="5" name="文本框 4"/>
          <p:cNvSpPr txBox="1"/>
          <p:nvPr/>
        </p:nvSpPr>
        <p:spPr>
          <a:xfrm>
            <a:off x="747395" y="1005840"/>
            <a:ext cx="2631440" cy="737235"/>
          </a:xfrm>
          <a:prstGeom prst="rect">
            <a:avLst/>
          </a:prstGeom>
          <a:noFill/>
        </p:spPr>
        <p:txBody>
          <a:bodyPr wrap="none" rtlCol="0" anchor="t">
            <a:spAutoFit/>
          </a:bodyPr>
          <a:lstStyle/>
          <a:p>
            <a:r>
              <a:rPr lang="zh-CN" altLang="en-US" sz="2400" b="1">
                <a:sym typeface="+mn-ea"/>
              </a:rPr>
              <a:t>各分数段情况统计</a:t>
            </a:r>
            <a:br>
              <a:rPr lang="zh-CN" altLang="en-US">
                <a:sym typeface="+mn-ea"/>
              </a:rPr>
            </a:br>
            <a:endParaRPr lang="zh-CN" altLang="en-US"/>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812" y="961073"/>
            <a:ext cx="10972800" cy="720725"/>
          </a:xfrm>
        </p:spPr>
        <p:txBody>
          <a:bodyPr/>
          <a:lstStyle/>
          <a:p>
            <a:r>
              <a:rPr lang="zh-CN" altLang="en-US"/>
              <a:t>校、班级均分差异比对</a:t>
            </a:r>
          </a:p>
        </p:txBody>
      </p:sp>
      <p:pic>
        <p:nvPicPr>
          <p:cNvPr id="6" name="内容占位符 5"/>
          <p:cNvPicPr>
            <a:picLocks noGrp="1" noChangeAspect="1"/>
          </p:cNvPicPr>
          <p:nvPr>
            <p:ph idx="1"/>
          </p:nvPr>
        </p:nvPicPr>
        <p:blipFill>
          <a:blip r:embed="rId3"/>
          <a:stretch>
            <a:fillRect/>
          </a:stretch>
        </p:blipFill>
        <p:spPr>
          <a:xfrm>
            <a:off x="496570" y="2820670"/>
            <a:ext cx="11198860" cy="1471930"/>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latin typeface="Calibri" panose="020F0502020204030204" pitchFamily="34" charset="0"/>
                <a:sym typeface="+mn-ea"/>
              </a:rPr>
              <a:t>各项得分率情况统计</a:t>
            </a:r>
            <a:endParaRPr lang="zh-CN" altLang="en-US"/>
          </a:p>
        </p:txBody>
      </p:sp>
      <p:pic>
        <p:nvPicPr>
          <p:cNvPr id="4" name="内容占位符 3"/>
          <p:cNvPicPr>
            <a:picLocks noGrp="1" noChangeAspect="1"/>
          </p:cNvPicPr>
          <p:nvPr>
            <p:ph idx="1"/>
          </p:nvPr>
        </p:nvPicPr>
        <p:blipFill>
          <a:blip r:embed="rId3"/>
          <a:stretch>
            <a:fillRect/>
          </a:stretch>
        </p:blipFill>
        <p:spPr>
          <a:xfrm>
            <a:off x="405130" y="2402205"/>
            <a:ext cx="11381105" cy="1798955"/>
          </a:xfrm>
          <a:prstGeom prst="rect">
            <a:avLst/>
          </a:prstGeom>
        </p:spPr>
      </p:pic>
    </p:spTree>
  </p:cSld>
  <p:clrMapOvr>
    <a:masterClrMapping/>
  </p:clrMapOvr>
  <p:transition>
    <p:fade/>
  </p:transition>
</p:sld>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TotalTime>
  <Words>2588</Words>
  <Application>Microsoft Macintosh PowerPoint</Application>
  <PresentationFormat>宽屏</PresentationFormat>
  <Paragraphs>229</Paragraphs>
  <Slides>42</Slides>
  <Notes>39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42</vt:i4>
      </vt:variant>
    </vt:vector>
  </HeadingPairs>
  <TitlesOfParts>
    <vt:vector size="49" baseType="lpstr">
      <vt:lpstr>仿宋</vt:lpstr>
      <vt:lpstr>黑体</vt:lpstr>
      <vt:lpstr>楷体</vt:lpstr>
      <vt:lpstr>宋体</vt:lpstr>
      <vt:lpstr>Arial</vt:lpstr>
      <vt:lpstr>Calibri</vt:lpstr>
      <vt:lpstr>科技宣讲</vt:lpstr>
      <vt:lpstr>                           小学数学教研训期初工作会议 </vt:lpstr>
      <vt:lpstr>PowerPoint 演示文稿</vt:lpstr>
      <vt:lpstr>一、上学期主要活动梳理。</vt:lpstr>
      <vt:lpstr>PowerPoint 演示文稿</vt:lpstr>
      <vt:lpstr>PowerPoint 演示文稿</vt:lpstr>
      <vt:lpstr>二、上学期质量调研情况反馈 </vt:lpstr>
      <vt:lpstr>PowerPoint 演示文稿</vt:lpstr>
      <vt:lpstr>校、班级均分差异比对</vt:lpstr>
      <vt:lpstr>各项得分率情况统计</vt:lpstr>
      <vt:lpstr>PowerPoint 演示文稿</vt:lpstr>
      <vt:lpstr>市学科关键能力检测情况反馈</vt:lpstr>
      <vt:lpstr>本次市测情况</vt:lpstr>
      <vt:lpstr>PowerPoint 演示文稿</vt:lpstr>
      <vt:lpstr>省市区测命题导向分析</vt:lpstr>
      <vt:lpstr>学科素养及关键能力</vt:lpstr>
      <vt:lpstr>三年级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五年级</vt:lpstr>
      <vt:lpstr>PowerPoint 演示文稿</vt:lpstr>
      <vt:lpstr>PowerPoint 演示文稿</vt:lpstr>
      <vt:lpstr>PowerPoint 演示文稿</vt:lpstr>
      <vt:lpstr>PowerPoint 演示文稿</vt:lpstr>
      <vt:lpstr>关于学生书写</vt:lpstr>
      <vt:lpstr>三、本学期教研训计划交流</vt:lpstr>
      <vt:lpstr>（一）依托集团联盟，聚焦研究主题，提升区域校本研究力</vt:lpstr>
      <vt:lpstr>（二）依托区域赛事，凝聚优秀教师，提升优秀教师研究力 </vt:lpstr>
      <vt:lpstr>区小学数学优质课比赛</vt:lpstr>
      <vt:lpstr>“苏锡宁常”四城区会课活动</vt:lpstr>
      <vt:lpstr>（三）依托学科调研，关注试题研究，提升学科素养评价力</vt:lpstr>
      <vt:lpstr>PowerPoint 演示文稿</vt:lpstr>
      <vt:lpstr>珠心算项目研究活动</vt:lpstr>
      <vt:lpstr>常州市小学数学课程实施成果展示活动</vt:lpstr>
      <vt:lpstr>常州市数学优秀教师成长研讨会</vt:lpstr>
      <vt:lpstr>关于《小数报读报用报》</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数学教研训期初工作会议</dc:title>
  <dc:creator>user</dc:creator>
  <cp:lastModifiedBy>Microsoft Office 用户</cp:lastModifiedBy>
  <cp:revision>384</cp:revision>
  <dcterms:created xsi:type="dcterms:W3CDTF">2015-05-05T08:02:00Z</dcterms:created>
  <dcterms:modified xsi:type="dcterms:W3CDTF">2019-01-06T08:16:02Z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