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90" r:id="rId3"/>
    <p:sldId id="289" r:id="rId4"/>
    <p:sldId id="256" r:id="rId5"/>
    <p:sldId id="258" r:id="rId6"/>
    <p:sldId id="260" r:id="rId7"/>
    <p:sldId id="261" r:id="rId8"/>
    <p:sldId id="288" r:id="rId9"/>
    <p:sldId id="262" r:id="rId10"/>
    <p:sldId id="264" r:id="rId11"/>
    <p:sldId id="269" r:id="rId12"/>
    <p:sldId id="265" r:id="rId13"/>
    <p:sldId id="270" r:id="rId14"/>
    <p:sldId id="266" r:id="rId15"/>
    <p:sldId id="271" r:id="rId16"/>
    <p:sldId id="267" r:id="rId17"/>
    <p:sldId id="272" r:id="rId18"/>
    <p:sldId id="268" r:id="rId19"/>
    <p:sldId id="273" r:id="rId20"/>
    <p:sldId id="283" r:id="rId21"/>
    <p:sldId id="284" r:id="rId22"/>
    <p:sldId id="263" r:id="rId23"/>
    <p:sldId id="274" r:id="rId24"/>
    <p:sldId id="286" r:id="rId25"/>
    <p:sldId id="287" r:id="rId2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F9B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46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6E009CBE-E951-4112-B6BB-CD336D36DED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197FA4DB-3241-4B24-8520-254E2417DDB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72366C47-1707-44D8-8522-49D04D1D8B4B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B024007F-52E1-4E14-B08C-48CBAC2C04C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5E80BB74-595B-438F-A1DF-2C051B69165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610FCBFE-1CA0-4A2E-9367-782F29013D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7EA33BC-734F-471D-BCE8-A7CDDA807C1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7E8CB4B7-0571-4768-B495-C0F6C5F97D1E}"/>
              </a:ext>
            </a:extLst>
          </p:cNvPr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113BBA9F-3BDF-449A-9200-AA01DEC83412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CN" altLang="en-US">
                <a:latin typeface="Arial" panose="020B0604020202020204" pitchFamily="34" charset="0"/>
              </a:rPr>
              <a:t>？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>
            <a:extLst>
              <a:ext uri="{FF2B5EF4-FFF2-40B4-BE49-F238E27FC236}">
                <a16:creationId xmlns:a16="http://schemas.microsoft.com/office/drawing/2014/main" id="{FD1CD771-5FDA-49F5-A397-C1F2F669E05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备注占位符 2">
            <a:extLst>
              <a:ext uri="{FF2B5EF4-FFF2-40B4-BE49-F238E27FC236}">
                <a16:creationId xmlns:a16="http://schemas.microsoft.com/office/drawing/2014/main" id="{FC51FC94-0283-4868-A48A-9DA2C752F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9700" name="灯片编号占位符 3">
            <a:extLst>
              <a:ext uri="{FF2B5EF4-FFF2-40B4-BE49-F238E27FC236}">
                <a16:creationId xmlns:a16="http://schemas.microsoft.com/office/drawing/2014/main" id="{B47AD3BF-8D37-4C71-BE87-34DBD934C2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11ED4F4-B31E-49BF-98C4-56346C541129}" type="slidenum">
              <a:rPr lang="en-US" altLang="zh-CN"/>
              <a:pPr eaLnBrk="1" hangingPunct="1"/>
              <a:t>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>
            <a:extLst>
              <a:ext uri="{FF2B5EF4-FFF2-40B4-BE49-F238E27FC236}">
                <a16:creationId xmlns:a16="http://schemas.microsoft.com/office/drawing/2014/main" id="{2FBEFCE2-4F13-4C07-A157-403FD72BA5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备注占位符 2">
            <a:extLst>
              <a:ext uri="{FF2B5EF4-FFF2-40B4-BE49-F238E27FC236}">
                <a16:creationId xmlns:a16="http://schemas.microsoft.com/office/drawing/2014/main" id="{39016464-B84C-4135-8241-FAA560131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0724" name="灯片编号占位符 3">
            <a:extLst>
              <a:ext uri="{FF2B5EF4-FFF2-40B4-BE49-F238E27FC236}">
                <a16:creationId xmlns:a16="http://schemas.microsoft.com/office/drawing/2014/main" id="{081D500E-E1BD-4216-BDBF-C00F7BAE14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DB02D54-6819-402B-8DC1-20FA372C4BF3}" type="slidenum">
              <a:rPr lang="en-US" altLang="zh-CN"/>
              <a:pPr eaLnBrk="1" hangingPunct="1"/>
              <a:t>11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DDCE295E-A484-4DAE-BB3D-0FE407D827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4C500A6E-C48A-4B18-B802-1F1ACB7AC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E9193314-863B-4640-B3D6-C10E20D365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3C8FDCA-ED94-4C63-BB72-A1DD9EA8237B}" type="slidenum">
              <a:rPr lang="en-US" altLang="zh-CN"/>
              <a:pPr eaLnBrk="1" hangingPunct="1"/>
              <a:t>19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3E5B323C-8899-493E-AEA2-E8E29C10D51D}"/>
              </a:ext>
            </a:extLst>
          </p:cNvPr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AE8F35F7-DEE0-4621-869E-3793D7AB24C9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CN" altLang="en-US">
                <a:latin typeface="Arial" panose="020B0604020202020204" pitchFamily="34" charset="0"/>
              </a:rPr>
              <a:t>读书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4F67F0F-CF55-48E7-9EC0-9B42F0D076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73193E-3424-41CF-9677-EBD4361108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D5AFA22-0F95-46FF-A4E1-A3FA2B4E3E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555F41-10A8-420C-9C3C-BDD4CD1BA7A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20603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55C9896-BFEA-4166-BE2F-7600DE98BB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65675AD-3C0B-4CDD-B70C-FC0ECA5A4F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46AAB1B-68D0-4E77-907E-0189A32168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9B4F4B-6EFC-415C-BA53-899EA787CBB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43123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7ACBD4E-24AB-4322-9948-7BEDAD600D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7FCD2F-6C1C-4C5D-87E3-BF616D02F4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E2803A4-A9C7-49D4-BE54-8F6C09A544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5FB81D-B9FC-4616-9E0C-B3D3541DCCA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17822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805CB0D-C2A9-4664-B1CA-89CC0615CC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7088F5-080F-41DA-BDB5-4029E98B9C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84D07E-414B-4DB2-B40E-5C7C7B48D2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6BE5CE-9F0B-4A1C-87A2-56D9A45DB80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90518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F499DE-3AFC-4E58-A5E4-C38B91F174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C12420-C118-489C-9A7C-FAC538554B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0826BB-0D9A-4223-93D8-BC7F5C203F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28818A-2E46-4840-8741-AAB936A75C0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5104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AE18C2-A385-4023-B40F-1833B80C7C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4BE4E7-2B56-44D9-86BE-126A7F7766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204E1A-EE25-4A77-B1AE-09F582E02C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CB7B19-A22D-45C5-8964-D4ACB99AB86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96120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E35BD01-1817-41DE-B80F-EF9FF7661B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13F5954-3CFD-4893-9847-10B239C579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79B397A-BDEB-46CE-81A3-8F9755F7E6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57FB11-4EA4-4E83-BC46-91D5DAE0173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47715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08A01E1-96CF-427A-87BD-36F6AD9D03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902100F-7438-42F3-A0F3-1EBF878201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644DCBD-05C8-46C8-9B70-4F55CE0330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FCF792-89D6-4C7E-A84E-6D8EF4B2AEA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01803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413F136-D9CD-4A75-A48F-3B2A3D7E6C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F850C78-85EB-419E-A971-C44096612E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ADEA48F-D165-4108-904A-CF4AB6F125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001251-21F2-416D-BEA7-6B58C884460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19568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AA29FF-29E0-4E51-899B-FD182E7989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A74537-4432-4ADA-8FBE-26A2B0E7C2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C29500-59A3-47F4-AC53-41CCDF1A5D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101A64-C528-4404-A2FF-E9A00F5F06C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52478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183E55-C4EE-43B3-B668-CEC840B3D4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06E8E3-B805-4A54-B62D-5ED550FE6F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CDB532-B6FF-4002-B5E7-851FC8B6BF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D1D85B-8306-4A56-A9CF-5CBCCB63B48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50787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943BAD5-D111-4C49-8B95-3A6F0ABDAF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DD36A61-16FD-445B-9107-8455332865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DC028BA-440B-4E68-9A0D-EDAFCEFFBA6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9C4FD0F-9C72-4F9A-95A2-E91D631A3BE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F792B0F-0241-4A6E-A0AE-34D99CE5933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E0EEDC0-8448-4AE8-A097-62190DC20C2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file:///C:\Users\Administrator\Desktop\&#20116;&#19978;&#31532;&#20845;&#21333;&#20803;&#38598;&#20307;&#22791;&#35838;&#31532;&#19968;&#35838;&#26102;\U6Stor09.mp3" TargetMode="External"/><Relationship Id="rId13" Type="http://schemas.openxmlformats.org/officeDocument/2006/relationships/audio" Target="file:///C:\Users\Administrator\Desktop\&#20116;&#19978;&#31532;&#20845;&#21333;&#20803;&#38598;&#20307;&#22791;&#35838;&#31532;&#19968;&#35838;&#26102;\U6Stor14.mp3" TargetMode="External"/><Relationship Id="rId18" Type="http://schemas.openxmlformats.org/officeDocument/2006/relationships/image" Target="../media/image12.png"/><Relationship Id="rId3" Type="http://schemas.openxmlformats.org/officeDocument/2006/relationships/audio" Target="file:///C:\Users\Administrator\Desktop\&#20116;&#19978;&#31532;&#20845;&#21333;&#20803;&#38598;&#20307;&#22791;&#35838;&#31532;&#19968;&#35838;&#26102;\U6Stor04.mp3" TargetMode="External"/><Relationship Id="rId7" Type="http://schemas.openxmlformats.org/officeDocument/2006/relationships/audio" Target="file:///C:\Users\Administrator\Desktop\&#20116;&#19978;&#31532;&#20845;&#21333;&#20803;&#38598;&#20307;&#22791;&#35838;&#31532;&#19968;&#35838;&#26102;\U6Stor08.mp3" TargetMode="External"/><Relationship Id="rId12" Type="http://schemas.openxmlformats.org/officeDocument/2006/relationships/audio" Target="file:///C:\Users\Administrator\Desktop\&#20116;&#19978;&#31532;&#20845;&#21333;&#20803;&#38598;&#20307;&#22791;&#35838;&#31532;&#19968;&#35838;&#26102;\U6Stor13.mp3" TargetMode="External"/><Relationship Id="rId17" Type="http://schemas.openxmlformats.org/officeDocument/2006/relationships/image" Target="../media/image3.jpeg"/><Relationship Id="rId2" Type="http://schemas.openxmlformats.org/officeDocument/2006/relationships/audio" Target="file:///C:\Users\Administrator\Desktop\&#20116;&#19978;&#31532;&#20845;&#21333;&#20803;&#38598;&#20307;&#22791;&#35838;&#31532;&#19968;&#35838;&#26102;\U6Stor03.mp3" TargetMode="External"/><Relationship Id="rId16" Type="http://schemas.openxmlformats.org/officeDocument/2006/relationships/notesSlide" Target="../notesSlides/notesSlide5.xml"/><Relationship Id="rId1" Type="http://schemas.openxmlformats.org/officeDocument/2006/relationships/audio" Target="file:///C:\Users\Administrator\Desktop\&#20116;&#19978;&#31532;&#20845;&#21333;&#20803;&#38598;&#20307;&#22791;&#35838;&#31532;&#19968;&#35838;&#26102;\U6Stor01.mp3" TargetMode="External"/><Relationship Id="rId6" Type="http://schemas.openxmlformats.org/officeDocument/2006/relationships/audio" Target="file:///C:\Users\Administrator\Desktop\&#20116;&#19978;&#31532;&#20845;&#21333;&#20803;&#38598;&#20307;&#22791;&#35838;&#31532;&#19968;&#35838;&#26102;\U6Stor07.mp3" TargetMode="External"/><Relationship Id="rId11" Type="http://schemas.openxmlformats.org/officeDocument/2006/relationships/audio" Target="file:///C:\Users\Administrator\Desktop\&#20116;&#19978;&#31532;&#20845;&#21333;&#20803;&#38598;&#20307;&#22791;&#35838;&#31532;&#19968;&#35838;&#26102;\U6Stor12.mp3" TargetMode="External"/><Relationship Id="rId5" Type="http://schemas.openxmlformats.org/officeDocument/2006/relationships/audio" Target="file:///C:\Users\Administrator\Desktop\&#20116;&#19978;&#31532;&#20845;&#21333;&#20803;&#38598;&#20307;&#22791;&#35838;&#31532;&#19968;&#35838;&#26102;\U6Stor06.mp3" TargetMode="External"/><Relationship Id="rId15" Type="http://schemas.openxmlformats.org/officeDocument/2006/relationships/slideLayout" Target="../slideLayouts/slideLayout7.xml"/><Relationship Id="rId10" Type="http://schemas.openxmlformats.org/officeDocument/2006/relationships/audio" Target="file:///C:\Users\Administrator\Desktop\&#20116;&#19978;&#31532;&#20845;&#21333;&#20803;&#38598;&#20307;&#22791;&#35838;&#31532;&#19968;&#35838;&#26102;\U6Stor11.mp3" TargetMode="External"/><Relationship Id="rId4" Type="http://schemas.openxmlformats.org/officeDocument/2006/relationships/audio" Target="file:///C:\Users\Administrator\Desktop\&#20116;&#19978;&#31532;&#20845;&#21333;&#20803;&#38598;&#20307;&#22791;&#35838;&#31532;&#19968;&#35838;&#26102;\U6Stor05.mp3" TargetMode="External"/><Relationship Id="rId9" Type="http://schemas.openxmlformats.org/officeDocument/2006/relationships/audio" Target="file:///C:\Users\Administrator\Desktop\&#20116;&#19978;&#31532;&#20845;&#21333;&#20803;&#38598;&#20307;&#22791;&#35838;&#31532;&#19968;&#35838;&#26102;\U6Stor10.mp3" TargetMode="External"/><Relationship Id="rId14" Type="http://schemas.openxmlformats.org/officeDocument/2006/relationships/audio" Target="file:///C:\Users\Administrator\Desktop\&#20116;&#19978;&#31532;&#20845;&#21333;&#20803;&#38598;&#20307;&#22791;&#35838;&#31532;&#19968;&#35838;&#26102;\U6Stor15.mp3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ghlp.igogo8.com/igoogle8/make/?m=1&amp;t=16&amp;c=5&amp;s=Homewor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istrator\Desktop\&#20116;&#19978;&#31532;&#20845;&#21333;&#20803;&#38598;&#20307;&#22791;&#35838;&#31532;&#19968;&#35838;&#26102;\U601.wm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">
            <a:extLst>
              <a:ext uri="{FF2B5EF4-FFF2-40B4-BE49-F238E27FC236}">
                <a16:creationId xmlns:a16="http://schemas.microsoft.com/office/drawing/2014/main" id="{8D1E76CF-18DF-433A-BF1F-6B182E02503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2051" name="副标题 2">
            <a:extLst>
              <a:ext uri="{FF2B5EF4-FFF2-40B4-BE49-F238E27FC236}">
                <a16:creationId xmlns:a16="http://schemas.microsoft.com/office/drawing/2014/main" id="{612C0982-5E7F-4210-9B29-9A986CC40C1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zh-CN" altLang="zh-CN">
              <a:solidFill>
                <a:srgbClr val="898989"/>
              </a:solidFill>
            </a:endParaRPr>
          </a:p>
        </p:txBody>
      </p:sp>
      <p:pic>
        <p:nvPicPr>
          <p:cNvPr id="2052" name="图片 4" descr="QQ图片20140922222055.jpg">
            <a:extLst>
              <a:ext uri="{FF2B5EF4-FFF2-40B4-BE49-F238E27FC236}">
                <a16:creationId xmlns:a16="http://schemas.microsoft.com/office/drawing/2014/main" id="{39A1ACBA-F459-4C22-97B6-AC7F4D6B9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Box 3">
            <a:extLst>
              <a:ext uri="{FF2B5EF4-FFF2-40B4-BE49-F238E27FC236}">
                <a16:creationId xmlns:a16="http://schemas.microsoft.com/office/drawing/2014/main" id="{9443236E-1705-4D4A-9718-F8A12B057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25975"/>
            <a:ext cx="9144000" cy="2008188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800" b="1">
                <a:solidFill>
                  <a:srgbClr val="0000FF"/>
                </a:solidFill>
                <a:latin typeface="Arial Black" panose="020B0A04020102020204" pitchFamily="34" charset="0"/>
              </a:rPr>
              <a:t>Unit 6 My e-friend</a:t>
            </a:r>
            <a:br>
              <a:rPr lang="en-US" altLang="zh-CN" sz="4800" b="1">
                <a:solidFill>
                  <a:srgbClr val="0000FF"/>
                </a:solidFill>
                <a:latin typeface="Arial Black" panose="020B0A04020102020204" pitchFamily="34" charset="0"/>
              </a:rPr>
            </a:br>
            <a:r>
              <a:rPr lang="zh-CN" altLang="en-US" sz="4000">
                <a:solidFill>
                  <a:srgbClr val="0000FF"/>
                </a:solidFill>
                <a:latin typeface="Arial Black" panose="020B0A04020102020204" pitchFamily="34" charset="0"/>
              </a:rPr>
              <a:t>（</a:t>
            </a:r>
            <a:r>
              <a:rPr lang="en-US" altLang="zh-CN" sz="4000">
                <a:solidFill>
                  <a:srgbClr val="0000FF"/>
                </a:solidFill>
                <a:latin typeface="Arial Black" panose="020B0A04020102020204" pitchFamily="34" charset="0"/>
              </a:rPr>
              <a:t>Period 1</a:t>
            </a:r>
            <a:r>
              <a:rPr lang="zh-CN" altLang="en-US" sz="4000">
                <a:solidFill>
                  <a:srgbClr val="0000FF"/>
                </a:solidFill>
                <a:latin typeface="Arial Black" panose="020B0A04020102020204" pitchFamily="34" charset="0"/>
              </a:rPr>
              <a:t>）</a:t>
            </a:r>
          </a:p>
          <a:p>
            <a:pPr algn="ctr" eaLnBrk="1" hangingPunct="1"/>
            <a:br>
              <a:rPr lang="zh-CN" altLang="en-US">
                <a:latin typeface="Calibri" panose="020F0502020204030204" pitchFamily="34" charset="0"/>
              </a:rPr>
            </a:br>
            <a:r>
              <a:rPr lang="zh-CN" altLang="en-US">
                <a:latin typeface="Calibri" panose="020F0502020204030204" pitchFamily="34" charset="0"/>
              </a:rPr>
              <a:t>                                            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>
            <a:extLst>
              <a:ext uri="{FF2B5EF4-FFF2-40B4-BE49-F238E27FC236}">
                <a16:creationId xmlns:a16="http://schemas.microsoft.com/office/drawing/2014/main" id="{0AF20DEC-F939-475B-93F8-5D644EF97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916113"/>
            <a:ext cx="3529012" cy="457200"/>
          </a:xfrm>
          <a:prstGeom prst="rect">
            <a:avLst/>
          </a:prstGeom>
          <a:solidFill>
            <a:srgbClr val="E7DE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>
                <a:latin typeface="Comic Sans MS" panose="030F0702030302020204" pitchFamily="66" charset="0"/>
              </a:rPr>
              <a:t>1.Where does he live?</a:t>
            </a:r>
          </a:p>
        </p:txBody>
      </p:sp>
      <p:sp>
        <p:nvSpPr>
          <p:cNvPr id="12292" name="Text Box 4">
            <a:extLst>
              <a:ext uri="{FF2B5EF4-FFF2-40B4-BE49-F238E27FC236}">
                <a16:creationId xmlns:a16="http://schemas.microsoft.com/office/drawing/2014/main" id="{3EBFDD01-F604-4D88-93B4-8C4F68D0C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516563"/>
            <a:ext cx="5040312" cy="457200"/>
          </a:xfrm>
          <a:prstGeom prst="rect">
            <a:avLst/>
          </a:prstGeom>
          <a:solidFill>
            <a:srgbClr val="E7DE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>
                <a:latin typeface="Comic Sans MS" panose="030F0702030302020204" pitchFamily="66" charset="0"/>
              </a:rPr>
              <a:t>5.What does he like doing?</a:t>
            </a:r>
          </a:p>
        </p:txBody>
      </p:sp>
      <p:sp>
        <p:nvSpPr>
          <p:cNvPr id="12293" name="Text Box 5">
            <a:extLst>
              <a:ext uri="{FF2B5EF4-FFF2-40B4-BE49-F238E27FC236}">
                <a16:creationId xmlns:a16="http://schemas.microsoft.com/office/drawing/2014/main" id="{8C111F17-7120-4F80-8736-B5B3B5390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781300"/>
            <a:ext cx="3529012" cy="457200"/>
          </a:xfrm>
          <a:prstGeom prst="rect">
            <a:avLst/>
          </a:prstGeom>
          <a:solidFill>
            <a:srgbClr val="E7DE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>
                <a:latin typeface="Comic Sans MS" panose="030F0702030302020204" pitchFamily="66" charset="0"/>
              </a:rPr>
              <a:t>2.How old is he?</a:t>
            </a:r>
          </a:p>
        </p:txBody>
      </p:sp>
      <p:sp>
        <p:nvSpPr>
          <p:cNvPr id="12294" name="Text Box 6">
            <a:extLst>
              <a:ext uri="{FF2B5EF4-FFF2-40B4-BE49-F238E27FC236}">
                <a16:creationId xmlns:a16="http://schemas.microsoft.com/office/drawing/2014/main" id="{DA2E2975-1C6E-4F0C-8ECC-41F51B989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3716338"/>
            <a:ext cx="5184775" cy="457200"/>
          </a:xfrm>
          <a:prstGeom prst="rect">
            <a:avLst/>
          </a:prstGeom>
          <a:solidFill>
            <a:srgbClr val="E7DE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>
                <a:latin typeface="Comic Sans MS" panose="030F0702030302020204" pitchFamily="66" charset="0"/>
              </a:rPr>
              <a:t>3.What subjects does he like?</a:t>
            </a:r>
          </a:p>
        </p:txBody>
      </p:sp>
      <p:sp>
        <p:nvSpPr>
          <p:cNvPr id="12295" name="Text Box 7">
            <a:extLst>
              <a:ext uri="{FF2B5EF4-FFF2-40B4-BE49-F238E27FC236}">
                <a16:creationId xmlns:a16="http://schemas.microsoft.com/office/drawing/2014/main" id="{D2756DF6-DFFA-415A-8105-869AAE9D4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4652963"/>
            <a:ext cx="5689600" cy="457200"/>
          </a:xfrm>
          <a:prstGeom prst="rect">
            <a:avLst/>
          </a:prstGeom>
          <a:solidFill>
            <a:srgbClr val="E7DE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>
                <a:latin typeface="Comic Sans MS" panose="030F0702030302020204" pitchFamily="66" charset="0"/>
              </a:rPr>
              <a:t>4.What does he do after school?</a:t>
            </a:r>
          </a:p>
        </p:txBody>
      </p:sp>
      <p:sp>
        <p:nvSpPr>
          <p:cNvPr id="11271" name="Text Box 8" descr="羊皮纸">
            <a:extLst>
              <a:ext uri="{FF2B5EF4-FFF2-40B4-BE49-F238E27FC236}">
                <a16:creationId xmlns:a16="http://schemas.microsoft.com/office/drawing/2014/main" id="{BF91F963-9356-4634-9CB9-38061FC84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5888"/>
            <a:ext cx="3816350" cy="5715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rgbClr val="0000FF"/>
                </a:solidFill>
              </a:rPr>
              <a:t>Read and find</a:t>
            </a:r>
          </a:p>
        </p:txBody>
      </p:sp>
      <p:sp>
        <p:nvSpPr>
          <p:cNvPr id="12297" name="Rectangle 9">
            <a:extLst>
              <a:ext uri="{FF2B5EF4-FFF2-40B4-BE49-F238E27FC236}">
                <a16:creationId xmlns:a16="http://schemas.microsoft.com/office/drawing/2014/main" id="{148A37B8-9A7C-4C4C-8695-938CB9323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908050"/>
            <a:ext cx="4794250" cy="36671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/>
              <a:t>先自由读</a:t>
            </a:r>
            <a:r>
              <a:rPr lang="en-US" altLang="zh-CN"/>
              <a:t>Story time,</a:t>
            </a:r>
            <a:r>
              <a:rPr lang="zh-CN" altLang="en-US"/>
              <a:t>然后划出</a:t>
            </a:r>
            <a:r>
              <a:rPr lang="en-US" altLang="zh-CN"/>
              <a:t>Peter</a:t>
            </a:r>
            <a:r>
              <a:rPr lang="zh-CN" altLang="en-US"/>
              <a:t>的相关信息</a:t>
            </a:r>
          </a:p>
        </p:txBody>
      </p:sp>
      <p:sp>
        <p:nvSpPr>
          <p:cNvPr id="12298" name="Text Box 10">
            <a:extLst>
              <a:ext uri="{FF2B5EF4-FFF2-40B4-BE49-F238E27FC236}">
                <a16:creationId xmlns:a16="http://schemas.microsoft.com/office/drawing/2014/main" id="{255F67C1-1D9A-47A5-B0EC-053704370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349500"/>
            <a:ext cx="36576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/>
              <a:t>He </a:t>
            </a:r>
            <a:r>
              <a:rPr lang="en-US" altLang="zh-CN" sz="2400" b="1">
                <a:solidFill>
                  <a:srgbClr val="FF3300"/>
                </a:solidFill>
              </a:rPr>
              <a:t>lives</a:t>
            </a:r>
            <a:r>
              <a:rPr lang="en-US" altLang="zh-CN" sz="2400" b="1"/>
              <a:t> in </a:t>
            </a:r>
            <a:r>
              <a:rPr lang="en-US" altLang="zh-CN" sz="2400" b="1">
                <a:solidFill>
                  <a:srgbClr val="FF3300"/>
                </a:solidFill>
              </a:rPr>
              <a:t>the UK(</a:t>
            </a:r>
            <a:r>
              <a:rPr lang="zh-CN" altLang="en-US" sz="2400" b="1">
                <a:solidFill>
                  <a:srgbClr val="FF3300"/>
                </a:solidFill>
              </a:rPr>
              <a:t>英国</a:t>
            </a:r>
            <a:r>
              <a:rPr lang="en-US" altLang="zh-CN" sz="2400" b="1">
                <a:solidFill>
                  <a:srgbClr val="FF3300"/>
                </a:solidFill>
              </a:rPr>
              <a:t>)</a:t>
            </a:r>
            <a:r>
              <a:rPr lang="en-US" altLang="zh-CN" sz="2400" b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2" grpId="0" animBg="1"/>
      <p:bldP spid="12293" grpId="0" animBg="1"/>
      <p:bldP spid="12294" grpId="0" animBg="1"/>
      <p:bldP spid="12295" grpId="0" animBg="1"/>
      <p:bldP spid="12297" grpId="0" animBg="1"/>
      <p:bldP spid="1229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QQ截图20140611132733">
            <a:extLst>
              <a:ext uri="{FF2B5EF4-FFF2-40B4-BE49-F238E27FC236}">
                <a16:creationId xmlns:a16="http://schemas.microsoft.com/office/drawing/2014/main" id="{C508C82C-34F8-4DDB-9C71-1EB37AE7C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04250" cy="427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5">
            <a:extLst>
              <a:ext uri="{FF2B5EF4-FFF2-40B4-BE49-F238E27FC236}">
                <a16:creationId xmlns:a16="http://schemas.microsoft.com/office/drawing/2014/main" id="{5C8DABBC-F90B-4B21-BDDC-5C4E4E90A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064000"/>
            <a:ext cx="89916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/>
              <a:t>Liu Tao</a:t>
            </a:r>
            <a:r>
              <a:rPr lang="zh-CN" altLang="en-US" sz="2400">
                <a:cs typeface="Arial" panose="020B0604020202020204" pitchFamily="34" charset="0"/>
              </a:rPr>
              <a:t>: </a:t>
            </a:r>
            <a:r>
              <a:rPr lang="en-US" altLang="zh-CN" sz="2400"/>
              <a:t>      </a:t>
            </a:r>
            <a:r>
              <a:rPr lang="zh-CN" altLang="en-US" sz="2400">
                <a:cs typeface="Arial" panose="020B0604020202020204" pitchFamily="34" charset="0"/>
              </a:rPr>
              <a:t>Hi, </a:t>
            </a:r>
            <a:r>
              <a:rPr lang="en-US" altLang="zh-CN" sz="2400"/>
              <a:t>Wang Bing</a:t>
            </a:r>
            <a:r>
              <a:rPr lang="zh-CN" altLang="en-US" sz="2400">
                <a:cs typeface="Arial" panose="020B0604020202020204" pitchFamily="34" charset="0"/>
              </a:rPr>
              <a:t>. Let’s go and play </a:t>
            </a:r>
            <a:r>
              <a:rPr lang="en-US" altLang="zh-CN" sz="2400"/>
              <a:t>foot</a:t>
            </a:r>
            <a:r>
              <a:rPr lang="zh-CN" altLang="en-US" sz="2400">
                <a:cs typeface="Arial" panose="020B0604020202020204" pitchFamily="34" charset="0"/>
              </a:rPr>
              <a:t>ball</a:t>
            </a:r>
            <a:r>
              <a:rPr lang="en-US" altLang="zh-CN" sz="2400"/>
              <a:t> in the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/>
              <a:t>                      playground</a:t>
            </a:r>
            <a:r>
              <a:rPr lang="zh-CN" altLang="en-US" sz="2400">
                <a:cs typeface="Arial" panose="020B0604020202020204" pitchFamily="34" charset="0"/>
              </a:rPr>
              <a:t>.</a:t>
            </a:r>
            <a:r>
              <a:rPr lang="en-US" altLang="zh-CN" sz="2400"/>
              <a:t> 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/>
              <a:t> </a:t>
            </a:r>
            <a:r>
              <a:rPr lang="en-US" altLang="zh-CN" sz="2400">
                <a:solidFill>
                  <a:srgbClr val="0066CC"/>
                </a:solidFill>
              </a:rPr>
              <a:t>Wang Bing</a:t>
            </a:r>
            <a:r>
              <a:rPr lang="zh-CN" altLang="en-US" sz="2400">
                <a:solidFill>
                  <a:srgbClr val="0066CC"/>
                </a:solidFill>
                <a:cs typeface="Arial" panose="020B0604020202020204" pitchFamily="34" charset="0"/>
              </a:rPr>
              <a:t>: Wait a minute, </a:t>
            </a:r>
            <a:r>
              <a:rPr lang="en-US" altLang="zh-CN" sz="2400">
                <a:solidFill>
                  <a:srgbClr val="0066CC"/>
                </a:solidFill>
              </a:rPr>
              <a:t>Liu Tao</a:t>
            </a:r>
            <a:r>
              <a:rPr lang="zh-CN" altLang="en-US" sz="2400">
                <a:solidFill>
                  <a:srgbClr val="0066CC"/>
                </a:solidFill>
                <a:cs typeface="Arial" panose="020B0604020202020204" pitchFamily="34" charset="0"/>
              </a:rPr>
              <a:t>. Let me send this email first.</a:t>
            </a:r>
            <a:endParaRPr lang="zh-CN" altLang="en-US" sz="2400">
              <a:solidFill>
                <a:srgbClr val="0066CC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0066CC"/>
                </a:solidFill>
                <a:cs typeface="Arial" panose="020B0604020202020204" pitchFamily="34" charset="0"/>
              </a:rPr>
              <a:t> </a:t>
            </a:r>
            <a:r>
              <a:rPr lang="en-US" altLang="zh-CN" sz="2400">
                <a:solidFill>
                  <a:srgbClr val="0066CC"/>
                </a:solidFill>
              </a:rPr>
              <a:t>                  </a:t>
            </a:r>
            <a:r>
              <a:rPr lang="zh-CN" altLang="en-US" sz="2400">
                <a:solidFill>
                  <a:srgbClr val="0066CC"/>
                </a:solidFill>
                <a:cs typeface="Arial" panose="020B0604020202020204" pitchFamily="34" charset="0"/>
              </a:rPr>
              <a:t>It’s to my e-friend. </a:t>
            </a:r>
            <a:r>
              <a:rPr lang="zh-CN" altLang="en-US" sz="2400">
                <a:cs typeface="Arial" panose="020B0604020202020204" pitchFamily="34" charset="0"/>
              </a:rPr>
              <a:t>                                            </a:t>
            </a:r>
            <a:endParaRPr lang="zh-CN" altLang="en-US" sz="2400"/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/>
              <a:t>Liu Tao</a:t>
            </a:r>
            <a:r>
              <a:rPr lang="zh-CN" altLang="en-US" sz="2400">
                <a:cs typeface="Arial" panose="020B0604020202020204" pitchFamily="34" charset="0"/>
              </a:rPr>
              <a:t>: </a:t>
            </a:r>
            <a:r>
              <a:rPr lang="en-US" altLang="zh-CN" sz="2400"/>
              <a:t>      </a:t>
            </a:r>
            <a:r>
              <a:rPr lang="zh-CN" altLang="en-US" sz="2400">
                <a:cs typeface="Arial" panose="020B0604020202020204" pitchFamily="34" charset="0"/>
              </a:rPr>
              <a:t>Who’s your e-friend?</a:t>
            </a:r>
            <a:endParaRPr lang="zh-CN" altLang="en-US" sz="2400"/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0066CC"/>
                </a:solidFill>
              </a:rPr>
              <a:t>Wang Bing</a:t>
            </a:r>
            <a:r>
              <a:rPr lang="zh-CN" altLang="en-US" sz="2400">
                <a:solidFill>
                  <a:srgbClr val="0066CC"/>
                </a:solidFill>
                <a:cs typeface="Arial" panose="020B0604020202020204" pitchFamily="34" charset="0"/>
              </a:rPr>
              <a:t>:</a:t>
            </a:r>
            <a:r>
              <a:rPr lang="en-US" altLang="zh-CN" sz="2400">
                <a:solidFill>
                  <a:srgbClr val="0066CC"/>
                </a:solidFill>
              </a:rPr>
              <a:t> </a:t>
            </a:r>
            <a:r>
              <a:rPr lang="zh-CN" altLang="en-US" sz="2400">
                <a:solidFill>
                  <a:srgbClr val="0066CC"/>
                </a:solidFill>
                <a:cs typeface="Arial" panose="020B0604020202020204" pitchFamily="34" charset="0"/>
              </a:rPr>
              <a:t>He’s Peter. He live</a:t>
            </a:r>
            <a:r>
              <a:rPr lang="zh-CN" altLang="en-US" sz="2400">
                <a:solidFill>
                  <a:srgbClr val="FF0000"/>
                </a:solidFill>
                <a:cs typeface="Arial" panose="020B0604020202020204" pitchFamily="34" charset="0"/>
              </a:rPr>
              <a:t>s</a:t>
            </a:r>
            <a:r>
              <a:rPr lang="zh-CN" altLang="en-US" sz="2400">
                <a:solidFill>
                  <a:srgbClr val="0066CC"/>
                </a:solidFill>
                <a:cs typeface="Arial" panose="020B0604020202020204" pitchFamily="34" charset="0"/>
              </a:rPr>
              <a:t> in the UK.</a:t>
            </a:r>
            <a:endParaRPr lang="zh-CN" altLang="en-US" sz="2400">
              <a:solidFill>
                <a:srgbClr val="0066CC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zh-CN" altLang="en-US" sz="2400"/>
          </a:p>
        </p:txBody>
      </p:sp>
      <p:sp>
        <p:nvSpPr>
          <p:cNvPr id="12292" name="Line 6">
            <a:extLst>
              <a:ext uri="{FF2B5EF4-FFF2-40B4-BE49-F238E27FC236}">
                <a16:creationId xmlns:a16="http://schemas.microsoft.com/office/drawing/2014/main" id="{9F2EEA0B-A69D-4FE0-829F-E2E9AC9B0456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2500" y="6308725"/>
            <a:ext cx="23749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" name="Group 9">
            <a:extLst>
              <a:ext uri="{FF2B5EF4-FFF2-40B4-BE49-F238E27FC236}">
                <a16:creationId xmlns:a16="http://schemas.microsoft.com/office/drawing/2014/main" id="{3F1E70A6-5228-44A0-AC4A-A87021C08393}"/>
              </a:ext>
            </a:extLst>
          </p:cNvPr>
          <p:cNvGrpSpPr>
            <a:grpSpLocks/>
          </p:cNvGrpSpPr>
          <p:nvPr/>
        </p:nvGrpSpPr>
        <p:grpSpPr bwMode="auto">
          <a:xfrm>
            <a:off x="5429250" y="4975225"/>
            <a:ext cx="3167063" cy="1882775"/>
            <a:chOff x="3420" y="3134"/>
            <a:chExt cx="1995" cy="1186"/>
          </a:xfrm>
        </p:grpSpPr>
        <p:pic>
          <p:nvPicPr>
            <p:cNvPr id="12295" name="Picture 7" descr="UK">
              <a:extLst>
                <a:ext uri="{FF2B5EF4-FFF2-40B4-BE49-F238E27FC236}">
                  <a16:creationId xmlns:a16="http://schemas.microsoft.com/office/drawing/2014/main" id="{B6F0F42E-CD61-4E67-8B9F-BC77971F92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3" y="3134"/>
              <a:ext cx="1582" cy="1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6" name="Text Box 8">
              <a:extLst>
                <a:ext uri="{FF2B5EF4-FFF2-40B4-BE49-F238E27FC236}">
                  <a16:creationId xmlns:a16="http://schemas.microsoft.com/office/drawing/2014/main" id="{3E72508D-5EAE-447C-A151-E4599DC94F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0" y="3510"/>
              <a:ext cx="40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rgbClr val="FF3300"/>
                  </a:solidFill>
                </a:rPr>
                <a:t>英国</a:t>
              </a:r>
            </a:p>
          </p:txBody>
        </p:sp>
      </p:grpSp>
      <p:sp>
        <p:nvSpPr>
          <p:cNvPr id="9" name="Text Box 10">
            <a:extLst>
              <a:ext uri="{FF2B5EF4-FFF2-40B4-BE49-F238E27FC236}">
                <a16:creationId xmlns:a16="http://schemas.microsoft.com/office/drawing/2014/main" id="{3C5609A1-7994-4F50-BBC1-27E6FE1BA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9063" y="6286500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3300"/>
                </a:solidFill>
              </a:rPr>
              <a:t>give</a:t>
            </a:r>
            <a:endParaRPr lang="zh-CN" altLang="en-US" sz="24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>
            <a:extLst>
              <a:ext uri="{FF2B5EF4-FFF2-40B4-BE49-F238E27FC236}">
                <a16:creationId xmlns:a16="http://schemas.microsoft.com/office/drawing/2014/main" id="{8BE10DA2-58B9-45F1-B8CA-3AC4B1F8A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916113"/>
            <a:ext cx="3529012" cy="457200"/>
          </a:xfrm>
          <a:prstGeom prst="rect">
            <a:avLst/>
          </a:prstGeom>
          <a:solidFill>
            <a:srgbClr val="E7DE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>
                <a:latin typeface="Comic Sans MS" panose="030F0702030302020204" pitchFamily="66" charset="0"/>
              </a:rPr>
              <a:t>1.Where does he live?</a:t>
            </a:r>
          </a:p>
        </p:txBody>
      </p:sp>
      <p:sp>
        <p:nvSpPr>
          <p:cNvPr id="13315" name="Text Box 3">
            <a:extLst>
              <a:ext uri="{FF2B5EF4-FFF2-40B4-BE49-F238E27FC236}">
                <a16:creationId xmlns:a16="http://schemas.microsoft.com/office/drawing/2014/main" id="{90B7592E-B50B-4B61-9D28-A8CD72A61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516563"/>
            <a:ext cx="5040312" cy="457200"/>
          </a:xfrm>
          <a:prstGeom prst="rect">
            <a:avLst/>
          </a:prstGeom>
          <a:solidFill>
            <a:srgbClr val="E7DE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>
                <a:latin typeface="Comic Sans MS" panose="030F0702030302020204" pitchFamily="66" charset="0"/>
              </a:rPr>
              <a:t>5.What does he like doing?</a:t>
            </a:r>
          </a:p>
        </p:txBody>
      </p:sp>
      <p:sp>
        <p:nvSpPr>
          <p:cNvPr id="13316" name="Text Box 4">
            <a:extLst>
              <a:ext uri="{FF2B5EF4-FFF2-40B4-BE49-F238E27FC236}">
                <a16:creationId xmlns:a16="http://schemas.microsoft.com/office/drawing/2014/main" id="{D3588DFA-1CAF-4B64-ACB3-E34F24D26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781300"/>
            <a:ext cx="3529012" cy="457200"/>
          </a:xfrm>
          <a:prstGeom prst="rect">
            <a:avLst/>
          </a:prstGeom>
          <a:solidFill>
            <a:srgbClr val="E7DE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>
                <a:latin typeface="Comic Sans MS" panose="030F0702030302020204" pitchFamily="66" charset="0"/>
              </a:rPr>
              <a:t>2.How old is he?</a:t>
            </a:r>
          </a:p>
        </p:txBody>
      </p:sp>
      <p:sp>
        <p:nvSpPr>
          <p:cNvPr id="13317" name="Text Box 5">
            <a:extLst>
              <a:ext uri="{FF2B5EF4-FFF2-40B4-BE49-F238E27FC236}">
                <a16:creationId xmlns:a16="http://schemas.microsoft.com/office/drawing/2014/main" id="{BCF6C54E-9469-42AD-A6B3-113322AFF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3716338"/>
            <a:ext cx="5184775" cy="457200"/>
          </a:xfrm>
          <a:prstGeom prst="rect">
            <a:avLst/>
          </a:prstGeom>
          <a:solidFill>
            <a:srgbClr val="E7DE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>
                <a:latin typeface="Comic Sans MS" panose="030F0702030302020204" pitchFamily="66" charset="0"/>
              </a:rPr>
              <a:t>3.What subjects does he like?</a:t>
            </a:r>
          </a:p>
        </p:txBody>
      </p:sp>
      <p:sp>
        <p:nvSpPr>
          <p:cNvPr id="13318" name="Text Box 6">
            <a:extLst>
              <a:ext uri="{FF2B5EF4-FFF2-40B4-BE49-F238E27FC236}">
                <a16:creationId xmlns:a16="http://schemas.microsoft.com/office/drawing/2014/main" id="{8831DC8C-6B4D-441A-A300-983F3047A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4652963"/>
            <a:ext cx="5689600" cy="457200"/>
          </a:xfrm>
          <a:prstGeom prst="rect">
            <a:avLst/>
          </a:prstGeom>
          <a:solidFill>
            <a:srgbClr val="E7DE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>
                <a:latin typeface="Comic Sans MS" panose="030F0702030302020204" pitchFamily="66" charset="0"/>
              </a:rPr>
              <a:t>4.What does he do after school?</a:t>
            </a:r>
          </a:p>
        </p:txBody>
      </p:sp>
      <p:sp>
        <p:nvSpPr>
          <p:cNvPr id="13319" name="Text Box 7" descr="羊皮纸">
            <a:extLst>
              <a:ext uri="{FF2B5EF4-FFF2-40B4-BE49-F238E27FC236}">
                <a16:creationId xmlns:a16="http://schemas.microsoft.com/office/drawing/2014/main" id="{E25972B3-0766-442F-889A-E66276C3D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5888"/>
            <a:ext cx="3816350" cy="5715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rgbClr val="0000FF"/>
                </a:solidFill>
              </a:rPr>
              <a:t>Read and find</a:t>
            </a:r>
          </a:p>
        </p:txBody>
      </p:sp>
      <p:sp>
        <p:nvSpPr>
          <p:cNvPr id="13320" name="Rectangle 8">
            <a:extLst>
              <a:ext uri="{FF2B5EF4-FFF2-40B4-BE49-F238E27FC236}">
                <a16:creationId xmlns:a16="http://schemas.microsoft.com/office/drawing/2014/main" id="{97AE8FDC-0D05-4379-8B70-638829D2B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908050"/>
            <a:ext cx="4794250" cy="36671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/>
              <a:t>先自由读</a:t>
            </a:r>
            <a:r>
              <a:rPr lang="en-US" altLang="zh-CN"/>
              <a:t>Story time,</a:t>
            </a:r>
            <a:r>
              <a:rPr lang="zh-CN" altLang="en-US"/>
              <a:t>然后划出</a:t>
            </a:r>
            <a:r>
              <a:rPr lang="en-US" altLang="zh-CN"/>
              <a:t>Peter</a:t>
            </a:r>
            <a:r>
              <a:rPr lang="zh-CN" altLang="en-US"/>
              <a:t>的相关信息</a:t>
            </a:r>
          </a:p>
        </p:txBody>
      </p:sp>
      <p:sp>
        <p:nvSpPr>
          <p:cNvPr id="13321" name="Text Box 9">
            <a:extLst>
              <a:ext uri="{FF2B5EF4-FFF2-40B4-BE49-F238E27FC236}">
                <a16:creationId xmlns:a16="http://schemas.microsoft.com/office/drawing/2014/main" id="{28568A49-01C8-40FD-97D3-5BCCD8BC0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349500"/>
            <a:ext cx="36576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/>
              <a:t>He </a:t>
            </a:r>
            <a:r>
              <a:rPr lang="en-US" altLang="zh-CN" sz="2400" b="1">
                <a:solidFill>
                  <a:srgbClr val="FF3300"/>
                </a:solidFill>
              </a:rPr>
              <a:t>lives</a:t>
            </a:r>
            <a:r>
              <a:rPr lang="en-US" altLang="zh-CN" sz="2400" b="1"/>
              <a:t> in </a:t>
            </a:r>
            <a:r>
              <a:rPr lang="en-US" altLang="zh-CN" sz="2400" b="1">
                <a:solidFill>
                  <a:srgbClr val="FF3300"/>
                </a:solidFill>
              </a:rPr>
              <a:t>the UK(</a:t>
            </a:r>
            <a:r>
              <a:rPr lang="zh-CN" altLang="en-US" sz="2400" b="1">
                <a:solidFill>
                  <a:srgbClr val="FF3300"/>
                </a:solidFill>
              </a:rPr>
              <a:t>英国</a:t>
            </a:r>
            <a:r>
              <a:rPr lang="en-US" altLang="zh-CN" sz="2400" b="1">
                <a:solidFill>
                  <a:srgbClr val="FF3300"/>
                </a:solidFill>
              </a:rPr>
              <a:t>)</a:t>
            </a:r>
            <a:r>
              <a:rPr lang="en-US" altLang="zh-CN" sz="2400" b="1"/>
              <a:t>.</a:t>
            </a:r>
          </a:p>
        </p:txBody>
      </p:sp>
      <p:sp>
        <p:nvSpPr>
          <p:cNvPr id="13323" name="Text Box 11">
            <a:extLst>
              <a:ext uri="{FF2B5EF4-FFF2-40B4-BE49-F238E27FC236}">
                <a16:creationId xmlns:a16="http://schemas.microsoft.com/office/drawing/2014/main" id="{5C06515B-6DDC-4D47-83B8-53237F3E2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3213100"/>
            <a:ext cx="3268663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/>
              <a:t>He’s 11 </a:t>
            </a:r>
            <a:r>
              <a:rPr lang="en-US" altLang="zh-CN" sz="2400" b="1">
                <a:solidFill>
                  <a:srgbClr val="FF3300"/>
                </a:solidFill>
              </a:rPr>
              <a:t>years old(</a:t>
            </a:r>
            <a:r>
              <a:rPr lang="zh-CN" altLang="en-US" sz="2400" b="1">
                <a:solidFill>
                  <a:srgbClr val="FF3300"/>
                </a:solidFill>
              </a:rPr>
              <a:t>岁</a:t>
            </a:r>
            <a:r>
              <a:rPr lang="en-US" altLang="zh-CN" sz="2400" b="1">
                <a:solidFill>
                  <a:srgbClr val="FF3300"/>
                </a:solidFill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QQ截图20140611132733">
            <a:extLst>
              <a:ext uri="{FF2B5EF4-FFF2-40B4-BE49-F238E27FC236}">
                <a16:creationId xmlns:a16="http://schemas.microsoft.com/office/drawing/2014/main" id="{20D190DB-242F-40CD-979D-571C2DCCC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04250" cy="427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5">
            <a:extLst>
              <a:ext uri="{FF2B5EF4-FFF2-40B4-BE49-F238E27FC236}">
                <a16:creationId xmlns:a16="http://schemas.microsoft.com/office/drawing/2014/main" id="{21C1DCC9-D36E-4D5F-8A54-383F70DF4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5084763"/>
            <a:ext cx="7661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/>
              <a:t>Liu Tao</a:t>
            </a:r>
            <a:r>
              <a:rPr lang="zh-CN" altLang="en-US" sz="2400">
                <a:cs typeface="Arial" panose="020B0604020202020204" pitchFamily="34" charset="0"/>
              </a:rPr>
              <a:t>: </a:t>
            </a:r>
            <a:r>
              <a:rPr lang="en-US" altLang="zh-CN" sz="2400"/>
              <a:t>     </a:t>
            </a:r>
            <a:r>
              <a:rPr lang="zh-CN" altLang="en-US" sz="2400">
                <a:cs typeface="Arial" panose="020B0604020202020204" pitchFamily="34" charset="0"/>
              </a:rPr>
              <a:t>How old is he?                                              </a:t>
            </a:r>
            <a:endParaRPr lang="zh-CN" altLang="en-US" sz="2400"/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0066CC"/>
                </a:solidFill>
              </a:rPr>
              <a:t>Wang Bing</a:t>
            </a:r>
            <a:r>
              <a:rPr lang="zh-CN" altLang="en-US" sz="2400">
                <a:solidFill>
                  <a:srgbClr val="0066CC"/>
                </a:solidFill>
              </a:rPr>
              <a:t>:He’s 11 </a:t>
            </a:r>
            <a:r>
              <a:rPr lang="zh-CN" altLang="en-US" sz="2400">
                <a:solidFill>
                  <a:srgbClr val="FF3300"/>
                </a:solidFill>
              </a:rPr>
              <a:t>years old</a:t>
            </a:r>
            <a:r>
              <a:rPr lang="zh-CN" altLang="en-US" sz="2400">
                <a:solidFill>
                  <a:srgbClr val="0066CC"/>
                </a:solidFill>
              </a:rPr>
              <a:t>.  </a:t>
            </a:r>
            <a:r>
              <a:rPr lang="zh-CN" altLang="en-US" sz="2400"/>
              <a:t>  </a:t>
            </a:r>
          </a:p>
        </p:txBody>
      </p:sp>
      <p:sp>
        <p:nvSpPr>
          <p:cNvPr id="14340" name="Line 6">
            <a:extLst>
              <a:ext uri="{FF2B5EF4-FFF2-40B4-BE49-F238E27FC236}">
                <a16:creationId xmlns:a16="http://schemas.microsoft.com/office/drawing/2014/main" id="{A4E093B2-BAE0-4AC8-A9DD-00240DAF8CB9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9975" y="5876925"/>
            <a:ext cx="252095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39" name="Rectangle 7">
            <a:extLst>
              <a:ext uri="{FF2B5EF4-FFF2-40B4-BE49-F238E27FC236}">
                <a16:creationId xmlns:a16="http://schemas.microsoft.com/office/drawing/2014/main" id="{036379FF-7193-432F-9BF2-79965D52A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625" y="5445125"/>
            <a:ext cx="20320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3300"/>
                </a:solidFill>
              </a:rPr>
              <a:t>years old(</a:t>
            </a:r>
            <a:r>
              <a:rPr lang="zh-CN" altLang="en-US" sz="2400" b="1">
                <a:solidFill>
                  <a:srgbClr val="FF3300"/>
                </a:solidFill>
              </a:rPr>
              <a:t>岁</a:t>
            </a:r>
            <a:r>
              <a:rPr lang="en-US" altLang="zh-CN" sz="2400" b="1">
                <a:solidFill>
                  <a:srgbClr val="FF3300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1630A9B8-EA39-48D7-88AD-D2DC1F07D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916113"/>
            <a:ext cx="3529012" cy="457200"/>
          </a:xfrm>
          <a:prstGeom prst="rect">
            <a:avLst/>
          </a:prstGeom>
          <a:solidFill>
            <a:srgbClr val="E7DE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>
                <a:latin typeface="Comic Sans MS" panose="030F0702030302020204" pitchFamily="66" charset="0"/>
              </a:rPr>
              <a:t>1.Where does he live?</a:t>
            </a:r>
          </a:p>
        </p:txBody>
      </p:sp>
      <p:sp>
        <p:nvSpPr>
          <p:cNvPr id="15363" name="Text Box 3">
            <a:extLst>
              <a:ext uri="{FF2B5EF4-FFF2-40B4-BE49-F238E27FC236}">
                <a16:creationId xmlns:a16="http://schemas.microsoft.com/office/drawing/2014/main" id="{66FDCCDC-43A4-4BA4-B01A-9E2AEACE7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516563"/>
            <a:ext cx="5040312" cy="457200"/>
          </a:xfrm>
          <a:prstGeom prst="rect">
            <a:avLst/>
          </a:prstGeom>
          <a:solidFill>
            <a:srgbClr val="E7DE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>
                <a:latin typeface="Comic Sans MS" panose="030F0702030302020204" pitchFamily="66" charset="0"/>
              </a:rPr>
              <a:t>5.What does he like doing?</a:t>
            </a:r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id="{B43E6AB5-6392-4A71-9468-82145AF77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781300"/>
            <a:ext cx="3529012" cy="457200"/>
          </a:xfrm>
          <a:prstGeom prst="rect">
            <a:avLst/>
          </a:prstGeom>
          <a:solidFill>
            <a:srgbClr val="E7DE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>
                <a:latin typeface="Comic Sans MS" panose="030F0702030302020204" pitchFamily="66" charset="0"/>
              </a:rPr>
              <a:t>2.How old is he?</a:t>
            </a:r>
          </a:p>
        </p:txBody>
      </p:sp>
      <p:sp>
        <p:nvSpPr>
          <p:cNvPr id="15365" name="Text Box 5">
            <a:extLst>
              <a:ext uri="{FF2B5EF4-FFF2-40B4-BE49-F238E27FC236}">
                <a16:creationId xmlns:a16="http://schemas.microsoft.com/office/drawing/2014/main" id="{820C719A-B291-4B07-BED4-6AD17A359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3716338"/>
            <a:ext cx="5184775" cy="457200"/>
          </a:xfrm>
          <a:prstGeom prst="rect">
            <a:avLst/>
          </a:prstGeom>
          <a:solidFill>
            <a:srgbClr val="E7DE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>
                <a:latin typeface="Comic Sans MS" panose="030F0702030302020204" pitchFamily="66" charset="0"/>
              </a:rPr>
              <a:t>3.What subjects does he like?</a:t>
            </a:r>
          </a:p>
        </p:txBody>
      </p:sp>
      <p:sp>
        <p:nvSpPr>
          <p:cNvPr id="15366" name="Text Box 6">
            <a:extLst>
              <a:ext uri="{FF2B5EF4-FFF2-40B4-BE49-F238E27FC236}">
                <a16:creationId xmlns:a16="http://schemas.microsoft.com/office/drawing/2014/main" id="{EB9C461E-D2D0-49A5-9C6B-8C1A54847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4652963"/>
            <a:ext cx="5689600" cy="457200"/>
          </a:xfrm>
          <a:prstGeom prst="rect">
            <a:avLst/>
          </a:prstGeom>
          <a:solidFill>
            <a:srgbClr val="E7DE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>
                <a:latin typeface="Comic Sans MS" panose="030F0702030302020204" pitchFamily="66" charset="0"/>
              </a:rPr>
              <a:t>4.What does he do after school?</a:t>
            </a:r>
          </a:p>
        </p:txBody>
      </p:sp>
      <p:sp>
        <p:nvSpPr>
          <p:cNvPr id="15367" name="Text Box 7" descr="羊皮纸">
            <a:extLst>
              <a:ext uri="{FF2B5EF4-FFF2-40B4-BE49-F238E27FC236}">
                <a16:creationId xmlns:a16="http://schemas.microsoft.com/office/drawing/2014/main" id="{0547369F-F2C1-43DC-A650-13F0C0B1BA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5888"/>
            <a:ext cx="3816350" cy="5715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rgbClr val="0000FF"/>
                </a:solidFill>
              </a:rPr>
              <a:t>Read and find</a:t>
            </a:r>
          </a:p>
        </p:txBody>
      </p:sp>
      <p:sp>
        <p:nvSpPr>
          <p:cNvPr id="15368" name="Rectangle 8">
            <a:extLst>
              <a:ext uri="{FF2B5EF4-FFF2-40B4-BE49-F238E27FC236}">
                <a16:creationId xmlns:a16="http://schemas.microsoft.com/office/drawing/2014/main" id="{869DEDD7-C891-48DF-A1A5-4CAC34726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908050"/>
            <a:ext cx="4794250" cy="36671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/>
              <a:t>先自由读</a:t>
            </a:r>
            <a:r>
              <a:rPr lang="en-US" altLang="zh-CN"/>
              <a:t>Story time,</a:t>
            </a:r>
            <a:r>
              <a:rPr lang="zh-CN" altLang="en-US"/>
              <a:t>然后划出</a:t>
            </a:r>
            <a:r>
              <a:rPr lang="en-US" altLang="zh-CN"/>
              <a:t>Peter</a:t>
            </a:r>
            <a:r>
              <a:rPr lang="zh-CN" altLang="en-US"/>
              <a:t>的相关信息</a:t>
            </a:r>
          </a:p>
        </p:txBody>
      </p:sp>
      <p:sp>
        <p:nvSpPr>
          <p:cNvPr id="15369" name="Text Box 9">
            <a:extLst>
              <a:ext uri="{FF2B5EF4-FFF2-40B4-BE49-F238E27FC236}">
                <a16:creationId xmlns:a16="http://schemas.microsoft.com/office/drawing/2014/main" id="{E0DF8575-F89C-47BD-BB08-CF9F8CA6C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349500"/>
            <a:ext cx="36576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/>
              <a:t>He </a:t>
            </a:r>
            <a:r>
              <a:rPr lang="en-US" altLang="zh-CN" sz="2400" b="1">
                <a:solidFill>
                  <a:srgbClr val="FF3300"/>
                </a:solidFill>
              </a:rPr>
              <a:t>lives</a:t>
            </a:r>
            <a:r>
              <a:rPr lang="en-US" altLang="zh-CN" sz="2400" b="1"/>
              <a:t> in </a:t>
            </a:r>
            <a:r>
              <a:rPr lang="en-US" altLang="zh-CN" sz="2400" b="1">
                <a:solidFill>
                  <a:srgbClr val="FF3300"/>
                </a:solidFill>
              </a:rPr>
              <a:t>the UK(</a:t>
            </a:r>
            <a:r>
              <a:rPr lang="zh-CN" altLang="en-US" sz="2400" b="1">
                <a:solidFill>
                  <a:srgbClr val="FF3300"/>
                </a:solidFill>
              </a:rPr>
              <a:t>英国</a:t>
            </a:r>
            <a:r>
              <a:rPr lang="en-US" altLang="zh-CN" sz="2400" b="1">
                <a:solidFill>
                  <a:srgbClr val="FF3300"/>
                </a:solidFill>
              </a:rPr>
              <a:t>)</a:t>
            </a:r>
            <a:r>
              <a:rPr lang="en-US" altLang="zh-CN" sz="2400" b="1"/>
              <a:t>.</a:t>
            </a:r>
          </a:p>
        </p:txBody>
      </p:sp>
      <p:sp>
        <p:nvSpPr>
          <p:cNvPr id="15370" name="Text Box 11">
            <a:extLst>
              <a:ext uri="{FF2B5EF4-FFF2-40B4-BE49-F238E27FC236}">
                <a16:creationId xmlns:a16="http://schemas.microsoft.com/office/drawing/2014/main" id="{B3530130-786A-4896-AD2D-B7749C651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3213100"/>
            <a:ext cx="3268663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/>
              <a:t>He’s 11 </a:t>
            </a:r>
            <a:r>
              <a:rPr lang="en-US" altLang="zh-CN" sz="2400" b="1">
                <a:solidFill>
                  <a:srgbClr val="FF3300"/>
                </a:solidFill>
              </a:rPr>
              <a:t>years old(</a:t>
            </a:r>
            <a:r>
              <a:rPr lang="zh-CN" altLang="en-US" sz="2400" b="1">
                <a:solidFill>
                  <a:srgbClr val="FF3300"/>
                </a:solidFill>
              </a:rPr>
              <a:t>岁</a:t>
            </a:r>
            <a:r>
              <a:rPr lang="en-US" altLang="zh-CN" sz="2400" b="1">
                <a:solidFill>
                  <a:srgbClr val="FF3300"/>
                </a:solidFill>
              </a:rPr>
              <a:t>).</a:t>
            </a:r>
          </a:p>
        </p:txBody>
      </p:sp>
      <p:sp>
        <p:nvSpPr>
          <p:cNvPr id="14348" name="Text Box 12">
            <a:extLst>
              <a:ext uri="{FF2B5EF4-FFF2-40B4-BE49-F238E27FC236}">
                <a16:creationId xmlns:a16="http://schemas.microsoft.com/office/drawing/2014/main" id="{3EF58CB7-BEE0-4214-80B8-3D37DBA6D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4167188"/>
            <a:ext cx="3502025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/>
              <a:t>He likes Maths and PE.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QQ截图20140611132829">
            <a:extLst>
              <a:ext uri="{FF2B5EF4-FFF2-40B4-BE49-F238E27FC236}">
                <a16:creationId xmlns:a16="http://schemas.microsoft.com/office/drawing/2014/main" id="{EE8D079F-A8C2-4E45-A4E5-2C012E014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77724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5">
            <a:extLst>
              <a:ext uri="{FF2B5EF4-FFF2-40B4-BE49-F238E27FC236}">
                <a16:creationId xmlns:a16="http://schemas.microsoft.com/office/drawing/2014/main" id="{0E8988B8-2171-4E92-A1D9-C34C0D3D7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013325"/>
            <a:ext cx="6553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/>
              <a:t>Liu Tao</a:t>
            </a:r>
            <a:r>
              <a:rPr lang="zh-CN" altLang="en-US" sz="2400"/>
              <a:t>: </a:t>
            </a:r>
            <a:r>
              <a:rPr lang="en-US" altLang="zh-CN" sz="2400"/>
              <a:t>    </a:t>
            </a:r>
            <a:r>
              <a:rPr lang="zh-CN" altLang="en-US" sz="2400"/>
              <a:t>What subjects does he like?                           </a:t>
            </a:r>
          </a:p>
          <a:p>
            <a:pPr eaLnBrk="1" hangingPunct="1"/>
            <a:r>
              <a:rPr lang="en-US" altLang="zh-CN" sz="2400">
                <a:solidFill>
                  <a:srgbClr val="0066CC"/>
                </a:solidFill>
              </a:rPr>
              <a:t>Wang Bing</a:t>
            </a:r>
            <a:r>
              <a:rPr lang="zh-CN" altLang="en-US" sz="2400">
                <a:solidFill>
                  <a:srgbClr val="0066CC"/>
                </a:solidFill>
              </a:rPr>
              <a:t>:He like</a:t>
            </a:r>
            <a:r>
              <a:rPr lang="zh-CN" altLang="en-US" sz="2400">
                <a:solidFill>
                  <a:srgbClr val="FF0000"/>
                </a:solidFill>
              </a:rPr>
              <a:t>s</a:t>
            </a:r>
            <a:r>
              <a:rPr lang="zh-CN" altLang="en-US" sz="2400">
                <a:solidFill>
                  <a:srgbClr val="0066CC"/>
                </a:solidFill>
              </a:rPr>
              <a:t> Maths and PE.</a:t>
            </a:r>
          </a:p>
        </p:txBody>
      </p:sp>
      <p:sp>
        <p:nvSpPr>
          <p:cNvPr id="16388" name="Line 6">
            <a:extLst>
              <a:ext uri="{FF2B5EF4-FFF2-40B4-BE49-F238E27FC236}">
                <a16:creationId xmlns:a16="http://schemas.microsoft.com/office/drawing/2014/main" id="{BB838DF1-3D6D-428C-8F75-717E25A7FF7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8538" y="5805488"/>
            <a:ext cx="309562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extLst>
              <a:ext uri="{FF2B5EF4-FFF2-40B4-BE49-F238E27FC236}">
                <a16:creationId xmlns:a16="http://schemas.microsoft.com/office/drawing/2014/main" id="{D90665E0-4153-4C52-A329-EF6802F4D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916113"/>
            <a:ext cx="3529012" cy="457200"/>
          </a:xfrm>
          <a:prstGeom prst="rect">
            <a:avLst/>
          </a:prstGeom>
          <a:solidFill>
            <a:srgbClr val="E7DE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>
                <a:latin typeface="Comic Sans MS" panose="030F0702030302020204" pitchFamily="66" charset="0"/>
              </a:rPr>
              <a:t>1.Where does he live?</a:t>
            </a:r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id="{2E0539EB-8767-42F9-BE1E-BC151FD16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516563"/>
            <a:ext cx="5040312" cy="457200"/>
          </a:xfrm>
          <a:prstGeom prst="rect">
            <a:avLst/>
          </a:prstGeom>
          <a:solidFill>
            <a:srgbClr val="E7DE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>
                <a:latin typeface="Comic Sans MS" panose="030F0702030302020204" pitchFamily="66" charset="0"/>
              </a:rPr>
              <a:t>5.What does he like doing?</a:t>
            </a:r>
          </a:p>
        </p:txBody>
      </p:sp>
      <p:sp>
        <p:nvSpPr>
          <p:cNvPr id="17412" name="Text Box 4">
            <a:extLst>
              <a:ext uri="{FF2B5EF4-FFF2-40B4-BE49-F238E27FC236}">
                <a16:creationId xmlns:a16="http://schemas.microsoft.com/office/drawing/2014/main" id="{DC6A45F9-2160-4DF0-B02B-8AA2210B5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781300"/>
            <a:ext cx="3529012" cy="457200"/>
          </a:xfrm>
          <a:prstGeom prst="rect">
            <a:avLst/>
          </a:prstGeom>
          <a:solidFill>
            <a:srgbClr val="E7DE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>
                <a:latin typeface="Comic Sans MS" panose="030F0702030302020204" pitchFamily="66" charset="0"/>
              </a:rPr>
              <a:t>2.How old is he?</a:t>
            </a:r>
          </a:p>
        </p:txBody>
      </p:sp>
      <p:sp>
        <p:nvSpPr>
          <p:cNvPr id="17413" name="Text Box 5">
            <a:extLst>
              <a:ext uri="{FF2B5EF4-FFF2-40B4-BE49-F238E27FC236}">
                <a16:creationId xmlns:a16="http://schemas.microsoft.com/office/drawing/2014/main" id="{CF78144B-2E2F-4537-9735-7721FD031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3716338"/>
            <a:ext cx="5184775" cy="457200"/>
          </a:xfrm>
          <a:prstGeom prst="rect">
            <a:avLst/>
          </a:prstGeom>
          <a:solidFill>
            <a:srgbClr val="E7DE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>
                <a:latin typeface="Comic Sans MS" panose="030F0702030302020204" pitchFamily="66" charset="0"/>
              </a:rPr>
              <a:t>3.What subjects does he like?</a:t>
            </a:r>
          </a:p>
        </p:txBody>
      </p:sp>
      <p:sp>
        <p:nvSpPr>
          <p:cNvPr id="17414" name="Text Box 6">
            <a:extLst>
              <a:ext uri="{FF2B5EF4-FFF2-40B4-BE49-F238E27FC236}">
                <a16:creationId xmlns:a16="http://schemas.microsoft.com/office/drawing/2014/main" id="{B5DA1449-9D1F-4B5B-BC11-8310716ED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4652963"/>
            <a:ext cx="5689600" cy="457200"/>
          </a:xfrm>
          <a:prstGeom prst="rect">
            <a:avLst/>
          </a:prstGeom>
          <a:solidFill>
            <a:srgbClr val="E7DE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>
                <a:latin typeface="Comic Sans MS" panose="030F0702030302020204" pitchFamily="66" charset="0"/>
              </a:rPr>
              <a:t>4.What does he do after school?</a:t>
            </a:r>
          </a:p>
        </p:txBody>
      </p:sp>
      <p:sp>
        <p:nvSpPr>
          <p:cNvPr id="17415" name="Text Box 7" descr="羊皮纸">
            <a:extLst>
              <a:ext uri="{FF2B5EF4-FFF2-40B4-BE49-F238E27FC236}">
                <a16:creationId xmlns:a16="http://schemas.microsoft.com/office/drawing/2014/main" id="{535BE795-2DCF-4851-800D-BFE9FFA5D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5888"/>
            <a:ext cx="3816350" cy="5715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rgbClr val="0000FF"/>
                </a:solidFill>
              </a:rPr>
              <a:t>Read and find</a:t>
            </a:r>
          </a:p>
        </p:txBody>
      </p:sp>
      <p:sp>
        <p:nvSpPr>
          <p:cNvPr id="17416" name="Rectangle 8">
            <a:extLst>
              <a:ext uri="{FF2B5EF4-FFF2-40B4-BE49-F238E27FC236}">
                <a16:creationId xmlns:a16="http://schemas.microsoft.com/office/drawing/2014/main" id="{84BBF44B-B9CD-46F0-BE28-52ACB0257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908050"/>
            <a:ext cx="4794250" cy="36671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/>
              <a:t>先自由读</a:t>
            </a:r>
            <a:r>
              <a:rPr lang="en-US" altLang="zh-CN"/>
              <a:t>Story time,</a:t>
            </a:r>
            <a:r>
              <a:rPr lang="zh-CN" altLang="en-US"/>
              <a:t>然后划出</a:t>
            </a:r>
            <a:r>
              <a:rPr lang="en-US" altLang="zh-CN"/>
              <a:t>Peter</a:t>
            </a:r>
            <a:r>
              <a:rPr lang="zh-CN" altLang="en-US"/>
              <a:t>的相关信息</a:t>
            </a:r>
          </a:p>
        </p:txBody>
      </p:sp>
      <p:sp>
        <p:nvSpPr>
          <p:cNvPr id="17417" name="Text Box 9">
            <a:extLst>
              <a:ext uri="{FF2B5EF4-FFF2-40B4-BE49-F238E27FC236}">
                <a16:creationId xmlns:a16="http://schemas.microsoft.com/office/drawing/2014/main" id="{65ED5619-F6E6-4DFE-BE2A-E435ECAA2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349500"/>
            <a:ext cx="36576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/>
              <a:t>He </a:t>
            </a:r>
            <a:r>
              <a:rPr lang="en-US" altLang="zh-CN" sz="2400" b="1">
                <a:solidFill>
                  <a:srgbClr val="FF3300"/>
                </a:solidFill>
              </a:rPr>
              <a:t>lives</a:t>
            </a:r>
            <a:r>
              <a:rPr lang="en-US" altLang="zh-CN" sz="2400" b="1"/>
              <a:t> in </a:t>
            </a:r>
            <a:r>
              <a:rPr lang="en-US" altLang="zh-CN" sz="2400" b="1">
                <a:solidFill>
                  <a:srgbClr val="FF3300"/>
                </a:solidFill>
              </a:rPr>
              <a:t>the UK(</a:t>
            </a:r>
            <a:r>
              <a:rPr lang="zh-CN" altLang="en-US" sz="2400" b="1">
                <a:solidFill>
                  <a:srgbClr val="FF3300"/>
                </a:solidFill>
              </a:rPr>
              <a:t>英国</a:t>
            </a:r>
            <a:r>
              <a:rPr lang="en-US" altLang="zh-CN" sz="2400" b="1">
                <a:solidFill>
                  <a:srgbClr val="FF3300"/>
                </a:solidFill>
              </a:rPr>
              <a:t>)</a:t>
            </a:r>
            <a:r>
              <a:rPr lang="en-US" altLang="zh-CN" sz="2400" b="1"/>
              <a:t>.</a:t>
            </a:r>
          </a:p>
        </p:txBody>
      </p:sp>
      <p:sp>
        <p:nvSpPr>
          <p:cNvPr id="17418" name="Text Box 11">
            <a:extLst>
              <a:ext uri="{FF2B5EF4-FFF2-40B4-BE49-F238E27FC236}">
                <a16:creationId xmlns:a16="http://schemas.microsoft.com/office/drawing/2014/main" id="{3CE1BD25-B80F-4677-8D01-2241F30F3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3213100"/>
            <a:ext cx="3268663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/>
              <a:t>He’s 11 </a:t>
            </a:r>
            <a:r>
              <a:rPr lang="en-US" altLang="zh-CN" sz="2400" b="1">
                <a:solidFill>
                  <a:srgbClr val="FF3300"/>
                </a:solidFill>
              </a:rPr>
              <a:t>years old(</a:t>
            </a:r>
            <a:r>
              <a:rPr lang="zh-CN" altLang="en-US" sz="2400" b="1">
                <a:solidFill>
                  <a:srgbClr val="FF3300"/>
                </a:solidFill>
              </a:rPr>
              <a:t>岁</a:t>
            </a:r>
            <a:r>
              <a:rPr lang="en-US" altLang="zh-CN" sz="2400" b="1">
                <a:solidFill>
                  <a:srgbClr val="FF3300"/>
                </a:solidFill>
              </a:rPr>
              <a:t>).</a:t>
            </a:r>
          </a:p>
        </p:txBody>
      </p:sp>
      <p:sp>
        <p:nvSpPr>
          <p:cNvPr id="17419" name="Text Box 12">
            <a:extLst>
              <a:ext uri="{FF2B5EF4-FFF2-40B4-BE49-F238E27FC236}">
                <a16:creationId xmlns:a16="http://schemas.microsoft.com/office/drawing/2014/main" id="{2866C259-74B5-439A-B057-66BCA6628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4167188"/>
            <a:ext cx="3502025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/>
              <a:t>He likes Maths and PE.</a:t>
            </a:r>
          </a:p>
        </p:txBody>
      </p:sp>
      <p:sp>
        <p:nvSpPr>
          <p:cNvPr id="15373" name="Text Box 13">
            <a:extLst>
              <a:ext uri="{FF2B5EF4-FFF2-40B4-BE49-F238E27FC236}">
                <a16:creationId xmlns:a16="http://schemas.microsoft.com/office/drawing/2014/main" id="{3C80E093-D739-4488-8AE1-C99A1DF68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5032375"/>
            <a:ext cx="4891087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/>
              <a:t>He </a:t>
            </a:r>
            <a:r>
              <a:rPr lang="en-US" altLang="zh-CN" sz="2400" b="1">
                <a:solidFill>
                  <a:srgbClr val="FF3300"/>
                </a:solidFill>
              </a:rPr>
              <a:t>studies</a:t>
            </a:r>
            <a:r>
              <a:rPr lang="en-US" altLang="zh-CN" sz="2400" b="1"/>
              <a:t> Chinese after school.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QQ截图20140611132829">
            <a:extLst>
              <a:ext uri="{FF2B5EF4-FFF2-40B4-BE49-F238E27FC236}">
                <a16:creationId xmlns:a16="http://schemas.microsoft.com/office/drawing/2014/main" id="{94656FC0-0DBD-42FD-8E5E-A309FCF73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77724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5">
            <a:extLst>
              <a:ext uri="{FF2B5EF4-FFF2-40B4-BE49-F238E27FC236}">
                <a16:creationId xmlns:a16="http://schemas.microsoft.com/office/drawing/2014/main" id="{BD4414E9-B075-4B90-B379-8DDE777F6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5300663"/>
            <a:ext cx="82867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/>
              <a:t>Liu Tao</a:t>
            </a:r>
            <a:r>
              <a:rPr lang="zh-CN" altLang="en-US" sz="2400"/>
              <a:t>: </a:t>
            </a:r>
            <a:r>
              <a:rPr lang="en-US" altLang="zh-CN" sz="2400"/>
              <a:t>    </a:t>
            </a:r>
            <a:r>
              <a:rPr lang="zh-CN" altLang="en-US" sz="2400"/>
              <a:t>Does he have Chinese lessons at school?</a:t>
            </a:r>
            <a:endParaRPr lang="en-US" altLang="zh-CN" sz="240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0066CC"/>
                </a:solidFill>
              </a:rPr>
              <a:t>Wang Bing</a:t>
            </a:r>
            <a:r>
              <a:rPr lang="zh-CN" altLang="en-US" sz="2400">
                <a:solidFill>
                  <a:srgbClr val="0066CC"/>
                </a:solidFill>
              </a:rPr>
              <a:t>:No, he doesn’t. He studies Chinese after school.</a:t>
            </a:r>
          </a:p>
          <a:p>
            <a:pPr eaLnBrk="1" hangingPunct="1"/>
            <a:endParaRPr lang="en-US" altLang="zh-CN" sz="2400"/>
          </a:p>
        </p:txBody>
      </p:sp>
      <p:sp>
        <p:nvSpPr>
          <p:cNvPr id="18436" name="Line 6">
            <a:extLst>
              <a:ext uri="{FF2B5EF4-FFF2-40B4-BE49-F238E27FC236}">
                <a16:creationId xmlns:a16="http://schemas.microsoft.com/office/drawing/2014/main" id="{4F148D8A-0E78-4D63-9347-4F39713DA92F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1638" y="6092825"/>
            <a:ext cx="424815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87" name="Text Box 7">
            <a:extLst>
              <a:ext uri="{FF2B5EF4-FFF2-40B4-BE49-F238E27FC236}">
                <a16:creationId xmlns:a16="http://schemas.microsoft.com/office/drawing/2014/main" id="{3A30E275-2985-49C4-B6A3-B426D3CD0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4225" y="6164263"/>
            <a:ext cx="177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/>
              <a:t>st</a:t>
            </a:r>
            <a:r>
              <a:rPr lang="en-US" altLang="zh-CN" sz="2400" b="1">
                <a:solidFill>
                  <a:srgbClr val="FF3300"/>
                </a:solidFill>
              </a:rPr>
              <a:t>u</a:t>
            </a:r>
            <a:r>
              <a:rPr lang="en-US" altLang="zh-CN" sz="2400" b="1"/>
              <a:t>dy  </a:t>
            </a:r>
            <a:r>
              <a:rPr lang="zh-CN" altLang="en-US" sz="2400" b="1"/>
              <a:t>学习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BA3C38B0-EE8D-4F3D-AF2E-CA1875018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916113"/>
            <a:ext cx="3529012" cy="457200"/>
          </a:xfrm>
          <a:prstGeom prst="rect">
            <a:avLst/>
          </a:prstGeom>
          <a:solidFill>
            <a:srgbClr val="E7DE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>
                <a:latin typeface="Comic Sans MS" panose="030F0702030302020204" pitchFamily="66" charset="0"/>
              </a:rPr>
              <a:t>1.Where does he live?</a:t>
            </a:r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9A95080F-25B4-4F24-BE2C-73B8384F5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516563"/>
            <a:ext cx="5040312" cy="457200"/>
          </a:xfrm>
          <a:prstGeom prst="rect">
            <a:avLst/>
          </a:prstGeom>
          <a:solidFill>
            <a:srgbClr val="E7DE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>
                <a:latin typeface="Comic Sans MS" panose="030F0702030302020204" pitchFamily="66" charset="0"/>
              </a:rPr>
              <a:t>5.What does he like doing?</a:t>
            </a:r>
          </a:p>
        </p:txBody>
      </p:sp>
      <p:sp>
        <p:nvSpPr>
          <p:cNvPr id="19460" name="Text Box 4">
            <a:extLst>
              <a:ext uri="{FF2B5EF4-FFF2-40B4-BE49-F238E27FC236}">
                <a16:creationId xmlns:a16="http://schemas.microsoft.com/office/drawing/2014/main" id="{BEFD1F33-1265-4BBF-ACC3-DF9B8871C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781300"/>
            <a:ext cx="3529012" cy="457200"/>
          </a:xfrm>
          <a:prstGeom prst="rect">
            <a:avLst/>
          </a:prstGeom>
          <a:solidFill>
            <a:srgbClr val="E7DE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>
                <a:latin typeface="Comic Sans MS" panose="030F0702030302020204" pitchFamily="66" charset="0"/>
              </a:rPr>
              <a:t>2.How old is he?</a:t>
            </a:r>
          </a:p>
        </p:txBody>
      </p:sp>
      <p:sp>
        <p:nvSpPr>
          <p:cNvPr id="19461" name="Text Box 5">
            <a:extLst>
              <a:ext uri="{FF2B5EF4-FFF2-40B4-BE49-F238E27FC236}">
                <a16:creationId xmlns:a16="http://schemas.microsoft.com/office/drawing/2014/main" id="{E0807F7D-A2C6-4302-B649-258BAB8BA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3716338"/>
            <a:ext cx="5184775" cy="457200"/>
          </a:xfrm>
          <a:prstGeom prst="rect">
            <a:avLst/>
          </a:prstGeom>
          <a:solidFill>
            <a:srgbClr val="E7DE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>
                <a:latin typeface="Comic Sans MS" panose="030F0702030302020204" pitchFamily="66" charset="0"/>
              </a:rPr>
              <a:t>3.What subjects does he like?</a:t>
            </a:r>
          </a:p>
        </p:txBody>
      </p:sp>
      <p:sp>
        <p:nvSpPr>
          <p:cNvPr id="19462" name="Text Box 6">
            <a:extLst>
              <a:ext uri="{FF2B5EF4-FFF2-40B4-BE49-F238E27FC236}">
                <a16:creationId xmlns:a16="http://schemas.microsoft.com/office/drawing/2014/main" id="{B6C0C3B4-85B1-4746-A0F7-2300B4EB4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4652963"/>
            <a:ext cx="5689600" cy="457200"/>
          </a:xfrm>
          <a:prstGeom prst="rect">
            <a:avLst/>
          </a:prstGeom>
          <a:solidFill>
            <a:srgbClr val="E7DE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>
                <a:latin typeface="Comic Sans MS" panose="030F0702030302020204" pitchFamily="66" charset="0"/>
              </a:rPr>
              <a:t>4.What does he do after school?</a:t>
            </a:r>
          </a:p>
        </p:txBody>
      </p:sp>
      <p:sp>
        <p:nvSpPr>
          <p:cNvPr id="19463" name="Text Box 7" descr="羊皮纸">
            <a:extLst>
              <a:ext uri="{FF2B5EF4-FFF2-40B4-BE49-F238E27FC236}">
                <a16:creationId xmlns:a16="http://schemas.microsoft.com/office/drawing/2014/main" id="{B83374EA-A5F5-446F-9AE9-1B60BA7A2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5888"/>
            <a:ext cx="3816350" cy="5715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rgbClr val="0000FF"/>
                </a:solidFill>
              </a:rPr>
              <a:t>Read and find</a:t>
            </a:r>
          </a:p>
        </p:txBody>
      </p:sp>
      <p:sp>
        <p:nvSpPr>
          <p:cNvPr id="19464" name="Rectangle 8">
            <a:extLst>
              <a:ext uri="{FF2B5EF4-FFF2-40B4-BE49-F238E27FC236}">
                <a16:creationId xmlns:a16="http://schemas.microsoft.com/office/drawing/2014/main" id="{F5E132FA-E8F2-4FCD-92C5-85F39FA0B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908050"/>
            <a:ext cx="4794250" cy="36671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/>
              <a:t>先自由读</a:t>
            </a:r>
            <a:r>
              <a:rPr lang="en-US" altLang="zh-CN"/>
              <a:t>Story time,</a:t>
            </a:r>
            <a:r>
              <a:rPr lang="zh-CN" altLang="en-US"/>
              <a:t>然后划出</a:t>
            </a:r>
            <a:r>
              <a:rPr lang="en-US" altLang="zh-CN"/>
              <a:t>Peter</a:t>
            </a:r>
            <a:r>
              <a:rPr lang="zh-CN" altLang="en-US"/>
              <a:t>的相关信息</a:t>
            </a:r>
          </a:p>
        </p:txBody>
      </p:sp>
      <p:sp>
        <p:nvSpPr>
          <p:cNvPr id="19465" name="Text Box 9">
            <a:extLst>
              <a:ext uri="{FF2B5EF4-FFF2-40B4-BE49-F238E27FC236}">
                <a16:creationId xmlns:a16="http://schemas.microsoft.com/office/drawing/2014/main" id="{3C2DA110-79F6-4309-A81D-BD7AD67DF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349500"/>
            <a:ext cx="36576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/>
              <a:t>He </a:t>
            </a:r>
            <a:r>
              <a:rPr lang="en-US" altLang="zh-CN" sz="2400" b="1">
                <a:solidFill>
                  <a:srgbClr val="FF3300"/>
                </a:solidFill>
              </a:rPr>
              <a:t>lives</a:t>
            </a:r>
            <a:r>
              <a:rPr lang="en-US" altLang="zh-CN" sz="2400" b="1"/>
              <a:t> in </a:t>
            </a:r>
            <a:r>
              <a:rPr lang="en-US" altLang="zh-CN" sz="2400" b="1">
                <a:solidFill>
                  <a:srgbClr val="FF3300"/>
                </a:solidFill>
              </a:rPr>
              <a:t>the UK(</a:t>
            </a:r>
            <a:r>
              <a:rPr lang="zh-CN" altLang="en-US" sz="2400" b="1">
                <a:solidFill>
                  <a:srgbClr val="FF3300"/>
                </a:solidFill>
              </a:rPr>
              <a:t>英国</a:t>
            </a:r>
            <a:r>
              <a:rPr lang="en-US" altLang="zh-CN" sz="2400" b="1">
                <a:solidFill>
                  <a:srgbClr val="FF3300"/>
                </a:solidFill>
              </a:rPr>
              <a:t>)</a:t>
            </a:r>
            <a:r>
              <a:rPr lang="en-US" altLang="zh-CN" sz="2400" b="1"/>
              <a:t>.</a:t>
            </a:r>
          </a:p>
        </p:txBody>
      </p:sp>
      <p:sp>
        <p:nvSpPr>
          <p:cNvPr id="19466" name="Text Box 11">
            <a:extLst>
              <a:ext uri="{FF2B5EF4-FFF2-40B4-BE49-F238E27FC236}">
                <a16:creationId xmlns:a16="http://schemas.microsoft.com/office/drawing/2014/main" id="{2DF126A4-D7A8-4CEC-8446-44C8723B9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3213100"/>
            <a:ext cx="3268663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/>
              <a:t>He’s 11 </a:t>
            </a:r>
            <a:r>
              <a:rPr lang="en-US" altLang="zh-CN" sz="2400" b="1">
                <a:solidFill>
                  <a:srgbClr val="FF3300"/>
                </a:solidFill>
              </a:rPr>
              <a:t>years old(</a:t>
            </a:r>
            <a:r>
              <a:rPr lang="zh-CN" altLang="en-US" sz="2400" b="1">
                <a:solidFill>
                  <a:srgbClr val="FF3300"/>
                </a:solidFill>
              </a:rPr>
              <a:t>岁</a:t>
            </a:r>
            <a:r>
              <a:rPr lang="en-US" altLang="zh-CN" sz="2400" b="1">
                <a:solidFill>
                  <a:srgbClr val="FF3300"/>
                </a:solidFill>
              </a:rPr>
              <a:t>).</a:t>
            </a:r>
          </a:p>
        </p:txBody>
      </p:sp>
      <p:sp>
        <p:nvSpPr>
          <p:cNvPr id="19467" name="Text Box 12">
            <a:extLst>
              <a:ext uri="{FF2B5EF4-FFF2-40B4-BE49-F238E27FC236}">
                <a16:creationId xmlns:a16="http://schemas.microsoft.com/office/drawing/2014/main" id="{0B9310C4-B85C-4BA7-AB3A-A27505DF8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4167188"/>
            <a:ext cx="3502025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/>
              <a:t>He likes Maths and PE.</a:t>
            </a:r>
          </a:p>
        </p:txBody>
      </p:sp>
      <p:sp>
        <p:nvSpPr>
          <p:cNvPr id="19468" name="Text Box 13">
            <a:extLst>
              <a:ext uri="{FF2B5EF4-FFF2-40B4-BE49-F238E27FC236}">
                <a16:creationId xmlns:a16="http://schemas.microsoft.com/office/drawing/2014/main" id="{43CACFF1-CC19-42C9-A94C-A235FD48F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5032375"/>
            <a:ext cx="4891087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/>
              <a:t>He </a:t>
            </a:r>
            <a:r>
              <a:rPr lang="en-US" altLang="zh-CN" sz="2400" b="1">
                <a:solidFill>
                  <a:srgbClr val="FF3300"/>
                </a:solidFill>
              </a:rPr>
              <a:t>studies</a:t>
            </a:r>
            <a:r>
              <a:rPr lang="en-US" altLang="zh-CN" sz="2400" b="1"/>
              <a:t> Chinese after school.</a:t>
            </a:r>
          </a:p>
        </p:txBody>
      </p:sp>
      <p:sp>
        <p:nvSpPr>
          <p:cNvPr id="16398" name="Text Box 14">
            <a:extLst>
              <a:ext uri="{FF2B5EF4-FFF2-40B4-BE49-F238E27FC236}">
                <a16:creationId xmlns:a16="http://schemas.microsoft.com/office/drawing/2014/main" id="{F99481A3-0660-476D-A8A5-14782BC1B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6019800"/>
            <a:ext cx="5951538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/>
              <a:t>He likes playing football and swimming.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QQ截图20140611132829">
            <a:extLst>
              <a:ext uri="{FF2B5EF4-FFF2-40B4-BE49-F238E27FC236}">
                <a16:creationId xmlns:a16="http://schemas.microsoft.com/office/drawing/2014/main" id="{DCE037F9-F772-4A0A-B225-D32899CBC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50"/>
            <a:ext cx="77724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5">
            <a:extLst>
              <a:ext uri="{FF2B5EF4-FFF2-40B4-BE49-F238E27FC236}">
                <a16:creationId xmlns:a16="http://schemas.microsoft.com/office/drawing/2014/main" id="{844B2244-96BD-4A09-88C2-50F24FBE5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941888"/>
            <a:ext cx="74882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/>
              <a:t>Liu Tao</a:t>
            </a:r>
            <a:r>
              <a:rPr lang="zh-CN" altLang="en-US" sz="2400"/>
              <a:t>: </a:t>
            </a:r>
            <a:r>
              <a:rPr lang="en-US" altLang="zh-CN" sz="2400"/>
              <a:t>    </a:t>
            </a:r>
            <a:r>
              <a:rPr lang="zh-CN" altLang="en-US" sz="2400"/>
              <a:t>Does he like playing football?</a:t>
            </a:r>
          </a:p>
          <a:p>
            <a:pPr eaLnBrk="1" hangingPunct="1"/>
            <a:r>
              <a:rPr lang="en-US" altLang="zh-CN" sz="2400">
                <a:solidFill>
                  <a:srgbClr val="0066CC"/>
                </a:solidFill>
              </a:rPr>
              <a:t>Wang Bing</a:t>
            </a:r>
            <a:r>
              <a:rPr lang="zh-CN" altLang="en-US" sz="2400">
                <a:solidFill>
                  <a:srgbClr val="0066CC"/>
                </a:solidFill>
              </a:rPr>
              <a:t>:Yes, he does. He like</a:t>
            </a:r>
            <a:r>
              <a:rPr lang="zh-CN" altLang="en-US" sz="2400">
                <a:solidFill>
                  <a:srgbClr val="FF0000"/>
                </a:solidFill>
              </a:rPr>
              <a:t>s</a:t>
            </a:r>
            <a:r>
              <a:rPr lang="zh-CN" altLang="en-US" sz="2400">
                <a:solidFill>
                  <a:srgbClr val="0066CC"/>
                </a:solidFill>
              </a:rPr>
              <a:t> swimming, too.</a:t>
            </a:r>
            <a:r>
              <a:rPr lang="zh-CN" altLang="en-US" sz="2400"/>
              <a:t> </a:t>
            </a:r>
          </a:p>
        </p:txBody>
      </p:sp>
      <p:sp>
        <p:nvSpPr>
          <p:cNvPr id="20484" name="Line 6">
            <a:extLst>
              <a:ext uri="{FF2B5EF4-FFF2-40B4-BE49-F238E27FC236}">
                <a16:creationId xmlns:a16="http://schemas.microsoft.com/office/drawing/2014/main" id="{E748C75B-FF10-4C04-B633-B3A29444B729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1050" y="5300663"/>
            <a:ext cx="424815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85" name="Line 7">
            <a:extLst>
              <a:ext uri="{FF2B5EF4-FFF2-40B4-BE49-F238E27FC236}">
                <a16:creationId xmlns:a16="http://schemas.microsoft.com/office/drawing/2014/main" id="{0F8DE00C-2CC5-41AA-9855-650644B61C81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5513" y="5734050"/>
            <a:ext cx="5040312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Storyt01">
            <a:extLst>
              <a:ext uri="{FF2B5EF4-FFF2-40B4-BE49-F238E27FC236}">
                <a16:creationId xmlns:a16="http://schemas.microsoft.com/office/drawing/2014/main" id="{60BE6665-11FD-4BD4-BB97-DFE185ED7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 descr="羊皮纸">
            <a:extLst>
              <a:ext uri="{FF2B5EF4-FFF2-40B4-BE49-F238E27FC236}">
                <a16:creationId xmlns:a16="http://schemas.microsoft.com/office/drawing/2014/main" id="{1F4B2CC7-2332-4A7E-8E66-4EADC52AB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7145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chemeClr val="tx2"/>
                </a:solidFill>
              </a:rPr>
              <a:t>  …can…                                 …like / likes…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chemeClr val="tx2"/>
                </a:solidFill>
              </a:rPr>
              <a:t>  …have / has…                      …is / are good at…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B4270EA1-7D9C-4563-A4E9-1B64015ED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825500"/>
            <a:ext cx="89916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/>
              <a:t>Liu Tao</a:t>
            </a:r>
            <a:r>
              <a:rPr lang="zh-CN" altLang="en-US" sz="2400">
                <a:cs typeface="Arial" panose="020B0604020202020204" pitchFamily="34" charset="0"/>
              </a:rPr>
              <a:t>: </a:t>
            </a:r>
            <a:r>
              <a:rPr lang="en-US" altLang="zh-CN" sz="2400"/>
              <a:t>      </a:t>
            </a:r>
            <a:r>
              <a:rPr lang="zh-CN" altLang="en-US" sz="2400">
                <a:cs typeface="Arial" panose="020B0604020202020204" pitchFamily="34" charset="0"/>
              </a:rPr>
              <a:t>Hi, </a:t>
            </a:r>
            <a:r>
              <a:rPr lang="en-US" altLang="zh-CN" sz="2400"/>
              <a:t>Wang Bing</a:t>
            </a:r>
            <a:r>
              <a:rPr lang="zh-CN" altLang="en-US" sz="2400">
                <a:cs typeface="Arial" panose="020B0604020202020204" pitchFamily="34" charset="0"/>
              </a:rPr>
              <a:t>. Let’s go and play </a:t>
            </a:r>
            <a:r>
              <a:rPr lang="en-US" altLang="zh-CN" sz="2400"/>
              <a:t>foot</a:t>
            </a:r>
            <a:r>
              <a:rPr lang="zh-CN" altLang="en-US" sz="2400">
                <a:cs typeface="Arial" panose="020B0604020202020204" pitchFamily="34" charset="0"/>
              </a:rPr>
              <a:t>ball</a:t>
            </a:r>
            <a:r>
              <a:rPr lang="en-US" altLang="zh-CN" sz="2400"/>
              <a:t> in the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/>
              <a:t>                      playground</a:t>
            </a:r>
            <a:r>
              <a:rPr lang="zh-CN" altLang="en-US" sz="2400">
                <a:cs typeface="Arial" panose="020B0604020202020204" pitchFamily="34" charset="0"/>
              </a:rPr>
              <a:t>.</a:t>
            </a:r>
            <a:r>
              <a:rPr lang="en-US" altLang="zh-CN" sz="2400"/>
              <a:t> 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/>
              <a:t> </a:t>
            </a:r>
            <a:r>
              <a:rPr lang="en-US" altLang="zh-CN" sz="2400">
                <a:solidFill>
                  <a:srgbClr val="0066CC"/>
                </a:solidFill>
              </a:rPr>
              <a:t>Wang Bing</a:t>
            </a:r>
            <a:r>
              <a:rPr lang="zh-CN" altLang="en-US" sz="2400">
                <a:solidFill>
                  <a:srgbClr val="0066CC"/>
                </a:solidFill>
                <a:cs typeface="Arial" panose="020B0604020202020204" pitchFamily="34" charset="0"/>
              </a:rPr>
              <a:t>: </a:t>
            </a:r>
            <a:r>
              <a:rPr lang="en-US" altLang="zh-CN" sz="2400">
                <a:solidFill>
                  <a:srgbClr val="0066CC"/>
                </a:solidFill>
                <a:cs typeface="Arial" panose="020B0604020202020204" pitchFamily="34" charset="0"/>
              </a:rPr>
              <a:t> </a:t>
            </a:r>
            <a:r>
              <a:rPr lang="zh-CN" altLang="en-US" sz="2400">
                <a:solidFill>
                  <a:srgbClr val="0070C0"/>
                </a:solidFill>
                <a:cs typeface="Arial" panose="020B0604020202020204" pitchFamily="34" charset="0"/>
              </a:rPr>
              <a:t>Wait a minute</a:t>
            </a:r>
            <a:r>
              <a:rPr lang="zh-CN" altLang="en-US" sz="2400">
                <a:solidFill>
                  <a:srgbClr val="0066CC"/>
                </a:solidFill>
                <a:cs typeface="Arial" panose="020B0604020202020204" pitchFamily="34" charset="0"/>
              </a:rPr>
              <a:t>, </a:t>
            </a:r>
            <a:r>
              <a:rPr lang="en-US" altLang="zh-CN" sz="2400">
                <a:solidFill>
                  <a:srgbClr val="0066CC"/>
                </a:solidFill>
              </a:rPr>
              <a:t>Liu Tao</a:t>
            </a:r>
            <a:r>
              <a:rPr lang="zh-CN" altLang="en-US" sz="2400">
                <a:solidFill>
                  <a:srgbClr val="0066CC"/>
                </a:solidFill>
                <a:cs typeface="Arial" panose="020B0604020202020204" pitchFamily="34" charset="0"/>
              </a:rPr>
              <a:t>. Let me send this email first.</a:t>
            </a:r>
            <a:endParaRPr lang="zh-CN" altLang="en-US" sz="2400">
              <a:solidFill>
                <a:srgbClr val="0066CC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0066CC"/>
                </a:solidFill>
                <a:cs typeface="Arial" panose="020B0604020202020204" pitchFamily="34" charset="0"/>
              </a:rPr>
              <a:t> </a:t>
            </a:r>
            <a:r>
              <a:rPr lang="en-US" altLang="zh-CN" sz="2400">
                <a:solidFill>
                  <a:srgbClr val="0066CC"/>
                </a:solidFill>
              </a:rPr>
              <a:t>                  </a:t>
            </a:r>
            <a:r>
              <a:rPr lang="zh-CN" altLang="en-US" sz="2400">
                <a:solidFill>
                  <a:srgbClr val="0066CC"/>
                </a:solidFill>
                <a:cs typeface="Arial" panose="020B0604020202020204" pitchFamily="34" charset="0"/>
              </a:rPr>
              <a:t>It’s to my e-friend. </a:t>
            </a:r>
            <a:r>
              <a:rPr lang="zh-CN" altLang="en-US" sz="2400">
                <a:cs typeface="Arial" panose="020B0604020202020204" pitchFamily="34" charset="0"/>
              </a:rPr>
              <a:t>                                            </a:t>
            </a:r>
            <a:endParaRPr lang="zh-CN" altLang="en-US" sz="2400"/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/>
              <a:t>Liu Tao</a:t>
            </a:r>
            <a:r>
              <a:rPr lang="zh-CN" altLang="en-US" sz="2400">
                <a:cs typeface="Arial" panose="020B0604020202020204" pitchFamily="34" charset="0"/>
              </a:rPr>
              <a:t>: </a:t>
            </a:r>
            <a:r>
              <a:rPr lang="en-US" altLang="zh-CN" sz="2400"/>
              <a:t>      </a:t>
            </a:r>
            <a:r>
              <a:rPr lang="zh-CN" altLang="en-US" sz="2400">
                <a:cs typeface="Arial" panose="020B0604020202020204" pitchFamily="34" charset="0"/>
              </a:rPr>
              <a:t>Who’s your e-friend?</a:t>
            </a:r>
            <a:endParaRPr lang="zh-CN" altLang="en-US" sz="2400"/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0066CC"/>
                </a:solidFill>
              </a:rPr>
              <a:t>Wang Bing</a:t>
            </a:r>
            <a:r>
              <a:rPr lang="zh-CN" altLang="en-US" sz="2400">
                <a:solidFill>
                  <a:srgbClr val="0066CC"/>
                </a:solidFill>
                <a:cs typeface="Arial" panose="020B0604020202020204" pitchFamily="34" charset="0"/>
              </a:rPr>
              <a:t>:</a:t>
            </a:r>
            <a:r>
              <a:rPr lang="en-US" altLang="zh-CN" sz="2400">
                <a:solidFill>
                  <a:srgbClr val="0066CC"/>
                </a:solidFill>
              </a:rPr>
              <a:t> </a:t>
            </a:r>
            <a:r>
              <a:rPr lang="zh-CN" altLang="en-US" sz="2400">
                <a:solidFill>
                  <a:srgbClr val="0066CC"/>
                </a:solidFill>
                <a:cs typeface="Arial" panose="020B0604020202020204" pitchFamily="34" charset="0"/>
              </a:rPr>
              <a:t>He’s Peter. He lives in the UK.</a:t>
            </a:r>
            <a:endParaRPr lang="zh-CN" altLang="en-US" sz="2400">
              <a:solidFill>
                <a:srgbClr val="0066CC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zh-CN" altLang="en-US" sz="2400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336BB40B-3E10-4D8C-BB76-8D3B6CE3F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971800"/>
            <a:ext cx="7661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/>
              <a:t>Liu Tao</a:t>
            </a:r>
            <a:r>
              <a:rPr lang="zh-CN" altLang="en-US" sz="2400">
                <a:cs typeface="Arial" panose="020B0604020202020204" pitchFamily="34" charset="0"/>
              </a:rPr>
              <a:t>: </a:t>
            </a:r>
            <a:r>
              <a:rPr lang="en-US" altLang="zh-CN" sz="2400"/>
              <a:t>     </a:t>
            </a:r>
            <a:r>
              <a:rPr lang="zh-CN" altLang="en-US" sz="2400">
                <a:cs typeface="Arial" panose="020B0604020202020204" pitchFamily="34" charset="0"/>
              </a:rPr>
              <a:t>How old is he?                                              </a:t>
            </a:r>
            <a:endParaRPr lang="zh-CN" altLang="en-US" sz="2400"/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0066CC"/>
                </a:solidFill>
              </a:rPr>
              <a:t>Wang Bing</a:t>
            </a:r>
            <a:r>
              <a:rPr lang="zh-CN" altLang="en-US" sz="2400">
                <a:solidFill>
                  <a:srgbClr val="0066CC"/>
                </a:solidFill>
              </a:rPr>
              <a:t>:He’s 11 years old.  </a:t>
            </a:r>
            <a:r>
              <a:rPr lang="zh-CN" altLang="en-US" sz="2400"/>
              <a:t>  </a:t>
            </a: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161E560A-4B42-4637-8F89-59AE61E05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657600"/>
            <a:ext cx="89027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/>
              <a:t>Liu Tao</a:t>
            </a:r>
            <a:r>
              <a:rPr lang="zh-CN" altLang="en-US" sz="2400">
                <a:cs typeface="Arial" panose="020B0604020202020204" pitchFamily="34" charset="0"/>
              </a:rPr>
              <a:t>: </a:t>
            </a:r>
            <a:r>
              <a:rPr lang="en-US" altLang="zh-CN" sz="2400"/>
              <a:t>    </a:t>
            </a:r>
            <a:r>
              <a:rPr lang="zh-CN" altLang="en-US" sz="2400">
                <a:cs typeface="Arial" panose="020B0604020202020204" pitchFamily="34" charset="0"/>
              </a:rPr>
              <a:t>Can he speak Chinese?</a:t>
            </a:r>
            <a:endParaRPr lang="zh-CN" altLang="en-US" sz="2400"/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0066CC"/>
                </a:solidFill>
              </a:rPr>
              <a:t>Wang Bing</a:t>
            </a:r>
            <a:r>
              <a:rPr lang="zh-CN" altLang="en-US" sz="2400">
                <a:solidFill>
                  <a:srgbClr val="0066CC"/>
                </a:solidFill>
                <a:cs typeface="Arial" panose="020B0604020202020204" pitchFamily="34" charset="0"/>
              </a:rPr>
              <a:t>:Yes, he can.   </a:t>
            </a:r>
            <a:r>
              <a:rPr lang="zh-CN" altLang="en-US" sz="2400">
                <a:cs typeface="Arial" panose="020B0604020202020204" pitchFamily="34" charset="0"/>
              </a:rPr>
              <a:t>                                                </a:t>
            </a:r>
            <a:endParaRPr lang="zh-CN" altLang="en-US" sz="2400"/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/>
              <a:t>Liu Tao</a:t>
            </a:r>
            <a:r>
              <a:rPr lang="zh-CN" altLang="en-US" sz="2400">
                <a:cs typeface="Arial" panose="020B0604020202020204" pitchFamily="34" charset="0"/>
              </a:rPr>
              <a:t>: </a:t>
            </a:r>
            <a:r>
              <a:rPr lang="en-US" altLang="zh-CN" sz="2400"/>
              <a:t>    </a:t>
            </a:r>
            <a:r>
              <a:rPr lang="zh-CN" altLang="en-US" sz="2400">
                <a:cs typeface="Arial" panose="020B0604020202020204" pitchFamily="34" charset="0"/>
              </a:rPr>
              <a:t>Does he have Chinese lessons at school?                  </a:t>
            </a:r>
            <a:endParaRPr lang="zh-CN" altLang="en-US" sz="2400"/>
          </a:p>
          <a:p>
            <a:pPr>
              <a:buFont typeface="Arial" panose="020B0604020202020204" pitchFamily="34" charset="0"/>
              <a:buNone/>
            </a:pPr>
            <a:endParaRPr lang="zh-CN" altLang="en-US" sz="2400"/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A73BCFED-28A0-462C-9697-855F77E3C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797425"/>
            <a:ext cx="82867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0066CC"/>
                </a:solidFill>
              </a:rPr>
              <a:t>Wang Bing</a:t>
            </a:r>
            <a:r>
              <a:rPr lang="zh-CN" altLang="en-US" sz="2400">
                <a:solidFill>
                  <a:srgbClr val="0066CC"/>
                </a:solidFill>
                <a:cs typeface="Arial" panose="020B0604020202020204" pitchFamily="34" charset="0"/>
              </a:rPr>
              <a:t>:No, he doesn’t. He studies Chinese after school.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/>
              <a:t>Liu Tao</a:t>
            </a:r>
            <a:r>
              <a:rPr lang="zh-CN" altLang="en-US" sz="2400">
                <a:cs typeface="Arial" panose="020B0604020202020204" pitchFamily="34" charset="0"/>
              </a:rPr>
              <a:t>: </a:t>
            </a:r>
            <a:r>
              <a:rPr lang="en-US" altLang="zh-CN" sz="2400"/>
              <a:t>    </a:t>
            </a:r>
            <a:r>
              <a:rPr lang="zh-CN" altLang="en-US" sz="2400">
                <a:cs typeface="Arial" panose="020B0604020202020204" pitchFamily="34" charset="0"/>
              </a:rPr>
              <a:t>What subjects does he like?                           </a:t>
            </a:r>
            <a:endParaRPr lang="zh-CN" altLang="en-US" sz="2400"/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0066CC"/>
                </a:solidFill>
              </a:rPr>
              <a:t>Wang Bing</a:t>
            </a:r>
            <a:r>
              <a:rPr lang="zh-CN" altLang="en-US" sz="2400">
                <a:solidFill>
                  <a:srgbClr val="0066CC"/>
                </a:solidFill>
                <a:cs typeface="Arial" panose="020B0604020202020204" pitchFamily="34" charset="0"/>
              </a:rPr>
              <a:t>:He likes Maths and PE.</a:t>
            </a:r>
            <a:endParaRPr lang="zh-CN" altLang="en-US" sz="2400">
              <a:solidFill>
                <a:srgbClr val="0066CC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/>
              <a:t>Liu Tao</a:t>
            </a:r>
            <a:r>
              <a:rPr lang="zh-CN" altLang="en-US" sz="2400">
                <a:cs typeface="Arial" panose="020B0604020202020204" pitchFamily="34" charset="0"/>
              </a:rPr>
              <a:t>: </a:t>
            </a:r>
            <a:r>
              <a:rPr lang="en-US" altLang="zh-CN" sz="2400"/>
              <a:t>    </a:t>
            </a:r>
            <a:r>
              <a:rPr lang="zh-CN" altLang="en-US" sz="2400">
                <a:cs typeface="Arial" panose="020B0604020202020204" pitchFamily="34" charset="0"/>
              </a:rPr>
              <a:t>Does he like playing football?</a:t>
            </a:r>
            <a:endParaRPr lang="zh-CN" altLang="en-US" sz="2400"/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0066CC"/>
                </a:solidFill>
              </a:rPr>
              <a:t>Wang Bing</a:t>
            </a:r>
            <a:r>
              <a:rPr lang="zh-CN" altLang="en-US" sz="2400">
                <a:solidFill>
                  <a:srgbClr val="0066CC"/>
                </a:solidFill>
                <a:cs typeface="Arial" panose="020B0604020202020204" pitchFamily="34" charset="0"/>
              </a:rPr>
              <a:t>:Yes, he does. He likes swimming, too. </a:t>
            </a:r>
            <a:endParaRPr lang="zh-CN" altLang="en-US" sz="2400">
              <a:solidFill>
                <a:srgbClr val="0066CC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zh-CN" altLang="en-US" sz="2400">
              <a:solidFill>
                <a:srgbClr val="0066CC"/>
              </a:solidFill>
            </a:endParaRPr>
          </a:p>
        </p:txBody>
      </p:sp>
      <p:sp>
        <p:nvSpPr>
          <p:cNvPr id="21510" name="Text Box 7" descr="羊皮纸">
            <a:extLst>
              <a:ext uri="{FF2B5EF4-FFF2-40B4-BE49-F238E27FC236}">
                <a16:creationId xmlns:a16="http://schemas.microsoft.com/office/drawing/2014/main" id="{4DE35777-B2AB-4418-85A2-9D79971C2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857625" cy="571500"/>
          </a:xfrm>
          <a:prstGeom prst="rect">
            <a:avLst/>
          </a:prstGeom>
          <a:blipFill dpi="0" rotWithShape="1">
            <a:blip r:embed="rId17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Arial Black" panose="020B0A04020102020204" pitchFamily="34" charset="0"/>
                <a:ea typeface="DFWaWaW5H" pitchFamily="81" charset="-128"/>
              </a:rPr>
              <a:t>Listen and repeat</a:t>
            </a:r>
          </a:p>
        </p:txBody>
      </p:sp>
      <p:pic>
        <p:nvPicPr>
          <p:cNvPr id="35860" name="U6Stor01.mp3">
            <a:hlinkClick r:id="" action="ppaction://media"/>
            <a:extLst>
              <a:ext uri="{FF2B5EF4-FFF2-40B4-BE49-F238E27FC236}">
                <a16:creationId xmlns:a16="http://schemas.microsoft.com/office/drawing/2014/main" id="{702CA06E-5FD5-4BE8-89B1-2D4CD5D4D2C0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9080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1" name="U6Stor03.mp3">
            <a:hlinkClick r:id="" action="ppaction://media"/>
            <a:extLst>
              <a:ext uri="{FF2B5EF4-FFF2-40B4-BE49-F238E27FC236}">
                <a16:creationId xmlns:a16="http://schemas.microsoft.com/office/drawing/2014/main" id="{D2634E22-B828-47C1-94CA-EB75094A3720}"/>
              </a:ext>
            </a:extLst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7002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2" name="U6Stor04.mp3">
            <a:hlinkClick r:id="" action="ppaction://media"/>
            <a:extLst>
              <a:ext uri="{FF2B5EF4-FFF2-40B4-BE49-F238E27FC236}">
                <a16:creationId xmlns:a16="http://schemas.microsoft.com/office/drawing/2014/main" id="{310CADBC-29B5-4306-830D-4D2CFC4BB099}"/>
              </a:ext>
            </a:extLst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420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3" name="U6Stor05.mp3">
            <a:hlinkClick r:id="" action="ppaction://media"/>
            <a:extLst>
              <a:ext uri="{FF2B5EF4-FFF2-40B4-BE49-F238E27FC236}">
                <a16:creationId xmlns:a16="http://schemas.microsoft.com/office/drawing/2014/main" id="{D293F3C9-2B8D-451F-84CD-DAD7622E606C}"/>
              </a:ext>
            </a:extLst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7813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4" name="U6Stor06.mp3">
            <a:hlinkClick r:id="" action="ppaction://media"/>
            <a:extLst>
              <a:ext uri="{FF2B5EF4-FFF2-40B4-BE49-F238E27FC236}">
                <a16:creationId xmlns:a16="http://schemas.microsoft.com/office/drawing/2014/main" id="{EFBBBA59-9DC4-4B16-A906-E7568A6B6A7A}"/>
              </a:ext>
            </a:extLst>
          </p:cNvPr>
          <p:cNvPicPr>
            <a:picLocks noRot="1" noChangeAspect="1" noChangeArrowheads="1"/>
          </p:cNvPicPr>
          <p:nvPr>
            <a:audioFile r:link="rId5"/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068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5" name="U6Stor07.mp3">
            <a:hlinkClick r:id="" action="ppaction://media"/>
            <a:extLst>
              <a:ext uri="{FF2B5EF4-FFF2-40B4-BE49-F238E27FC236}">
                <a16:creationId xmlns:a16="http://schemas.microsoft.com/office/drawing/2014/main" id="{7D3BD0B3-F66C-41ED-98F5-5E32ADDFEB78}"/>
              </a:ext>
            </a:extLst>
          </p:cNvPr>
          <p:cNvPicPr>
            <a:picLocks noRot="1" noChangeAspect="1" noChangeArrowheads="1"/>
          </p:cNvPicPr>
          <p:nvPr>
            <a:audioFile r:link="rId6"/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429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6" name="U6Stor08.mp3">
            <a:hlinkClick r:id="" action="ppaction://media"/>
            <a:extLst>
              <a:ext uri="{FF2B5EF4-FFF2-40B4-BE49-F238E27FC236}">
                <a16:creationId xmlns:a16="http://schemas.microsoft.com/office/drawing/2014/main" id="{D88F5951-5FD4-4298-A895-F2F97E395F66}"/>
              </a:ext>
            </a:extLst>
          </p:cNvPr>
          <p:cNvPicPr>
            <a:picLocks noRot="1" noChangeAspect="1" noChangeArrowheads="1"/>
          </p:cNvPicPr>
          <p:nvPr>
            <a:audioFile r:link="rId7"/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716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7" name="U6Stor09.mp3">
            <a:hlinkClick r:id="" action="ppaction://media"/>
            <a:extLst>
              <a:ext uri="{FF2B5EF4-FFF2-40B4-BE49-F238E27FC236}">
                <a16:creationId xmlns:a16="http://schemas.microsoft.com/office/drawing/2014/main" id="{1A9BDE4E-7ECA-4562-9337-ABCCE89104EB}"/>
              </a:ext>
            </a:extLst>
          </p:cNvPr>
          <p:cNvPicPr>
            <a:picLocks noRot="1" noChangeAspect="1" noChangeArrowheads="1"/>
          </p:cNvPicPr>
          <p:nvPr>
            <a:audioFile r:link="rId8"/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149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8" name="U6Stor10.mp3">
            <a:hlinkClick r:id="" action="ppaction://media"/>
            <a:extLst>
              <a:ext uri="{FF2B5EF4-FFF2-40B4-BE49-F238E27FC236}">
                <a16:creationId xmlns:a16="http://schemas.microsoft.com/office/drawing/2014/main" id="{B0113B7A-DD66-4C5F-ADA8-864EA1D47DB1}"/>
              </a:ext>
            </a:extLst>
          </p:cNvPr>
          <p:cNvPicPr>
            <a:picLocks noRot="1" noChangeAspect="1" noChangeArrowheads="1"/>
          </p:cNvPicPr>
          <p:nvPr>
            <a:audioFile r:link="rId9"/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5085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9" name="U6Stor11.mp3">
            <a:hlinkClick r:id="" action="ppaction://media"/>
            <a:extLst>
              <a:ext uri="{FF2B5EF4-FFF2-40B4-BE49-F238E27FC236}">
                <a16:creationId xmlns:a16="http://schemas.microsoft.com/office/drawing/2014/main" id="{FE11704D-11FD-4716-A416-133FA00D121E}"/>
              </a:ext>
            </a:extLst>
          </p:cNvPr>
          <p:cNvPicPr>
            <a:picLocks noRot="1" noChangeAspect="1" noChangeArrowheads="1"/>
          </p:cNvPicPr>
          <p:nvPr>
            <a:audioFile r:link="rId10"/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8688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70" name="U6Stor12.mp3">
            <a:hlinkClick r:id="" action="ppaction://media"/>
            <a:extLst>
              <a:ext uri="{FF2B5EF4-FFF2-40B4-BE49-F238E27FC236}">
                <a16:creationId xmlns:a16="http://schemas.microsoft.com/office/drawing/2014/main" id="{F6F9A9F3-D379-4F5D-BF7D-B46CC534D294}"/>
              </a:ext>
            </a:extLst>
          </p:cNvPr>
          <p:cNvPicPr>
            <a:picLocks noRot="1" noChangeAspect="1" noChangeArrowheads="1"/>
          </p:cNvPicPr>
          <p:nvPr>
            <a:audioFile r:link="rId11"/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3006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71" name="U6Stor13.mp3">
            <a:hlinkClick r:id="" action="ppaction://media"/>
            <a:extLst>
              <a:ext uri="{FF2B5EF4-FFF2-40B4-BE49-F238E27FC236}">
                <a16:creationId xmlns:a16="http://schemas.microsoft.com/office/drawing/2014/main" id="{1A7334FD-9AC5-46CA-B44C-3670AF3D1397}"/>
              </a:ext>
            </a:extLst>
          </p:cNvPr>
          <p:cNvPicPr>
            <a:picLocks noRot="1" noChangeAspect="1" noChangeArrowheads="1"/>
          </p:cNvPicPr>
          <p:nvPr>
            <a:audioFile r:link="rId12"/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6610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72" name="U6Stor14.mp3">
            <a:hlinkClick r:id="" action="ppaction://media"/>
            <a:extLst>
              <a:ext uri="{FF2B5EF4-FFF2-40B4-BE49-F238E27FC236}">
                <a16:creationId xmlns:a16="http://schemas.microsoft.com/office/drawing/2014/main" id="{FF64235F-6055-4A81-AB95-5CC37BEBB647}"/>
              </a:ext>
            </a:extLst>
          </p:cNvPr>
          <p:cNvPicPr>
            <a:picLocks noRot="1" noChangeAspect="1" noChangeArrowheads="1"/>
          </p:cNvPicPr>
          <p:nvPr>
            <a:audioFile r:link="rId13"/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9499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73" name="U6Stor15.mp3">
            <a:hlinkClick r:id="" action="ppaction://media"/>
            <a:extLst>
              <a:ext uri="{FF2B5EF4-FFF2-40B4-BE49-F238E27FC236}">
                <a16:creationId xmlns:a16="http://schemas.microsoft.com/office/drawing/2014/main" id="{4839B769-8B64-4160-BB83-50452F74395B}"/>
              </a:ext>
            </a:extLst>
          </p:cNvPr>
          <p:cNvPicPr>
            <a:picLocks noRot="1" noChangeAspect="1" noChangeArrowheads="1"/>
          </p:cNvPicPr>
          <p:nvPr>
            <a:audioFile r:link="rId14"/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63817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5" name="AutoShape 21">
            <a:extLst>
              <a:ext uri="{FF2B5EF4-FFF2-40B4-BE49-F238E27FC236}">
                <a16:creationId xmlns:a16="http://schemas.microsoft.com/office/drawing/2014/main" id="{81CDFB17-2610-4859-951F-19F1744FB8FE}"/>
              </a:ext>
            </a:extLst>
          </p:cNvPr>
          <p:cNvSpPr>
            <a:spLocks noChangeArrowheads="1"/>
          </p:cNvSpPr>
          <p:nvPr/>
        </p:nvSpPr>
        <p:spPr bwMode="auto">
          <a:xfrm rot="1283606">
            <a:off x="5724525" y="5229225"/>
            <a:ext cx="406400" cy="322263"/>
          </a:xfrm>
          <a:prstGeom prst="curvedDownArrow">
            <a:avLst>
              <a:gd name="adj1" fmla="val 1495"/>
              <a:gd name="adj2" fmla="val 50443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21526" name="AutoShape 21">
            <a:extLst>
              <a:ext uri="{FF2B5EF4-FFF2-40B4-BE49-F238E27FC236}">
                <a16:creationId xmlns:a16="http://schemas.microsoft.com/office/drawing/2014/main" id="{8C4C6277-71FB-4CFE-8A44-CB8E1DC9779D}"/>
              </a:ext>
            </a:extLst>
          </p:cNvPr>
          <p:cNvSpPr>
            <a:spLocks noChangeArrowheads="1"/>
          </p:cNvSpPr>
          <p:nvPr/>
        </p:nvSpPr>
        <p:spPr bwMode="auto">
          <a:xfrm rot="1283606">
            <a:off x="5003800" y="2349500"/>
            <a:ext cx="406400" cy="322263"/>
          </a:xfrm>
          <a:prstGeom prst="curvedDownArrow">
            <a:avLst>
              <a:gd name="adj1" fmla="val 1495"/>
              <a:gd name="adj2" fmla="val 50443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21527" name="AutoShape 21">
            <a:extLst>
              <a:ext uri="{FF2B5EF4-FFF2-40B4-BE49-F238E27FC236}">
                <a16:creationId xmlns:a16="http://schemas.microsoft.com/office/drawing/2014/main" id="{2400B3D5-4803-4E16-93C7-96554444A10C}"/>
              </a:ext>
            </a:extLst>
          </p:cNvPr>
          <p:cNvSpPr>
            <a:spLocks noChangeArrowheads="1"/>
          </p:cNvSpPr>
          <p:nvPr/>
        </p:nvSpPr>
        <p:spPr bwMode="auto">
          <a:xfrm rot="1283606">
            <a:off x="3995738" y="3068638"/>
            <a:ext cx="406400" cy="322262"/>
          </a:xfrm>
          <a:prstGeom prst="curvedDownArrow">
            <a:avLst>
              <a:gd name="adj1" fmla="val 1495"/>
              <a:gd name="adj2" fmla="val 50443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21528" name="AutoShape 21">
            <a:extLst>
              <a:ext uri="{FF2B5EF4-FFF2-40B4-BE49-F238E27FC236}">
                <a16:creationId xmlns:a16="http://schemas.microsoft.com/office/drawing/2014/main" id="{1F90C3A5-E5E3-4162-914B-E4EE0E88F005}"/>
              </a:ext>
            </a:extLst>
          </p:cNvPr>
          <p:cNvSpPr>
            <a:spLocks noChangeArrowheads="1"/>
          </p:cNvSpPr>
          <p:nvPr/>
        </p:nvSpPr>
        <p:spPr bwMode="auto">
          <a:xfrm rot="1283606" flipV="1">
            <a:off x="6084888" y="6021388"/>
            <a:ext cx="504825" cy="360362"/>
          </a:xfrm>
          <a:prstGeom prst="curvedDownArrow">
            <a:avLst>
              <a:gd name="adj1" fmla="val 1660"/>
              <a:gd name="adj2" fmla="val 56035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21529" name="AutoShape 21">
            <a:extLst>
              <a:ext uri="{FF2B5EF4-FFF2-40B4-BE49-F238E27FC236}">
                <a16:creationId xmlns:a16="http://schemas.microsoft.com/office/drawing/2014/main" id="{4CBAE686-EAF0-4873-8AF5-516221D2A796}"/>
              </a:ext>
            </a:extLst>
          </p:cNvPr>
          <p:cNvSpPr>
            <a:spLocks noChangeArrowheads="1"/>
          </p:cNvSpPr>
          <p:nvPr/>
        </p:nvSpPr>
        <p:spPr bwMode="auto">
          <a:xfrm rot="1283606" flipV="1">
            <a:off x="7596188" y="4508500"/>
            <a:ext cx="504825" cy="360363"/>
          </a:xfrm>
          <a:prstGeom prst="curvedDownArrow">
            <a:avLst>
              <a:gd name="adj1" fmla="val 1660"/>
              <a:gd name="adj2" fmla="val 56035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21530" name="AutoShape 21">
            <a:extLst>
              <a:ext uri="{FF2B5EF4-FFF2-40B4-BE49-F238E27FC236}">
                <a16:creationId xmlns:a16="http://schemas.microsoft.com/office/drawing/2014/main" id="{192EC691-FAFF-422C-B273-3F923E173EE2}"/>
              </a:ext>
            </a:extLst>
          </p:cNvPr>
          <p:cNvSpPr>
            <a:spLocks noChangeArrowheads="1"/>
          </p:cNvSpPr>
          <p:nvPr/>
        </p:nvSpPr>
        <p:spPr bwMode="auto">
          <a:xfrm rot="1283606" flipV="1">
            <a:off x="5364163" y="3716338"/>
            <a:ext cx="504825" cy="360362"/>
          </a:xfrm>
          <a:prstGeom prst="curvedDownArrow">
            <a:avLst>
              <a:gd name="adj1" fmla="val 1660"/>
              <a:gd name="adj2" fmla="val 56035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/>
          </a:p>
        </p:txBody>
      </p:sp>
      <p:grpSp>
        <p:nvGrpSpPr>
          <p:cNvPr id="2" name="Group 19">
            <a:extLst>
              <a:ext uri="{FF2B5EF4-FFF2-40B4-BE49-F238E27FC236}">
                <a16:creationId xmlns:a16="http://schemas.microsoft.com/office/drawing/2014/main" id="{F7EEB56E-2D28-42DE-93B4-783BDC9D280E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1557338"/>
            <a:ext cx="8437562" cy="3789362"/>
            <a:chOff x="249" y="1117"/>
            <a:chExt cx="5315" cy="2387"/>
          </a:xfrm>
        </p:grpSpPr>
        <p:sp>
          <p:nvSpPr>
            <p:cNvPr id="21532" name="AutoShape 10">
              <a:extLst>
                <a:ext uri="{FF2B5EF4-FFF2-40B4-BE49-F238E27FC236}">
                  <a16:creationId xmlns:a16="http://schemas.microsoft.com/office/drawing/2014/main" id="{56301152-9942-40EB-AEB9-03BA72D637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1117"/>
              <a:ext cx="5315" cy="2387"/>
            </a:xfrm>
            <a:prstGeom prst="horizontalScroll">
              <a:avLst>
                <a:gd name="adj" fmla="val 12500"/>
              </a:avLst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endParaRPr lang="en-US" altLang="zh-CN" b="1">
                <a:solidFill>
                  <a:srgbClr val="FF0000"/>
                </a:solidFill>
              </a:endParaRPr>
            </a:p>
            <a:p>
              <a:pPr algn="ctr" eaLnBrk="1" hangingPunct="1">
                <a:buFont typeface="Arial" panose="020B0604020202020204" pitchFamily="34" charset="0"/>
                <a:buNone/>
              </a:pPr>
              <a:endParaRPr lang="en-US" altLang="zh-CN"/>
            </a:p>
          </p:txBody>
        </p:sp>
        <p:sp>
          <p:nvSpPr>
            <p:cNvPr id="21533" name="Text Box 11">
              <a:extLst>
                <a:ext uri="{FF2B5EF4-FFF2-40B4-BE49-F238E27FC236}">
                  <a16:creationId xmlns:a16="http://schemas.microsoft.com/office/drawing/2014/main" id="{677B694D-F564-4974-A165-2D44627864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3" y="1643"/>
              <a:ext cx="4973" cy="1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400" b="1">
                  <a:latin typeface="Comic Sans MS" panose="030F0702030302020204" pitchFamily="66" charset="0"/>
                  <a:ea typeface="华文新魏" panose="02010800040101010101" pitchFamily="2" charset="-122"/>
                </a:rPr>
                <a:t>Tip</a:t>
              </a:r>
              <a:r>
                <a:rPr lang="zh-CN" altLang="en-US" sz="2400" b="1">
                  <a:latin typeface="Comic Sans MS" panose="030F0702030302020204" pitchFamily="66" charset="0"/>
                  <a:ea typeface="华文新魏" panose="02010800040101010101" pitchFamily="2" charset="-122"/>
                </a:rPr>
                <a:t>：</a:t>
              </a:r>
            </a:p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400" b="1">
                  <a:latin typeface="Comic Sans MS" panose="030F0702030302020204" pitchFamily="66" charset="0"/>
                  <a:ea typeface="华文新魏" panose="02010800040101010101" pitchFamily="2" charset="-122"/>
                </a:rPr>
                <a:t>1</a:t>
              </a:r>
              <a:r>
                <a:rPr lang="zh-CN" altLang="en-US" sz="2400" b="1">
                  <a:latin typeface="Comic Sans MS" panose="030F0702030302020204" pitchFamily="66" charset="0"/>
                  <a:ea typeface="华文新魏" panose="02010800040101010101" pitchFamily="2" charset="-122"/>
                </a:rPr>
                <a:t>、跟读课文，注意模仿正确的</a:t>
              </a:r>
              <a:r>
                <a:rPr lang="zh-CN" altLang="en-US" sz="2400" b="1">
                  <a:solidFill>
                    <a:srgbClr val="FF0000"/>
                  </a:solidFill>
                  <a:latin typeface="Comic Sans MS" panose="030F0702030302020204" pitchFamily="66" charset="0"/>
                  <a:ea typeface="华文新魏" panose="02010800040101010101" pitchFamily="2" charset="-122"/>
                </a:rPr>
                <a:t>语音</a:t>
              </a:r>
              <a:r>
                <a:rPr lang="zh-CN" altLang="en-US" sz="2400" b="1">
                  <a:latin typeface="Comic Sans MS" panose="030F0702030302020204" pitchFamily="66" charset="0"/>
                  <a:ea typeface="华文新魏" panose="02010800040101010101" pitchFamily="2" charset="-122"/>
                </a:rPr>
                <a:t>、</a:t>
              </a:r>
              <a:r>
                <a:rPr lang="zh-CN" altLang="en-US" sz="2400" b="1">
                  <a:solidFill>
                    <a:srgbClr val="FF0000"/>
                  </a:solidFill>
                  <a:latin typeface="Comic Sans MS" panose="030F0702030302020204" pitchFamily="66" charset="0"/>
                  <a:ea typeface="华文新魏" panose="02010800040101010101" pitchFamily="2" charset="-122"/>
                </a:rPr>
                <a:t>语调</a:t>
              </a:r>
              <a:r>
                <a:rPr lang="zh-CN" altLang="en-US" sz="2400" b="1">
                  <a:latin typeface="Comic Sans MS" panose="030F0702030302020204" pitchFamily="66" charset="0"/>
                  <a:ea typeface="华文新魏" panose="02010800040101010101" pitchFamily="2" charset="-122"/>
                </a:rPr>
                <a:t>、</a:t>
              </a:r>
              <a:r>
                <a:rPr lang="zh-CN" altLang="en-US" sz="2400" b="1">
                  <a:solidFill>
                    <a:srgbClr val="FF0000"/>
                  </a:solidFill>
                  <a:latin typeface="Comic Sans MS" panose="030F0702030302020204" pitchFamily="66" charset="0"/>
                  <a:ea typeface="华文新魏" panose="02010800040101010101" pitchFamily="2" charset="-122"/>
                </a:rPr>
                <a:t>语气</a:t>
              </a:r>
              <a:r>
                <a:rPr lang="zh-CN" altLang="en-US" sz="2400" b="1">
                  <a:latin typeface="Comic Sans MS" panose="030F0702030302020204" pitchFamily="66" charset="0"/>
                  <a:ea typeface="华文新魏" panose="02010800040101010101" pitchFamily="2" charset="-122"/>
                </a:rPr>
                <a:t>哦！</a:t>
              </a:r>
            </a:p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400" b="1">
                  <a:latin typeface="Comic Sans MS" panose="030F0702030302020204" pitchFamily="66" charset="0"/>
                  <a:ea typeface="华文新魏" panose="02010800040101010101" pitchFamily="2" charset="-122"/>
                </a:rPr>
                <a:t>2</a:t>
              </a:r>
              <a:r>
                <a:rPr lang="zh-CN" altLang="en-US" sz="2400" b="1">
                  <a:latin typeface="Comic Sans MS" panose="030F0702030302020204" pitchFamily="66" charset="0"/>
                  <a:ea typeface="华文新魏" panose="02010800040101010101" pitchFamily="2" charset="-122"/>
                </a:rPr>
                <a:t>、注意阅读记号，可以帮助你读得更好听哦！</a:t>
              </a:r>
            </a:p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2400" b="1">
                  <a:latin typeface="Comic Sans MS" panose="030F0702030302020204" pitchFamily="66" charset="0"/>
                  <a:ea typeface="华文新魏" panose="02010800040101010101" pitchFamily="2" charset="-122"/>
                </a:rPr>
                <a:t>      </a:t>
              </a:r>
              <a:endParaRPr lang="zh-CN" altLang="en-US" sz="2400" b="1">
                <a:solidFill>
                  <a:srgbClr val="FF0000"/>
                </a:solidFill>
                <a:latin typeface="Comic Sans MS" panose="030F0702030302020204" pitchFamily="66" charset="0"/>
                <a:ea typeface="华文新魏" panose="02010800040101010101" pitchFamily="2" charset="-122"/>
              </a:endParaRPr>
            </a:p>
          </p:txBody>
        </p:sp>
        <p:sp>
          <p:nvSpPr>
            <p:cNvPr id="21534" name="Rectangle 13">
              <a:extLst>
                <a:ext uri="{FF2B5EF4-FFF2-40B4-BE49-F238E27FC236}">
                  <a16:creationId xmlns:a16="http://schemas.microsoft.com/office/drawing/2014/main" id="{3A8147CF-E2CA-4F3C-8A9B-5317E9D25C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" y="2795"/>
              <a:ext cx="1157" cy="327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800" b="1"/>
                <a:t>表示降调</a:t>
              </a:r>
            </a:p>
          </p:txBody>
        </p:sp>
        <p:sp>
          <p:nvSpPr>
            <p:cNvPr id="21535" name="Rectangle 14">
              <a:extLst>
                <a:ext uri="{FF2B5EF4-FFF2-40B4-BE49-F238E27FC236}">
                  <a16:creationId xmlns:a16="http://schemas.microsoft.com/office/drawing/2014/main" id="{9E6F99B1-E419-48A2-95E9-2CF49E25C0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2" y="2795"/>
              <a:ext cx="1189" cy="326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800" b="1"/>
                <a:t>表示升调</a:t>
              </a:r>
            </a:p>
          </p:txBody>
        </p:sp>
        <p:sp>
          <p:nvSpPr>
            <p:cNvPr id="21536" name="AutoShape 21">
              <a:extLst>
                <a:ext uri="{FF2B5EF4-FFF2-40B4-BE49-F238E27FC236}">
                  <a16:creationId xmlns:a16="http://schemas.microsoft.com/office/drawing/2014/main" id="{80AAA376-A95B-444B-A2A6-E780B714D4A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28051">
              <a:off x="1066" y="2840"/>
              <a:ext cx="258" cy="220"/>
            </a:xfrm>
            <a:prstGeom prst="curvedDownArrow">
              <a:avLst>
                <a:gd name="adj1" fmla="val 1390"/>
                <a:gd name="adj2" fmla="val 46909"/>
                <a:gd name="adj3" fmla="val 3333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/>
            </a:p>
          </p:txBody>
        </p:sp>
        <p:sp>
          <p:nvSpPr>
            <p:cNvPr id="21537" name="AutoShape 16">
              <a:extLst>
                <a:ext uri="{FF2B5EF4-FFF2-40B4-BE49-F238E27FC236}">
                  <a16:creationId xmlns:a16="http://schemas.microsoft.com/office/drawing/2014/main" id="{69804354-12DB-402F-9634-EC3C46483BC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076592">
              <a:off x="3379" y="2883"/>
              <a:ext cx="275" cy="189"/>
            </a:xfrm>
            <a:prstGeom prst="curvedUpArrow">
              <a:avLst>
                <a:gd name="adj1" fmla="val 4136"/>
                <a:gd name="adj2" fmla="val 58201"/>
                <a:gd name="adj3" fmla="val 3333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/>
            </a:p>
          </p:txBody>
        </p:sp>
        <p:sp>
          <p:nvSpPr>
            <p:cNvPr id="35858" name="Text Box 18">
              <a:extLst>
                <a:ext uri="{FF2B5EF4-FFF2-40B4-BE49-F238E27FC236}">
                  <a16:creationId xmlns:a16="http://schemas.microsoft.com/office/drawing/2014/main" id="{CCAB6AB2-C1E6-4AB7-9DC9-F2928019F5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6" y="1462"/>
              <a:ext cx="199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charset="0"/>
                <a:buNone/>
                <a:defRPr/>
              </a:pPr>
              <a:r>
                <a:rPr lang="zh-CN" altLang="en-US" sz="2800" b="1">
                  <a:solidFill>
                    <a:srgbClr val="3366CC"/>
                  </a:solidFill>
                  <a:latin typeface="Arial" charset="0"/>
                </a:rPr>
                <a:t>让我们读书吧！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58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7136" fill="hold"/>
                                        <p:tgtEl>
                                          <p:spTgt spid="358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0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60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58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9592" fill="hold"/>
                                        <p:tgtEl>
                                          <p:spTgt spid="358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1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61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58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296" fill="hold"/>
                                        <p:tgtEl>
                                          <p:spTgt spid="358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2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62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58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412" fill="hold"/>
                                        <p:tgtEl>
                                          <p:spTgt spid="358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3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63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58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009" fill="hold"/>
                                        <p:tgtEl>
                                          <p:spTgt spid="358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4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64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58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3505" fill="hold"/>
                                        <p:tgtEl>
                                          <p:spTgt spid="358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5"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65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58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375" fill="hold"/>
                                        <p:tgtEl>
                                          <p:spTgt spid="358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6"/>
                  </p:tgtEl>
                </p:cond>
              </p:nextCondLst>
            </p:seq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66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58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539" fill="hold"/>
                                        <p:tgtEl>
                                          <p:spTgt spid="358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7"/>
                  </p:tgtEl>
                </p:cond>
              </p:nextCondLst>
            </p:seq>
            <p:audio>
              <p:cMediaNode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67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58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4498" fill="hold"/>
                                        <p:tgtEl>
                                          <p:spTgt spid="358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8"/>
                  </p:tgtEl>
                </p:cond>
              </p:nextCondLst>
            </p:seq>
            <p:audio>
              <p:cMediaNode>
                <p:cTn id="6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68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58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 nodeType="clickPar">
                      <p:stCondLst>
                        <p:cond delay="0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6954" fill="hold"/>
                                        <p:tgtEl>
                                          <p:spTgt spid="358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9"/>
                  </p:tgtEl>
                </p:cond>
              </p:nextCondLst>
            </p:seq>
            <p:audio>
              <p:cMediaNode>
                <p:cTn id="6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69"/>
                </p:tgtEl>
              </p:cMediaNode>
            </p:audio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58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 nodeType="clickPar">
                      <p:stCondLst>
                        <p:cond delay="0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3793" fill="hold"/>
                                        <p:tgtEl>
                                          <p:spTgt spid="358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70"/>
                  </p:tgtEl>
                </p:cond>
              </p:nextCondLst>
            </p:seq>
            <p:audio>
              <p:cMediaNode>
                <p:cTn id="7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70"/>
                </p:tgtEl>
              </p:cMediaNode>
            </p:audio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58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4576" fill="hold"/>
                                        <p:tgtEl>
                                          <p:spTgt spid="358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71"/>
                  </p:tgtEl>
                </p:cond>
              </p:nextCondLst>
            </p:seq>
            <p:audio>
              <p:cMediaNode>
                <p:cTn id="8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71"/>
                </p:tgtEl>
              </p:cMediaNode>
            </p:audio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58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 nodeType="clickPar">
                      <p:stCondLst>
                        <p:cond delay="0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3349" fill="hold"/>
                                        <p:tgtEl>
                                          <p:spTgt spid="358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72"/>
                  </p:tgtEl>
                </p:cond>
              </p:nextCondLst>
            </p:seq>
            <p:audio>
              <p:cMediaNode>
                <p:cTn id="8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72"/>
                </p:tgtEl>
              </p:cMediaNode>
            </p:audio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58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 nodeType="clickPar">
                      <p:stCondLst>
                        <p:cond delay="0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5621" fill="hold"/>
                                        <p:tgtEl>
                                          <p:spTgt spid="358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73"/>
                  </p:tgtEl>
                </p:cond>
              </p:nextCondLst>
            </p:seq>
            <p:audio>
              <p:cMediaNode>
                <p:cTn id="9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7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>
            <a:extLst>
              <a:ext uri="{FF2B5EF4-FFF2-40B4-BE49-F238E27FC236}">
                <a16:creationId xmlns:a16="http://schemas.microsoft.com/office/drawing/2014/main" id="{82B75E00-298D-4CDC-BC2C-C61B0A7AFB05}"/>
              </a:ext>
            </a:extLst>
          </p:cNvPr>
          <p:cNvGrpSpPr>
            <a:grpSpLocks/>
          </p:cNvGrpSpPr>
          <p:nvPr/>
        </p:nvGrpSpPr>
        <p:grpSpPr bwMode="auto">
          <a:xfrm>
            <a:off x="2987675" y="2276475"/>
            <a:ext cx="2735263" cy="3095625"/>
            <a:chOff x="0" y="0"/>
            <a:chExt cx="1714" cy="1995"/>
          </a:xfrm>
        </p:grpSpPr>
        <p:pic>
          <p:nvPicPr>
            <p:cNvPr id="22540" name="Picture 3">
              <a:extLst>
                <a:ext uri="{FF2B5EF4-FFF2-40B4-BE49-F238E27FC236}">
                  <a16:creationId xmlns:a16="http://schemas.microsoft.com/office/drawing/2014/main" id="{F5703392-81C0-4E0D-9509-F6EF892F15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14" cy="1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1" name="Text Box 4">
              <a:extLst>
                <a:ext uri="{FF2B5EF4-FFF2-40B4-BE49-F238E27FC236}">
                  <a16:creationId xmlns:a16="http://schemas.microsoft.com/office/drawing/2014/main" id="{EE6BDAA4-03DB-4B75-93F0-E5E85802BD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" y="409"/>
              <a:ext cx="1361" cy="1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3200" b="1">
                  <a:latin typeface="Comic Sans MS" panose="030F0702030302020204" pitchFamily="66" charset="0"/>
                </a:rPr>
                <a:t>Read in roles.</a:t>
              </a:r>
            </a:p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3200" b="1">
                  <a:latin typeface="Comic Sans MS" panose="030F0702030302020204" pitchFamily="66" charset="0"/>
                </a:rPr>
                <a:t>(</a:t>
              </a:r>
              <a:r>
                <a:rPr lang="zh-CN" altLang="en-US" sz="3200" b="1">
                  <a:latin typeface="Comic Sans MS" panose="030F0702030302020204" pitchFamily="66" charset="0"/>
                </a:rPr>
                <a:t>分角色读</a:t>
              </a:r>
              <a:r>
                <a:rPr lang="en-US" altLang="zh-CN" sz="3200" b="1">
                  <a:latin typeface="Comic Sans MS" panose="030F0702030302020204" pitchFamily="66" charset="0"/>
                </a:rPr>
                <a:t>)</a:t>
              </a:r>
            </a:p>
          </p:txBody>
        </p:sp>
      </p:grpSp>
      <p:grpSp>
        <p:nvGrpSpPr>
          <p:cNvPr id="22531" name="Group 5">
            <a:extLst>
              <a:ext uri="{FF2B5EF4-FFF2-40B4-BE49-F238E27FC236}">
                <a16:creationId xmlns:a16="http://schemas.microsoft.com/office/drawing/2014/main" id="{4F13F0EE-9AF0-49FD-A939-6F9708D6C77D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2060575"/>
            <a:ext cx="2592388" cy="2808288"/>
            <a:chOff x="0" y="0"/>
            <a:chExt cx="1514" cy="1814"/>
          </a:xfrm>
        </p:grpSpPr>
        <p:pic>
          <p:nvPicPr>
            <p:cNvPr id="22538" name="Picture 6">
              <a:extLst>
                <a:ext uri="{FF2B5EF4-FFF2-40B4-BE49-F238E27FC236}">
                  <a16:creationId xmlns:a16="http://schemas.microsoft.com/office/drawing/2014/main" id="{C86922DD-C9A5-4F8F-861C-D0E4D3E8B9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14" cy="1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9" name="Text Box 7">
              <a:extLst>
                <a:ext uri="{FF2B5EF4-FFF2-40B4-BE49-F238E27FC236}">
                  <a16:creationId xmlns:a16="http://schemas.microsoft.com/office/drawing/2014/main" id="{08520C44-E60F-40ED-BB48-0094BE2596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" y="182"/>
              <a:ext cx="1361" cy="1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3200" b="1">
                  <a:latin typeface="Comic Sans MS" panose="030F0702030302020204" pitchFamily="66" charset="0"/>
                </a:rPr>
                <a:t>Read together.</a:t>
              </a:r>
            </a:p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3200" b="1">
                  <a:latin typeface="Comic Sans MS" panose="030F0702030302020204" pitchFamily="66" charset="0"/>
                </a:rPr>
                <a:t>(</a:t>
              </a:r>
              <a:r>
                <a:rPr lang="zh-CN" altLang="en-US" sz="3200" b="1">
                  <a:latin typeface="Comic Sans MS" panose="030F0702030302020204" pitchFamily="66" charset="0"/>
                </a:rPr>
                <a:t>齐读</a:t>
              </a:r>
              <a:r>
                <a:rPr lang="en-US" altLang="zh-CN" sz="3200" b="1">
                  <a:latin typeface="Comic Sans MS" panose="030F0702030302020204" pitchFamily="66" charset="0"/>
                </a:rPr>
                <a:t>)</a:t>
              </a:r>
            </a:p>
          </p:txBody>
        </p:sp>
      </p:grpSp>
      <p:grpSp>
        <p:nvGrpSpPr>
          <p:cNvPr id="22532" name="Group 8">
            <a:extLst>
              <a:ext uri="{FF2B5EF4-FFF2-40B4-BE49-F238E27FC236}">
                <a16:creationId xmlns:a16="http://schemas.microsoft.com/office/drawing/2014/main" id="{508FA34E-3FA4-4EA3-9990-48A64CBC968C}"/>
              </a:ext>
            </a:extLst>
          </p:cNvPr>
          <p:cNvGrpSpPr>
            <a:grpSpLocks/>
          </p:cNvGrpSpPr>
          <p:nvPr/>
        </p:nvGrpSpPr>
        <p:grpSpPr bwMode="auto">
          <a:xfrm>
            <a:off x="6227763" y="2205038"/>
            <a:ext cx="2376487" cy="2879725"/>
            <a:chOff x="0" y="0"/>
            <a:chExt cx="1633" cy="1815"/>
          </a:xfrm>
        </p:grpSpPr>
        <p:pic>
          <p:nvPicPr>
            <p:cNvPr id="22536" name="Picture 9">
              <a:extLst>
                <a:ext uri="{FF2B5EF4-FFF2-40B4-BE49-F238E27FC236}">
                  <a16:creationId xmlns:a16="http://schemas.microsoft.com/office/drawing/2014/main" id="{0724F738-1AFA-455B-A9EF-DEF0DFCF53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33" cy="1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7" name="Text Box 10">
              <a:extLst>
                <a:ext uri="{FF2B5EF4-FFF2-40B4-BE49-F238E27FC236}">
                  <a16:creationId xmlns:a16="http://schemas.microsoft.com/office/drawing/2014/main" id="{8942869F-3538-4F53-B9C6-457DCFED25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" y="363"/>
              <a:ext cx="861" cy="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8800" b="1">
                  <a:latin typeface="Comic Sans MS" panose="030F0702030302020204" pitchFamily="66" charset="0"/>
                </a:rPr>
                <a:t>…</a:t>
              </a:r>
            </a:p>
          </p:txBody>
        </p:sp>
      </p:grpSp>
      <p:pic>
        <p:nvPicPr>
          <p:cNvPr id="22533" name="Picture 11" descr="p_large_ymye_787b000209042d0b">
            <a:extLst>
              <a:ext uri="{FF2B5EF4-FFF2-40B4-BE49-F238E27FC236}">
                <a16:creationId xmlns:a16="http://schemas.microsoft.com/office/drawing/2014/main" id="{DF14163E-6226-430C-AD95-CEEBA9D9A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0"/>
            <a:ext cx="12573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8" name="Cloud">
            <a:extLst>
              <a:ext uri="{FF2B5EF4-FFF2-40B4-BE49-F238E27FC236}">
                <a16:creationId xmlns:a16="http://schemas.microsoft.com/office/drawing/2014/main" id="{7EDFA5E5-3767-4D3D-92AD-0B9BC4EB9332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2797175" y="549275"/>
            <a:ext cx="5561013" cy="17367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altLang="zh-CN" sz="3200" b="1" dirty="0">
                <a:latin typeface="Comic Sans MS" pitchFamily="66" charset="0"/>
              </a:rPr>
              <a:t>   </a:t>
            </a:r>
            <a:r>
              <a:rPr lang="zh-CN" altLang="en-US" sz="2400" b="1" dirty="0">
                <a:latin typeface="Comic Sans MS" pitchFamily="66" charset="0"/>
              </a:rPr>
              <a:t>四</a:t>
            </a:r>
            <a:r>
              <a:rPr lang="zh-CN" altLang="en-US" sz="2400" b="1" dirty="0">
                <a:latin typeface="Comic Sans MS" pitchFamily="66" charset="0"/>
                <a:ea typeface="楷体_GB2312" pitchFamily="49" charset="-122"/>
              </a:rPr>
              <a:t>人一组，以小组为单位，选择一种喜欢的方式读一读课文。</a:t>
            </a:r>
          </a:p>
        </p:txBody>
      </p:sp>
      <p:sp>
        <p:nvSpPr>
          <p:cNvPr id="22535" name="Text Box 21" descr="羊皮纸">
            <a:extLst>
              <a:ext uri="{FF2B5EF4-FFF2-40B4-BE49-F238E27FC236}">
                <a16:creationId xmlns:a16="http://schemas.microsoft.com/office/drawing/2014/main" id="{3542449D-5FD9-4F7A-9C75-097A11B6F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5888"/>
            <a:ext cx="3671887" cy="5715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Arial Black" panose="020B0A04020102020204" pitchFamily="34" charset="0"/>
                <a:ea typeface="DFWaWaW5H" pitchFamily="81" charset="-128"/>
              </a:rPr>
              <a:t>Try to read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>
            <a:extLst>
              <a:ext uri="{FF2B5EF4-FFF2-40B4-BE49-F238E27FC236}">
                <a16:creationId xmlns:a16="http://schemas.microsoft.com/office/drawing/2014/main" id="{B6C170BE-9AC4-4B5B-8861-53257FA54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908050"/>
            <a:ext cx="6985000" cy="570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latin typeface="Comic Sans MS" panose="030F0702030302020204" pitchFamily="66" charset="0"/>
              </a:rPr>
              <a:t>Peter is … e-friend.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>
                <a:latin typeface="Comic Sans MS" panose="030F0702030302020204" pitchFamily="66" charset="0"/>
              </a:rPr>
              <a:t>He lives in …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>
                <a:latin typeface="Comic Sans MS" panose="030F0702030302020204" pitchFamily="66" charset="0"/>
              </a:rPr>
              <a:t>He’s … years old.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>
                <a:latin typeface="Comic Sans MS" panose="030F0702030302020204" pitchFamily="66" charset="0"/>
              </a:rPr>
              <a:t>He .. speak Chinese.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>
                <a:latin typeface="Comic Sans MS" panose="030F0702030302020204" pitchFamily="66" charset="0"/>
              </a:rPr>
              <a:t>He … Chinese lessons at school.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>
                <a:latin typeface="Comic Sans MS" panose="030F0702030302020204" pitchFamily="66" charset="0"/>
              </a:rPr>
              <a:t>He studies Chinese …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>
                <a:latin typeface="Comic Sans MS" panose="030F0702030302020204" pitchFamily="66" charset="0"/>
              </a:rPr>
              <a:t>He likes …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>
                <a:latin typeface="Comic Sans MS" panose="030F0702030302020204" pitchFamily="66" charset="0"/>
              </a:rPr>
              <a:t>He likes playing …</a:t>
            </a:r>
          </a:p>
        </p:txBody>
      </p:sp>
      <p:sp>
        <p:nvSpPr>
          <p:cNvPr id="23555" name="Text Box 4" descr="羊皮纸">
            <a:extLst>
              <a:ext uri="{FF2B5EF4-FFF2-40B4-BE49-F238E27FC236}">
                <a16:creationId xmlns:a16="http://schemas.microsoft.com/office/drawing/2014/main" id="{96BDBFB3-EA64-4EFB-ACCE-F3223E8E6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5888"/>
            <a:ext cx="3816350" cy="5715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rgbClr val="0000FF"/>
                </a:solidFill>
              </a:rPr>
              <a:t>Try to say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041A58-2154-4025-9DE0-ADDD54A19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5063" y="928688"/>
            <a:ext cx="2928937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四人一小组讨论一下，然后选择自己喜欢的方式展示，可以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派一名代表说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，可以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四个人分工说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C:\Users\Administrator\AppData\Roaming\Tencent\Users\598202295\QQ\WinTemp\RichOle\GU2R2@TDT74_K$$((_PR97D.jpg">
            <a:extLst>
              <a:ext uri="{FF2B5EF4-FFF2-40B4-BE49-F238E27FC236}">
                <a16:creationId xmlns:a16="http://schemas.microsoft.com/office/drawing/2014/main" id="{A11D67C9-D250-4A89-BB1D-3A0FC139A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6" descr="羊皮纸">
            <a:extLst>
              <a:ext uri="{FF2B5EF4-FFF2-40B4-BE49-F238E27FC236}">
                <a16:creationId xmlns:a16="http://schemas.microsoft.com/office/drawing/2014/main" id="{B0EB87E9-A06C-455F-8BD3-F68712DF9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5888"/>
            <a:ext cx="3671887" cy="5715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Arial Black" panose="020B0A04020102020204" pitchFamily="34" charset="0"/>
                <a:ea typeface="DFWaWaW5H" pitchFamily="81" charset="-128"/>
              </a:rPr>
              <a:t>Try to describe</a:t>
            </a:r>
          </a:p>
        </p:txBody>
      </p:sp>
      <p:sp>
        <p:nvSpPr>
          <p:cNvPr id="22535" name="Text Box 7">
            <a:extLst>
              <a:ext uri="{FF2B5EF4-FFF2-40B4-BE49-F238E27FC236}">
                <a16:creationId xmlns:a16="http://schemas.microsoft.com/office/drawing/2014/main" id="{B5176DD7-E0A5-43E9-A30F-2A89F68DB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57313"/>
            <a:ext cx="9144000" cy="711200"/>
          </a:xfrm>
          <a:prstGeom prst="rect">
            <a:avLst/>
          </a:prstGeom>
          <a:noFill/>
          <a:ln w="76200" cmpd="tri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FF0000"/>
                </a:solidFill>
                <a:latin typeface="Comic Sans MS" panose="030F0702030302020204" pitchFamily="66" charset="0"/>
                <a:ea typeface="楷体" panose="02010609060101010101" pitchFamily="49" charset="-122"/>
              </a:rPr>
              <a:t>试着介绍一下你的好朋友吧！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相框6">
            <a:extLst>
              <a:ext uri="{FF2B5EF4-FFF2-40B4-BE49-F238E27FC236}">
                <a16:creationId xmlns:a16="http://schemas.microsoft.com/office/drawing/2014/main" id="{D5440A92-26C8-4D49-B677-3B28D6B98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-674688"/>
            <a:ext cx="10321926" cy="869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AutoShape 3">
            <a:extLst>
              <a:ext uri="{FF2B5EF4-FFF2-40B4-BE49-F238E27FC236}">
                <a16:creationId xmlns:a16="http://schemas.microsoft.com/office/drawing/2014/main" id="{EF5CFD67-2C1C-411F-8332-A6E10F40F64A}"/>
              </a:ext>
            </a:extLst>
          </p:cNvPr>
          <p:cNvSpPr>
            <a:spLocks noChangeArrowheads="1"/>
          </p:cNvSpPr>
          <p:nvPr/>
        </p:nvSpPr>
        <p:spPr bwMode="auto">
          <a:xfrm rot="-232654">
            <a:off x="971550" y="836613"/>
            <a:ext cx="4176713" cy="935037"/>
          </a:xfrm>
          <a:prstGeom prst="doubleWave">
            <a:avLst>
              <a:gd name="adj1" fmla="val 6500"/>
              <a:gd name="adj2" fmla="val 0"/>
            </a:avLst>
          </a:prstGeom>
          <a:gradFill rotWithShape="1">
            <a:gsLst>
              <a:gs pos="0">
                <a:srgbClr val="FF0000"/>
              </a:gs>
              <a:gs pos="100000">
                <a:srgbClr val="FFFF66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800" b="1">
                <a:latin typeface="Times New Roman" panose="02020603050405020304" pitchFamily="18" charset="0"/>
              </a:rPr>
              <a:t>Summary</a:t>
            </a: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73592571-9933-49A4-A486-608AF9FA2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2071688"/>
            <a:ext cx="7215188" cy="711200"/>
          </a:xfrm>
          <a:prstGeom prst="rect">
            <a:avLst/>
          </a:prstGeom>
          <a:noFill/>
          <a:ln w="76200" cmpd="tri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FF0000"/>
                </a:solidFill>
                <a:latin typeface="Comic Sans MS" panose="030F0702030302020204" pitchFamily="66" charset="0"/>
                <a:ea typeface="楷体" panose="02010609060101010101" pitchFamily="49" charset="-122"/>
              </a:rPr>
              <a:t>1</a:t>
            </a:r>
            <a:r>
              <a:rPr lang="zh-CN" altLang="en-US" sz="4000" b="1">
                <a:solidFill>
                  <a:srgbClr val="FF0000"/>
                </a:solidFill>
                <a:latin typeface="Comic Sans MS" panose="030F0702030302020204" pitchFamily="66" charset="0"/>
                <a:ea typeface="楷体" panose="02010609060101010101" pitchFamily="49" charset="-122"/>
              </a:rPr>
              <a:t>、</a:t>
            </a:r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  <a:ea typeface="楷体" panose="02010609060101010101" pitchFamily="49" charset="-122"/>
              </a:rPr>
              <a:t>e-</a:t>
            </a:r>
            <a:r>
              <a:rPr lang="en-US" altLang="zh-CN" sz="4000" b="1">
                <a:solidFill>
                  <a:srgbClr val="FF0000"/>
                </a:solidFill>
                <a:latin typeface="Comic Sans MS" panose="030F0702030302020204" pitchFamily="66" charset="0"/>
                <a:ea typeface="楷体" panose="02010609060101010101" pitchFamily="49" charset="-122"/>
              </a:rPr>
              <a:t>…</a:t>
            </a:r>
            <a:endParaRPr lang="zh-CN" altLang="en-US" sz="4000" b="1">
              <a:solidFill>
                <a:srgbClr val="FF0000"/>
              </a:solidFill>
              <a:latin typeface="Comic Sans MS" panose="030F0702030302020204" pitchFamily="66" charset="0"/>
              <a:ea typeface="楷体" panose="02010609060101010101" pitchFamily="49" charset="-122"/>
            </a:endParaRP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210D960F-4BA6-47A8-BB84-ABB99C46D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3000375"/>
            <a:ext cx="7286625" cy="711200"/>
          </a:xfrm>
          <a:prstGeom prst="rect">
            <a:avLst/>
          </a:prstGeom>
          <a:noFill/>
          <a:ln w="76200" cmpd="tri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FF0000"/>
                </a:solidFill>
                <a:latin typeface="Comic Sans MS" panose="030F0702030302020204" pitchFamily="66" charset="0"/>
                <a:ea typeface="楷体" panose="02010609060101010101" pitchFamily="49" charset="-122"/>
              </a:rPr>
              <a:t>2</a:t>
            </a:r>
            <a:r>
              <a:rPr lang="zh-CN" altLang="en-US" sz="4000" b="1">
                <a:solidFill>
                  <a:srgbClr val="FF0000"/>
                </a:solidFill>
                <a:latin typeface="Comic Sans MS" panose="030F0702030302020204" pitchFamily="66" charset="0"/>
                <a:ea typeface="楷体" panose="02010609060101010101" pitchFamily="49" charset="-122"/>
              </a:rPr>
              <a:t>、</a:t>
            </a:r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  <a:ea typeface="楷体" panose="02010609060101010101" pitchFamily="49" charset="-122"/>
              </a:rPr>
              <a:t>Peter</a:t>
            </a:r>
            <a:endParaRPr lang="zh-CN" altLang="en-US" sz="3600" b="1">
              <a:solidFill>
                <a:srgbClr val="FF0000"/>
              </a:solidFill>
              <a:latin typeface="Comic Sans MS" panose="030F0702030302020204" pitchFamily="66" charset="0"/>
              <a:ea typeface="楷体" panose="02010609060101010101" pitchFamily="49" charset="-122"/>
            </a:endParaRP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138E5AE5-1A9A-4CFB-9D5C-E0BBF02F6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3929063"/>
            <a:ext cx="7500938" cy="711200"/>
          </a:xfrm>
          <a:prstGeom prst="rect">
            <a:avLst/>
          </a:prstGeom>
          <a:noFill/>
          <a:ln w="76200" cmpd="tri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FF0000"/>
                </a:solidFill>
                <a:latin typeface="Comic Sans MS" panose="030F0702030302020204" pitchFamily="66" charset="0"/>
                <a:ea typeface="楷体" panose="02010609060101010101" pitchFamily="49" charset="-122"/>
              </a:rPr>
              <a:t>3</a:t>
            </a:r>
            <a:r>
              <a:rPr lang="zh-CN" altLang="en-US" sz="4000" b="1">
                <a:solidFill>
                  <a:srgbClr val="FF0000"/>
                </a:solidFill>
                <a:latin typeface="Comic Sans MS" panose="030F0702030302020204" pitchFamily="66" charset="0"/>
                <a:ea typeface="楷体" panose="02010609060101010101" pitchFamily="49" charset="-122"/>
              </a:rPr>
              <a:t>、</a:t>
            </a:r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  <a:ea typeface="楷体" panose="02010609060101010101" pitchFamily="49" charset="-122"/>
              </a:rPr>
              <a:t>Our friends</a:t>
            </a:r>
            <a:endParaRPr lang="zh-CN" altLang="en-US" sz="3600" b="1">
              <a:solidFill>
                <a:srgbClr val="FF0000"/>
              </a:solidFill>
              <a:latin typeface="Comic Sans MS" panose="030F0702030302020204" pitchFamily="66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utoUpdateAnimBg="0"/>
      <p:bldP spid="13" grpId="0" animBg="1" autoUpdateAnimBg="0"/>
      <p:bldP spid="14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Homework">
            <a:hlinkClick r:id="rId2" tooltip="点我一下，换个风格看 Homework"/>
            <a:extLst>
              <a:ext uri="{FF2B5EF4-FFF2-40B4-BE49-F238E27FC236}">
                <a16:creationId xmlns:a16="http://schemas.microsoft.com/office/drawing/2014/main" id="{B07CF46B-D600-4F38-8355-C2E3390B9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357188"/>
            <a:ext cx="45624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 Box 8">
            <a:extLst>
              <a:ext uri="{FF2B5EF4-FFF2-40B4-BE49-F238E27FC236}">
                <a16:creationId xmlns:a16="http://schemas.microsoft.com/office/drawing/2014/main" id="{8F4C41A9-290A-4E72-B5DB-C73EC96D1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14500"/>
            <a:ext cx="9144000" cy="703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pPr marL="457200" indent="-457200">
              <a:spcBef>
                <a:spcPct val="50000"/>
              </a:spcBef>
              <a:buFont typeface="Arial" charset="0"/>
              <a:buNone/>
              <a:defRPr/>
            </a:pPr>
            <a:r>
              <a:rPr lang="en-US" altLang="zh-CN" sz="3500" b="1" dirty="0">
                <a:latin typeface="Comic Sans MS" pitchFamily="66" charset="0"/>
                <a:ea typeface="PMingLiU" pitchFamily="18" charset="-120"/>
              </a:rPr>
              <a:t>1 . Read the story and try to retell it</a:t>
            </a:r>
            <a:r>
              <a:rPr lang="en-US" altLang="zh-CN" sz="3200" dirty="0">
                <a:latin typeface="Comic Sans MS" pitchFamily="66" charset="0"/>
                <a:ea typeface="PMingLiU" pitchFamily="18" charset="-120"/>
              </a:rPr>
              <a:t>.  (</a:t>
            </a:r>
            <a:r>
              <a:rPr lang="zh-CN" altLang="en-US" sz="3200" dirty="0">
                <a:latin typeface="+mn-ea"/>
                <a:ea typeface="+mn-ea"/>
              </a:rPr>
              <a:t>读熟</a:t>
            </a:r>
            <a:r>
              <a:rPr lang="en-US" altLang="zh-CN" sz="3200" dirty="0">
                <a:latin typeface="Cambria Math" pitchFamily="18" charset="0"/>
                <a:ea typeface="Cambria Math" pitchFamily="18" charset="0"/>
              </a:rPr>
              <a:t>Story time</a:t>
            </a:r>
            <a:r>
              <a:rPr lang="zh-CN" altLang="en-US" sz="3200" dirty="0">
                <a:latin typeface="+mn-ea"/>
                <a:ea typeface="+mn-ea"/>
              </a:rPr>
              <a:t>并试着复述</a:t>
            </a:r>
            <a:r>
              <a:rPr lang="en-US" altLang="zh-CN" sz="3200" dirty="0">
                <a:latin typeface="+mn-ea"/>
                <a:ea typeface="+mn-ea"/>
              </a:rPr>
              <a:t>.</a:t>
            </a:r>
            <a:r>
              <a:rPr lang="en-US" altLang="zh-CN" sz="3200" dirty="0">
                <a:latin typeface="Comic Sans MS" pitchFamily="66" charset="0"/>
                <a:ea typeface="PMingLiU" pitchFamily="18" charset="-120"/>
              </a:rPr>
              <a:t>)</a:t>
            </a:r>
          </a:p>
          <a:p>
            <a:pPr marL="457200" indent="-457200">
              <a:spcBef>
                <a:spcPct val="50000"/>
              </a:spcBef>
              <a:buFont typeface="Arial" charset="0"/>
              <a:buNone/>
              <a:defRPr/>
            </a:pPr>
            <a:r>
              <a:rPr lang="en-US" altLang="zh-CN" sz="3500" b="1" dirty="0">
                <a:latin typeface="Comic Sans MS" pitchFamily="66" charset="0"/>
                <a:ea typeface="PMingLiU" pitchFamily="18" charset="-120"/>
              </a:rPr>
              <a:t>2 .Describe your friends.</a:t>
            </a:r>
            <a:r>
              <a:rPr lang="zh-CN" altLang="en-US" sz="3500" b="1" dirty="0">
                <a:latin typeface="Comic Sans MS" pitchFamily="66" charset="0"/>
                <a:ea typeface="PMingLiU" pitchFamily="18" charset="-120"/>
              </a:rPr>
              <a:t>（</a:t>
            </a:r>
            <a:r>
              <a:rPr lang="zh-CN" altLang="en-US" sz="3200" dirty="0">
                <a:latin typeface="+mn-ea"/>
                <a:ea typeface="+mn-ea"/>
              </a:rPr>
              <a:t>描述下你的朋友，不少于五句话</a:t>
            </a:r>
            <a:r>
              <a:rPr lang="en-US" altLang="zh-CN" sz="3200" dirty="0">
                <a:latin typeface="+mn-ea"/>
                <a:ea typeface="+mn-ea"/>
              </a:rPr>
              <a:t>.</a:t>
            </a:r>
            <a:r>
              <a:rPr lang="en-US" altLang="zh-CN" sz="3500" b="1" dirty="0">
                <a:latin typeface="+mn-ea"/>
                <a:ea typeface="+mn-ea"/>
              </a:rPr>
              <a:t>)</a:t>
            </a:r>
          </a:p>
          <a:p>
            <a:pPr marL="457200" indent="-457200">
              <a:spcBef>
                <a:spcPct val="50000"/>
              </a:spcBef>
              <a:buFont typeface="Arial" charset="0"/>
              <a:buNone/>
              <a:defRPr/>
            </a:pPr>
            <a:r>
              <a:rPr lang="en-US" altLang="zh-CN" sz="3500" b="1" dirty="0">
                <a:latin typeface="Comic Sans MS" pitchFamily="66" charset="0"/>
                <a:ea typeface="PMingLiU" pitchFamily="18" charset="-120"/>
              </a:rPr>
              <a:t>3 . </a:t>
            </a:r>
            <a:r>
              <a:rPr lang="en-US" altLang="zh-CN" sz="3500" b="1" dirty="0">
                <a:latin typeface="Comic Sans MS" pitchFamily="66" charset="0"/>
              </a:rPr>
              <a:t>Know more national flags and share with your classmates.</a:t>
            </a:r>
            <a:r>
              <a:rPr lang="en-US" altLang="zh-CN" sz="3500" dirty="0">
                <a:latin typeface="Comic Sans MS" pitchFamily="66" charset="0"/>
              </a:rPr>
              <a:t>  (</a:t>
            </a:r>
            <a:r>
              <a:rPr lang="zh-CN" altLang="en-US" sz="3200" dirty="0">
                <a:latin typeface="+mn-ea"/>
                <a:ea typeface="+mn-ea"/>
              </a:rPr>
              <a:t>认识更多国旗并和同学们一起分享</a:t>
            </a:r>
            <a:r>
              <a:rPr lang="en-US" altLang="zh-CN" sz="3200" dirty="0">
                <a:latin typeface="+mn-ea"/>
                <a:ea typeface="+mn-ea"/>
              </a:rPr>
              <a:t>.</a:t>
            </a:r>
            <a:r>
              <a:rPr lang="en-US" altLang="zh-CN" sz="3500" b="1" dirty="0">
                <a:latin typeface="+mn-ea"/>
                <a:ea typeface="+mn-ea"/>
              </a:rPr>
              <a:t>)</a:t>
            </a:r>
          </a:p>
          <a:p>
            <a:pPr marL="457200" indent="-457200">
              <a:spcBef>
                <a:spcPct val="50000"/>
              </a:spcBef>
              <a:buFont typeface="Arial" charset="0"/>
              <a:buNone/>
              <a:defRPr/>
            </a:pPr>
            <a:endParaRPr lang="en-US" altLang="zh-CN" sz="4000" b="1" dirty="0">
              <a:latin typeface="Comic Sans MS" pitchFamily="66" charset="0"/>
              <a:ea typeface="PMingLiU" pitchFamily="18" charset="-120"/>
            </a:endParaRPr>
          </a:p>
          <a:p>
            <a:pPr marL="457200" indent="-457200">
              <a:spcBef>
                <a:spcPct val="50000"/>
              </a:spcBef>
              <a:buFont typeface="Arial" charset="0"/>
              <a:buNone/>
              <a:defRPr/>
            </a:pPr>
            <a:endParaRPr lang="en-US" altLang="zh-CN" sz="4000" b="1" dirty="0">
              <a:latin typeface="Comic Sans MS" pitchFamily="66" charset="0"/>
              <a:ea typeface="PMingLiU" pitchFamily="18" charset="-120"/>
            </a:endParaRPr>
          </a:p>
          <a:p>
            <a:pPr marL="457200" indent="-457200">
              <a:spcBef>
                <a:spcPct val="50000"/>
              </a:spcBef>
              <a:buFont typeface="Arial" charset="0"/>
              <a:buChar char="•"/>
              <a:defRPr/>
            </a:pPr>
            <a:endParaRPr lang="en-US" altLang="zh-CN" sz="4000" b="1" dirty="0">
              <a:latin typeface="Comic Sans MS" pitchFamily="66" charset="0"/>
              <a:ea typeface="PMingLiU" pitchFamily="18" charset="-12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C:\Users\Administrator\AppData\Roaming\Tencent\Users\598202295\QQ\WinTemp\RichOle\X}W2V5V](RW)R[6RV_[GIDN.jpg">
            <a:extLst>
              <a:ext uri="{FF2B5EF4-FFF2-40B4-BE49-F238E27FC236}">
                <a16:creationId xmlns:a16="http://schemas.microsoft.com/office/drawing/2014/main" id="{29BFB3FF-449C-42B3-9A0A-560E25023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 Box 4">
            <a:extLst>
              <a:ext uri="{FF2B5EF4-FFF2-40B4-BE49-F238E27FC236}">
                <a16:creationId xmlns:a16="http://schemas.microsoft.com/office/drawing/2014/main" id="{B0BF6496-174C-49B3-AF1B-BC9BB7E69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7438" y="5357813"/>
            <a:ext cx="28082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  <a:latin typeface="Comic Sans MS" panose="030F0702030302020204" pitchFamily="66" charset="0"/>
              </a:rPr>
              <a:t> send  </a:t>
            </a:r>
            <a:r>
              <a:rPr lang="zh-CN" altLang="en-US" sz="3600" b="1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发送</a:t>
            </a:r>
            <a:r>
              <a:rPr lang="zh-CN" altLang="en-US" sz="360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8677" name="Text Box 5">
            <a:extLst>
              <a:ext uri="{FF2B5EF4-FFF2-40B4-BE49-F238E27FC236}">
                <a16:creationId xmlns:a16="http://schemas.microsoft.com/office/drawing/2014/main" id="{4FD54E9A-BCD9-426F-BC20-71C1AB633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7438" y="4214813"/>
            <a:ext cx="3671887" cy="64135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>
                <a:latin typeface="Comic Sans MS" panose="030F0702030302020204" pitchFamily="66" charset="0"/>
              </a:rPr>
              <a:t>write an </a:t>
            </a:r>
            <a:r>
              <a:rPr lang="en-US" altLang="zh-CN" sz="3600">
                <a:solidFill>
                  <a:srgbClr val="C00000"/>
                </a:solidFill>
                <a:latin typeface="Comic Sans MS" panose="030F0702030302020204" pitchFamily="66" charset="0"/>
              </a:rPr>
              <a:t>email</a:t>
            </a:r>
          </a:p>
        </p:txBody>
      </p:sp>
      <p:sp>
        <p:nvSpPr>
          <p:cNvPr id="28679" name="Line 7">
            <a:extLst>
              <a:ext uri="{FF2B5EF4-FFF2-40B4-BE49-F238E27FC236}">
                <a16:creationId xmlns:a16="http://schemas.microsoft.com/office/drawing/2014/main" id="{31B788A8-47CC-4361-B67D-11C348199796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8938" y="4857750"/>
            <a:ext cx="0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0C51E514-D16C-405E-8379-A14FC2123156}"/>
              </a:ext>
            </a:extLst>
          </p:cNvPr>
          <p:cNvSpPr/>
          <p:nvPr/>
        </p:nvSpPr>
        <p:spPr>
          <a:xfrm>
            <a:off x="142875" y="571500"/>
            <a:ext cx="928688" cy="2857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1B2285-9887-4A5F-AAE6-69F3025F3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4563" y="2286000"/>
            <a:ext cx="50720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/>
              <a:t>Dear Peter</a:t>
            </a:r>
          </a:p>
          <a:p>
            <a:pPr eaLnBrk="1" hangingPunct="1"/>
            <a:r>
              <a:rPr lang="en-US" altLang="zh-CN" sz="1600"/>
              <a:t>How are you</a:t>
            </a:r>
            <a:r>
              <a:rPr lang="zh-CN" altLang="en-US" sz="1600"/>
              <a:t>？</a:t>
            </a:r>
            <a:r>
              <a:rPr lang="en-US" altLang="zh-CN" sz="1600"/>
              <a:t>How about your Chinese learning</a:t>
            </a:r>
            <a:r>
              <a:rPr lang="zh-CN" altLang="en-US" sz="1600"/>
              <a:t>？</a:t>
            </a:r>
            <a:r>
              <a:rPr lang="en-US" altLang="zh-CN" sz="1600"/>
              <a:t>Please write to me quickly.</a:t>
            </a:r>
          </a:p>
          <a:p>
            <a:pPr eaLnBrk="1" hangingPunct="1"/>
            <a:r>
              <a:rPr lang="en-US" altLang="zh-CN" sz="1600"/>
              <a:t>Yours</a:t>
            </a:r>
          </a:p>
          <a:p>
            <a:pPr eaLnBrk="1" hangingPunct="1"/>
            <a:r>
              <a:rPr lang="en-US" altLang="zh-CN" sz="1600"/>
              <a:t>Wang Bing</a:t>
            </a:r>
            <a:endParaRPr lang="zh-CN" altLang="en-US" sz="1600"/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53E38F38-6EF7-408C-A04C-0A87C2B38A7F}"/>
              </a:ext>
            </a:extLst>
          </p:cNvPr>
          <p:cNvSpPr/>
          <p:nvPr/>
        </p:nvSpPr>
        <p:spPr>
          <a:xfrm>
            <a:off x="1643063" y="785813"/>
            <a:ext cx="642937" cy="50006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5" name="Picture 3" descr="email">
            <a:extLst>
              <a:ext uri="{FF2B5EF4-FFF2-40B4-BE49-F238E27FC236}">
                <a16:creationId xmlns:a16="http://schemas.microsoft.com/office/drawing/2014/main" id="{D1F95E99-A96D-496F-8E29-DF2D308C6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3929063"/>
            <a:ext cx="1785938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E594FC0-B705-4255-BA9B-F98BCF580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0" y="5286375"/>
            <a:ext cx="1643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电子邮件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BBF716-CB28-40BE-8D60-A423AC08E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688" y="6000750"/>
            <a:ext cx="2428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latin typeface="Comic Sans MS" panose="030F0702030302020204" pitchFamily="66" charset="0"/>
                <a:ea typeface="楷体" panose="02010609060101010101" pitchFamily="49" charset="-122"/>
              </a:rPr>
              <a:t>fri</a:t>
            </a:r>
            <a:r>
              <a:rPr lang="en-US" altLang="zh-CN" sz="3600">
                <a:solidFill>
                  <a:srgbClr val="FF0000"/>
                </a:solidFill>
                <a:latin typeface="Comic Sans MS" panose="030F0702030302020204" pitchFamily="66" charset="0"/>
                <a:ea typeface="楷体" panose="02010609060101010101" pitchFamily="49" charset="-122"/>
              </a:rPr>
              <a:t>end</a:t>
            </a:r>
            <a:endParaRPr lang="zh-CN" altLang="en-US" sz="3600">
              <a:solidFill>
                <a:srgbClr val="FF0000"/>
              </a:solidFill>
              <a:latin typeface="Comic Sans MS" panose="030F0702030302020204" pitchFamily="66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48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utoUpdateAnimBg="0"/>
      <p:bldP spid="28677" grpId="0" animBg="1" autoUpdateAnimBg="0"/>
      <p:bldP spid="17" grpId="0" animBg="1"/>
      <p:bldP spid="17" grpId="1" animBg="1"/>
      <p:bldP spid="25" grpId="0" animBg="1"/>
      <p:bldP spid="16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02A75038-AEFB-4C38-B388-0063DA72C1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00BA3594-C2D4-41CC-B42C-021AE15F6C9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5124" name="Picture 5" descr="Storyt01">
            <a:extLst>
              <a:ext uri="{FF2B5EF4-FFF2-40B4-BE49-F238E27FC236}">
                <a16:creationId xmlns:a16="http://schemas.microsoft.com/office/drawing/2014/main" id="{1A88A69D-763C-4CB1-A538-62CB7AC86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6" descr="羊皮纸">
            <a:extLst>
              <a:ext uri="{FF2B5EF4-FFF2-40B4-BE49-F238E27FC236}">
                <a16:creationId xmlns:a16="http://schemas.microsoft.com/office/drawing/2014/main" id="{DE592B97-46EA-402D-BA8E-2310137F0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44450"/>
            <a:ext cx="4679950" cy="5715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rgbClr val="0000FF"/>
                </a:solidFill>
              </a:rPr>
              <a:t>Watch and answer</a:t>
            </a:r>
            <a:r>
              <a:rPr lang="en-US" altLang="zh-CN" sz="4400">
                <a:solidFill>
                  <a:schemeClr val="tx2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U601.wmv">
            <a:hlinkClick r:id="" action="ppaction://media"/>
            <a:extLst>
              <a:ext uri="{FF2B5EF4-FFF2-40B4-BE49-F238E27FC236}">
                <a16:creationId xmlns:a16="http://schemas.microsoft.com/office/drawing/2014/main" id="{CE3910A3-CDD5-487E-98BE-14E3FE4D3E4A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1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100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>
            <a:extLst>
              <a:ext uri="{FF2B5EF4-FFF2-40B4-BE49-F238E27FC236}">
                <a16:creationId xmlns:a16="http://schemas.microsoft.com/office/drawing/2014/main" id="{9E4BA7B3-4860-4606-810B-EBCA3182F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229225"/>
            <a:ext cx="72358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/>
              <a:t>They are talking about </a:t>
            </a:r>
            <a:r>
              <a:rPr lang="en-US" altLang="zh-CN" sz="3200" b="1">
                <a:solidFill>
                  <a:srgbClr val="FF3300"/>
                </a:solidFill>
              </a:rPr>
              <a:t>Peter</a:t>
            </a:r>
            <a:r>
              <a:rPr lang="en-US" altLang="zh-CN" sz="3200" b="1"/>
              <a:t>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200" b="1"/>
          </a:p>
        </p:txBody>
      </p:sp>
      <p:pic>
        <p:nvPicPr>
          <p:cNvPr id="7171" name="Picture 4" descr="QQ截图20140611132733">
            <a:extLst>
              <a:ext uri="{FF2B5EF4-FFF2-40B4-BE49-F238E27FC236}">
                <a16:creationId xmlns:a16="http://schemas.microsoft.com/office/drawing/2014/main" id="{1538EECC-C3FA-409A-B4B4-358F1CB5E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7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5">
            <a:extLst>
              <a:ext uri="{FF2B5EF4-FFF2-40B4-BE49-F238E27FC236}">
                <a16:creationId xmlns:a16="http://schemas.microsoft.com/office/drawing/2014/main" id="{DD975D63-07E3-4475-A52E-7203623D5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5876925"/>
            <a:ext cx="4225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/>
              <a:t>Wang Bing's </a:t>
            </a:r>
            <a:r>
              <a:rPr lang="en-US" altLang="zh-CN" sz="3200" b="1">
                <a:solidFill>
                  <a:srgbClr val="FF0066"/>
                </a:solidFill>
              </a:rPr>
              <a:t>e</a:t>
            </a:r>
            <a:r>
              <a:rPr lang="en-US" altLang="zh-CN" sz="3200" b="1"/>
              <a:t>-friend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ldLvl="0" autoUpdateAnimBg="0"/>
      <p:bldP spid="61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C78E173A-9E36-429D-91F1-D414C18494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7F31382B-DC82-4A3F-9525-05242FAD5C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8196" name="Picture 4" descr="234612-130225021T155">
            <a:extLst>
              <a:ext uri="{FF2B5EF4-FFF2-40B4-BE49-F238E27FC236}">
                <a16:creationId xmlns:a16="http://schemas.microsoft.com/office/drawing/2014/main" id="{4743D66F-DF69-44B2-BA6A-9EF4F5487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6" b="1315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3">
            <a:extLst>
              <a:ext uri="{FF2B5EF4-FFF2-40B4-BE49-F238E27FC236}">
                <a16:creationId xmlns:a16="http://schemas.microsoft.com/office/drawing/2014/main" id="{07391FC8-DA69-488D-BDDB-F982F73C1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123950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800" b="1">
                <a:solidFill>
                  <a:srgbClr val="0000FF"/>
                </a:solidFill>
                <a:latin typeface="Arial Black" panose="020B0A04020102020204" pitchFamily="34" charset="0"/>
              </a:rPr>
              <a:t>Unit 6 My e-friend</a:t>
            </a:r>
            <a:br>
              <a:rPr lang="en-US" altLang="zh-CN" sz="4800" b="1">
                <a:solidFill>
                  <a:srgbClr val="0000FF"/>
                </a:solidFill>
                <a:latin typeface="Arial Black" panose="020B0A04020102020204" pitchFamily="34" charset="0"/>
              </a:rPr>
            </a:br>
            <a:r>
              <a:rPr lang="en-US" altLang="zh-CN">
                <a:latin typeface="Calibri" panose="020F0502020204030204" pitchFamily="34" charset="0"/>
              </a:rPr>
              <a:t>                                            </a:t>
            </a:r>
            <a:endParaRPr lang="en-US" altLang="zh-CN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3">
            <a:extLst>
              <a:ext uri="{FF2B5EF4-FFF2-40B4-BE49-F238E27FC236}">
                <a16:creationId xmlns:a16="http://schemas.microsoft.com/office/drawing/2014/main" id="{F8635943-4BB5-46BF-8056-51322EF57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3" y="2590800"/>
            <a:ext cx="3000375" cy="1909763"/>
          </a:xfrm>
          <a:prstGeom prst="ellipse">
            <a:avLst/>
          </a:prstGeom>
          <a:solidFill>
            <a:schemeClr val="accent1">
              <a:alpha val="5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/>
              <a:t>e</a:t>
            </a:r>
          </a:p>
          <a:p>
            <a:pPr algn="ctr" eaLnBrk="1" hangingPunct="1"/>
            <a:r>
              <a:rPr lang="en-US" altLang="zh-CN" sz="2400"/>
              <a:t>electronic</a:t>
            </a:r>
            <a:r>
              <a:rPr lang="zh-CN" altLang="en-US" sz="2400"/>
              <a:t>电子的</a:t>
            </a:r>
          </a:p>
        </p:txBody>
      </p:sp>
      <p:sp>
        <p:nvSpPr>
          <p:cNvPr id="6148" name="AutoShape 4">
            <a:extLst>
              <a:ext uri="{FF2B5EF4-FFF2-40B4-BE49-F238E27FC236}">
                <a16:creationId xmlns:a16="http://schemas.microsoft.com/office/drawing/2014/main" id="{D31DE8FF-93B0-48E4-836F-0C58D27CB674}"/>
              </a:ext>
            </a:extLst>
          </p:cNvPr>
          <p:cNvSpPr>
            <a:spLocks/>
          </p:cNvSpPr>
          <p:nvPr/>
        </p:nvSpPr>
        <p:spPr bwMode="auto">
          <a:xfrm>
            <a:off x="6972300" y="1947863"/>
            <a:ext cx="1409700" cy="914400"/>
          </a:xfrm>
          <a:prstGeom prst="borderCallout1">
            <a:avLst>
              <a:gd name="adj1" fmla="val 108333"/>
              <a:gd name="adj2" fmla="val 91894"/>
              <a:gd name="adj3" fmla="val 108333"/>
              <a:gd name="adj4" fmla="val -92005"/>
            </a:avLst>
          </a:prstGeom>
          <a:solidFill>
            <a:schemeClr val="accent1">
              <a:alpha val="6784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6149" name="AutoShape 5">
            <a:extLst>
              <a:ext uri="{FF2B5EF4-FFF2-40B4-BE49-F238E27FC236}">
                <a16:creationId xmlns:a16="http://schemas.microsoft.com/office/drawing/2014/main" id="{784C3F48-D037-4807-ACE0-8AF07BBC702A}"/>
              </a:ext>
            </a:extLst>
          </p:cNvPr>
          <p:cNvSpPr>
            <a:spLocks/>
          </p:cNvSpPr>
          <p:nvPr/>
        </p:nvSpPr>
        <p:spPr bwMode="auto">
          <a:xfrm>
            <a:off x="533400" y="2206625"/>
            <a:ext cx="1485900" cy="914400"/>
          </a:xfrm>
          <a:prstGeom prst="borderCallout1">
            <a:avLst>
              <a:gd name="adj1" fmla="val 108333"/>
              <a:gd name="adj2" fmla="val 7694"/>
              <a:gd name="adj3" fmla="val 108333"/>
              <a:gd name="adj4" fmla="val 180769"/>
            </a:avLst>
          </a:prstGeom>
          <a:solidFill>
            <a:schemeClr val="accent1">
              <a:alpha val="63921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6150" name="AutoShape 6">
            <a:extLst>
              <a:ext uri="{FF2B5EF4-FFF2-40B4-BE49-F238E27FC236}">
                <a16:creationId xmlns:a16="http://schemas.microsoft.com/office/drawing/2014/main" id="{B49BD0CD-88BA-464E-9994-469A86995088}"/>
              </a:ext>
            </a:extLst>
          </p:cNvPr>
          <p:cNvSpPr>
            <a:spLocks/>
          </p:cNvSpPr>
          <p:nvPr/>
        </p:nvSpPr>
        <p:spPr bwMode="auto">
          <a:xfrm>
            <a:off x="6781800" y="3860800"/>
            <a:ext cx="1828800" cy="914400"/>
          </a:xfrm>
          <a:prstGeom prst="borderCallout1">
            <a:avLst>
              <a:gd name="adj1" fmla="val -8333"/>
              <a:gd name="adj2" fmla="val 93750"/>
              <a:gd name="adj3" fmla="val -8333"/>
              <a:gd name="adj4" fmla="val -50523"/>
            </a:avLst>
          </a:prstGeom>
          <a:solidFill>
            <a:schemeClr val="accent1">
              <a:alpha val="7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6151" name="AutoShape 7">
            <a:extLst>
              <a:ext uri="{FF2B5EF4-FFF2-40B4-BE49-F238E27FC236}">
                <a16:creationId xmlns:a16="http://schemas.microsoft.com/office/drawing/2014/main" id="{5FDFA229-5C8E-4FB2-99AA-F828FE8B600E}"/>
              </a:ext>
            </a:extLst>
          </p:cNvPr>
          <p:cNvSpPr>
            <a:spLocks/>
          </p:cNvSpPr>
          <p:nvPr/>
        </p:nvSpPr>
        <p:spPr bwMode="auto">
          <a:xfrm>
            <a:off x="500063" y="3929063"/>
            <a:ext cx="1485900" cy="914400"/>
          </a:xfrm>
          <a:prstGeom prst="borderCallout1">
            <a:avLst>
              <a:gd name="adj1" fmla="val -8333"/>
              <a:gd name="adj2" fmla="val 7694"/>
              <a:gd name="adj3" fmla="val -8333"/>
              <a:gd name="adj4" fmla="val 195194"/>
            </a:avLst>
          </a:prstGeom>
          <a:solidFill>
            <a:schemeClr val="accent1">
              <a:alpha val="67058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6152" name="Text Box 8">
            <a:extLst>
              <a:ext uri="{FF2B5EF4-FFF2-40B4-BE49-F238E27FC236}">
                <a16:creationId xmlns:a16="http://schemas.microsoft.com/office/drawing/2014/main" id="{77FBCA7F-3943-4DD3-BB15-740953DB3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0"/>
            <a:ext cx="118268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/>
              <a:t>e-book</a:t>
            </a:r>
          </a:p>
          <a:p>
            <a:pPr algn="ctr" eaLnBrk="1" hangingPunct="1"/>
            <a:r>
              <a:rPr lang="zh-CN" altLang="en-US"/>
              <a:t>电子书</a:t>
            </a:r>
          </a:p>
        </p:txBody>
      </p:sp>
      <p:sp>
        <p:nvSpPr>
          <p:cNvPr id="6153" name="Text Box 9">
            <a:extLst>
              <a:ext uri="{FF2B5EF4-FFF2-40B4-BE49-F238E27FC236}">
                <a16:creationId xmlns:a16="http://schemas.microsoft.com/office/drawing/2014/main" id="{4CD6A177-D995-4DDC-8D99-70098A0E5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2057400"/>
            <a:ext cx="118427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/>
              <a:t>e- card</a:t>
            </a:r>
          </a:p>
          <a:p>
            <a:pPr algn="ctr" eaLnBrk="1" hangingPunct="1"/>
            <a:r>
              <a:rPr lang="zh-CN" altLang="en-US"/>
              <a:t>电子贺卡</a:t>
            </a:r>
          </a:p>
        </p:txBody>
      </p:sp>
      <p:sp>
        <p:nvSpPr>
          <p:cNvPr id="6154" name="Text Box 10">
            <a:extLst>
              <a:ext uri="{FF2B5EF4-FFF2-40B4-BE49-F238E27FC236}">
                <a16:creationId xmlns:a16="http://schemas.microsoft.com/office/drawing/2014/main" id="{8EE2ECE5-2C42-4D20-AEC4-370C2128C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663" y="3965575"/>
            <a:ext cx="1166812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/>
              <a:t>e-bank</a:t>
            </a:r>
          </a:p>
          <a:p>
            <a:pPr algn="ctr" eaLnBrk="1" hangingPunct="1"/>
            <a:r>
              <a:rPr lang="zh-CN" altLang="en-US"/>
              <a:t>电子银行</a:t>
            </a:r>
          </a:p>
        </p:txBody>
      </p:sp>
      <p:sp>
        <p:nvSpPr>
          <p:cNvPr id="6155" name="Text Box 11">
            <a:extLst>
              <a:ext uri="{FF2B5EF4-FFF2-40B4-BE49-F238E27FC236}">
                <a16:creationId xmlns:a16="http://schemas.microsoft.com/office/drawing/2014/main" id="{51F5A5F7-E053-4BFA-AD3C-A1941FD00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7988" y="3889375"/>
            <a:ext cx="18605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/>
              <a:t>e- business</a:t>
            </a:r>
          </a:p>
          <a:p>
            <a:pPr algn="ctr" eaLnBrk="1" hangingPunct="1"/>
            <a:r>
              <a:rPr lang="zh-CN" altLang="en-US"/>
              <a:t>电子商务</a:t>
            </a:r>
          </a:p>
        </p:txBody>
      </p:sp>
      <p:sp>
        <p:nvSpPr>
          <p:cNvPr id="9227" name="Rectangle 2">
            <a:extLst>
              <a:ext uri="{FF2B5EF4-FFF2-40B4-BE49-F238E27FC236}">
                <a16:creationId xmlns:a16="http://schemas.microsoft.com/office/drawing/2014/main" id="{29DEE31B-F5E1-4706-81C4-7DE659E45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125" y="214313"/>
            <a:ext cx="7239000" cy="1214437"/>
          </a:xfrm>
          <a:prstGeom prst="rect">
            <a:avLst/>
          </a:prstGeom>
          <a:solidFill>
            <a:srgbClr val="FFFF00">
              <a:alpha val="81175"/>
            </a:srgbClr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/>
              <a:t>Something about “e-”</a:t>
            </a:r>
            <a:br>
              <a:rPr lang="en-US" altLang="zh-CN" sz="3200"/>
            </a:br>
            <a:r>
              <a:rPr lang="zh-CN" altLang="en-US" sz="3200"/>
              <a:t>跟</a:t>
            </a:r>
            <a:r>
              <a:rPr lang="en-US" altLang="zh-CN" sz="3200"/>
              <a:t>e-</a:t>
            </a:r>
            <a:r>
              <a:rPr lang="zh-CN" altLang="en-US" sz="3200"/>
              <a:t>有关的单词</a:t>
            </a:r>
            <a:endParaRPr lang="zh-CN" altLang="en-US" sz="3200">
              <a:solidFill>
                <a:schemeClr val="tx2"/>
              </a:solidFill>
            </a:endParaRPr>
          </a:p>
        </p:txBody>
      </p:sp>
      <p:sp>
        <p:nvSpPr>
          <p:cNvPr id="12" name="AutoShape 7">
            <a:extLst>
              <a:ext uri="{FF2B5EF4-FFF2-40B4-BE49-F238E27FC236}">
                <a16:creationId xmlns:a16="http://schemas.microsoft.com/office/drawing/2014/main" id="{047BD2AE-1017-45B5-A815-FDA4B3BAEA71}"/>
              </a:ext>
            </a:extLst>
          </p:cNvPr>
          <p:cNvSpPr>
            <a:spLocks/>
          </p:cNvSpPr>
          <p:nvPr/>
        </p:nvSpPr>
        <p:spPr bwMode="auto">
          <a:xfrm rot="-5400000">
            <a:off x="4703762" y="4654551"/>
            <a:ext cx="790575" cy="1625600"/>
          </a:xfrm>
          <a:prstGeom prst="borderCallout1">
            <a:avLst>
              <a:gd name="adj1" fmla="val 917"/>
              <a:gd name="adj2" fmla="val 4167"/>
              <a:gd name="adj3" fmla="val 486"/>
              <a:gd name="adj4" fmla="val 208375"/>
            </a:avLst>
          </a:prstGeom>
          <a:solidFill>
            <a:schemeClr val="accent1">
              <a:alpha val="67058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082F9AB2-3F42-4E0D-A448-A6654D305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5143500"/>
            <a:ext cx="110648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/>
              <a:t>e-mail</a:t>
            </a:r>
          </a:p>
          <a:p>
            <a:pPr algn="ctr" eaLnBrk="1" hangingPunct="1"/>
            <a:r>
              <a:rPr lang="zh-CN" altLang="en-US"/>
              <a:t>电子邮件</a:t>
            </a: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64636F85-3D62-4268-AE73-649DA8F75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7688" y="5929313"/>
            <a:ext cx="1571625" cy="64611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3600" dirty="0">
                <a:latin typeface="Comic Sans MS" pitchFamily="66" charset="0"/>
              </a:rPr>
              <a:t>  </a:t>
            </a:r>
            <a:r>
              <a:rPr lang="en-US" altLang="zh-CN" sz="2400" b="1" dirty="0">
                <a:cs typeface="Arial" pitchFamily="34" charset="0"/>
              </a:rPr>
              <a:t>email</a:t>
            </a:r>
            <a:r>
              <a:rPr lang="zh-CN" altLang="en-US" sz="3600" dirty="0">
                <a:latin typeface="Comic Sans MS" pitchFamily="66" charset="0"/>
              </a:rPr>
              <a:t>  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9CD9DB0-CAA2-4162-AAB1-2636A731B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2638" y="5715000"/>
            <a:ext cx="3281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Tips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：两种写法都可以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 autoUpdateAnimBg="0"/>
      <p:bldP spid="6149" grpId="0" animBg="1" autoUpdateAnimBg="0"/>
      <p:bldP spid="6150" grpId="0" animBg="1" autoUpdateAnimBg="0"/>
      <p:bldP spid="6151" grpId="0" animBg="1" autoUpdateAnimBg="0"/>
      <p:bldP spid="6152" grpId="0" autoUpdateAnimBg="0"/>
      <p:bldP spid="6153" grpId="0" autoUpdateAnimBg="0"/>
      <p:bldP spid="6154" grpId="0" autoUpdateAnimBg="0"/>
      <p:bldP spid="6155" grpId="0" autoUpdateAnimBg="0"/>
      <p:bldP spid="12" grpId="0" animBg="1" autoUpdateAnimBg="0"/>
      <p:bldP spid="13" grpId="0" autoUpdateAnimBg="0"/>
      <p:bldP spid="15" grpId="0" animBg="1" autoUpdateAnimBg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90608BF4-8A88-4F9A-B723-892CAC8AE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125" y="0"/>
            <a:ext cx="7286625" cy="1000125"/>
          </a:xfrm>
          <a:prstGeom prst="rect">
            <a:avLst/>
          </a:prstGeom>
          <a:solidFill>
            <a:srgbClr val="FFFF00">
              <a:alpha val="81175"/>
            </a:srgbClr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chemeClr val="tx2"/>
                </a:solidFill>
              </a:rPr>
              <a:t>Something about Peter</a:t>
            </a:r>
            <a:br>
              <a:rPr lang="en-US" altLang="zh-CN" sz="3200">
                <a:solidFill>
                  <a:schemeClr val="tx2"/>
                </a:solidFill>
              </a:rPr>
            </a:br>
            <a:r>
              <a:rPr lang="zh-CN" altLang="en-US" sz="2800">
                <a:solidFill>
                  <a:schemeClr val="tx2"/>
                </a:solidFill>
              </a:rPr>
              <a:t>你想知道</a:t>
            </a:r>
            <a:r>
              <a:rPr lang="en-US" altLang="zh-CN" sz="2800">
                <a:solidFill>
                  <a:schemeClr val="tx2"/>
                </a:solidFill>
              </a:rPr>
              <a:t>Peter</a:t>
            </a:r>
            <a:r>
              <a:rPr lang="zh-CN" altLang="en-US" sz="2800">
                <a:solidFill>
                  <a:schemeClr val="tx2"/>
                </a:solidFill>
              </a:rPr>
              <a:t>的哪些情况</a:t>
            </a:r>
            <a:r>
              <a:rPr lang="en-US" altLang="zh-CN" sz="2800">
                <a:solidFill>
                  <a:schemeClr val="tx2"/>
                </a:solidFill>
              </a:rPr>
              <a:t>,</a:t>
            </a:r>
            <a:r>
              <a:rPr lang="zh-CN" altLang="en-US" sz="2800">
                <a:solidFill>
                  <a:schemeClr val="tx2"/>
                </a:solidFill>
              </a:rPr>
              <a:t>能问一问吗？</a:t>
            </a:r>
          </a:p>
        </p:txBody>
      </p:sp>
      <p:pic>
        <p:nvPicPr>
          <p:cNvPr id="10243" name="Picture 3" descr="QQ截图20140611134209">
            <a:extLst>
              <a:ext uri="{FF2B5EF4-FFF2-40B4-BE49-F238E27FC236}">
                <a16:creationId xmlns:a16="http://schemas.microsoft.com/office/drawing/2014/main" id="{BBB9094E-50CB-4C26-8A73-D61E534DC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9" t="10612" r="5795" b="7759"/>
          <a:stretch>
            <a:fillRect/>
          </a:stretch>
        </p:blipFill>
        <p:spPr bwMode="auto">
          <a:xfrm>
            <a:off x="3071813" y="2143125"/>
            <a:ext cx="1905000" cy="197485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12">
            <a:extLst>
              <a:ext uri="{FF2B5EF4-FFF2-40B4-BE49-F238E27FC236}">
                <a16:creationId xmlns:a16="http://schemas.microsoft.com/office/drawing/2014/main" id="{38C13EF0-F584-40ED-9896-97D36A961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9313" y="1785938"/>
            <a:ext cx="2286000" cy="857250"/>
          </a:xfrm>
          <a:prstGeom prst="cloudCallout">
            <a:avLst>
              <a:gd name="adj1" fmla="val -12782"/>
              <a:gd name="adj2" fmla="val 18931"/>
            </a:avLst>
          </a:prstGeom>
          <a:solidFill>
            <a:srgbClr val="FFCC99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/>
              <a:t>How…?</a:t>
            </a:r>
            <a:endParaRPr lang="zh-CN" altLang="en-US" sz="2400"/>
          </a:p>
        </p:txBody>
      </p:sp>
      <p:sp>
        <p:nvSpPr>
          <p:cNvPr id="11" name="AutoShape 12">
            <a:extLst>
              <a:ext uri="{FF2B5EF4-FFF2-40B4-BE49-F238E27FC236}">
                <a16:creationId xmlns:a16="http://schemas.microsoft.com/office/drawing/2014/main" id="{C56B64B0-F91F-44B6-A361-3A5D44CFC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0750" y="3143250"/>
            <a:ext cx="2714625" cy="857250"/>
          </a:xfrm>
          <a:prstGeom prst="cloudCallout">
            <a:avLst>
              <a:gd name="adj1" fmla="val -12782"/>
              <a:gd name="adj2" fmla="val 18931"/>
            </a:avLst>
          </a:prstGeom>
          <a:solidFill>
            <a:srgbClr val="FFCC99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/>
              <a:t>What…?</a:t>
            </a:r>
            <a:endParaRPr lang="zh-CN" altLang="en-US" sz="2400"/>
          </a:p>
        </p:txBody>
      </p:sp>
      <p:sp>
        <p:nvSpPr>
          <p:cNvPr id="12" name="AutoShape 12">
            <a:extLst>
              <a:ext uri="{FF2B5EF4-FFF2-40B4-BE49-F238E27FC236}">
                <a16:creationId xmlns:a16="http://schemas.microsoft.com/office/drawing/2014/main" id="{57801BCE-F717-45C9-8AB8-F0C4A8109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9313" y="4429125"/>
            <a:ext cx="2714625" cy="928688"/>
          </a:xfrm>
          <a:prstGeom prst="cloudCallout">
            <a:avLst>
              <a:gd name="adj1" fmla="val -12782"/>
              <a:gd name="adj2" fmla="val 18931"/>
            </a:avLst>
          </a:prstGeom>
          <a:solidFill>
            <a:srgbClr val="FFCC99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/>
              <a:t>where…?</a:t>
            </a:r>
            <a:endParaRPr lang="zh-CN" altLang="en-US" sz="2400"/>
          </a:p>
        </p:txBody>
      </p:sp>
      <p:sp>
        <p:nvSpPr>
          <p:cNvPr id="13" name="AutoShape 12">
            <a:extLst>
              <a:ext uri="{FF2B5EF4-FFF2-40B4-BE49-F238E27FC236}">
                <a16:creationId xmlns:a16="http://schemas.microsoft.com/office/drawing/2014/main" id="{D2D0E132-1DD4-463D-AFEB-97C3FB315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3071813"/>
            <a:ext cx="2500313" cy="857250"/>
          </a:xfrm>
          <a:prstGeom prst="cloudCallout">
            <a:avLst>
              <a:gd name="adj1" fmla="val -12782"/>
              <a:gd name="adj2" fmla="val 18931"/>
            </a:avLst>
          </a:prstGeom>
          <a:solidFill>
            <a:srgbClr val="FFCC99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/>
              <a:t>Can…?</a:t>
            </a:r>
            <a:endParaRPr lang="zh-CN" altLang="en-US" sz="2400"/>
          </a:p>
        </p:txBody>
      </p:sp>
      <p:sp>
        <p:nvSpPr>
          <p:cNvPr id="14" name="AutoShape 12">
            <a:extLst>
              <a:ext uri="{FF2B5EF4-FFF2-40B4-BE49-F238E27FC236}">
                <a16:creationId xmlns:a16="http://schemas.microsoft.com/office/drawing/2014/main" id="{8AB82189-81C1-4B0C-B4F5-4D5D85EE6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1714500"/>
            <a:ext cx="2286000" cy="928688"/>
          </a:xfrm>
          <a:prstGeom prst="cloudCallout">
            <a:avLst>
              <a:gd name="adj1" fmla="val -12782"/>
              <a:gd name="adj2" fmla="val 18931"/>
            </a:avLst>
          </a:prstGeom>
          <a:solidFill>
            <a:srgbClr val="FFCC99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/>
              <a:t>Is.…?</a:t>
            </a:r>
            <a:endParaRPr lang="zh-CN" altLang="en-US" sz="2400"/>
          </a:p>
        </p:txBody>
      </p:sp>
      <p:sp>
        <p:nvSpPr>
          <p:cNvPr id="15" name="AutoShape 12">
            <a:extLst>
              <a:ext uri="{FF2B5EF4-FFF2-40B4-BE49-F238E27FC236}">
                <a16:creationId xmlns:a16="http://schemas.microsoft.com/office/drawing/2014/main" id="{C44BB52E-76E9-4930-83AA-6647408CB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4500563"/>
            <a:ext cx="2714625" cy="857250"/>
          </a:xfrm>
          <a:prstGeom prst="cloudCallout">
            <a:avLst>
              <a:gd name="adj1" fmla="val -12782"/>
              <a:gd name="adj2" fmla="val 18931"/>
            </a:avLst>
          </a:prstGeom>
          <a:solidFill>
            <a:srgbClr val="FFCC99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/>
              <a:t>Does…?</a:t>
            </a:r>
            <a:endParaRPr lang="zh-CN" altLang="en-US" sz="2400"/>
          </a:p>
        </p:txBody>
      </p:sp>
      <p:sp>
        <p:nvSpPr>
          <p:cNvPr id="17" name="AutoShape 12">
            <a:extLst>
              <a:ext uri="{FF2B5EF4-FFF2-40B4-BE49-F238E27FC236}">
                <a16:creationId xmlns:a16="http://schemas.microsoft.com/office/drawing/2014/main" id="{C056B738-CC4A-424F-A6B4-948F1EA8D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75" y="5214938"/>
            <a:ext cx="2928938" cy="857250"/>
          </a:xfrm>
          <a:prstGeom prst="cloudCallout">
            <a:avLst>
              <a:gd name="adj1" fmla="val -12782"/>
              <a:gd name="adj2" fmla="val 18931"/>
            </a:avLst>
          </a:prstGeom>
          <a:solidFill>
            <a:srgbClr val="FFCC99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/>
              <a:t>…?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ldLvl="0" animBg="1" autoUpdateAnimBg="0"/>
      <p:bldP spid="10" grpId="0" animBg="1" autoUpdateAnimBg="0"/>
      <p:bldP spid="11" grpId="0" animBg="1" autoUpdateAnimBg="0"/>
      <p:bldP spid="12" grpId="0" animBg="1" autoUpdateAnimBg="0"/>
      <p:bldP spid="13" grpId="0" animBg="1" autoUpdateAnimBg="0"/>
      <p:bldP spid="14" grpId="0" animBg="1" autoUpdateAnimBg="0"/>
      <p:bldP spid="15" grpId="0" animBg="1" autoUpdateAnimBg="0"/>
      <p:bldP spid="17" grpId="0" animBg="1" autoUpdateAnimBg="0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1094</TotalTime>
  <Words>1089</Words>
  <Application>Microsoft Office PowerPoint</Application>
  <PresentationFormat>全屏显示(4:3)</PresentationFormat>
  <Paragraphs>163</Paragraphs>
  <Slides>25</Slides>
  <Notes>5</Notes>
  <HiddenSlides>0</HiddenSlides>
  <MMClips>15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9" baseType="lpstr">
      <vt:lpstr>Arial</vt:lpstr>
      <vt:lpstr>宋体</vt:lpstr>
      <vt:lpstr>Arial Black</vt:lpstr>
      <vt:lpstr>Calibri</vt:lpstr>
      <vt:lpstr>楷体</vt:lpstr>
      <vt:lpstr>Comic Sans MS</vt:lpstr>
      <vt:lpstr>黑体</vt:lpstr>
      <vt:lpstr>DFWaWaW5H</vt:lpstr>
      <vt:lpstr>华文新魏</vt:lpstr>
      <vt:lpstr>楷体_GB2312</vt:lpstr>
      <vt:lpstr>Times New Roman</vt:lpstr>
      <vt:lpstr>PMingLiU</vt:lpstr>
      <vt:lpstr>Cambria Math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MSCD龙帝国技术社区 Htpp://Bbs.Mscode.Cc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ViVi</cp:lastModifiedBy>
  <cp:revision>83</cp:revision>
  <dcterms:created xsi:type="dcterms:W3CDTF">2014-10-19T03:11:45Z</dcterms:created>
  <dcterms:modified xsi:type="dcterms:W3CDTF">2019-01-18T00:33:32Z</dcterms:modified>
</cp:coreProperties>
</file>