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304" r:id="rId7"/>
    <p:sldId id="260" r:id="rId8"/>
    <p:sldId id="439" r:id="rId9"/>
    <p:sldId id="440" r:id="rId10"/>
    <p:sldId id="441" r:id="rId11"/>
    <p:sldId id="442" r:id="rId12"/>
    <p:sldId id="443" r:id="rId13"/>
    <p:sldId id="444" r:id="rId14"/>
    <p:sldId id="448" r:id="rId15"/>
    <p:sldId id="445" r:id="rId16"/>
    <p:sldId id="261" r:id="rId17"/>
    <p:sldId id="305" r:id="rId18"/>
    <p:sldId id="356" r:id="rId19"/>
    <p:sldId id="263" r:id="rId20"/>
    <p:sldId id="358" r:id="rId21"/>
    <p:sldId id="351" r:id="rId22"/>
    <p:sldId id="359" r:id="rId23"/>
    <p:sldId id="449" r:id="rId24"/>
    <p:sldId id="450" r:id="rId25"/>
    <p:sldId id="267" r:id="rId26"/>
    <p:sldId id="364" r:id="rId27"/>
    <p:sldId id="268" r:id="rId28"/>
    <p:sldId id="414" r:id="rId29"/>
    <p:sldId id="269" r:id="rId30"/>
    <p:sldId id="270" r:id="rId31"/>
    <p:sldId id="417" r:id="rId32"/>
    <p:sldId id="423" r:id="rId33"/>
    <p:sldId id="420" r:id="rId34"/>
    <p:sldId id="418" r:id="rId35"/>
    <p:sldId id="424" r:id="rId36"/>
    <p:sldId id="416" r:id="rId37"/>
    <p:sldId id="415" r:id="rId38"/>
    <p:sldId id="419" r:id="rId39"/>
    <p:sldId id="368" r:id="rId40"/>
    <p:sldId id="369" r:id="rId41"/>
    <p:sldId id="366" r:id="rId42"/>
    <p:sldId id="367" r:id="rId43"/>
    <p:sldId id="370" r:id="rId44"/>
    <p:sldId id="271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l"/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pitchFamily="34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pitchFamily="34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微软雅黑 Light" panose="020B0502040204020203" charset="-122"/>
                <a:ea typeface="微软雅黑 Light" panose="020B0502040204020203" charset="-122"/>
                <a:cs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微软雅黑 Light" panose="020B0502040204020203" charset="-122"/>
              <a:ea typeface="微软雅黑 Light" panose="020B0502040204020203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6.jpe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9.xml"/><Relationship Id="rId2" Type="http://schemas.openxmlformats.org/officeDocument/2006/relationships/image" Target="../media/image23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12.png"/><Relationship Id="rId7" Type="http://schemas.microsoft.com/office/2007/relationships/media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5b29550fc8846609f627a1187256317_th"/>
          <p:cNvPicPr>
            <a:picLocks noChangeAspect="1"/>
          </p:cNvPicPr>
          <p:nvPr/>
        </p:nvPicPr>
        <p:blipFill>
          <a:blip r:embed="rId1"/>
          <a:srcRect l="5055" b="23597"/>
          <a:stretch>
            <a:fillRect/>
          </a:stretch>
        </p:blipFill>
        <p:spPr>
          <a:xfrm>
            <a:off x="1905" y="13335"/>
            <a:ext cx="12510135" cy="68313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14855" y="2145665"/>
            <a:ext cx="752856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5400">
                  <a:gradFill>
                    <a:gsLst>
                      <a:gs pos="11000">
                        <a:srgbClr val="275124"/>
                      </a:gs>
                      <a:gs pos="61000">
                        <a:srgbClr val="A6C29F">
                          <a:alpha val="100000"/>
                        </a:srgbClr>
                      </a:gs>
                      <a:gs pos="91000">
                        <a:srgbClr val="275124"/>
                      </a:gs>
                      <a:gs pos="74000">
                        <a:srgbClr val="55976C"/>
                      </a:gs>
                      <a:gs pos="38000">
                        <a:srgbClr val="CED7B9">
                          <a:alpha val="100000"/>
                        </a:srgbClr>
                      </a:gs>
                      <a:gs pos="46000">
                        <a:srgbClr val="F6ECD2"/>
                      </a:gs>
                    </a:gsLst>
                    <a:lin ang="540000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我要的是葫芦</a:t>
            </a:r>
            <a:endParaRPr lang="zh-CN" altLang="en-US" sz="9600" b="1">
              <a:ln w="25400">
                <a:gradFill>
                  <a:gsLst>
                    <a:gs pos="11000">
                      <a:srgbClr val="275124"/>
                    </a:gs>
                    <a:gs pos="61000">
                      <a:srgbClr val="A6C29F">
                        <a:alpha val="100000"/>
                      </a:srgbClr>
                    </a:gs>
                    <a:gs pos="91000">
                      <a:srgbClr val="275124"/>
                    </a:gs>
                    <a:gs pos="74000">
                      <a:srgbClr val="55976C"/>
                    </a:gs>
                    <a:gs pos="38000">
                      <a:srgbClr val="CED7B9">
                        <a:alpha val="100000"/>
                      </a:srgbClr>
                    </a:gs>
                    <a:gs pos="46000">
                      <a:srgbClr val="F6ECD2"/>
                    </a:gs>
                  </a:gsLst>
                  <a:lin ang="5400000"/>
                </a:gra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4075" y="1377315"/>
            <a:ext cx="208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宋体" panose="02010600030101010101" pitchFamily="2" charset="-122"/>
                <a:ea typeface="宋体" panose="02010600030101010101" pitchFamily="2" charset="-122"/>
              </a:rPr>
              <a:t>hú  lu</a:t>
            </a:r>
            <a:endParaRPr lang="en-US" altLang="zh-CN" sz="4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975995" y="4004310"/>
            <a:ext cx="10240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本义：动词，开凿水道，修筑堤坝，疏水防洪。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41zh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645" y="607060"/>
            <a:ext cx="859790" cy="1275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79185" y="576580"/>
            <a:ext cx="20351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latin typeface="楷体" panose="02010609060101010101" charset="-122"/>
                <a:ea typeface="楷体" panose="02010609060101010101" charset="-122"/>
              </a:rPr>
              <a:t>治</a:t>
            </a:r>
            <a:endParaRPr lang="zh-CN" altLang="en-US" sz="8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41zh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85" y="2089785"/>
            <a:ext cx="461010" cy="1165860"/>
          </a:xfrm>
          <a:prstGeom prst="rect">
            <a:avLst/>
          </a:prstGeom>
        </p:spPr>
      </p:pic>
      <p:pic>
        <p:nvPicPr>
          <p:cNvPr id="7" name="图片 6" descr="41zh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090" y="2089785"/>
            <a:ext cx="432435" cy="10674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78250" y="2349500"/>
            <a:ext cx="2035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水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7865" y="2349500"/>
            <a:ext cx="3453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土石堆筑的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堤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坝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600633" y="696442"/>
            <a:ext cx="3663602" cy="42767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272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治</a:t>
            </a:r>
            <a:endParaRPr lang="zh-CN" altLang="zh-CN" sz="272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56170" y="696595"/>
            <a:ext cx="12280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治理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治水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治病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34348f8d2fb28ef3"/>
          <p:cNvPicPr>
            <a:picLocks noChangeAspect="1"/>
          </p:cNvPicPr>
          <p:nvPr/>
        </p:nvPicPr>
        <p:blipFill>
          <a:blip r:embed="rId1"/>
          <a:srcRect b="10834"/>
          <a:stretch>
            <a:fillRect/>
          </a:stretch>
        </p:blipFill>
        <p:spPr>
          <a:xfrm>
            <a:off x="2264410" y="189230"/>
            <a:ext cx="7663815" cy="51250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43200" y="5250180"/>
            <a:ext cx="64389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蚜虫是一类植食性昆虫。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165" y="1802130"/>
            <a:ext cx="12091035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        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那个人感到很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奇怪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，说：“什么？叶子上的虫还用治？我要的是葫芦。”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18510" y="4029075"/>
            <a:ext cx="231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075" y="1099185"/>
            <a:ext cx="1200848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/>
              <a:t>        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从前，有个人种了一棵葫芦。细长的葫芦藤上长满了绿叶，开出了几朵雪白的小花。花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谢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以后，藤上挂了几个小葫芦。多么可爱的小葫芦啊！那个人每天都要去看几次。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8274685" y="2186940"/>
            <a:ext cx="1612265" cy="668655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74685" y="2334895"/>
            <a:ext cx="214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掉、落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4" grpId="1" bldLvl="0" animBg="1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"/>
          <p:cNvSpPr/>
          <p:nvPr/>
        </p:nvSpPr>
        <p:spPr>
          <a:xfrm>
            <a:off x="6767830" y="127635"/>
            <a:ext cx="1348105" cy="13220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颗</a:t>
            </a:r>
            <a:endParaRPr lang="zh-CN" altLang="en-US" sz="80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8" name="矩形"/>
          <p:cNvSpPr/>
          <p:nvPr/>
        </p:nvSpPr>
        <p:spPr>
          <a:xfrm>
            <a:off x="3191510" y="127635"/>
            <a:ext cx="1322705" cy="13220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棵</a:t>
            </a:r>
            <a:endParaRPr lang="zh-CN" altLang="en-US" sz="80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9130" y="4123690"/>
            <a:ext cx="2352040" cy="261366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4110990"/>
            <a:ext cx="2352040" cy="2603500"/>
          </a:xfrm>
          <a:prstGeom prst="ellipse">
            <a:avLst/>
          </a:prstGeom>
        </p:spPr>
      </p:pic>
      <p:sp>
        <p:nvSpPr>
          <p:cNvPr id="18" name="云形标注 17"/>
          <p:cNvSpPr/>
          <p:nvPr/>
        </p:nvSpPr>
        <p:spPr>
          <a:xfrm>
            <a:off x="2094865" y="1731010"/>
            <a:ext cx="7105650" cy="1646555"/>
          </a:xfrm>
          <a:prstGeom prst="cloudCallout">
            <a:avLst>
              <a:gd name="adj1" fmla="val -68561"/>
              <a:gd name="adj2" fmla="val -52005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917190" y="2231390"/>
            <a:ext cx="4883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+mn-ea"/>
                <a:cs typeface="+mn-ea"/>
                <a:sym typeface="+mn-ea"/>
              </a:rPr>
              <a:t>我发现</a:t>
            </a:r>
            <a:r>
              <a:rPr lang="zh-CN" altLang="en-US" sz="3600" u="sng">
                <a:latin typeface="+mn-ea"/>
                <a:cs typeface="+mn-ea"/>
                <a:sym typeface="+mn-ea"/>
              </a:rPr>
              <a:t>                      </a:t>
            </a:r>
            <a:r>
              <a:rPr lang="zh-CN" altLang="en-US" sz="3600">
                <a:latin typeface="+mn-ea"/>
                <a:cs typeface="+mn-ea"/>
                <a:sym typeface="+mn-ea"/>
              </a:rPr>
              <a:t>。</a:t>
            </a:r>
            <a:endParaRPr lang="zh-CN" altLang="en-US" sz="3600" u="sng">
              <a:latin typeface="+mn-ea"/>
              <a:cs typeface="+mn-ea"/>
              <a:sym typeface="+mn-ea"/>
            </a:endParaRPr>
          </a:p>
        </p:txBody>
      </p:sp>
      <p:pic>
        <p:nvPicPr>
          <p:cNvPr id="20" name="图片 19" descr="82bOOOPIC61_202"/>
          <p:cNvPicPr>
            <a:picLocks noChangeAspect="1"/>
          </p:cNvPicPr>
          <p:nvPr/>
        </p:nvPicPr>
        <p:blipFill>
          <a:blip r:embed="rId3"/>
          <a:srcRect l="6188" r="29393"/>
          <a:stretch>
            <a:fillRect/>
          </a:stretch>
        </p:blipFill>
        <p:spPr>
          <a:xfrm>
            <a:off x="142875" y="591185"/>
            <a:ext cx="1179830" cy="14179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256655" y="4207510"/>
            <a:ext cx="5315585" cy="1773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56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我会填：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ts val="56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一（  ）树 一（  ）星星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33" name="文本框 32"/>
          <p:cNvSpPr txBox="1"/>
          <p:nvPr/>
        </p:nvSpPr>
        <p:spPr>
          <a:xfrm>
            <a:off x="7082155" y="5151755"/>
            <a:ext cx="570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棵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24340" y="5102225"/>
            <a:ext cx="570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颗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bldLvl="0" animBg="1"/>
      <p:bldP spid="2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92325" y="4949825"/>
            <a:ext cx="918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细长的葫芦藤  雪白的小花   可爱的葫芦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141"/>
          <p:cNvPicPr>
            <a:picLocks noChangeAspect="1"/>
          </p:cNvPicPr>
          <p:nvPr/>
        </p:nvPicPr>
        <p:blipFill>
          <a:blip r:embed="rId1"/>
          <a:srcRect t="21398" b="35029"/>
          <a:stretch>
            <a:fillRect/>
          </a:stretch>
        </p:blipFill>
        <p:spPr>
          <a:xfrm>
            <a:off x="2360295" y="159385"/>
            <a:ext cx="7813675" cy="438848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3640" y="1130300"/>
            <a:ext cx="1054290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/>
              <a:t>      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有一天，他看见叶子上爬着一些蚜虫，心里想，有几个虫子怕什么！他盯着小葫芦自言自语地说：“我的小葫芦，快长啊，快长啊！长得赛过大南瓜才好呢！”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13970"/>
            <a:ext cx="1179830" cy="1380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892935" y="3277235"/>
            <a:ext cx="7360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6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眨  瞄   瞪  盯</a:t>
            </a:r>
            <a:endParaRPr lang="en-US" altLang="zh-CN" sz="6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95220" y="2155190"/>
            <a:ext cx="7345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4400">
                <a:latin typeface="宋体" panose="02010600030101010101" pitchFamily="2" charset="-122"/>
                <a:ea typeface="宋体" panose="02010600030101010101" pitchFamily="2" charset="-122"/>
              </a:rPr>
              <a:t>zhǎ   miáo   dèng  dīng</a:t>
            </a:r>
            <a:endParaRPr lang="en-US" altLang="zh-CN" sz="4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555" y="322580"/>
            <a:ext cx="7360285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做一做动作，看一看部首，有</a:t>
            </a:r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什么</a:t>
            </a:r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发现？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13970"/>
            <a:ext cx="1179830" cy="1380490"/>
          </a:xfrm>
          <a:prstGeom prst="rect">
            <a:avLst/>
          </a:prstGeom>
        </p:spPr>
      </p:pic>
      <p:sp>
        <p:nvSpPr>
          <p:cNvPr id="18" name="云形标注 17"/>
          <p:cNvSpPr/>
          <p:nvPr/>
        </p:nvSpPr>
        <p:spPr>
          <a:xfrm>
            <a:off x="1466215" y="4650105"/>
            <a:ext cx="5342890" cy="1957705"/>
          </a:xfrm>
          <a:prstGeom prst="cloudCallout">
            <a:avLst>
              <a:gd name="adj1" fmla="val -84214"/>
              <a:gd name="adj2" fmla="val 54483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66850" y="5210810"/>
            <a:ext cx="5102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目字旁的字还有：</a:t>
            </a:r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</a:rPr>
              <a:t>     </a:t>
            </a:r>
            <a:endParaRPr lang="zh-CN" altLang="en-US" sz="3600" u="sng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165" y="952500"/>
            <a:ext cx="3689985" cy="3986530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653665" y="1312545"/>
            <a:ext cx="3589655" cy="35845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7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盯</a:t>
            </a:r>
            <a:endParaRPr lang="zh-CN" altLang="en-US" sz="227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3255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81875" y="1312545"/>
            <a:ext cx="266128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紧盯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盯住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盯人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6520" y="5772785"/>
            <a:ext cx="9319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看，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葫芦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的果实像不像大小两个球连在一起？</a:t>
            </a:r>
            <a:endParaRPr lang="en-US" altLang="zh-CN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35556418"/>
          <p:cNvPicPr>
            <a:picLocks noChangeAspect="1"/>
          </p:cNvPicPr>
          <p:nvPr/>
        </p:nvPicPr>
        <p:blipFill>
          <a:blip r:embed="rId1"/>
          <a:srcRect b="10276"/>
          <a:stretch>
            <a:fillRect/>
          </a:stretch>
        </p:blipFill>
        <p:spPr>
          <a:xfrm>
            <a:off x="2161540" y="54610"/>
            <a:ext cx="7502525" cy="5742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78790" y="76200"/>
            <a:ext cx="106394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         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他盯着小葫芦</a:t>
            </a:r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自言自语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地说：“我的小葫芦，快长啊，快长啊！长得赛过大南瓜才好呢！”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4470" y="3703955"/>
            <a:ext cx="11188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en-US" altLang="zh-CN" sz="3600" u="sng"/>
              <a:t> </a:t>
            </a:r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自言自语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地说：“</a:t>
            </a:r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！”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2680" y="4387850"/>
            <a:ext cx="101580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没过几天，叶子上的蚜虫更多了。小葫芦慢慢地变黄了，一个一个都落了。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142"/>
          <p:cNvPicPr>
            <a:picLocks noChangeAspect="1"/>
          </p:cNvPicPr>
          <p:nvPr/>
        </p:nvPicPr>
        <p:blipFill>
          <a:blip r:embed="rId1"/>
          <a:srcRect t="57978"/>
          <a:stretch>
            <a:fillRect/>
          </a:stretch>
        </p:blipFill>
        <p:spPr>
          <a:xfrm>
            <a:off x="2677160" y="393065"/>
            <a:ext cx="6490335" cy="378333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图片 5" descr="82bOOOPIC61_202"/>
          <p:cNvPicPr>
            <a:picLocks noChangeAspect="1"/>
          </p:cNvPicPr>
          <p:nvPr/>
        </p:nvPicPr>
        <p:blipFill>
          <a:blip r:embed="rId2"/>
          <a:srcRect l="6188" r="29393"/>
          <a:stretch>
            <a:fillRect/>
          </a:stretch>
        </p:blipFill>
        <p:spPr>
          <a:xfrm>
            <a:off x="229235" y="60325"/>
            <a:ext cx="1179830" cy="1380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9770" y="4657090"/>
            <a:ext cx="11256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（     ）慢慢地（  ），（            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 descr="149516-1F11QF234324"/>
          <p:cNvPicPr>
            <a:picLocks noChangeAspect="1"/>
          </p:cNvPicPr>
          <p:nvPr/>
        </p:nvPicPr>
        <p:blipFill>
          <a:blip r:embed="rId1"/>
          <a:srcRect t="17393" r="4262"/>
          <a:stretch>
            <a:fillRect/>
          </a:stretch>
        </p:blipFill>
        <p:spPr>
          <a:xfrm>
            <a:off x="2225040" y="588010"/>
            <a:ext cx="6068695" cy="347789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7515" y="2348865"/>
            <a:ext cx="89420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棵藤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上挂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葫芦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邻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居请他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治蚜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虫，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只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盯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葫芦不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想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治，葫芦</a:t>
            </a: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慢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慢都落光。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2700" y="322580"/>
            <a:ext cx="158178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我会读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102870" y="-13970"/>
            <a:ext cx="1179830" cy="1380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5b29550fc8846609f627a1187256317_th"/>
          <p:cNvPicPr>
            <a:picLocks noChangeAspect="1"/>
          </p:cNvPicPr>
          <p:nvPr/>
        </p:nvPicPr>
        <p:blipFill>
          <a:blip r:embed="rId1"/>
          <a:srcRect l="5055" b="23597"/>
          <a:stretch>
            <a:fillRect/>
          </a:stretch>
        </p:blipFill>
        <p:spPr>
          <a:xfrm>
            <a:off x="-158750" y="13335"/>
            <a:ext cx="12510135" cy="68313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14855" y="2145665"/>
            <a:ext cx="752856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5400">
                  <a:gradFill>
                    <a:gsLst>
                      <a:gs pos="11000">
                        <a:srgbClr val="275124"/>
                      </a:gs>
                      <a:gs pos="61000">
                        <a:srgbClr val="A6C29F">
                          <a:alpha val="100000"/>
                        </a:srgbClr>
                      </a:gs>
                      <a:gs pos="91000">
                        <a:srgbClr val="275124"/>
                      </a:gs>
                      <a:gs pos="74000">
                        <a:srgbClr val="55976C"/>
                      </a:gs>
                      <a:gs pos="38000">
                        <a:srgbClr val="CED7B9">
                          <a:alpha val="100000"/>
                        </a:srgbClr>
                      </a:gs>
                      <a:gs pos="46000">
                        <a:srgbClr val="F6ECD2"/>
                      </a:gs>
                    </a:gsLst>
                    <a:lin ang="5400000"/>
                  </a:gra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我要的是葫芦</a:t>
            </a:r>
            <a:endParaRPr lang="zh-CN" altLang="en-US" sz="9600" b="1">
              <a:ln w="25400">
                <a:gradFill>
                  <a:gsLst>
                    <a:gs pos="11000">
                      <a:srgbClr val="275124"/>
                    </a:gs>
                    <a:gs pos="61000">
                      <a:srgbClr val="A6C29F">
                        <a:alpha val="100000"/>
                      </a:srgbClr>
                    </a:gs>
                    <a:gs pos="91000">
                      <a:srgbClr val="275124"/>
                    </a:gs>
                    <a:gs pos="74000">
                      <a:srgbClr val="55976C"/>
                    </a:gs>
                    <a:gs pos="38000">
                      <a:srgbClr val="CED7B9">
                        <a:alpha val="100000"/>
                      </a:srgbClr>
                    </a:gs>
                    <a:gs pos="46000">
                      <a:srgbClr val="F6ECD2"/>
                    </a:gs>
                  </a:gsLst>
                  <a:lin ang="5400000"/>
                </a:gra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4075" y="1377315"/>
            <a:ext cx="208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宋体" panose="02010600030101010101" pitchFamily="2" charset="-122"/>
                <a:ea typeface="宋体" panose="02010600030101010101" pitchFamily="2" charset="-122"/>
              </a:rPr>
              <a:t>hú  lu</a:t>
            </a:r>
            <a:endParaRPr lang="en-US" altLang="zh-CN" sz="4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6140" y="5034915"/>
            <a:ext cx="2205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第二课时</a:t>
            </a:r>
            <a:endParaRPr lang="zh-CN" altLang="en-US" sz="3600" b="1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8990" y="2185670"/>
            <a:ext cx="1060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木     讠     相     目     令     氵   忄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310" y="3973830"/>
            <a:ext cx="11249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圣    台      阝     丁     心     射   果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2700" y="322580"/>
            <a:ext cx="3431540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照样子，连一连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102870" y="-13970"/>
            <a:ext cx="1179830" cy="13804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116965" y="2554605"/>
            <a:ext cx="9139555" cy="15678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2905" y="5192395"/>
            <a:ext cx="11035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） </a:t>
            </a:r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 ）  （ ）  （ ）   （ ）  （ ） </a:t>
            </a:r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棵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84450" y="2621280"/>
            <a:ext cx="6504305" cy="148399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399915" y="2638425"/>
            <a:ext cx="3088005" cy="150050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27725" y="2638425"/>
            <a:ext cx="8890" cy="14503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235450" y="2663825"/>
            <a:ext cx="3243580" cy="140843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634615" y="2724785"/>
            <a:ext cx="6289040" cy="139763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183640" y="2724785"/>
            <a:ext cx="8900795" cy="138049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84885" y="5192395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怪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46325" y="5192395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治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33190" y="5159375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邻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70220" y="5192395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盯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62190" y="5192395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想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06205" y="5192395"/>
            <a:ext cx="466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谢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8" grpId="0"/>
      <p:bldP spid="17" grpId="0"/>
      <p:bldP spid="16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8255" y="4287520"/>
            <a:ext cx="122085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   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从前，有个人种了一棵葫芦。细长的葫芦藤上长满了绿叶，开出了几朵雪白的小花。花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谢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以后，藤上挂了几个小葫芦。多么可爱的小葫芦啊！那个人每天都要去看几次。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141"/>
          <p:cNvPicPr>
            <a:picLocks noChangeAspect="1"/>
          </p:cNvPicPr>
          <p:nvPr/>
        </p:nvPicPr>
        <p:blipFill>
          <a:blip r:embed="rId1"/>
          <a:srcRect t="21398" b="35029"/>
          <a:stretch>
            <a:fillRect/>
          </a:stretch>
        </p:blipFill>
        <p:spPr>
          <a:xfrm>
            <a:off x="2239010" y="88900"/>
            <a:ext cx="7179945" cy="403288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7865" y="2459990"/>
            <a:ext cx="98425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00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sym typeface="+mn-ea"/>
              </a:rPr>
              <a:t>细长的葫芦藤上长满了绿叶，开出了几朵雪白的小花。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7865" y="1124585"/>
            <a:ext cx="11258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400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葫芦藤上长满了绿叶，开出了几朵小花。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555" y="322580"/>
            <a:ext cx="3315335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比一比，说一说。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75565"/>
            <a:ext cx="1179830" cy="1380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2790" y="1951990"/>
            <a:ext cx="7172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那个人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每天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都要去看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几次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732790" y="3236595"/>
            <a:ext cx="10822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从这句话中我感受到种葫芦的人（      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115" y="3236595"/>
            <a:ext cx="2117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喜欢葫芦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3715" y="382905"/>
            <a:ext cx="114268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/>
              <a:t>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有一天，他看见叶子上爬着一些蚜虫，心里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，有几个虫子怕什么！他盯着小葫芦自言自语地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：“我的小葫芦，快长啊，快长啊！长得赛过大南瓜才好呢！”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2645" y="3624580"/>
            <a:ext cx="4870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有几个虫子怕什么！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3382645" y="4368165"/>
            <a:ext cx="3987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有几个虫子不可怕。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7485" y="5296535"/>
            <a:ext cx="4086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蚜虫真的不可怕吗？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35705" y="5296535"/>
            <a:ext cx="7722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蚜虫繁殖很快，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是地球上最具破坏性的害虫之一。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b2330b9ee8651e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6755" y="321945"/>
            <a:ext cx="3740785" cy="4990465"/>
          </a:xfrm>
          <a:prstGeom prst="ellipse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图片 4" descr="38082308"/>
          <p:cNvPicPr>
            <a:picLocks noChangeAspect="1"/>
          </p:cNvPicPr>
          <p:nvPr/>
        </p:nvPicPr>
        <p:blipFill>
          <a:blip r:embed="rId2"/>
          <a:srcRect l="18910" r="16815"/>
          <a:stretch>
            <a:fillRect/>
          </a:stretch>
        </p:blipFill>
        <p:spPr>
          <a:xfrm>
            <a:off x="6640195" y="321945"/>
            <a:ext cx="3606165" cy="4989830"/>
          </a:xfrm>
          <a:prstGeom prst="ellipse">
            <a:avLst/>
          </a:prstGeom>
          <a:ln>
            <a:solidFill>
              <a:schemeClr val="accent4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099945" y="5702300"/>
            <a:ext cx="7004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猜一猜，这葫芦是用来干什么的？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655" y="1809750"/>
            <a:ext cx="101536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</a:rPr>
              <a:t>盛酒</a:t>
            </a:r>
            <a:endParaRPr lang="zh-CN" altLang="en-US" sz="7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15930" y="1809750"/>
            <a:ext cx="101536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</a:rPr>
              <a:t>观赏</a:t>
            </a:r>
            <a:endParaRPr lang="zh-CN" altLang="en-US" sz="7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5765" y="899160"/>
            <a:ext cx="115150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　         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一个邻居看见了，对他说：“你别光盯着葫芦了，叶子上生了蚜虫，快治一治吧！”那个人感到很奇怪，说：“什么？叶子上的虫还用治？我要的是葫芦。”</a:t>
            </a:r>
            <a:endParaRPr lang="zh-CN" altLang="en-US" sz="4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49225" y="556895"/>
            <a:ext cx="116205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你别光盯着葫芦了，叶子上生了蚜虫，快治一治吧！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什么？叶子上的虫还用治？我要的是葫芦。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5060" y="4041775"/>
            <a:ext cx="9342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邻居劝他做什么？他为什么不做呢？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69035" y="1871980"/>
            <a:ext cx="5187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叶子上的虫还用治？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1169035" y="2865755"/>
            <a:ext cx="5187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叶子上的虫不用治。</a:t>
            </a:r>
            <a:endParaRPr lang="zh-CN" altLang="en-US" sz="3600"/>
          </a:p>
        </p:txBody>
      </p:sp>
      <p:sp>
        <p:nvSpPr>
          <p:cNvPr id="6" name="文本框 5"/>
          <p:cNvSpPr txBox="1"/>
          <p:nvPr/>
        </p:nvSpPr>
        <p:spPr>
          <a:xfrm>
            <a:off x="1265555" y="322580"/>
            <a:ext cx="3315335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比一比，读一读。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75565"/>
            <a:ext cx="1179830" cy="13804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66495" y="3866515"/>
            <a:ext cx="5187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没有翅膀也能飞？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1260" y="4810760"/>
            <a:ext cx="5187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</a:rPr>
              <a:t>         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265555" y="322580"/>
            <a:ext cx="1581150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75565"/>
            <a:ext cx="1179830" cy="13804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8910" y="1720850"/>
            <a:ext cx="9037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叶子上的蚜虫和葫芦有没有关系？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705" y="2427605"/>
            <a:ext cx="103308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/>
              <a:t>  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叶子和葫芦关系密切。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叶子就像一个</a:t>
            </a:r>
            <a:r>
              <a:rPr lang="en-US" altLang="zh-CN" sz="400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绿色工厂</a:t>
            </a:r>
            <a:r>
              <a:rPr lang="en-US" altLang="zh-CN" sz="400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+mn-ea"/>
              </a:rPr>
              <a:t>能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在阳光下进行光合作用，为葫芦制造营养物质。如果叶子被蚜虫吃掉，葫芦就会停止生长。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00" y="4842510"/>
            <a:ext cx="12166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没过几天，叶子上的蚜虫更多了。小葫芦慢慢地变黄了，一个一个都落了。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142"/>
          <p:cNvPicPr>
            <a:picLocks noChangeAspect="1"/>
          </p:cNvPicPr>
          <p:nvPr/>
        </p:nvPicPr>
        <p:blipFill>
          <a:blip r:embed="rId1"/>
          <a:srcRect t="57978"/>
          <a:stretch>
            <a:fillRect/>
          </a:stretch>
        </p:blipFill>
        <p:spPr>
          <a:xfrm>
            <a:off x="2254885" y="191770"/>
            <a:ext cx="7552055" cy="440245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5835" y="1267460"/>
            <a:ext cx="89401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小葫芦慢慢地变黄了，一个一个都落了。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655" y="2552700"/>
            <a:ext cx="121412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想一想：种葫芦的人想要葫芦，为什么最后却一个也没得到？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4290" y="1818005"/>
            <a:ext cx="121240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种葫芦的人看到葫芦都落光了，心里想，</a:t>
            </a:r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</a:rPr>
              <a:t> 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！他自言自语地说：</a:t>
            </a:r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</a:rPr>
              <a:t>                         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。    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    一天，他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跑去对邻居说：</a:t>
            </a:r>
            <a:r>
              <a:rPr lang="zh-CN" altLang="en-US" sz="3600" u="sng">
                <a:latin typeface="楷体" panose="02010609060101010101" charset="-122"/>
                <a:ea typeface="楷体" panose="02010609060101010101" charset="-122"/>
                <a:sym typeface="+mn-ea"/>
              </a:rPr>
              <a:t>               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。 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5555" y="322580"/>
            <a:ext cx="4826635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续编故事《葫芦落光以后》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75565"/>
            <a:ext cx="1179830" cy="1380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棵</a:t>
            </a:r>
            <a:endParaRPr lang="zh-CN" altLang="en-US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31405" y="1783715"/>
            <a:ext cx="26612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一棵树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一棵草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谢</a:t>
            </a:r>
            <a:endParaRPr lang="zh-CN" altLang="en-US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81875" y="1312545"/>
            <a:ext cx="266128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感谢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多谢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谢客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想</a:t>
            </a:r>
            <a:endParaRPr lang="zh-CN" altLang="en-US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81875" y="1312545"/>
            <a:ext cx="266128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回想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思想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心想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0655" y="341630"/>
            <a:ext cx="224599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听读要求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230" y="2308860"/>
            <a:ext cx="105022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读准字音，读通句子，难读的地方多读几遍。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想一想：课文写了一件什么事？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13970"/>
            <a:ext cx="1179830" cy="1417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言</a:t>
            </a:r>
            <a:endParaRPr lang="zh-CN" altLang="zh-CN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80935" y="719455"/>
            <a:ext cx="266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发言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方言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自言自语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365683" y="49070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怪</a:t>
            </a:r>
            <a:endParaRPr lang="zh-CN" altLang="zh-CN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56170" y="696595"/>
            <a:ext cx="266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奇怪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怪石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怪物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大惊小怪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65555" y="322580"/>
            <a:ext cx="1927225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推荐阅读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85725" y="-75565"/>
            <a:ext cx="1179830" cy="1380490"/>
          </a:xfrm>
          <a:prstGeom prst="rect">
            <a:avLst/>
          </a:prstGeom>
        </p:spPr>
      </p:pic>
      <p:pic>
        <p:nvPicPr>
          <p:cNvPr id="2" name="图片 1" descr="201591616227"/>
          <p:cNvPicPr>
            <a:picLocks noChangeAspect="1"/>
          </p:cNvPicPr>
          <p:nvPr/>
        </p:nvPicPr>
        <p:blipFill>
          <a:blip r:embed="rId2"/>
          <a:srcRect l="19529" r="19538"/>
          <a:stretch>
            <a:fillRect/>
          </a:stretch>
        </p:blipFill>
        <p:spPr>
          <a:xfrm>
            <a:off x="4530725" y="322580"/>
            <a:ext cx="4549140" cy="5599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11955" y="6054725"/>
            <a:ext cx="5723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图</a:t>
            </a:r>
            <a:r>
              <a:rPr lang="en-US" altLang="zh-CN" sz="3200"/>
              <a:t>/</a:t>
            </a:r>
            <a:r>
              <a:rPr lang="zh-CN" altLang="en-US" sz="3200"/>
              <a:t>文 【美】谢尔·希尔弗斯坦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1"/>
          <p:cNvPicPr>
            <a:picLocks noChangeAspect="1"/>
          </p:cNvPicPr>
          <p:nvPr/>
        </p:nvPicPr>
        <p:blipFill>
          <a:blip r:embed="rId1"/>
          <a:srcRect t="642" b="84973"/>
          <a:stretch>
            <a:fillRect/>
          </a:stretch>
        </p:blipFill>
        <p:spPr>
          <a:xfrm>
            <a:off x="3181985" y="19685"/>
            <a:ext cx="5828665" cy="1080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295" y="3484245"/>
            <a:ext cx="5755640" cy="1249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" y="4116070"/>
            <a:ext cx="5784850" cy="2178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55" y="1264920"/>
            <a:ext cx="5838190" cy="2279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" y="1322070"/>
            <a:ext cx="5784850" cy="270256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6071870" y="1082675"/>
            <a:ext cx="0" cy="56451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35" y="1061085"/>
            <a:ext cx="12263120" cy="711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-9525" y="6727190"/>
            <a:ext cx="12263120" cy="711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我要的是葫芦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78895" y="6108065"/>
            <a:ext cx="619125" cy="6191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4830" y="1380490"/>
            <a:ext cx="403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1340" y="4199255"/>
            <a:ext cx="403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98590" y="1363980"/>
            <a:ext cx="403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2880" y="3594735"/>
            <a:ext cx="403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37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1850" y="1536700"/>
            <a:ext cx="111099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一个邻居看见了，对他说：“你别光盯着葫芦了，叶子上生了蚜虫，快治一治吧！”那个人感到很奇怪，说：“什么？叶子上的虫还用治？我要的是葫芦。”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82bOOOPIC61_202"/>
          <p:cNvPicPr>
            <a:picLocks noChangeAspect="1"/>
          </p:cNvPicPr>
          <p:nvPr/>
        </p:nvPicPr>
        <p:blipFill>
          <a:blip r:embed="rId1"/>
          <a:srcRect l="6188" r="29393"/>
          <a:stretch>
            <a:fillRect/>
          </a:stretch>
        </p:blipFill>
        <p:spPr>
          <a:xfrm>
            <a:off x="387985" y="292735"/>
            <a:ext cx="1179830" cy="1380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8607dd1d8f1d7ea88d3b193c62b914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45" y="650240"/>
            <a:ext cx="8601710" cy="477393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572770" y="564515"/>
            <a:ext cx="12223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</a:rPr>
              <a:t>远亲不如近邻</a:t>
            </a:r>
            <a:endParaRPr lang="zh-CN" altLang="en-US" sz="4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130000450da170553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040" y="297180"/>
            <a:ext cx="8739505" cy="518922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805680" y="5756275"/>
            <a:ext cx="455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中国的邻国有哪些？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7160" y="5756275"/>
            <a:ext cx="1583055" cy="58356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找一找</a:t>
            </a:r>
            <a:endParaRPr lang="zh-CN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494588" y="719302"/>
            <a:ext cx="3663602" cy="429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zh-CN" sz="273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邻</a:t>
            </a:r>
            <a:endParaRPr lang="zh-CN" altLang="zh-CN" sz="273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80935" y="719455"/>
            <a:ext cx="266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邻近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邻居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邻国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邻村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WPS 演示</Application>
  <PresentationFormat>宽屏</PresentationFormat>
  <Paragraphs>251</Paragraphs>
  <Slides>42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5" baseType="lpstr">
      <vt:lpstr>Arial</vt:lpstr>
      <vt:lpstr>宋体</vt:lpstr>
      <vt:lpstr>Wingdings</vt:lpstr>
      <vt:lpstr>黑体</vt:lpstr>
      <vt:lpstr>微软雅黑 Light</vt:lpstr>
      <vt:lpstr>Calibri</vt:lpstr>
      <vt:lpstr>楷体</vt:lpstr>
      <vt:lpstr>微软雅黑</vt:lpstr>
      <vt:lpstr>Times New Roman</vt:lpstr>
      <vt:lpstr>楷体_GB2312</vt:lpstr>
      <vt:lpstr>Arial Unicode MS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27</cp:revision>
  <dcterms:created xsi:type="dcterms:W3CDTF">2018-03-01T02:03:00Z</dcterms:created>
  <dcterms:modified xsi:type="dcterms:W3CDTF">2019-01-13T23:56:04Z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  <property fmtid="{D5CDD505-2E9C-101B-9397-08002B2CF9AE}" pid="3" name="KSORubyTemplateID">
    <vt:lpwstr>13</vt:lpwstr>
  </property>
</Properties>
</file>