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6"/>
  </p:notesMasterIdLst>
  <p:sldIdLst>
    <p:sldId id="304" r:id="rId3"/>
    <p:sldId id="334" r:id="rId4"/>
    <p:sldId id="293" r:id="rId5"/>
    <p:sldId id="261" r:id="rId7"/>
    <p:sldId id="259" r:id="rId8"/>
    <p:sldId id="428" r:id="rId9"/>
    <p:sldId id="425" r:id="rId10"/>
    <p:sldId id="387" r:id="rId11"/>
    <p:sldId id="389" r:id="rId12"/>
    <p:sldId id="347" r:id="rId13"/>
    <p:sldId id="352" r:id="rId14"/>
    <p:sldId id="424" r:id="rId15"/>
    <p:sldId id="391" r:id="rId16"/>
    <p:sldId id="270" r:id="rId17"/>
    <p:sldId id="274" r:id="rId18"/>
    <p:sldId id="284" r:id="rId19"/>
    <p:sldId id="273" r:id="rId20"/>
    <p:sldId id="292" r:id="rId21"/>
    <p:sldId id="300" r:id="rId22"/>
    <p:sldId id="296" r:id="rId23"/>
    <p:sldId id="303" r:id="rId24"/>
    <p:sldId id="276" r:id="rId25"/>
  </p:sldIdLst>
  <p:sldSz cx="9144000" cy="6858000" type="screen4x3"/>
  <p:notesSz cx="6858000" cy="9144000"/>
  <p:embeddedFontLst>
    <p:embeddedFont>
      <p:font typeface="Calibri" panose="020F0502020204030204"/>
      <p:regular r:id="rId30"/>
      <p:bold r:id="rId31"/>
      <p:italic r:id="rId32"/>
      <p:boldItalic r:id="rId33"/>
    </p:embeddedFont>
    <p:embeddedFont>
      <p:font typeface="楷体" panose="02010609060101010101" pitchFamily="49" charset="-122"/>
      <p:regular r:id="rId34"/>
    </p:embeddedFont>
  </p:embeddedFont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/>
        <a:ea typeface="宋体" panose="02010600030101010101" pitchFamily="2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oBVT" initials="A" lastIdx="1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74AE6F"/>
    <a:srgbClr val="A4CB89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howGuides="1">
      <p:cViewPr varScale="1">
        <p:scale>
          <a:sx n="110" d="100"/>
          <a:sy n="110" d="100"/>
        </p:scale>
        <p:origin x="-1084" y="-64"/>
      </p:cViewPr>
      <p:guideLst>
        <p:guide orient="horz" pos="2160"/>
        <p:guide pos="292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10"/>
    </p:cViewPr>
  </p:sorterViewPr>
  <p:gridSpacing cx="72005" cy="720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4" Type="http://schemas.openxmlformats.org/officeDocument/2006/relationships/font" Target="fonts/font5.fntdata"/><Relationship Id="rId33" Type="http://schemas.openxmlformats.org/officeDocument/2006/relationships/font" Target="fonts/font4.fntdata"/><Relationship Id="rId32" Type="http://schemas.openxmlformats.org/officeDocument/2006/relationships/font" Target="fonts/font3.fntdata"/><Relationship Id="rId31" Type="http://schemas.openxmlformats.org/officeDocument/2006/relationships/font" Target="fonts/font2.fntdata"/><Relationship Id="rId30" Type="http://schemas.openxmlformats.org/officeDocument/2006/relationships/font" Target="fonts/font1.fntdata"/><Relationship Id="rId3" Type="http://schemas.openxmlformats.org/officeDocument/2006/relationships/slide" Target="slides/slide1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auto"/>
            <a:fld id="{AC1961EF-DCEC-4D0B-828F-0F0697864ACD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13316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17" name="备注占位符 4"/>
          <p:cNvSpPr>
            <a:spLocks noGrp="1"/>
          </p:cNvSpPr>
          <p:nvPr>
            <p:ph type="body" sz="quarter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t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0"/>
            <a:r>
              <a:rPr lang="zh-CN" altLang="en-US"/>
              <a:t>第二级</a:t>
            </a:r>
            <a:endParaRPr lang="zh-CN" altLang="en-US"/>
          </a:p>
          <a:p>
            <a:pPr lvl="2" indent="0"/>
            <a:r>
              <a:rPr lang="zh-CN" altLang="en-US"/>
              <a:t>第三级</a:t>
            </a:r>
            <a:endParaRPr lang="zh-CN" altLang="en-US"/>
          </a:p>
          <a:p>
            <a:pPr lvl="3" indent="0"/>
            <a:r>
              <a:rPr lang="zh-CN" altLang="en-US"/>
              <a:t>第四级</a:t>
            </a:r>
            <a:endParaRPr lang="zh-CN" altLang="en-US"/>
          </a:p>
          <a:p>
            <a:pPr lvl="4" indent="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auto"/>
            <a:fld id="{3B686162-81A3-4EEE-A41A-F0B04D2C1EA8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945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1945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b"/>
          <a:p>
            <a:pPr lvl="0" indent="0" algn="r"/>
            <a:fld id="{9A0DB2DC-4C9A-4742-B13C-FB6460FD3503}" type="slidenum">
              <a:rPr lang="zh-CN" altLang="en-US" sz="1200">
                <a:latin typeface="Calibri" panose="020F0502020204030204"/>
                <a:ea typeface="宋体" panose="02010600030101010101" pitchFamily="2" charset="-122"/>
              </a:rPr>
            </a:fld>
            <a:endParaRPr lang="zh-CN" altLang="en-US" sz="1200"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1506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2150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b"/>
          <a:p>
            <a:pPr lvl="0" indent="0" algn="r"/>
            <a:fld id="{9A0DB2DC-4C9A-4742-B13C-FB6460FD3503}" type="slidenum">
              <a:rPr lang="zh-CN" altLang="en-US" sz="1200">
                <a:latin typeface="Calibri" panose="020F0502020204030204"/>
                <a:ea typeface="宋体" panose="02010600030101010101" pitchFamily="2" charset="-122"/>
              </a:rPr>
            </a:fld>
            <a:endParaRPr lang="zh-CN" altLang="en-US" sz="1200"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fontAlgn="auto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CC348076-B944-4805-8A98-A3C3B3A7C376}" type="datetimeFigureOut">
              <a:rPr lang="zh-CN" altLang="en-US" strike="noStrike" noProof="1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rPr>
            </a:fld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5C6ADBB8-697C-4853-BF36-79FE71822A32}" type="slidenum">
              <a:rPr lang="zh-CN" altLang="en-US" strike="noStrike" noProof="1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rPr>
            </a:fld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CC348076-B944-4805-8A98-A3C3B3A7C376}" type="datetimeFigureOut">
              <a:rPr lang="zh-CN" altLang="en-US" strike="noStrike" noProof="1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rPr>
            </a:fld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5C6ADBB8-697C-4853-BF36-79FE71822A32}" type="slidenum">
              <a:rPr lang="zh-CN" altLang="en-US" strike="noStrike" noProof="1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rPr>
            </a:fld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CC348076-B944-4805-8A98-A3C3B3A7C376}" type="datetimeFigureOut">
              <a:rPr lang="zh-CN" altLang="en-US" strike="noStrike" noProof="1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rPr>
            </a:fld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5C6ADBB8-697C-4853-BF36-79FE71822A32}" type="slidenum">
              <a:rPr lang="zh-CN" altLang="en-US" strike="noStrike" noProof="1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rPr>
            </a:fld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CC348076-B944-4805-8A98-A3C3B3A7C376}" type="datetimeFigureOut">
              <a:rPr lang="zh-CN" altLang="en-US" strike="noStrike" noProof="1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rPr>
            </a:fld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5C6ADBB8-697C-4853-BF36-79FE71822A32}" type="slidenum">
              <a:rPr lang="zh-CN" altLang="en-US" strike="noStrike" noProof="1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rPr>
            </a:fld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CC348076-B944-4805-8A98-A3C3B3A7C376}" type="datetimeFigureOut">
              <a:rPr lang="zh-CN" altLang="en-US" strike="noStrike" noProof="1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rPr>
            </a:fld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5C6ADBB8-697C-4853-BF36-79FE71822A32}" type="slidenum">
              <a:rPr lang="zh-CN" altLang="en-US" strike="noStrike" noProof="1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rPr>
            </a:fld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CC348076-B944-4805-8A98-A3C3B3A7C376}" type="datetimeFigureOut">
              <a:rPr lang="zh-CN" altLang="en-US" strike="noStrike" noProof="1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rPr>
            </a:fld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5C6ADBB8-697C-4853-BF36-79FE71822A32}" type="slidenum">
              <a:rPr lang="zh-CN" altLang="en-US" strike="noStrike" noProof="1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rPr>
            </a:fld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CC348076-B944-4805-8A98-A3C3B3A7C376}" type="datetimeFigureOut">
              <a:rPr lang="zh-CN" altLang="en-US" strike="noStrike" noProof="1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rPr>
            </a:fld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5C6ADBB8-697C-4853-BF36-79FE71822A32}" type="slidenum">
              <a:rPr lang="zh-CN" altLang="en-US" strike="noStrike" noProof="1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rPr>
            </a:fld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CC348076-B944-4805-8A98-A3C3B3A7C376}" type="datetimeFigureOut">
              <a:rPr lang="zh-CN" altLang="en-US" strike="noStrike" noProof="1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rPr>
            </a:fld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5C6ADBB8-697C-4853-BF36-79FE71822A32}" type="slidenum">
              <a:rPr lang="zh-CN" altLang="en-US" strike="noStrike" noProof="1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rPr>
            </a:fld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CC348076-B944-4805-8A98-A3C3B3A7C376}" type="datetimeFigureOut">
              <a:rPr lang="zh-CN" altLang="en-US" strike="noStrike" noProof="1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rPr>
            </a:fld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5C6ADBB8-697C-4853-BF36-79FE71822A32}" type="slidenum">
              <a:rPr lang="zh-CN" altLang="en-US" strike="noStrike" noProof="1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rPr>
            </a:fld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CC348076-B944-4805-8A98-A3C3B3A7C376}" type="datetimeFigureOut">
              <a:rPr lang="zh-CN" altLang="en-US" strike="noStrike" noProof="1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rPr>
            </a:fld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5C6ADBB8-697C-4853-BF36-79FE71822A32}" type="slidenum">
              <a:rPr lang="zh-CN" altLang="en-US" strike="noStrike" noProof="1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rPr>
            </a:fld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fontAlgn="auto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CC348076-B944-4805-8A98-A3C3B3A7C376}" type="datetimeFigureOut">
              <a:rPr lang="zh-CN" altLang="en-US" strike="noStrike" noProof="1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rPr>
            </a:fld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5C6ADBB8-697C-4853-BF36-79FE71822A32}" type="slidenum">
              <a:rPr lang="zh-CN" altLang="en-US" strike="noStrike" noProof="1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rPr>
            </a:fld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6"/>
          <p:cNvPicPr>
            <a:picLocks noChangeAspect="1"/>
          </p:cNvPicPr>
          <p:nvPr userDrawn="1"/>
        </p:nvPicPr>
        <p:blipFill>
          <a:blip r:embed="rId12"/>
          <a:srcRect l="1627" r="51070"/>
          <a:stretch>
            <a:fillRect/>
          </a:stretch>
        </p:blipFill>
        <p:spPr>
          <a:xfrm>
            <a:off x="6748463" y="0"/>
            <a:ext cx="1976437" cy="16922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027" name="组合 7"/>
          <p:cNvGrpSpPr/>
          <p:nvPr userDrawn="1"/>
        </p:nvGrpSpPr>
        <p:grpSpPr>
          <a:xfrm rot="10800000">
            <a:off x="6029325" y="3810000"/>
            <a:ext cx="2943225" cy="2949575"/>
            <a:chOff x="2876550" y="1000126"/>
            <a:chExt cx="2943225" cy="2949574"/>
          </a:xfrm>
        </p:grpSpPr>
        <p:sp>
          <p:nvSpPr>
            <p:cNvPr id="9" name="任意多边形 8"/>
            <p:cNvSpPr/>
            <p:nvPr userDrawn="1"/>
          </p:nvSpPr>
          <p:spPr>
            <a:xfrm>
              <a:off x="2876550" y="1000126"/>
              <a:ext cx="2876550" cy="2638425"/>
            </a:xfrm>
            <a:custGeom>
              <a:avLst/>
              <a:gdLst>
                <a:gd name="connsiteX0" fmla="*/ 217069 w 2876550"/>
                <a:gd name="connsiteY0" fmla="*/ 0 h 2638425"/>
                <a:gd name="connsiteX1" fmla="*/ 2876550 w 2876550"/>
                <a:gd name="connsiteY1" fmla="*/ 0 h 2638425"/>
                <a:gd name="connsiteX2" fmla="*/ 2876550 w 2876550"/>
                <a:gd name="connsiteY2" fmla="*/ 2638425 h 2638425"/>
                <a:gd name="connsiteX3" fmla="*/ 0 w 2876550"/>
                <a:gd name="connsiteY3" fmla="*/ 2638425 h 2638425"/>
                <a:gd name="connsiteX4" fmla="*/ 0 w 2876550"/>
                <a:gd name="connsiteY4" fmla="*/ 217069 h 2638425"/>
                <a:gd name="connsiteX5" fmla="*/ 217069 w 2876550"/>
                <a:gd name="connsiteY5" fmla="*/ 0 h 2638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76550" h="2638425">
                  <a:moveTo>
                    <a:pt x="217069" y="0"/>
                  </a:moveTo>
                  <a:lnTo>
                    <a:pt x="2876550" y="0"/>
                  </a:lnTo>
                  <a:lnTo>
                    <a:pt x="2876550" y="2638425"/>
                  </a:lnTo>
                  <a:lnTo>
                    <a:pt x="0" y="2638425"/>
                  </a:lnTo>
                  <a:lnTo>
                    <a:pt x="0" y="217069"/>
                  </a:lnTo>
                  <a:cubicBezTo>
                    <a:pt x="0" y="97185"/>
                    <a:pt x="97185" y="0"/>
                    <a:pt x="217069" y="0"/>
                  </a:cubicBezTo>
                  <a:close/>
                </a:path>
              </a:pathLst>
            </a:custGeom>
            <a:noFill/>
            <a:ln w="28575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5648325" y="1009650"/>
              <a:ext cx="171450" cy="2676525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1" name="矩形 10"/>
            <p:cNvSpPr/>
            <p:nvPr userDrawn="1"/>
          </p:nvSpPr>
          <p:spPr>
            <a:xfrm>
              <a:off x="2886076" y="3248025"/>
              <a:ext cx="2743199" cy="701675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1031" name="组合 11"/>
          <p:cNvGrpSpPr/>
          <p:nvPr userDrawn="1"/>
        </p:nvGrpSpPr>
        <p:grpSpPr>
          <a:xfrm>
            <a:off x="171450" y="522288"/>
            <a:ext cx="2943225" cy="2941637"/>
            <a:chOff x="2876550" y="1008439"/>
            <a:chExt cx="2943225" cy="2941261"/>
          </a:xfrm>
        </p:grpSpPr>
        <p:sp>
          <p:nvSpPr>
            <p:cNvPr id="13" name="任意多边形 12"/>
            <p:cNvSpPr/>
            <p:nvPr userDrawn="1"/>
          </p:nvSpPr>
          <p:spPr>
            <a:xfrm>
              <a:off x="2876550" y="1008439"/>
              <a:ext cx="2876550" cy="2638425"/>
            </a:xfrm>
            <a:custGeom>
              <a:avLst/>
              <a:gdLst>
                <a:gd name="connsiteX0" fmla="*/ 217069 w 2876550"/>
                <a:gd name="connsiteY0" fmla="*/ 0 h 2638425"/>
                <a:gd name="connsiteX1" fmla="*/ 2876550 w 2876550"/>
                <a:gd name="connsiteY1" fmla="*/ 0 h 2638425"/>
                <a:gd name="connsiteX2" fmla="*/ 2876550 w 2876550"/>
                <a:gd name="connsiteY2" fmla="*/ 2638425 h 2638425"/>
                <a:gd name="connsiteX3" fmla="*/ 0 w 2876550"/>
                <a:gd name="connsiteY3" fmla="*/ 2638425 h 2638425"/>
                <a:gd name="connsiteX4" fmla="*/ 0 w 2876550"/>
                <a:gd name="connsiteY4" fmla="*/ 217069 h 2638425"/>
                <a:gd name="connsiteX5" fmla="*/ 217069 w 2876550"/>
                <a:gd name="connsiteY5" fmla="*/ 0 h 2638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76550" h="2638425">
                  <a:moveTo>
                    <a:pt x="217069" y="0"/>
                  </a:moveTo>
                  <a:lnTo>
                    <a:pt x="2876550" y="0"/>
                  </a:lnTo>
                  <a:lnTo>
                    <a:pt x="2876550" y="2638425"/>
                  </a:lnTo>
                  <a:lnTo>
                    <a:pt x="0" y="2638425"/>
                  </a:lnTo>
                  <a:lnTo>
                    <a:pt x="0" y="217069"/>
                  </a:lnTo>
                  <a:cubicBezTo>
                    <a:pt x="0" y="97185"/>
                    <a:pt x="97185" y="0"/>
                    <a:pt x="217069" y="0"/>
                  </a:cubicBezTo>
                  <a:close/>
                </a:path>
              </a:pathLst>
            </a:custGeom>
            <a:noFill/>
            <a:ln w="28575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4" name="矩形 13"/>
            <p:cNvSpPr/>
            <p:nvPr userDrawn="1"/>
          </p:nvSpPr>
          <p:spPr>
            <a:xfrm>
              <a:off x="5648325" y="1027488"/>
              <a:ext cx="171450" cy="2676525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5" name="矩形 14"/>
            <p:cNvSpPr/>
            <p:nvPr userDrawn="1"/>
          </p:nvSpPr>
          <p:spPr>
            <a:xfrm>
              <a:off x="2895601" y="3248025"/>
              <a:ext cx="2743199" cy="701675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16" name="圆角矩形 15"/>
          <p:cNvSpPr/>
          <p:nvPr userDrawn="1"/>
        </p:nvSpPr>
        <p:spPr>
          <a:xfrm>
            <a:off x="271463" y="609600"/>
            <a:ext cx="8601075" cy="6067425"/>
          </a:xfrm>
          <a:prstGeom prst="roundRect">
            <a:avLst>
              <a:gd name="adj" fmla="val 3474"/>
            </a:avLst>
          </a:pr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7" name="矩形 1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ysClr val="window" lastClr="FFFFFF">
              <a:alpha val="36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1.jpeg"/><Relationship Id="rId3" Type="http://schemas.openxmlformats.org/officeDocument/2006/relationships/image" Target="../media/image7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20.jpe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microsoft.com/office/2007/relationships/media" Target="file:///C:\Users\guoying\Desktop\&#20799;&#31461;&#25925;&#20107;%20-%20&#20142;&#20142;&#27927;&#25163;_&#39640;&#28165;.mp4" TargetMode="External"/><Relationship Id="rId1" Type="http://schemas.openxmlformats.org/officeDocument/2006/relationships/video" Target="file:///C:\Users\guoying\Desktop\&#20799;&#31461;&#25925;&#20107;%20-%20&#20142;&#20142;&#27927;&#25163;_&#39640;&#28165;.mp4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5.jpeg"/><Relationship Id="rId1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3" Type="http://schemas.microsoft.com/office/2007/relationships/media" Target="file:///C:\Users\guoying\Desktop\&#32431;&#38899;&#20048;%20-%20&#25277;&#22870;&#27426;&#24555;&#30340;&#32972;&#26223;&#38899;&#20048;.mp3" TargetMode="External"/><Relationship Id="rId2" Type="http://schemas.openxmlformats.org/officeDocument/2006/relationships/audio" Target="file:///C:\Users\guoying\Desktop\&#32431;&#38899;&#20048;%20-%20&#25277;&#22870;&#27426;&#24555;&#30340;&#32972;&#26223;&#38899;&#20048;.mp3" TargetMode="Externa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png"/><Relationship Id="rId2" Type="http://schemas.microsoft.com/office/2007/relationships/media" Target="file:///C:\Users\guoying\Desktop\&#32431;&#38899;&#20048;%20-%20&#25277;&#22870;&#27426;&#24555;&#30340;&#32972;&#26223;&#38899;&#20048;.mp3" TargetMode="External"/><Relationship Id="rId1" Type="http://schemas.openxmlformats.org/officeDocument/2006/relationships/audio" Target="file:///C:\Users\guoying\Desktop\&#32431;&#38899;&#20048;%20-%20&#25277;&#22870;&#27426;&#24555;&#30340;&#32972;&#26223;&#38899;&#20048;.mp3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14337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7700" y="288925"/>
            <a:ext cx="7848600" cy="6280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矩形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8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ea typeface="楷体" panose="02010609060101010101" pitchFamily="49" charset="-122"/>
            </a:endParaRPr>
          </a:p>
        </p:txBody>
      </p:sp>
      <p:sp>
        <p:nvSpPr>
          <p:cNvPr id="14339" name="Text Box 8"/>
          <p:cNvSpPr txBox="1"/>
          <p:nvPr/>
        </p:nvSpPr>
        <p:spPr>
          <a:xfrm>
            <a:off x="444500" y="2322513"/>
            <a:ext cx="8255000" cy="8318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4800" b="1" dirty="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第三单元 家中的安全与健康</a:t>
            </a:r>
            <a:endParaRPr lang="zh-CN" altLang="en-US" sz="4800" b="1" u="sng" dirty="0">
              <a:solidFill>
                <a:srgbClr val="40404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2844800" y="3692525"/>
            <a:ext cx="669925" cy="669925"/>
          </a:xfrm>
          <a:prstGeom prst="ellipse">
            <a:avLst/>
          </a:prstGeom>
          <a:solidFill>
            <a:srgbClr val="70AD4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ea typeface="楷体" panose="02010609060101010101" pitchFamily="49" charset="-122"/>
            </a:endParaRPr>
          </a:p>
        </p:txBody>
      </p:sp>
      <p:sp>
        <p:nvSpPr>
          <p:cNvPr id="14341" name="矩形 8"/>
          <p:cNvSpPr/>
          <p:nvPr/>
        </p:nvSpPr>
        <p:spPr>
          <a:xfrm>
            <a:off x="2808288" y="3638550"/>
            <a:ext cx="3787775" cy="70802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algn="ctr"/>
            <a:r>
              <a:rPr lang="en-US" altLang="zh-CN" sz="40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10</a:t>
            </a:r>
            <a:r>
              <a:rPr lang="zh-CN" altLang="en-US" sz="40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　</a:t>
            </a:r>
            <a:r>
              <a:rPr lang="zh-CN" altLang="en-US" sz="4000" b="1" dirty="0">
                <a:solidFill>
                  <a:srgbClr val="70AD4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吃饭有讲究</a:t>
            </a:r>
            <a:endParaRPr lang="zh-CN" altLang="en-US" sz="4000" b="1" dirty="0">
              <a:solidFill>
                <a:srgbClr val="70AD4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342" name="文本框 1"/>
          <p:cNvSpPr txBox="1"/>
          <p:nvPr/>
        </p:nvSpPr>
        <p:spPr>
          <a:xfrm>
            <a:off x="2141538" y="5675313"/>
            <a:ext cx="4860925" cy="5530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endParaRPr lang="zh-CN" altLang="zh-CN" sz="3000" b="1">
              <a:solidFill>
                <a:srgbClr val="0000FF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412" name="Picture 4" descr="照片 9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4484370" cy="30518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6" name="Picture 4" descr="照片 9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02610"/>
            <a:ext cx="4485005" cy="31362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0" name="Picture 4" descr="照片 9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0275" y="3140710"/>
            <a:ext cx="4080510" cy="3060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3121025" y="1207770"/>
            <a:ext cx="682625" cy="156845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96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FillTx/>
                <a:latin typeface="Arial" panose="020B0604020202020204" pitchFamily="34" charset="0"/>
              </a:rPr>
              <a:t>√</a:t>
            </a:r>
            <a:endParaRPr lang="zh-CN" altLang="en-US" sz="96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FillTx/>
              <a:latin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047355" y="4480560"/>
            <a:ext cx="682625" cy="156845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96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FillTx/>
                <a:latin typeface="Arial" panose="020B0604020202020204" pitchFamily="34" charset="0"/>
              </a:rPr>
              <a:t>√</a:t>
            </a:r>
            <a:endParaRPr lang="zh-CN" altLang="en-US" sz="96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FillTx/>
              <a:latin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496945" y="4480560"/>
            <a:ext cx="682625" cy="156845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96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FillTx/>
                <a:latin typeface="Arial" panose="020B0604020202020204" pitchFamily="34" charset="0"/>
              </a:rPr>
              <a:t>√</a:t>
            </a:r>
            <a:endParaRPr lang="zh-CN" altLang="en-US" sz="96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FillTx/>
              <a:latin typeface="Arial" panose="020B0604020202020204" pitchFamily="34" charset="0"/>
            </a:endParaRPr>
          </a:p>
        </p:txBody>
      </p:sp>
      <p:pic>
        <p:nvPicPr>
          <p:cNvPr id="23556" name="Picture 4" descr="照片 908"/>
          <p:cNvPicPr>
            <a:picLocks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578985" y="0"/>
            <a:ext cx="4151630" cy="31140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7"/>
          <p:cNvSpPr txBox="1"/>
          <p:nvPr/>
        </p:nvSpPr>
        <p:spPr>
          <a:xfrm>
            <a:off x="7548880" y="1572260"/>
            <a:ext cx="1402080" cy="15684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9600">
                <a:solidFill>
                  <a:srgbClr val="FF0000"/>
                </a:solidFill>
                <a:latin typeface="Arial" panose="020B0604020202020204" pitchFamily="34" charset="0"/>
              </a:rPr>
              <a:t>×</a:t>
            </a:r>
            <a:endParaRPr lang="zh-CN" altLang="en-US" sz="96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4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30" name="Rectangle 2"/>
          <p:cNvSpPr>
            <a:spLocks noGrp="1"/>
          </p:cNvSpPr>
          <p:nvPr>
            <p:ph type="title"/>
          </p:nvPr>
        </p:nvSpPr>
        <p:spPr>
          <a:xfrm>
            <a:off x="457200" y="524828"/>
            <a:ext cx="8229600" cy="1143000"/>
          </a:xfrm>
        </p:spPr>
        <p:txBody>
          <a:bodyPr vert="horz" wrap="square" lIns="91440" tIns="45720" rIns="91440" bIns="45720" anchor="ctr"/>
          <a:p>
            <a:pPr eaLnBrk="1" hangingPunct="1"/>
            <a:endParaRPr lang="zh-CN" altLang="zh-CN" dirty="0"/>
          </a:p>
        </p:txBody>
      </p:sp>
      <p:pic>
        <p:nvPicPr>
          <p:cNvPr id="22532" name="Picture 4" descr="照片 90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3820"/>
            <a:ext cx="4720590" cy="35921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3096260" y="2890520"/>
            <a:ext cx="1402080" cy="15684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9600">
                <a:solidFill>
                  <a:srgbClr val="FF0000"/>
                </a:solidFill>
                <a:latin typeface="Arial" panose="020B0604020202020204" pitchFamily="34" charset="0"/>
              </a:rPr>
              <a:t>×</a:t>
            </a:r>
            <a:endParaRPr lang="zh-CN" altLang="en-US" sz="96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322945" y="1888490"/>
            <a:ext cx="614045" cy="156845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96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FillTx/>
                <a:latin typeface="Arial" panose="020B0604020202020204" pitchFamily="34" charset="0"/>
              </a:rPr>
              <a:t>√</a:t>
            </a:r>
            <a:endParaRPr lang="zh-CN" altLang="en-US" sz="96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FillTx/>
              <a:latin typeface="Arial" panose="020B0604020202020204" pitchFamily="34" charset="0"/>
            </a:endParaRPr>
          </a:p>
        </p:txBody>
      </p:sp>
      <p:pic>
        <p:nvPicPr>
          <p:cNvPr id="16388" name="Picture 4" descr="照片 9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5495" y="83820"/>
            <a:ext cx="4552315" cy="35928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8254365" y="2890520"/>
            <a:ext cx="682625" cy="156845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96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FillTx/>
                <a:latin typeface="Arial" panose="020B0604020202020204" pitchFamily="34" charset="0"/>
              </a:rPr>
              <a:t>√</a:t>
            </a:r>
            <a:endParaRPr lang="zh-CN" altLang="en-US" sz="96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FillTx/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6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p>
            <a:pPr eaLnBrk="1" hangingPunct="1"/>
            <a:endParaRPr lang="zh-CN" altLang="zh-CN" dirty="0"/>
          </a:p>
        </p:txBody>
      </p:sp>
      <p:sp>
        <p:nvSpPr>
          <p:cNvPr id="16387" name="Rectangle 3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/>
          <a:p>
            <a:pPr eaLnBrk="1" hangingPunct="1"/>
            <a:endParaRPr lang="zh-CN" altLang="zh-CN" dirty="0"/>
          </a:p>
        </p:txBody>
      </p:sp>
      <p:pic>
        <p:nvPicPr>
          <p:cNvPr id="16388" name="Picture 4" descr="照片 9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828213" cy="7419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标题 4"/>
          <p:cNvSpPr>
            <a:spLocks noGrp="1"/>
          </p:cNvSpPr>
          <p:nvPr/>
        </p:nvSpPr>
        <p:spPr>
          <a:xfrm>
            <a:off x="166370" y="160655"/>
            <a:ext cx="1955165" cy="83693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/>
              <a:t>演一演</a:t>
            </a:r>
            <a:endParaRPr lang="zh-CN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54" name="矩形 3"/>
          <p:cNvSpPr/>
          <p:nvPr/>
        </p:nvSpPr>
        <p:spPr>
          <a:xfrm>
            <a:off x="2379663" y="2906713"/>
            <a:ext cx="4537075" cy="76993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44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合理膳食身体好</a:t>
            </a:r>
            <a:endParaRPr lang="zh-CN" altLang="en-US" sz="44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59485" y="1096645"/>
            <a:ext cx="6334125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/>
              <a:t>儿歌：</a:t>
            </a:r>
            <a:endParaRPr lang="zh-CN" altLang="en-US" sz="4000"/>
          </a:p>
          <a:p>
            <a:r>
              <a:rPr lang="zh-CN" altLang="en-US" sz="4000"/>
              <a:t> </a:t>
            </a:r>
            <a:endParaRPr lang="zh-CN" altLang="en-US" sz="4000"/>
          </a:p>
          <a:p>
            <a:r>
              <a:rPr lang="zh-CN" altLang="en-US" sz="4000"/>
              <a:t>         吃饭应注意，</a:t>
            </a:r>
            <a:endParaRPr lang="zh-CN" altLang="en-US" sz="4000"/>
          </a:p>
          <a:p>
            <a:r>
              <a:rPr lang="zh-CN" altLang="en-US" sz="4000"/>
              <a:t>         健康和礼仪。</a:t>
            </a:r>
            <a:endParaRPr lang="zh-CN" altLang="en-US" sz="4000"/>
          </a:p>
          <a:p>
            <a:r>
              <a:rPr lang="zh-CN" altLang="en-US" sz="4000"/>
              <a:t>         挑食暴食不可取，</a:t>
            </a:r>
            <a:endParaRPr lang="zh-CN" altLang="en-US" sz="4000"/>
          </a:p>
          <a:p>
            <a:r>
              <a:rPr lang="zh-CN" altLang="en-US" sz="4000"/>
              <a:t>         浪费粮食更不宜。</a:t>
            </a:r>
            <a:endParaRPr lang="zh-CN" altLang="en-US" sz="40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53" name="云形 2"/>
          <p:cNvSpPr/>
          <p:nvPr/>
        </p:nvSpPr>
        <p:spPr>
          <a:xfrm>
            <a:off x="1884363" y="2243138"/>
            <a:ext cx="5375275" cy="2443162"/>
          </a:xfrm>
          <a:custGeom>
            <a:avLst/>
            <a:gdLst/>
            <a:ahLst/>
            <a:cxnLst>
              <a:cxn ang="0">
                <a:pos x="5369225" y="1221296"/>
              </a:cxn>
              <a:cxn ang="5400000">
                <a:pos x="2686852" y="2439991"/>
              </a:cxn>
              <a:cxn ang="10800000">
                <a:pos x="16668" y="1221296"/>
              </a:cxn>
              <a:cxn ang="16200000">
                <a:pos x="2686852" y="139657"/>
              </a:cxn>
            </a:cxnLst>
            <a:pathLst>
              <a:path w="43200" h="43200">
                <a:moveTo>
                  <a:pt x="3900" y="14370"/>
                </a:moveTo>
                <a:cubicBezTo>
                  <a:pt x="3859" y="13965"/>
                  <a:pt x="3838" y="13551"/>
                  <a:pt x="3838" y="13131"/>
                </a:cubicBezTo>
                <a:cubicBezTo>
                  <a:pt x="3838" y="8056"/>
                  <a:pt x="6861" y="3941"/>
                  <a:pt x="10591" y="3941"/>
                </a:cubicBezTo>
                <a:cubicBezTo>
                  <a:pt x="11837" y="3941"/>
                  <a:pt x="13004" y="4400"/>
                  <a:pt x="14006" y="5201"/>
                </a:cubicBezTo>
                <a:cubicBezTo>
                  <a:pt x="14902" y="2905"/>
                  <a:pt x="16675" y="1343"/>
                  <a:pt x="18716" y="1343"/>
                </a:cubicBezTo>
                <a:cubicBezTo>
                  <a:pt x="20174" y="1343"/>
                  <a:pt x="21494" y="2140"/>
                  <a:pt x="22457" y="3431"/>
                </a:cubicBezTo>
                <a:cubicBezTo>
                  <a:pt x="23173" y="1479"/>
                  <a:pt x="24653" y="140"/>
                  <a:pt x="26363" y="140"/>
                </a:cubicBezTo>
                <a:cubicBezTo>
                  <a:pt x="27778" y="140"/>
                  <a:pt x="29037" y="1058"/>
                  <a:pt x="29834" y="2480"/>
                </a:cubicBezTo>
                <a:cubicBezTo>
                  <a:pt x="30725" y="1054"/>
                  <a:pt x="32054" y="149"/>
                  <a:pt x="33539" y="149"/>
                </a:cubicBezTo>
                <a:cubicBezTo>
                  <a:pt x="35927" y="149"/>
                  <a:pt x="37913" y="2490"/>
                  <a:pt x="38319" y="5572"/>
                </a:cubicBezTo>
                <a:cubicBezTo>
                  <a:pt x="40586" y="6412"/>
                  <a:pt x="42251" y="9236"/>
                  <a:pt x="42251" y="12590"/>
                </a:cubicBezTo>
                <a:cubicBezTo>
                  <a:pt x="42251" y="13609"/>
                  <a:pt x="42097" y="14578"/>
                  <a:pt x="41820" y="15458"/>
                </a:cubicBezTo>
                <a:cubicBezTo>
                  <a:pt x="42699" y="17013"/>
                  <a:pt x="43222" y="18960"/>
                  <a:pt x="43222" y="21074"/>
                </a:cubicBezTo>
                <a:cubicBezTo>
                  <a:pt x="43222" y="25723"/>
                  <a:pt x="40694" y="29568"/>
                  <a:pt x="37409" y="30202"/>
                </a:cubicBezTo>
                <a:cubicBezTo>
                  <a:pt x="37384" y="34518"/>
                  <a:pt x="34803" y="38006"/>
                  <a:pt x="31624" y="38006"/>
                </a:cubicBezTo>
                <a:cubicBezTo>
                  <a:pt x="30499" y="38006"/>
                  <a:pt x="29448" y="37569"/>
                  <a:pt x="28560" y="36813"/>
                </a:cubicBezTo>
                <a:cubicBezTo>
                  <a:pt x="27721" y="40603"/>
                  <a:pt x="25145" y="43358"/>
                  <a:pt x="22098" y="43358"/>
                </a:cubicBezTo>
                <a:cubicBezTo>
                  <a:pt x="19758" y="43358"/>
                  <a:pt x="17696" y="41733"/>
                  <a:pt x="16484" y="39265"/>
                </a:cubicBezTo>
                <a:cubicBezTo>
                  <a:pt x="15323" y="40222"/>
                  <a:pt x="13962" y="40772"/>
                  <a:pt x="12507" y="40772"/>
                </a:cubicBezTo>
                <a:cubicBezTo>
                  <a:pt x="9641" y="40772"/>
                  <a:pt x="7140" y="38639"/>
                  <a:pt x="5808" y="35473"/>
                </a:cubicBezTo>
                <a:cubicBezTo>
                  <a:pt x="5642" y="35499"/>
                  <a:pt x="5472" y="35513"/>
                  <a:pt x="5300" y="35513"/>
                </a:cubicBezTo>
                <a:cubicBezTo>
                  <a:pt x="2892" y="35513"/>
                  <a:pt x="940" y="32863"/>
                  <a:pt x="940" y="29595"/>
                </a:cubicBezTo>
                <a:cubicBezTo>
                  <a:pt x="940" y="28031"/>
                  <a:pt x="1387" y="26609"/>
                  <a:pt x="2117" y="25551"/>
                </a:cubicBezTo>
                <a:cubicBezTo>
                  <a:pt x="831" y="24519"/>
                  <a:pt x="-32" y="22608"/>
                  <a:pt x="-32" y="20421"/>
                </a:cubicBezTo>
                <a:cubicBezTo>
                  <a:pt x="-32" y="17344"/>
                  <a:pt x="1677" y="14813"/>
                  <a:pt x="3866" y="14507"/>
                </a:cubicBezTo>
                <a:close/>
              </a:path>
              <a:path w="43200" h="43200" fill="none">
                <a:moveTo>
                  <a:pt x="4693" y="26177"/>
                </a:moveTo>
                <a:cubicBezTo>
                  <a:pt x="4582" y="26189"/>
                  <a:pt x="4470" y="26195"/>
                  <a:pt x="4356" y="26195"/>
                </a:cubicBezTo>
                <a:cubicBezTo>
                  <a:pt x="3555" y="26195"/>
                  <a:pt x="2804" y="25898"/>
                  <a:pt x="2160" y="25381"/>
                </a:cubicBezTo>
                <a:moveTo>
                  <a:pt x="6928" y="34899"/>
                </a:moveTo>
                <a:cubicBezTo>
                  <a:pt x="6579" y="35090"/>
                  <a:pt x="6207" y="35220"/>
                  <a:pt x="5821" y="35281"/>
                </a:cubicBezTo>
                <a:moveTo>
                  <a:pt x="16478" y="39090"/>
                </a:moveTo>
                <a:cubicBezTo>
                  <a:pt x="16211" y="38549"/>
                  <a:pt x="15986" y="37967"/>
                  <a:pt x="15809" y="37354"/>
                </a:cubicBezTo>
                <a:moveTo>
                  <a:pt x="28827" y="34751"/>
                </a:moveTo>
                <a:cubicBezTo>
                  <a:pt x="28787" y="35413"/>
                  <a:pt x="28697" y="36052"/>
                  <a:pt x="28562" y="36663"/>
                </a:cubicBezTo>
                <a:moveTo>
                  <a:pt x="34129" y="22954"/>
                </a:moveTo>
                <a:cubicBezTo>
                  <a:pt x="36055" y="24231"/>
                  <a:pt x="37381" y="26919"/>
                  <a:pt x="37381" y="30027"/>
                </a:cubicBezTo>
                <a:cubicBezTo>
                  <a:pt x="37381" y="30048"/>
                  <a:pt x="37381" y="30069"/>
                  <a:pt x="37381" y="30090"/>
                </a:cubicBezTo>
                <a:moveTo>
                  <a:pt x="41798" y="15354"/>
                </a:moveTo>
                <a:cubicBezTo>
                  <a:pt x="41472" y="16395"/>
                  <a:pt x="40973" y="17308"/>
                  <a:pt x="40351" y="18030"/>
                </a:cubicBezTo>
                <a:moveTo>
                  <a:pt x="38324" y="5426"/>
                </a:moveTo>
                <a:cubicBezTo>
                  <a:pt x="38375" y="5804"/>
                  <a:pt x="38401" y="6196"/>
                  <a:pt x="38401" y="6595"/>
                </a:cubicBezTo>
                <a:cubicBezTo>
                  <a:pt x="38401" y="6627"/>
                  <a:pt x="38401" y="6658"/>
                  <a:pt x="38401" y="6690"/>
                </a:cubicBezTo>
                <a:moveTo>
                  <a:pt x="29078" y="3952"/>
                </a:moveTo>
                <a:cubicBezTo>
                  <a:pt x="29268" y="3364"/>
                  <a:pt x="29519" y="2823"/>
                  <a:pt x="29820" y="2341"/>
                </a:cubicBezTo>
                <a:moveTo>
                  <a:pt x="22141" y="4720"/>
                </a:moveTo>
                <a:cubicBezTo>
                  <a:pt x="22218" y="4229"/>
                  <a:pt x="22340" y="3764"/>
                  <a:pt x="22499" y="3329"/>
                </a:cubicBezTo>
                <a:moveTo>
                  <a:pt x="14000" y="5192"/>
                </a:moveTo>
                <a:cubicBezTo>
                  <a:pt x="14474" y="5569"/>
                  <a:pt x="14910" y="6023"/>
                  <a:pt x="15300" y="6540"/>
                </a:cubicBezTo>
                <a:moveTo>
                  <a:pt x="4127" y="15789"/>
                </a:moveTo>
                <a:cubicBezTo>
                  <a:pt x="4024" y="15332"/>
                  <a:pt x="3948" y="14858"/>
                  <a:pt x="3900" y="14375"/>
                </a:cubicBezTo>
              </a:path>
            </a:pathLst>
          </a:custGeom>
          <a:solidFill>
            <a:srgbClr val="70AD47"/>
          </a:solidFill>
          <a:ln w="12700" cap="flat" cmpd="sng">
            <a:solidFill>
              <a:srgbClr val="507E32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23554" name="矩形 3"/>
          <p:cNvSpPr/>
          <p:nvPr/>
        </p:nvSpPr>
        <p:spPr>
          <a:xfrm>
            <a:off x="2379663" y="2906713"/>
            <a:ext cx="4537075" cy="76993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44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合理膳食身体好</a:t>
            </a:r>
            <a:endParaRPr lang="zh-CN" altLang="en-US" sz="44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1" name="云形 2"/>
          <p:cNvSpPr/>
          <p:nvPr/>
        </p:nvSpPr>
        <p:spPr>
          <a:xfrm>
            <a:off x="2124075" y="1844675"/>
            <a:ext cx="4895850" cy="2868613"/>
          </a:xfrm>
          <a:custGeom>
            <a:avLst/>
            <a:gdLst/>
            <a:ahLst/>
            <a:cxnLst>
              <a:cxn ang="0">
                <a:pos x="4892463" y="1433914"/>
              </a:cxn>
              <a:cxn ang="5400000">
                <a:pos x="2448272" y="2864774"/>
              </a:cxn>
              <a:cxn ang="10800000">
                <a:pos x="15188" y="1433914"/>
              </a:cxn>
              <a:cxn ang="16200000">
                <a:pos x="2448272" y="163970"/>
              </a:cxn>
            </a:cxnLst>
            <a:pathLst>
              <a:path w="43200" h="43200">
                <a:moveTo>
                  <a:pt x="3900" y="14370"/>
                </a:moveTo>
                <a:cubicBezTo>
                  <a:pt x="3859" y="13965"/>
                  <a:pt x="3838" y="13551"/>
                  <a:pt x="3838" y="13131"/>
                </a:cubicBezTo>
                <a:cubicBezTo>
                  <a:pt x="3838" y="8056"/>
                  <a:pt x="6861" y="3941"/>
                  <a:pt x="10591" y="3941"/>
                </a:cubicBezTo>
                <a:cubicBezTo>
                  <a:pt x="11837" y="3941"/>
                  <a:pt x="13004" y="4400"/>
                  <a:pt x="14006" y="5201"/>
                </a:cubicBezTo>
                <a:cubicBezTo>
                  <a:pt x="14902" y="2905"/>
                  <a:pt x="16675" y="1343"/>
                  <a:pt x="18716" y="1343"/>
                </a:cubicBezTo>
                <a:cubicBezTo>
                  <a:pt x="20174" y="1343"/>
                  <a:pt x="21494" y="2140"/>
                  <a:pt x="22457" y="3431"/>
                </a:cubicBezTo>
                <a:cubicBezTo>
                  <a:pt x="23173" y="1479"/>
                  <a:pt x="24653" y="140"/>
                  <a:pt x="26363" y="140"/>
                </a:cubicBezTo>
                <a:cubicBezTo>
                  <a:pt x="27778" y="140"/>
                  <a:pt x="29037" y="1058"/>
                  <a:pt x="29834" y="2480"/>
                </a:cubicBezTo>
                <a:cubicBezTo>
                  <a:pt x="30725" y="1054"/>
                  <a:pt x="32054" y="149"/>
                  <a:pt x="33539" y="149"/>
                </a:cubicBezTo>
                <a:cubicBezTo>
                  <a:pt x="35927" y="149"/>
                  <a:pt x="37913" y="2490"/>
                  <a:pt x="38319" y="5572"/>
                </a:cubicBezTo>
                <a:cubicBezTo>
                  <a:pt x="40586" y="6412"/>
                  <a:pt x="42251" y="9236"/>
                  <a:pt x="42251" y="12590"/>
                </a:cubicBezTo>
                <a:cubicBezTo>
                  <a:pt x="42251" y="13609"/>
                  <a:pt x="42097" y="14578"/>
                  <a:pt x="41820" y="15458"/>
                </a:cubicBezTo>
                <a:cubicBezTo>
                  <a:pt x="42699" y="17013"/>
                  <a:pt x="43222" y="18960"/>
                  <a:pt x="43222" y="21074"/>
                </a:cubicBezTo>
                <a:cubicBezTo>
                  <a:pt x="43222" y="25723"/>
                  <a:pt x="40694" y="29568"/>
                  <a:pt x="37409" y="30202"/>
                </a:cubicBezTo>
                <a:cubicBezTo>
                  <a:pt x="37384" y="34518"/>
                  <a:pt x="34803" y="38006"/>
                  <a:pt x="31624" y="38006"/>
                </a:cubicBezTo>
                <a:cubicBezTo>
                  <a:pt x="30499" y="38006"/>
                  <a:pt x="29448" y="37569"/>
                  <a:pt x="28560" y="36813"/>
                </a:cubicBezTo>
                <a:cubicBezTo>
                  <a:pt x="27721" y="40603"/>
                  <a:pt x="25145" y="43358"/>
                  <a:pt x="22098" y="43358"/>
                </a:cubicBezTo>
                <a:cubicBezTo>
                  <a:pt x="19758" y="43358"/>
                  <a:pt x="17696" y="41733"/>
                  <a:pt x="16484" y="39265"/>
                </a:cubicBezTo>
                <a:cubicBezTo>
                  <a:pt x="15323" y="40222"/>
                  <a:pt x="13962" y="40772"/>
                  <a:pt x="12507" y="40772"/>
                </a:cubicBezTo>
                <a:cubicBezTo>
                  <a:pt x="9641" y="40772"/>
                  <a:pt x="7140" y="38639"/>
                  <a:pt x="5808" y="35473"/>
                </a:cubicBezTo>
                <a:cubicBezTo>
                  <a:pt x="5642" y="35499"/>
                  <a:pt x="5472" y="35513"/>
                  <a:pt x="5300" y="35513"/>
                </a:cubicBezTo>
                <a:cubicBezTo>
                  <a:pt x="2892" y="35513"/>
                  <a:pt x="940" y="32863"/>
                  <a:pt x="940" y="29595"/>
                </a:cubicBezTo>
                <a:cubicBezTo>
                  <a:pt x="940" y="28031"/>
                  <a:pt x="1387" y="26609"/>
                  <a:pt x="2117" y="25551"/>
                </a:cubicBezTo>
                <a:cubicBezTo>
                  <a:pt x="831" y="24519"/>
                  <a:pt x="-32" y="22608"/>
                  <a:pt x="-32" y="20421"/>
                </a:cubicBezTo>
                <a:cubicBezTo>
                  <a:pt x="-32" y="17344"/>
                  <a:pt x="1677" y="14813"/>
                  <a:pt x="3866" y="14507"/>
                </a:cubicBezTo>
                <a:close/>
              </a:path>
              <a:path w="43200" h="43200" fill="none">
                <a:moveTo>
                  <a:pt x="4693" y="26177"/>
                </a:moveTo>
                <a:cubicBezTo>
                  <a:pt x="4582" y="26189"/>
                  <a:pt x="4470" y="26195"/>
                  <a:pt x="4356" y="26195"/>
                </a:cubicBezTo>
                <a:cubicBezTo>
                  <a:pt x="3555" y="26195"/>
                  <a:pt x="2804" y="25898"/>
                  <a:pt x="2160" y="25381"/>
                </a:cubicBezTo>
                <a:moveTo>
                  <a:pt x="6928" y="34899"/>
                </a:moveTo>
                <a:cubicBezTo>
                  <a:pt x="6579" y="35090"/>
                  <a:pt x="6207" y="35220"/>
                  <a:pt x="5821" y="35281"/>
                </a:cubicBezTo>
                <a:moveTo>
                  <a:pt x="16478" y="39090"/>
                </a:moveTo>
                <a:cubicBezTo>
                  <a:pt x="16211" y="38549"/>
                  <a:pt x="15986" y="37967"/>
                  <a:pt x="15809" y="37354"/>
                </a:cubicBezTo>
                <a:moveTo>
                  <a:pt x="28827" y="34751"/>
                </a:moveTo>
                <a:cubicBezTo>
                  <a:pt x="28787" y="35413"/>
                  <a:pt x="28697" y="36052"/>
                  <a:pt x="28562" y="36663"/>
                </a:cubicBezTo>
                <a:moveTo>
                  <a:pt x="34129" y="22954"/>
                </a:moveTo>
                <a:cubicBezTo>
                  <a:pt x="36055" y="24231"/>
                  <a:pt x="37381" y="26919"/>
                  <a:pt x="37381" y="30027"/>
                </a:cubicBezTo>
                <a:cubicBezTo>
                  <a:pt x="37381" y="30048"/>
                  <a:pt x="37381" y="30069"/>
                  <a:pt x="37381" y="30090"/>
                </a:cubicBezTo>
                <a:moveTo>
                  <a:pt x="41798" y="15354"/>
                </a:moveTo>
                <a:cubicBezTo>
                  <a:pt x="41472" y="16395"/>
                  <a:pt x="40973" y="17308"/>
                  <a:pt x="40351" y="18030"/>
                </a:cubicBezTo>
                <a:moveTo>
                  <a:pt x="38324" y="5426"/>
                </a:moveTo>
                <a:cubicBezTo>
                  <a:pt x="38375" y="5804"/>
                  <a:pt x="38401" y="6196"/>
                  <a:pt x="38401" y="6595"/>
                </a:cubicBezTo>
                <a:cubicBezTo>
                  <a:pt x="38401" y="6627"/>
                  <a:pt x="38401" y="6658"/>
                  <a:pt x="38401" y="6690"/>
                </a:cubicBezTo>
                <a:moveTo>
                  <a:pt x="29078" y="3952"/>
                </a:moveTo>
                <a:cubicBezTo>
                  <a:pt x="29268" y="3364"/>
                  <a:pt x="29519" y="2823"/>
                  <a:pt x="29820" y="2341"/>
                </a:cubicBezTo>
                <a:moveTo>
                  <a:pt x="22141" y="4720"/>
                </a:moveTo>
                <a:cubicBezTo>
                  <a:pt x="22218" y="4229"/>
                  <a:pt x="22340" y="3764"/>
                  <a:pt x="22499" y="3329"/>
                </a:cubicBezTo>
                <a:moveTo>
                  <a:pt x="14000" y="5192"/>
                </a:moveTo>
                <a:cubicBezTo>
                  <a:pt x="14474" y="5569"/>
                  <a:pt x="14910" y="6023"/>
                  <a:pt x="15300" y="6540"/>
                </a:cubicBezTo>
                <a:moveTo>
                  <a:pt x="4127" y="15789"/>
                </a:moveTo>
                <a:cubicBezTo>
                  <a:pt x="4024" y="15332"/>
                  <a:pt x="3948" y="14858"/>
                  <a:pt x="3900" y="14375"/>
                </a:cubicBezTo>
              </a:path>
            </a:pathLst>
          </a:custGeom>
          <a:solidFill>
            <a:srgbClr val="70AD47"/>
          </a:solidFill>
          <a:ln w="12700" cap="flat" cmpd="sng">
            <a:solidFill>
              <a:srgbClr val="507E32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25602" name="矩形 3"/>
          <p:cNvSpPr/>
          <p:nvPr/>
        </p:nvSpPr>
        <p:spPr>
          <a:xfrm>
            <a:off x="2916238" y="2555875"/>
            <a:ext cx="3311525" cy="144621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44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你喜欢吃哪些食物呢？</a:t>
            </a:r>
            <a:endParaRPr lang="zh-CN" altLang="en-US" sz="44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625" name="内容占位符 2"/>
          <p:cNvSpPr txBox="1"/>
          <p:nvPr/>
        </p:nvSpPr>
        <p:spPr>
          <a:xfrm>
            <a:off x="755650" y="779780"/>
            <a:ext cx="135064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>
              <a:spcBef>
                <a:spcPct val="20000"/>
              </a:spcBef>
              <a:buClr>
                <a:srgbClr val="FF9933"/>
              </a:buClr>
              <a:buSzPct val="60000"/>
              <a:buFont typeface="Wingdings" panose="05000000000000000000" pitchFamily="2" charset="2"/>
              <a:buNone/>
            </a:pPr>
            <a:r>
              <a:rPr lang="zh-CN" altLang="en-US" sz="3200" dirty="0">
                <a:solidFill>
                  <a:srgbClr val="000000"/>
                </a:solidFill>
                <a:latin typeface="Calibri" panose="020F0502020204030204"/>
                <a:ea typeface="楷体" panose="02010609060101010101" pitchFamily="49" charset="-122"/>
              </a:rPr>
              <a:t>蔬菜</a:t>
            </a:r>
            <a:endParaRPr lang="zh-CN" altLang="en-US" sz="3200" dirty="0">
              <a:solidFill>
                <a:srgbClr val="000000"/>
              </a:solidFill>
              <a:latin typeface="Calibri" panose="020F0502020204030204"/>
              <a:ea typeface="楷体" panose="02010609060101010101" pitchFamily="49" charset="-122"/>
            </a:endParaRPr>
          </a:p>
        </p:txBody>
      </p:sp>
      <p:pic>
        <p:nvPicPr>
          <p:cNvPr id="6" name="Picture 2" descr="C:\Users\Candy\Desktop\0722\ppt整理\10k\QQ图片20170710133620.png"/>
          <p:cNvPicPr>
            <a:picLocks noChangeAspect="1" noChangeArrowheads="1"/>
          </p:cNvPicPr>
          <p:nvPr/>
        </p:nvPicPr>
        <p:blipFill rotWithShape="1">
          <a:blip r:embed="rId1" cstate="print"/>
          <a:srcRect b="12551"/>
          <a:stretch>
            <a:fillRect/>
          </a:stretch>
        </p:blipFill>
        <p:spPr bwMode="auto">
          <a:xfrm>
            <a:off x="489585" y="1363345"/>
            <a:ext cx="2475230" cy="2884805"/>
          </a:xfrm>
          <a:prstGeom prst="roundRect">
            <a:avLst>
              <a:gd name="adj" fmla="val 11751"/>
            </a:avLst>
          </a:prstGeom>
          <a:ln>
            <a:noFill/>
          </a:ln>
          <a:effectLst>
            <a:softEdge rad="112500"/>
          </a:effectLst>
        </p:spPr>
      </p:pic>
      <p:sp>
        <p:nvSpPr>
          <p:cNvPr id="27649" name="内容占位符 2"/>
          <p:cNvSpPr txBox="1"/>
          <p:nvPr/>
        </p:nvSpPr>
        <p:spPr>
          <a:xfrm>
            <a:off x="3079115" y="779780"/>
            <a:ext cx="179641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>
              <a:spcBef>
                <a:spcPct val="20000"/>
              </a:spcBef>
              <a:buClr>
                <a:srgbClr val="FF9933"/>
              </a:buClr>
              <a:buSzPct val="60000"/>
              <a:buFont typeface="Wingdings" panose="05000000000000000000" pitchFamily="2" charset="2"/>
              <a:buNone/>
            </a:pPr>
            <a:r>
              <a:rPr lang="zh-CN" altLang="en-US" sz="3200" dirty="0">
                <a:solidFill>
                  <a:srgbClr val="000000"/>
                </a:solidFill>
                <a:latin typeface="Calibri" panose="020F0502020204030204"/>
                <a:ea typeface="楷体" panose="02010609060101010101" pitchFamily="49" charset="-122"/>
              </a:rPr>
              <a:t>水果</a:t>
            </a:r>
            <a:endParaRPr lang="zh-CN" altLang="en-US" sz="3200" dirty="0">
              <a:solidFill>
                <a:srgbClr val="000000"/>
              </a:solidFill>
              <a:latin typeface="Calibri" panose="020F0502020204030204"/>
              <a:ea typeface="楷体" panose="02010609060101010101" pitchFamily="49" charset="-122"/>
            </a:endParaRPr>
          </a:p>
        </p:txBody>
      </p:sp>
      <p:pic>
        <p:nvPicPr>
          <p:cNvPr id="2051" name="Picture 3" descr="C:\Users\Candy\Desktop\0722\ppt整理\10k\QQ图片20170710133556.png"/>
          <p:cNvPicPr>
            <a:picLocks noChangeAspect="1" noChangeArrowheads="1"/>
          </p:cNvPicPr>
          <p:nvPr/>
        </p:nvPicPr>
        <p:blipFill rotWithShape="1">
          <a:blip r:embed="rId2" cstate="print"/>
          <a:srcRect b="2309"/>
          <a:stretch>
            <a:fillRect/>
          </a:stretch>
        </p:blipFill>
        <p:spPr bwMode="auto">
          <a:xfrm>
            <a:off x="2964815" y="1325880"/>
            <a:ext cx="2244725" cy="2922270"/>
          </a:xfrm>
          <a:prstGeom prst="roundRect">
            <a:avLst>
              <a:gd name="adj" fmla="val 11751"/>
            </a:avLst>
          </a:prstGeom>
          <a:ln>
            <a:noFill/>
          </a:ln>
          <a:effectLst>
            <a:softEdge rad="112500"/>
          </a:effectLst>
        </p:spPr>
      </p:pic>
      <p:sp>
        <p:nvSpPr>
          <p:cNvPr id="28673" name="内容占位符 2"/>
          <p:cNvSpPr txBox="1"/>
          <p:nvPr/>
        </p:nvSpPr>
        <p:spPr>
          <a:xfrm>
            <a:off x="5694045" y="779780"/>
            <a:ext cx="263080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>
              <a:spcBef>
                <a:spcPct val="20000"/>
              </a:spcBef>
              <a:buClr>
                <a:srgbClr val="FF9933"/>
              </a:buClr>
              <a:buSzPct val="60000"/>
              <a:buFont typeface="Wingdings" panose="05000000000000000000" pitchFamily="2" charset="2"/>
              <a:buNone/>
            </a:pPr>
            <a:r>
              <a:rPr lang="zh-CN" altLang="en-US" sz="3200" dirty="0">
                <a:solidFill>
                  <a:srgbClr val="000000"/>
                </a:solidFill>
                <a:latin typeface="Calibri" panose="020F0502020204030204"/>
                <a:ea typeface="楷体" panose="02010609060101010101" pitchFamily="49" charset="-122"/>
              </a:rPr>
              <a:t>肉、蛋类食物</a:t>
            </a:r>
            <a:endParaRPr lang="zh-CN" altLang="en-US" sz="3200" dirty="0">
              <a:solidFill>
                <a:srgbClr val="000000"/>
              </a:solidFill>
              <a:latin typeface="Calibri" panose="020F0502020204030204"/>
              <a:ea typeface="楷体" panose="02010609060101010101" pitchFamily="49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262880" y="1647190"/>
            <a:ext cx="3321685" cy="1983740"/>
            <a:chOff x="899592" y="2439390"/>
            <a:chExt cx="7619438" cy="2790356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9185" t="10809" r="9989"/>
            <a:stretch>
              <a:fillRect/>
            </a:stretch>
          </p:blipFill>
          <p:spPr bwMode="auto">
            <a:xfrm>
              <a:off x="899592" y="2439390"/>
              <a:ext cx="3719620" cy="2790356"/>
            </a:xfrm>
            <a:prstGeom prst="roundRect">
              <a:avLst>
                <a:gd name="adj" fmla="val 11751"/>
              </a:avLst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63030" y="2439390"/>
              <a:ext cx="3456000" cy="2790356"/>
            </a:xfrm>
            <a:prstGeom prst="roundRect">
              <a:avLst>
                <a:gd name="adj" fmla="val 11751"/>
              </a:avLst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29697" name="内容占位符 2"/>
          <p:cNvSpPr txBox="1"/>
          <p:nvPr/>
        </p:nvSpPr>
        <p:spPr>
          <a:xfrm>
            <a:off x="268605" y="3881755"/>
            <a:ext cx="281051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>
              <a:spcBef>
                <a:spcPct val="20000"/>
              </a:spcBef>
              <a:buClr>
                <a:srgbClr val="FF9933"/>
              </a:buClr>
              <a:buSzPct val="60000"/>
              <a:buFont typeface="Wingdings" panose="05000000000000000000" pitchFamily="2" charset="2"/>
              <a:buNone/>
            </a:pPr>
            <a:r>
              <a:rPr lang="zh-CN" altLang="en-US" sz="3200" dirty="0">
                <a:solidFill>
                  <a:srgbClr val="000000"/>
                </a:solidFill>
                <a:latin typeface="Calibri" panose="020F0502020204030204"/>
                <a:ea typeface="楷体" panose="02010609060101010101" pitchFamily="49" charset="-122"/>
              </a:rPr>
              <a:t>奶、豆类食物</a:t>
            </a:r>
            <a:endParaRPr lang="zh-CN" altLang="en-US" sz="3200" dirty="0">
              <a:solidFill>
                <a:srgbClr val="000000"/>
              </a:solidFill>
              <a:latin typeface="Calibri" panose="020F0502020204030204"/>
              <a:ea typeface="楷体" panose="02010609060101010101" pitchFamily="49" charset="-122"/>
            </a:endParaRPr>
          </a:p>
        </p:txBody>
      </p:sp>
      <p:pic>
        <p:nvPicPr>
          <p:cNvPr id="29698" name="Picture 2" descr="C:\Users\Candy\Desktop\0722\ppt整理\10k\QQ图片2017071013355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605" y="4624070"/>
            <a:ext cx="2129790" cy="15989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06295" y="4624070"/>
            <a:ext cx="2349500" cy="15678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21" name="内容占位符 2"/>
          <p:cNvSpPr txBox="1"/>
          <p:nvPr/>
        </p:nvSpPr>
        <p:spPr>
          <a:xfrm>
            <a:off x="5805170" y="3784600"/>
            <a:ext cx="203517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>
              <a:spcBef>
                <a:spcPct val="20000"/>
              </a:spcBef>
              <a:buClr>
                <a:srgbClr val="FF9933"/>
              </a:buClr>
              <a:buSzPct val="60000"/>
              <a:buFont typeface="Wingdings" panose="05000000000000000000" pitchFamily="2" charset="2"/>
              <a:buNone/>
            </a:pPr>
            <a:r>
              <a:rPr lang="zh-CN" altLang="en-US" sz="3200" dirty="0">
                <a:solidFill>
                  <a:srgbClr val="000000"/>
                </a:solidFill>
                <a:latin typeface="Calibri" panose="020F0502020204030204"/>
                <a:ea typeface="楷体" panose="02010609060101010101" pitchFamily="49" charset="-122"/>
              </a:rPr>
              <a:t>谷类食物</a:t>
            </a:r>
            <a:endParaRPr lang="zh-CN" altLang="en-US" sz="3200" dirty="0">
              <a:solidFill>
                <a:srgbClr val="000000"/>
              </a:solidFill>
              <a:latin typeface="Calibri" panose="020F0502020204030204"/>
              <a:ea typeface="楷体" panose="02010609060101010101" pitchFamily="49" charset="-122"/>
            </a:endParaRPr>
          </a:p>
        </p:txBody>
      </p:sp>
      <p:pic>
        <p:nvPicPr>
          <p:cNvPr id="4" name="图片 3" descr="微信图片_2017072315594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400000">
            <a:off x="6087110" y="4253865"/>
            <a:ext cx="1844040" cy="26308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7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8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6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6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6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9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2000"/>
                                        <p:tgtEl>
                                          <p:spTgt spid="30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5" grpId="0"/>
      <p:bldP spid="27649" grpId="0"/>
      <p:bldP spid="28673" grpId="0"/>
      <p:bldP spid="29697" grpId="0"/>
      <p:bldP spid="307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6865" name="组合 2"/>
          <p:cNvGrpSpPr/>
          <p:nvPr/>
        </p:nvGrpSpPr>
        <p:grpSpPr>
          <a:xfrm>
            <a:off x="1500188" y="2243138"/>
            <a:ext cx="6143625" cy="2443162"/>
            <a:chOff x="1885148" y="2243708"/>
            <a:chExt cx="6143236" cy="2442592"/>
          </a:xfrm>
        </p:grpSpPr>
        <p:sp>
          <p:nvSpPr>
            <p:cNvPr id="36866" name="云形 3"/>
            <p:cNvSpPr/>
            <p:nvPr/>
          </p:nvSpPr>
          <p:spPr>
            <a:xfrm>
              <a:off x="1885148" y="2243708"/>
              <a:ext cx="6143236" cy="2442592"/>
            </a:xfrm>
            <a:custGeom>
              <a:avLst/>
              <a:gdLst/>
              <a:ahLst/>
              <a:cxnLst>
                <a:cxn ang="0">
                  <a:pos x="6138116" y="1221296"/>
                </a:cxn>
                <a:cxn ang="5400000">
                  <a:pos x="3071618" y="2439991"/>
                </a:cxn>
                <a:cxn ang="10800000">
                  <a:pos x="19055" y="1221296"/>
                </a:cxn>
                <a:cxn ang="16200000">
                  <a:pos x="3071618" y="139657"/>
                </a:cxn>
              </a:cxnLst>
              <a:pathLst>
                <a:path w="43200" h="43200">
                  <a:moveTo>
                    <a:pt x="3900" y="14370"/>
                  </a:moveTo>
                  <a:cubicBezTo>
                    <a:pt x="3859" y="13965"/>
                    <a:pt x="3838" y="13551"/>
                    <a:pt x="3838" y="13131"/>
                  </a:cubicBezTo>
                  <a:cubicBezTo>
                    <a:pt x="3838" y="8056"/>
                    <a:pt x="6861" y="3941"/>
                    <a:pt x="10591" y="3941"/>
                  </a:cubicBezTo>
                  <a:cubicBezTo>
                    <a:pt x="11837" y="3941"/>
                    <a:pt x="13004" y="4400"/>
                    <a:pt x="14006" y="5201"/>
                  </a:cubicBezTo>
                  <a:cubicBezTo>
                    <a:pt x="14902" y="2905"/>
                    <a:pt x="16675" y="1343"/>
                    <a:pt x="18716" y="1343"/>
                  </a:cubicBezTo>
                  <a:cubicBezTo>
                    <a:pt x="20174" y="1343"/>
                    <a:pt x="21494" y="2140"/>
                    <a:pt x="22457" y="3431"/>
                  </a:cubicBezTo>
                  <a:cubicBezTo>
                    <a:pt x="23173" y="1479"/>
                    <a:pt x="24653" y="140"/>
                    <a:pt x="26363" y="140"/>
                  </a:cubicBezTo>
                  <a:cubicBezTo>
                    <a:pt x="27778" y="140"/>
                    <a:pt x="29037" y="1058"/>
                    <a:pt x="29834" y="2480"/>
                  </a:cubicBezTo>
                  <a:cubicBezTo>
                    <a:pt x="30725" y="1054"/>
                    <a:pt x="32054" y="149"/>
                    <a:pt x="33539" y="149"/>
                  </a:cubicBezTo>
                  <a:cubicBezTo>
                    <a:pt x="35927" y="149"/>
                    <a:pt x="37913" y="2490"/>
                    <a:pt x="38319" y="5572"/>
                  </a:cubicBezTo>
                  <a:cubicBezTo>
                    <a:pt x="40586" y="6412"/>
                    <a:pt x="42251" y="9236"/>
                    <a:pt x="42251" y="12590"/>
                  </a:cubicBezTo>
                  <a:cubicBezTo>
                    <a:pt x="42251" y="13609"/>
                    <a:pt x="42097" y="14578"/>
                    <a:pt x="41820" y="15458"/>
                  </a:cubicBezTo>
                  <a:cubicBezTo>
                    <a:pt x="42699" y="17013"/>
                    <a:pt x="43222" y="18960"/>
                    <a:pt x="43222" y="21074"/>
                  </a:cubicBezTo>
                  <a:cubicBezTo>
                    <a:pt x="43222" y="25723"/>
                    <a:pt x="40694" y="29568"/>
                    <a:pt x="37409" y="30202"/>
                  </a:cubicBezTo>
                  <a:cubicBezTo>
                    <a:pt x="37384" y="34518"/>
                    <a:pt x="34803" y="38006"/>
                    <a:pt x="31624" y="38006"/>
                  </a:cubicBezTo>
                  <a:cubicBezTo>
                    <a:pt x="30499" y="38006"/>
                    <a:pt x="29448" y="37569"/>
                    <a:pt x="28560" y="36813"/>
                  </a:cubicBezTo>
                  <a:cubicBezTo>
                    <a:pt x="27721" y="40603"/>
                    <a:pt x="25145" y="43358"/>
                    <a:pt x="22098" y="43358"/>
                  </a:cubicBezTo>
                  <a:cubicBezTo>
                    <a:pt x="19758" y="43358"/>
                    <a:pt x="17696" y="41733"/>
                    <a:pt x="16484" y="39265"/>
                  </a:cubicBezTo>
                  <a:cubicBezTo>
                    <a:pt x="15323" y="40222"/>
                    <a:pt x="13962" y="40772"/>
                    <a:pt x="12507" y="40772"/>
                  </a:cubicBezTo>
                  <a:cubicBezTo>
                    <a:pt x="9641" y="40772"/>
                    <a:pt x="7140" y="38639"/>
                    <a:pt x="5808" y="35473"/>
                  </a:cubicBezTo>
                  <a:cubicBezTo>
                    <a:pt x="5642" y="35499"/>
                    <a:pt x="5472" y="35513"/>
                    <a:pt x="5300" y="35513"/>
                  </a:cubicBezTo>
                  <a:cubicBezTo>
                    <a:pt x="2892" y="35513"/>
                    <a:pt x="940" y="32863"/>
                    <a:pt x="940" y="29595"/>
                  </a:cubicBezTo>
                  <a:cubicBezTo>
                    <a:pt x="940" y="28031"/>
                    <a:pt x="1387" y="26609"/>
                    <a:pt x="2117" y="25551"/>
                  </a:cubicBezTo>
                  <a:cubicBezTo>
                    <a:pt x="831" y="24519"/>
                    <a:pt x="-32" y="22608"/>
                    <a:pt x="-32" y="20421"/>
                  </a:cubicBezTo>
                  <a:cubicBezTo>
                    <a:pt x="-32" y="17344"/>
                    <a:pt x="1677" y="14813"/>
                    <a:pt x="3866" y="14507"/>
                  </a:cubicBezTo>
                  <a:close/>
                </a:path>
                <a:path w="43200" h="43200" fill="none">
                  <a:moveTo>
                    <a:pt x="4693" y="26177"/>
                  </a:moveTo>
                  <a:cubicBezTo>
                    <a:pt x="4582" y="26189"/>
                    <a:pt x="4470" y="26195"/>
                    <a:pt x="4356" y="26195"/>
                  </a:cubicBezTo>
                  <a:cubicBezTo>
                    <a:pt x="3555" y="26195"/>
                    <a:pt x="2804" y="25898"/>
                    <a:pt x="2160" y="25381"/>
                  </a:cubicBezTo>
                  <a:moveTo>
                    <a:pt x="6928" y="34899"/>
                  </a:moveTo>
                  <a:cubicBezTo>
                    <a:pt x="6579" y="35090"/>
                    <a:pt x="6207" y="35220"/>
                    <a:pt x="5821" y="35281"/>
                  </a:cubicBezTo>
                  <a:moveTo>
                    <a:pt x="16478" y="39090"/>
                  </a:moveTo>
                  <a:cubicBezTo>
                    <a:pt x="16211" y="38549"/>
                    <a:pt x="15986" y="37967"/>
                    <a:pt x="15809" y="37354"/>
                  </a:cubicBezTo>
                  <a:moveTo>
                    <a:pt x="28827" y="34751"/>
                  </a:moveTo>
                  <a:cubicBezTo>
                    <a:pt x="28787" y="35413"/>
                    <a:pt x="28697" y="36052"/>
                    <a:pt x="28562" y="36663"/>
                  </a:cubicBezTo>
                  <a:moveTo>
                    <a:pt x="34129" y="22954"/>
                  </a:moveTo>
                  <a:cubicBezTo>
                    <a:pt x="36055" y="24231"/>
                    <a:pt x="37381" y="26919"/>
                    <a:pt x="37381" y="30027"/>
                  </a:cubicBezTo>
                  <a:cubicBezTo>
                    <a:pt x="37381" y="30048"/>
                    <a:pt x="37381" y="30069"/>
                    <a:pt x="37381" y="30090"/>
                  </a:cubicBezTo>
                  <a:moveTo>
                    <a:pt x="41798" y="15354"/>
                  </a:moveTo>
                  <a:cubicBezTo>
                    <a:pt x="41472" y="16395"/>
                    <a:pt x="40973" y="17308"/>
                    <a:pt x="40351" y="18030"/>
                  </a:cubicBezTo>
                  <a:moveTo>
                    <a:pt x="38324" y="5426"/>
                  </a:moveTo>
                  <a:cubicBezTo>
                    <a:pt x="38375" y="5804"/>
                    <a:pt x="38401" y="6196"/>
                    <a:pt x="38401" y="6595"/>
                  </a:cubicBezTo>
                  <a:cubicBezTo>
                    <a:pt x="38401" y="6627"/>
                    <a:pt x="38401" y="6658"/>
                    <a:pt x="38401" y="6690"/>
                  </a:cubicBezTo>
                  <a:moveTo>
                    <a:pt x="29078" y="3952"/>
                  </a:moveTo>
                  <a:cubicBezTo>
                    <a:pt x="29268" y="3364"/>
                    <a:pt x="29519" y="2823"/>
                    <a:pt x="29820" y="2341"/>
                  </a:cubicBezTo>
                  <a:moveTo>
                    <a:pt x="22141" y="4720"/>
                  </a:moveTo>
                  <a:cubicBezTo>
                    <a:pt x="22218" y="4229"/>
                    <a:pt x="22340" y="3764"/>
                    <a:pt x="22499" y="3329"/>
                  </a:cubicBezTo>
                  <a:moveTo>
                    <a:pt x="14000" y="5192"/>
                  </a:moveTo>
                  <a:cubicBezTo>
                    <a:pt x="14474" y="5569"/>
                    <a:pt x="14910" y="6023"/>
                    <a:pt x="15300" y="6540"/>
                  </a:cubicBezTo>
                  <a:moveTo>
                    <a:pt x="4127" y="15789"/>
                  </a:moveTo>
                  <a:cubicBezTo>
                    <a:pt x="4024" y="15332"/>
                    <a:pt x="3948" y="14858"/>
                    <a:pt x="3900" y="14375"/>
                  </a:cubicBezTo>
                </a:path>
              </a:pathLst>
            </a:custGeom>
            <a:solidFill>
              <a:srgbClr val="70AD47"/>
            </a:solidFill>
            <a:ln w="12700" cap="flat" cmpd="sng">
              <a:solidFill>
                <a:srgbClr val="507E32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6867" name="矩形 4"/>
            <p:cNvSpPr/>
            <p:nvPr/>
          </p:nvSpPr>
          <p:spPr>
            <a:xfrm>
              <a:off x="2724518" y="2724684"/>
              <a:ext cx="5137294" cy="144655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en-US" sz="4400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我们为什么要吃各种各样的食物呢？</a:t>
              </a:r>
              <a:endParaRPr lang="zh-CN" altLang="en-US" sz="44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TextBox 1"/>
          <p:cNvSpPr txBox="1"/>
          <p:nvPr/>
        </p:nvSpPr>
        <p:spPr>
          <a:xfrm>
            <a:off x="935038" y="2166938"/>
            <a:ext cx="7273925" cy="3419475"/>
          </a:xfrm>
          <a:prstGeom prst="round2DiagRect">
            <a:avLst/>
          </a:prstGeom>
          <a:solidFill>
            <a:srgbClr val="D6F0B6"/>
          </a:solidFill>
          <a:ln w="3175">
            <a:solidFill>
              <a:srgbClr val="81C12F"/>
            </a:solidFill>
          </a:ln>
          <a:effectLst>
            <a:outerShdw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252000" tIns="72000" rIns="252000" bIns="72000" anchor="ctr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800"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pPr indent="186055" fontAlgn="auto"/>
            <a:endParaRPr lang="zh-CN" altLang="en-US" strike="noStrike" noProof="1" dirty="0"/>
          </a:p>
        </p:txBody>
      </p:sp>
      <p:sp>
        <p:nvSpPr>
          <p:cNvPr id="38914" name="Rectangle 1"/>
          <p:cNvSpPr/>
          <p:nvPr/>
        </p:nvSpPr>
        <p:spPr>
          <a:xfrm>
            <a:off x="2863850" y="1416050"/>
            <a:ext cx="3416300" cy="64611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algn="ctr" eaLnBrk="0" hangingPunct="0"/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营养均衡身体好</a:t>
            </a:r>
            <a:endParaRPr lang="zh-CN" altLang="en-US" sz="3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242" name="内容占位符 2"/>
          <p:cNvSpPr>
            <a:spLocks noGrp="1"/>
          </p:cNvSpPr>
          <p:nvPr>
            <p:ph idx="4294967295"/>
          </p:nvPr>
        </p:nvSpPr>
        <p:spPr>
          <a:xfrm>
            <a:off x="1331913" y="2322513"/>
            <a:ext cx="3244850" cy="3108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186055" fontAlgn="auto">
              <a:lnSpc>
                <a:spcPct val="160000"/>
              </a:lnSpc>
              <a:spcAft>
                <a:spcPts val="0"/>
              </a:spcAft>
              <a:buNone/>
            </a:pPr>
            <a:r>
              <a:rPr lang="zh-CN" altLang="zh-CN" sz="2800" strike="noStrike" noProof="1" dirty="0">
                <a:solidFill>
                  <a:schemeClr val="dk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五谷杂粮要吃饱，</a:t>
            </a:r>
            <a:endParaRPr lang="en-US" altLang="zh-CN" sz="2800" strike="noStrike" noProof="1" dirty="0">
              <a:solidFill>
                <a:schemeClr val="dk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186055" fontAlgn="auto">
              <a:lnSpc>
                <a:spcPct val="160000"/>
              </a:lnSpc>
              <a:spcAft>
                <a:spcPts val="0"/>
              </a:spcAft>
              <a:buNone/>
            </a:pPr>
            <a:r>
              <a:rPr lang="zh-CN" altLang="zh-CN" sz="2800" strike="noStrike" noProof="1" dirty="0">
                <a:solidFill>
                  <a:schemeClr val="dk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充满能量精神</a:t>
            </a:r>
            <a:r>
              <a:rPr lang="zh-CN" altLang="zh-CN" sz="2800" strike="noStrike" noProof="1" dirty="0" smtClean="0">
                <a:solidFill>
                  <a:schemeClr val="dk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爽</a:t>
            </a:r>
            <a:r>
              <a:rPr lang="zh-CN" altLang="en-US" sz="2800" strike="noStrike" noProof="1" dirty="0" smtClean="0">
                <a:solidFill>
                  <a:schemeClr val="dk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endParaRPr lang="zh-CN" altLang="zh-CN" sz="2800" strike="noStrike" noProof="1" dirty="0">
              <a:solidFill>
                <a:schemeClr val="dk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186055" fontAlgn="auto">
              <a:lnSpc>
                <a:spcPct val="160000"/>
              </a:lnSpc>
              <a:spcAft>
                <a:spcPts val="0"/>
              </a:spcAft>
              <a:buNone/>
            </a:pPr>
            <a:r>
              <a:rPr lang="zh-CN" altLang="zh-CN" sz="2800" strike="noStrike" noProof="1" dirty="0">
                <a:solidFill>
                  <a:schemeClr val="dk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水果蔬菜不能少，</a:t>
            </a:r>
            <a:endParaRPr lang="en-US" altLang="zh-CN" sz="2800" strike="noStrike" noProof="1" dirty="0">
              <a:solidFill>
                <a:schemeClr val="dk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186055" fontAlgn="auto">
              <a:lnSpc>
                <a:spcPct val="160000"/>
              </a:lnSpc>
              <a:spcAft>
                <a:spcPts val="0"/>
              </a:spcAft>
              <a:buNone/>
            </a:pPr>
            <a:r>
              <a:rPr lang="zh-CN" altLang="zh-CN" sz="2800" strike="noStrike" noProof="1" dirty="0">
                <a:solidFill>
                  <a:schemeClr val="dk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抵抗力强</a:t>
            </a:r>
            <a:r>
              <a:rPr lang="zh-CN" altLang="zh-CN" sz="2800" strike="noStrike" noProof="1" dirty="0" smtClean="0">
                <a:solidFill>
                  <a:schemeClr val="dk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有营养</a:t>
            </a:r>
            <a:r>
              <a:rPr lang="zh-CN" altLang="en-US" sz="2800" strike="noStrike" noProof="1" dirty="0" smtClean="0">
                <a:solidFill>
                  <a:schemeClr val="dk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endParaRPr lang="zh-CN" altLang="zh-CN" sz="2800" strike="noStrike" noProof="1" dirty="0">
              <a:solidFill>
                <a:schemeClr val="dk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内容占位符 2"/>
          <p:cNvSpPr txBox="1"/>
          <p:nvPr/>
        </p:nvSpPr>
        <p:spPr bwMode="auto">
          <a:xfrm>
            <a:off x="4643438" y="2322513"/>
            <a:ext cx="3605213" cy="3108325"/>
          </a:xfrm>
          <a:prstGeom prst="rect">
            <a:avLst/>
          </a:prstGeom>
        </p:spPr>
        <p:txBody>
          <a:bodyPr wrap="none">
            <a:spAutoFit/>
          </a:bodyPr>
          <a:lstStyle>
            <a:lvl1pPr indent="186055">
              <a:lnSpc>
                <a:spcPct val="160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None/>
              <a:defRPr sz="2800">
                <a:solidFill>
                  <a:schemeClr val="dk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fontAlgn="auto"/>
            <a:r>
              <a:rPr lang="zh-CN" altLang="en-US" strike="noStrike" noProof="1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鱼、肉、蛋要适量</a:t>
            </a:r>
            <a:r>
              <a:rPr lang="zh-CN" altLang="zh-CN" strike="noStrike" noProof="1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，</a:t>
            </a:r>
            <a:endParaRPr lang="en-US" altLang="zh-CN" strike="noStrike" noProof="1" dirty="0"/>
          </a:p>
          <a:p>
            <a:pPr fontAlgn="auto"/>
            <a:r>
              <a:rPr lang="zh-CN" altLang="en-US" strike="noStrike" noProof="1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少吃肥肉和</a:t>
            </a:r>
            <a:r>
              <a:rPr lang="zh-CN" altLang="en-US" strike="noStrike" noProof="1" dirty="0" smtClean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油类，</a:t>
            </a:r>
            <a:endParaRPr lang="zh-CN" altLang="zh-CN" strike="noStrike" noProof="1" dirty="0"/>
          </a:p>
          <a:p>
            <a:pPr fontAlgn="auto"/>
            <a:r>
              <a:rPr lang="zh-CN" altLang="en-US" strike="noStrike" noProof="1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牛奶豆类都宝贵，</a:t>
            </a:r>
            <a:endParaRPr lang="en-US" altLang="zh-CN" strike="noStrike" noProof="1" dirty="0"/>
          </a:p>
          <a:p>
            <a:pPr fontAlgn="auto"/>
            <a:r>
              <a:rPr lang="zh-CN" altLang="en-US" strike="noStrike" noProof="1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合理搭配真美味</a:t>
            </a:r>
            <a:r>
              <a:rPr lang="zh-CN" altLang="zh-CN" strike="noStrike" noProof="1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。</a:t>
            </a:r>
            <a:endParaRPr lang="zh-CN" altLang="zh-CN" strike="noStrike" noProof="1" dirty="0"/>
          </a:p>
        </p:txBody>
      </p:sp>
      <p:cxnSp>
        <p:nvCxnSpPr>
          <p:cNvPr id="4" name="直接连接符 3"/>
          <p:cNvCxnSpPr/>
          <p:nvPr/>
        </p:nvCxnSpPr>
        <p:spPr>
          <a:xfrm>
            <a:off x="4679950" y="2470150"/>
            <a:ext cx="0" cy="281146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0961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6163" y="2725738"/>
            <a:ext cx="1992312" cy="32226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8" name="组合 7"/>
          <p:cNvGrpSpPr/>
          <p:nvPr/>
        </p:nvGrpSpPr>
        <p:grpSpPr>
          <a:xfrm>
            <a:off x="1968500" y="877888"/>
            <a:ext cx="2738438" cy="1654175"/>
            <a:chOff x="4211961" y="1437037"/>
            <a:chExt cx="2864067" cy="1712563"/>
          </a:xfrm>
        </p:grpSpPr>
        <p:sp>
          <p:nvSpPr>
            <p:cNvPr id="40963" name="云形标注 8"/>
            <p:cNvSpPr/>
            <p:nvPr/>
          </p:nvSpPr>
          <p:spPr>
            <a:xfrm>
              <a:off x="4211961" y="1437037"/>
              <a:ext cx="2864067" cy="1712563"/>
            </a:xfrm>
            <a:prstGeom prst="cloudCallout">
              <a:avLst>
                <a:gd name="adj1" fmla="val -16824"/>
                <a:gd name="adj2" fmla="val 78398"/>
              </a:avLst>
            </a:prstGeom>
            <a:solidFill>
              <a:srgbClr val="70AD47"/>
            </a:solidFill>
            <a:ln w="12700" cap="flat" cmpd="sng">
              <a:solidFill>
                <a:srgbClr val="507E32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/>
            <a:p>
              <a:pPr algn="ctr"/>
              <a:endParaRPr lang="zh-CN" altLang="en-US">
                <a:solidFill>
                  <a:srgbClr val="FFFFFF"/>
                </a:solidFill>
                <a:latin typeface="Calibri" panose="020F0502020204030204"/>
                <a:ea typeface="楷体" panose="02010609060101010101" pitchFamily="49" charset="-122"/>
              </a:endParaRPr>
            </a:p>
          </p:txBody>
        </p:sp>
        <p:sp>
          <p:nvSpPr>
            <p:cNvPr id="40964" name="Rectangle 3"/>
            <p:cNvSpPr/>
            <p:nvPr/>
          </p:nvSpPr>
          <p:spPr>
            <a:xfrm>
              <a:off x="4602066" y="1884581"/>
              <a:ext cx="2398641" cy="86032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en-US" sz="2400" dirty="0">
                  <a:solidFill>
                    <a:srgbClr val="FFFF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吃了这些食物有什么后果？</a:t>
              </a:r>
              <a:endParaRPr lang="zh-CN" altLang="en-US" sz="2400" dirty="0">
                <a:solidFill>
                  <a:srgbClr val="FFFF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40965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200" y="2827338"/>
            <a:ext cx="4178300" cy="3019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966" name="Rectangle 3"/>
          <p:cNvSpPr/>
          <p:nvPr/>
        </p:nvSpPr>
        <p:spPr>
          <a:xfrm>
            <a:off x="5081588" y="5846763"/>
            <a:ext cx="2293937" cy="5238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2800" dirty="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烂橘子</a:t>
            </a:r>
            <a:endParaRPr lang="zh-CN" altLang="en-US" sz="2800" dirty="0">
              <a:solidFill>
                <a:srgbClr val="40404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儿童故事 - 亮亮洗手_高清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00660" y="563245"/>
            <a:ext cx="8756650" cy="56527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3009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88125" y="2860675"/>
            <a:ext cx="1822450" cy="33750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" name="组合 5"/>
          <p:cNvGrpSpPr/>
          <p:nvPr/>
        </p:nvGrpSpPr>
        <p:grpSpPr>
          <a:xfrm>
            <a:off x="4352925" y="877888"/>
            <a:ext cx="2736850" cy="1654175"/>
            <a:chOff x="4211961" y="1437037"/>
            <a:chExt cx="2864067" cy="1712563"/>
          </a:xfrm>
        </p:grpSpPr>
        <p:sp>
          <p:nvSpPr>
            <p:cNvPr id="43011" name="云形标注 7"/>
            <p:cNvSpPr/>
            <p:nvPr/>
          </p:nvSpPr>
          <p:spPr>
            <a:xfrm>
              <a:off x="4211961" y="1437037"/>
              <a:ext cx="2864067" cy="1712563"/>
            </a:xfrm>
            <a:prstGeom prst="cloudCallout">
              <a:avLst>
                <a:gd name="adj1" fmla="val 42032"/>
                <a:gd name="adj2" fmla="val 65810"/>
              </a:avLst>
            </a:prstGeom>
            <a:solidFill>
              <a:srgbClr val="70AD47"/>
            </a:solidFill>
            <a:ln w="12700" cap="flat" cmpd="sng">
              <a:solidFill>
                <a:srgbClr val="507E32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/>
            <a:p>
              <a:pPr algn="ctr"/>
              <a:endParaRPr lang="zh-CN" altLang="en-US">
                <a:solidFill>
                  <a:srgbClr val="FFFFFF"/>
                </a:solidFill>
                <a:latin typeface="Calibri" panose="020F0502020204030204"/>
                <a:ea typeface="楷体" panose="02010609060101010101" pitchFamily="49" charset="-122"/>
              </a:endParaRPr>
            </a:p>
          </p:txBody>
        </p:sp>
        <p:sp>
          <p:nvSpPr>
            <p:cNvPr id="43012" name="Rectangle 3"/>
            <p:cNvSpPr/>
            <p:nvPr/>
          </p:nvSpPr>
          <p:spPr>
            <a:xfrm>
              <a:off x="4602066" y="1671973"/>
              <a:ext cx="2398641" cy="124268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en-US" sz="2400" dirty="0">
                  <a:solidFill>
                    <a:srgbClr val="FFFF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吃许多这样的食物会有什么后果？</a:t>
              </a:r>
              <a:endParaRPr lang="zh-CN" altLang="en-US" sz="2400" dirty="0">
                <a:solidFill>
                  <a:srgbClr val="FFFF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43013" name="Rectangle 3"/>
          <p:cNvSpPr/>
          <p:nvPr/>
        </p:nvSpPr>
        <p:spPr>
          <a:xfrm>
            <a:off x="1871663" y="5589588"/>
            <a:ext cx="1658937" cy="52228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2800" dirty="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油炸食品</a:t>
            </a:r>
            <a:endParaRPr lang="zh-CN" altLang="en-US" sz="2800" dirty="0">
              <a:solidFill>
                <a:srgbClr val="40404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276872"/>
            <a:ext cx="3460435" cy="31517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5057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88125" y="2860675"/>
            <a:ext cx="1822450" cy="33750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8" name="组合 7"/>
          <p:cNvGrpSpPr/>
          <p:nvPr/>
        </p:nvGrpSpPr>
        <p:grpSpPr>
          <a:xfrm>
            <a:off x="4352925" y="877888"/>
            <a:ext cx="2736850" cy="1654175"/>
            <a:chOff x="4211961" y="1437037"/>
            <a:chExt cx="2864067" cy="1712563"/>
          </a:xfrm>
        </p:grpSpPr>
        <p:sp>
          <p:nvSpPr>
            <p:cNvPr id="45059" name="云形标注 9"/>
            <p:cNvSpPr/>
            <p:nvPr/>
          </p:nvSpPr>
          <p:spPr>
            <a:xfrm>
              <a:off x="4211961" y="1437037"/>
              <a:ext cx="2864067" cy="1712563"/>
            </a:xfrm>
            <a:prstGeom prst="cloudCallout">
              <a:avLst>
                <a:gd name="adj1" fmla="val 42032"/>
                <a:gd name="adj2" fmla="val 65810"/>
              </a:avLst>
            </a:prstGeom>
            <a:solidFill>
              <a:srgbClr val="70AD47"/>
            </a:solidFill>
            <a:ln w="12700" cap="flat" cmpd="sng">
              <a:solidFill>
                <a:srgbClr val="507E32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/>
            <a:p>
              <a:pPr algn="ctr"/>
              <a:endParaRPr lang="zh-CN" altLang="en-US">
                <a:solidFill>
                  <a:srgbClr val="FFFFFF"/>
                </a:solidFill>
                <a:latin typeface="Calibri" panose="020F0502020204030204"/>
                <a:ea typeface="楷体" panose="02010609060101010101" pitchFamily="49" charset="-122"/>
              </a:endParaRPr>
            </a:p>
          </p:txBody>
        </p:sp>
        <p:sp>
          <p:nvSpPr>
            <p:cNvPr id="45060" name="Rectangle 3"/>
            <p:cNvSpPr/>
            <p:nvPr/>
          </p:nvSpPr>
          <p:spPr>
            <a:xfrm>
              <a:off x="4602066" y="1671973"/>
              <a:ext cx="2398641" cy="124268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en-US" sz="2400" dirty="0">
                  <a:solidFill>
                    <a:srgbClr val="FFFF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吃许多这样的食物会有什么后果？</a:t>
              </a:r>
              <a:endParaRPr lang="zh-CN" altLang="en-US" sz="2400" dirty="0">
                <a:solidFill>
                  <a:srgbClr val="FFFF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45061" name="Rectangle 3"/>
          <p:cNvSpPr/>
          <p:nvPr/>
        </p:nvSpPr>
        <p:spPr>
          <a:xfrm>
            <a:off x="1952625" y="5857875"/>
            <a:ext cx="1655763" cy="52228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2800" dirty="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方便食品</a:t>
            </a:r>
            <a:endParaRPr lang="zh-CN" altLang="en-US" sz="2800" dirty="0">
              <a:solidFill>
                <a:srgbClr val="40404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2" name="Picture 2" descr="C:\Users\Candy\Desktop\0722\新建文件夹\10k\QQ图片20170710133548.jpg"/>
          <p:cNvPicPr>
            <a:picLocks noChangeAspect="1" noChangeArrowheads="1"/>
          </p:cNvPicPr>
          <p:nvPr/>
        </p:nvPicPr>
        <p:blipFill>
          <a:blip r:embed="rId2" cstate="print"/>
          <a:srcRect l="13749" t="13014" r="13146"/>
          <a:stretch>
            <a:fillRect/>
          </a:stretch>
        </p:blipFill>
        <p:spPr bwMode="auto">
          <a:xfrm>
            <a:off x="836773" y="2348880"/>
            <a:ext cx="3888432" cy="34717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6082" name="云形 3"/>
          <p:cNvSpPr/>
          <p:nvPr/>
        </p:nvSpPr>
        <p:spPr>
          <a:xfrm>
            <a:off x="653415" y="1096645"/>
            <a:ext cx="7559675" cy="4791075"/>
          </a:xfrm>
          <a:custGeom>
            <a:avLst/>
            <a:gdLst/>
            <a:ahLst/>
            <a:cxnLst>
              <a:cxn ang="0">
                <a:pos x="5731134" y="1221296"/>
              </a:cxn>
              <a:cxn ang="5400000">
                <a:pos x="2867957" y="2439991"/>
              </a:cxn>
              <a:cxn ang="10800000">
                <a:pos x="17791" y="1221296"/>
              </a:cxn>
              <a:cxn ang="16200000">
                <a:pos x="2867957" y="139657"/>
              </a:cxn>
            </a:cxnLst>
            <a:pathLst>
              <a:path w="43200" h="43200">
                <a:moveTo>
                  <a:pt x="3900" y="14370"/>
                </a:moveTo>
                <a:cubicBezTo>
                  <a:pt x="3859" y="13965"/>
                  <a:pt x="3838" y="13551"/>
                  <a:pt x="3838" y="13131"/>
                </a:cubicBezTo>
                <a:cubicBezTo>
                  <a:pt x="3838" y="8056"/>
                  <a:pt x="6861" y="3941"/>
                  <a:pt x="10591" y="3941"/>
                </a:cubicBezTo>
                <a:cubicBezTo>
                  <a:pt x="11837" y="3941"/>
                  <a:pt x="13004" y="4400"/>
                  <a:pt x="14006" y="5201"/>
                </a:cubicBezTo>
                <a:cubicBezTo>
                  <a:pt x="14902" y="2905"/>
                  <a:pt x="16675" y="1343"/>
                  <a:pt x="18716" y="1343"/>
                </a:cubicBezTo>
                <a:cubicBezTo>
                  <a:pt x="20174" y="1343"/>
                  <a:pt x="21494" y="2140"/>
                  <a:pt x="22457" y="3431"/>
                </a:cubicBezTo>
                <a:cubicBezTo>
                  <a:pt x="23173" y="1479"/>
                  <a:pt x="24653" y="140"/>
                  <a:pt x="26363" y="140"/>
                </a:cubicBezTo>
                <a:cubicBezTo>
                  <a:pt x="27778" y="140"/>
                  <a:pt x="29037" y="1058"/>
                  <a:pt x="29834" y="2480"/>
                </a:cubicBezTo>
                <a:cubicBezTo>
                  <a:pt x="30725" y="1054"/>
                  <a:pt x="32054" y="149"/>
                  <a:pt x="33539" y="149"/>
                </a:cubicBezTo>
                <a:cubicBezTo>
                  <a:pt x="35927" y="149"/>
                  <a:pt x="37913" y="2490"/>
                  <a:pt x="38319" y="5572"/>
                </a:cubicBezTo>
                <a:cubicBezTo>
                  <a:pt x="40586" y="6412"/>
                  <a:pt x="42251" y="9236"/>
                  <a:pt x="42251" y="12590"/>
                </a:cubicBezTo>
                <a:cubicBezTo>
                  <a:pt x="42251" y="13609"/>
                  <a:pt x="42097" y="14578"/>
                  <a:pt x="41820" y="15458"/>
                </a:cubicBezTo>
                <a:cubicBezTo>
                  <a:pt x="42699" y="17013"/>
                  <a:pt x="43222" y="18960"/>
                  <a:pt x="43222" y="21074"/>
                </a:cubicBezTo>
                <a:cubicBezTo>
                  <a:pt x="43222" y="25723"/>
                  <a:pt x="40694" y="29568"/>
                  <a:pt x="37409" y="30202"/>
                </a:cubicBezTo>
                <a:cubicBezTo>
                  <a:pt x="37384" y="34518"/>
                  <a:pt x="34803" y="38006"/>
                  <a:pt x="31624" y="38006"/>
                </a:cubicBezTo>
                <a:cubicBezTo>
                  <a:pt x="30499" y="38006"/>
                  <a:pt x="29448" y="37569"/>
                  <a:pt x="28560" y="36813"/>
                </a:cubicBezTo>
                <a:cubicBezTo>
                  <a:pt x="27721" y="40603"/>
                  <a:pt x="25145" y="43358"/>
                  <a:pt x="22098" y="43358"/>
                </a:cubicBezTo>
                <a:cubicBezTo>
                  <a:pt x="19758" y="43358"/>
                  <a:pt x="17696" y="41733"/>
                  <a:pt x="16484" y="39265"/>
                </a:cubicBezTo>
                <a:cubicBezTo>
                  <a:pt x="15323" y="40222"/>
                  <a:pt x="13962" y="40772"/>
                  <a:pt x="12507" y="40772"/>
                </a:cubicBezTo>
                <a:cubicBezTo>
                  <a:pt x="9641" y="40772"/>
                  <a:pt x="7140" y="38639"/>
                  <a:pt x="5808" y="35473"/>
                </a:cubicBezTo>
                <a:cubicBezTo>
                  <a:pt x="5642" y="35499"/>
                  <a:pt x="5472" y="35513"/>
                  <a:pt x="5300" y="35513"/>
                </a:cubicBezTo>
                <a:cubicBezTo>
                  <a:pt x="2892" y="35513"/>
                  <a:pt x="940" y="32863"/>
                  <a:pt x="940" y="29595"/>
                </a:cubicBezTo>
                <a:cubicBezTo>
                  <a:pt x="940" y="28031"/>
                  <a:pt x="1387" y="26609"/>
                  <a:pt x="2117" y="25551"/>
                </a:cubicBezTo>
                <a:cubicBezTo>
                  <a:pt x="831" y="24519"/>
                  <a:pt x="-32" y="22608"/>
                  <a:pt x="-32" y="20421"/>
                </a:cubicBezTo>
                <a:cubicBezTo>
                  <a:pt x="-32" y="17344"/>
                  <a:pt x="1677" y="14813"/>
                  <a:pt x="3866" y="14507"/>
                </a:cubicBezTo>
                <a:close/>
              </a:path>
              <a:path w="43200" h="43200" fill="none">
                <a:moveTo>
                  <a:pt x="4693" y="26177"/>
                </a:moveTo>
                <a:cubicBezTo>
                  <a:pt x="4582" y="26189"/>
                  <a:pt x="4470" y="26195"/>
                  <a:pt x="4356" y="26195"/>
                </a:cubicBezTo>
                <a:cubicBezTo>
                  <a:pt x="3555" y="26195"/>
                  <a:pt x="2804" y="25898"/>
                  <a:pt x="2160" y="25381"/>
                </a:cubicBezTo>
                <a:moveTo>
                  <a:pt x="6928" y="34899"/>
                </a:moveTo>
                <a:cubicBezTo>
                  <a:pt x="6579" y="35090"/>
                  <a:pt x="6207" y="35220"/>
                  <a:pt x="5821" y="35281"/>
                </a:cubicBezTo>
                <a:moveTo>
                  <a:pt x="16478" y="39090"/>
                </a:moveTo>
                <a:cubicBezTo>
                  <a:pt x="16211" y="38549"/>
                  <a:pt x="15986" y="37967"/>
                  <a:pt x="15809" y="37354"/>
                </a:cubicBezTo>
                <a:moveTo>
                  <a:pt x="28827" y="34751"/>
                </a:moveTo>
                <a:cubicBezTo>
                  <a:pt x="28787" y="35413"/>
                  <a:pt x="28697" y="36052"/>
                  <a:pt x="28562" y="36663"/>
                </a:cubicBezTo>
                <a:moveTo>
                  <a:pt x="34129" y="22954"/>
                </a:moveTo>
                <a:cubicBezTo>
                  <a:pt x="36055" y="24231"/>
                  <a:pt x="37381" y="26919"/>
                  <a:pt x="37381" y="30027"/>
                </a:cubicBezTo>
                <a:cubicBezTo>
                  <a:pt x="37381" y="30048"/>
                  <a:pt x="37381" y="30069"/>
                  <a:pt x="37381" y="30090"/>
                </a:cubicBezTo>
                <a:moveTo>
                  <a:pt x="41798" y="15354"/>
                </a:moveTo>
                <a:cubicBezTo>
                  <a:pt x="41472" y="16395"/>
                  <a:pt x="40973" y="17308"/>
                  <a:pt x="40351" y="18030"/>
                </a:cubicBezTo>
                <a:moveTo>
                  <a:pt x="38324" y="5426"/>
                </a:moveTo>
                <a:cubicBezTo>
                  <a:pt x="38375" y="5804"/>
                  <a:pt x="38401" y="6196"/>
                  <a:pt x="38401" y="6595"/>
                </a:cubicBezTo>
                <a:cubicBezTo>
                  <a:pt x="38401" y="6627"/>
                  <a:pt x="38401" y="6658"/>
                  <a:pt x="38401" y="6690"/>
                </a:cubicBezTo>
                <a:moveTo>
                  <a:pt x="29078" y="3952"/>
                </a:moveTo>
                <a:cubicBezTo>
                  <a:pt x="29268" y="3364"/>
                  <a:pt x="29519" y="2823"/>
                  <a:pt x="29820" y="2341"/>
                </a:cubicBezTo>
                <a:moveTo>
                  <a:pt x="22141" y="4720"/>
                </a:moveTo>
                <a:cubicBezTo>
                  <a:pt x="22218" y="4229"/>
                  <a:pt x="22340" y="3764"/>
                  <a:pt x="22499" y="3329"/>
                </a:cubicBezTo>
                <a:moveTo>
                  <a:pt x="14000" y="5192"/>
                </a:moveTo>
                <a:cubicBezTo>
                  <a:pt x="14474" y="5569"/>
                  <a:pt x="14910" y="6023"/>
                  <a:pt x="15300" y="6540"/>
                </a:cubicBezTo>
                <a:moveTo>
                  <a:pt x="4127" y="15789"/>
                </a:moveTo>
                <a:cubicBezTo>
                  <a:pt x="4024" y="15332"/>
                  <a:pt x="3948" y="14858"/>
                  <a:pt x="3900" y="14375"/>
                </a:cubicBezTo>
              </a:path>
            </a:pathLst>
          </a:custGeom>
          <a:solidFill>
            <a:srgbClr val="70AD47"/>
          </a:solidFill>
          <a:ln w="12700" cap="flat" cmpd="sng">
            <a:solidFill>
              <a:srgbClr val="507E32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959485" y="1096645"/>
            <a:ext cx="6946900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/>
              <a:t>儿歌：</a:t>
            </a:r>
            <a:endParaRPr lang="zh-CN" altLang="en-US" sz="4000"/>
          </a:p>
          <a:p>
            <a:r>
              <a:rPr lang="zh-CN" altLang="en-US" sz="4000"/>
              <a:t> </a:t>
            </a:r>
            <a:endParaRPr lang="zh-CN" altLang="en-US" sz="4000"/>
          </a:p>
          <a:p>
            <a:r>
              <a:rPr lang="zh-CN" altLang="en-US" sz="4000"/>
              <a:t>            吃饭应注意，</a:t>
            </a:r>
            <a:endParaRPr lang="zh-CN" altLang="en-US" sz="4000"/>
          </a:p>
          <a:p>
            <a:r>
              <a:rPr lang="zh-CN" altLang="en-US" sz="4000"/>
              <a:t>           健康和礼仪。</a:t>
            </a:r>
            <a:endParaRPr lang="zh-CN" altLang="en-US" sz="4000"/>
          </a:p>
          <a:p>
            <a:r>
              <a:rPr lang="zh-CN" altLang="en-US" sz="4000"/>
              <a:t>           挑食暴食不可取，</a:t>
            </a:r>
            <a:endParaRPr lang="zh-CN" altLang="en-US" sz="4000"/>
          </a:p>
          <a:p>
            <a:r>
              <a:rPr lang="zh-CN" altLang="en-US" sz="4000"/>
              <a:t>           浪费粮食更不宜。</a:t>
            </a:r>
            <a:endParaRPr lang="zh-CN" altLang="en-US" sz="4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8433" name="内容占位符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527300" y="1603375"/>
            <a:ext cx="4089400" cy="4613275"/>
          </a:xfrm>
          <a:noFill/>
          <a:ln>
            <a:noFill/>
          </a:ln>
        </p:spPr>
      </p:pic>
      <p:sp>
        <p:nvSpPr>
          <p:cNvPr id="18434" name="内容占位符 2"/>
          <p:cNvSpPr txBox="1"/>
          <p:nvPr/>
        </p:nvSpPr>
        <p:spPr>
          <a:xfrm>
            <a:off x="755650" y="863600"/>
            <a:ext cx="7777163" cy="5842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>
              <a:spcBef>
                <a:spcPct val="20000"/>
              </a:spcBef>
              <a:buClr>
                <a:srgbClr val="FF9933"/>
              </a:buClr>
              <a:buSzPct val="60000"/>
              <a:buFont typeface="Wingdings" panose="05000000000000000000" pitchFamily="2" charset="2"/>
              <a:buNone/>
            </a:pPr>
            <a:r>
              <a:rPr lang="zh-CN" altLang="en-US" sz="3200" dirty="0">
                <a:solidFill>
                  <a:srgbClr val="000000"/>
                </a:solidFill>
                <a:latin typeface="Calibri" panose="020F0502020204030204"/>
                <a:ea typeface="楷体" panose="02010609060101010101" pitchFamily="49" charset="-122"/>
              </a:rPr>
              <a:t>吃饭之前先洗手</a:t>
            </a:r>
            <a:endParaRPr lang="zh-CN" altLang="en-US" sz="3200" dirty="0">
              <a:solidFill>
                <a:srgbClr val="000000"/>
              </a:solidFill>
              <a:latin typeface="Calibri" panose="020F0502020204030204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481" name="图片 9"/>
          <p:cNvPicPr>
            <a:picLocks noChangeAspect="1"/>
          </p:cNvPicPr>
          <p:nvPr/>
        </p:nvPicPr>
        <p:blipFill>
          <a:blip r:embed="rId1"/>
          <a:srcRect t="11755" b="16185"/>
          <a:stretch>
            <a:fillRect/>
          </a:stretch>
        </p:blipFill>
        <p:spPr>
          <a:xfrm>
            <a:off x="719138" y="1619250"/>
            <a:ext cx="7705725" cy="4441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矩形 10"/>
          <p:cNvSpPr/>
          <p:nvPr/>
        </p:nvSpPr>
        <p:spPr>
          <a:xfrm>
            <a:off x="639763" y="4660900"/>
            <a:ext cx="2016125" cy="574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/>
            <a:r>
              <a:rPr lang="zh-CN" altLang="en-US" sz="1600" strike="noStrike" noProof="1" dirty="0">
                <a:solidFill>
                  <a:sysClr val="windowText" lastClr="000000"/>
                </a:solidFill>
                <a:ea typeface="楷体" panose="02010609060101010101" pitchFamily="49" charset="-122"/>
              </a:rPr>
              <a:t>手心</a:t>
            </a:r>
            <a:r>
              <a:rPr lang="zh-CN" altLang="en-US" sz="1600" strike="noStrike" noProof="1" dirty="0" smtClean="0">
                <a:solidFill>
                  <a:sysClr val="windowText" lastClr="000000"/>
                </a:solidFill>
                <a:ea typeface="楷体" panose="02010609060101010101" pitchFamily="49" charset="-122"/>
              </a:rPr>
              <a:t>对手背沿</a:t>
            </a:r>
            <a:r>
              <a:rPr lang="zh-CN" altLang="en-US" sz="1600" strike="noStrike" noProof="1" dirty="0">
                <a:solidFill>
                  <a:sysClr val="windowText" lastClr="000000"/>
                </a:solidFill>
                <a:ea typeface="楷体" panose="02010609060101010101" pitchFamily="49" charset="-122"/>
              </a:rPr>
              <a:t>指缝相互摩擦，交换进行</a:t>
            </a:r>
            <a:endParaRPr lang="zh-CN" altLang="en-US" sz="1600" strike="noStrike" noProof="1" dirty="0">
              <a:solidFill>
                <a:sysClr val="windowText" lastClr="000000"/>
              </a:solidFill>
              <a:ea typeface="楷体" panose="02010609060101010101" pitchFamily="49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08025" y="2854325"/>
            <a:ext cx="1878013" cy="57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/>
            <a:r>
              <a:rPr lang="zh-CN" altLang="en-US" sz="1600" strike="noStrike" noProof="1" dirty="0" smtClean="0">
                <a:solidFill>
                  <a:sysClr val="windowText" lastClr="000000"/>
                </a:solidFill>
                <a:ea typeface="楷体" panose="02010609060101010101" pitchFamily="49" charset="-122"/>
              </a:rPr>
              <a:t>掌心相对，手指</a:t>
            </a:r>
            <a:endParaRPr lang="en-US" altLang="zh-CN" sz="1600" strike="noStrike" noProof="1" dirty="0" smtClean="0">
              <a:solidFill>
                <a:sysClr val="windowText" lastClr="000000"/>
              </a:solidFill>
              <a:ea typeface="楷体" panose="02010609060101010101" pitchFamily="49" charset="-122"/>
            </a:endParaRPr>
          </a:p>
          <a:p>
            <a:pPr fontAlgn="auto"/>
            <a:r>
              <a:rPr lang="zh-CN" altLang="en-US" sz="1600" strike="noStrike" noProof="1" dirty="0" smtClean="0">
                <a:solidFill>
                  <a:sysClr val="windowText" lastClr="000000"/>
                </a:solidFill>
                <a:ea typeface="楷体" panose="02010609060101010101" pitchFamily="49" charset="-122"/>
              </a:rPr>
              <a:t>并拢相互摩擦</a:t>
            </a:r>
            <a:endParaRPr lang="zh-CN" altLang="en-US" sz="1600" strike="noStrike" noProof="1" dirty="0">
              <a:solidFill>
                <a:sysClr val="windowText" lastClr="000000"/>
              </a:solidFill>
              <a:ea typeface="楷体" panose="02010609060101010101" pitchFamily="49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051050" y="5930900"/>
            <a:ext cx="1879600" cy="57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/>
            <a:r>
              <a:rPr lang="zh-CN" altLang="en-US" sz="1600" strike="noStrike" noProof="1" dirty="0">
                <a:solidFill>
                  <a:sysClr val="windowText" lastClr="000000"/>
                </a:solidFill>
                <a:ea typeface="楷体" panose="02010609060101010101" pitchFamily="49" charset="-122"/>
              </a:rPr>
              <a:t>掌心相对，双手</a:t>
            </a:r>
            <a:r>
              <a:rPr lang="zh-CN" altLang="en-US" sz="1600" strike="noStrike" noProof="1" dirty="0" smtClean="0">
                <a:solidFill>
                  <a:sysClr val="windowText" lastClr="000000"/>
                </a:solidFill>
                <a:ea typeface="楷体" panose="02010609060101010101" pitchFamily="49" charset="-122"/>
              </a:rPr>
              <a:t>交叉沿指</a:t>
            </a:r>
            <a:r>
              <a:rPr lang="zh-CN" altLang="en-US" sz="1600" strike="noStrike" noProof="1" dirty="0">
                <a:solidFill>
                  <a:sysClr val="windowText" lastClr="000000"/>
                </a:solidFill>
                <a:ea typeface="楷体" panose="02010609060101010101" pitchFamily="49" charset="-122"/>
              </a:rPr>
              <a:t>缝相互摩擦</a:t>
            </a:r>
            <a:endParaRPr lang="zh-CN" altLang="en-US" sz="1600" strike="noStrike" noProof="1" dirty="0">
              <a:solidFill>
                <a:sysClr val="windowText" lastClr="000000"/>
              </a:solidFill>
              <a:ea typeface="楷体" panose="02010609060101010101" pitchFamily="49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659563" y="2886075"/>
            <a:ext cx="2066925" cy="57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/>
            <a:r>
              <a:rPr lang="zh-CN" altLang="en-US" sz="1600" strike="noStrike" noProof="1" dirty="0">
                <a:solidFill>
                  <a:sysClr val="windowText" lastClr="000000"/>
                </a:solidFill>
                <a:ea typeface="楷体" panose="02010609060101010101" pitchFamily="49" charset="-122"/>
              </a:rPr>
              <a:t>一手握另一手大拇指旋转摩擦，交换进行</a:t>
            </a:r>
            <a:endParaRPr lang="zh-CN" altLang="en-US" sz="1600" strike="noStrike" noProof="1" dirty="0">
              <a:solidFill>
                <a:sysClr val="windowText" lastClr="000000"/>
              </a:solidFill>
              <a:ea typeface="楷体" panose="02010609060101010101" pitchFamily="49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533900" y="5930900"/>
            <a:ext cx="2630488" cy="57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/>
            <a:r>
              <a:rPr lang="zh-CN" altLang="en-US" sz="1600" strike="noStrike" noProof="1" dirty="0">
                <a:solidFill>
                  <a:sysClr val="windowText" lastClr="000000"/>
                </a:solidFill>
                <a:ea typeface="楷体" panose="02010609060101010101" pitchFamily="49" charset="-122"/>
              </a:rPr>
              <a:t>弯曲各手指关节，在另一手掌心旋转</a:t>
            </a:r>
            <a:r>
              <a:rPr lang="zh-CN" altLang="en-US" sz="1600" strike="noStrike" noProof="1" dirty="0" smtClean="0">
                <a:solidFill>
                  <a:sysClr val="windowText" lastClr="000000"/>
                </a:solidFill>
                <a:ea typeface="楷体" panose="02010609060101010101" pitchFamily="49" charset="-122"/>
              </a:rPr>
              <a:t>摩擦，交换</a:t>
            </a:r>
            <a:r>
              <a:rPr lang="zh-CN" altLang="en-US" sz="1600" strike="noStrike" noProof="1" dirty="0">
                <a:solidFill>
                  <a:sysClr val="windowText" lastClr="000000"/>
                </a:solidFill>
                <a:ea typeface="楷体" panose="02010609060101010101" pitchFamily="49" charset="-122"/>
              </a:rPr>
              <a:t>进行</a:t>
            </a:r>
            <a:endParaRPr lang="zh-CN" altLang="en-US" sz="1600" strike="noStrike" noProof="1" dirty="0">
              <a:solidFill>
                <a:sysClr val="windowText" lastClr="000000"/>
              </a:solidFill>
              <a:ea typeface="楷体" panose="02010609060101010101" pitchFamily="49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7229475" y="4718050"/>
            <a:ext cx="1446213" cy="574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/>
            <a:r>
              <a:rPr lang="zh-CN" altLang="en-US" sz="1600" strike="noStrike" noProof="1" dirty="0" smtClean="0">
                <a:solidFill>
                  <a:sysClr val="windowText" lastClr="000000"/>
                </a:solidFill>
                <a:ea typeface="楷体" panose="02010609060101010101" pitchFamily="49" charset="-122"/>
              </a:rPr>
              <a:t>搓洗手腕，</a:t>
            </a:r>
            <a:endParaRPr lang="en-US" altLang="zh-CN" sz="1600" strike="noStrike" noProof="1" dirty="0" smtClean="0">
              <a:solidFill>
                <a:sysClr val="windowText" lastClr="000000"/>
              </a:solidFill>
              <a:ea typeface="楷体" panose="02010609060101010101" pitchFamily="49" charset="-122"/>
            </a:endParaRPr>
          </a:p>
          <a:p>
            <a:pPr fontAlgn="auto"/>
            <a:r>
              <a:rPr lang="zh-CN" altLang="en-US" sz="1600" strike="noStrike" noProof="1" dirty="0" smtClean="0">
                <a:solidFill>
                  <a:sysClr val="windowText" lastClr="000000"/>
                </a:solidFill>
                <a:ea typeface="楷体" panose="02010609060101010101" pitchFamily="49" charset="-122"/>
              </a:rPr>
              <a:t>交换进行</a:t>
            </a:r>
            <a:endParaRPr lang="zh-CN" altLang="en-US" sz="1600" strike="noStrike" noProof="1" dirty="0">
              <a:solidFill>
                <a:sysClr val="windowText" lastClr="000000"/>
              </a:solidFill>
              <a:ea typeface="楷体" panose="02010609060101010101" pitchFamily="49" charset="-122"/>
            </a:endParaRPr>
          </a:p>
        </p:txBody>
      </p:sp>
      <p:sp>
        <p:nvSpPr>
          <p:cNvPr id="20488" name="内容占位符 2"/>
          <p:cNvSpPr txBox="1"/>
          <p:nvPr/>
        </p:nvSpPr>
        <p:spPr>
          <a:xfrm>
            <a:off x="755650" y="863600"/>
            <a:ext cx="7777163" cy="5842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>
              <a:spcBef>
                <a:spcPct val="20000"/>
              </a:spcBef>
              <a:buClr>
                <a:srgbClr val="FF9933"/>
              </a:buClr>
              <a:buSzPct val="60000"/>
              <a:buFont typeface="Wingdings" panose="05000000000000000000" pitchFamily="2" charset="2"/>
              <a:buNone/>
            </a:pPr>
            <a:r>
              <a:rPr lang="zh-CN" altLang="en-US" sz="3200" dirty="0">
                <a:solidFill>
                  <a:srgbClr val="000000"/>
                </a:solidFill>
                <a:latin typeface="Calibri" panose="020F0502020204030204"/>
                <a:ea typeface="楷体" panose="02010609060101010101" pitchFamily="49" charset="-122"/>
              </a:rPr>
              <a:t>怎样洗手才干净？</a:t>
            </a:r>
            <a:endParaRPr lang="zh-CN" altLang="en-US" sz="3200" dirty="0">
              <a:solidFill>
                <a:srgbClr val="000000"/>
              </a:solidFill>
              <a:latin typeface="Calibri" panose="020F0502020204030204"/>
              <a:ea typeface="楷体" panose="02010609060101010101" pitchFamily="49" charset="-122"/>
            </a:endParaRPr>
          </a:p>
        </p:txBody>
      </p:sp>
      <p:pic>
        <p:nvPicPr>
          <p:cNvPr id="2" name="纯音乐 - 抽奖欢快的背景音乐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06055" y="5888355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142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29" name="WordArt 11"/>
          <p:cNvSpPr>
            <a:spLocks noTextEdit="1"/>
          </p:cNvSpPr>
          <p:nvPr/>
        </p:nvSpPr>
        <p:spPr>
          <a:xfrm>
            <a:off x="587375" y="812800"/>
            <a:ext cx="1031875" cy="49847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  <a:normAutofit/>
          </a:bodyPr>
          <a:p>
            <a:pPr algn="l"/>
            <a:r>
              <a:rPr lang="zh-CN" altLang="en-US" sz="3600" b="1" spc="-360">
                <a:ln w="1270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5C945D"/>
                </a:solidFill>
                <a:effectLst>
                  <a:outerShdw dist="38100" dir="18900000" algn="ctr" rotWithShape="0">
                    <a:srgbClr val="DBE9DB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儿歌</a:t>
            </a:r>
            <a:endParaRPr lang="zh-CN" altLang="en-US" sz="3600" b="1" spc="-360"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5C945D"/>
              </a:solidFill>
              <a:effectLst>
                <a:outerShdw dist="38100" dir="18900000" algn="ctr" rotWithShape="0">
                  <a:srgbClr val="DBE9DB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TextBox 1"/>
          <p:cNvSpPr txBox="1"/>
          <p:nvPr/>
        </p:nvSpPr>
        <p:spPr>
          <a:xfrm>
            <a:off x="2376488" y="2039938"/>
            <a:ext cx="4391025" cy="3044825"/>
          </a:xfrm>
          <a:prstGeom prst="round2DiagRect">
            <a:avLst/>
          </a:prstGeom>
          <a:solidFill>
            <a:srgbClr val="D6F0B6"/>
          </a:solidFill>
          <a:ln w="3175">
            <a:solidFill>
              <a:srgbClr val="81C12F"/>
            </a:solidFill>
          </a:ln>
          <a:effectLst>
            <a:outerShdw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252000" tIns="72000" rIns="252000" bIns="72000" anchor="ctr">
            <a:spAutoFit/>
          </a:bodyPr>
          <a:lstStyle>
            <a:defPPr>
              <a:defRPr lang="zh-CN"/>
            </a:defPPr>
            <a:lvl1pPr indent="180975">
              <a:lnSpc>
                <a:spcPct val="150000"/>
              </a:lnSpc>
              <a:defRPr sz="2800"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pPr indent="0" algn="ctr" fontAlgn="auto"/>
            <a:r>
              <a:rPr lang="zh-CN" altLang="en-US" strike="noStrike" noProof="1" dirty="0"/>
              <a:t>小手是个宝，</a:t>
            </a:r>
            <a:endParaRPr lang="zh-CN" altLang="en-US" strike="noStrike" noProof="1" dirty="0"/>
          </a:p>
          <a:p>
            <a:pPr indent="0" algn="ctr" fontAlgn="auto"/>
            <a:r>
              <a:rPr lang="zh-CN" altLang="en-US" strike="noStrike" noProof="1" dirty="0"/>
              <a:t>做事不能少。</a:t>
            </a:r>
            <a:endParaRPr lang="zh-CN" altLang="en-US" strike="noStrike" noProof="1" dirty="0"/>
          </a:p>
          <a:p>
            <a:pPr indent="0" algn="ctr" fontAlgn="auto"/>
            <a:r>
              <a:rPr lang="zh-CN" altLang="en-US" strike="noStrike" noProof="1" dirty="0"/>
              <a:t>饭前要洗手，</a:t>
            </a:r>
            <a:endParaRPr lang="zh-CN" altLang="en-US" strike="noStrike" noProof="1" dirty="0"/>
          </a:p>
          <a:p>
            <a:pPr indent="0" algn="ctr" fontAlgn="auto"/>
            <a:r>
              <a:rPr lang="zh-CN" altLang="en-US" strike="noStrike" noProof="1" dirty="0"/>
              <a:t>千万别忘掉。</a:t>
            </a:r>
            <a:endParaRPr lang="zh-CN" altLang="en-US" strike="noStrike" noProof="1" dirty="0"/>
          </a:p>
        </p:txBody>
      </p:sp>
      <p:pic>
        <p:nvPicPr>
          <p:cNvPr id="2" name="纯音乐 - 抽奖欢快的背景音乐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658100" y="5356860"/>
            <a:ext cx="619125" cy="61912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302385" y="5855970"/>
            <a:ext cx="52139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吃饭的时候还要注意哪些卫生习惯呢？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142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53" name="云形 2"/>
          <p:cNvSpPr/>
          <p:nvPr/>
        </p:nvSpPr>
        <p:spPr>
          <a:xfrm>
            <a:off x="1884363" y="2243138"/>
            <a:ext cx="5375275" cy="2443162"/>
          </a:xfrm>
          <a:custGeom>
            <a:avLst/>
            <a:gdLst/>
            <a:ahLst/>
            <a:cxnLst>
              <a:cxn ang="0">
                <a:pos x="5369225" y="1221296"/>
              </a:cxn>
              <a:cxn ang="5400000">
                <a:pos x="2686852" y="2439991"/>
              </a:cxn>
              <a:cxn ang="10800000">
                <a:pos x="16668" y="1221296"/>
              </a:cxn>
              <a:cxn ang="16200000">
                <a:pos x="2686852" y="139657"/>
              </a:cxn>
            </a:cxnLst>
            <a:pathLst>
              <a:path w="43200" h="43200">
                <a:moveTo>
                  <a:pt x="3900" y="14370"/>
                </a:moveTo>
                <a:cubicBezTo>
                  <a:pt x="3859" y="13965"/>
                  <a:pt x="3838" y="13551"/>
                  <a:pt x="3838" y="13131"/>
                </a:cubicBezTo>
                <a:cubicBezTo>
                  <a:pt x="3838" y="8056"/>
                  <a:pt x="6861" y="3941"/>
                  <a:pt x="10591" y="3941"/>
                </a:cubicBezTo>
                <a:cubicBezTo>
                  <a:pt x="11837" y="3941"/>
                  <a:pt x="13004" y="4400"/>
                  <a:pt x="14006" y="5201"/>
                </a:cubicBezTo>
                <a:cubicBezTo>
                  <a:pt x="14902" y="2905"/>
                  <a:pt x="16675" y="1343"/>
                  <a:pt x="18716" y="1343"/>
                </a:cubicBezTo>
                <a:cubicBezTo>
                  <a:pt x="20174" y="1343"/>
                  <a:pt x="21494" y="2140"/>
                  <a:pt x="22457" y="3431"/>
                </a:cubicBezTo>
                <a:cubicBezTo>
                  <a:pt x="23173" y="1479"/>
                  <a:pt x="24653" y="140"/>
                  <a:pt x="26363" y="140"/>
                </a:cubicBezTo>
                <a:cubicBezTo>
                  <a:pt x="27778" y="140"/>
                  <a:pt x="29037" y="1058"/>
                  <a:pt x="29834" y="2480"/>
                </a:cubicBezTo>
                <a:cubicBezTo>
                  <a:pt x="30725" y="1054"/>
                  <a:pt x="32054" y="149"/>
                  <a:pt x="33539" y="149"/>
                </a:cubicBezTo>
                <a:cubicBezTo>
                  <a:pt x="35927" y="149"/>
                  <a:pt x="37913" y="2490"/>
                  <a:pt x="38319" y="5572"/>
                </a:cubicBezTo>
                <a:cubicBezTo>
                  <a:pt x="40586" y="6412"/>
                  <a:pt x="42251" y="9236"/>
                  <a:pt x="42251" y="12590"/>
                </a:cubicBezTo>
                <a:cubicBezTo>
                  <a:pt x="42251" y="13609"/>
                  <a:pt x="42097" y="14578"/>
                  <a:pt x="41820" y="15458"/>
                </a:cubicBezTo>
                <a:cubicBezTo>
                  <a:pt x="42699" y="17013"/>
                  <a:pt x="43222" y="18960"/>
                  <a:pt x="43222" y="21074"/>
                </a:cubicBezTo>
                <a:cubicBezTo>
                  <a:pt x="43222" y="25723"/>
                  <a:pt x="40694" y="29568"/>
                  <a:pt x="37409" y="30202"/>
                </a:cubicBezTo>
                <a:cubicBezTo>
                  <a:pt x="37384" y="34518"/>
                  <a:pt x="34803" y="38006"/>
                  <a:pt x="31624" y="38006"/>
                </a:cubicBezTo>
                <a:cubicBezTo>
                  <a:pt x="30499" y="38006"/>
                  <a:pt x="29448" y="37569"/>
                  <a:pt x="28560" y="36813"/>
                </a:cubicBezTo>
                <a:cubicBezTo>
                  <a:pt x="27721" y="40603"/>
                  <a:pt x="25145" y="43358"/>
                  <a:pt x="22098" y="43358"/>
                </a:cubicBezTo>
                <a:cubicBezTo>
                  <a:pt x="19758" y="43358"/>
                  <a:pt x="17696" y="41733"/>
                  <a:pt x="16484" y="39265"/>
                </a:cubicBezTo>
                <a:cubicBezTo>
                  <a:pt x="15323" y="40222"/>
                  <a:pt x="13962" y="40772"/>
                  <a:pt x="12507" y="40772"/>
                </a:cubicBezTo>
                <a:cubicBezTo>
                  <a:pt x="9641" y="40772"/>
                  <a:pt x="7140" y="38639"/>
                  <a:pt x="5808" y="35473"/>
                </a:cubicBezTo>
                <a:cubicBezTo>
                  <a:pt x="5642" y="35499"/>
                  <a:pt x="5472" y="35513"/>
                  <a:pt x="5300" y="35513"/>
                </a:cubicBezTo>
                <a:cubicBezTo>
                  <a:pt x="2892" y="35513"/>
                  <a:pt x="940" y="32863"/>
                  <a:pt x="940" y="29595"/>
                </a:cubicBezTo>
                <a:cubicBezTo>
                  <a:pt x="940" y="28031"/>
                  <a:pt x="1387" y="26609"/>
                  <a:pt x="2117" y="25551"/>
                </a:cubicBezTo>
                <a:cubicBezTo>
                  <a:pt x="831" y="24519"/>
                  <a:pt x="-32" y="22608"/>
                  <a:pt x="-32" y="20421"/>
                </a:cubicBezTo>
                <a:cubicBezTo>
                  <a:pt x="-32" y="17344"/>
                  <a:pt x="1677" y="14813"/>
                  <a:pt x="3866" y="14507"/>
                </a:cubicBezTo>
                <a:close/>
              </a:path>
              <a:path w="43200" h="43200" fill="none">
                <a:moveTo>
                  <a:pt x="4693" y="26177"/>
                </a:moveTo>
                <a:cubicBezTo>
                  <a:pt x="4582" y="26189"/>
                  <a:pt x="4470" y="26195"/>
                  <a:pt x="4356" y="26195"/>
                </a:cubicBezTo>
                <a:cubicBezTo>
                  <a:pt x="3555" y="26195"/>
                  <a:pt x="2804" y="25898"/>
                  <a:pt x="2160" y="25381"/>
                </a:cubicBezTo>
                <a:moveTo>
                  <a:pt x="6928" y="34899"/>
                </a:moveTo>
                <a:cubicBezTo>
                  <a:pt x="6579" y="35090"/>
                  <a:pt x="6207" y="35220"/>
                  <a:pt x="5821" y="35281"/>
                </a:cubicBezTo>
                <a:moveTo>
                  <a:pt x="16478" y="39090"/>
                </a:moveTo>
                <a:cubicBezTo>
                  <a:pt x="16211" y="38549"/>
                  <a:pt x="15986" y="37967"/>
                  <a:pt x="15809" y="37354"/>
                </a:cubicBezTo>
                <a:moveTo>
                  <a:pt x="28827" y="34751"/>
                </a:moveTo>
                <a:cubicBezTo>
                  <a:pt x="28787" y="35413"/>
                  <a:pt x="28697" y="36052"/>
                  <a:pt x="28562" y="36663"/>
                </a:cubicBezTo>
                <a:moveTo>
                  <a:pt x="34129" y="22954"/>
                </a:moveTo>
                <a:cubicBezTo>
                  <a:pt x="36055" y="24231"/>
                  <a:pt x="37381" y="26919"/>
                  <a:pt x="37381" y="30027"/>
                </a:cubicBezTo>
                <a:cubicBezTo>
                  <a:pt x="37381" y="30048"/>
                  <a:pt x="37381" y="30069"/>
                  <a:pt x="37381" y="30090"/>
                </a:cubicBezTo>
                <a:moveTo>
                  <a:pt x="41798" y="15354"/>
                </a:moveTo>
                <a:cubicBezTo>
                  <a:pt x="41472" y="16395"/>
                  <a:pt x="40973" y="17308"/>
                  <a:pt x="40351" y="18030"/>
                </a:cubicBezTo>
                <a:moveTo>
                  <a:pt x="38324" y="5426"/>
                </a:moveTo>
                <a:cubicBezTo>
                  <a:pt x="38375" y="5804"/>
                  <a:pt x="38401" y="6196"/>
                  <a:pt x="38401" y="6595"/>
                </a:cubicBezTo>
                <a:cubicBezTo>
                  <a:pt x="38401" y="6627"/>
                  <a:pt x="38401" y="6658"/>
                  <a:pt x="38401" y="6690"/>
                </a:cubicBezTo>
                <a:moveTo>
                  <a:pt x="29078" y="3952"/>
                </a:moveTo>
                <a:cubicBezTo>
                  <a:pt x="29268" y="3364"/>
                  <a:pt x="29519" y="2823"/>
                  <a:pt x="29820" y="2341"/>
                </a:cubicBezTo>
                <a:moveTo>
                  <a:pt x="22141" y="4720"/>
                </a:moveTo>
                <a:cubicBezTo>
                  <a:pt x="22218" y="4229"/>
                  <a:pt x="22340" y="3764"/>
                  <a:pt x="22499" y="3329"/>
                </a:cubicBezTo>
                <a:moveTo>
                  <a:pt x="14000" y="5192"/>
                </a:moveTo>
                <a:cubicBezTo>
                  <a:pt x="14474" y="5569"/>
                  <a:pt x="14910" y="6023"/>
                  <a:pt x="15300" y="6540"/>
                </a:cubicBezTo>
                <a:moveTo>
                  <a:pt x="4127" y="15789"/>
                </a:moveTo>
                <a:cubicBezTo>
                  <a:pt x="4024" y="15332"/>
                  <a:pt x="3948" y="14858"/>
                  <a:pt x="3900" y="14375"/>
                </a:cubicBezTo>
              </a:path>
            </a:pathLst>
          </a:custGeom>
          <a:solidFill>
            <a:srgbClr val="70AD47"/>
          </a:solidFill>
          <a:ln w="12700" cap="flat" cmpd="sng">
            <a:solidFill>
              <a:srgbClr val="507E32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23554" name="矩形 3"/>
          <p:cNvSpPr/>
          <p:nvPr/>
        </p:nvSpPr>
        <p:spPr>
          <a:xfrm>
            <a:off x="2379663" y="2906713"/>
            <a:ext cx="4537075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44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我在餐桌上</a:t>
            </a:r>
            <a:endParaRPr lang="zh-CN" altLang="en-US" sz="44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19460" name="Picture 4" descr="照片 90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23190" y="98425"/>
            <a:ext cx="8897620" cy="65004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2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p>
            <a:pPr eaLnBrk="1" hangingPunct="1"/>
            <a:endParaRPr lang="zh-CN" altLang="zh-CN" dirty="0"/>
          </a:p>
        </p:txBody>
      </p:sp>
      <p:sp>
        <p:nvSpPr>
          <p:cNvPr id="20483" name="Rectangle 3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/>
          <a:p>
            <a:pPr eaLnBrk="1" hangingPunct="1"/>
            <a:endParaRPr lang="zh-CN" altLang="zh-CN" dirty="0"/>
          </a:p>
        </p:txBody>
      </p:sp>
      <p:pic>
        <p:nvPicPr>
          <p:cNvPr id="20484" name="Picture 4" descr="照片 90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057910"/>
            <a:ext cx="8229600" cy="4525963"/>
          </a:xfrm>
        </p:spPr>
        <p:txBody>
          <a:bodyPr/>
          <a:p>
            <a:pPr marL="0" indent="0">
              <a:buNone/>
            </a:pPr>
            <a:endParaRPr lang="zh-CN" altLang="en-US"/>
          </a:p>
          <a:p>
            <a:r>
              <a:rPr lang="zh-CN" altLang="en-US">
                <a:solidFill>
                  <a:srgbClr val="FF0000"/>
                </a:solidFill>
              </a:rPr>
              <a:t>小组讨论</a:t>
            </a:r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  <a:p>
            <a:r>
              <a:rPr lang="zh-CN" altLang="en-US"/>
              <a:t>下面我们再看几幅图，你们讲一讲，他们这样做，对还是不对呢？为什么？</a:t>
            </a:r>
            <a:endParaRPr lang="zh-CN" alt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558</Words>
  <Application>WPS 演示</Application>
  <PresentationFormat>全屏显示(4:3)</PresentationFormat>
  <Paragraphs>109</Paragraphs>
  <Slides>22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2" baseType="lpstr">
      <vt:lpstr>Arial</vt:lpstr>
      <vt:lpstr>宋体</vt:lpstr>
      <vt:lpstr>Wingdings</vt:lpstr>
      <vt:lpstr>Calibri</vt:lpstr>
      <vt:lpstr>楷体</vt:lpstr>
      <vt:lpstr>华文行楷</vt:lpstr>
      <vt:lpstr>微软雅黑</vt:lpstr>
      <vt:lpstr>Arial Unicode MS</vt:lpstr>
      <vt:lpstr>Calibri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演一演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吃饭有讲究</dc:title>
  <dc:creator>suchunjing</dc:creator>
  <cp:lastModifiedBy>guoying</cp:lastModifiedBy>
  <cp:revision>120</cp:revision>
  <dcterms:created xsi:type="dcterms:W3CDTF">2017-06-02T07:42:00Z</dcterms:created>
  <dcterms:modified xsi:type="dcterms:W3CDTF">2017-11-01T23:11:25Z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2052-10.1.0.6875</vt:lpwstr>
  </property>
</Properties>
</file>