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16" r:id="rId5"/>
    <p:sldId id="317" r:id="rId6"/>
    <p:sldId id="318" r:id="rId7"/>
    <p:sldId id="332" r:id="rId8"/>
    <p:sldId id="321" r:id="rId9"/>
    <p:sldId id="319" r:id="rId10"/>
    <p:sldId id="326" r:id="rId11"/>
    <p:sldId id="260" r:id="rId12"/>
    <p:sldId id="261" r:id="rId13"/>
    <p:sldId id="327" r:id="rId14"/>
    <p:sldId id="267" r:id="rId15"/>
    <p:sldId id="268" r:id="rId16"/>
    <p:sldId id="269" r:id="rId17"/>
    <p:sldId id="270" r:id="rId18"/>
    <p:sldId id="271" r:id="rId19"/>
    <p:sldId id="272" r:id="rId20"/>
    <p:sldId id="273" r:id="rId21"/>
    <p:sldId id="274" r:id="rId22"/>
    <p:sldId id="275" r:id="rId23"/>
    <p:sldId id="328" r:id="rId24"/>
    <p:sldId id="278" r:id="rId25"/>
    <p:sldId id="282" r:id="rId26"/>
    <p:sldId id="329" r:id="rId27"/>
    <p:sldId id="284" r:id="rId28"/>
    <p:sldId id="286" r:id="rId29"/>
    <p:sldId id="330" r:id="rId30"/>
    <p:sldId id="290" r:id="rId31"/>
    <p:sldId id="331" r:id="rId32"/>
    <p:sldId id="293" r:id="rId33"/>
    <p:sldId id="295" r:id="rId34"/>
    <p:sldId id="297" r:id="rId35"/>
    <p:sldId id="299" r:id="rId36"/>
    <p:sldId id="301" r:id="rId37"/>
    <p:sldId id="303" r:id="rId38"/>
    <p:sldId id="305" r:id="rId39"/>
    <p:sldId id="307" r:id="rId40"/>
    <p:sldId id="309" r:id="rId41"/>
    <p:sldId id="312" r:id="rId42"/>
    <p:sldId id="313" r:id="rId43"/>
    <p:sldId id="333"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19946-9E39-4CF3-A5B3-9E130B8B665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A7170-65E4-4A6B-B7C3-53D8E65AAB1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4A7170-65E4-4A6B-B7C3-53D8E65AAB1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57686" y="347152"/>
            <a:ext cx="7652914" cy="480131"/>
          </a:xfrm>
          <a:noFill/>
        </p:spPr>
        <p:txBody>
          <a:bodyPr wrap="square" rtlCol="0">
            <a:spAutoFit/>
          </a:bodyPr>
          <a:lstStyle>
            <a:lvl1pPr>
              <a:defRPr lang="zh-CN" altLang="en-US" sz="2800" b="1">
                <a:gradFill>
                  <a:gsLst>
                    <a:gs pos="90000">
                      <a:srgbClr val="C00000"/>
                    </a:gs>
                    <a:gs pos="30000">
                      <a:srgbClr val="FF3300"/>
                    </a:gs>
                  </a:gsLst>
                  <a:lin ang="5400000" scaled="1"/>
                </a:gradFill>
                <a:latin typeface="+mj-ea"/>
                <a:ea typeface="+mj-ea"/>
                <a:cs typeface="+mn-cs"/>
              </a:defRPr>
            </a:lvl1pPr>
          </a:lstStyle>
          <a:p>
            <a:pPr marL="0" lvl="0"/>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7" name="直接连接符 6"/>
          <p:cNvCxnSpPr/>
          <p:nvPr userDrawn="1"/>
        </p:nvCxnSpPr>
        <p:spPr>
          <a:xfrm flipV="1">
            <a:off x="0" y="906574"/>
            <a:ext cx="12192000" cy="1451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695703" y="347152"/>
            <a:ext cx="3496297" cy="575188"/>
          </a:xfrm>
          <a:prstGeom prst="rect">
            <a:avLst/>
          </a:prstGeom>
        </p:spPr>
      </p:pic>
      <p:sp>
        <p:nvSpPr>
          <p:cNvPr id="9" name="Freeform 9"/>
          <p:cNvSpPr/>
          <p:nvPr userDrawn="1"/>
        </p:nvSpPr>
        <p:spPr bwMode="auto">
          <a:xfrm>
            <a:off x="210208" y="126124"/>
            <a:ext cx="845346" cy="740805"/>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gradFill>
            <a:gsLst>
              <a:gs pos="90000">
                <a:srgbClr val="C00000"/>
              </a:gs>
              <a:gs pos="30000">
                <a:srgbClr val="FF3300"/>
              </a:gs>
            </a:gsLst>
            <a:lin ang="5400000" scaled="1"/>
          </a:gradFill>
          <a:ln>
            <a:noFill/>
          </a:ln>
        </p:spPr>
        <p:txBody>
          <a:bodyPr vert="horz" wrap="square" lIns="91440" tIns="45720" rIns="91440" bIns="45720" numCol="1" anchor="t" anchorCtr="0" compatLnSpc="1"/>
          <a:lstStyle/>
          <a:p>
            <a:pPr algn="ct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3.png"/><Relationship Id="rId2" Type="http://schemas.microsoft.com/office/2007/relationships/hdphoto" Target="../media/image32.wdp"/><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3.png"/><Relationship Id="rId2" Type="http://schemas.microsoft.com/office/2007/relationships/hdphoto" Target="../media/image32.wdp"/><Relationship Id="rId1" Type="http://schemas.openxmlformats.org/officeDocument/2006/relationships/image" Target="../media/image31.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3.png"/><Relationship Id="rId2" Type="http://schemas.microsoft.com/office/2007/relationships/hdphoto" Target="../media/image32.wdp"/><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3.png"/><Relationship Id="rId2" Type="http://schemas.microsoft.com/office/2007/relationships/hdphoto" Target="../media/image32.wdp"/><Relationship Id="rId1" Type="http://schemas.openxmlformats.org/officeDocument/2006/relationships/image" Target="../media/image31.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3.png"/><Relationship Id="rId2" Type="http://schemas.microsoft.com/office/2007/relationships/hdphoto" Target="../media/image32.wdp"/><Relationship Id="rId1" Type="http://schemas.openxmlformats.org/officeDocument/2006/relationships/image" Target="../media/image31.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3.png"/><Relationship Id="rId2" Type="http://schemas.microsoft.com/office/2007/relationships/hdphoto" Target="../media/image32.wdp"/><Relationship Id="rId1" Type="http://schemas.openxmlformats.org/officeDocument/2006/relationships/image" Target="../media/image31.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3.png"/><Relationship Id="rId2" Type="http://schemas.microsoft.com/office/2007/relationships/hdphoto" Target="../media/image32.wdp"/><Relationship Id="rId1" Type="http://schemas.openxmlformats.org/officeDocument/2006/relationships/image" Target="../media/image31.png"/></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3.png"/><Relationship Id="rId2" Type="http://schemas.microsoft.com/office/2007/relationships/hdphoto" Target="../media/image32.wdp"/><Relationship Id="rId1" Type="http://schemas.openxmlformats.org/officeDocument/2006/relationships/image" Target="../media/image31.pn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3.png"/><Relationship Id="rId2" Type="http://schemas.microsoft.com/office/2007/relationships/hdphoto" Target="../media/image32.wdp"/><Relationship Id="rId1" Type="http://schemas.openxmlformats.org/officeDocument/2006/relationships/image" Target="../media/image31.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1.xml"/><Relationship Id="rId4" Type="http://schemas.openxmlformats.org/officeDocument/2006/relationships/image" Target="../media/image34.png"/><Relationship Id="rId3" Type="http://schemas.openxmlformats.org/officeDocument/2006/relationships/image" Target="../media/image33.png"/><Relationship Id="rId2" Type="http://schemas.microsoft.com/office/2007/relationships/hdphoto" Target="../media/image32.wdp"/><Relationship Id="rId1"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image" Target="../media/image5.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45633" y="2887232"/>
            <a:ext cx="3697358" cy="1478097"/>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8800" b="1" dirty="0">
                <a:ln w="3175">
                  <a:noFill/>
                </a:ln>
                <a:gradFill>
                  <a:gsLst>
                    <a:gs pos="54000">
                      <a:schemeClr val="bg2"/>
                    </a:gs>
                    <a:gs pos="87000">
                      <a:schemeClr val="bg2"/>
                    </a:gs>
                    <a:gs pos="61000">
                      <a:schemeClr val="bg2">
                        <a:lumMod val="50000"/>
                      </a:schemeClr>
                    </a:gs>
                  </a:gsLst>
                  <a:lin ang="5400000" scaled="1"/>
                </a:gradFill>
                <a:latin typeface="+mj-ea"/>
                <a:ea typeface="+mj-ea"/>
                <a:cs typeface="方正苏新诗柳楷简体-yolan" panose="02000000000000000000" pitchFamily="2" charset="-122"/>
                <a:sym typeface="+mn-lt"/>
              </a:rPr>
              <a:t>新时代</a:t>
            </a:r>
            <a:endParaRPr lang="zh-CN" altLang="en-US" sz="8800" b="1" dirty="0">
              <a:ln w="3175">
                <a:noFill/>
              </a:ln>
              <a:gradFill>
                <a:gsLst>
                  <a:gs pos="54000">
                    <a:schemeClr val="bg2"/>
                  </a:gs>
                  <a:gs pos="87000">
                    <a:schemeClr val="bg2"/>
                  </a:gs>
                  <a:gs pos="61000">
                    <a:schemeClr val="bg2">
                      <a:lumMod val="50000"/>
                    </a:schemeClr>
                  </a:gs>
                </a:gsLst>
                <a:lin ang="5400000" scaled="1"/>
              </a:gradFill>
              <a:latin typeface="+mj-ea"/>
              <a:ea typeface="+mj-ea"/>
              <a:cs typeface="方正苏新诗柳楷简体-yolan" panose="02000000000000000000" pitchFamily="2" charset="-122"/>
              <a:sym typeface="+mn-lt"/>
            </a:endParaRPr>
          </a:p>
        </p:txBody>
      </p:sp>
      <p:sp>
        <p:nvSpPr>
          <p:cNvPr id="5" name="矩形 4"/>
          <p:cNvSpPr/>
          <p:nvPr/>
        </p:nvSpPr>
        <p:spPr>
          <a:xfrm>
            <a:off x="2076694" y="2001581"/>
            <a:ext cx="8050359" cy="1037207"/>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6000" b="1" dirty="0">
                <a:ln w="3175">
                  <a:noFill/>
                </a:ln>
                <a:gradFill>
                  <a:gsLst>
                    <a:gs pos="54000">
                      <a:schemeClr val="bg2"/>
                    </a:gs>
                    <a:gs pos="87000">
                      <a:schemeClr val="bg2"/>
                    </a:gs>
                    <a:gs pos="61000">
                      <a:schemeClr val="bg2">
                        <a:lumMod val="50000"/>
                      </a:schemeClr>
                    </a:gs>
                  </a:gsLst>
                  <a:lin ang="5400000" scaled="1"/>
                </a:gradFill>
                <a:latin typeface="+mj-ea"/>
                <a:ea typeface="+mj-ea"/>
                <a:cs typeface="方正苏新诗柳楷简体-yolan" panose="02000000000000000000" pitchFamily="2" charset="-122"/>
                <a:sym typeface="+mn-lt"/>
              </a:rPr>
              <a:t>聚焦党的十九大</a:t>
            </a:r>
            <a:endParaRPr lang="zh-CN" altLang="en-US" sz="6000" b="1" dirty="0">
              <a:ln w="3175">
                <a:noFill/>
              </a:ln>
              <a:gradFill>
                <a:gsLst>
                  <a:gs pos="54000">
                    <a:schemeClr val="bg2"/>
                  </a:gs>
                  <a:gs pos="87000">
                    <a:schemeClr val="bg2"/>
                  </a:gs>
                  <a:gs pos="61000">
                    <a:schemeClr val="bg2">
                      <a:lumMod val="50000"/>
                    </a:schemeClr>
                  </a:gs>
                </a:gsLst>
                <a:lin ang="5400000" scaled="1"/>
              </a:gradFill>
              <a:latin typeface="+mj-ea"/>
              <a:ea typeface="+mj-ea"/>
              <a:cs typeface="方正苏新诗柳楷简体-yolan" panose="02000000000000000000" pitchFamily="2" charset="-122"/>
              <a:sym typeface="+mn-lt"/>
            </a:endParaRPr>
          </a:p>
        </p:txBody>
      </p:sp>
      <p:sp>
        <p:nvSpPr>
          <p:cNvPr id="6" name="矩形 5"/>
          <p:cNvSpPr/>
          <p:nvPr/>
        </p:nvSpPr>
        <p:spPr>
          <a:xfrm>
            <a:off x="6042991" y="2887232"/>
            <a:ext cx="3775366" cy="1478097"/>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8800" b="1" dirty="0">
                <a:ln w="3175">
                  <a:noFill/>
                </a:ln>
                <a:gradFill>
                  <a:gsLst>
                    <a:gs pos="54000">
                      <a:schemeClr val="bg2"/>
                    </a:gs>
                    <a:gs pos="87000">
                      <a:schemeClr val="bg2"/>
                    </a:gs>
                    <a:gs pos="61000">
                      <a:schemeClr val="bg2">
                        <a:lumMod val="50000"/>
                      </a:schemeClr>
                    </a:gs>
                  </a:gsLst>
                  <a:lin ang="5400000" scaled="1"/>
                </a:gradFill>
                <a:latin typeface="+mj-ea"/>
                <a:ea typeface="+mj-ea"/>
                <a:cs typeface="方正苏新诗柳楷简体-yolan" panose="02000000000000000000" pitchFamily="2" charset="-122"/>
                <a:sym typeface="+mn-lt"/>
              </a:rPr>
              <a:t>新征程</a:t>
            </a:r>
            <a:endParaRPr lang="zh-CN" altLang="en-US" sz="8800" b="1" dirty="0">
              <a:ln w="3175">
                <a:noFill/>
              </a:ln>
              <a:gradFill>
                <a:gsLst>
                  <a:gs pos="54000">
                    <a:schemeClr val="bg2"/>
                  </a:gs>
                  <a:gs pos="87000">
                    <a:schemeClr val="bg2"/>
                  </a:gs>
                  <a:gs pos="61000">
                    <a:schemeClr val="bg2">
                      <a:lumMod val="50000"/>
                    </a:schemeClr>
                  </a:gs>
                </a:gsLst>
                <a:lin ang="5400000" scaled="1"/>
              </a:gradFill>
              <a:latin typeface="+mj-ea"/>
              <a:ea typeface="+mj-ea"/>
              <a:cs typeface="方正苏新诗柳楷简体-yolan" panose="02000000000000000000" pitchFamily="2" charset="-122"/>
              <a:sym typeface="+mn-lt"/>
            </a:endParaRPr>
          </a:p>
        </p:txBody>
      </p:sp>
      <p:sp>
        <p:nvSpPr>
          <p:cNvPr id="3" name="文本框 2"/>
          <p:cNvSpPr txBox="1"/>
          <p:nvPr/>
        </p:nvSpPr>
        <p:spPr>
          <a:xfrm>
            <a:off x="3675568" y="4469204"/>
            <a:ext cx="4852610" cy="523220"/>
          </a:xfrm>
          <a:prstGeom prst="rect">
            <a:avLst/>
          </a:prstGeom>
          <a:noFill/>
        </p:spPr>
        <p:txBody>
          <a:bodyPr wrap="none" rtlCol="0">
            <a:spAutoFit/>
          </a:bodyPr>
          <a:lstStyle/>
          <a:p>
            <a:pPr algn="ctr"/>
            <a:r>
              <a:rPr lang="zh-CN" altLang="en-US" sz="2800" dirty="0"/>
              <a:t>深入学习贯彻党的十九大精神</a:t>
            </a:r>
            <a:endParaRPr lang="zh-CN" altLang="en-US" sz="2800" dirty="0"/>
          </a:p>
        </p:txBody>
      </p:sp>
      <p:pic>
        <p:nvPicPr>
          <p:cNvPr id="49" name="图片 4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33621" y="604522"/>
            <a:ext cx="2543181" cy="1805753"/>
          </a:xfrm>
          <a:prstGeom prst="rect">
            <a:avLst/>
          </a:prstGeom>
        </p:spPr>
      </p:pic>
      <p:sp>
        <p:nvSpPr>
          <p:cNvPr id="50" name="Freeform 9"/>
          <p:cNvSpPr/>
          <p:nvPr/>
        </p:nvSpPr>
        <p:spPr bwMode="auto">
          <a:xfrm>
            <a:off x="5330430" y="604522"/>
            <a:ext cx="1542886" cy="135208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gradFill>
            <a:gsLst>
              <a:gs pos="90000">
                <a:srgbClr val="C00000"/>
              </a:gs>
              <a:gs pos="30000">
                <a:srgbClr val="FF3300"/>
              </a:gs>
            </a:gsLst>
            <a:lin ang="5400000" scaled="1"/>
          </a:gradFill>
          <a:ln>
            <a:noFill/>
          </a:ln>
        </p:spPr>
        <p:txBody>
          <a:bodyPr vert="horz" wrap="square" lIns="91440" tIns="45720" rIns="91440" bIns="45720" numCol="1" anchor="t" anchorCtr="0" compatLnSpc="1"/>
          <a:lstStyle/>
          <a:p>
            <a:pPr algn="ctr"/>
            <a:endParaRPr lang="zh-CN" altLang="en-US" dirty="0"/>
          </a:p>
        </p:txBody>
      </p:sp>
    </p:spTree>
  </p:cSld>
  <p:clrMapOvr>
    <a:masterClrMapping/>
  </p:clrMapOvr>
  <p:transition spd="slow" advClick="0" advTm="0">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40262" y="2228168"/>
            <a:ext cx="2601244" cy="1612770"/>
          </a:xfrm>
          <a:prstGeom prst="rect">
            <a:avLst/>
          </a:prstGeom>
        </p:spPr>
      </p:pic>
      <p:sp>
        <p:nvSpPr>
          <p:cNvPr id="14" name="任意多边形 13"/>
          <p:cNvSpPr/>
          <p:nvPr/>
        </p:nvSpPr>
        <p:spPr>
          <a:xfrm rot="2700000">
            <a:off x="5282301" y="-455627"/>
            <a:ext cx="4440983" cy="4442338"/>
          </a:xfrm>
          <a:custGeom>
            <a:avLst/>
            <a:gdLst>
              <a:gd name="connsiteX0" fmla="*/ 0 w 4440983"/>
              <a:gd name="connsiteY0" fmla="*/ 3847026 h 4442338"/>
              <a:gd name="connsiteX1" fmla="*/ 3845671 w 4440983"/>
              <a:gd name="connsiteY1" fmla="*/ 1354 h 4442338"/>
              <a:gd name="connsiteX2" fmla="*/ 3847028 w 4440983"/>
              <a:gd name="connsiteY2" fmla="*/ 2711 h 4442338"/>
              <a:gd name="connsiteX3" fmla="*/ 3847028 w 4440983"/>
              <a:gd name="connsiteY3" fmla="*/ 0 h 4442338"/>
              <a:gd name="connsiteX4" fmla="*/ 4439628 w 4440983"/>
              <a:gd name="connsiteY4" fmla="*/ 0 h 4442338"/>
              <a:gd name="connsiteX5" fmla="*/ 4439628 w 4440983"/>
              <a:gd name="connsiteY5" fmla="*/ 595311 h 4442338"/>
              <a:gd name="connsiteX6" fmla="*/ 4440983 w 4440983"/>
              <a:gd name="connsiteY6" fmla="*/ 596666 h 4442338"/>
              <a:gd name="connsiteX7" fmla="*/ 4439628 w 4440983"/>
              <a:gd name="connsiteY7" fmla="*/ 598021 h 4442338"/>
              <a:gd name="connsiteX8" fmla="*/ 4439628 w 4440983"/>
              <a:gd name="connsiteY8" fmla="*/ 598022 h 4442338"/>
              <a:gd name="connsiteX9" fmla="*/ 4439628 w 4440983"/>
              <a:gd name="connsiteY9" fmla="*/ 598022 h 4442338"/>
              <a:gd name="connsiteX10" fmla="*/ 595311 w 4440983"/>
              <a:gd name="connsiteY10" fmla="*/ 4442338 h 4442338"/>
              <a:gd name="connsiteX11" fmla="*/ 593955 w 4440983"/>
              <a:gd name="connsiteY11" fmla="*/ 4440982 h 4442338"/>
              <a:gd name="connsiteX12" fmla="*/ 593956 w 4440983"/>
              <a:gd name="connsiteY12" fmla="*/ 3845671 h 4442338"/>
              <a:gd name="connsiteX13" fmla="*/ 1356 w 4440983"/>
              <a:gd name="connsiteY13" fmla="*/ 3845671 h 4442338"/>
              <a:gd name="connsiteX14" fmla="*/ 1356 w 4440983"/>
              <a:gd name="connsiteY14" fmla="*/ 3848382 h 444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40983" h="4442338">
                <a:moveTo>
                  <a:pt x="0" y="3847026"/>
                </a:moveTo>
                <a:lnTo>
                  <a:pt x="3845671" y="1354"/>
                </a:lnTo>
                <a:lnTo>
                  <a:pt x="3847028" y="2711"/>
                </a:lnTo>
                <a:lnTo>
                  <a:pt x="3847028" y="0"/>
                </a:lnTo>
                <a:lnTo>
                  <a:pt x="4439628" y="0"/>
                </a:lnTo>
                <a:lnTo>
                  <a:pt x="4439628" y="595311"/>
                </a:lnTo>
                <a:lnTo>
                  <a:pt x="4440983" y="596666"/>
                </a:lnTo>
                <a:lnTo>
                  <a:pt x="4439628" y="598021"/>
                </a:lnTo>
                <a:lnTo>
                  <a:pt x="4439628" y="598022"/>
                </a:lnTo>
                <a:lnTo>
                  <a:pt x="4439628" y="598022"/>
                </a:lnTo>
                <a:lnTo>
                  <a:pt x="595311" y="4442338"/>
                </a:lnTo>
                <a:lnTo>
                  <a:pt x="593955" y="4440982"/>
                </a:lnTo>
                <a:lnTo>
                  <a:pt x="593956" y="3845671"/>
                </a:lnTo>
                <a:lnTo>
                  <a:pt x="1356" y="3845671"/>
                </a:lnTo>
                <a:lnTo>
                  <a:pt x="1356" y="3848382"/>
                </a:lnTo>
                <a:close/>
              </a:path>
            </a:pathLst>
          </a:cu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b="1">
              <a:solidFill>
                <a:schemeClr val="bg1"/>
              </a:solidFill>
              <a:cs typeface="+mn-ea"/>
            </a:endParaRPr>
          </a:p>
        </p:txBody>
      </p:sp>
      <p:sp>
        <p:nvSpPr>
          <p:cNvPr id="4" name="矩形 3"/>
          <p:cNvSpPr/>
          <p:nvPr/>
        </p:nvSpPr>
        <p:spPr>
          <a:xfrm>
            <a:off x="5353386" y="1442376"/>
            <a:ext cx="4887894" cy="646331"/>
          </a:xfrm>
          <a:prstGeom prst="rect">
            <a:avLst/>
          </a:prstGeom>
        </p:spPr>
        <p:txBody>
          <a:bodyPr wrap="square">
            <a:spAutoFit/>
          </a:bodyPr>
          <a:lstStyle/>
          <a:p>
            <a:r>
              <a:rPr lang="zh-CN" altLang="en-US" dirty="0">
                <a:solidFill>
                  <a:schemeClr val="bg1"/>
                </a:solidFill>
                <a:cs typeface="+mn-ea"/>
                <a:sym typeface="+mn-lt"/>
              </a:rPr>
              <a:t>承前启后、继往开来、在新的历史条件下继续夺取中国特色社会主义伟大胜利的时代。</a:t>
            </a:r>
            <a:endParaRPr lang="zh-CN" altLang="en-US" dirty="0">
              <a:solidFill>
                <a:schemeClr val="bg1"/>
              </a:solidFill>
            </a:endParaRPr>
          </a:p>
        </p:txBody>
      </p:sp>
      <p:sp>
        <p:nvSpPr>
          <p:cNvPr id="2" name="标题 1"/>
          <p:cNvSpPr>
            <a:spLocks noGrp="1"/>
          </p:cNvSpPr>
          <p:nvPr>
            <p:ph type="title"/>
          </p:nvPr>
        </p:nvSpPr>
        <p:spPr/>
        <p:txBody>
          <a:bodyPr/>
          <a:lstStyle/>
          <a:p>
            <a:r>
              <a:rPr lang="zh-CN" altLang="en-US" dirty="0">
                <a:sym typeface="+mn-lt"/>
              </a:rPr>
              <a:t>中国特色社会主义进入了新时代</a:t>
            </a:r>
            <a:endParaRPr lang="zh-CN" altLang="en-US" dirty="0"/>
          </a:p>
        </p:txBody>
      </p:sp>
      <p:grpSp>
        <p:nvGrpSpPr>
          <p:cNvPr id="5" name="组合 4"/>
          <p:cNvGrpSpPr/>
          <p:nvPr/>
        </p:nvGrpSpPr>
        <p:grpSpPr>
          <a:xfrm>
            <a:off x="758190" y="3362943"/>
            <a:ext cx="3023949" cy="812099"/>
            <a:chOff x="13938450" y="3153628"/>
            <a:chExt cx="8476343" cy="812099"/>
          </a:xfrm>
        </p:grpSpPr>
        <p:sp>
          <p:nvSpPr>
            <p:cNvPr id="6" name="圆角矩形 5"/>
            <p:cNvSpPr/>
            <p:nvPr/>
          </p:nvSpPr>
          <p:spPr>
            <a:xfrm>
              <a:off x="13938450" y="3153628"/>
              <a:ext cx="8476343" cy="812099"/>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7" name="矩形 6"/>
            <p:cNvSpPr/>
            <p:nvPr/>
          </p:nvSpPr>
          <p:spPr>
            <a:xfrm>
              <a:off x="14448814" y="3267290"/>
              <a:ext cx="7455613" cy="5847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这个新时代</a:t>
              </a:r>
              <a:endParaRPr lang="zh-CN" altLang="en-US" sz="3200" b="1" dirty="0">
                <a:solidFill>
                  <a:schemeClr val="bg1"/>
                </a:solidFill>
                <a:cs typeface="+mn-ea"/>
              </a:endParaRPr>
            </a:p>
          </p:txBody>
        </p:sp>
      </p:grpSp>
      <p:grpSp>
        <p:nvGrpSpPr>
          <p:cNvPr id="15" name="组合 14"/>
          <p:cNvGrpSpPr/>
          <p:nvPr/>
        </p:nvGrpSpPr>
        <p:grpSpPr>
          <a:xfrm>
            <a:off x="4405194" y="1469722"/>
            <a:ext cx="598022" cy="592600"/>
            <a:chOff x="4405194" y="1469722"/>
            <a:chExt cx="598022" cy="592600"/>
          </a:xfrm>
        </p:grpSpPr>
        <p:sp>
          <p:nvSpPr>
            <p:cNvPr id="8" name="矩形 7"/>
            <p:cNvSpPr/>
            <p:nvPr/>
          </p:nvSpPr>
          <p:spPr>
            <a:xfrm rot="2700000">
              <a:off x="4407905" y="1467011"/>
              <a:ext cx="592600" cy="598022"/>
            </a:xfrm>
            <a:prstGeom prst="rect">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3" name="文本框 2"/>
            <p:cNvSpPr txBox="1"/>
            <p:nvPr/>
          </p:nvSpPr>
          <p:spPr>
            <a:xfrm>
              <a:off x="4406688" y="1473635"/>
              <a:ext cx="595035" cy="584775"/>
            </a:xfrm>
            <a:prstGeom prst="rect">
              <a:avLst/>
            </a:prstGeom>
            <a:noFill/>
          </p:spPr>
          <p:txBody>
            <a:bodyPr wrap="none" rtlCol="0">
              <a:spAutoFit/>
            </a:bodyPr>
            <a:lstStyle/>
            <a:p>
              <a:pPr algn="ctr"/>
              <a:r>
                <a:rPr lang="zh-CN" altLang="en-US" sz="3200" b="1" dirty="0">
                  <a:solidFill>
                    <a:schemeClr val="bg1"/>
                  </a:solidFill>
                </a:rPr>
                <a:t>是</a:t>
              </a:r>
              <a:endParaRPr lang="zh-CN" altLang="en-US" sz="3200" b="1" dirty="0">
                <a:solidFill>
                  <a:schemeClr val="bg1"/>
                </a:solidFill>
              </a:endParaRPr>
            </a:p>
          </p:txBody>
        </p:sp>
      </p:grpSp>
      <p:sp>
        <p:nvSpPr>
          <p:cNvPr id="16" name="任意多边形 15"/>
          <p:cNvSpPr/>
          <p:nvPr/>
        </p:nvSpPr>
        <p:spPr>
          <a:xfrm rot="2700000">
            <a:off x="5282302" y="500976"/>
            <a:ext cx="4440983" cy="4442338"/>
          </a:xfrm>
          <a:custGeom>
            <a:avLst/>
            <a:gdLst>
              <a:gd name="connsiteX0" fmla="*/ 0 w 4440983"/>
              <a:gd name="connsiteY0" fmla="*/ 3847026 h 4442338"/>
              <a:gd name="connsiteX1" fmla="*/ 3845671 w 4440983"/>
              <a:gd name="connsiteY1" fmla="*/ 1354 h 4442338"/>
              <a:gd name="connsiteX2" fmla="*/ 3847028 w 4440983"/>
              <a:gd name="connsiteY2" fmla="*/ 2711 h 4442338"/>
              <a:gd name="connsiteX3" fmla="*/ 3847028 w 4440983"/>
              <a:gd name="connsiteY3" fmla="*/ 0 h 4442338"/>
              <a:gd name="connsiteX4" fmla="*/ 4439628 w 4440983"/>
              <a:gd name="connsiteY4" fmla="*/ 0 h 4442338"/>
              <a:gd name="connsiteX5" fmla="*/ 4439628 w 4440983"/>
              <a:gd name="connsiteY5" fmla="*/ 595311 h 4442338"/>
              <a:gd name="connsiteX6" fmla="*/ 4440983 w 4440983"/>
              <a:gd name="connsiteY6" fmla="*/ 596666 h 4442338"/>
              <a:gd name="connsiteX7" fmla="*/ 4439628 w 4440983"/>
              <a:gd name="connsiteY7" fmla="*/ 598021 h 4442338"/>
              <a:gd name="connsiteX8" fmla="*/ 4439628 w 4440983"/>
              <a:gd name="connsiteY8" fmla="*/ 598022 h 4442338"/>
              <a:gd name="connsiteX9" fmla="*/ 4439628 w 4440983"/>
              <a:gd name="connsiteY9" fmla="*/ 598022 h 4442338"/>
              <a:gd name="connsiteX10" fmla="*/ 595311 w 4440983"/>
              <a:gd name="connsiteY10" fmla="*/ 4442338 h 4442338"/>
              <a:gd name="connsiteX11" fmla="*/ 593955 w 4440983"/>
              <a:gd name="connsiteY11" fmla="*/ 4440982 h 4442338"/>
              <a:gd name="connsiteX12" fmla="*/ 593956 w 4440983"/>
              <a:gd name="connsiteY12" fmla="*/ 3845671 h 4442338"/>
              <a:gd name="connsiteX13" fmla="*/ 1356 w 4440983"/>
              <a:gd name="connsiteY13" fmla="*/ 3845671 h 4442338"/>
              <a:gd name="connsiteX14" fmla="*/ 1356 w 4440983"/>
              <a:gd name="connsiteY14" fmla="*/ 3848382 h 444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40983" h="4442338">
                <a:moveTo>
                  <a:pt x="0" y="3847026"/>
                </a:moveTo>
                <a:lnTo>
                  <a:pt x="3845671" y="1354"/>
                </a:lnTo>
                <a:lnTo>
                  <a:pt x="3847028" y="2711"/>
                </a:lnTo>
                <a:lnTo>
                  <a:pt x="3847028" y="0"/>
                </a:lnTo>
                <a:lnTo>
                  <a:pt x="4439628" y="0"/>
                </a:lnTo>
                <a:lnTo>
                  <a:pt x="4439628" y="595311"/>
                </a:lnTo>
                <a:lnTo>
                  <a:pt x="4440983" y="596666"/>
                </a:lnTo>
                <a:lnTo>
                  <a:pt x="4439628" y="598021"/>
                </a:lnTo>
                <a:lnTo>
                  <a:pt x="4439628" y="598022"/>
                </a:lnTo>
                <a:lnTo>
                  <a:pt x="4439628" y="598022"/>
                </a:lnTo>
                <a:lnTo>
                  <a:pt x="595311" y="4442338"/>
                </a:lnTo>
                <a:lnTo>
                  <a:pt x="593955" y="4440982"/>
                </a:lnTo>
                <a:lnTo>
                  <a:pt x="593956" y="3845671"/>
                </a:lnTo>
                <a:lnTo>
                  <a:pt x="1356" y="3845671"/>
                </a:lnTo>
                <a:lnTo>
                  <a:pt x="1356" y="3848382"/>
                </a:lnTo>
                <a:close/>
              </a:path>
            </a:pathLst>
          </a:cu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b="1">
              <a:solidFill>
                <a:schemeClr val="bg1"/>
              </a:solidFill>
              <a:cs typeface="+mn-ea"/>
            </a:endParaRPr>
          </a:p>
        </p:txBody>
      </p:sp>
      <p:sp>
        <p:nvSpPr>
          <p:cNvPr id="17" name="矩形 16"/>
          <p:cNvSpPr/>
          <p:nvPr/>
        </p:nvSpPr>
        <p:spPr>
          <a:xfrm>
            <a:off x="5353387" y="2398979"/>
            <a:ext cx="4887894" cy="646331"/>
          </a:xfrm>
          <a:prstGeom prst="rect">
            <a:avLst/>
          </a:prstGeom>
        </p:spPr>
        <p:txBody>
          <a:bodyPr wrap="square">
            <a:spAutoFit/>
          </a:bodyPr>
          <a:lstStyle/>
          <a:p>
            <a:r>
              <a:rPr lang="zh-CN" altLang="en-US" dirty="0">
                <a:solidFill>
                  <a:schemeClr val="bg1"/>
                </a:solidFill>
                <a:cs typeface="+mn-ea"/>
                <a:sym typeface="+mn-lt"/>
              </a:rPr>
              <a:t>决胜全面建成小康社会、进而全面建设社会主义现代化强国的时代。</a:t>
            </a:r>
            <a:endParaRPr lang="zh-CN" altLang="en-US" dirty="0">
              <a:solidFill>
                <a:schemeClr val="bg1"/>
              </a:solidFill>
            </a:endParaRPr>
          </a:p>
        </p:txBody>
      </p:sp>
      <p:grpSp>
        <p:nvGrpSpPr>
          <p:cNvPr id="18" name="组合 17"/>
          <p:cNvGrpSpPr/>
          <p:nvPr/>
        </p:nvGrpSpPr>
        <p:grpSpPr>
          <a:xfrm>
            <a:off x="4405195" y="2426325"/>
            <a:ext cx="598022" cy="592600"/>
            <a:chOff x="4405194" y="1469722"/>
            <a:chExt cx="598022" cy="592600"/>
          </a:xfrm>
        </p:grpSpPr>
        <p:sp>
          <p:nvSpPr>
            <p:cNvPr id="19" name="矩形 18"/>
            <p:cNvSpPr/>
            <p:nvPr/>
          </p:nvSpPr>
          <p:spPr>
            <a:xfrm rot="2700000">
              <a:off x="4407905" y="1467011"/>
              <a:ext cx="592600" cy="598022"/>
            </a:xfrm>
            <a:prstGeom prst="rect">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20" name="文本框 19"/>
            <p:cNvSpPr txBox="1"/>
            <p:nvPr/>
          </p:nvSpPr>
          <p:spPr>
            <a:xfrm>
              <a:off x="4406688" y="1473635"/>
              <a:ext cx="595035" cy="584775"/>
            </a:xfrm>
            <a:prstGeom prst="rect">
              <a:avLst/>
            </a:prstGeom>
            <a:noFill/>
          </p:spPr>
          <p:txBody>
            <a:bodyPr wrap="none" rtlCol="0">
              <a:spAutoFit/>
            </a:bodyPr>
            <a:lstStyle/>
            <a:p>
              <a:pPr algn="ctr"/>
              <a:r>
                <a:rPr lang="zh-CN" altLang="en-US" sz="3200" b="1" dirty="0">
                  <a:solidFill>
                    <a:schemeClr val="bg1"/>
                  </a:solidFill>
                </a:rPr>
                <a:t>是</a:t>
              </a:r>
              <a:endParaRPr lang="zh-CN" altLang="en-US" sz="3200" b="1" dirty="0">
                <a:solidFill>
                  <a:schemeClr val="bg1"/>
                </a:solidFill>
              </a:endParaRPr>
            </a:p>
          </p:txBody>
        </p:sp>
      </p:grpSp>
      <p:sp>
        <p:nvSpPr>
          <p:cNvPr id="21" name="任意多边形 20"/>
          <p:cNvSpPr/>
          <p:nvPr/>
        </p:nvSpPr>
        <p:spPr>
          <a:xfrm rot="2700000">
            <a:off x="5282303" y="1457579"/>
            <a:ext cx="4440983" cy="4442338"/>
          </a:xfrm>
          <a:custGeom>
            <a:avLst/>
            <a:gdLst>
              <a:gd name="connsiteX0" fmla="*/ 0 w 4440983"/>
              <a:gd name="connsiteY0" fmla="*/ 3847026 h 4442338"/>
              <a:gd name="connsiteX1" fmla="*/ 3845671 w 4440983"/>
              <a:gd name="connsiteY1" fmla="*/ 1354 h 4442338"/>
              <a:gd name="connsiteX2" fmla="*/ 3847028 w 4440983"/>
              <a:gd name="connsiteY2" fmla="*/ 2711 h 4442338"/>
              <a:gd name="connsiteX3" fmla="*/ 3847028 w 4440983"/>
              <a:gd name="connsiteY3" fmla="*/ 0 h 4442338"/>
              <a:gd name="connsiteX4" fmla="*/ 4439628 w 4440983"/>
              <a:gd name="connsiteY4" fmla="*/ 0 h 4442338"/>
              <a:gd name="connsiteX5" fmla="*/ 4439628 w 4440983"/>
              <a:gd name="connsiteY5" fmla="*/ 595311 h 4442338"/>
              <a:gd name="connsiteX6" fmla="*/ 4440983 w 4440983"/>
              <a:gd name="connsiteY6" fmla="*/ 596666 h 4442338"/>
              <a:gd name="connsiteX7" fmla="*/ 4439628 w 4440983"/>
              <a:gd name="connsiteY7" fmla="*/ 598021 h 4442338"/>
              <a:gd name="connsiteX8" fmla="*/ 4439628 w 4440983"/>
              <a:gd name="connsiteY8" fmla="*/ 598022 h 4442338"/>
              <a:gd name="connsiteX9" fmla="*/ 4439628 w 4440983"/>
              <a:gd name="connsiteY9" fmla="*/ 598022 h 4442338"/>
              <a:gd name="connsiteX10" fmla="*/ 595311 w 4440983"/>
              <a:gd name="connsiteY10" fmla="*/ 4442338 h 4442338"/>
              <a:gd name="connsiteX11" fmla="*/ 593955 w 4440983"/>
              <a:gd name="connsiteY11" fmla="*/ 4440982 h 4442338"/>
              <a:gd name="connsiteX12" fmla="*/ 593956 w 4440983"/>
              <a:gd name="connsiteY12" fmla="*/ 3845671 h 4442338"/>
              <a:gd name="connsiteX13" fmla="*/ 1356 w 4440983"/>
              <a:gd name="connsiteY13" fmla="*/ 3845671 h 4442338"/>
              <a:gd name="connsiteX14" fmla="*/ 1356 w 4440983"/>
              <a:gd name="connsiteY14" fmla="*/ 3848382 h 444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40983" h="4442338">
                <a:moveTo>
                  <a:pt x="0" y="3847026"/>
                </a:moveTo>
                <a:lnTo>
                  <a:pt x="3845671" y="1354"/>
                </a:lnTo>
                <a:lnTo>
                  <a:pt x="3847028" y="2711"/>
                </a:lnTo>
                <a:lnTo>
                  <a:pt x="3847028" y="0"/>
                </a:lnTo>
                <a:lnTo>
                  <a:pt x="4439628" y="0"/>
                </a:lnTo>
                <a:lnTo>
                  <a:pt x="4439628" y="595311"/>
                </a:lnTo>
                <a:lnTo>
                  <a:pt x="4440983" y="596666"/>
                </a:lnTo>
                <a:lnTo>
                  <a:pt x="4439628" y="598021"/>
                </a:lnTo>
                <a:lnTo>
                  <a:pt x="4439628" y="598022"/>
                </a:lnTo>
                <a:lnTo>
                  <a:pt x="4439628" y="598022"/>
                </a:lnTo>
                <a:lnTo>
                  <a:pt x="595311" y="4442338"/>
                </a:lnTo>
                <a:lnTo>
                  <a:pt x="593955" y="4440982"/>
                </a:lnTo>
                <a:lnTo>
                  <a:pt x="593956" y="3845671"/>
                </a:lnTo>
                <a:lnTo>
                  <a:pt x="1356" y="3845671"/>
                </a:lnTo>
                <a:lnTo>
                  <a:pt x="1356" y="3848382"/>
                </a:lnTo>
                <a:close/>
              </a:path>
            </a:pathLst>
          </a:cu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b="1">
              <a:solidFill>
                <a:schemeClr val="bg1"/>
              </a:solidFill>
              <a:cs typeface="+mn-ea"/>
            </a:endParaRPr>
          </a:p>
        </p:txBody>
      </p:sp>
      <p:sp>
        <p:nvSpPr>
          <p:cNvPr id="22" name="矩形 21"/>
          <p:cNvSpPr/>
          <p:nvPr/>
        </p:nvSpPr>
        <p:spPr>
          <a:xfrm>
            <a:off x="5353388" y="3355582"/>
            <a:ext cx="4887894" cy="646331"/>
          </a:xfrm>
          <a:prstGeom prst="rect">
            <a:avLst/>
          </a:prstGeom>
        </p:spPr>
        <p:txBody>
          <a:bodyPr wrap="square">
            <a:spAutoFit/>
          </a:bodyPr>
          <a:lstStyle/>
          <a:p>
            <a:r>
              <a:rPr lang="zh-CN" altLang="en-US" dirty="0">
                <a:solidFill>
                  <a:schemeClr val="bg1"/>
                </a:solidFill>
                <a:cs typeface="+mn-ea"/>
                <a:sym typeface="+mn-lt"/>
              </a:rPr>
              <a:t>全国各族人民团结奋斗、不断创造美好生活、逐步实现全体人民共同富裕的时代。</a:t>
            </a:r>
            <a:endParaRPr lang="zh-CN" altLang="en-US" dirty="0">
              <a:solidFill>
                <a:schemeClr val="bg1"/>
              </a:solidFill>
            </a:endParaRPr>
          </a:p>
        </p:txBody>
      </p:sp>
      <p:grpSp>
        <p:nvGrpSpPr>
          <p:cNvPr id="23" name="组合 22"/>
          <p:cNvGrpSpPr/>
          <p:nvPr/>
        </p:nvGrpSpPr>
        <p:grpSpPr>
          <a:xfrm>
            <a:off x="4405196" y="3382928"/>
            <a:ext cx="598022" cy="592600"/>
            <a:chOff x="4405194" y="1469722"/>
            <a:chExt cx="598022" cy="592600"/>
          </a:xfrm>
        </p:grpSpPr>
        <p:sp>
          <p:nvSpPr>
            <p:cNvPr id="24" name="矩形 23"/>
            <p:cNvSpPr/>
            <p:nvPr/>
          </p:nvSpPr>
          <p:spPr>
            <a:xfrm rot="2700000">
              <a:off x="4407905" y="1467011"/>
              <a:ext cx="592600" cy="598022"/>
            </a:xfrm>
            <a:prstGeom prst="rect">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25" name="文本框 24"/>
            <p:cNvSpPr txBox="1"/>
            <p:nvPr/>
          </p:nvSpPr>
          <p:spPr>
            <a:xfrm>
              <a:off x="4406688" y="1473635"/>
              <a:ext cx="595035" cy="584775"/>
            </a:xfrm>
            <a:prstGeom prst="rect">
              <a:avLst/>
            </a:prstGeom>
            <a:noFill/>
          </p:spPr>
          <p:txBody>
            <a:bodyPr wrap="none" rtlCol="0">
              <a:spAutoFit/>
            </a:bodyPr>
            <a:lstStyle/>
            <a:p>
              <a:pPr algn="ctr"/>
              <a:r>
                <a:rPr lang="zh-CN" altLang="en-US" sz="3200" b="1" dirty="0">
                  <a:solidFill>
                    <a:schemeClr val="bg1"/>
                  </a:solidFill>
                </a:rPr>
                <a:t>是</a:t>
              </a:r>
              <a:endParaRPr lang="zh-CN" altLang="en-US" sz="3200" b="1" dirty="0">
                <a:solidFill>
                  <a:schemeClr val="bg1"/>
                </a:solidFill>
              </a:endParaRPr>
            </a:p>
          </p:txBody>
        </p:sp>
      </p:grpSp>
      <p:sp>
        <p:nvSpPr>
          <p:cNvPr id="26" name="任意多边形 25"/>
          <p:cNvSpPr/>
          <p:nvPr/>
        </p:nvSpPr>
        <p:spPr>
          <a:xfrm rot="2700000">
            <a:off x="5282302" y="2400115"/>
            <a:ext cx="4440983" cy="4442338"/>
          </a:xfrm>
          <a:custGeom>
            <a:avLst/>
            <a:gdLst>
              <a:gd name="connsiteX0" fmla="*/ 0 w 4440983"/>
              <a:gd name="connsiteY0" fmla="*/ 3847026 h 4442338"/>
              <a:gd name="connsiteX1" fmla="*/ 3845671 w 4440983"/>
              <a:gd name="connsiteY1" fmla="*/ 1354 h 4442338"/>
              <a:gd name="connsiteX2" fmla="*/ 3847028 w 4440983"/>
              <a:gd name="connsiteY2" fmla="*/ 2711 h 4442338"/>
              <a:gd name="connsiteX3" fmla="*/ 3847028 w 4440983"/>
              <a:gd name="connsiteY3" fmla="*/ 0 h 4442338"/>
              <a:gd name="connsiteX4" fmla="*/ 4439628 w 4440983"/>
              <a:gd name="connsiteY4" fmla="*/ 0 h 4442338"/>
              <a:gd name="connsiteX5" fmla="*/ 4439628 w 4440983"/>
              <a:gd name="connsiteY5" fmla="*/ 595311 h 4442338"/>
              <a:gd name="connsiteX6" fmla="*/ 4440983 w 4440983"/>
              <a:gd name="connsiteY6" fmla="*/ 596666 h 4442338"/>
              <a:gd name="connsiteX7" fmla="*/ 4439628 w 4440983"/>
              <a:gd name="connsiteY7" fmla="*/ 598021 h 4442338"/>
              <a:gd name="connsiteX8" fmla="*/ 4439628 w 4440983"/>
              <a:gd name="connsiteY8" fmla="*/ 598022 h 4442338"/>
              <a:gd name="connsiteX9" fmla="*/ 4439628 w 4440983"/>
              <a:gd name="connsiteY9" fmla="*/ 598022 h 4442338"/>
              <a:gd name="connsiteX10" fmla="*/ 595311 w 4440983"/>
              <a:gd name="connsiteY10" fmla="*/ 4442338 h 4442338"/>
              <a:gd name="connsiteX11" fmla="*/ 593955 w 4440983"/>
              <a:gd name="connsiteY11" fmla="*/ 4440982 h 4442338"/>
              <a:gd name="connsiteX12" fmla="*/ 593956 w 4440983"/>
              <a:gd name="connsiteY12" fmla="*/ 3845671 h 4442338"/>
              <a:gd name="connsiteX13" fmla="*/ 1356 w 4440983"/>
              <a:gd name="connsiteY13" fmla="*/ 3845671 h 4442338"/>
              <a:gd name="connsiteX14" fmla="*/ 1356 w 4440983"/>
              <a:gd name="connsiteY14" fmla="*/ 3848382 h 444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40983" h="4442338">
                <a:moveTo>
                  <a:pt x="0" y="3847026"/>
                </a:moveTo>
                <a:lnTo>
                  <a:pt x="3845671" y="1354"/>
                </a:lnTo>
                <a:lnTo>
                  <a:pt x="3847028" y="2711"/>
                </a:lnTo>
                <a:lnTo>
                  <a:pt x="3847028" y="0"/>
                </a:lnTo>
                <a:lnTo>
                  <a:pt x="4439628" y="0"/>
                </a:lnTo>
                <a:lnTo>
                  <a:pt x="4439628" y="595311"/>
                </a:lnTo>
                <a:lnTo>
                  <a:pt x="4440983" y="596666"/>
                </a:lnTo>
                <a:lnTo>
                  <a:pt x="4439628" y="598021"/>
                </a:lnTo>
                <a:lnTo>
                  <a:pt x="4439628" y="598022"/>
                </a:lnTo>
                <a:lnTo>
                  <a:pt x="4439628" y="598022"/>
                </a:lnTo>
                <a:lnTo>
                  <a:pt x="595311" y="4442338"/>
                </a:lnTo>
                <a:lnTo>
                  <a:pt x="593955" y="4440982"/>
                </a:lnTo>
                <a:lnTo>
                  <a:pt x="593956" y="3845671"/>
                </a:lnTo>
                <a:lnTo>
                  <a:pt x="1356" y="3845671"/>
                </a:lnTo>
                <a:lnTo>
                  <a:pt x="1356" y="3848382"/>
                </a:lnTo>
                <a:close/>
              </a:path>
            </a:pathLst>
          </a:cu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b="1">
              <a:solidFill>
                <a:schemeClr val="bg1"/>
              </a:solidFill>
              <a:cs typeface="+mn-ea"/>
            </a:endParaRPr>
          </a:p>
        </p:txBody>
      </p:sp>
      <p:sp>
        <p:nvSpPr>
          <p:cNvPr id="27" name="矩形 26"/>
          <p:cNvSpPr/>
          <p:nvPr/>
        </p:nvSpPr>
        <p:spPr>
          <a:xfrm>
            <a:off x="5353387" y="4298118"/>
            <a:ext cx="4887894" cy="646331"/>
          </a:xfrm>
          <a:prstGeom prst="rect">
            <a:avLst/>
          </a:prstGeom>
        </p:spPr>
        <p:txBody>
          <a:bodyPr wrap="square">
            <a:spAutoFit/>
          </a:bodyPr>
          <a:lstStyle/>
          <a:p>
            <a:r>
              <a:rPr lang="zh-CN" altLang="en-US" dirty="0">
                <a:solidFill>
                  <a:schemeClr val="bg1"/>
                </a:solidFill>
                <a:cs typeface="+mn-ea"/>
                <a:sym typeface="+mn-lt"/>
              </a:rPr>
              <a:t>全体中华儿女勠力同心、奋力实现中华民族伟大复兴中国梦的时代。</a:t>
            </a:r>
            <a:endParaRPr lang="zh-CN" altLang="en-US" dirty="0">
              <a:solidFill>
                <a:schemeClr val="bg1"/>
              </a:solidFill>
            </a:endParaRPr>
          </a:p>
        </p:txBody>
      </p:sp>
      <p:grpSp>
        <p:nvGrpSpPr>
          <p:cNvPr id="28" name="组合 27"/>
          <p:cNvGrpSpPr/>
          <p:nvPr/>
        </p:nvGrpSpPr>
        <p:grpSpPr>
          <a:xfrm>
            <a:off x="4405195" y="4325464"/>
            <a:ext cx="598022" cy="592600"/>
            <a:chOff x="4405194" y="1469722"/>
            <a:chExt cx="598022" cy="592600"/>
          </a:xfrm>
        </p:grpSpPr>
        <p:sp>
          <p:nvSpPr>
            <p:cNvPr id="29" name="矩形 28"/>
            <p:cNvSpPr/>
            <p:nvPr/>
          </p:nvSpPr>
          <p:spPr>
            <a:xfrm rot="2700000">
              <a:off x="4407905" y="1467011"/>
              <a:ext cx="592600" cy="598022"/>
            </a:xfrm>
            <a:prstGeom prst="rect">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30" name="文本框 29"/>
            <p:cNvSpPr txBox="1"/>
            <p:nvPr/>
          </p:nvSpPr>
          <p:spPr>
            <a:xfrm>
              <a:off x="4406688" y="1473635"/>
              <a:ext cx="595035" cy="584775"/>
            </a:xfrm>
            <a:prstGeom prst="rect">
              <a:avLst/>
            </a:prstGeom>
            <a:noFill/>
          </p:spPr>
          <p:txBody>
            <a:bodyPr wrap="none" rtlCol="0">
              <a:spAutoFit/>
            </a:bodyPr>
            <a:lstStyle/>
            <a:p>
              <a:pPr algn="ctr"/>
              <a:r>
                <a:rPr lang="zh-CN" altLang="en-US" sz="3200" b="1" dirty="0">
                  <a:solidFill>
                    <a:schemeClr val="bg1"/>
                  </a:solidFill>
                </a:rPr>
                <a:t>是</a:t>
              </a:r>
              <a:endParaRPr lang="zh-CN" altLang="en-US" sz="3200" b="1" dirty="0">
                <a:solidFill>
                  <a:schemeClr val="bg1"/>
                </a:solidFill>
              </a:endParaRPr>
            </a:p>
          </p:txBody>
        </p:sp>
      </p:grpSp>
      <p:sp>
        <p:nvSpPr>
          <p:cNvPr id="31" name="任意多边形 30"/>
          <p:cNvSpPr/>
          <p:nvPr/>
        </p:nvSpPr>
        <p:spPr>
          <a:xfrm rot="2700000">
            <a:off x="5282303" y="3356718"/>
            <a:ext cx="4440983" cy="4442338"/>
          </a:xfrm>
          <a:custGeom>
            <a:avLst/>
            <a:gdLst>
              <a:gd name="connsiteX0" fmla="*/ 0 w 4440983"/>
              <a:gd name="connsiteY0" fmla="*/ 3847026 h 4442338"/>
              <a:gd name="connsiteX1" fmla="*/ 3845671 w 4440983"/>
              <a:gd name="connsiteY1" fmla="*/ 1354 h 4442338"/>
              <a:gd name="connsiteX2" fmla="*/ 3847028 w 4440983"/>
              <a:gd name="connsiteY2" fmla="*/ 2711 h 4442338"/>
              <a:gd name="connsiteX3" fmla="*/ 3847028 w 4440983"/>
              <a:gd name="connsiteY3" fmla="*/ 0 h 4442338"/>
              <a:gd name="connsiteX4" fmla="*/ 4439628 w 4440983"/>
              <a:gd name="connsiteY4" fmla="*/ 0 h 4442338"/>
              <a:gd name="connsiteX5" fmla="*/ 4439628 w 4440983"/>
              <a:gd name="connsiteY5" fmla="*/ 595311 h 4442338"/>
              <a:gd name="connsiteX6" fmla="*/ 4440983 w 4440983"/>
              <a:gd name="connsiteY6" fmla="*/ 596666 h 4442338"/>
              <a:gd name="connsiteX7" fmla="*/ 4439628 w 4440983"/>
              <a:gd name="connsiteY7" fmla="*/ 598021 h 4442338"/>
              <a:gd name="connsiteX8" fmla="*/ 4439628 w 4440983"/>
              <a:gd name="connsiteY8" fmla="*/ 598022 h 4442338"/>
              <a:gd name="connsiteX9" fmla="*/ 4439628 w 4440983"/>
              <a:gd name="connsiteY9" fmla="*/ 598022 h 4442338"/>
              <a:gd name="connsiteX10" fmla="*/ 595311 w 4440983"/>
              <a:gd name="connsiteY10" fmla="*/ 4442338 h 4442338"/>
              <a:gd name="connsiteX11" fmla="*/ 593955 w 4440983"/>
              <a:gd name="connsiteY11" fmla="*/ 4440982 h 4442338"/>
              <a:gd name="connsiteX12" fmla="*/ 593956 w 4440983"/>
              <a:gd name="connsiteY12" fmla="*/ 3845671 h 4442338"/>
              <a:gd name="connsiteX13" fmla="*/ 1356 w 4440983"/>
              <a:gd name="connsiteY13" fmla="*/ 3845671 h 4442338"/>
              <a:gd name="connsiteX14" fmla="*/ 1356 w 4440983"/>
              <a:gd name="connsiteY14" fmla="*/ 3848382 h 444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40983" h="4442338">
                <a:moveTo>
                  <a:pt x="0" y="3847026"/>
                </a:moveTo>
                <a:lnTo>
                  <a:pt x="3845671" y="1354"/>
                </a:lnTo>
                <a:lnTo>
                  <a:pt x="3847028" y="2711"/>
                </a:lnTo>
                <a:lnTo>
                  <a:pt x="3847028" y="0"/>
                </a:lnTo>
                <a:lnTo>
                  <a:pt x="4439628" y="0"/>
                </a:lnTo>
                <a:lnTo>
                  <a:pt x="4439628" y="595311"/>
                </a:lnTo>
                <a:lnTo>
                  <a:pt x="4440983" y="596666"/>
                </a:lnTo>
                <a:lnTo>
                  <a:pt x="4439628" y="598021"/>
                </a:lnTo>
                <a:lnTo>
                  <a:pt x="4439628" y="598022"/>
                </a:lnTo>
                <a:lnTo>
                  <a:pt x="4439628" y="598022"/>
                </a:lnTo>
                <a:lnTo>
                  <a:pt x="595311" y="4442338"/>
                </a:lnTo>
                <a:lnTo>
                  <a:pt x="593955" y="4440982"/>
                </a:lnTo>
                <a:lnTo>
                  <a:pt x="593956" y="3845671"/>
                </a:lnTo>
                <a:lnTo>
                  <a:pt x="1356" y="3845671"/>
                </a:lnTo>
                <a:lnTo>
                  <a:pt x="1356" y="3848382"/>
                </a:lnTo>
                <a:close/>
              </a:path>
            </a:pathLst>
          </a:cu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b="1">
              <a:solidFill>
                <a:schemeClr val="bg1"/>
              </a:solidFill>
              <a:cs typeface="+mn-ea"/>
            </a:endParaRPr>
          </a:p>
        </p:txBody>
      </p:sp>
      <p:sp>
        <p:nvSpPr>
          <p:cNvPr id="32" name="矩形 31"/>
          <p:cNvSpPr/>
          <p:nvPr/>
        </p:nvSpPr>
        <p:spPr>
          <a:xfrm>
            <a:off x="5353388" y="5254721"/>
            <a:ext cx="4887894" cy="646331"/>
          </a:xfrm>
          <a:prstGeom prst="rect">
            <a:avLst/>
          </a:prstGeom>
        </p:spPr>
        <p:txBody>
          <a:bodyPr wrap="square">
            <a:spAutoFit/>
          </a:bodyPr>
          <a:lstStyle/>
          <a:p>
            <a:r>
              <a:rPr lang="zh-CN" altLang="en-US" dirty="0">
                <a:solidFill>
                  <a:schemeClr val="bg1"/>
                </a:solidFill>
                <a:cs typeface="+mn-ea"/>
                <a:sym typeface="+mn-lt"/>
              </a:rPr>
              <a:t>我国日益走近世界舞台中央、不断为人类作出更大贡献的时代。</a:t>
            </a:r>
            <a:endParaRPr lang="zh-CN" altLang="en-US" dirty="0">
              <a:solidFill>
                <a:schemeClr val="bg1"/>
              </a:solidFill>
            </a:endParaRPr>
          </a:p>
        </p:txBody>
      </p:sp>
      <p:grpSp>
        <p:nvGrpSpPr>
          <p:cNvPr id="33" name="组合 32"/>
          <p:cNvGrpSpPr/>
          <p:nvPr/>
        </p:nvGrpSpPr>
        <p:grpSpPr>
          <a:xfrm>
            <a:off x="4405196" y="5282067"/>
            <a:ext cx="598022" cy="592600"/>
            <a:chOff x="4405194" y="1469722"/>
            <a:chExt cx="598022" cy="592600"/>
          </a:xfrm>
        </p:grpSpPr>
        <p:sp>
          <p:nvSpPr>
            <p:cNvPr id="34" name="矩形 33"/>
            <p:cNvSpPr/>
            <p:nvPr/>
          </p:nvSpPr>
          <p:spPr>
            <a:xfrm rot="2700000">
              <a:off x="4407905" y="1467011"/>
              <a:ext cx="592600" cy="598022"/>
            </a:xfrm>
            <a:prstGeom prst="rect">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35" name="文本框 34"/>
            <p:cNvSpPr txBox="1"/>
            <p:nvPr/>
          </p:nvSpPr>
          <p:spPr>
            <a:xfrm>
              <a:off x="4406688" y="1473635"/>
              <a:ext cx="595035" cy="584775"/>
            </a:xfrm>
            <a:prstGeom prst="rect">
              <a:avLst/>
            </a:prstGeom>
            <a:noFill/>
          </p:spPr>
          <p:txBody>
            <a:bodyPr wrap="none" rtlCol="0">
              <a:spAutoFit/>
            </a:bodyPr>
            <a:lstStyle/>
            <a:p>
              <a:pPr algn="ctr"/>
              <a:r>
                <a:rPr lang="zh-CN" altLang="en-US" sz="3200" b="1" dirty="0">
                  <a:solidFill>
                    <a:schemeClr val="bg1"/>
                  </a:solidFill>
                </a:rPr>
                <a:t>是</a:t>
              </a:r>
              <a:endParaRPr lang="zh-CN" altLang="en-US" sz="3200" b="1" dirty="0">
                <a:solidFill>
                  <a:schemeClr val="bg1"/>
                </a:solidFill>
              </a:endParaRPr>
            </a:p>
          </p:txBody>
        </p:sp>
      </p:grpSp>
      <p:sp>
        <p:nvSpPr>
          <p:cNvPr id="37" name="文本框 36"/>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p:nvPr/>
        </p:nvSpPr>
        <p:spPr>
          <a:xfrm>
            <a:off x="4234177" y="179235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第</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sp>
        <p:nvSpPr>
          <p:cNvPr id="6" name="TextBox 14"/>
          <p:cNvSpPr txBox="1"/>
          <p:nvPr/>
        </p:nvSpPr>
        <p:spPr>
          <a:xfrm>
            <a:off x="6730453" y="179235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章</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grpSp>
        <p:nvGrpSpPr>
          <p:cNvPr id="7" name="组合 6"/>
          <p:cNvGrpSpPr/>
          <p:nvPr/>
        </p:nvGrpSpPr>
        <p:grpSpPr>
          <a:xfrm>
            <a:off x="5243939" y="1604798"/>
            <a:ext cx="1678536" cy="1296000"/>
            <a:chOff x="3385106" y="987574"/>
            <a:chExt cx="1258902" cy="972000"/>
          </a:xfrm>
        </p:grpSpPr>
        <p:sp>
          <p:nvSpPr>
            <p:cNvPr id="8" name="椭圆 7"/>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椭圆 8"/>
            <p:cNvSpPr/>
            <p:nvPr/>
          </p:nvSpPr>
          <p:spPr>
            <a:xfrm>
              <a:off x="3618557" y="1077574"/>
              <a:ext cx="792000" cy="792000"/>
            </a:xfrm>
            <a:prstGeom prst="ellipse">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14"/>
            <p:cNvSpPr txBox="1"/>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en-US" altLang="zh-CN" sz="4800" kern="0" dirty="0">
                  <a:solidFill>
                    <a:sysClr val="window" lastClr="FFFFFF"/>
                  </a:solidFill>
                  <a:effectLst/>
                </a:rPr>
                <a:t>03</a:t>
              </a:r>
              <a:endParaRPr lang="zh-CN" altLang="en-US" sz="4800" kern="0" dirty="0">
                <a:solidFill>
                  <a:sysClr val="window" lastClr="FFFFFF"/>
                </a:solidFill>
                <a:effectLst/>
              </a:endParaRPr>
            </a:p>
          </p:txBody>
        </p:sp>
      </p:grpSp>
      <p:sp>
        <p:nvSpPr>
          <p:cNvPr id="11" name="圆角矩形 10"/>
          <p:cNvSpPr/>
          <p:nvPr/>
        </p:nvSpPr>
        <p:spPr>
          <a:xfrm>
            <a:off x="2976000" y="3237075"/>
            <a:ext cx="6240000" cy="864000"/>
          </a:xfrm>
          <a:prstGeom prst="roundRect">
            <a:avLst>
              <a:gd name="adj" fmla="val 50000"/>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新时代中国特色社会主义思想</a:t>
            </a:r>
            <a:endParaRPr lang="zh-CN" altLang="en-US" sz="3200" dirty="0">
              <a:solidFill>
                <a:schemeClr val="bg1"/>
              </a:solidFill>
              <a:cs typeface="+mn-ea"/>
              <a:sym typeface="+mn-lt"/>
            </a:endParaRPr>
          </a:p>
        </p:txBody>
      </p:sp>
      <p:pic>
        <p:nvPicPr>
          <p:cNvPr id="12" name="图片 11" descr="图片包含 事情&#10;&#10;已生成高可信度的说明"/>
          <p:cNvPicPr>
            <a:picLocks noChangeAspect="1"/>
          </p:cNvPicPr>
          <p:nvPr/>
        </p:nvPicPr>
        <p:blipFill>
          <a:blip r:embed="rId1" cstate="screen">
            <a:extLst>
              <a:ext uri="{28A0092B-C50C-407E-A947-70E740481C1C}">
                <a14:useLocalDpi xmlns:a14="http://schemas.microsoft.com/office/drawing/2010/main" val="0"/>
              </a:ext>
            </a:extLst>
          </a:blip>
          <a:stretch>
            <a:fillRect/>
          </a:stretch>
        </p:blipFill>
        <p:spPr>
          <a:xfrm>
            <a:off x="858201" y="3829540"/>
            <a:ext cx="3901731" cy="2988699"/>
          </a:xfrm>
          <a:prstGeom prst="rect">
            <a:avLst/>
          </a:prstGeom>
        </p:spPr>
      </p:pic>
      <p:pic>
        <p:nvPicPr>
          <p:cNvPr id="13" name="图片 12" descr="图片包含 事情, 物体&#10;&#10;已生成高可信度的说明"/>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91320" y="4359594"/>
            <a:ext cx="3901731" cy="2556525"/>
          </a:xfrm>
          <a:prstGeom prst="rect">
            <a:avLst/>
          </a:prstGeom>
        </p:spPr>
      </p:pic>
      <p:pic>
        <p:nvPicPr>
          <p:cNvPr id="14" name="图片 13" descr="图片包含 事情, 物体&#10;&#10;已生成极高可信度的说明"/>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9288" y="5206036"/>
            <a:ext cx="3901731" cy="1669157"/>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9397" y="377687"/>
            <a:ext cx="2543181" cy="1805753"/>
          </a:xfrm>
          <a:prstGeom prst="rect">
            <a:avLst/>
          </a:prstGeom>
        </p:spPr>
      </p:pic>
      <p:sp>
        <p:nvSpPr>
          <p:cNvPr id="15" name="文本框 14"/>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068" y="744510"/>
            <a:ext cx="6647596" cy="3833446"/>
          </a:xfrm>
          <a:prstGeom prst="rect">
            <a:avLst/>
          </a:prstGeom>
        </p:spPr>
      </p:pic>
      <p:sp>
        <p:nvSpPr>
          <p:cNvPr id="10" name="矩形 9"/>
          <p:cNvSpPr/>
          <p:nvPr/>
        </p:nvSpPr>
        <p:spPr>
          <a:xfrm>
            <a:off x="4681387" y="2007624"/>
            <a:ext cx="6657174" cy="3123028"/>
          </a:xfrm>
          <a:prstGeom prst="rect">
            <a:avLst/>
          </a:prstGeom>
          <a:solidFill>
            <a:schemeClr val="bg1">
              <a:alpha val="8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4" name="矩形 3"/>
          <p:cNvSpPr/>
          <p:nvPr/>
        </p:nvSpPr>
        <p:spPr>
          <a:xfrm>
            <a:off x="5545599" y="2396945"/>
            <a:ext cx="5399066" cy="2400657"/>
          </a:xfrm>
          <a:prstGeom prst="rect">
            <a:avLst/>
          </a:prstGeom>
        </p:spPr>
        <p:txBody>
          <a:bodyPr wrap="square">
            <a:spAutoFit/>
          </a:bodyPr>
          <a:lstStyle/>
          <a:p>
            <a:pPr>
              <a:lnSpc>
                <a:spcPct val="150000"/>
              </a:lnSpc>
            </a:pPr>
            <a:r>
              <a:rPr lang="zh-CN" altLang="en-US" sz="2000" dirty="0">
                <a:solidFill>
                  <a:schemeClr val="accent1"/>
                </a:solidFill>
                <a:cs typeface="+mn-ea"/>
                <a:sym typeface="+mn-lt"/>
              </a:rPr>
              <a:t>坚持和发展中国特色社会主义，总任务</a:t>
            </a:r>
            <a:r>
              <a:rPr lang="zh-CN" altLang="en-US" sz="2000" b="1" dirty="0">
                <a:solidFill>
                  <a:schemeClr val="accent1"/>
                </a:solidFill>
                <a:cs typeface="+mn-ea"/>
                <a:sym typeface="+mn-lt"/>
              </a:rPr>
              <a:t>是实现社会主义现代化和中华民族伟大复兴</a:t>
            </a:r>
            <a:r>
              <a:rPr lang="zh-CN" altLang="en-US" sz="2000" dirty="0">
                <a:solidFill>
                  <a:schemeClr val="accent1"/>
                </a:solidFill>
                <a:cs typeface="+mn-ea"/>
                <a:sym typeface="+mn-lt"/>
              </a:rPr>
              <a:t>，在全面建成小康社会的基础上，分两步走在本世纪中叶建成富强民主文明和谐美丽的社会主义现代化强国。</a:t>
            </a:r>
            <a:endParaRPr lang="zh-CN" altLang="en-US" sz="2000" dirty="0">
              <a:solidFill>
                <a:schemeClr val="accent1"/>
              </a:solidFill>
            </a:endParaRPr>
          </a:p>
        </p:txBody>
      </p:sp>
      <p:sp>
        <p:nvSpPr>
          <p:cNvPr id="2" name="标题 1"/>
          <p:cNvSpPr>
            <a:spLocks noGrp="1"/>
          </p:cNvSpPr>
          <p:nvPr>
            <p:ph type="title"/>
          </p:nvPr>
        </p:nvSpPr>
        <p:spPr/>
        <p:txBody>
          <a:bodyPr/>
          <a:lstStyle/>
          <a:p>
            <a:r>
              <a:rPr lang="zh-CN" altLang="en-US" dirty="0">
                <a:sym typeface="+mn-lt"/>
              </a:rPr>
              <a:t>新时代中国特色社会主义思想</a:t>
            </a:r>
            <a:endParaRPr lang="zh-CN" altLang="en-US" dirty="0"/>
          </a:p>
        </p:txBody>
      </p:sp>
      <p:sp>
        <p:nvSpPr>
          <p:cNvPr id="6" name="圆角矩形 5"/>
          <p:cNvSpPr/>
          <p:nvPr/>
        </p:nvSpPr>
        <p:spPr>
          <a:xfrm>
            <a:off x="4350798" y="2735089"/>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7" name="矩形 6"/>
          <p:cNvSpPr/>
          <p:nvPr/>
        </p:nvSpPr>
        <p:spPr>
          <a:xfrm>
            <a:off x="4358222" y="2735089"/>
            <a:ext cx="646331" cy="646331"/>
          </a:xfrm>
          <a:prstGeom prst="rect">
            <a:avLst/>
          </a:prstGeom>
        </p:spPr>
        <p:txBody>
          <a:bodyPr wrap="none">
            <a:spAutoFit/>
          </a:bodyPr>
          <a:lstStyle/>
          <a:p>
            <a:pPr algn="ctr"/>
            <a:r>
              <a:rPr lang="zh-CN" altLang="en-US" sz="3600" b="1" dirty="0">
                <a:solidFill>
                  <a:schemeClr val="bg1"/>
                </a:solidFill>
                <a:cs typeface="+mn-ea"/>
                <a:sym typeface="+mn-lt"/>
              </a:rPr>
              <a:t>明</a:t>
            </a:r>
            <a:endParaRPr lang="en-US" altLang="zh-CN" sz="3600" b="1" dirty="0">
              <a:solidFill>
                <a:schemeClr val="bg1"/>
              </a:solidFill>
              <a:cs typeface="+mn-ea"/>
              <a:sym typeface="+mn-lt"/>
            </a:endParaRPr>
          </a:p>
        </p:txBody>
      </p:sp>
      <p:sp>
        <p:nvSpPr>
          <p:cNvPr id="8" name="圆角矩形 7"/>
          <p:cNvSpPr/>
          <p:nvPr/>
        </p:nvSpPr>
        <p:spPr>
          <a:xfrm>
            <a:off x="4350798" y="3494745"/>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9" name="矩形 8"/>
          <p:cNvSpPr/>
          <p:nvPr/>
        </p:nvSpPr>
        <p:spPr>
          <a:xfrm>
            <a:off x="4358222" y="3494745"/>
            <a:ext cx="646331" cy="646331"/>
          </a:xfrm>
          <a:prstGeom prst="rect">
            <a:avLst/>
          </a:prstGeom>
        </p:spPr>
        <p:txBody>
          <a:bodyPr wrap="none">
            <a:spAutoFit/>
          </a:bodyPr>
          <a:lstStyle/>
          <a:p>
            <a:pPr algn="ctr"/>
            <a:r>
              <a:rPr lang="zh-CN" altLang="en-US" sz="3600" b="1" dirty="0">
                <a:solidFill>
                  <a:schemeClr val="bg1"/>
                </a:solidFill>
                <a:cs typeface="+mn-ea"/>
                <a:sym typeface="+mn-lt"/>
              </a:rPr>
              <a:t>确</a:t>
            </a:r>
            <a:endParaRPr lang="en-US" altLang="zh-CN" sz="3600" b="1" dirty="0">
              <a:solidFill>
                <a:schemeClr val="bg1"/>
              </a:solidFill>
              <a:cs typeface="+mn-ea"/>
              <a:sym typeface="+mn-lt"/>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40148"/>
            <a:ext cx="5088119" cy="3917852"/>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72410" y="4318782"/>
            <a:ext cx="2602194" cy="1290690"/>
          </a:xfrm>
          <a:prstGeom prst="rect">
            <a:avLst/>
          </a:prstGeom>
        </p:spPr>
      </p:pic>
      <p:sp>
        <p:nvSpPr>
          <p:cNvPr id="12" name="文本框 11"/>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5249" y="1779152"/>
            <a:ext cx="6699978" cy="4498764"/>
          </a:xfrm>
          <a:prstGeom prst="rect">
            <a:avLst/>
          </a:prstGeom>
        </p:spPr>
      </p:pic>
      <p:sp>
        <p:nvSpPr>
          <p:cNvPr id="2" name="标题 1"/>
          <p:cNvSpPr>
            <a:spLocks noGrp="1"/>
          </p:cNvSpPr>
          <p:nvPr>
            <p:ph type="title"/>
          </p:nvPr>
        </p:nvSpPr>
        <p:spPr/>
        <p:txBody>
          <a:bodyPr/>
          <a:lstStyle/>
          <a:p>
            <a:r>
              <a:rPr lang="zh-CN" altLang="en-US" dirty="0">
                <a:sym typeface="+mn-lt"/>
              </a:rPr>
              <a:t>新时代中国特色社会主义思想</a:t>
            </a:r>
            <a:endParaRPr lang="zh-CN" altLang="en-US" dirty="0"/>
          </a:p>
        </p:txBody>
      </p:sp>
      <p:sp>
        <p:nvSpPr>
          <p:cNvPr id="6" name="矩形 5"/>
          <p:cNvSpPr/>
          <p:nvPr/>
        </p:nvSpPr>
        <p:spPr>
          <a:xfrm>
            <a:off x="4681387" y="2007624"/>
            <a:ext cx="6657174" cy="3123028"/>
          </a:xfrm>
          <a:prstGeom prst="rect">
            <a:avLst/>
          </a:prstGeom>
          <a:solidFill>
            <a:schemeClr val="bg1">
              <a:alpha val="8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7" name="矩形 6"/>
          <p:cNvSpPr/>
          <p:nvPr/>
        </p:nvSpPr>
        <p:spPr>
          <a:xfrm>
            <a:off x="5327718" y="2533142"/>
            <a:ext cx="5616947" cy="1938992"/>
          </a:xfrm>
          <a:prstGeom prst="rect">
            <a:avLst/>
          </a:prstGeom>
        </p:spPr>
        <p:txBody>
          <a:bodyPr wrap="square">
            <a:spAutoFit/>
          </a:bodyPr>
          <a:lstStyle/>
          <a:p>
            <a:pPr>
              <a:lnSpc>
                <a:spcPct val="150000"/>
              </a:lnSpc>
            </a:pPr>
            <a:r>
              <a:rPr lang="zh-CN" altLang="en-US" sz="2000" dirty="0">
                <a:solidFill>
                  <a:schemeClr val="accent1"/>
                </a:solidFill>
                <a:cs typeface="+mn-ea"/>
                <a:sym typeface="+mn-lt"/>
              </a:rPr>
              <a:t>新时代我国社会主要矛盾是</a:t>
            </a:r>
            <a:r>
              <a:rPr lang="zh-CN" altLang="en-US" sz="2000" b="1" dirty="0">
                <a:solidFill>
                  <a:schemeClr val="accent1"/>
                </a:solidFill>
                <a:cs typeface="+mn-ea"/>
                <a:sym typeface="+mn-lt"/>
              </a:rPr>
              <a:t>人民日益增长的美好生活需要和不平衡不充分的发展之间的矛盾</a:t>
            </a:r>
            <a:r>
              <a:rPr lang="zh-CN" altLang="en-US" sz="2000" dirty="0">
                <a:solidFill>
                  <a:schemeClr val="accent1"/>
                </a:solidFill>
                <a:cs typeface="+mn-ea"/>
                <a:sym typeface="+mn-lt"/>
              </a:rPr>
              <a:t>，必须坚持以人民为中心的发展思想，不断促进人的全面发展、全体人民共同富裕。</a:t>
            </a:r>
            <a:endParaRPr lang="zh-CN" altLang="en-US" sz="2000" dirty="0">
              <a:solidFill>
                <a:schemeClr val="accent1"/>
              </a:solidFill>
            </a:endParaRPr>
          </a:p>
        </p:txBody>
      </p:sp>
      <p:sp>
        <p:nvSpPr>
          <p:cNvPr id="8" name="圆角矩形 7"/>
          <p:cNvSpPr/>
          <p:nvPr/>
        </p:nvSpPr>
        <p:spPr>
          <a:xfrm>
            <a:off x="4350798" y="2735089"/>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9" name="矩形 8"/>
          <p:cNvSpPr/>
          <p:nvPr/>
        </p:nvSpPr>
        <p:spPr>
          <a:xfrm>
            <a:off x="4358222" y="2735089"/>
            <a:ext cx="646331" cy="646331"/>
          </a:xfrm>
          <a:prstGeom prst="rect">
            <a:avLst/>
          </a:prstGeom>
        </p:spPr>
        <p:txBody>
          <a:bodyPr wrap="none">
            <a:spAutoFit/>
          </a:bodyPr>
          <a:lstStyle/>
          <a:p>
            <a:pPr algn="ctr"/>
            <a:r>
              <a:rPr lang="zh-CN" altLang="en-US" sz="3600" b="1" dirty="0">
                <a:solidFill>
                  <a:schemeClr val="bg1"/>
                </a:solidFill>
                <a:cs typeface="+mn-ea"/>
                <a:sym typeface="+mn-lt"/>
              </a:rPr>
              <a:t>明</a:t>
            </a:r>
            <a:endParaRPr lang="en-US" altLang="zh-CN" sz="3600" b="1" dirty="0">
              <a:solidFill>
                <a:schemeClr val="bg1"/>
              </a:solidFill>
              <a:cs typeface="+mn-ea"/>
              <a:sym typeface="+mn-lt"/>
            </a:endParaRPr>
          </a:p>
        </p:txBody>
      </p:sp>
      <p:sp>
        <p:nvSpPr>
          <p:cNvPr id="10" name="圆角矩形 9"/>
          <p:cNvSpPr/>
          <p:nvPr/>
        </p:nvSpPr>
        <p:spPr>
          <a:xfrm>
            <a:off x="4350798" y="3494745"/>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11" name="矩形 10"/>
          <p:cNvSpPr/>
          <p:nvPr/>
        </p:nvSpPr>
        <p:spPr>
          <a:xfrm>
            <a:off x="4358222" y="3494745"/>
            <a:ext cx="646331" cy="646331"/>
          </a:xfrm>
          <a:prstGeom prst="rect">
            <a:avLst/>
          </a:prstGeom>
        </p:spPr>
        <p:txBody>
          <a:bodyPr wrap="none">
            <a:spAutoFit/>
          </a:bodyPr>
          <a:lstStyle/>
          <a:p>
            <a:pPr algn="ctr"/>
            <a:r>
              <a:rPr lang="zh-CN" altLang="en-US" sz="3600" b="1" dirty="0">
                <a:solidFill>
                  <a:schemeClr val="bg1"/>
                </a:solidFill>
                <a:cs typeface="+mn-ea"/>
                <a:sym typeface="+mn-lt"/>
              </a:rPr>
              <a:t>确</a:t>
            </a:r>
            <a:endParaRPr lang="en-US" altLang="zh-CN" sz="3600" b="1" dirty="0">
              <a:solidFill>
                <a:schemeClr val="bg1"/>
              </a:solidFill>
              <a:cs typeface="+mn-ea"/>
              <a:sym typeface="+mn-lt"/>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8" y="4825219"/>
            <a:ext cx="3879372" cy="2060917"/>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72410" y="4318782"/>
            <a:ext cx="2602194" cy="1290690"/>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新时代中国特色社会主义思想</a:t>
            </a:r>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035078"/>
            <a:ext cx="6647596" cy="3580514"/>
          </a:xfrm>
          <a:prstGeom prst="rect">
            <a:avLst/>
          </a:prstGeom>
        </p:spPr>
      </p:pic>
      <p:sp>
        <p:nvSpPr>
          <p:cNvPr id="6" name="矩形 5"/>
          <p:cNvSpPr/>
          <p:nvPr/>
        </p:nvSpPr>
        <p:spPr>
          <a:xfrm>
            <a:off x="4681387" y="2007624"/>
            <a:ext cx="6657174" cy="3123028"/>
          </a:xfrm>
          <a:prstGeom prst="rect">
            <a:avLst/>
          </a:prstGeom>
          <a:solidFill>
            <a:schemeClr val="bg1">
              <a:alpha val="8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7" name="矩形 6"/>
          <p:cNvSpPr/>
          <p:nvPr/>
        </p:nvSpPr>
        <p:spPr>
          <a:xfrm>
            <a:off x="5327718" y="2735089"/>
            <a:ext cx="5616947" cy="1477328"/>
          </a:xfrm>
          <a:prstGeom prst="rect">
            <a:avLst/>
          </a:prstGeom>
        </p:spPr>
        <p:txBody>
          <a:bodyPr wrap="square">
            <a:spAutoFit/>
          </a:bodyPr>
          <a:lstStyle/>
          <a:p>
            <a:pPr>
              <a:lnSpc>
                <a:spcPct val="150000"/>
              </a:lnSpc>
            </a:pPr>
            <a:r>
              <a:rPr lang="zh-CN" altLang="en-US" sz="2000" dirty="0">
                <a:solidFill>
                  <a:schemeClr val="accent1"/>
                </a:solidFill>
                <a:cs typeface="+mn-ea"/>
                <a:sym typeface="+mn-lt"/>
              </a:rPr>
              <a:t>中国特色社会主义事业总体布局是“五位一体”、战略布局是“四个全面”，强调坚定</a:t>
            </a:r>
            <a:r>
              <a:rPr lang="zh-CN" altLang="en-US" sz="2000" b="1" dirty="0">
                <a:solidFill>
                  <a:schemeClr val="accent1"/>
                </a:solidFill>
                <a:cs typeface="+mn-ea"/>
                <a:sym typeface="+mn-lt"/>
              </a:rPr>
              <a:t>道路自信、理论自信、制度自信、文化自信。</a:t>
            </a:r>
            <a:endParaRPr lang="zh-CN" altLang="en-US" sz="2000" b="1" dirty="0">
              <a:solidFill>
                <a:schemeClr val="accent1"/>
              </a:solidFill>
            </a:endParaRPr>
          </a:p>
        </p:txBody>
      </p:sp>
      <p:sp>
        <p:nvSpPr>
          <p:cNvPr id="8" name="圆角矩形 7"/>
          <p:cNvSpPr/>
          <p:nvPr/>
        </p:nvSpPr>
        <p:spPr>
          <a:xfrm>
            <a:off x="4350798" y="2735089"/>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9" name="矩形 8"/>
          <p:cNvSpPr/>
          <p:nvPr/>
        </p:nvSpPr>
        <p:spPr>
          <a:xfrm>
            <a:off x="4358222" y="2735089"/>
            <a:ext cx="646331" cy="646331"/>
          </a:xfrm>
          <a:prstGeom prst="rect">
            <a:avLst/>
          </a:prstGeom>
        </p:spPr>
        <p:txBody>
          <a:bodyPr wrap="none">
            <a:spAutoFit/>
          </a:bodyPr>
          <a:lstStyle/>
          <a:p>
            <a:pPr algn="ctr"/>
            <a:r>
              <a:rPr lang="zh-CN" altLang="en-US" sz="3600" b="1" dirty="0">
                <a:solidFill>
                  <a:schemeClr val="bg1"/>
                </a:solidFill>
                <a:cs typeface="+mn-ea"/>
                <a:sym typeface="+mn-lt"/>
              </a:rPr>
              <a:t>明</a:t>
            </a:r>
            <a:endParaRPr lang="en-US" altLang="zh-CN" sz="3600" b="1" dirty="0">
              <a:solidFill>
                <a:schemeClr val="bg1"/>
              </a:solidFill>
              <a:cs typeface="+mn-ea"/>
              <a:sym typeface="+mn-lt"/>
            </a:endParaRPr>
          </a:p>
        </p:txBody>
      </p:sp>
      <p:sp>
        <p:nvSpPr>
          <p:cNvPr id="10" name="圆角矩形 9"/>
          <p:cNvSpPr/>
          <p:nvPr/>
        </p:nvSpPr>
        <p:spPr>
          <a:xfrm>
            <a:off x="4350798" y="3494745"/>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11" name="矩形 10"/>
          <p:cNvSpPr/>
          <p:nvPr/>
        </p:nvSpPr>
        <p:spPr>
          <a:xfrm>
            <a:off x="4358222" y="3494745"/>
            <a:ext cx="646331" cy="646331"/>
          </a:xfrm>
          <a:prstGeom prst="rect">
            <a:avLst/>
          </a:prstGeom>
        </p:spPr>
        <p:txBody>
          <a:bodyPr wrap="none">
            <a:spAutoFit/>
          </a:bodyPr>
          <a:lstStyle/>
          <a:p>
            <a:pPr algn="ctr"/>
            <a:r>
              <a:rPr lang="zh-CN" altLang="en-US" sz="3600" b="1" dirty="0">
                <a:solidFill>
                  <a:schemeClr val="bg1"/>
                </a:solidFill>
                <a:cs typeface="+mn-ea"/>
                <a:sym typeface="+mn-lt"/>
              </a:rPr>
              <a:t>确</a:t>
            </a:r>
            <a:endParaRPr lang="en-US" altLang="zh-CN" sz="3600" b="1" dirty="0">
              <a:solidFill>
                <a:schemeClr val="bg1"/>
              </a:solidFill>
              <a:cs typeface="+mn-ea"/>
              <a:sym typeface="+mn-lt"/>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509" y="3558193"/>
            <a:ext cx="6332488" cy="3329296"/>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72410" y="4318782"/>
            <a:ext cx="2602194" cy="1290690"/>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新时代中国特色社会主义思想</a:t>
            </a:r>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068" y="744510"/>
            <a:ext cx="6647596" cy="3833446"/>
          </a:xfrm>
          <a:prstGeom prst="rect">
            <a:avLst/>
          </a:prstGeom>
        </p:spPr>
      </p:pic>
      <p:sp>
        <p:nvSpPr>
          <p:cNvPr id="6" name="矩形 5"/>
          <p:cNvSpPr/>
          <p:nvPr/>
        </p:nvSpPr>
        <p:spPr>
          <a:xfrm>
            <a:off x="4681387" y="2007624"/>
            <a:ext cx="6657174" cy="3123028"/>
          </a:xfrm>
          <a:prstGeom prst="rect">
            <a:avLst/>
          </a:prstGeom>
          <a:solidFill>
            <a:schemeClr val="bg1">
              <a:alpha val="8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7" name="矩形 6"/>
          <p:cNvSpPr/>
          <p:nvPr/>
        </p:nvSpPr>
        <p:spPr>
          <a:xfrm>
            <a:off x="5545599" y="2735089"/>
            <a:ext cx="5399066" cy="1477328"/>
          </a:xfrm>
          <a:prstGeom prst="rect">
            <a:avLst/>
          </a:prstGeom>
        </p:spPr>
        <p:txBody>
          <a:bodyPr wrap="square">
            <a:spAutoFit/>
          </a:bodyPr>
          <a:lstStyle/>
          <a:p>
            <a:pPr>
              <a:lnSpc>
                <a:spcPct val="150000"/>
              </a:lnSpc>
            </a:pPr>
            <a:r>
              <a:rPr lang="zh-CN" altLang="en-US" sz="2000" dirty="0">
                <a:solidFill>
                  <a:schemeClr val="accent1"/>
                </a:solidFill>
                <a:cs typeface="+mn-ea"/>
                <a:sym typeface="+mn-lt"/>
              </a:rPr>
              <a:t>全面深化改革总目标是</a:t>
            </a:r>
            <a:r>
              <a:rPr lang="zh-CN" altLang="en-US" sz="2000" b="1" dirty="0">
                <a:solidFill>
                  <a:schemeClr val="accent1"/>
                </a:solidFill>
                <a:cs typeface="+mn-ea"/>
                <a:sym typeface="+mn-lt"/>
              </a:rPr>
              <a:t>完善和发展中国特色社会主义制度、推进国家治理体系和治理能力现代化</a:t>
            </a:r>
            <a:r>
              <a:rPr lang="zh-CN" altLang="en-US" sz="2000" dirty="0">
                <a:solidFill>
                  <a:schemeClr val="accent1"/>
                </a:solidFill>
                <a:cs typeface="+mn-ea"/>
                <a:sym typeface="+mn-lt"/>
              </a:rPr>
              <a:t>。</a:t>
            </a:r>
            <a:endParaRPr lang="zh-CN" altLang="en-US" sz="2000" dirty="0">
              <a:solidFill>
                <a:schemeClr val="accent1"/>
              </a:solidFill>
            </a:endParaRPr>
          </a:p>
        </p:txBody>
      </p:sp>
      <p:sp>
        <p:nvSpPr>
          <p:cNvPr id="8" name="圆角矩形 7"/>
          <p:cNvSpPr/>
          <p:nvPr/>
        </p:nvSpPr>
        <p:spPr>
          <a:xfrm>
            <a:off x="4350798" y="2735089"/>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9" name="矩形 8"/>
          <p:cNvSpPr/>
          <p:nvPr/>
        </p:nvSpPr>
        <p:spPr>
          <a:xfrm>
            <a:off x="4358222" y="2735089"/>
            <a:ext cx="646331" cy="646331"/>
          </a:xfrm>
          <a:prstGeom prst="rect">
            <a:avLst/>
          </a:prstGeom>
        </p:spPr>
        <p:txBody>
          <a:bodyPr wrap="none">
            <a:spAutoFit/>
          </a:bodyPr>
          <a:lstStyle/>
          <a:p>
            <a:pPr algn="ctr"/>
            <a:r>
              <a:rPr lang="zh-CN" altLang="en-US" sz="3600" b="1" dirty="0">
                <a:solidFill>
                  <a:schemeClr val="bg1"/>
                </a:solidFill>
                <a:cs typeface="+mn-ea"/>
                <a:sym typeface="+mn-lt"/>
              </a:rPr>
              <a:t>明</a:t>
            </a:r>
            <a:endParaRPr lang="en-US" altLang="zh-CN" sz="3600" b="1" dirty="0">
              <a:solidFill>
                <a:schemeClr val="bg1"/>
              </a:solidFill>
              <a:cs typeface="+mn-ea"/>
              <a:sym typeface="+mn-lt"/>
            </a:endParaRPr>
          </a:p>
        </p:txBody>
      </p:sp>
      <p:sp>
        <p:nvSpPr>
          <p:cNvPr id="10" name="圆角矩形 9"/>
          <p:cNvSpPr/>
          <p:nvPr/>
        </p:nvSpPr>
        <p:spPr>
          <a:xfrm>
            <a:off x="4350798" y="3494745"/>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11" name="矩形 10"/>
          <p:cNvSpPr/>
          <p:nvPr/>
        </p:nvSpPr>
        <p:spPr>
          <a:xfrm>
            <a:off x="4358222" y="3494745"/>
            <a:ext cx="646331" cy="646331"/>
          </a:xfrm>
          <a:prstGeom prst="rect">
            <a:avLst/>
          </a:prstGeom>
        </p:spPr>
        <p:txBody>
          <a:bodyPr wrap="none">
            <a:spAutoFit/>
          </a:bodyPr>
          <a:lstStyle/>
          <a:p>
            <a:pPr algn="ctr"/>
            <a:r>
              <a:rPr lang="zh-CN" altLang="en-US" sz="3600" b="1" dirty="0">
                <a:solidFill>
                  <a:schemeClr val="bg1"/>
                </a:solidFill>
                <a:cs typeface="+mn-ea"/>
                <a:sym typeface="+mn-lt"/>
              </a:rPr>
              <a:t>确</a:t>
            </a:r>
            <a:endParaRPr lang="en-US" altLang="zh-CN" sz="3600" b="1" dirty="0">
              <a:solidFill>
                <a:schemeClr val="bg1"/>
              </a:solidFill>
              <a:cs typeface="+mn-ea"/>
              <a:sym typeface="+mn-lt"/>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40148"/>
            <a:ext cx="5088119" cy="3917852"/>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72410" y="4318782"/>
            <a:ext cx="2602194" cy="1290690"/>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新时代中国特色社会主义思想</a:t>
            </a:r>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5249" y="1779152"/>
            <a:ext cx="6699978" cy="4498764"/>
          </a:xfrm>
          <a:prstGeom prst="rect">
            <a:avLst/>
          </a:prstGeom>
        </p:spPr>
      </p:pic>
      <p:sp>
        <p:nvSpPr>
          <p:cNvPr id="6" name="矩形 5"/>
          <p:cNvSpPr/>
          <p:nvPr/>
        </p:nvSpPr>
        <p:spPr>
          <a:xfrm>
            <a:off x="4681387" y="2007624"/>
            <a:ext cx="6657174" cy="3123028"/>
          </a:xfrm>
          <a:prstGeom prst="rect">
            <a:avLst/>
          </a:prstGeom>
          <a:solidFill>
            <a:schemeClr val="bg1">
              <a:alpha val="8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7" name="矩形 6"/>
          <p:cNvSpPr/>
          <p:nvPr/>
        </p:nvSpPr>
        <p:spPr>
          <a:xfrm>
            <a:off x="5327718" y="2873588"/>
            <a:ext cx="5616947" cy="961289"/>
          </a:xfrm>
          <a:prstGeom prst="rect">
            <a:avLst/>
          </a:prstGeom>
        </p:spPr>
        <p:txBody>
          <a:bodyPr wrap="square">
            <a:spAutoFit/>
          </a:bodyPr>
          <a:lstStyle/>
          <a:p>
            <a:pPr>
              <a:lnSpc>
                <a:spcPct val="150000"/>
              </a:lnSpc>
            </a:pPr>
            <a:r>
              <a:rPr lang="zh-CN" altLang="en-US" sz="2000" dirty="0">
                <a:solidFill>
                  <a:schemeClr val="accent1"/>
                </a:solidFill>
                <a:cs typeface="+mn-ea"/>
                <a:sym typeface="+mn-lt"/>
              </a:rPr>
              <a:t>全面推进依法治国总目标是</a:t>
            </a:r>
            <a:r>
              <a:rPr lang="zh-CN" altLang="en-US" sz="2000" b="1" dirty="0">
                <a:solidFill>
                  <a:schemeClr val="accent1"/>
                </a:solidFill>
                <a:cs typeface="+mn-ea"/>
                <a:sym typeface="+mn-lt"/>
              </a:rPr>
              <a:t>建设中国特色社会主义法治体系、建设社会主义法治国家。</a:t>
            </a:r>
            <a:endParaRPr lang="zh-CN" altLang="en-US" sz="2000" b="1" dirty="0">
              <a:solidFill>
                <a:schemeClr val="accent1"/>
              </a:solidFill>
            </a:endParaRPr>
          </a:p>
        </p:txBody>
      </p:sp>
      <p:sp>
        <p:nvSpPr>
          <p:cNvPr id="8" name="圆角矩形 7"/>
          <p:cNvSpPr/>
          <p:nvPr/>
        </p:nvSpPr>
        <p:spPr>
          <a:xfrm>
            <a:off x="4350798" y="2735089"/>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9" name="矩形 8"/>
          <p:cNvSpPr/>
          <p:nvPr/>
        </p:nvSpPr>
        <p:spPr>
          <a:xfrm>
            <a:off x="4358222" y="2735089"/>
            <a:ext cx="646331" cy="646331"/>
          </a:xfrm>
          <a:prstGeom prst="rect">
            <a:avLst/>
          </a:prstGeom>
        </p:spPr>
        <p:txBody>
          <a:bodyPr wrap="none">
            <a:spAutoFit/>
          </a:bodyPr>
          <a:lstStyle/>
          <a:p>
            <a:pPr algn="ctr"/>
            <a:r>
              <a:rPr lang="zh-CN" altLang="en-US" sz="3600" b="1" dirty="0">
                <a:solidFill>
                  <a:schemeClr val="bg1"/>
                </a:solidFill>
                <a:cs typeface="+mn-ea"/>
                <a:sym typeface="+mn-lt"/>
              </a:rPr>
              <a:t>明</a:t>
            </a:r>
            <a:endParaRPr lang="en-US" altLang="zh-CN" sz="3600" b="1" dirty="0">
              <a:solidFill>
                <a:schemeClr val="bg1"/>
              </a:solidFill>
              <a:cs typeface="+mn-ea"/>
              <a:sym typeface="+mn-lt"/>
            </a:endParaRPr>
          </a:p>
        </p:txBody>
      </p:sp>
      <p:sp>
        <p:nvSpPr>
          <p:cNvPr id="10" name="圆角矩形 9"/>
          <p:cNvSpPr/>
          <p:nvPr/>
        </p:nvSpPr>
        <p:spPr>
          <a:xfrm>
            <a:off x="4350798" y="3494745"/>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11" name="矩形 10"/>
          <p:cNvSpPr/>
          <p:nvPr/>
        </p:nvSpPr>
        <p:spPr>
          <a:xfrm>
            <a:off x="4358222" y="3494745"/>
            <a:ext cx="646331" cy="646331"/>
          </a:xfrm>
          <a:prstGeom prst="rect">
            <a:avLst/>
          </a:prstGeom>
        </p:spPr>
        <p:txBody>
          <a:bodyPr wrap="none">
            <a:spAutoFit/>
          </a:bodyPr>
          <a:lstStyle/>
          <a:p>
            <a:pPr algn="ctr"/>
            <a:r>
              <a:rPr lang="zh-CN" altLang="en-US" sz="3600" b="1" dirty="0">
                <a:solidFill>
                  <a:schemeClr val="bg1"/>
                </a:solidFill>
                <a:cs typeface="+mn-ea"/>
                <a:sym typeface="+mn-lt"/>
              </a:rPr>
              <a:t>确</a:t>
            </a:r>
            <a:endParaRPr lang="en-US" altLang="zh-CN" sz="3600" b="1" dirty="0">
              <a:solidFill>
                <a:schemeClr val="bg1"/>
              </a:solidFill>
              <a:cs typeface="+mn-ea"/>
              <a:sym typeface="+mn-lt"/>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8" y="4825219"/>
            <a:ext cx="3879372" cy="2060917"/>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72410" y="4318782"/>
            <a:ext cx="2602194" cy="1290690"/>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新时代中国特色社会主义思想</a:t>
            </a:r>
            <a:endParaRPr lang="zh-CN" altLang="en-US" dirty="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035078"/>
            <a:ext cx="6647596" cy="3580514"/>
          </a:xfrm>
          <a:prstGeom prst="rect">
            <a:avLst/>
          </a:prstGeom>
        </p:spPr>
      </p:pic>
      <p:sp>
        <p:nvSpPr>
          <p:cNvPr id="6" name="矩形 5"/>
          <p:cNvSpPr/>
          <p:nvPr/>
        </p:nvSpPr>
        <p:spPr>
          <a:xfrm>
            <a:off x="4681387" y="2007624"/>
            <a:ext cx="6657174" cy="3123028"/>
          </a:xfrm>
          <a:prstGeom prst="rect">
            <a:avLst/>
          </a:prstGeom>
          <a:solidFill>
            <a:schemeClr val="bg1">
              <a:alpha val="8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7" name="矩形 6"/>
          <p:cNvSpPr/>
          <p:nvPr/>
        </p:nvSpPr>
        <p:spPr>
          <a:xfrm>
            <a:off x="5327718" y="2735089"/>
            <a:ext cx="5616947" cy="1477328"/>
          </a:xfrm>
          <a:prstGeom prst="rect">
            <a:avLst/>
          </a:prstGeom>
        </p:spPr>
        <p:txBody>
          <a:bodyPr wrap="square">
            <a:spAutoFit/>
          </a:bodyPr>
          <a:lstStyle/>
          <a:p>
            <a:pPr>
              <a:lnSpc>
                <a:spcPct val="150000"/>
              </a:lnSpc>
            </a:pPr>
            <a:r>
              <a:rPr lang="zh-CN" altLang="en-US" sz="2000" dirty="0">
                <a:solidFill>
                  <a:schemeClr val="accent1"/>
                </a:solidFill>
                <a:cs typeface="+mn-ea"/>
                <a:sym typeface="+mn-lt"/>
              </a:rPr>
              <a:t>党在新时代的强军目标是建设一支听党指挥、能打胜仗、作风优良的人民军队，</a:t>
            </a:r>
            <a:r>
              <a:rPr lang="zh-CN" altLang="en-US" sz="2000" b="1" dirty="0">
                <a:solidFill>
                  <a:schemeClr val="accent1"/>
                </a:solidFill>
                <a:cs typeface="+mn-ea"/>
                <a:sym typeface="+mn-lt"/>
              </a:rPr>
              <a:t>把人民军队建设成为世界一流军队。</a:t>
            </a:r>
            <a:endParaRPr lang="zh-CN" altLang="en-US" sz="2000" b="1" dirty="0">
              <a:solidFill>
                <a:schemeClr val="accent1"/>
              </a:solidFill>
            </a:endParaRPr>
          </a:p>
        </p:txBody>
      </p:sp>
      <p:sp>
        <p:nvSpPr>
          <p:cNvPr id="8" name="圆角矩形 7"/>
          <p:cNvSpPr/>
          <p:nvPr/>
        </p:nvSpPr>
        <p:spPr>
          <a:xfrm>
            <a:off x="4350798" y="2735089"/>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9" name="矩形 8"/>
          <p:cNvSpPr/>
          <p:nvPr/>
        </p:nvSpPr>
        <p:spPr>
          <a:xfrm>
            <a:off x="4358222" y="2735089"/>
            <a:ext cx="646331" cy="646331"/>
          </a:xfrm>
          <a:prstGeom prst="rect">
            <a:avLst/>
          </a:prstGeom>
        </p:spPr>
        <p:txBody>
          <a:bodyPr wrap="none">
            <a:spAutoFit/>
          </a:bodyPr>
          <a:lstStyle/>
          <a:p>
            <a:pPr algn="ctr"/>
            <a:r>
              <a:rPr lang="zh-CN" altLang="en-US" sz="3600" b="1" dirty="0">
                <a:solidFill>
                  <a:schemeClr val="bg1"/>
                </a:solidFill>
                <a:cs typeface="+mn-ea"/>
                <a:sym typeface="+mn-lt"/>
              </a:rPr>
              <a:t>明</a:t>
            </a:r>
            <a:endParaRPr lang="en-US" altLang="zh-CN" sz="3600" b="1" dirty="0">
              <a:solidFill>
                <a:schemeClr val="bg1"/>
              </a:solidFill>
              <a:cs typeface="+mn-ea"/>
              <a:sym typeface="+mn-lt"/>
            </a:endParaRPr>
          </a:p>
        </p:txBody>
      </p:sp>
      <p:sp>
        <p:nvSpPr>
          <p:cNvPr id="10" name="圆角矩形 9"/>
          <p:cNvSpPr/>
          <p:nvPr/>
        </p:nvSpPr>
        <p:spPr>
          <a:xfrm>
            <a:off x="4350798" y="3494745"/>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11" name="矩形 10"/>
          <p:cNvSpPr/>
          <p:nvPr/>
        </p:nvSpPr>
        <p:spPr>
          <a:xfrm>
            <a:off x="4358222" y="3494745"/>
            <a:ext cx="646331" cy="646331"/>
          </a:xfrm>
          <a:prstGeom prst="rect">
            <a:avLst/>
          </a:prstGeom>
        </p:spPr>
        <p:txBody>
          <a:bodyPr wrap="none">
            <a:spAutoFit/>
          </a:bodyPr>
          <a:lstStyle/>
          <a:p>
            <a:pPr algn="ctr"/>
            <a:r>
              <a:rPr lang="zh-CN" altLang="en-US" sz="3600" b="1" dirty="0">
                <a:solidFill>
                  <a:schemeClr val="bg1"/>
                </a:solidFill>
                <a:cs typeface="+mn-ea"/>
                <a:sym typeface="+mn-lt"/>
              </a:rPr>
              <a:t>确</a:t>
            </a:r>
            <a:endParaRPr lang="en-US" altLang="zh-CN" sz="3600" b="1" dirty="0">
              <a:solidFill>
                <a:schemeClr val="bg1"/>
              </a:solidFill>
              <a:cs typeface="+mn-ea"/>
              <a:sym typeface="+mn-lt"/>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509" y="3558193"/>
            <a:ext cx="6332488" cy="3329296"/>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72410" y="4318782"/>
            <a:ext cx="2602194" cy="1290690"/>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新时代中国特色社会主义思想</a:t>
            </a:r>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068" y="744510"/>
            <a:ext cx="6647596" cy="3833446"/>
          </a:xfrm>
          <a:prstGeom prst="rect">
            <a:avLst/>
          </a:prstGeom>
        </p:spPr>
      </p:pic>
      <p:sp>
        <p:nvSpPr>
          <p:cNvPr id="6" name="矩形 5"/>
          <p:cNvSpPr/>
          <p:nvPr/>
        </p:nvSpPr>
        <p:spPr>
          <a:xfrm>
            <a:off x="4681387" y="2007624"/>
            <a:ext cx="6657174" cy="3123028"/>
          </a:xfrm>
          <a:prstGeom prst="rect">
            <a:avLst/>
          </a:prstGeom>
          <a:solidFill>
            <a:schemeClr val="bg1">
              <a:alpha val="8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7" name="矩形 6"/>
          <p:cNvSpPr/>
          <p:nvPr/>
        </p:nvSpPr>
        <p:spPr>
          <a:xfrm>
            <a:off x="5503395" y="2819497"/>
            <a:ext cx="5399066" cy="1135054"/>
          </a:xfrm>
          <a:prstGeom prst="rect">
            <a:avLst/>
          </a:prstGeom>
        </p:spPr>
        <p:txBody>
          <a:bodyPr wrap="square">
            <a:spAutoFit/>
          </a:bodyPr>
          <a:lstStyle/>
          <a:p>
            <a:pPr>
              <a:lnSpc>
                <a:spcPct val="150000"/>
              </a:lnSpc>
            </a:pPr>
            <a:r>
              <a:rPr lang="zh-CN" altLang="en-US" sz="2400" dirty="0">
                <a:solidFill>
                  <a:schemeClr val="accent1"/>
                </a:solidFill>
                <a:cs typeface="+mn-ea"/>
                <a:sym typeface="+mn-lt"/>
              </a:rPr>
              <a:t>中国特色大国外交要推动构建新型国际关系，</a:t>
            </a:r>
            <a:r>
              <a:rPr lang="zh-CN" altLang="en-US" sz="2400" b="1" dirty="0">
                <a:solidFill>
                  <a:schemeClr val="accent1"/>
                </a:solidFill>
                <a:cs typeface="+mn-ea"/>
                <a:sym typeface="+mn-lt"/>
              </a:rPr>
              <a:t>推动构建人类命运共同体</a:t>
            </a:r>
            <a:r>
              <a:rPr lang="zh-CN" altLang="en-US" sz="2400" dirty="0">
                <a:solidFill>
                  <a:schemeClr val="accent1"/>
                </a:solidFill>
                <a:cs typeface="+mn-ea"/>
                <a:sym typeface="+mn-lt"/>
              </a:rPr>
              <a:t>。</a:t>
            </a:r>
            <a:endParaRPr lang="zh-CN" altLang="en-US" sz="2400" dirty="0">
              <a:solidFill>
                <a:schemeClr val="accent1"/>
              </a:solidFill>
            </a:endParaRPr>
          </a:p>
        </p:txBody>
      </p:sp>
      <p:sp>
        <p:nvSpPr>
          <p:cNvPr id="8" name="圆角矩形 7"/>
          <p:cNvSpPr/>
          <p:nvPr/>
        </p:nvSpPr>
        <p:spPr>
          <a:xfrm>
            <a:off x="4350798" y="2735089"/>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9" name="矩形 8"/>
          <p:cNvSpPr/>
          <p:nvPr/>
        </p:nvSpPr>
        <p:spPr>
          <a:xfrm>
            <a:off x="4358222" y="2735089"/>
            <a:ext cx="646331" cy="646331"/>
          </a:xfrm>
          <a:prstGeom prst="rect">
            <a:avLst/>
          </a:prstGeom>
        </p:spPr>
        <p:txBody>
          <a:bodyPr wrap="none">
            <a:spAutoFit/>
          </a:bodyPr>
          <a:lstStyle/>
          <a:p>
            <a:pPr algn="ctr"/>
            <a:r>
              <a:rPr lang="zh-CN" altLang="en-US" sz="3600" b="1" dirty="0">
                <a:solidFill>
                  <a:schemeClr val="bg1"/>
                </a:solidFill>
                <a:cs typeface="+mn-ea"/>
                <a:sym typeface="+mn-lt"/>
              </a:rPr>
              <a:t>明</a:t>
            </a:r>
            <a:endParaRPr lang="en-US" altLang="zh-CN" sz="3600" b="1" dirty="0">
              <a:solidFill>
                <a:schemeClr val="bg1"/>
              </a:solidFill>
              <a:cs typeface="+mn-ea"/>
              <a:sym typeface="+mn-lt"/>
            </a:endParaRPr>
          </a:p>
        </p:txBody>
      </p:sp>
      <p:sp>
        <p:nvSpPr>
          <p:cNvPr id="10" name="圆角矩形 9"/>
          <p:cNvSpPr/>
          <p:nvPr/>
        </p:nvSpPr>
        <p:spPr>
          <a:xfrm>
            <a:off x="4350798" y="3494745"/>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11" name="矩形 10"/>
          <p:cNvSpPr/>
          <p:nvPr/>
        </p:nvSpPr>
        <p:spPr>
          <a:xfrm>
            <a:off x="4358222" y="3494745"/>
            <a:ext cx="646331" cy="646331"/>
          </a:xfrm>
          <a:prstGeom prst="rect">
            <a:avLst/>
          </a:prstGeom>
        </p:spPr>
        <p:txBody>
          <a:bodyPr wrap="none">
            <a:spAutoFit/>
          </a:bodyPr>
          <a:lstStyle/>
          <a:p>
            <a:pPr algn="ctr"/>
            <a:r>
              <a:rPr lang="zh-CN" altLang="en-US" sz="3600" b="1" dirty="0">
                <a:solidFill>
                  <a:schemeClr val="bg1"/>
                </a:solidFill>
                <a:cs typeface="+mn-ea"/>
                <a:sym typeface="+mn-lt"/>
              </a:rPr>
              <a:t>确</a:t>
            </a:r>
            <a:endParaRPr lang="en-US" altLang="zh-CN" sz="3600" b="1" dirty="0">
              <a:solidFill>
                <a:schemeClr val="bg1"/>
              </a:solidFill>
              <a:cs typeface="+mn-ea"/>
              <a:sym typeface="+mn-lt"/>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40148"/>
            <a:ext cx="5088119" cy="3917852"/>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72410" y="4318782"/>
            <a:ext cx="2602194" cy="1290690"/>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新时代中国特色社会主义思想</a:t>
            </a:r>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5249" y="1779152"/>
            <a:ext cx="6699978" cy="4498764"/>
          </a:xfrm>
          <a:prstGeom prst="rect">
            <a:avLst/>
          </a:prstGeom>
        </p:spPr>
      </p:pic>
      <p:sp>
        <p:nvSpPr>
          <p:cNvPr id="6" name="矩形 5"/>
          <p:cNvSpPr/>
          <p:nvPr/>
        </p:nvSpPr>
        <p:spPr>
          <a:xfrm>
            <a:off x="4681387" y="2007624"/>
            <a:ext cx="6657174" cy="3123028"/>
          </a:xfrm>
          <a:prstGeom prst="rect">
            <a:avLst/>
          </a:prstGeom>
          <a:solidFill>
            <a:schemeClr val="bg1">
              <a:alpha val="8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7" name="矩形 6"/>
          <p:cNvSpPr/>
          <p:nvPr/>
        </p:nvSpPr>
        <p:spPr>
          <a:xfrm>
            <a:off x="5327718" y="2424562"/>
            <a:ext cx="5616947" cy="2400657"/>
          </a:xfrm>
          <a:prstGeom prst="rect">
            <a:avLst/>
          </a:prstGeom>
        </p:spPr>
        <p:txBody>
          <a:bodyPr wrap="square">
            <a:spAutoFit/>
          </a:bodyPr>
          <a:lstStyle/>
          <a:p>
            <a:pPr>
              <a:lnSpc>
                <a:spcPct val="150000"/>
              </a:lnSpc>
            </a:pPr>
            <a:r>
              <a:rPr lang="zh-CN" altLang="en-US" sz="2000" dirty="0">
                <a:solidFill>
                  <a:schemeClr val="accent1"/>
                </a:solidFill>
                <a:cs typeface="+mn-ea"/>
                <a:sym typeface="+mn-lt"/>
              </a:rPr>
              <a:t>中国特色社会主义最本质的特征是中国共产党领导，中国特色社会主义制度的最大优势是中国共产党领导，</a:t>
            </a:r>
            <a:r>
              <a:rPr lang="zh-CN" altLang="en-US" sz="2000" b="1" dirty="0">
                <a:solidFill>
                  <a:schemeClr val="accent1"/>
                </a:solidFill>
                <a:cs typeface="+mn-ea"/>
                <a:sym typeface="+mn-lt"/>
              </a:rPr>
              <a:t>党是最高政治领导力量，提出新时代党的建设总要求，突出政治建设在党的建设中的重要地位。</a:t>
            </a:r>
            <a:endParaRPr lang="zh-CN" altLang="en-US" sz="2000" b="1" dirty="0">
              <a:solidFill>
                <a:schemeClr val="accent1"/>
              </a:solidFill>
            </a:endParaRPr>
          </a:p>
        </p:txBody>
      </p:sp>
      <p:sp>
        <p:nvSpPr>
          <p:cNvPr id="8" name="圆角矩形 7"/>
          <p:cNvSpPr/>
          <p:nvPr/>
        </p:nvSpPr>
        <p:spPr>
          <a:xfrm>
            <a:off x="4350798" y="2735089"/>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9" name="矩形 8"/>
          <p:cNvSpPr/>
          <p:nvPr/>
        </p:nvSpPr>
        <p:spPr>
          <a:xfrm>
            <a:off x="4358222" y="2735089"/>
            <a:ext cx="646331" cy="646331"/>
          </a:xfrm>
          <a:prstGeom prst="rect">
            <a:avLst/>
          </a:prstGeom>
        </p:spPr>
        <p:txBody>
          <a:bodyPr wrap="none">
            <a:spAutoFit/>
          </a:bodyPr>
          <a:lstStyle/>
          <a:p>
            <a:pPr algn="ctr"/>
            <a:r>
              <a:rPr lang="zh-CN" altLang="en-US" sz="3600" b="1" dirty="0">
                <a:solidFill>
                  <a:schemeClr val="bg1"/>
                </a:solidFill>
                <a:cs typeface="+mn-ea"/>
                <a:sym typeface="+mn-lt"/>
              </a:rPr>
              <a:t>明</a:t>
            </a:r>
            <a:endParaRPr lang="en-US" altLang="zh-CN" sz="3600" b="1" dirty="0">
              <a:solidFill>
                <a:schemeClr val="bg1"/>
              </a:solidFill>
              <a:cs typeface="+mn-ea"/>
              <a:sym typeface="+mn-lt"/>
            </a:endParaRPr>
          </a:p>
        </p:txBody>
      </p:sp>
      <p:sp>
        <p:nvSpPr>
          <p:cNvPr id="10" name="圆角矩形 9"/>
          <p:cNvSpPr/>
          <p:nvPr/>
        </p:nvSpPr>
        <p:spPr>
          <a:xfrm>
            <a:off x="4350798" y="3494745"/>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11" name="矩形 10"/>
          <p:cNvSpPr/>
          <p:nvPr/>
        </p:nvSpPr>
        <p:spPr>
          <a:xfrm>
            <a:off x="4358222" y="3494745"/>
            <a:ext cx="646331" cy="646331"/>
          </a:xfrm>
          <a:prstGeom prst="rect">
            <a:avLst/>
          </a:prstGeom>
        </p:spPr>
        <p:txBody>
          <a:bodyPr wrap="none">
            <a:spAutoFit/>
          </a:bodyPr>
          <a:lstStyle/>
          <a:p>
            <a:pPr algn="ctr"/>
            <a:r>
              <a:rPr lang="zh-CN" altLang="en-US" sz="3600" b="1" dirty="0">
                <a:solidFill>
                  <a:schemeClr val="bg1"/>
                </a:solidFill>
                <a:cs typeface="+mn-ea"/>
                <a:sym typeface="+mn-lt"/>
              </a:rPr>
              <a:t>确</a:t>
            </a:r>
            <a:endParaRPr lang="en-US" altLang="zh-CN" sz="3600" b="1" dirty="0">
              <a:solidFill>
                <a:schemeClr val="bg1"/>
              </a:solidFill>
              <a:cs typeface="+mn-ea"/>
              <a:sym typeface="+mn-lt"/>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8" y="4825219"/>
            <a:ext cx="3879372" cy="2060917"/>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72410" y="4318782"/>
            <a:ext cx="2602194" cy="1290690"/>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591637" y="927109"/>
            <a:ext cx="5681546" cy="536203"/>
            <a:chOff x="5131596" y="1756984"/>
            <a:chExt cx="5681546" cy="536203"/>
          </a:xfrm>
        </p:grpSpPr>
        <p:sp>
          <p:nvSpPr>
            <p:cNvPr id="77" name="流程图: 可选过程 76"/>
            <p:cNvSpPr/>
            <p:nvPr/>
          </p:nvSpPr>
          <p:spPr>
            <a:xfrm>
              <a:off x="5714920" y="1756984"/>
              <a:ext cx="5098222" cy="536203"/>
            </a:xfrm>
            <a:prstGeom prst="flowChartAlternateProcess">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42" name="流程图: 可选过程 41"/>
            <p:cNvSpPr/>
            <p:nvPr/>
          </p:nvSpPr>
          <p:spPr>
            <a:xfrm>
              <a:off x="5131596" y="1756984"/>
              <a:ext cx="768636" cy="536203"/>
            </a:xfrm>
            <a:prstGeom prst="flowChartAlternateProcess">
              <a:avLst/>
            </a:prstGeom>
            <a:gradFill>
              <a:gsLst>
                <a:gs pos="90000">
                  <a:srgbClr val="C00000"/>
                </a:gs>
                <a:gs pos="30000">
                  <a:srgbClr val="FF3300"/>
                </a:gs>
              </a:gsLst>
              <a:lin ang="5400000" scaled="1"/>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43" name="文本框 42"/>
            <p:cNvSpPr txBox="1"/>
            <p:nvPr/>
          </p:nvSpPr>
          <p:spPr>
            <a:xfrm>
              <a:off x="6021256" y="1781096"/>
              <a:ext cx="3877985" cy="461665"/>
            </a:xfrm>
            <a:prstGeom prst="rect">
              <a:avLst/>
            </a:prstGeom>
            <a:noFill/>
          </p:spPr>
          <p:txBody>
            <a:bodyPr wrap="none" rtlCol="0">
              <a:spAutoFit/>
            </a:bodyPr>
            <a:lstStyle/>
            <a:p>
              <a:r>
                <a:rPr lang="zh-CN" altLang="en-US" sz="2400" b="1" dirty="0">
                  <a:gradFill>
                    <a:gsLst>
                      <a:gs pos="90000">
                        <a:srgbClr val="C00000"/>
                      </a:gs>
                      <a:gs pos="30000">
                        <a:srgbClr val="FF3300"/>
                      </a:gs>
                    </a:gsLst>
                    <a:lin ang="5400000" scaled="1"/>
                  </a:gradFill>
                  <a:cs typeface="+mn-ea"/>
                  <a:sym typeface="+mn-lt"/>
                </a:rPr>
                <a:t>党的十九大简介及重要意义</a:t>
              </a:r>
              <a:endParaRPr lang="zh-CN" altLang="en-US" sz="2400" b="1" dirty="0">
                <a:gradFill>
                  <a:gsLst>
                    <a:gs pos="90000">
                      <a:srgbClr val="C00000"/>
                    </a:gs>
                    <a:gs pos="30000">
                      <a:srgbClr val="FF3300"/>
                    </a:gs>
                  </a:gsLst>
                  <a:lin ang="5400000" scaled="1"/>
                </a:gradFill>
                <a:cs typeface="+mn-ea"/>
                <a:sym typeface="+mn-lt"/>
              </a:endParaRPr>
            </a:p>
          </p:txBody>
        </p:sp>
        <p:sp>
          <p:nvSpPr>
            <p:cNvPr id="44" name="文本框 43"/>
            <p:cNvSpPr txBox="1"/>
            <p:nvPr/>
          </p:nvSpPr>
          <p:spPr>
            <a:xfrm>
              <a:off x="5274377" y="1797193"/>
              <a:ext cx="466794" cy="461665"/>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grpSp>
      <p:grpSp>
        <p:nvGrpSpPr>
          <p:cNvPr id="45" name="组合 44"/>
          <p:cNvGrpSpPr/>
          <p:nvPr/>
        </p:nvGrpSpPr>
        <p:grpSpPr>
          <a:xfrm>
            <a:off x="4591636" y="1622018"/>
            <a:ext cx="6329867" cy="536203"/>
            <a:chOff x="5131595" y="2451585"/>
            <a:chExt cx="6329867" cy="536203"/>
          </a:xfrm>
        </p:grpSpPr>
        <p:sp>
          <p:nvSpPr>
            <p:cNvPr id="78" name="流程图: 可选过程 77"/>
            <p:cNvSpPr/>
            <p:nvPr/>
          </p:nvSpPr>
          <p:spPr>
            <a:xfrm>
              <a:off x="5699154" y="2451585"/>
              <a:ext cx="5113988" cy="536203"/>
            </a:xfrm>
            <a:prstGeom prst="flowChartAlternateProcess">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流程图: 可选过程 45"/>
            <p:cNvSpPr/>
            <p:nvPr/>
          </p:nvSpPr>
          <p:spPr>
            <a:xfrm>
              <a:off x="5131595" y="2451585"/>
              <a:ext cx="768637" cy="536203"/>
            </a:xfrm>
            <a:prstGeom prst="flowChartAlternateProcess">
              <a:avLst/>
            </a:prstGeom>
            <a:gradFill>
              <a:gsLst>
                <a:gs pos="90000">
                  <a:srgbClr val="C00000"/>
                </a:gs>
                <a:gs pos="30000">
                  <a:srgbClr val="FF3300"/>
                </a:gs>
              </a:gsLst>
              <a:lin ang="5400000" scaled="1"/>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文本框 46"/>
            <p:cNvSpPr txBox="1"/>
            <p:nvPr/>
          </p:nvSpPr>
          <p:spPr>
            <a:xfrm>
              <a:off x="6021256" y="2475697"/>
              <a:ext cx="5440206" cy="461665"/>
            </a:xfrm>
            <a:prstGeom prst="rect">
              <a:avLst/>
            </a:prstGeom>
            <a:noFill/>
          </p:spPr>
          <p:txBody>
            <a:bodyPr wrap="square" rtlCol="0">
              <a:spAutoFit/>
            </a:bodyPr>
            <a:lstStyle/>
            <a:p>
              <a:r>
                <a:rPr lang="zh-CN" altLang="en-US" sz="2400" b="1" dirty="0">
                  <a:gradFill>
                    <a:gsLst>
                      <a:gs pos="90000">
                        <a:srgbClr val="C00000"/>
                      </a:gs>
                      <a:gs pos="30000">
                        <a:srgbClr val="FF3300"/>
                      </a:gs>
                    </a:gsLst>
                    <a:lin ang="5400000" scaled="1"/>
                  </a:gradFill>
                  <a:cs typeface="+mn-ea"/>
                  <a:sym typeface="+mn-lt"/>
                </a:rPr>
                <a:t>中国特色社会主义进入了新时代</a:t>
              </a:r>
              <a:endParaRPr lang="zh-CN" altLang="en-US" sz="2400" dirty="0">
                <a:gradFill>
                  <a:gsLst>
                    <a:gs pos="90000">
                      <a:srgbClr val="C00000"/>
                    </a:gs>
                    <a:gs pos="30000">
                      <a:srgbClr val="FF3300"/>
                    </a:gs>
                  </a:gsLst>
                  <a:lin ang="5400000" scaled="1"/>
                </a:gradFill>
                <a:cs typeface="+mn-ea"/>
                <a:sym typeface="+mn-lt"/>
              </a:endParaRPr>
            </a:p>
          </p:txBody>
        </p:sp>
        <p:sp>
          <p:nvSpPr>
            <p:cNvPr id="48" name="文本框 47"/>
            <p:cNvSpPr txBox="1"/>
            <p:nvPr/>
          </p:nvSpPr>
          <p:spPr>
            <a:xfrm>
              <a:off x="5274377" y="2474647"/>
              <a:ext cx="503664" cy="461665"/>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grpSp>
      <p:grpSp>
        <p:nvGrpSpPr>
          <p:cNvPr id="49" name="组合 48"/>
          <p:cNvGrpSpPr/>
          <p:nvPr/>
        </p:nvGrpSpPr>
        <p:grpSpPr>
          <a:xfrm>
            <a:off x="4591638" y="2316925"/>
            <a:ext cx="5681544" cy="536203"/>
            <a:chOff x="5131596" y="3178288"/>
            <a:chExt cx="5681544" cy="536203"/>
          </a:xfrm>
        </p:grpSpPr>
        <p:sp>
          <p:nvSpPr>
            <p:cNvPr id="79" name="流程图: 可选过程 78"/>
            <p:cNvSpPr/>
            <p:nvPr/>
          </p:nvSpPr>
          <p:spPr>
            <a:xfrm>
              <a:off x="5588795" y="3178288"/>
              <a:ext cx="5224345" cy="536203"/>
            </a:xfrm>
            <a:prstGeom prst="flowChartAlternateProcess">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50" name="流程图: 可选过程 49"/>
            <p:cNvSpPr/>
            <p:nvPr/>
          </p:nvSpPr>
          <p:spPr>
            <a:xfrm>
              <a:off x="5131596" y="3178288"/>
              <a:ext cx="768636" cy="536203"/>
            </a:xfrm>
            <a:prstGeom prst="flowChartAlternateProcess">
              <a:avLst/>
            </a:prstGeom>
            <a:gradFill>
              <a:gsLst>
                <a:gs pos="90000">
                  <a:srgbClr val="C00000"/>
                </a:gs>
                <a:gs pos="30000">
                  <a:srgbClr val="FF3300"/>
                </a:gs>
              </a:gsLst>
              <a:lin ang="5400000" scaled="1"/>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51" name="文本框 50"/>
            <p:cNvSpPr txBox="1"/>
            <p:nvPr/>
          </p:nvSpPr>
          <p:spPr>
            <a:xfrm>
              <a:off x="6021256" y="3202400"/>
              <a:ext cx="4185761" cy="461665"/>
            </a:xfrm>
            <a:prstGeom prst="rect">
              <a:avLst/>
            </a:prstGeom>
            <a:noFill/>
          </p:spPr>
          <p:txBody>
            <a:bodyPr wrap="square" rtlCol="0">
              <a:spAutoFit/>
            </a:bodyPr>
            <a:lstStyle>
              <a:defPPr>
                <a:defRPr lang="zh-CN"/>
              </a:defPPr>
              <a:lvl1pPr>
                <a:defRPr sz="2400" b="1">
                  <a:gradFill>
                    <a:gsLst>
                      <a:gs pos="90000">
                        <a:srgbClr val="C00000"/>
                      </a:gs>
                      <a:gs pos="30000">
                        <a:srgbClr val="FF3300"/>
                      </a:gs>
                    </a:gsLst>
                    <a:lin ang="5400000" scaled="1"/>
                  </a:gradFill>
                  <a:cs typeface="+mn-ea"/>
                </a:defRPr>
              </a:lvl1pPr>
            </a:lstStyle>
            <a:p>
              <a:r>
                <a:rPr lang="zh-CN" altLang="en-US" dirty="0">
                  <a:sym typeface="+mn-lt"/>
                </a:rPr>
                <a:t>新时代中国特色社会主义思想</a:t>
              </a:r>
              <a:endParaRPr lang="zh-CN" altLang="en-US" dirty="0">
                <a:sym typeface="+mn-lt"/>
              </a:endParaRPr>
            </a:p>
          </p:txBody>
        </p:sp>
        <p:sp>
          <p:nvSpPr>
            <p:cNvPr id="52" name="文本框 51"/>
            <p:cNvSpPr txBox="1"/>
            <p:nvPr/>
          </p:nvSpPr>
          <p:spPr>
            <a:xfrm>
              <a:off x="5274377" y="3201350"/>
              <a:ext cx="513282" cy="461665"/>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grpSp>
      <p:grpSp>
        <p:nvGrpSpPr>
          <p:cNvPr id="53" name="组合 52"/>
          <p:cNvGrpSpPr/>
          <p:nvPr/>
        </p:nvGrpSpPr>
        <p:grpSpPr>
          <a:xfrm>
            <a:off x="4591636" y="3706741"/>
            <a:ext cx="5681546" cy="536203"/>
            <a:chOff x="5131595" y="3904991"/>
            <a:chExt cx="5681546" cy="536203"/>
          </a:xfrm>
        </p:grpSpPr>
        <p:sp>
          <p:nvSpPr>
            <p:cNvPr id="81" name="流程图: 可选过程 80"/>
            <p:cNvSpPr/>
            <p:nvPr/>
          </p:nvSpPr>
          <p:spPr>
            <a:xfrm>
              <a:off x="5636092" y="3904991"/>
              <a:ext cx="5177049" cy="536203"/>
            </a:xfrm>
            <a:prstGeom prst="flowChartAlternateProcess">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54" name="流程图: 可选过程 53"/>
            <p:cNvSpPr/>
            <p:nvPr/>
          </p:nvSpPr>
          <p:spPr>
            <a:xfrm>
              <a:off x="5131595" y="3904991"/>
              <a:ext cx="768637" cy="536203"/>
            </a:xfrm>
            <a:prstGeom prst="flowChartAlternateProcess">
              <a:avLst/>
            </a:prstGeom>
            <a:gradFill>
              <a:gsLst>
                <a:gs pos="90000">
                  <a:srgbClr val="C00000"/>
                </a:gs>
                <a:gs pos="30000">
                  <a:srgbClr val="FF3300"/>
                </a:gs>
              </a:gsLst>
              <a:lin ang="5400000" scaled="1"/>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55" name="文本框 54"/>
            <p:cNvSpPr txBox="1"/>
            <p:nvPr/>
          </p:nvSpPr>
          <p:spPr>
            <a:xfrm>
              <a:off x="6021256" y="3929103"/>
              <a:ext cx="2646878" cy="461665"/>
            </a:xfrm>
            <a:prstGeom prst="rect">
              <a:avLst/>
            </a:prstGeom>
            <a:noFill/>
          </p:spPr>
          <p:txBody>
            <a:bodyPr wrap="square" rtlCol="0">
              <a:spAutoFit/>
            </a:bodyPr>
            <a:lstStyle>
              <a:defPPr>
                <a:defRPr lang="zh-CN"/>
              </a:defPPr>
              <a:lvl1pPr>
                <a:defRPr sz="2400" b="1">
                  <a:gradFill>
                    <a:gsLst>
                      <a:gs pos="90000">
                        <a:srgbClr val="C00000"/>
                      </a:gs>
                      <a:gs pos="30000">
                        <a:srgbClr val="FF3300"/>
                      </a:gs>
                    </a:gsLst>
                    <a:lin ang="5400000" scaled="1"/>
                  </a:gradFill>
                  <a:cs typeface="+mn-ea"/>
                </a:defRPr>
              </a:lvl1pPr>
            </a:lstStyle>
            <a:p>
              <a:r>
                <a:rPr lang="zh-CN" altLang="en-US" dirty="0">
                  <a:sym typeface="+mn-lt"/>
                </a:rPr>
                <a:t>新时代的基本方略</a:t>
              </a:r>
              <a:endParaRPr lang="zh-CN" altLang="en-US" dirty="0">
                <a:sym typeface="+mn-lt"/>
              </a:endParaRPr>
            </a:p>
          </p:txBody>
        </p:sp>
        <p:sp>
          <p:nvSpPr>
            <p:cNvPr id="56" name="文本框 55"/>
            <p:cNvSpPr txBox="1"/>
            <p:nvPr/>
          </p:nvSpPr>
          <p:spPr>
            <a:xfrm>
              <a:off x="5274377" y="3928053"/>
              <a:ext cx="514885" cy="461665"/>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05</a:t>
              </a:r>
              <a:endParaRPr lang="zh-CN" altLang="en-US" sz="2400" dirty="0">
                <a:solidFill>
                  <a:schemeClr val="bg1"/>
                </a:solidFill>
                <a:latin typeface="Impact" panose="020B0806030902050204" pitchFamily="34" charset="0"/>
              </a:endParaRPr>
            </a:p>
          </p:txBody>
        </p:sp>
      </p:grpSp>
      <p:grpSp>
        <p:nvGrpSpPr>
          <p:cNvPr id="57" name="组合 56"/>
          <p:cNvGrpSpPr/>
          <p:nvPr/>
        </p:nvGrpSpPr>
        <p:grpSpPr>
          <a:xfrm>
            <a:off x="4591636" y="4401342"/>
            <a:ext cx="5681546" cy="536203"/>
            <a:chOff x="5131595" y="4599899"/>
            <a:chExt cx="5681546" cy="536203"/>
          </a:xfrm>
        </p:grpSpPr>
        <p:sp>
          <p:nvSpPr>
            <p:cNvPr id="82" name="流程图: 可选过程 81"/>
            <p:cNvSpPr/>
            <p:nvPr/>
          </p:nvSpPr>
          <p:spPr>
            <a:xfrm>
              <a:off x="5683389" y="4599899"/>
              <a:ext cx="5129752" cy="536203"/>
            </a:xfrm>
            <a:prstGeom prst="flowChartAlternateProcess">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58" name="流程图: 可选过程 57"/>
            <p:cNvSpPr/>
            <p:nvPr/>
          </p:nvSpPr>
          <p:spPr>
            <a:xfrm>
              <a:off x="5131595" y="4599899"/>
              <a:ext cx="768637" cy="536203"/>
            </a:xfrm>
            <a:prstGeom prst="flowChartAlternateProcess">
              <a:avLst/>
            </a:prstGeom>
            <a:gradFill>
              <a:gsLst>
                <a:gs pos="90000">
                  <a:srgbClr val="C00000"/>
                </a:gs>
                <a:gs pos="30000">
                  <a:srgbClr val="FF3300"/>
                </a:gs>
              </a:gsLst>
              <a:lin ang="5400000" scaled="1"/>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59" name="文本框 58"/>
            <p:cNvSpPr txBox="1"/>
            <p:nvPr/>
          </p:nvSpPr>
          <p:spPr>
            <a:xfrm>
              <a:off x="6021256" y="4624011"/>
              <a:ext cx="3877985" cy="461665"/>
            </a:xfrm>
            <a:prstGeom prst="rect">
              <a:avLst/>
            </a:prstGeom>
            <a:noFill/>
          </p:spPr>
          <p:txBody>
            <a:bodyPr wrap="square" rtlCol="0">
              <a:spAutoFit/>
            </a:bodyPr>
            <a:lstStyle>
              <a:defPPr>
                <a:defRPr lang="zh-CN"/>
              </a:defPPr>
              <a:lvl1pPr>
                <a:defRPr sz="2400" b="1">
                  <a:gradFill>
                    <a:gsLst>
                      <a:gs pos="90000">
                        <a:srgbClr val="C00000"/>
                      </a:gs>
                      <a:gs pos="30000">
                        <a:srgbClr val="FF3300"/>
                      </a:gs>
                    </a:gsLst>
                    <a:lin ang="5400000" scaled="1"/>
                  </a:gradFill>
                  <a:cs typeface="+mn-ea"/>
                </a:defRPr>
              </a:lvl1pPr>
            </a:lstStyle>
            <a:p>
              <a:r>
                <a:rPr lang="zh-CN" altLang="en-US" dirty="0">
                  <a:sym typeface="+mn-lt"/>
                </a:rPr>
                <a:t>我国社会主要矛盾已经转化</a:t>
              </a:r>
              <a:endParaRPr lang="zh-CN" altLang="en-US" dirty="0">
                <a:sym typeface="+mn-lt"/>
              </a:endParaRPr>
            </a:p>
          </p:txBody>
        </p:sp>
        <p:sp>
          <p:nvSpPr>
            <p:cNvPr id="60" name="文本框 59"/>
            <p:cNvSpPr txBox="1"/>
            <p:nvPr/>
          </p:nvSpPr>
          <p:spPr>
            <a:xfrm>
              <a:off x="5274377" y="4622961"/>
              <a:ext cx="516488" cy="461665"/>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06</a:t>
              </a:r>
              <a:endParaRPr lang="zh-CN" altLang="en-US" sz="2400" dirty="0">
                <a:solidFill>
                  <a:schemeClr val="bg1"/>
                </a:solidFill>
                <a:latin typeface="Impact" panose="020B0806030902050204" pitchFamily="34" charset="0"/>
              </a:endParaRPr>
            </a:p>
          </p:txBody>
        </p:sp>
      </p:grpSp>
      <p:grpSp>
        <p:nvGrpSpPr>
          <p:cNvPr id="61" name="组合 60"/>
          <p:cNvGrpSpPr/>
          <p:nvPr/>
        </p:nvGrpSpPr>
        <p:grpSpPr>
          <a:xfrm>
            <a:off x="4591638" y="3011833"/>
            <a:ext cx="5681544" cy="536203"/>
            <a:chOff x="5131596" y="3178288"/>
            <a:chExt cx="5681544" cy="536203"/>
          </a:xfrm>
        </p:grpSpPr>
        <p:sp>
          <p:nvSpPr>
            <p:cNvPr id="80" name="流程图: 可选过程 79"/>
            <p:cNvSpPr/>
            <p:nvPr/>
          </p:nvSpPr>
          <p:spPr>
            <a:xfrm>
              <a:off x="5714920" y="3178288"/>
              <a:ext cx="5098220" cy="536203"/>
            </a:xfrm>
            <a:prstGeom prst="flowChartAlternateProcess">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62" name="流程图: 可选过程 61"/>
            <p:cNvSpPr/>
            <p:nvPr/>
          </p:nvSpPr>
          <p:spPr>
            <a:xfrm>
              <a:off x="5131596" y="3178288"/>
              <a:ext cx="768636" cy="536203"/>
            </a:xfrm>
            <a:prstGeom prst="flowChartAlternateProcess">
              <a:avLst/>
            </a:prstGeom>
            <a:gradFill>
              <a:gsLst>
                <a:gs pos="90000">
                  <a:srgbClr val="C00000"/>
                </a:gs>
                <a:gs pos="30000">
                  <a:srgbClr val="FF3300"/>
                </a:gs>
              </a:gsLst>
              <a:lin ang="5400000" scaled="1"/>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63" name="文本框 62"/>
            <p:cNvSpPr txBox="1"/>
            <p:nvPr/>
          </p:nvSpPr>
          <p:spPr>
            <a:xfrm>
              <a:off x="6021256" y="3202400"/>
              <a:ext cx="4185761" cy="461665"/>
            </a:xfrm>
            <a:prstGeom prst="rect">
              <a:avLst/>
            </a:prstGeom>
            <a:noFill/>
          </p:spPr>
          <p:txBody>
            <a:bodyPr wrap="square" rtlCol="0">
              <a:spAutoFit/>
            </a:bodyPr>
            <a:lstStyle>
              <a:defPPr>
                <a:defRPr lang="zh-CN"/>
              </a:defPPr>
              <a:lvl1pPr>
                <a:defRPr sz="2400" b="1">
                  <a:gradFill>
                    <a:gsLst>
                      <a:gs pos="90000">
                        <a:srgbClr val="C00000"/>
                      </a:gs>
                      <a:gs pos="30000">
                        <a:srgbClr val="FF3300"/>
                      </a:gs>
                    </a:gsLst>
                    <a:lin ang="5400000" scaled="1"/>
                  </a:gradFill>
                  <a:cs typeface="+mn-ea"/>
                </a:defRPr>
              </a:lvl1pPr>
            </a:lstStyle>
            <a:p>
              <a:r>
                <a:rPr lang="zh-CN" altLang="en-US" dirty="0">
                  <a:sym typeface="+mn-lt"/>
                </a:rPr>
                <a:t>新时代中国共产党的历史使命</a:t>
              </a:r>
              <a:endParaRPr lang="zh-CN" altLang="en-US" dirty="0">
                <a:sym typeface="+mn-lt"/>
              </a:endParaRPr>
            </a:p>
          </p:txBody>
        </p:sp>
        <p:sp>
          <p:nvSpPr>
            <p:cNvPr id="64" name="文本框 63"/>
            <p:cNvSpPr txBox="1"/>
            <p:nvPr/>
          </p:nvSpPr>
          <p:spPr>
            <a:xfrm>
              <a:off x="5274377" y="3201350"/>
              <a:ext cx="503664" cy="461665"/>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04</a:t>
              </a:r>
              <a:endParaRPr lang="zh-CN" altLang="en-US" sz="2400" dirty="0">
                <a:solidFill>
                  <a:schemeClr val="bg1"/>
                </a:solidFill>
                <a:latin typeface="Impact" panose="020B0806030902050204" pitchFamily="34" charset="0"/>
              </a:endParaRPr>
            </a:p>
          </p:txBody>
        </p:sp>
      </p:grpSp>
      <p:grpSp>
        <p:nvGrpSpPr>
          <p:cNvPr id="65" name="组合 64"/>
          <p:cNvGrpSpPr/>
          <p:nvPr/>
        </p:nvGrpSpPr>
        <p:grpSpPr>
          <a:xfrm>
            <a:off x="1628682" y="1386487"/>
            <a:ext cx="2025319" cy="3862113"/>
            <a:chOff x="1666782" y="413353"/>
            <a:chExt cx="2025319" cy="3862113"/>
          </a:xfrm>
        </p:grpSpPr>
        <p:grpSp>
          <p:nvGrpSpPr>
            <p:cNvPr id="70" name="组合 69"/>
            <p:cNvGrpSpPr/>
            <p:nvPr/>
          </p:nvGrpSpPr>
          <p:grpSpPr>
            <a:xfrm>
              <a:off x="1683448" y="413353"/>
              <a:ext cx="2008653" cy="2835363"/>
              <a:chOff x="2071256" y="716093"/>
              <a:chExt cx="2008653" cy="2184014"/>
            </a:xfrm>
          </p:grpSpPr>
          <p:sp>
            <p:nvSpPr>
              <p:cNvPr id="71" name="Freeform 9"/>
              <p:cNvSpPr/>
              <p:nvPr/>
            </p:nvSpPr>
            <p:spPr bwMode="auto">
              <a:xfrm>
                <a:off x="2071256" y="1544228"/>
                <a:ext cx="2008653" cy="1355879"/>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gradFill>
                <a:gsLst>
                  <a:gs pos="90000">
                    <a:srgbClr val="C00000"/>
                  </a:gs>
                  <a:gs pos="30000">
                    <a:srgbClr val="FF3300"/>
                  </a:gs>
                </a:gsLst>
                <a:lin ang="5400000" scaled="1"/>
              </a:gradFill>
              <a:ln>
                <a:noFill/>
              </a:ln>
            </p:spPr>
            <p:txBody>
              <a:bodyPr vert="horz" wrap="square" lIns="91440" tIns="45720" rIns="91440" bIns="45720" numCol="1" anchor="t" anchorCtr="0" compatLnSpc="1"/>
              <a:lstStyle/>
              <a:p>
                <a:pPr algn="ctr"/>
                <a:endParaRPr lang="zh-CN" altLang="en-US" dirty="0"/>
              </a:p>
            </p:txBody>
          </p:sp>
          <p:sp useBgFill="1">
            <p:nvSpPr>
              <p:cNvPr id="72" name="文本框 71"/>
              <p:cNvSpPr txBox="1"/>
              <p:nvPr/>
            </p:nvSpPr>
            <p:spPr>
              <a:xfrm>
                <a:off x="2120413" y="716093"/>
                <a:ext cx="1658082" cy="711220"/>
              </a:xfrm>
              <a:prstGeom prst="rect">
                <a:avLst/>
              </a:prstGeom>
              <a:noFill/>
            </p:spPr>
            <p:txBody>
              <a:bodyPr wrap="square" rtlCol="0">
                <a:spAutoFit/>
              </a:bodyPr>
              <a:lstStyle>
                <a:defPPr>
                  <a:defRPr lang="zh-CN"/>
                </a:defPPr>
                <a:lvl1pPr>
                  <a:defRPr sz="2400" b="1">
                    <a:gradFill>
                      <a:gsLst>
                        <a:gs pos="90000">
                          <a:srgbClr val="C00000"/>
                        </a:gs>
                        <a:gs pos="30000">
                          <a:srgbClr val="FF3300"/>
                        </a:gs>
                      </a:gsLst>
                      <a:lin ang="5400000" scaled="1"/>
                    </a:gradFill>
                    <a:cs typeface="+mn-ea"/>
                  </a:defRPr>
                </a:lvl1pPr>
              </a:lstStyle>
              <a:p>
                <a:pPr algn="ctr"/>
                <a:r>
                  <a:rPr lang="zh-CN" altLang="en-US" sz="5400" dirty="0"/>
                  <a:t>目录</a:t>
                </a:r>
                <a:endParaRPr lang="zh-CN" altLang="en-US" sz="5400" dirty="0"/>
              </a:p>
            </p:txBody>
          </p:sp>
        </p:grpSp>
        <p:pic>
          <p:nvPicPr>
            <p:cNvPr id="67" name="Picture 73" descr="红鸟"/>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contrast="50000"/>
                      </a14:imgEffect>
                    </a14:imgLayer>
                  </a14:imgProps>
                </a:ext>
                <a:ext uri="{28A0092B-C50C-407E-A947-70E740481C1C}">
                  <a14:useLocalDpi xmlns:a14="http://schemas.microsoft.com/office/drawing/2010/main" val="0"/>
                </a:ext>
              </a:extLst>
            </a:blip>
            <a:srcRect b="-8168"/>
            <a:stretch>
              <a:fillRect/>
            </a:stretch>
          </p:blipFill>
          <p:spPr bwMode="auto">
            <a:xfrm>
              <a:off x="1666782" y="3583530"/>
              <a:ext cx="1152325" cy="69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72" descr="红鸟"/>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2687775" y="3359365"/>
              <a:ext cx="877698" cy="56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 name="组合 72"/>
          <p:cNvGrpSpPr/>
          <p:nvPr/>
        </p:nvGrpSpPr>
        <p:grpSpPr>
          <a:xfrm>
            <a:off x="4591636" y="5116959"/>
            <a:ext cx="5681546" cy="536203"/>
            <a:chOff x="5131595" y="4599899"/>
            <a:chExt cx="5681546" cy="536203"/>
          </a:xfrm>
        </p:grpSpPr>
        <p:sp>
          <p:nvSpPr>
            <p:cNvPr id="83" name="流程图: 可选过程 82"/>
            <p:cNvSpPr/>
            <p:nvPr/>
          </p:nvSpPr>
          <p:spPr>
            <a:xfrm>
              <a:off x="5683388" y="4599899"/>
              <a:ext cx="5129753" cy="536203"/>
            </a:xfrm>
            <a:prstGeom prst="flowChartAlternateProcess">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74" name="流程图: 可选过程 73"/>
            <p:cNvSpPr/>
            <p:nvPr/>
          </p:nvSpPr>
          <p:spPr>
            <a:xfrm>
              <a:off x="5131595" y="4599899"/>
              <a:ext cx="768637" cy="536203"/>
            </a:xfrm>
            <a:prstGeom prst="flowChartAlternateProcess">
              <a:avLst/>
            </a:prstGeom>
            <a:gradFill>
              <a:gsLst>
                <a:gs pos="90000">
                  <a:srgbClr val="C00000"/>
                </a:gs>
                <a:gs pos="30000">
                  <a:srgbClr val="FF3300"/>
                </a:gs>
              </a:gsLst>
              <a:lin ang="5400000" scaled="1"/>
            </a:gra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sp>
          <p:nvSpPr>
            <p:cNvPr id="75" name="文本框 74"/>
            <p:cNvSpPr txBox="1"/>
            <p:nvPr/>
          </p:nvSpPr>
          <p:spPr>
            <a:xfrm>
              <a:off x="6021256" y="4624011"/>
              <a:ext cx="1723549" cy="461665"/>
            </a:xfrm>
            <a:prstGeom prst="rect">
              <a:avLst/>
            </a:prstGeom>
            <a:noFill/>
          </p:spPr>
          <p:txBody>
            <a:bodyPr wrap="square" rtlCol="0">
              <a:spAutoFit/>
            </a:bodyPr>
            <a:lstStyle>
              <a:defPPr>
                <a:defRPr lang="zh-CN"/>
              </a:defPPr>
              <a:lvl1pPr>
                <a:defRPr sz="2400" b="1">
                  <a:gradFill>
                    <a:gsLst>
                      <a:gs pos="90000">
                        <a:srgbClr val="C00000"/>
                      </a:gs>
                      <a:gs pos="30000">
                        <a:srgbClr val="FF3300"/>
                      </a:gs>
                    </a:gsLst>
                    <a:lin ang="5400000" scaled="1"/>
                  </a:gradFill>
                  <a:cs typeface="+mn-ea"/>
                </a:defRPr>
              </a:lvl1pPr>
            </a:lstStyle>
            <a:p>
              <a:r>
                <a:rPr lang="zh-CN" altLang="en-US" dirty="0">
                  <a:sym typeface="+mn-lt"/>
                </a:rPr>
                <a:t>开启新征程</a:t>
              </a:r>
              <a:endParaRPr lang="zh-CN" altLang="en-US" dirty="0">
                <a:sym typeface="+mn-lt"/>
              </a:endParaRPr>
            </a:p>
          </p:txBody>
        </p:sp>
        <p:sp>
          <p:nvSpPr>
            <p:cNvPr id="76" name="文本框 75"/>
            <p:cNvSpPr txBox="1"/>
            <p:nvPr/>
          </p:nvSpPr>
          <p:spPr>
            <a:xfrm>
              <a:off x="5274377" y="4622961"/>
              <a:ext cx="470000" cy="461665"/>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07</a:t>
              </a:r>
              <a:endParaRPr lang="zh-CN" altLang="en-US" sz="2400" dirty="0">
                <a:solidFill>
                  <a:schemeClr val="bg1"/>
                </a:solidFill>
                <a:latin typeface="Impact" panose="020B0806030902050204" pitchFamily="34" charset="0"/>
              </a:endParaRPr>
            </a:p>
          </p:txBody>
        </p:sp>
      </p:grpSp>
      <p:pic>
        <p:nvPicPr>
          <p:cNvPr id="84" name="图片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14" y="0"/>
            <a:ext cx="3313810" cy="1461041"/>
          </a:xfrm>
          <a:prstGeom prst="rect">
            <a:avLst/>
          </a:prstGeom>
        </p:spPr>
      </p:pic>
      <p:sp>
        <p:nvSpPr>
          <p:cNvPr id="2" name="文本框 1"/>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5438" y="2932020"/>
            <a:ext cx="9499227" cy="1754326"/>
          </a:xfrm>
          <a:prstGeom prst="rect">
            <a:avLst/>
          </a:prstGeom>
        </p:spPr>
        <p:txBody>
          <a:bodyPr wrap="square">
            <a:spAutoFit/>
          </a:bodyPr>
          <a:lstStyle/>
          <a:p>
            <a:pPr>
              <a:lnSpc>
                <a:spcPct val="150000"/>
              </a:lnSpc>
            </a:pPr>
            <a:r>
              <a:rPr lang="zh-CN" altLang="en-US" dirty="0">
                <a:solidFill>
                  <a:schemeClr val="bg2"/>
                </a:solidFill>
                <a:cs typeface="+mn-ea"/>
                <a:sym typeface="+mn-lt"/>
              </a:rPr>
              <a:t>是对马克思列宁主义、毛泽东思想、邓小平理论、“三个代表”重要思想、科学发展观的</a:t>
            </a:r>
            <a:r>
              <a:rPr lang="zh-CN" altLang="en-US" b="1" dirty="0">
                <a:solidFill>
                  <a:schemeClr val="bg2"/>
                </a:solidFill>
                <a:cs typeface="+mn-ea"/>
                <a:sym typeface="+mn-lt"/>
              </a:rPr>
              <a:t>继承和发展，是马克思主义中国化最新成果</a:t>
            </a:r>
            <a:r>
              <a:rPr lang="zh-CN" altLang="en-US" dirty="0">
                <a:solidFill>
                  <a:schemeClr val="bg2"/>
                </a:solidFill>
                <a:cs typeface="+mn-ea"/>
                <a:sym typeface="+mn-lt"/>
              </a:rPr>
              <a:t>，是党和人民实践经验和集体智慧的结晶，是中国特色社会主义理论体系的重要组成部分，是全党全国人民为实现中华民族伟大复兴而奋斗的行动指南，</a:t>
            </a:r>
            <a:r>
              <a:rPr lang="zh-CN" altLang="en-US" b="1" dirty="0">
                <a:solidFill>
                  <a:schemeClr val="bg2"/>
                </a:solidFill>
                <a:cs typeface="+mn-ea"/>
                <a:sym typeface="+mn-lt"/>
              </a:rPr>
              <a:t>必须长期坚持并不断发展</a:t>
            </a:r>
            <a:r>
              <a:rPr lang="zh-CN" altLang="en-US" dirty="0">
                <a:solidFill>
                  <a:schemeClr val="bg2"/>
                </a:solidFill>
                <a:cs typeface="+mn-ea"/>
                <a:sym typeface="+mn-lt"/>
              </a:rPr>
              <a:t>。</a:t>
            </a:r>
            <a:endParaRPr lang="zh-CN" altLang="en-US" dirty="0">
              <a:solidFill>
                <a:schemeClr val="bg2"/>
              </a:solidFill>
            </a:endParaRPr>
          </a:p>
        </p:txBody>
      </p:sp>
      <p:sp>
        <p:nvSpPr>
          <p:cNvPr id="2" name="标题 1"/>
          <p:cNvSpPr>
            <a:spLocks noGrp="1"/>
          </p:cNvSpPr>
          <p:nvPr>
            <p:ph type="title"/>
          </p:nvPr>
        </p:nvSpPr>
        <p:spPr/>
        <p:txBody>
          <a:bodyPr/>
          <a:lstStyle/>
          <a:p>
            <a:r>
              <a:rPr lang="zh-CN" altLang="en-US" dirty="0">
                <a:sym typeface="+mn-lt"/>
              </a:rPr>
              <a:t>新时代中国特色社会主义思想</a:t>
            </a:r>
            <a:endParaRPr lang="zh-CN" altLang="en-US" dirty="0"/>
          </a:p>
        </p:txBody>
      </p:sp>
      <p:sp>
        <p:nvSpPr>
          <p:cNvPr id="5" name="矩形 4"/>
          <p:cNvSpPr/>
          <p:nvPr/>
        </p:nvSpPr>
        <p:spPr>
          <a:xfrm>
            <a:off x="957686" y="2270234"/>
            <a:ext cx="10277782" cy="268013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ndParaRPr>
          </a:p>
        </p:txBody>
      </p:sp>
      <p:grpSp>
        <p:nvGrpSpPr>
          <p:cNvPr id="6" name="组合 5"/>
          <p:cNvGrpSpPr/>
          <p:nvPr/>
        </p:nvGrpSpPr>
        <p:grpSpPr>
          <a:xfrm>
            <a:off x="3268971" y="1855895"/>
            <a:ext cx="5655213" cy="812099"/>
            <a:chOff x="7189134" y="3153628"/>
            <a:chExt cx="15851962" cy="812099"/>
          </a:xfrm>
        </p:grpSpPr>
        <p:sp>
          <p:nvSpPr>
            <p:cNvPr id="7" name="圆角矩形 6"/>
            <p:cNvSpPr/>
            <p:nvPr/>
          </p:nvSpPr>
          <p:spPr>
            <a:xfrm>
              <a:off x="7189134" y="3153628"/>
              <a:ext cx="15851962" cy="812099"/>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8" name="矩形 7"/>
            <p:cNvSpPr/>
            <p:nvPr/>
          </p:nvSpPr>
          <p:spPr>
            <a:xfrm>
              <a:off x="7427502" y="3267290"/>
              <a:ext cx="15375224" cy="5847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新时代中国特色社会主义思想</a:t>
              </a:r>
              <a:endParaRPr lang="zh-CN" altLang="en-US" sz="2400" b="1" dirty="0">
                <a:solidFill>
                  <a:schemeClr val="bg1"/>
                </a:solidFill>
                <a:cs typeface="+mn-ea"/>
              </a:endParaRPr>
            </a:p>
          </p:txBody>
        </p:sp>
      </p:grpSp>
      <p:sp>
        <p:nvSpPr>
          <p:cNvPr id="9" name="文本框 8"/>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p:nvPr/>
        </p:nvSpPr>
        <p:spPr>
          <a:xfrm>
            <a:off x="4234177" y="179235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第</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sp>
        <p:nvSpPr>
          <p:cNvPr id="6" name="TextBox 14"/>
          <p:cNvSpPr txBox="1"/>
          <p:nvPr/>
        </p:nvSpPr>
        <p:spPr>
          <a:xfrm>
            <a:off x="6730453" y="179235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章</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grpSp>
        <p:nvGrpSpPr>
          <p:cNvPr id="7" name="组合 6"/>
          <p:cNvGrpSpPr/>
          <p:nvPr/>
        </p:nvGrpSpPr>
        <p:grpSpPr>
          <a:xfrm>
            <a:off x="5243939" y="1604798"/>
            <a:ext cx="1678536" cy="1296000"/>
            <a:chOff x="3385106" y="987574"/>
            <a:chExt cx="1258902" cy="972000"/>
          </a:xfrm>
        </p:grpSpPr>
        <p:sp>
          <p:nvSpPr>
            <p:cNvPr id="8" name="椭圆 7"/>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椭圆 8"/>
            <p:cNvSpPr/>
            <p:nvPr/>
          </p:nvSpPr>
          <p:spPr>
            <a:xfrm>
              <a:off x="3618557" y="1077574"/>
              <a:ext cx="792000" cy="792000"/>
            </a:xfrm>
            <a:prstGeom prst="ellipse">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14"/>
            <p:cNvSpPr txBox="1"/>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en-US" altLang="zh-CN" sz="4800" kern="0" dirty="0">
                  <a:solidFill>
                    <a:sysClr val="window" lastClr="FFFFFF"/>
                  </a:solidFill>
                  <a:effectLst/>
                </a:rPr>
                <a:t>04</a:t>
              </a:r>
              <a:endParaRPr lang="zh-CN" altLang="en-US" sz="4800" kern="0" dirty="0">
                <a:solidFill>
                  <a:sysClr val="window" lastClr="FFFFFF"/>
                </a:solidFill>
                <a:effectLst/>
              </a:endParaRPr>
            </a:p>
          </p:txBody>
        </p:sp>
      </p:grpSp>
      <p:sp>
        <p:nvSpPr>
          <p:cNvPr id="11" name="圆角矩形 10"/>
          <p:cNvSpPr/>
          <p:nvPr/>
        </p:nvSpPr>
        <p:spPr>
          <a:xfrm>
            <a:off x="2976000" y="3237075"/>
            <a:ext cx="6240000" cy="864000"/>
          </a:xfrm>
          <a:prstGeom prst="roundRect">
            <a:avLst>
              <a:gd name="adj" fmla="val 50000"/>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新时代中国共产党的历史使命</a:t>
            </a:r>
            <a:endParaRPr lang="zh-CN" altLang="en-US" sz="3200" dirty="0">
              <a:solidFill>
                <a:schemeClr val="bg1"/>
              </a:solidFill>
              <a:cs typeface="+mn-ea"/>
              <a:sym typeface="+mn-lt"/>
            </a:endParaRPr>
          </a:p>
        </p:txBody>
      </p:sp>
      <p:pic>
        <p:nvPicPr>
          <p:cNvPr id="12" name="图片 11" descr="图片包含 事情&#10;&#10;已生成高可信度的说明"/>
          <p:cNvPicPr>
            <a:picLocks noChangeAspect="1"/>
          </p:cNvPicPr>
          <p:nvPr/>
        </p:nvPicPr>
        <p:blipFill>
          <a:blip r:embed="rId1" cstate="screen">
            <a:extLst>
              <a:ext uri="{28A0092B-C50C-407E-A947-70E740481C1C}">
                <a14:useLocalDpi xmlns:a14="http://schemas.microsoft.com/office/drawing/2010/main" val="0"/>
              </a:ext>
            </a:extLst>
          </a:blip>
          <a:stretch>
            <a:fillRect/>
          </a:stretch>
        </p:blipFill>
        <p:spPr>
          <a:xfrm>
            <a:off x="858201" y="3829540"/>
            <a:ext cx="3901731" cy="2988699"/>
          </a:xfrm>
          <a:prstGeom prst="rect">
            <a:avLst/>
          </a:prstGeom>
        </p:spPr>
      </p:pic>
      <p:pic>
        <p:nvPicPr>
          <p:cNvPr id="13" name="图片 12" descr="图片包含 事情, 物体&#10;&#10;已生成高可信度的说明"/>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91320" y="4359594"/>
            <a:ext cx="3901731" cy="2556525"/>
          </a:xfrm>
          <a:prstGeom prst="rect">
            <a:avLst/>
          </a:prstGeom>
        </p:spPr>
      </p:pic>
      <p:pic>
        <p:nvPicPr>
          <p:cNvPr id="14" name="图片 13" descr="图片包含 事情, 物体&#10;&#10;已生成极高可信度的说明"/>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9288" y="5206036"/>
            <a:ext cx="3901731" cy="1669157"/>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9397" y="377687"/>
            <a:ext cx="2543181" cy="1805753"/>
          </a:xfrm>
          <a:prstGeom prst="rect">
            <a:avLst/>
          </a:prstGeom>
        </p:spPr>
      </p:pic>
      <p:sp>
        <p:nvSpPr>
          <p:cNvPr id="15" name="文本框 14"/>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77942" y="2012423"/>
            <a:ext cx="7263527" cy="461665"/>
          </a:xfrm>
          <a:prstGeom prst="rect">
            <a:avLst/>
          </a:prstGeom>
        </p:spPr>
        <p:txBody>
          <a:bodyPr wrap="none">
            <a:spAutoFit/>
          </a:bodyPr>
          <a:lstStyle/>
          <a:p>
            <a:pPr algn="ctr"/>
            <a:r>
              <a:rPr lang="zh-CN" altLang="en-US" sz="2400" dirty="0">
                <a:solidFill>
                  <a:schemeClr val="bg2"/>
                </a:solidFill>
                <a:cs typeface="+mn-ea"/>
                <a:sym typeface="+mn-lt"/>
              </a:rPr>
              <a:t>中华民族伟大复兴是近代以来中华民族最伟大的梦想</a:t>
            </a:r>
            <a:endParaRPr lang="zh-CN" altLang="en-US" sz="2400" dirty="0">
              <a:solidFill>
                <a:schemeClr val="bg2"/>
              </a:solidFill>
            </a:endParaRPr>
          </a:p>
        </p:txBody>
      </p:sp>
      <p:sp>
        <p:nvSpPr>
          <p:cNvPr id="2" name="标题 1"/>
          <p:cNvSpPr>
            <a:spLocks noGrp="1"/>
          </p:cNvSpPr>
          <p:nvPr>
            <p:ph type="title"/>
          </p:nvPr>
        </p:nvSpPr>
        <p:spPr/>
        <p:txBody>
          <a:bodyPr/>
          <a:lstStyle/>
          <a:p>
            <a:r>
              <a:rPr lang="zh-CN" altLang="en-US" dirty="0">
                <a:sym typeface="+mn-lt"/>
              </a:rPr>
              <a:t>新时代中国共产党的历史使命</a:t>
            </a:r>
            <a:endParaRPr lang="zh-CN" altLang="en-US" dirty="0"/>
          </a:p>
        </p:txBody>
      </p:sp>
      <p:grpSp>
        <p:nvGrpSpPr>
          <p:cNvPr id="10" name="组合 9"/>
          <p:cNvGrpSpPr/>
          <p:nvPr/>
        </p:nvGrpSpPr>
        <p:grpSpPr>
          <a:xfrm>
            <a:off x="957686" y="1927275"/>
            <a:ext cx="9266652" cy="608372"/>
            <a:chOff x="7189134" y="3153628"/>
            <a:chExt cx="34673353" cy="812099"/>
          </a:xfrm>
        </p:grpSpPr>
        <p:sp>
          <p:nvSpPr>
            <p:cNvPr id="13" name="圆角矩形 12"/>
            <p:cNvSpPr/>
            <p:nvPr/>
          </p:nvSpPr>
          <p:spPr>
            <a:xfrm>
              <a:off x="11400138" y="3153628"/>
              <a:ext cx="30462349" cy="812099"/>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cs typeface="+mn-ea"/>
              </a:endParaRPr>
            </a:p>
          </p:txBody>
        </p:sp>
        <p:sp>
          <p:nvSpPr>
            <p:cNvPr id="11" name="圆角矩形 10"/>
            <p:cNvSpPr/>
            <p:nvPr/>
          </p:nvSpPr>
          <p:spPr>
            <a:xfrm>
              <a:off x="7189134" y="3153628"/>
              <a:ext cx="5387522" cy="812099"/>
            </a:xfrm>
            <a:prstGeom prst="roundRect">
              <a:avLst/>
            </a:prstGeom>
            <a:gradFill>
              <a:gsLst>
                <a:gs pos="90000">
                  <a:srgbClr val="C00000"/>
                </a:gs>
                <a:gs pos="30000">
                  <a:srgbClr val="FF3300"/>
                </a:gs>
              </a:gsLst>
              <a:lin ang="5400000" scaled="1"/>
            </a:gra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cs typeface="+mn-ea"/>
              </a:endParaRPr>
            </a:p>
          </p:txBody>
        </p:sp>
        <p:sp>
          <p:nvSpPr>
            <p:cNvPr id="12" name="矩形 11"/>
            <p:cNvSpPr/>
            <p:nvPr/>
          </p:nvSpPr>
          <p:spPr>
            <a:xfrm>
              <a:off x="7308318" y="3267290"/>
              <a:ext cx="5149154" cy="5847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实现</a:t>
              </a:r>
              <a:endParaRPr lang="zh-CN" altLang="en-US" sz="2400" b="1" dirty="0">
                <a:solidFill>
                  <a:schemeClr val="bg1"/>
                </a:solidFill>
                <a:cs typeface="+mn-ea"/>
              </a:endParaRPr>
            </a:p>
          </p:txBody>
        </p:sp>
      </p:grpSp>
      <p:sp>
        <p:nvSpPr>
          <p:cNvPr id="14" name="矩形 13"/>
          <p:cNvSpPr/>
          <p:nvPr/>
        </p:nvSpPr>
        <p:spPr>
          <a:xfrm>
            <a:off x="2577942" y="2842417"/>
            <a:ext cx="4185761" cy="461665"/>
          </a:xfrm>
          <a:prstGeom prst="rect">
            <a:avLst/>
          </a:prstGeom>
        </p:spPr>
        <p:txBody>
          <a:bodyPr wrap="none">
            <a:spAutoFit/>
          </a:bodyPr>
          <a:lstStyle/>
          <a:p>
            <a:pPr algn="ctr"/>
            <a:r>
              <a:rPr lang="zh-CN" altLang="en-US" sz="2400" dirty="0">
                <a:solidFill>
                  <a:schemeClr val="bg2"/>
                </a:solidFill>
                <a:cs typeface="+mn-ea"/>
                <a:sym typeface="+mn-lt"/>
              </a:rPr>
              <a:t>伟大梦想，必须进行伟大斗争</a:t>
            </a:r>
            <a:endParaRPr lang="zh-CN" altLang="en-US" sz="2400" dirty="0">
              <a:solidFill>
                <a:schemeClr val="bg2"/>
              </a:solidFill>
            </a:endParaRPr>
          </a:p>
        </p:txBody>
      </p:sp>
      <p:grpSp>
        <p:nvGrpSpPr>
          <p:cNvPr id="15" name="组合 14"/>
          <p:cNvGrpSpPr/>
          <p:nvPr/>
        </p:nvGrpSpPr>
        <p:grpSpPr>
          <a:xfrm>
            <a:off x="957686" y="2757269"/>
            <a:ext cx="8883784" cy="608372"/>
            <a:chOff x="7189134" y="3153628"/>
            <a:chExt cx="33240762" cy="812099"/>
          </a:xfrm>
        </p:grpSpPr>
        <p:sp>
          <p:nvSpPr>
            <p:cNvPr id="16" name="圆角矩形 15"/>
            <p:cNvSpPr/>
            <p:nvPr/>
          </p:nvSpPr>
          <p:spPr>
            <a:xfrm>
              <a:off x="11400142" y="3153628"/>
              <a:ext cx="29029754" cy="812099"/>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cs typeface="+mn-ea"/>
              </a:endParaRPr>
            </a:p>
          </p:txBody>
        </p:sp>
        <p:sp>
          <p:nvSpPr>
            <p:cNvPr id="17" name="圆角矩形 16"/>
            <p:cNvSpPr/>
            <p:nvPr/>
          </p:nvSpPr>
          <p:spPr>
            <a:xfrm>
              <a:off x="7189134" y="3153628"/>
              <a:ext cx="5387522" cy="812099"/>
            </a:xfrm>
            <a:prstGeom prst="roundRect">
              <a:avLst/>
            </a:prstGeom>
            <a:gradFill>
              <a:gsLst>
                <a:gs pos="90000">
                  <a:srgbClr val="C00000"/>
                </a:gs>
                <a:gs pos="30000">
                  <a:srgbClr val="FF3300"/>
                </a:gs>
              </a:gsLst>
              <a:lin ang="5400000" scaled="1"/>
            </a:gra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cs typeface="+mn-ea"/>
              </a:endParaRPr>
            </a:p>
          </p:txBody>
        </p:sp>
        <p:sp>
          <p:nvSpPr>
            <p:cNvPr id="18" name="矩形 17"/>
            <p:cNvSpPr/>
            <p:nvPr/>
          </p:nvSpPr>
          <p:spPr>
            <a:xfrm>
              <a:off x="7308318" y="3267290"/>
              <a:ext cx="5149154" cy="5847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实现</a:t>
              </a:r>
              <a:endParaRPr lang="zh-CN" altLang="en-US" sz="2400" b="1" dirty="0">
                <a:solidFill>
                  <a:schemeClr val="bg1"/>
                </a:solidFill>
                <a:cs typeface="+mn-ea"/>
              </a:endParaRPr>
            </a:p>
          </p:txBody>
        </p:sp>
      </p:grpSp>
      <p:sp>
        <p:nvSpPr>
          <p:cNvPr id="19" name="矩形 18"/>
          <p:cNvSpPr/>
          <p:nvPr/>
        </p:nvSpPr>
        <p:spPr>
          <a:xfrm>
            <a:off x="2577942" y="3630208"/>
            <a:ext cx="4185761" cy="461665"/>
          </a:xfrm>
          <a:prstGeom prst="rect">
            <a:avLst/>
          </a:prstGeom>
        </p:spPr>
        <p:txBody>
          <a:bodyPr wrap="none">
            <a:spAutoFit/>
          </a:bodyPr>
          <a:lstStyle/>
          <a:p>
            <a:pPr algn="ctr"/>
            <a:r>
              <a:rPr lang="zh-CN" altLang="en-US" sz="2400" dirty="0">
                <a:solidFill>
                  <a:schemeClr val="bg2"/>
                </a:solidFill>
                <a:cs typeface="+mn-ea"/>
                <a:sym typeface="+mn-lt"/>
              </a:rPr>
              <a:t>伟大梦想，必须建设伟大工程</a:t>
            </a:r>
            <a:endParaRPr lang="zh-CN" altLang="en-US" sz="2400" dirty="0">
              <a:solidFill>
                <a:schemeClr val="bg2"/>
              </a:solidFill>
            </a:endParaRPr>
          </a:p>
        </p:txBody>
      </p:sp>
      <p:grpSp>
        <p:nvGrpSpPr>
          <p:cNvPr id="20" name="组合 19"/>
          <p:cNvGrpSpPr/>
          <p:nvPr/>
        </p:nvGrpSpPr>
        <p:grpSpPr>
          <a:xfrm>
            <a:off x="957686" y="3545060"/>
            <a:ext cx="8481736" cy="608372"/>
            <a:chOff x="7189134" y="3153628"/>
            <a:chExt cx="31736405" cy="812099"/>
          </a:xfrm>
        </p:grpSpPr>
        <p:sp>
          <p:nvSpPr>
            <p:cNvPr id="21" name="圆角矩形 20"/>
            <p:cNvSpPr/>
            <p:nvPr/>
          </p:nvSpPr>
          <p:spPr>
            <a:xfrm>
              <a:off x="11400138" y="3153628"/>
              <a:ext cx="27525401" cy="812099"/>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cs typeface="+mn-ea"/>
              </a:endParaRPr>
            </a:p>
          </p:txBody>
        </p:sp>
        <p:sp>
          <p:nvSpPr>
            <p:cNvPr id="22" name="圆角矩形 21"/>
            <p:cNvSpPr/>
            <p:nvPr/>
          </p:nvSpPr>
          <p:spPr>
            <a:xfrm>
              <a:off x="7189134" y="3153628"/>
              <a:ext cx="5387522" cy="812099"/>
            </a:xfrm>
            <a:prstGeom prst="roundRect">
              <a:avLst/>
            </a:prstGeom>
            <a:gradFill>
              <a:gsLst>
                <a:gs pos="90000">
                  <a:srgbClr val="C00000"/>
                </a:gs>
                <a:gs pos="30000">
                  <a:srgbClr val="FF3300"/>
                </a:gs>
              </a:gsLst>
              <a:lin ang="5400000" scaled="1"/>
            </a:gra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cs typeface="+mn-ea"/>
              </a:endParaRPr>
            </a:p>
          </p:txBody>
        </p:sp>
        <p:sp>
          <p:nvSpPr>
            <p:cNvPr id="23" name="矩形 22"/>
            <p:cNvSpPr/>
            <p:nvPr/>
          </p:nvSpPr>
          <p:spPr>
            <a:xfrm>
              <a:off x="7308318" y="3267290"/>
              <a:ext cx="5149154" cy="5847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实现</a:t>
              </a:r>
              <a:endParaRPr lang="zh-CN" altLang="en-US" sz="2400" b="1" dirty="0">
                <a:solidFill>
                  <a:schemeClr val="bg1"/>
                </a:solidFill>
                <a:cs typeface="+mn-ea"/>
              </a:endParaRPr>
            </a:p>
          </p:txBody>
        </p:sp>
      </p:grpSp>
      <p:sp>
        <p:nvSpPr>
          <p:cNvPr id="24" name="矩形 23"/>
          <p:cNvSpPr/>
          <p:nvPr/>
        </p:nvSpPr>
        <p:spPr>
          <a:xfrm>
            <a:off x="2577942" y="4460202"/>
            <a:ext cx="4185761" cy="461665"/>
          </a:xfrm>
          <a:prstGeom prst="rect">
            <a:avLst/>
          </a:prstGeom>
        </p:spPr>
        <p:txBody>
          <a:bodyPr wrap="none">
            <a:spAutoFit/>
          </a:bodyPr>
          <a:lstStyle/>
          <a:p>
            <a:pPr algn="ctr"/>
            <a:r>
              <a:rPr lang="zh-CN" altLang="en-US" sz="2400" dirty="0">
                <a:solidFill>
                  <a:schemeClr val="bg2"/>
                </a:solidFill>
                <a:cs typeface="+mn-ea"/>
                <a:sym typeface="+mn-lt"/>
              </a:rPr>
              <a:t>伟大梦想，必须推进伟大事业</a:t>
            </a:r>
            <a:endParaRPr lang="zh-CN" altLang="en-US" sz="2400" dirty="0">
              <a:solidFill>
                <a:schemeClr val="bg2"/>
              </a:solidFill>
            </a:endParaRPr>
          </a:p>
        </p:txBody>
      </p:sp>
      <p:grpSp>
        <p:nvGrpSpPr>
          <p:cNvPr id="25" name="组合 24"/>
          <p:cNvGrpSpPr/>
          <p:nvPr/>
        </p:nvGrpSpPr>
        <p:grpSpPr>
          <a:xfrm>
            <a:off x="957686" y="4375054"/>
            <a:ext cx="7989366" cy="608372"/>
            <a:chOff x="7189134" y="3153628"/>
            <a:chExt cx="29894087" cy="812099"/>
          </a:xfrm>
        </p:grpSpPr>
        <p:sp>
          <p:nvSpPr>
            <p:cNvPr id="26" name="圆角矩形 25"/>
            <p:cNvSpPr/>
            <p:nvPr/>
          </p:nvSpPr>
          <p:spPr>
            <a:xfrm>
              <a:off x="11400138" y="3153628"/>
              <a:ext cx="25683083" cy="812099"/>
            </a:xfrm>
            <a:prstGeom prst="roundRect">
              <a:avLst/>
            </a:prstGeom>
            <a:no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cs typeface="+mn-ea"/>
              </a:endParaRPr>
            </a:p>
          </p:txBody>
        </p:sp>
        <p:sp>
          <p:nvSpPr>
            <p:cNvPr id="27" name="圆角矩形 26"/>
            <p:cNvSpPr/>
            <p:nvPr/>
          </p:nvSpPr>
          <p:spPr>
            <a:xfrm>
              <a:off x="7189134" y="3153628"/>
              <a:ext cx="5387522" cy="812099"/>
            </a:xfrm>
            <a:prstGeom prst="roundRect">
              <a:avLst/>
            </a:prstGeom>
            <a:gradFill>
              <a:gsLst>
                <a:gs pos="90000">
                  <a:srgbClr val="C00000"/>
                </a:gs>
                <a:gs pos="30000">
                  <a:srgbClr val="FF3300"/>
                </a:gs>
              </a:gsLst>
              <a:lin ang="5400000" scaled="1"/>
            </a:gra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bg1"/>
                </a:solidFill>
                <a:cs typeface="+mn-ea"/>
              </a:endParaRPr>
            </a:p>
          </p:txBody>
        </p:sp>
        <p:sp>
          <p:nvSpPr>
            <p:cNvPr id="28" name="矩形 27"/>
            <p:cNvSpPr/>
            <p:nvPr/>
          </p:nvSpPr>
          <p:spPr>
            <a:xfrm>
              <a:off x="7308318" y="3267290"/>
              <a:ext cx="5149154" cy="5847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实现</a:t>
              </a:r>
              <a:endParaRPr lang="zh-CN" altLang="en-US" sz="2400" b="1" dirty="0">
                <a:solidFill>
                  <a:schemeClr val="bg1"/>
                </a:solidFill>
                <a:cs typeface="+mn-ea"/>
              </a:endParaRPr>
            </a:p>
          </p:txBody>
        </p:sp>
      </p:grpSp>
      <p:pic>
        <p:nvPicPr>
          <p:cNvPr id="29" name="图片 2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61261" y="2012423"/>
            <a:ext cx="7619047" cy="5714286"/>
          </a:xfrm>
          <a:prstGeom prst="rect">
            <a:avLst/>
          </a:prstGeom>
        </p:spPr>
      </p:pic>
      <p:sp>
        <p:nvSpPr>
          <p:cNvPr id="30" name="文本框 29"/>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09321" y="3017197"/>
            <a:ext cx="5340251" cy="1205651"/>
          </a:xfrm>
          <a:prstGeom prst="rect">
            <a:avLst/>
          </a:prstGeom>
        </p:spPr>
        <p:txBody>
          <a:bodyPr wrap="square">
            <a:spAutoFit/>
          </a:bodyPr>
          <a:lstStyle/>
          <a:p>
            <a:pPr>
              <a:lnSpc>
                <a:spcPct val="150000"/>
              </a:lnSpc>
            </a:pPr>
            <a:r>
              <a:rPr lang="zh-CN" altLang="en-US" sz="2000" dirty="0">
                <a:solidFill>
                  <a:schemeClr val="bg2"/>
                </a:solidFill>
                <a:cs typeface="+mn-ea"/>
                <a:sym typeface="+mn-lt"/>
              </a:rPr>
              <a:t>紧密联系、相互贯通、相互作用，其中起决定性作用的是党的建设新的</a:t>
            </a:r>
            <a:r>
              <a:rPr lang="zh-CN" altLang="en-US" sz="3200" b="1" dirty="0">
                <a:solidFill>
                  <a:schemeClr val="bg2"/>
                </a:solidFill>
                <a:cs typeface="+mn-ea"/>
                <a:sym typeface="+mn-lt"/>
              </a:rPr>
              <a:t>伟大工程</a:t>
            </a:r>
            <a:r>
              <a:rPr lang="zh-CN" altLang="en-US" sz="2000" b="1" dirty="0">
                <a:solidFill>
                  <a:schemeClr val="bg2"/>
                </a:solidFill>
                <a:cs typeface="+mn-ea"/>
                <a:sym typeface="+mn-lt"/>
              </a:rPr>
              <a:t>。</a:t>
            </a:r>
            <a:endParaRPr lang="zh-CN" altLang="en-US" sz="2000" b="1" dirty="0">
              <a:solidFill>
                <a:schemeClr val="bg2"/>
              </a:solidFill>
            </a:endParaRPr>
          </a:p>
        </p:txBody>
      </p:sp>
      <p:sp>
        <p:nvSpPr>
          <p:cNvPr id="2" name="标题 1"/>
          <p:cNvSpPr>
            <a:spLocks noGrp="1"/>
          </p:cNvSpPr>
          <p:nvPr>
            <p:ph type="title"/>
          </p:nvPr>
        </p:nvSpPr>
        <p:spPr/>
        <p:txBody>
          <a:bodyPr/>
          <a:lstStyle/>
          <a:p>
            <a:r>
              <a:rPr lang="zh-CN" altLang="en-US" dirty="0">
                <a:sym typeface="+mn-lt"/>
              </a:rPr>
              <a:t>新时代中国共产党的历史使命</a:t>
            </a:r>
            <a:endParaRPr lang="zh-CN" altLang="en-US" dirty="0"/>
          </a:p>
        </p:txBody>
      </p:sp>
      <p:grpSp>
        <p:nvGrpSpPr>
          <p:cNvPr id="16" name="组合 15"/>
          <p:cNvGrpSpPr/>
          <p:nvPr/>
        </p:nvGrpSpPr>
        <p:grpSpPr>
          <a:xfrm>
            <a:off x="1219197" y="2743200"/>
            <a:ext cx="1941342" cy="1941342"/>
            <a:chOff x="2546252" y="3910818"/>
            <a:chExt cx="1941342" cy="1941342"/>
          </a:xfrm>
        </p:grpSpPr>
        <p:sp>
          <p:nvSpPr>
            <p:cNvPr id="3" name="椭圆 2"/>
            <p:cNvSpPr/>
            <p:nvPr/>
          </p:nvSpPr>
          <p:spPr>
            <a:xfrm>
              <a:off x="2743200" y="4107766"/>
              <a:ext cx="1547446" cy="1547446"/>
            </a:xfrm>
            <a:prstGeom prst="ellipse">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伟大斗争</a:t>
              </a:r>
              <a:endParaRPr lang="zh-CN" altLang="en-US" sz="3200" b="1" dirty="0">
                <a:solidFill>
                  <a:schemeClr val="bg1"/>
                </a:solidFill>
                <a:cs typeface="+mn-ea"/>
              </a:endParaRPr>
            </a:p>
          </p:txBody>
        </p:sp>
        <p:sp>
          <p:nvSpPr>
            <p:cNvPr id="12" name="椭圆 11"/>
            <p:cNvSpPr/>
            <p:nvPr/>
          </p:nvSpPr>
          <p:spPr>
            <a:xfrm>
              <a:off x="2546252" y="3910818"/>
              <a:ext cx="1941342" cy="194134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endParaRPr>
            </a:p>
          </p:txBody>
        </p:sp>
      </p:grpSp>
      <p:grpSp>
        <p:nvGrpSpPr>
          <p:cNvPr id="18" name="组合 17"/>
          <p:cNvGrpSpPr/>
          <p:nvPr/>
        </p:nvGrpSpPr>
        <p:grpSpPr>
          <a:xfrm>
            <a:off x="2501897" y="1460500"/>
            <a:ext cx="1941342" cy="1941342"/>
            <a:chOff x="3884148" y="1710738"/>
            <a:chExt cx="1941342" cy="1941342"/>
          </a:xfrm>
        </p:grpSpPr>
        <p:sp>
          <p:nvSpPr>
            <p:cNvPr id="5" name="椭圆 4"/>
            <p:cNvSpPr/>
            <p:nvPr/>
          </p:nvSpPr>
          <p:spPr>
            <a:xfrm>
              <a:off x="4081096" y="1907686"/>
              <a:ext cx="1547446" cy="1547446"/>
            </a:xfrm>
            <a:prstGeom prst="ellipse">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伟大梦想</a:t>
              </a:r>
              <a:endParaRPr lang="zh-CN" altLang="en-US" sz="3200" b="1" dirty="0">
                <a:solidFill>
                  <a:schemeClr val="bg1"/>
                </a:solidFill>
                <a:cs typeface="+mn-ea"/>
                <a:sym typeface="+mn-lt"/>
              </a:endParaRPr>
            </a:p>
          </p:txBody>
        </p:sp>
        <p:sp>
          <p:nvSpPr>
            <p:cNvPr id="13" name="椭圆 12"/>
            <p:cNvSpPr/>
            <p:nvPr/>
          </p:nvSpPr>
          <p:spPr>
            <a:xfrm>
              <a:off x="3884148" y="1710738"/>
              <a:ext cx="1941342" cy="194134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endParaRPr>
            </a:p>
          </p:txBody>
        </p:sp>
      </p:grpSp>
      <p:grpSp>
        <p:nvGrpSpPr>
          <p:cNvPr id="19" name="组合 18"/>
          <p:cNvGrpSpPr/>
          <p:nvPr/>
        </p:nvGrpSpPr>
        <p:grpSpPr>
          <a:xfrm>
            <a:off x="3784598" y="2743200"/>
            <a:ext cx="1941342" cy="1941342"/>
            <a:chOff x="6458536" y="1710738"/>
            <a:chExt cx="1941342" cy="1941342"/>
          </a:xfrm>
        </p:grpSpPr>
        <p:sp>
          <p:nvSpPr>
            <p:cNvPr id="6" name="椭圆 5"/>
            <p:cNvSpPr/>
            <p:nvPr/>
          </p:nvSpPr>
          <p:spPr>
            <a:xfrm>
              <a:off x="6655484" y="1907686"/>
              <a:ext cx="1547446" cy="1547446"/>
            </a:xfrm>
            <a:prstGeom prst="ellipse">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伟大事业</a:t>
              </a:r>
              <a:endParaRPr lang="zh-CN" altLang="en-US" sz="3200" b="1" dirty="0">
                <a:solidFill>
                  <a:schemeClr val="bg1"/>
                </a:solidFill>
                <a:cs typeface="+mn-ea"/>
              </a:endParaRPr>
            </a:p>
          </p:txBody>
        </p:sp>
        <p:sp>
          <p:nvSpPr>
            <p:cNvPr id="14" name="椭圆 13"/>
            <p:cNvSpPr/>
            <p:nvPr/>
          </p:nvSpPr>
          <p:spPr>
            <a:xfrm>
              <a:off x="6458536" y="1710738"/>
              <a:ext cx="1941342" cy="194134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endParaRPr>
            </a:p>
          </p:txBody>
        </p:sp>
      </p:grpSp>
      <p:grpSp>
        <p:nvGrpSpPr>
          <p:cNvPr id="17" name="组合 16"/>
          <p:cNvGrpSpPr/>
          <p:nvPr/>
        </p:nvGrpSpPr>
        <p:grpSpPr>
          <a:xfrm>
            <a:off x="2501897" y="4025900"/>
            <a:ext cx="1941342" cy="1941342"/>
            <a:chOff x="7751298" y="3910818"/>
            <a:chExt cx="1941342" cy="1941342"/>
          </a:xfrm>
        </p:grpSpPr>
        <p:sp>
          <p:nvSpPr>
            <p:cNvPr id="11" name="椭圆 10"/>
            <p:cNvSpPr/>
            <p:nvPr/>
          </p:nvSpPr>
          <p:spPr>
            <a:xfrm>
              <a:off x="7948246" y="4107766"/>
              <a:ext cx="1547446" cy="1547446"/>
            </a:xfrm>
            <a:prstGeom prst="ellipse">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伟大</a:t>
              </a:r>
              <a:endParaRPr lang="en-US" altLang="zh-CN" sz="3200" b="1" dirty="0">
                <a:solidFill>
                  <a:schemeClr val="bg1"/>
                </a:solidFill>
                <a:cs typeface="+mn-ea"/>
                <a:sym typeface="+mn-lt"/>
              </a:endParaRPr>
            </a:p>
            <a:p>
              <a:pPr algn="ctr"/>
              <a:r>
                <a:rPr lang="zh-CN" altLang="en-US" sz="3200" b="1" dirty="0">
                  <a:solidFill>
                    <a:schemeClr val="bg1"/>
                  </a:solidFill>
                  <a:cs typeface="+mn-ea"/>
                  <a:sym typeface="+mn-lt"/>
                </a:rPr>
                <a:t>工程</a:t>
              </a:r>
              <a:endParaRPr lang="zh-CN" altLang="en-US" sz="3200" b="1" dirty="0">
                <a:solidFill>
                  <a:schemeClr val="bg1"/>
                </a:solidFill>
                <a:cs typeface="+mn-ea"/>
                <a:sym typeface="+mn-lt"/>
              </a:endParaRPr>
            </a:p>
          </p:txBody>
        </p:sp>
        <p:sp>
          <p:nvSpPr>
            <p:cNvPr id="15" name="椭圆 14"/>
            <p:cNvSpPr/>
            <p:nvPr/>
          </p:nvSpPr>
          <p:spPr>
            <a:xfrm>
              <a:off x="7751298" y="3910818"/>
              <a:ext cx="1941342" cy="1941342"/>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endParaRPr>
            </a:p>
          </p:txBody>
        </p:sp>
      </p:grpSp>
      <p:sp>
        <p:nvSpPr>
          <p:cNvPr id="20" name="文本框 19"/>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p:nvPr/>
        </p:nvSpPr>
        <p:spPr>
          <a:xfrm>
            <a:off x="4234177" y="179235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第</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sp>
        <p:nvSpPr>
          <p:cNvPr id="6" name="TextBox 14"/>
          <p:cNvSpPr txBox="1"/>
          <p:nvPr/>
        </p:nvSpPr>
        <p:spPr>
          <a:xfrm>
            <a:off x="6730453" y="179235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章</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grpSp>
        <p:nvGrpSpPr>
          <p:cNvPr id="7" name="组合 6"/>
          <p:cNvGrpSpPr/>
          <p:nvPr/>
        </p:nvGrpSpPr>
        <p:grpSpPr>
          <a:xfrm>
            <a:off x="5243939" y="1604798"/>
            <a:ext cx="1678536" cy="1296000"/>
            <a:chOff x="3385106" y="987574"/>
            <a:chExt cx="1258902" cy="972000"/>
          </a:xfrm>
        </p:grpSpPr>
        <p:sp>
          <p:nvSpPr>
            <p:cNvPr id="8" name="椭圆 7"/>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椭圆 8"/>
            <p:cNvSpPr/>
            <p:nvPr/>
          </p:nvSpPr>
          <p:spPr>
            <a:xfrm>
              <a:off x="3618557" y="1077574"/>
              <a:ext cx="792000" cy="792000"/>
            </a:xfrm>
            <a:prstGeom prst="ellipse">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14"/>
            <p:cNvSpPr txBox="1"/>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en-US" altLang="zh-CN" sz="4800" kern="0" dirty="0">
                  <a:solidFill>
                    <a:sysClr val="window" lastClr="FFFFFF"/>
                  </a:solidFill>
                  <a:effectLst/>
                </a:rPr>
                <a:t>05</a:t>
              </a:r>
              <a:endParaRPr lang="zh-CN" altLang="en-US" sz="4800" kern="0" dirty="0">
                <a:solidFill>
                  <a:sysClr val="window" lastClr="FFFFFF"/>
                </a:solidFill>
                <a:effectLst/>
              </a:endParaRPr>
            </a:p>
          </p:txBody>
        </p:sp>
      </p:grpSp>
      <p:sp>
        <p:nvSpPr>
          <p:cNvPr id="11" name="圆角矩形 10"/>
          <p:cNvSpPr/>
          <p:nvPr/>
        </p:nvSpPr>
        <p:spPr>
          <a:xfrm>
            <a:off x="2976000" y="3237075"/>
            <a:ext cx="6240000" cy="864000"/>
          </a:xfrm>
          <a:prstGeom prst="roundRect">
            <a:avLst>
              <a:gd name="adj" fmla="val 50000"/>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cs typeface="+mn-ea"/>
                <a:sym typeface="+mn-lt"/>
              </a:rPr>
              <a:t>新时代的基本方略</a:t>
            </a:r>
            <a:endParaRPr lang="zh-CN" altLang="en-US" sz="3600" dirty="0">
              <a:solidFill>
                <a:schemeClr val="bg1"/>
              </a:solidFill>
              <a:cs typeface="+mn-ea"/>
              <a:sym typeface="+mn-lt"/>
            </a:endParaRPr>
          </a:p>
        </p:txBody>
      </p:sp>
      <p:pic>
        <p:nvPicPr>
          <p:cNvPr id="12" name="图片 11" descr="图片包含 事情&#10;&#10;已生成高可信度的说明"/>
          <p:cNvPicPr>
            <a:picLocks noChangeAspect="1"/>
          </p:cNvPicPr>
          <p:nvPr/>
        </p:nvPicPr>
        <p:blipFill>
          <a:blip r:embed="rId1" cstate="screen">
            <a:extLst>
              <a:ext uri="{28A0092B-C50C-407E-A947-70E740481C1C}">
                <a14:useLocalDpi xmlns:a14="http://schemas.microsoft.com/office/drawing/2010/main" val="0"/>
              </a:ext>
            </a:extLst>
          </a:blip>
          <a:stretch>
            <a:fillRect/>
          </a:stretch>
        </p:blipFill>
        <p:spPr>
          <a:xfrm>
            <a:off x="858201" y="3829540"/>
            <a:ext cx="3901731" cy="2988699"/>
          </a:xfrm>
          <a:prstGeom prst="rect">
            <a:avLst/>
          </a:prstGeom>
        </p:spPr>
      </p:pic>
      <p:pic>
        <p:nvPicPr>
          <p:cNvPr id="13" name="图片 12" descr="图片包含 事情, 物体&#10;&#10;已生成高可信度的说明"/>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91320" y="4359594"/>
            <a:ext cx="3901731" cy="2556525"/>
          </a:xfrm>
          <a:prstGeom prst="rect">
            <a:avLst/>
          </a:prstGeom>
        </p:spPr>
      </p:pic>
      <p:pic>
        <p:nvPicPr>
          <p:cNvPr id="14" name="图片 13" descr="图片包含 事情, 物体&#10;&#10;已生成极高可信度的说明"/>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9288" y="5206036"/>
            <a:ext cx="3901731" cy="1669157"/>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9397" y="377687"/>
            <a:ext cx="2543181" cy="1805753"/>
          </a:xfrm>
          <a:prstGeom prst="rect">
            <a:avLst/>
          </a:prstGeom>
        </p:spPr>
      </p:pic>
      <p:sp>
        <p:nvSpPr>
          <p:cNvPr id="15" name="文本框 14"/>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新时代的基本方略</a:t>
            </a:r>
            <a:endParaRPr lang="zh-CN" altLang="en-US" dirty="0"/>
          </a:p>
        </p:txBody>
      </p:sp>
      <p:sp>
        <p:nvSpPr>
          <p:cNvPr id="3" name="矩形 2"/>
          <p:cNvSpPr/>
          <p:nvPr/>
        </p:nvSpPr>
        <p:spPr>
          <a:xfrm>
            <a:off x="9469900" y="1575582"/>
            <a:ext cx="1924930" cy="4121833"/>
          </a:xfrm>
          <a:prstGeom prst="rect">
            <a:avLst/>
          </a:prstGeom>
          <a:solidFill>
            <a:schemeClr val="bg1">
              <a:alpha val="85000"/>
            </a:schemeClr>
          </a:solidFill>
          <a:ln w="9525">
            <a:solidFill>
              <a:schemeClr val="bg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5" name="矩形 4"/>
          <p:cNvSpPr/>
          <p:nvPr/>
        </p:nvSpPr>
        <p:spPr>
          <a:xfrm>
            <a:off x="9537132" y="1913209"/>
            <a:ext cx="1773294" cy="3351046"/>
          </a:xfrm>
          <a:prstGeom prst="rect">
            <a:avLst/>
          </a:prstGeom>
        </p:spPr>
        <p:txBody>
          <a:bodyPr wrap="square">
            <a:spAutoFit/>
          </a:bodyPr>
          <a:lstStyle/>
          <a:p>
            <a:pPr>
              <a:lnSpc>
                <a:spcPct val="150000"/>
              </a:lnSpc>
            </a:pPr>
            <a:r>
              <a:rPr lang="zh-CN" altLang="en-US" sz="2400" b="1" dirty="0">
                <a:solidFill>
                  <a:schemeClr val="accent1"/>
                </a:solidFill>
                <a:cs typeface="+mn-ea"/>
                <a:sym typeface="+mn-lt"/>
              </a:rPr>
              <a:t>以上十四条，构成新时代坚持和发展中国特色社会主义的基本方略。</a:t>
            </a:r>
            <a:endParaRPr lang="zh-CN" altLang="en-US" sz="2400" b="1" dirty="0">
              <a:solidFill>
                <a:schemeClr val="accent1"/>
              </a:solidFill>
            </a:endParaRPr>
          </a:p>
        </p:txBody>
      </p:sp>
      <p:grpSp>
        <p:nvGrpSpPr>
          <p:cNvPr id="9" name="组合 8"/>
          <p:cNvGrpSpPr/>
          <p:nvPr/>
        </p:nvGrpSpPr>
        <p:grpSpPr>
          <a:xfrm>
            <a:off x="914400" y="1575583"/>
            <a:ext cx="3559126" cy="478301"/>
            <a:chOff x="1336431" y="1252025"/>
            <a:chExt cx="3559126" cy="478301"/>
          </a:xfrm>
        </p:grpSpPr>
        <p:sp>
          <p:nvSpPr>
            <p:cNvPr id="6" name="矩形 5"/>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sp>
          <p:nvSpPr>
            <p:cNvPr id="7" name="矩形 6"/>
            <p:cNvSpPr/>
            <p:nvPr/>
          </p:nvSpPr>
          <p:spPr>
            <a:xfrm>
              <a:off x="1758462" y="1252025"/>
              <a:ext cx="3137095"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543066" y="1630067"/>
            <a:ext cx="2723823" cy="369332"/>
          </a:xfrm>
          <a:prstGeom prst="rect">
            <a:avLst/>
          </a:prstGeom>
          <a:noFill/>
        </p:spPr>
        <p:txBody>
          <a:bodyPr wrap="none" rtlCol="0">
            <a:spAutoFit/>
          </a:bodyPr>
          <a:lstStyle/>
          <a:p>
            <a:r>
              <a:rPr lang="zh-CN" altLang="en-US" dirty="0">
                <a:solidFill>
                  <a:schemeClr val="bg2"/>
                </a:solidFill>
                <a:cs typeface="+mn-ea"/>
                <a:sym typeface="+mn-lt"/>
              </a:rPr>
              <a:t>坚持党对一切工作的领导</a:t>
            </a:r>
            <a:endParaRPr lang="zh-CN" altLang="en-US" dirty="0">
              <a:solidFill>
                <a:schemeClr val="bg2"/>
              </a:solidFill>
            </a:endParaRPr>
          </a:p>
        </p:txBody>
      </p:sp>
      <p:grpSp>
        <p:nvGrpSpPr>
          <p:cNvPr id="10" name="组合 9"/>
          <p:cNvGrpSpPr/>
          <p:nvPr/>
        </p:nvGrpSpPr>
        <p:grpSpPr>
          <a:xfrm>
            <a:off x="914400" y="2180493"/>
            <a:ext cx="3559126" cy="478301"/>
            <a:chOff x="1336431" y="1252025"/>
            <a:chExt cx="3559126" cy="478301"/>
          </a:xfrm>
        </p:grpSpPr>
        <p:sp>
          <p:nvSpPr>
            <p:cNvPr id="11" name="矩形 10"/>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sp>
          <p:nvSpPr>
            <p:cNvPr id="12" name="矩形 11"/>
            <p:cNvSpPr/>
            <p:nvPr/>
          </p:nvSpPr>
          <p:spPr>
            <a:xfrm>
              <a:off x="1758462" y="1252025"/>
              <a:ext cx="3137095"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1543066" y="2234977"/>
            <a:ext cx="2031325" cy="369332"/>
          </a:xfrm>
          <a:prstGeom prst="rect">
            <a:avLst/>
          </a:prstGeom>
          <a:noFill/>
        </p:spPr>
        <p:txBody>
          <a:bodyPr wrap="none" rtlCol="0">
            <a:spAutoFit/>
          </a:bodyPr>
          <a:lstStyle/>
          <a:p>
            <a:r>
              <a:rPr lang="zh-CN" altLang="en-US" dirty="0">
                <a:solidFill>
                  <a:schemeClr val="bg2"/>
                </a:solidFill>
                <a:cs typeface="+mn-ea"/>
                <a:sym typeface="+mn-lt"/>
              </a:rPr>
              <a:t>坚持以人民为中心</a:t>
            </a:r>
            <a:endParaRPr lang="zh-CN" altLang="en-US" dirty="0">
              <a:solidFill>
                <a:schemeClr val="bg2"/>
              </a:solidFill>
            </a:endParaRPr>
          </a:p>
        </p:txBody>
      </p:sp>
      <p:grpSp>
        <p:nvGrpSpPr>
          <p:cNvPr id="14" name="组合 13"/>
          <p:cNvGrpSpPr/>
          <p:nvPr/>
        </p:nvGrpSpPr>
        <p:grpSpPr>
          <a:xfrm>
            <a:off x="914400" y="2785405"/>
            <a:ext cx="3559126" cy="478301"/>
            <a:chOff x="1336431" y="1252025"/>
            <a:chExt cx="3559126" cy="478301"/>
          </a:xfrm>
        </p:grpSpPr>
        <p:sp>
          <p:nvSpPr>
            <p:cNvPr id="15" name="矩形 14"/>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03</a:t>
              </a:r>
              <a:endParaRPr lang="zh-CN" altLang="en-US" dirty="0"/>
            </a:p>
          </p:txBody>
        </p:sp>
        <p:sp>
          <p:nvSpPr>
            <p:cNvPr id="16" name="矩形 15"/>
            <p:cNvSpPr/>
            <p:nvPr/>
          </p:nvSpPr>
          <p:spPr>
            <a:xfrm>
              <a:off x="1758462" y="1252025"/>
              <a:ext cx="3137095"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1543066" y="2839889"/>
            <a:ext cx="2031325" cy="369332"/>
          </a:xfrm>
          <a:prstGeom prst="rect">
            <a:avLst/>
          </a:prstGeom>
          <a:noFill/>
        </p:spPr>
        <p:txBody>
          <a:bodyPr wrap="none" rtlCol="0">
            <a:spAutoFit/>
          </a:bodyPr>
          <a:lstStyle/>
          <a:p>
            <a:r>
              <a:rPr lang="zh-CN" altLang="en-US" dirty="0">
                <a:solidFill>
                  <a:schemeClr val="bg2"/>
                </a:solidFill>
                <a:cs typeface="+mn-ea"/>
                <a:sym typeface="+mn-lt"/>
              </a:rPr>
              <a:t>坚持全面深化改革</a:t>
            </a:r>
            <a:endParaRPr lang="zh-CN" altLang="en-US" dirty="0">
              <a:solidFill>
                <a:schemeClr val="bg2"/>
              </a:solidFill>
            </a:endParaRPr>
          </a:p>
        </p:txBody>
      </p:sp>
      <p:grpSp>
        <p:nvGrpSpPr>
          <p:cNvPr id="18" name="组合 17"/>
          <p:cNvGrpSpPr/>
          <p:nvPr/>
        </p:nvGrpSpPr>
        <p:grpSpPr>
          <a:xfrm>
            <a:off x="914400" y="3390315"/>
            <a:ext cx="3559126" cy="478301"/>
            <a:chOff x="1336431" y="1252025"/>
            <a:chExt cx="3559126" cy="478301"/>
          </a:xfrm>
        </p:grpSpPr>
        <p:sp>
          <p:nvSpPr>
            <p:cNvPr id="19" name="矩形 18"/>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04</a:t>
              </a:r>
              <a:endParaRPr lang="zh-CN" altLang="en-US" dirty="0"/>
            </a:p>
          </p:txBody>
        </p:sp>
        <p:sp>
          <p:nvSpPr>
            <p:cNvPr id="20" name="矩形 19"/>
            <p:cNvSpPr/>
            <p:nvPr/>
          </p:nvSpPr>
          <p:spPr>
            <a:xfrm>
              <a:off x="1758462" y="1252025"/>
              <a:ext cx="3137095"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543066" y="3444799"/>
            <a:ext cx="1800493" cy="369332"/>
          </a:xfrm>
          <a:prstGeom prst="rect">
            <a:avLst/>
          </a:prstGeom>
          <a:noFill/>
        </p:spPr>
        <p:txBody>
          <a:bodyPr wrap="none" rtlCol="0">
            <a:spAutoFit/>
          </a:bodyPr>
          <a:lstStyle/>
          <a:p>
            <a:r>
              <a:rPr lang="zh-CN" altLang="en-US" dirty="0">
                <a:solidFill>
                  <a:schemeClr val="bg2"/>
                </a:solidFill>
                <a:cs typeface="+mn-ea"/>
                <a:sym typeface="+mn-lt"/>
              </a:rPr>
              <a:t>坚持新发展理念</a:t>
            </a:r>
            <a:endParaRPr lang="zh-CN" altLang="en-US" dirty="0">
              <a:solidFill>
                <a:schemeClr val="bg2"/>
              </a:solidFill>
            </a:endParaRPr>
          </a:p>
        </p:txBody>
      </p:sp>
      <p:grpSp>
        <p:nvGrpSpPr>
          <p:cNvPr id="22" name="组合 21"/>
          <p:cNvGrpSpPr/>
          <p:nvPr/>
        </p:nvGrpSpPr>
        <p:grpSpPr>
          <a:xfrm>
            <a:off x="914400" y="4009293"/>
            <a:ext cx="3559126" cy="478301"/>
            <a:chOff x="1336431" y="1252025"/>
            <a:chExt cx="3559126" cy="478301"/>
          </a:xfrm>
        </p:grpSpPr>
        <p:sp>
          <p:nvSpPr>
            <p:cNvPr id="23" name="矩形 22"/>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05</a:t>
              </a:r>
              <a:endParaRPr lang="zh-CN" altLang="en-US" dirty="0"/>
            </a:p>
          </p:txBody>
        </p:sp>
        <p:sp>
          <p:nvSpPr>
            <p:cNvPr id="24" name="矩形 23"/>
            <p:cNvSpPr/>
            <p:nvPr/>
          </p:nvSpPr>
          <p:spPr>
            <a:xfrm>
              <a:off x="1758462" y="1252025"/>
              <a:ext cx="3137095"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1543066" y="4063777"/>
            <a:ext cx="2031325" cy="369332"/>
          </a:xfrm>
          <a:prstGeom prst="rect">
            <a:avLst/>
          </a:prstGeom>
          <a:noFill/>
        </p:spPr>
        <p:txBody>
          <a:bodyPr wrap="none" rtlCol="0">
            <a:spAutoFit/>
          </a:bodyPr>
          <a:lstStyle/>
          <a:p>
            <a:r>
              <a:rPr lang="zh-CN" altLang="en-US" dirty="0">
                <a:solidFill>
                  <a:schemeClr val="bg2"/>
                </a:solidFill>
                <a:cs typeface="+mn-ea"/>
                <a:sym typeface="+mn-lt"/>
              </a:rPr>
              <a:t>坚持人民当家作主</a:t>
            </a:r>
            <a:endParaRPr lang="zh-CN" altLang="en-US" dirty="0">
              <a:solidFill>
                <a:schemeClr val="bg2"/>
              </a:solidFill>
            </a:endParaRPr>
          </a:p>
        </p:txBody>
      </p:sp>
      <p:grpSp>
        <p:nvGrpSpPr>
          <p:cNvPr id="26" name="组合 25"/>
          <p:cNvGrpSpPr/>
          <p:nvPr/>
        </p:nvGrpSpPr>
        <p:grpSpPr>
          <a:xfrm>
            <a:off x="914400" y="4614205"/>
            <a:ext cx="3559126" cy="478301"/>
            <a:chOff x="1336431" y="1252025"/>
            <a:chExt cx="3559126" cy="478301"/>
          </a:xfrm>
        </p:grpSpPr>
        <p:sp>
          <p:nvSpPr>
            <p:cNvPr id="27" name="矩形 26"/>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06</a:t>
              </a:r>
              <a:endParaRPr lang="zh-CN" altLang="en-US" dirty="0"/>
            </a:p>
          </p:txBody>
        </p:sp>
        <p:sp>
          <p:nvSpPr>
            <p:cNvPr id="28" name="矩形 27"/>
            <p:cNvSpPr/>
            <p:nvPr/>
          </p:nvSpPr>
          <p:spPr>
            <a:xfrm>
              <a:off x="1758462" y="1252025"/>
              <a:ext cx="3137095"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543066" y="4668689"/>
            <a:ext cx="2031325" cy="369332"/>
          </a:xfrm>
          <a:prstGeom prst="rect">
            <a:avLst/>
          </a:prstGeom>
          <a:noFill/>
        </p:spPr>
        <p:txBody>
          <a:bodyPr wrap="none" rtlCol="0">
            <a:spAutoFit/>
          </a:bodyPr>
          <a:lstStyle/>
          <a:p>
            <a:r>
              <a:rPr lang="zh-CN" altLang="en-US" dirty="0">
                <a:solidFill>
                  <a:schemeClr val="bg2"/>
                </a:solidFill>
                <a:cs typeface="+mn-ea"/>
                <a:sym typeface="+mn-lt"/>
              </a:rPr>
              <a:t>坚持全面依法治国</a:t>
            </a:r>
            <a:endParaRPr lang="zh-CN" altLang="en-US" dirty="0">
              <a:solidFill>
                <a:schemeClr val="bg2"/>
              </a:solidFill>
            </a:endParaRPr>
          </a:p>
        </p:txBody>
      </p:sp>
      <p:grpSp>
        <p:nvGrpSpPr>
          <p:cNvPr id="30" name="组合 29"/>
          <p:cNvGrpSpPr/>
          <p:nvPr/>
        </p:nvGrpSpPr>
        <p:grpSpPr>
          <a:xfrm>
            <a:off x="914400" y="5219115"/>
            <a:ext cx="3559126" cy="478301"/>
            <a:chOff x="1336431" y="1252025"/>
            <a:chExt cx="3559126" cy="478301"/>
          </a:xfrm>
        </p:grpSpPr>
        <p:sp>
          <p:nvSpPr>
            <p:cNvPr id="31" name="矩形 30"/>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07</a:t>
              </a:r>
              <a:endParaRPr lang="zh-CN" altLang="en-US" dirty="0"/>
            </a:p>
          </p:txBody>
        </p:sp>
        <p:sp>
          <p:nvSpPr>
            <p:cNvPr id="32" name="矩形 31"/>
            <p:cNvSpPr/>
            <p:nvPr/>
          </p:nvSpPr>
          <p:spPr>
            <a:xfrm>
              <a:off x="1758462" y="1252025"/>
              <a:ext cx="3137095"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1543066" y="5273599"/>
            <a:ext cx="2954655" cy="369332"/>
          </a:xfrm>
          <a:prstGeom prst="rect">
            <a:avLst/>
          </a:prstGeom>
          <a:noFill/>
        </p:spPr>
        <p:txBody>
          <a:bodyPr wrap="none" rtlCol="0">
            <a:spAutoFit/>
          </a:bodyPr>
          <a:lstStyle/>
          <a:p>
            <a:r>
              <a:rPr lang="zh-CN" altLang="en-US" dirty="0">
                <a:solidFill>
                  <a:schemeClr val="bg2"/>
                </a:solidFill>
                <a:cs typeface="+mn-ea"/>
                <a:sym typeface="+mn-lt"/>
              </a:rPr>
              <a:t>坚持社会主义核心价值体系</a:t>
            </a:r>
            <a:endParaRPr lang="zh-CN" altLang="en-US" dirty="0">
              <a:solidFill>
                <a:schemeClr val="bg2"/>
              </a:solidFill>
            </a:endParaRPr>
          </a:p>
        </p:txBody>
      </p:sp>
      <p:grpSp>
        <p:nvGrpSpPr>
          <p:cNvPr id="34" name="组合 33"/>
          <p:cNvGrpSpPr/>
          <p:nvPr/>
        </p:nvGrpSpPr>
        <p:grpSpPr>
          <a:xfrm>
            <a:off x="4867421" y="1575583"/>
            <a:ext cx="4275817" cy="478301"/>
            <a:chOff x="1336431" y="1252025"/>
            <a:chExt cx="4275817" cy="478301"/>
          </a:xfrm>
        </p:grpSpPr>
        <p:sp>
          <p:nvSpPr>
            <p:cNvPr id="35" name="矩形 34"/>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08</a:t>
              </a:r>
              <a:endParaRPr lang="zh-CN" altLang="en-US" dirty="0"/>
            </a:p>
          </p:txBody>
        </p:sp>
        <p:sp>
          <p:nvSpPr>
            <p:cNvPr id="36" name="矩形 35"/>
            <p:cNvSpPr/>
            <p:nvPr/>
          </p:nvSpPr>
          <p:spPr>
            <a:xfrm>
              <a:off x="1758462" y="1252025"/>
              <a:ext cx="3853786"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5496087" y="1630067"/>
            <a:ext cx="3185487" cy="369332"/>
          </a:xfrm>
          <a:prstGeom prst="rect">
            <a:avLst/>
          </a:prstGeom>
          <a:noFill/>
        </p:spPr>
        <p:txBody>
          <a:bodyPr wrap="none" rtlCol="0">
            <a:spAutoFit/>
          </a:bodyPr>
          <a:lstStyle/>
          <a:p>
            <a:r>
              <a:rPr lang="zh-CN" altLang="en-US" dirty="0">
                <a:solidFill>
                  <a:schemeClr val="bg2"/>
                </a:solidFill>
                <a:cs typeface="+mn-ea"/>
                <a:sym typeface="+mn-lt"/>
              </a:rPr>
              <a:t>坚持在发展中保障和改善民生</a:t>
            </a:r>
            <a:endParaRPr lang="zh-CN" altLang="en-US" dirty="0">
              <a:solidFill>
                <a:schemeClr val="bg2"/>
              </a:solidFill>
            </a:endParaRPr>
          </a:p>
        </p:txBody>
      </p:sp>
      <p:grpSp>
        <p:nvGrpSpPr>
          <p:cNvPr id="38" name="组合 37"/>
          <p:cNvGrpSpPr/>
          <p:nvPr/>
        </p:nvGrpSpPr>
        <p:grpSpPr>
          <a:xfrm>
            <a:off x="4867421" y="2180493"/>
            <a:ext cx="4275817" cy="478301"/>
            <a:chOff x="1336431" y="1252025"/>
            <a:chExt cx="4275817" cy="478301"/>
          </a:xfrm>
        </p:grpSpPr>
        <p:sp>
          <p:nvSpPr>
            <p:cNvPr id="39" name="矩形 38"/>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09</a:t>
              </a:r>
              <a:endParaRPr lang="zh-CN" altLang="en-US" dirty="0"/>
            </a:p>
          </p:txBody>
        </p:sp>
        <p:sp>
          <p:nvSpPr>
            <p:cNvPr id="40" name="矩形 39"/>
            <p:cNvSpPr/>
            <p:nvPr/>
          </p:nvSpPr>
          <p:spPr>
            <a:xfrm>
              <a:off x="1758462" y="1252025"/>
              <a:ext cx="3853786"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框 40"/>
          <p:cNvSpPr txBox="1"/>
          <p:nvPr/>
        </p:nvSpPr>
        <p:spPr>
          <a:xfrm>
            <a:off x="5496087" y="2234977"/>
            <a:ext cx="2492990" cy="369332"/>
          </a:xfrm>
          <a:prstGeom prst="rect">
            <a:avLst/>
          </a:prstGeom>
          <a:noFill/>
        </p:spPr>
        <p:txBody>
          <a:bodyPr wrap="none" rtlCol="0">
            <a:spAutoFit/>
          </a:bodyPr>
          <a:lstStyle/>
          <a:p>
            <a:r>
              <a:rPr lang="zh-CN" altLang="en-US" dirty="0">
                <a:solidFill>
                  <a:schemeClr val="bg2"/>
                </a:solidFill>
                <a:cs typeface="+mn-ea"/>
                <a:sym typeface="+mn-lt"/>
              </a:rPr>
              <a:t>坚持人与自然和谐共生</a:t>
            </a:r>
            <a:endParaRPr lang="zh-CN" altLang="en-US" dirty="0">
              <a:solidFill>
                <a:schemeClr val="bg2"/>
              </a:solidFill>
            </a:endParaRPr>
          </a:p>
        </p:txBody>
      </p:sp>
      <p:grpSp>
        <p:nvGrpSpPr>
          <p:cNvPr id="42" name="组合 41"/>
          <p:cNvGrpSpPr/>
          <p:nvPr/>
        </p:nvGrpSpPr>
        <p:grpSpPr>
          <a:xfrm>
            <a:off x="4867421" y="2785405"/>
            <a:ext cx="4275817" cy="478301"/>
            <a:chOff x="1336431" y="1252025"/>
            <a:chExt cx="4275817" cy="478301"/>
          </a:xfrm>
        </p:grpSpPr>
        <p:sp>
          <p:nvSpPr>
            <p:cNvPr id="43" name="矩形 42"/>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10</a:t>
              </a:r>
              <a:endParaRPr lang="zh-CN" altLang="en-US" dirty="0"/>
            </a:p>
          </p:txBody>
        </p:sp>
        <p:sp>
          <p:nvSpPr>
            <p:cNvPr id="44" name="矩形 43"/>
            <p:cNvSpPr/>
            <p:nvPr/>
          </p:nvSpPr>
          <p:spPr>
            <a:xfrm>
              <a:off x="1758462" y="1252025"/>
              <a:ext cx="3853786"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5496087" y="2839889"/>
            <a:ext cx="2262158" cy="369332"/>
          </a:xfrm>
          <a:prstGeom prst="rect">
            <a:avLst/>
          </a:prstGeom>
          <a:noFill/>
        </p:spPr>
        <p:txBody>
          <a:bodyPr wrap="none" rtlCol="0">
            <a:spAutoFit/>
          </a:bodyPr>
          <a:lstStyle/>
          <a:p>
            <a:r>
              <a:rPr lang="zh-CN" altLang="en-US" dirty="0">
                <a:solidFill>
                  <a:schemeClr val="bg2"/>
                </a:solidFill>
                <a:cs typeface="+mn-ea"/>
                <a:sym typeface="+mn-lt"/>
              </a:rPr>
              <a:t>坚持总体国家安全观</a:t>
            </a:r>
            <a:endParaRPr lang="zh-CN" altLang="en-US" dirty="0">
              <a:solidFill>
                <a:schemeClr val="bg2"/>
              </a:solidFill>
            </a:endParaRPr>
          </a:p>
        </p:txBody>
      </p:sp>
      <p:grpSp>
        <p:nvGrpSpPr>
          <p:cNvPr id="46" name="组合 45"/>
          <p:cNvGrpSpPr/>
          <p:nvPr/>
        </p:nvGrpSpPr>
        <p:grpSpPr>
          <a:xfrm>
            <a:off x="4867421" y="3390315"/>
            <a:ext cx="4275817" cy="478301"/>
            <a:chOff x="1336431" y="1252025"/>
            <a:chExt cx="4275817" cy="478301"/>
          </a:xfrm>
        </p:grpSpPr>
        <p:sp>
          <p:nvSpPr>
            <p:cNvPr id="47" name="矩形 46"/>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11</a:t>
              </a:r>
              <a:endParaRPr lang="zh-CN" altLang="en-US" dirty="0"/>
            </a:p>
          </p:txBody>
        </p:sp>
        <p:sp>
          <p:nvSpPr>
            <p:cNvPr id="48" name="矩形 47"/>
            <p:cNvSpPr/>
            <p:nvPr/>
          </p:nvSpPr>
          <p:spPr>
            <a:xfrm>
              <a:off x="1758461" y="1252025"/>
              <a:ext cx="3853787"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48"/>
          <p:cNvSpPr txBox="1"/>
          <p:nvPr/>
        </p:nvSpPr>
        <p:spPr>
          <a:xfrm>
            <a:off x="5496087" y="3444799"/>
            <a:ext cx="3185487" cy="369332"/>
          </a:xfrm>
          <a:prstGeom prst="rect">
            <a:avLst/>
          </a:prstGeom>
          <a:noFill/>
        </p:spPr>
        <p:txBody>
          <a:bodyPr wrap="none" rtlCol="0">
            <a:spAutoFit/>
          </a:bodyPr>
          <a:lstStyle/>
          <a:p>
            <a:r>
              <a:rPr lang="zh-CN" altLang="en-US" dirty="0">
                <a:solidFill>
                  <a:schemeClr val="bg2"/>
                </a:solidFill>
                <a:cs typeface="+mn-ea"/>
                <a:sym typeface="+mn-lt"/>
              </a:rPr>
              <a:t>坚持党对人民军队的绝对领导</a:t>
            </a:r>
            <a:endParaRPr lang="zh-CN" altLang="en-US" dirty="0">
              <a:solidFill>
                <a:schemeClr val="bg2"/>
              </a:solidFill>
            </a:endParaRPr>
          </a:p>
        </p:txBody>
      </p:sp>
      <p:grpSp>
        <p:nvGrpSpPr>
          <p:cNvPr id="50" name="组合 49"/>
          <p:cNvGrpSpPr/>
          <p:nvPr/>
        </p:nvGrpSpPr>
        <p:grpSpPr>
          <a:xfrm>
            <a:off x="4867421" y="4009293"/>
            <a:ext cx="4275818" cy="478301"/>
            <a:chOff x="1336431" y="1252025"/>
            <a:chExt cx="4275818" cy="478301"/>
          </a:xfrm>
        </p:grpSpPr>
        <p:sp>
          <p:nvSpPr>
            <p:cNvPr id="51" name="矩形 50"/>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12</a:t>
              </a:r>
              <a:endParaRPr lang="zh-CN" altLang="en-US" dirty="0"/>
            </a:p>
          </p:txBody>
        </p:sp>
        <p:sp>
          <p:nvSpPr>
            <p:cNvPr id="52" name="矩形 51"/>
            <p:cNvSpPr/>
            <p:nvPr/>
          </p:nvSpPr>
          <p:spPr>
            <a:xfrm>
              <a:off x="1758462" y="1252025"/>
              <a:ext cx="3853787"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5496087" y="4063777"/>
            <a:ext cx="3647152" cy="369332"/>
          </a:xfrm>
          <a:prstGeom prst="rect">
            <a:avLst/>
          </a:prstGeom>
          <a:noFill/>
        </p:spPr>
        <p:txBody>
          <a:bodyPr wrap="none" rtlCol="0">
            <a:spAutoFit/>
          </a:bodyPr>
          <a:lstStyle/>
          <a:p>
            <a:r>
              <a:rPr lang="zh-CN" altLang="en-US" dirty="0">
                <a:solidFill>
                  <a:schemeClr val="bg2"/>
                </a:solidFill>
                <a:cs typeface="+mn-ea"/>
                <a:sym typeface="+mn-lt"/>
              </a:rPr>
              <a:t>坚持“一国两制”和推进祖国统一</a:t>
            </a:r>
            <a:endParaRPr lang="zh-CN" altLang="en-US" dirty="0">
              <a:solidFill>
                <a:schemeClr val="bg2"/>
              </a:solidFill>
            </a:endParaRPr>
          </a:p>
        </p:txBody>
      </p:sp>
      <p:grpSp>
        <p:nvGrpSpPr>
          <p:cNvPr id="54" name="组合 53"/>
          <p:cNvGrpSpPr/>
          <p:nvPr/>
        </p:nvGrpSpPr>
        <p:grpSpPr>
          <a:xfrm>
            <a:off x="4867421" y="4614205"/>
            <a:ext cx="4275817" cy="478301"/>
            <a:chOff x="1336431" y="1252025"/>
            <a:chExt cx="4275817" cy="478301"/>
          </a:xfrm>
        </p:grpSpPr>
        <p:sp>
          <p:nvSpPr>
            <p:cNvPr id="55" name="矩形 54"/>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13</a:t>
              </a:r>
              <a:endParaRPr lang="zh-CN" altLang="en-US" dirty="0"/>
            </a:p>
          </p:txBody>
        </p:sp>
        <p:sp>
          <p:nvSpPr>
            <p:cNvPr id="56" name="矩形 55"/>
            <p:cNvSpPr/>
            <p:nvPr/>
          </p:nvSpPr>
          <p:spPr>
            <a:xfrm>
              <a:off x="1758462" y="1252025"/>
              <a:ext cx="3853786"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5496087" y="4668689"/>
            <a:ext cx="3185487" cy="369332"/>
          </a:xfrm>
          <a:prstGeom prst="rect">
            <a:avLst/>
          </a:prstGeom>
          <a:noFill/>
        </p:spPr>
        <p:txBody>
          <a:bodyPr wrap="none" rtlCol="0">
            <a:spAutoFit/>
          </a:bodyPr>
          <a:lstStyle/>
          <a:p>
            <a:r>
              <a:rPr lang="zh-CN" altLang="en-US" dirty="0">
                <a:solidFill>
                  <a:schemeClr val="bg2"/>
                </a:solidFill>
                <a:cs typeface="+mn-ea"/>
                <a:sym typeface="+mn-lt"/>
              </a:rPr>
              <a:t>坚持推动构建人类命运共同体</a:t>
            </a:r>
            <a:endParaRPr lang="zh-CN" altLang="en-US" dirty="0">
              <a:solidFill>
                <a:schemeClr val="bg2"/>
              </a:solidFill>
            </a:endParaRPr>
          </a:p>
        </p:txBody>
      </p:sp>
      <p:grpSp>
        <p:nvGrpSpPr>
          <p:cNvPr id="58" name="组合 57"/>
          <p:cNvGrpSpPr/>
          <p:nvPr/>
        </p:nvGrpSpPr>
        <p:grpSpPr>
          <a:xfrm>
            <a:off x="4867421" y="5219115"/>
            <a:ext cx="4275817" cy="478301"/>
            <a:chOff x="1336431" y="1252025"/>
            <a:chExt cx="4275817" cy="478301"/>
          </a:xfrm>
        </p:grpSpPr>
        <p:sp>
          <p:nvSpPr>
            <p:cNvPr id="59" name="矩形 58"/>
            <p:cNvSpPr/>
            <p:nvPr/>
          </p:nvSpPr>
          <p:spPr>
            <a:xfrm>
              <a:off x="1336431" y="1252025"/>
              <a:ext cx="478301" cy="478301"/>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14</a:t>
              </a:r>
              <a:endParaRPr lang="zh-CN" altLang="en-US" dirty="0"/>
            </a:p>
          </p:txBody>
        </p:sp>
        <p:sp>
          <p:nvSpPr>
            <p:cNvPr id="60" name="矩形 59"/>
            <p:cNvSpPr/>
            <p:nvPr/>
          </p:nvSpPr>
          <p:spPr>
            <a:xfrm>
              <a:off x="1758462" y="1252025"/>
              <a:ext cx="3853786" cy="4783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5496087" y="5273599"/>
            <a:ext cx="2031325" cy="369332"/>
          </a:xfrm>
          <a:prstGeom prst="rect">
            <a:avLst/>
          </a:prstGeom>
          <a:noFill/>
        </p:spPr>
        <p:txBody>
          <a:bodyPr wrap="none" rtlCol="0">
            <a:spAutoFit/>
          </a:bodyPr>
          <a:lstStyle/>
          <a:p>
            <a:r>
              <a:rPr lang="zh-CN" altLang="en-US" dirty="0">
                <a:solidFill>
                  <a:schemeClr val="bg2"/>
                </a:solidFill>
                <a:cs typeface="+mn-ea"/>
                <a:sym typeface="+mn-lt"/>
              </a:rPr>
              <a:t>坚持全面从严治党</a:t>
            </a:r>
            <a:endParaRPr lang="zh-CN" altLang="en-US" dirty="0">
              <a:solidFill>
                <a:schemeClr val="bg2"/>
              </a:solidFill>
            </a:endParaRPr>
          </a:p>
        </p:txBody>
      </p:sp>
      <p:sp>
        <p:nvSpPr>
          <p:cNvPr id="62" name="文本框 61"/>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09822" y="2202062"/>
            <a:ext cx="9959926" cy="1533379"/>
          </a:xfrm>
          <a:prstGeom prst="rect">
            <a:avLst/>
          </a:prstGeom>
          <a:solidFill>
            <a:schemeClr val="bg1">
              <a:alpha val="85000"/>
            </a:schemeClr>
          </a:solidFill>
          <a:ln w="9525">
            <a:solidFill>
              <a:schemeClr val="bg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9" name="矩形 8"/>
          <p:cNvSpPr/>
          <p:nvPr/>
        </p:nvSpPr>
        <p:spPr>
          <a:xfrm>
            <a:off x="1209822" y="4009292"/>
            <a:ext cx="9959926" cy="1533379"/>
          </a:xfrm>
          <a:prstGeom prst="rect">
            <a:avLst/>
          </a:prstGeom>
          <a:solidFill>
            <a:schemeClr val="bg1">
              <a:alpha val="85000"/>
            </a:schemeClr>
          </a:solidFill>
          <a:ln w="9525">
            <a:solidFill>
              <a:schemeClr val="bg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7" name="矩形 6"/>
          <p:cNvSpPr/>
          <p:nvPr/>
        </p:nvSpPr>
        <p:spPr>
          <a:xfrm>
            <a:off x="957686" y="1674054"/>
            <a:ext cx="10479348" cy="412183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292382" y="1420837"/>
            <a:ext cx="5809957" cy="520505"/>
            <a:chOff x="3292382" y="1420837"/>
            <a:chExt cx="5809957" cy="520505"/>
          </a:xfrm>
        </p:grpSpPr>
        <p:sp>
          <p:nvSpPr>
            <p:cNvPr id="3" name="矩形 2"/>
            <p:cNvSpPr/>
            <p:nvPr/>
          </p:nvSpPr>
          <p:spPr>
            <a:xfrm>
              <a:off x="3292382" y="1420837"/>
              <a:ext cx="5809957" cy="520505"/>
            </a:xfrm>
            <a:prstGeom prst="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4" name="矩形 3"/>
            <p:cNvSpPr/>
            <p:nvPr/>
          </p:nvSpPr>
          <p:spPr>
            <a:xfrm>
              <a:off x="3479308" y="1481034"/>
              <a:ext cx="5436104" cy="400110"/>
            </a:xfrm>
            <a:prstGeom prst="rect">
              <a:avLst/>
            </a:prstGeom>
          </p:spPr>
          <p:txBody>
            <a:bodyPr wrap="none">
              <a:spAutoFit/>
            </a:bodyPr>
            <a:lstStyle/>
            <a:p>
              <a:r>
                <a:rPr lang="zh-CN" altLang="en-US" sz="2000" b="1" dirty="0">
                  <a:solidFill>
                    <a:schemeClr val="bg1"/>
                  </a:solidFill>
                  <a:cs typeface="+mn-ea"/>
                  <a:sym typeface="+mn-lt"/>
                </a:rPr>
                <a:t>从</a:t>
              </a:r>
              <a:r>
                <a:rPr lang="en-US" altLang="zh-CN" sz="2000" b="1" dirty="0">
                  <a:solidFill>
                    <a:schemeClr val="bg1"/>
                  </a:solidFill>
                  <a:cs typeface="+mn-ea"/>
                  <a:sym typeface="+mn-lt"/>
                </a:rPr>
                <a:t>2020</a:t>
              </a:r>
              <a:r>
                <a:rPr lang="zh-CN" altLang="en-US" sz="2000" b="1" dirty="0">
                  <a:solidFill>
                    <a:schemeClr val="bg1"/>
                  </a:solidFill>
                  <a:cs typeface="+mn-ea"/>
                  <a:sym typeface="+mn-lt"/>
                </a:rPr>
                <a:t>年到本世纪中叶可以分两个阶段来安排</a:t>
              </a:r>
              <a:endParaRPr lang="zh-CN" altLang="en-US" sz="2000" dirty="0">
                <a:solidFill>
                  <a:schemeClr val="bg1"/>
                </a:solidFill>
              </a:endParaRPr>
            </a:p>
          </p:txBody>
        </p:sp>
      </p:grpSp>
      <p:sp>
        <p:nvSpPr>
          <p:cNvPr id="2" name="标题 1"/>
          <p:cNvSpPr>
            <a:spLocks noGrp="1"/>
          </p:cNvSpPr>
          <p:nvPr>
            <p:ph type="title"/>
          </p:nvPr>
        </p:nvSpPr>
        <p:spPr/>
        <p:txBody>
          <a:bodyPr/>
          <a:lstStyle/>
          <a:p>
            <a:r>
              <a:rPr lang="zh-CN" altLang="en-US" dirty="0">
                <a:sym typeface="+mn-lt"/>
              </a:rPr>
              <a:t>新时代的基本方略</a:t>
            </a:r>
            <a:endParaRPr lang="zh-CN" altLang="en-US" dirty="0"/>
          </a:p>
        </p:txBody>
      </p:sp>
      <p:sp>
        <p:nvSpPr>
          <p:cNvPr id="5" name="矩形 4"/>
          <p:cNvSpPr/>
          <p:nvPr/>
        </p:nvSpPr>
        <p:spPr>
          <a:xfrm>
            <a:off x="1736142" y="2333196"/>
            <a:ext cx="9124115" cy="1292662"/>
          </a:xfrm>
          <a:prstGeom prst="rect">
            <a:avLst/>
          </a:prstGeom>
        </p:spPr>
        <p:txBody>
          <a:bodyPr wrap="square">
            <a:spAutoFit/>
          </a:bodyPr>
          <a:lstStyle/>
          <a:p>
            <a:pPr algn="ctr">
              <a:lnSpc>
                <a:spcPct val="150000"/>
              </a:lnSpc>
            </a:pPr>
            <a:r>
              <a:rPr lang="zh-CN" altLang="en-US" sz="2000" b="1" dirty="0">
                <a:solidFill>
                  <a:schemeClr val="accent1"/>
                </a:solidFill>
                <a:cs typeface="+mn-ea"/>
                <a:sym typeface="+mn-lt"/>
              </a:rPr>
              <a:t>第一个阶段</a:t>
            </a:r>
            <a:endParaRPr lang="en-US" altLang="zh-CN" sz="2000" b="1" dirty="0">
              <a:solidFill>
                <a:schemeClr val="accent1"/>
              </a:solidFill>
              <a:cs typeface="+mn-ea"/>
              <a:sym typeface="+mn-lt"/>
            </a:endParaRPr>
          </a:p>
          <a:p>
            <a:pPr algn="ctr">
              <a:lnSpc>
                <a:spcPct val="150000"/>
              </a:lnSpc>
            </a:pPr>
            <a:r>
              <a:rPr lang="zh-CN" altLang="en-US" sz="1600" dirty="0">
                <a:solidFill>
                  <a:schemeClr val="accent1"/>
                </a:solidFill>
                <a:cs typeface="+mn-ea"/>
                <a:sym typeface="+mn-lt"/>
              </a:rPr>
              <a:t>从二〇二〇年到二〇三五年，在全面建成小康社会的基础上，</a:t>
            </a:r>
            <a:endParaRPr lang="en-US" altLang="zh-CN" sz="1600" dirty="0">
              <a:solidFill>
                <a:schemeClr val="accent1"/>
              </a:solidFill>
              <a:cs typeface="+mn-ea"/>
              <a:sym typeface="+mn-lt"/>
            </a:endParaRPr>
          </a:p>
          <a:p>
            <a:pPr algn="ctr">
              <a:lnSpc>
                <a:spcPct val="150000"/>
              </a:lnSpc>
            </a:pPr>
            <a:r>
              <a:rPr lang="zh-CN" altLang="en-US" sz="1600" dirty="0">
                <a:solidFill>
                  <a:schemeClr val="accent1"/>
                </a:solidFill>
                <a:cs typeface="+mn-ea"/>
                <a:sym typeface="+mn-lt"/>
              </a:rPr>
              <a:t>再奋斗十五年，基本实现社会主义现代化。</a:t>
            </a:r>
            <a:endParaRPr lang="zh-CN" altLang="en-US" sz="1600" dirty="0">
              <a:solidFill>
                <a:schemeClr val="accent1"/>
              </a:solidFill>
            </a:endParaRPr>
          </a:p>
        </p:txBody>
      </p:sp>
      <p:sp>
        <p:nvSpPr>
          <p:cNvPr id="6" name="矩形 5"/>
          <p:cNvSpPr/>
          <p:nvPr/>
        </p:nvSpPr>
        <p:spPr>
          <a:xfrm>
            <a:off x="1736142" y="4022722"/>
            <a:ext cx="8983440" cy="1292662"/>
          </a:xfrm>
          <a:prstGeom prst="rect">
            <a:avLst/>
          </a:prstGeom>
        </p:spPr>
        <p:txBody>
          <a:bodyPr wrap="square">
            <a:spAutoFit/>
          </a:bodyPr>
          <a:lstStyle/>
          <a:p>
            <a:pPr algn="ctr">
              <a:lnSpc>
                <a:spcPct val="150000"/>
              </a:lnSpc>
            </a:pPr>
            <a:r>
              <a:rPr lang="zh-CN" altLang="en-US" sz="2000" b="1" dirty="0">
                <a:solidFill>
                  <a:schemeClr val="accent1"/>
                </a:solidFill>
                <a:cs typeface="+mn-ea"/>
                <a:sym typeface="+mn-lt"/>
              </a:rPr>
              <a:t>第二个阶段</a:t>
            </a:r>
            <a:endParaRPr lang="en-US" altLang="zh-CN" sz="2000" b="1" dirty="0">
              <a:solidFill>
                <a:schemeClr val="accent1"/>
              </a:solidFill>
              <a:cs typeface="+mn-ea"/>
              <a:sym typeface="+mn-lt"/>
            </a:endParaRPr>
          </a:p>
          <a:p>
            <a:pPr algn="ctr">
              <a:lnSpc>
                <a:spcPct val="150000"/>
              </a:lnSpc>
            </a:pPr>
            <a:r>
              <a:rPr lang="zh-CN" altLang="en-US" sz="1600" dirty="0">
                <a:solidFill>
                  <a:schemeClr val="accent1"/>
                </a:solidFill>
                <a:cs typeface="+mn-ea"/>
                <a:sym typeface="+mn-lt"/>
              </a:rPr>
              <a:t>从二〇三五年到本世纪中叶，在基本实现现代化的基础上，</a:t>
            </a:r>
            <a:endParaRPr lang="en-US" altLang="zh-CN" sz="1600" dirty="0">
              <a:solidFill>
                <a:schemeClr val="accent1"/>
              </a:solidFill>
              <a:cs typeface="+mn-ea"/>
              <a:sym typeface="+mn-lt"/>
            </a:endParaRPr>
          </a:p>
          <a:p>
            <a:pPr algn="ctr">
              <a:lnSpc>
                <a:spcPct val="150000"/>
              </a:lnSpc>
            </a:pPr>
            <a:r>
              <a:rPr lang="zh-CN" altLang="en-US" sz="1600" dirty="0">
                <a:solidFill>
                  <a:schemeClr val="accent1"/>
                </a:solidFill>
                <a:cs typeface="+mn-ea"/>
                <a:sym typeface="+mn-lt"/>
              </a:rPr>
              <a:t>再奋斗十五年，把我国建成富强民主文明和谐美丽的社会主义现代化强国。</a:t>
            </a:r>
            <a:endParaRPr lang="zh-CN" altLang="en-US" sz="1600" dirty="0">
              <a:solidFill>
                <a:schemeClr val="accent1"/>
              </a:solidFill>
            </a:endParaRPr>
          </a:p>
        </p:txBody>
      </p:sp>
      <p:sp>
        <p:nvSpPr>
          <p:cNvPr id="11" name="文本框 10"/>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p:nvPr/>
        </p:nvSpPr>
        <p:spPr>
          <a:xfrm>
            <a:off x="4234177" y="179235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第</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sp>
        <p:nvSpPr>
          <p:cNvPr id="6" name="TextBox 14"/>
          <p:cNvSpPr txBox="1"/>
          <p:nvPr/>
        </p:nvSpPr>
        <p:spPr>
          <a:xfrm>
            <a:off x="6730453" y="179235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章</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grpSp>
        <p:nvGrpSpPr>
          <p:cNvPr id="7" name="组合 6"/>
          <p:cNvGrpSpPr/>
          <p:nvPr/>
        </p:nvGrpSpPr>
        <p:grpSpPr>
          <a:xfrm>
            <a:off x="5243939" y="1604798"/>
            <a:ext cx="1678536" cy="1296000"/>
            <a:chOff x="3385106" y="987574"/>
            <a:chExt cx="1258902" cy="972000"/>
          </a:xfrm>
        </p:grpSpPr>
        <p:sp>
          <p:nvSpPr>
            <p:cNvPr id="8" name="椭圆 7"/>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椭圆 8"/>
            <p:cNvSpPr/>
            <p:nvPr/>
          </p:nvSpPr>
          <p:spPr>
            <a:xfrm>
              <a:off x="3618557" y="1077574"/>
              <a:ext cx="792000" cy="792000"/>
            </a:xfrm>
            <a:prstGeom prst="ellipse">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14"/>
            <p:cNvSpPr txBox="1"/>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en-US" altLang="zh-CN" sz="4800" kern="0" dirty="0">
                  <a:solidFill>
                    <a:sysClr val="window" lastClr="FFFFFF"/>
                  </a:solidFill>
                  <a:effectLst/>
                </a:rPr>
                <a:t>06</a:t>
              </a:r>
              <a:endParaRPr lang="zh-CN" altLang="en-US" sz="4800" kern="0" dirty="0">
                <a:solidFill>
                  <a:sysClr val="window" lastClr="FFFFFF"/>
                </a:solidFill>
                <a:effectLst/>
              </a:endParaRPr>
            </a:p>
          </p:txBody>
        </p:sp>
      </p:grpSp>
      <p:sp>
        <p:nvSpPr>
          <p:cNvPr id="11" name="圆角矩形 10"/>
          <p:cNvSpPr/>
          <p:nvPr/>
        </p:nvSpPr>
        <p:spPr>
          <a:xfrm>
            <a:off x="2976000" y="3237075"/>
            <a:ext cx="6240000" cy="864000"/>
          </a:xfrm>
          <a:prstGeom prst="roundRect">
            <a:avLst>
              <a:gd name="adj" fmla="val 50000"/>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cs typeface="+mn-ea"/>
                <a:sym typeface="+mn-lt"/>
              </a:rPr>
              <a:t>我国社会主要矛盾已经转化</a:t>
            </a:r>
            <a:endParaRPr lang="zh-CN" altLang="en-US" sz="3600" dirty="0">
              <a:solidFill>
                <a:schemeClr val="bg1"/>
              </a:solidFill>
              <a:cs typeface="+mn-ea"/>
              <a:sym typeface="+mn-lt"/>
            </a:endParaRPr>
          </a:p>
        </p:txBody>
      </p:sp>
      <p:pic>
        <p:nvPicPr>
          <p:cNvPr id="12" name="图片 11" descr="图片包含 事情&#10;&#10;已生成高可信度的说明"/>
          <p:cNvPicPr>
            <a:picLocks noChangeAspect="1"/>
          </p:cNvPicPr>
          <p:nvPr/>
        </p:nvPicPr>
        <p:blipFill>
          <a:blip r:embed="rId1" cstate="screen">
            <a:extLst>
              <a:ext uri="{28A0092B-C50C-407E-A947-70E740481C1C}">
                <a14:useLocalDpi xmlns:a14="http://schemas.microsoft.com/office/drawing/2010/main" val="0"/>
              </a:ext>
            </a:extLst>
          </a:blip>
          <a:stretch>
            <a:fillRect/>
          </a:stretch>
        </p:blipFill>
        <p:spPr>
          <a:xfrm>
            <a:off x="858201" y="3829540"/>
            <a:ext cx="3901731" cy="2988699"/>
          </a:xfrm>
          <a:prstGeom prst="rect">
            <a:avLst/>
          </a:prstGeom>
        </p:spPr>
      </p:pic>
      <p:pic>
        <p:nvPicPr>
          <p:cNvPr id="13" name="图片 12" descr="图片包含 事情, 物体&#10;&#10;已生成高可信度的说明"/>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91320" y="4359594"/>
            <a:ext cx="3901731" cy="2556525"/>
          </a:xfrm>
          <a:prstGeom prst="rect">
            <a:avLst/>
          </a:prstGeom>
        </p:spPr>
      </p:pic>
      <p:pic>
        <p:nvPicPr>
          <p:cNvPr id="14" name="图片 13" descr="图片包含 事情, 物体&#10;&#10;已生成极高可信度的说明"/>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9288" y="5206036"/>
            <a:ext cx="3901731" cy="1669157"/>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9397" y="377687"/>
            <a:ext cx="2543181" cy="1805753"/>
          </a:xfrm>
          <a:prstGeom prst="rect">
            <a:avLst/>
          </a:prstGeom>
        </p:spPr>
      </p:pic>
      <p:sp>
        <p:nvSpPr>
          <p:cNvPr id="15" name="文本框 14"/>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52782" y="1927275"/>
            <a:ext cx="9094276" cy="2249882"/>
          </a:xfrm>
          <a:prstGeom prst="rect">
            <a:avLst/>
          </a:prstGeom>
          <a:solidFill>
            <a:schemeClr val="bg1">
              <a:alpha val="85000"/>
            </a:schemeClr>
          </a:solidFill>
          <a:ln w="9525">
            <a:solidFill>
              <a:schemeClr val="bg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4" name="矩形 3"/>
          <p:cNvSpPr/>
          <p:nvPr/>
        </p:nvSpPr>
        <p:spPr>
          <a:xfrm>
            <a:off x="1834311" y="2175052"/>
            <a:ext cx="8435104" cy="1048172"/>
          </a:xfrm>
          <a:prstGeom prst="rect">
            <a:avLst/>
          </a:prstGeom>
        </p:spPr>
        <p:txBody>
          <a:bodyPr wrap="square">
            <a:spAutoFit/>
          </a:bodyPr>
          <a:lstStyle/>
          <a:p>
            <a:pPr>
              <a:lnSpc>
                <a:spcPct val="150000"/>
              </a:lnSpc>
            </a:pPr>
            <a:r>
              <a:rPr lang="zh-CN" altLang="en-US" sz="2200" dirty="0">
                <a:solidFill>
                  <a:schemeClr val="accent1"/>
                </a:solidFill>
                <a:cs typeface="+mn-ea"/>
                <a:sym typeface="+mn-lt"/>
              </a:rPr>
              <a:t>中国特色社会主义进入新时代，我国社会主要矛盾已经转化为</a:t>
            </a:r>
            <a:r>
              <a:rPr lang="zh-CN" altLang="en-US" sz="2200" b="1" dirty="0">
                <a:solidFill>
                  <a:schemeClr val="accent1"/>
                </a:solidFill>
                <a:cs typeface="+mn-ea"/>
                <a:sym typeface="+mn-lt"/>
              </a:rPr>
              <a:t>人民日益增长的美好生活需要和不平衡不充分的发展之间的矛盾</a:t>
            </a:r>
            <a:r>
              <a:rPr lang="zh-CN" altLang="en-US" sz="2200" dirty="0">
                <a:solidFill>
                  <a:schemeClr val="accent1"/>
                </a:solidFill>
                <a:cs typeface="+mn-ea"/>
                <a:sym typeface="+mn-lt"/>
              </a:rPr>
              <a:t>。</a:t>
            </a:r>
            <a:endParaRPr lang="zh-CN" altLang="en-US" sz="2200" dirty="0">
              <a:solidFill>
                <a:schemeClr val="accent1"/>
              </a:solidFill>
            </a:endParaRPr>
          </a:p>
        </p:txBody>
      </p:sp>
      <p:sp>
        <p:nvSpPr>
          <p:cNvPr id="2" name="标题 1"/>
          <p:cNvSpPr>
            <a:spLocks noGrp="1"/>
          </p:cNvSpPr>
          <p:nvPr>
            <p:ph type="title"/>
          </p:nvPr>
        </p:nvSpPr>
        <p:spPr/>
        <p:txBody>
          <a:bodyPr/>
          <a:lstStyle/>
          <a:p>
            <a:r>
              <a:rPr lang="zh-CN" altLang="en-US">
                <a:sym typeface="+mn-lt"/>
              </a:rPr>
              <a:t>我国社会主要矛盾已经转化</a:t>
            </a:r>
            <a:endParaRPr lang="zh-CN" altLang="en-US"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5659116" y="3471002"/>
            <a:ext cx="6690367" cy="338700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47778" y="4255991"/>
            <a:ext cx="3441896" cy="2244715"/>
          </a:xfrm>
          <a:prstGeom prst="rect">
            <a:avLst/>
          </a:prstGeom>
        </p:spPr>
      </p:pic>
      <p:sp>
        <p:nvSpPr>
          <p:cNvPr id="8" name="文本框 7"/>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p:nvPr/>
        </p:nvSpPr>
        <p:spPr>
          <a:xfrm>
            <a:off x="4234177" y="179235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第</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sp>
        <p:nvSpPr>
          <p:cNvPr id="6" name="TextBox 14"/>
          <p:cNvSpPr txBox="1"/>
          <p:nvPr/>
        </p:nvSpPr>
        <p:spPr>
          <a:xfrm>
            <a:off x="6730453" y="179235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章</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grpSp>
        <p:nvGrpSpPr>
          <p:cNvPr id="7" name="组合 6"/>
          <p:cNvGrpSpPr/>
          <p:nvPr/>
        </p:nvGrpSpPr>
        <p:grpSpPr>
          <a:xfrm>
            <a:off x="5243939" y="1604798"/>
            <a:ext cx="1678536" cy="1296000"/>
            <a:chOff x="3385106" y="987574"/>
            <a:chExt cx="1258902" cy="972000"/>
          </a:xfrm>
        </p:grpSpPr>
        <p:sp>
          <p:nvSpPr>
            <p:cNvPr id="8" name="椭圆 7"/>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椭圆 8"/>
            <p:cNvSpPr/>
            <p:nvPr/>
          </p:nvSpPr>
          <p:spPr>
            <a:xfrm>
              <a:off x="3618557" y="1077574"/>
              <a:ext cx="792000" cy="792000"/>
            </a:xfrm>
            <a:prstGeom prst="ellipse">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14"/>
            <p:cNvSpPr txBox="1"/>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en-US" altLang="zh-CN" sz="4800" kern="0" dirty="0">
                  <a:solidFill>
                    <a:sysClr val="window" lastClr="FFFFFF"/>
                  </a:solidFill>
                  <a:effectLst/>
                </a:rPr>
                <a:t>07</a:t>
              </a:r>
              <a:endParaRPr lang="zh-CN" altLang="en-US" sz="4800" kern="0" dirty="0">
                <a:solidFill>
                  <a:sysClr val="window" lastClr="FFFFFF"/>
                </a:solidFill>
                <a:effectLst/>
              </a:endParaRPr>
            </a:p>
          </p:txBody>
        </p:sp>
      </p:grpSp>
      <p:sp>
        <p:nvSpPr>
          <p:cNvPr id="11" name="圆角矩形 10"/>
          <p:cNvSpPr/>
          <p:nvPr/>
        </p:nvSpPr>
        <p:spPr>
          <a:xfrm>
            <a:off x="2976000" y="3237075"/>
            <a:ext cx="6240000" cy="864000"/>
          </a:xfrm>
          <a:prstGeom prst="roundRect">
            <a:avLst>
              <a:gd name="adj" fmla="val 50000"/>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cs typeface="+mn-ea"/>
                <a:sym typeface="+mn-lt"/>
              </a:rPr>
              <a:t>开启新征程</a:t>
            </a:r>
            <a:endParaRPr lang="zh-CN" altLang="en-US" sz="3600" dirty="0">
              <a:solidFill>
                <a:schemeClr val="bg1"/>
              </a:solidFill>
              <a:cs typeface="+mn-ea"/>
              <a:sym typeface="+mn-lt"/>
            </a:endParaRPr>
          </a:p>
        </p:txBody>
      </p:sp>
      <p:pic>
        <p:nvPicPr>
          <p:cNvPr id="12" name="图片 11" descr="图片包含 事情&#10;&#10;已生成高可信度的说明"/>
          <p:cNvPicPr>
            <a:picLocks noChangeAspect="1"/>
          </p:cNvPicPr>
          <p:nvPr/>
        </p:nvPicPr>
        <p:blipFill>
          <a:blip r:embed="rId1" cstate="screen">
            <a:extLst>
              <a:ext uri="{28A0092B-C50C-407E-A947-70E740481C1C}">
                <a14:useLocalDpi xmlns:a14="http://schemas.microsoft.com/office/drawing/2010/main" val="0"/>
              </a:ext>
            </a:extLst>
          </a:blip>
          <a:stretch>
            <a:fillRect/>
          </a:stretch>
        </p:blipFill>
        <p:spPr>
          <a:xfrm>
            <a:off x="858201" y="3829540"/>
            <a:ext cx="3901731" cy="2988699"/>
          </a:xfrm>
          <a:prstGeom prst="rect">
            <a:avLst/>
          </a:prstGeom>
        </p:spPr>
      </p:pic>
      <p:pic>
        <p:nvPicPr>
          <p:cNvPr id="13" name="图片 12" descr="图片包含 事情, 物体&#10;&#10;已生成高可信度的说明"/>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91320" y="4359594"/>
            <a:ext cx="3901731" cy="2556525"/>
          </a:xfrm>
          <a:prstGeom prst="rect">
            <a:avLst/>
          </a:prstGeom>
        </p:spPr>
      </p:pic>
      <p:pic>
        <p:nvPicPr>
          <p:cNvPr id="14" name="图片 13" descr="图片包含 事情, 物体&#10;&#10;已生成极高可信度的说明"/>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9288" y="5206036"/>
            <a:ext cx="3901731" cy="1669157"/>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9397" y="377687"/>
            <a:ext cx="2543181" cy="1805753"/>
          </a:xfrm>
          <a:prstGeom prst="rect">
            <a:avLst/>
          </a:prstGeom>
        </p:spPr>
      </p:pic>
      <p:sp>
        <p:nvSpPr>
          <p:cNvPr id="15" name="文本框 14"/>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p:nvPr/>
        </p:nvSpPr>
        <p:spPr>
          <a:xfrm>
            <a:off x="4234177" y="179235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第</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sp>
        <p:nvSpPr>
          <p:cNvPr id="6" name="TextBox 14"/>
          <p:cNvSpPr txBox="1"/>
          <p:nvPr/>
        </p:nvSpPr>
        <p:spPr>
          <a:xfrm>
            <a:off x="6730453" y="179235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章</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grpSp>
        <p:nvGrpSpPr>
          <p:cNvPr id="7" name="组合 6"/>
          <p:cNvGrpSpPr/>
          <p:nvPr/>
        </p:nvGrpSpPr>
        <p:grpSpPr>
          <a:xfrm>
            <a:off x="5243939" y="1604798"/>
            <a:ext cx="1678536" cy="1296000"/>
            <a:chOff x="3385106" y="987574"/>
            <a:chExt cx="1258902" cy="972000"/>
          </a:xfrm>
        </p:grpSpPr>
        <p:sp>
          <p:nvSpPr>
            <p:cNvPr id="8" name="椭圆 7"/>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椭圆 8"/>
            <p:cNvSpPr/>
            <p:nvPr/>
          </p:nvSpPr>
          <p:spPr>
            <a:xfrm>
              <a:off x="3618557" y="1077574"/>
              <a:ext cx="792000" cy="792000"/>
            </a:xfrm>
            <a:prstGeom prst="ellipse">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14"/>
            <p:cNvSpPr txBox="1"/>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en-US" altLang="zh-CN" sz="4800" kern="0" dirty="0">
                  <a:solidFill>
                    <a:sysClr val="window" lastClr="FFFFFF"/>
                  </a:solidFill>
                  <a:effectLst/>
                </a:rPr>
                <a:t>01</a:t>
              </a:r>
              <a:endParaRPr lang="zh-CN" altLang="en-US" sz="4800" kern="0" dirty="0">
                <a:solidFill>
                  <a:sysClr val="window" lastClr="FFFFFF"/>
                </a:solidFill>
                <a:effectLst/>
              </a:endParaRPr>
            </a:p>
          </p:txBody>
        </p:sp>
      </p:grpSp>
      <p:sp>
        <p:nvSpPr>
          <p:cNvPr id="11" name="圆角矩形 10"/>
          <p:cNvSpPr/>
          <p:nvPr/>
        </p:nvSpPr>
        <p:spPr>
          <a:xfrm>
            <a:off x="2976000" y="3237075"/>
            <a:ext cx="6240000" cy="864000"/>
          </a:xfrm>
          <a:prstGeom prst="roundRect">
            <a:avLst>
              <a:gd name="adj" fmla="val 50000"/>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sym typeface="+mn-lt"/>
              </a:rPr>
              <a:t>党的十九大简介及重要意义</a:t>
            </a:r>
            <a:endParaRPr lang="zh-CN" altLang="en-US" sz="3200" b="1" dirty="0">
              <a:solidFill>
                <a:schemeClr val="bg1"/>
              </a:solidFill>
              <a:sym typeface="+mn-lt"/>
            </a:endParaRPr>
          </a:p>
        </p:txBody>
      </p:sp>
      <p:pic>
        <p:nvPicPr>
          <p:cNvPr id="12" name="图片 11" descr="图片包含 事情&#10;&#10;已生成高可信度的说明"/>
          <p:cNvPicPr>
            <a:picLocks noChangeAspect="1"/>
          </p:cNvPicPr>
          <p:nvPr/>
        </p:nvPicPr>
        <p:blipFill>
          <a:blip r:embed="rId1" cstate="screen">
            <a:extLst>
              <a:ext uri="{28A0092B-C50C-407E-A947-70E740481C1C}">
                <a14:useLocalDpi xmlns:a14="http://schemas.microsoft.com/office/drawing/2010/main" val="0"/>
              </a:ext>
            </a:extLst>
          </a:blip>
          <a:stretch>
            <a:fillRect/>
          </a:stretch>
        </p:blipFill>
        <p:spPr>
          <a:xfrm>
            <a:off x="858201" y="3829540"/>
            <a:ext cx="3901731" cy="2988699"/>
          </a:xfrm>
          <a:prstGeom prst="rect">
            <a:avLst/>
          </a:prstGeom>
        </p:spPr>
      </p:pic>
      <p:pic>
        <p:nvPicPr>
          <p:cNvPr id="13" name="图片 12" descr="图片包含 事情, 物体&#10;&#10;已生成高可信度的说明"/>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91320" y="4359594"/>
            <a:ext cx="3901731" cy="2556525"/>
          </a:xfrm>
          <a:prstGeom prst="rect">
            <a:avLst/>
          </a:prstGeom>
        </p:spPr>
      </p:pic>
      <p:pic>
        <p:nvPicPr>
          <p:cNvPr id="14" name="图片 13" descr="图片包含 事情, 物体&#10;&#10;已生成极高可信度的说明"/>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9288" y="5206036"/>
            <a:ext cx="3901731" cy="1669157"/>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9397" y="377687"/>
            <a:ext cx="2543181" cy="1805753"/>
          </a:xfrm>
          <a:prstGeom prst="rect">
            <a:avLst/>
          </a:prstGeom>
        </p:spPr>
      </p:pic>
      <p:sp>
        <p:nvSpPr>
          <p:cNvPr id="15" name="文本框 14"/>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0228" y="1897163"/>
            <a:ext cx="10155791" cy="39735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3809995" y="4247025"/>
            <a:ext cx="4572009" cy="1612395"/>
          </a:xfrm>
          <a:prstGeom prst="rect">
            <a:avLst/>
          </a:prstGeom>
        </p:spPr>
      </p:pic>
      <p:sp>
        <p:nvSpPr>
          <p:cNvPr id="5" name="矩形 4"/>
          <p:cNvSpPr/>
          <p:nvPr/>
        </p:nvSpPr>
        <p:spPr>
          <a:xfrm>
            <a:off x="1721489" y="2662748"/>
            <a:ext cx="8853268" cy="1477328"/>
          </a:xfrm>
          <a:prstGeom prst="rect">
            <a:avLst/>
          </a:prstGeom>
        </p:spPr>
        <p:txBody>
          <a:bodyPr wrap="square">
            <a:spAutoFit/>
          </a:bodyPr>
          <a:lstStyle/>
          <a:p>
            <a:pPr>
              <a:lnSpc>
                <a:spcPct val="150000"/>
              </a:lnSpc>
            </a:pPr>
            <a:r>
              <a:rPr lang="zh-CN" altLang="en-US" sz="2000" dirty="0">
                <a:solidFill>
                  <a:schemeClr val="bg2"/>
                </a:solidFill>
                <a:cs typeface="+mn-ea"/>
                <a:sym typeface="+mn-lt"/>
              </a:rPr>
              <a:t>我国经济已由高速增长阶段转向高质量发展阶段，正处在转变发展方式、优化经济结构、转换增长动力的攻关期，建设现代化经济体系</a:t>
            </a:r>
            <a:r>
              <a:rPr lang="zh-CN" altLang="en-US" sz="2000" b="1" dirty="0">
                <a:solidFill>
                  <a:schemeClr val="bg2"/>
                </a:solidFill>
                <a:cs typeface="+mn-ea"/>
                <a:sym typeface="+mn-lt"/>
              </a:rPr>
              <a:t>是跨越关口的迫切要求和我国发展的战略目标。</a:t>
            </a:r>
            <a:endParaRPr lang="zh-CN" altLang="en-US" sz="2000" b="1" dirty="0">
              <a:solidFill>
                <a:schemeClr val="bg2"/>
              </a:solidFill>
            </a:endParaRPr>
          </a:p>
        </p:txBody>
      </p:sp>
      <p:sp>
        <p:nvSpPr>
          <p:cNvPr id="2" name="标题 1"/>
          <p:cNvSpPr>
            <a:spLocks noGrp="1"/>
          </p:cNvSpPr>
          <p:nvPr>
            <p:ph type="title"/>
          </p:nvPr>
        </p:nvSpPr>
        <p:spPr/>
        <p:txBody>
          <a:bodyPr/>
          <a:lstStyle/>
          <a:p>
            <a:r>
              <a:rPr lang="zh-CN" altLang="en-US" dirty="0">
                <a:sym typeface="+mn-lt"/>
              </a:rPr>
              <a:t>开启新征程</a:t>
            </a:r>
            <a:endParaRPr lang="zh-CN" altLang="en-US" dirty="0"/>
          </a:p>
        </p:txBody>
      </p:sp>
      <p:grpSp>
        <p:nvGrpSpPr>
          <p:cNvPr id="6" name="组合 5"/>
          <p:cNvGrpSpPr/>
          <p:nvPr/>
        </p:nvGrpSpPr>
        <p:grpSpPr>
          <a:xfrm>
            <a:off x="2585369" y="1620467"/>
            <a:ext cx="6714547" cy="600790"/>
            <a:chOff x="6589221" y="2442603"/>
            <a:chExt cx="6714547" cy="600790"/>
          </a:xfrm>
        </p:grpSpPr>
        <p:sp>
          <p:nvSpPr>
            <p:cNvPr id="7" name="圆角矩形 6"/>
            <p:cNvSpPr/>
            <p:nvPr/>
          </p:nvSpPr>
          <p:spPr>
            <a:xfrm>
              <a:off x="6589221" y="2443992"/>
              <a:ext cx="6714547" cy="598013"/>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99" y="2442603"/>
              <a:ext cx="642852" cy="600790"/>
            </a:xfrm>
            <a:prstGeom prst="rect">
              <a:avLst/>
            </a:prstGeom>
          </p:spPr>
        </p:pic>
        <p:sp>
          <p:nvSpPr>
            <p:cNvPr id="9" name="矩形 8"/>
            <p:cNvSpPr/>
            <p:nvPr/>
          </p:nvSpPr>
          <p:spPr>
            <a:xfrm>
              <a:off x="7589539" y="2512166"/>
              <a:ext cx="5416868" cy="461665"/>
            </a:xfrm>
            <a:prstGeom prst="rect">
              <a:avLst/>
            </a:prstGeom>
          </p:spPr>
          <p:txBody>
            <a:bodyPr wrap="none">
              <a:spAutoFit/>
            </a:bodyPr>
            <a:lstStyle/>
            <a:p>
              <a:r>
                <a:rPr lang="zh-CN" altLang="en-US" sz="2400" b="1" dirty="0">
                  <a:solidFill>
                    <a:schemeClr val="bg1"/>
                  </a:solidFill>
                  <a:cs typeface="+mn-ea"/>
                  <a:sym typeface="+mn-lt"/>
                </a:rPr>
                <a:t>贯彻新发展理念，建设现代化经济体系</a:t>
              </a:r>
              <a:endParaRPr lang="zh-CN" altLang="en-US" sz="2400" dirty="0">
                <a:solidFill>
                  <a:schemeClr val="bg1"/>
                </a:solidFill>
              </a:endParaRPr>
            </a:p>
          </p:txBody>
        </p:sp>
      </p:gr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185" y="4449742"/>
            <a:ext cx="7265264" cy="1420922"/>
          </a:xfrm>
          <a:prstGeom prst="rect">
            <a:avLst/>
          </a:prstGeom>
        </p:spPr>
      </p:pic>
      <p:sp>
        <p:nvSpPr>
          <p:cNvPr id="11" name="文本框 10"/>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开启新征程</a:t>
            </a:r>
            <a:endParaRPr lang="zh-CN" altLang="en-US" dirty="0"/>
          </a:p>
        </p:txBody>
      </p:sp>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3809995" y="4247025"/>
            <a:ext cx="4572009" cy="1612395"/>
          </a:xfrm>
          <a:prstGeom prst="rect">
            <a:avLst/>
          </a:prstGeom>
        </p:spPr>
      </p:pic>
      <p:sp>
        <p:nvSpPr>
          <p:cNvPr id="7" name="矩形 6"/>
          <p:cNvSpPr/>
          <p:nvPr/>
        </p:nvSpPr>
        <p:spPr>
          <a:xfrm>
            <a:off x="1070228" y="1897163"/>
            <a:ext cx="10155791" cy="39735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21489" y="2662748"/>
            <a:ext cx="8853268" cy="961289"/>
          </a:xfrm>
          <a:prstGeom prst="rect">
            <a:avLst/>
          </a:prstGeom>
        </p:spPr>
        <p:txBody>
          <a:bodyPr wrap="square">
            <a:spAutoFit/>
          </a:bodyPr>
          <a:lstStyle/>
          <a:p>
            <a:pPr>
              <a:lnSpc>
                <a:spcPct val="150000"/>
              </a:lnSpc>
            </a:pPr>
            <a:r>
              <a:rPr lang="zh-CN" altLang="en-US" sz="2000" dirty="0">
                <a:solidFill>
                  <a:schemeClr val="bg2"/>
                </a:solidFill>
                <a:cs typeface="+mn-ea"/>
                <a:sym typeface="+mn-lt"/>
              </a:rPr>
              <a:t>世界上没有完全相同的政治制度模式，政治制度不能脱离特定社会政治条件和历史文化传统来抽象评判，不能定于一尊，不能生搬硬套外国政治制度模式。</a:t>
            </a:r>
            <a:endParaRPr lang="zh-CN" altLang="en-US" sz="2000" dirty="0">
              <a:solidFill>
                <a:schemeClr val="bg2"/>
              </a:solidFill>
            </a:endParaRPr>
          </a:p>
        </p:txBody>
      </p:sp>
      <p:grpSp>
        <p:nvGrpSpPr>
          <p:cNvPr id="9" name="组合 8"/>
          <p:cNvGrpSpPr/>
          <p:nvPr/>
        </p:nvGrpSpPr>
        <p:grpSpPr>
          <a:xfrm>
            <a:off x="1971101" y="1620467"/>
            <a:ext cx="8387431" cy="600790"/>
            <a:chOff x="6589220" y="2442603"/>
            <a:chExt cx="8387431" cy="600790"/>
          </a:xfrm>
        </p:grpSpPr>
        <p:sp>
          <p:nvSpPr>
            <p:cNvPr id="10" name="圆角矩形 9"/>
            <p:cNvSpPr/>
            <p:nvPr/>
          </p:nvSpPr>
          <p:spPr>
            <a:xfrm>
              <a:off x="6589220" y="2443992"/>
              <a:ext cx="8387431" cy="598013"/>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99" y="2442603"/>
              <a:ext cx="642852" cy="600790"/>
            </a:xfrm>
            <a:prstGeom prst="rect">
              <a:avLst/>
            </a:prstGeom>
          </p:spPr>
        </p:pic>
        <p:sp>
          <p:nvSpPr>
            <p:cNvPr id="12" name="矩形 11"/>
            <p:cNvSpPr/>
            <p:nvPr/>
          </p:nvSpPr>
          <p:spPr>
            <a:xfrm>
              <a:off x="7533267" y="2512166"/>
              <a:ext cx="7263527" cy="461665"/>
            </a:xfrm>
            <a:prstGeom prst="rect">
              <a:avLst/>
            </a:prstGeom>
          </p:spPr>
          <p:txBody>
            <a:bodyPr wrap="none">
              <a:spAutoFit/>
            </a:bodyPr>
            <a:lstStyle/>
            <a:p>
              <a:r>
                <a:rPr lang="zh-CN" altLang="en-US" sz="2400" b="1" dirty="0">
                  <a:solidFill>
                    <a:schemeClr val="bg1"/>
                  </a:solidFill>
                  <a:cs typeface="+mn-ea"/>
                  <a:sym typeface="+mn-lt"/>
                </a:rPr>
                <a:t>健全人民当家作主制度体系，发展社会主义民主政治</a:t>
              </a:r>
              <a:endParaRPr lang="zh-CN" altLang="en-US" sz="2400" dirty="0">
                <a:solidFill>
                  <a:schemeClr val="bg1"/>
                </a:solidFill>
              </a:endParaRPr>
            </a:p>
          </p:txBody>
        </p:sp>
      </p:gr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185" y="4449742"/>
            <a:ext cx="7265264" cy="1420922"/>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开启新征程</a:t>
            </a:r>
            <a:endParaRPr lang="zh-CN" altLang="en-US" dirty="0"/>
          </a:p>
        </p:txBody>
      </p:sp>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3809995" y="4247025"/>
            <a:ext cx="4572009" cy="1612395"/>
          </a:xfrm>
          <a:prstGeom prst="rect">
            <a:avLst/>
          </a:prstGeom>
        </p:spPr>
      </p:pic>
      <p:sp>
        <p:nvSpPr>
          <p:cNvPr id="7" name="矩形 6"/>
          <p:cNvSpPr/>
          <p:nvPr/>
        </p:nvSpPr>
        <p:spPr>
          <a:xfrm>
            <a:off x="1070228" y="1897163"/>
            <a:ext cx="10155791" cy="39735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21489" y="2662748"/>
            <a:ext cx="8853268" cy="1422954"/>
          </a:xfrm>
          <a:prstGeom prst="rect">
            <a:avLst/>
          </a:prstGeom>
        </p:spPr>
        <p:txBody>
          <a:bodyPr wrap="square">
            <a:spAutoFit/>
          </a:bodyPr>
          <a:lstStyle/>
          <a:p>
            <a:pPr>
              <a:lnSpc>
                <a:spcPct val="150000"/>
              </a:lnSpc>
            </a:pPr>
            <a:r>
              <a:rPr lang="zh-CN" altLang="en-US" sz="2000" b="1" dirty="0">
                <a:solidFill>
                  <a:schemeClr val="bg2"/>
                </a:solidFill>
                <a:cs typeface="+mn-ea"/>
                <a:sym typeface="+mn-lt"/>
              </a:rPr>
              <a:t>没有高度的文化自信，没有文化的繁荣兴盛，就没有中华民族伟大复兴</a:t>
            </a:r>
            <a:r>
              <a:rPr lang="zh-CN" altLang="en-US" sz="2000" dirty="0">
                <a:solidFill>
                  <a:schemeClr val="bg2"/>
                </a:solidFill>
                <a:cs typeface="+mn-ea"/>
                <a:sym typeface="+mn-lt"/>
              </a:rPr>
              <a:t>。要坚持中国特色社会主义文化发展道路，激发全民族文化创新创造活力，建设社会主义文化强国。</a:t>
            </a:r>
            <a:endParaRPr lang="zh-CN" altLang="en-US" sz="2000" dirty="0">
              <a:solidFill>
                <a:schemeClr val="bg2"/>
              </a:solidFill>
            </a:endParaRPr>
          </a:p>
        </p:txBody>
      </p:sp>
      <p:grpSp>
        <p:nvGrpSpPr>
          <p:cNvPr id="9" name="组合 8"/>
          <p:cNvGrpSpPr/>
          <p:nvPr/>
        </p:nvGrpSpPr>
        <p:grpSpPr>
          <a:xfrm>
            <a:off x="2512437" y="1620467"/>
            <a:ext cx="7271373" cy="600790"/>
            <a:chOff x="6589220" y="2442603"/>
            <a:chExt cx="7271373" cy="600790"/>
          </a:xfrm>
        </p:grpSpPr>
        <p:sp>
          <p:nvSpPr>
            <p:cNvPr id="10" name="圆角矩形 9"/>
            <p:cNvSpPr/>
            <p:nvPr/>
          </p:nvSpPr>
          <p:spPr>
            <a:xfrm>
              <a:off x="6589220" y="2443992"/>
              <a:ext cx="7271373" cy="598013"/>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99" y="2442603"/>
              <a:ext cx="642852" cy="600790"/>
            </a:xfrm>
            <a:prstGeom prst="rect">
              <a:avLst/>
            </a:prstGeom>
          </p:spPr>
        </p:pic>
        <p:sp>
          <p:nvSpPr>
            <p:cNvPr id="12" name="矩形 11"/>
            <p:cNvSpPr/>
            <p:nvPr/>
          </p:nvSpPr>
          <p:spPr>
            <a:xfrm>
              <a:off x="7533267" y="2512166"/>
              <a:ext cx="6032421" cy="461665"/>
            </a:xfrm>
            <a:prstGeom prst="rect">
              <a:avLst/>
            </a:prstGeom>
          </p:spPr>
          <p:txBody>
            <a:bodyPr wrap="none">
              <a:spAutoFit/>
            </a:bodyPr>
            <a:lstStyle/>
            <a:p>
              <a:r>
                <a:rPr lang="zh-CN" altLang="en-US" sz="2400" b="1" dirty="0">
                  <a:solidFill>
                    <a:schemeClr val="bg1"/>
                  </a:solidFill>
                  <a:cs typeface="+mn-ea"/>
                  <a:sym typeface="+mn-lt"/>
                </a:rPr>
                <a:t>坚定文化自信，推动社会主义文化繁荣兴盛</a:t>
              </a:r>
              <a:endParaRPr lang="zh-CN" altLang="en-US" sz="2400" dirty="0">
                <a:solidFill>
                  <a:schemeClr val="bg1"/>
                </a:solidFill>
              </a:endParaRPr>
            </a:p>
          </p:txBody>
        </p:sp>
      </p:gr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185" y="4449742"/>
            <a:ext cx="7265264" cy="1420922"/>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开启新征程</a:t>
            </a:r>
            <a:endParaRPr lang="zh-CN" altLang="en-US" dirty="0"/>
          </a:p>
        </p:txBody>
      </p:sp>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3809995" y="4247025"/>
            <a:ext cx="4572009" cy="1612395"/>
          </a:xfrm>
          <a:prstGeom prst="rect">
            <a:avLst/>
          </a:prstGeom>
        </p:spPr>
      </p:pic>
      <p:sp>
        <p:nvSpPr>
          <p:cNvPr id="7" name="矩形 6"/>
          <p:cNvSpPr/>
          <p:nvPr/>
        </p:nvSpPr>
        <p:spPr>
          <a:xfrm>
            <a:off x="1070228" y="1897163"/>
            <a:ext cx="10155791" cy="39735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21489" y="2662748"/>
            <a:ext cx="8853268" cy="1477328"/>
          </a:xfrm>
          <a:prstGeom prst="rect">
            <a:avLst/>
          </a:prstGeom>
        </p:spPr>
        <p:txBody>
          <a:bodyPr wrap="square">
            <a:spAutoFit/>
          </a:bodyPr>
          <a:lstStyle/>
          <a:p>
            <a:pPr>
              <a:lnSpc>
                <a:spcPct val="150000"/>
              </a:lnSpc>
            </a:pPr>
            <a:r>
              <a:rPr lang="zh-CN" altLang="en-US" sz="2000" b="1" dirty="0">
                <a:solidFill>
                  <a:schemeClr val="bg2"/>
                </a:solidFill>
                <a:cs typeface="+mn-ea"/>
                <a:sym typeface="+mn-lt"/>
              </a:rPr>
              <a:t>带领人民创造美好生活，是我们党始终不渝的奋斗目标。</a:t>
            </a:r>
            <a:r>
              <a:rPr lang="zh-CN" altLang="en-US" sz="2000" dirty="0">
                <a:solidFill>
                  <a:schemeClr val="bg2"/>
                </a:solidFill>
                <a:cs typeface="+mn-ea"/>
                <a:sym typeface="+mn-lt"/>
              </a:rPr>
              <a:t>必须始终把人民利益摆在至高无上的地位，让改革发展成果更多更公平惠及全体人民，朝着实现全体人民共同富裕不断迈进。</a:t>
            </a:r>
            <a:endParaRPr lang="zh-CN" altLang="en-US" sz="2000" dirty="0">
              <a:solidFill>
                <a:schemeClr val="bg2"/>
              </a:solidFill>
            </a:endParaRPr>
          </a:p>
        </p:txBody>
      </p:sp>
      <p:grpSp>
        <p:nvGrpSpPr>
          <p:cNvPr id="9" name="组合 8"/>
          <p:cNvGrpSpPr/>
          <p:nvPr/>
        </p:nvGrpSpPr>
        <p:grpSpPr>
          <a:xfrm>
            <a:off x="2283702" y="1620467"/>
            <a:ext cx="7728843" cy="600790"/>
            <a:chOff x="6589220" y="2442603"/>
            <a:chExt cx="7728843" cy="600790"/>
          </a:xfrm>
        </p:grpSpPr>
        <p:sp>
          <p:nvSpPr>
            <p:cNvPr id="10" name="圆角矩形 9"/>
            <p:cNvSpPr/>
            <p:nvPr/>
          </p:nvSpPr>
          <p:spPr>
            <a:xfrm>
              <a:off x="6589220" y="2443992"/>
              <a:ext cx="7728843" cy="598013"/>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99" y="2442603"/>
              <a:ext cx="642852" cy="600790"/>
            </a:xfrm>
            <a:prstGeom prst="rect">
              <a:avLst/>
            </a:prstGeom>
          </p:spPr>
        </p:pic>
        <p:sp>
          <p:nvSpPr>
            <p:cNvPr id="12" name="矩形 11"/>
            <p:cNvSpPr/>
            <p:nvPr/>
          </p:nvSpPr>
          <p:spPr>
            <a:xfrm>
              <a:off x="7533267" y="2512166"/>
              <a:ext cx="6647974" cy="461665"/>
            </a:xfrm>
            <a:prstGeom prst="rect">
              <a:avLst/>
            </a:prstGeom>
          </p:spPr>
          <p:txBody>
            <a:bodyPr wrap="none">
              <a:spAutoFit/>
            </a:bodyPr>
            <a:lstStyle/>
            <a:p>
              <a:r>
                <a:rPr lang="zh-CN" altLang="en-US" sz="2400" b="1" dirty="0">
                  <a:solidFill>
                    <a:schemeClr val="bg1"/>
                  </a:solidFill>
                  <a:cs typeface="+mn-ea"/>
                  <a:sym typeface="+mn-lt"/>
                </a:rPr>
                <a:t>提高保障和改善民生水平，加强和创新社会治理</a:t>
              </a:r>
              <a:endParaRPr lang="zh-CN" altLang="en-US" sz="2400" dirty="0">
                <a:solidFill>
                  <a:schemeClr val="bg1"/>
                </a:solidFill>
              </a:endParaRPr>
            </a:p>
          </p:txBody>
        </p:sp>
      </p:gr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185" y="4449742"/>
            <a:ext cx="7265264" cy="1420922"/>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开启新征程</a:t>
            </a:r>
            <a:endParaRPr lang="zh-CN" altLang="en-US" dirty="0"/>
          </a:p>
        </p:txBody>
      </p:sp>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3809995" y="4247025"/>
            <a:ext cx="4572009" cy="1612395"/>
          </a:xfrm>
          <a:prstGeom prst="rect">
            <a:avLst/>
          </a:prstGeom>
        </p:spPr>
      </p:pic>
      <p:sp>
        <p:nvSpPr>
          <p:cNvPr id="7" name="矩形 6"/>
          <p:cNvSpPr/>
          <p:nvPr/>
        </p:nvSpPr>
        <p:spPr>
          <a:xfrm>
            <a:off x="1070228" y="1897163"/>
            <a:ext cx="10155791" cy="39735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21489" y="2662748"/>
            <a:ext cx="8853268" cy="1477328"/>
          </a:xfrm>
          <a:prstGeom prst="rect">
            <a:avLst/>
          </a:prstGeom>
        </p:spPr>
        <p:txBody>
          <a:bodyPr wrap="square">
            <a:spAutoFit/>
          </a:bodyPr>
          <a:lstStyle/>
          <a:p>
            <a:pPr>
              <a:lnSpc>
                <a:spcPct val="150000"/>
              </a:lnSpc>
            </a:pPr>
            <a:r>
              <a:rPr lang="zh-CN" altLang="en-US" sz="2000" b="1" dirty="0">
                <a:solidFill>
                  <a:schemeClr val="bg2"/>
                </a:solidFill>
                <a:cs typeface="+mn-ea"/>
                <a:sym typeface="+mn-lt"/>
              </a:rPr>
              <a:t>我们要建设的现代化是人与自然和谐共生的现代化</a:t>
            </a:r>
            <a:r>
              <a:rPr lang="zh-CN" altLang="en-US" sz="2000" dirty="0">
                <a:solidFill>
                  <a:schemeClr val="bg2"/>
                </a:solidFill>
                <a:cs typeface="+mn-ea"/>
                <a:sym typeface="+mn-lt"/>
              </a:rPr>
              <a:t>，既要创造更多物质财富和精神财富以满足人民日益增长的美好生活需要，也要提供更多优质生态产品以满足人民日益增长的优美生态环境需要。</a:t>
            </a:r>
            <a:endParaRPr lang="zh-CN" altLang="en-US" sz="2000" dirty="0">
              <a:solidFill>
                <a:schemeClr val="bg2"/>
              </a:solidFill>
            </a:endParaRPr>
          </a:p>
        </p:txBody>
      </p:sp>
      <p:grpSp>
        <p:nvGrpSpPr>
          <p:cNvPr id="9" name="组合 8"/>
          <p:cNvGrpSpPr/>
          <p:nvPr/>
        </p:nvGrpSpPr>
        <p:grpSpPr>
          <a:xfrm>
            <a:off x="2837550" y="1620467"/>
            <a:ext cx="6621147" cy="600790"/>
            <a:chOff x="6589220" y="2442603"/>
            <a:chExt cx="6621147" cy="600790"/>
          </a:xfrm>
        </p:grpSpPr>
        <p:sp>
          <p:nvSpPr>
            <p:cNvPr id="10" name="圆角矩形 9"/>
            <p:cNvSpPr/>
            <p:nvPr/>
          </p:nvSpPr>
          <p:spPr>
            <a:xfrm>
              <a:off x="6589220" y="2443992"/>
              <a:ext cx="6621147" cy="598013"/>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99" y="2442603"/>
              <a:ext cx="642852" cy="600790"/>
            </a:xfrm>
            <a:prstGeom prst="rect">
              <a:avLst/>
            </a:prstGeom>
          </p:spPr>
        </p:pic>
        <p:sp>
          <p:nvSpPr>
            <p:cNvPr id="12" name="矩形 11"/>
            <p:cNvSpPr/>
            <p:nvPr/>
          </p:nvSpPr>
          <p:spPr>
            <a:xfrm>
              <a:off x="7533267" y="2512166"/>
              <a:ext cx="5416868" cy="461665"/>
            </a:xfrm>
            <a:prstGeom prst="rect">
              <a:avLst/>
            </a:prstGeom>
          </p:spPr>
          <p:txBody>
            <a:bodyPr wrap="none">
              <a:spAutoFit/>
            </a:bodyPr>
            <a:lstStyle/>
            <a:p>
              <a:r>
                <a:rPr lang="zh-CN" altLang="en-US" sz="2400" b="1" dirty="0">
                  <a:solidFill>
                    <a:schemeClr val="bg1"/>
                  </a:solidFill>
                  <a:cs typeface="+mn-ea"/>
                  <a:sym typeface="+mn-lt"/>
                </a:rPr>
                <a:t>加快生态文明体制改革，建设美丽中国</a:t>
              </a:r>
              <a:endParaRPr lang="zh-CN" altLang="en-US" sz="2400" dirty="0">
                <a:solidFill>
                  <a:schemeClr val="bg1"/>
                </a:solidFill>
              </a:endParaRPr>
            </a:p>
          </p:txBody>
        </p:sp>
      </p:gr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185" y="4449742"/>
            <a:ext cx="7265264" cy="1420922"/>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开启新征程</a:t>
            </a:r>
            <a:endParaRPr lang="zh-CN" altLang="en-US" dirty="0"/>
          </a:p>
        </p:txBody>
      </p:sp>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3809995" y="4247025"/>
            <a:ext cx="4572009" cy="1612395"/>
          </a:xfrm>
          <a:prstGeom prst="rect">
            <a:avLst/>
          </a:prstGeom>
        </p:spPr>
      </p:pic>
      <p:sp>
        <p:nvSpPr>
          <p:cNvPr id="7" name="矩形 6"/>
          <p:cNvSpPr/>
          <p:nvPr/>
        </p:nvSpPr>
        <p:spPr>
          <a:xfrm>
            <a:off x="1070228" y="1897163"/>
            <a:ext cx="10155791" cy="39735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21489" y="2606476"/>
            <a:ext cx="8853268" cy="1422954"/>
          </a:xfrm>
          <a:prstGeom prst="rect">
            <a:avLst/>
          </a:prstGeom>
        </p:spPr>
        <p:txBody>
          <a:bodyPr wrap="square">
            <a:spAutoFit/>
          </a:bodyPr>
          <a:lstStyle/>
          <a:p>
            <a:pPr>
              <a:lnSpc>
                <a:spcPct val="150000"/>
              </a:lnSpc>
            </a:pPr>
            <a:r>
              <a:rPr lang="zh-CN" altLang="en-US" sz="2000" dirty="0">
                <a:solidFill>
                  <a:schemeClr val="bg2"/>
                </a:solidFill>
                <a:cs typeface="+mn-ea"/>
                <a:sym typeface="+mn-lt"/>
              </a:rPr>
              <a:t>确保到二〇二〇年基本实现机械化，信息化建设取得重大进展，战略能力有大的提升。力争到二〇三五年基本实现国防和军队现代化，</a:t>
            </a:r>
            <a:r>
              <a:rPr lang="zh-CN" altLang="en-US" sz="2000" b="1" dirty="0">
                <a:solidFill>
                  <a:schemeClr val="bg2"/>
                </a:solidFill>
                <a:cs typeface="+mn-ea"/>
                <a:sym typeface="+mn-lt"/>
              </a:rPr>
              <a:t>到本世纪中叶把人民军队全面建成世界一流军队。</a:t>
            </a:r>
            <a:endParaRPr lang="zh-CN" altLang="en-US" sz="2000" b="1" dirty="0">
              <a:solidFill>
                <a:schemeClr val="bg2"/>
              </a:solidFill>
            </a:endParaRPr>
          </a:p>
        </p:txBody>
      </p:sp>
      <p:grpSp>
        <p:nvGrpSpPr>
          <p:cNvPr id="9" name="组合 8"/>
          <p:cNvGrpSpPr/>
          <p:nvPr/>
        </p:nvGrpSpPr>
        <p:grpSpPr>
          <a:xfrm>
            <a:off x="1785077" y="1620467"/>
            <a:ext cx="8726093" cy="600790"/>
            <a:chOff x="6589220" y="2442603"/>
            <a:chExt cx="8726093" cy="600790"/>
          </a:xfrm>
        </p:grpSpPr>
        <p:sp>
          <p:nvSpPr>
            <p:cNvPr id="10" name="圆角矩形 9"/>
            <p:cNvSpPr/>
            <p:nvPr/>
          </p:nvSpPr>
          <p:spPr>
            <a:xfrm>
              <a:off x="6589220" y="2443992"/>
              <a:ext cx="8726093" cy="598013"/>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99" y="2442603"/>
              <a:ext cx="642852" cy="600790"/>
            </a:xfrm>
            <a:prstGeom prst="rect">
              <a:avLst/>
            </a:prstGeom>
          </p:spPr>
        </p:pic>
        <p:sp>
          <p:nvSpPr>
            <p:cNvPr id="12" name="矩形 11"/>
            <p:cNvSpPr/>
            <p:nvPr/>
          </p:nvSpPr>
          <p:spPr>
            <a:xfrm>
              <a:off x="7533267" y="2512166"/>
              <a:ext cx="7571303" cy="461665"/>
            </a:xfrm>
            <a:prstGeom prst="rect">
              <a:avLst/>
            </a:prstGeom>
          </p:spPr>
          <p:txBody>
            <a:bodyPr wrap="none">
              <a:spAutoFit/>
            </a:bodyPr>
            <a:lstStyle/>
            <a:p>
              <a:r>
                <a:rPr lang="zh-CN" altLang="en-US" sz="2400" b="1" dirty="0">
                  <a:solidFill>
                    <a:schemeClr val="bg1"/>
                  </a:solidFill>
                  <a:cs typeface="+mn-ea"/>
                  <a:sym typeface="+mn-lt"/>
                </a:rPr>
                <a:t>坚持走中国特色强军之路，全面推进国防和军队现代化</a:t>
              </a:r>
              <a:endParaRPr lang="zh-CN" altLang="en-US" sz="2400" dirty="0">
                <a:solidFill>
                  <a:schemeClr val="bg1"/>
                </a:solidFill>
              </a:endParaRPr>
            </a:p>
          </p:txBody>
        </p:sp>
      </p:gr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185" y="4449742"/>
            <a:ext cx="7265264" cy="1420922"/>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开启新征程</a:t>
            </a:r>
            <a:endParaRPr lang="zh-CN" altLang="en-US" dirty="0"/>
          </a:p>
        </p:txBody>
      </p:sp>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3809995" y="4247025"/>
            <a:ext cx="4572009" cy="1612395"/>
          </a:xfrm>
          <a:prstGeom prst="rect">
            <a:avLst/>
          </a:prstGeom>
        </p:spPr>
      </p:pic>
      <p:sp>
        <p:nvSpPr>
          <p:cNvPr id="7" name="矩形 6"/>
          <p:cNvSpPr/>
          <p:nvPr/>
        </p:nvSpPr>
        <p:spPr>
          <a:xfrm>
            <a:off x="1070228" y="1897163"/>
            <a:ext cx="10155791" cy="39735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34031" y="2508000"/>
            <a:ext cx="8853268" cy="1754326"/>
          </a:xfrm>
          <a:prstGeom prst="rect">
            <a:avLst/>
          </a:prstGeom>
        </p:spPr>
        <p:txBody>
          <a:bodyPr wrap="square">
            <a:spAutoFit/>
          </a:bodyPr>
          <a:lstStyle/>
          <a:p>
            <a:pPr>
              <a:lnSpc>
                <a:spcPct val="150000"/>
              </a:lnSpc>
            </a:pPr>
            <a:r>
              <a:rPr lang="zh-CN" altLang="en-US" b="1" dirty="0">
                <a:solidFill>
                  <a:schemeClr val="bg2"/>
                </a:solidFill>
                <a:cs typeface="+mn-ea"/>
                <a:sym typeface="+mn-lt"/>
              </a:rPr>
              <a:t>我们坚决维护国家主权和领土完整，绝不容忍国家分裂的历史悲剧重演。</a:t>
            </a:r>
            <a:r>
              <a:rPr lang="zh-CN" altLang="en-US" dirty="0">
                <a:solidFill>
                  <a:schemeClr val="bg2"/>
                </a:solidFill>
                <a:cs typeface="+mn-ea"/>
                <a:sym typeface="+mn-lt"/>
              </a:rPr>
              <a:t>一切分裂祖国的活动都必将遭到全体中国人坚决反对。我们有坚定的意志、充分的信心、足够的能力挫败任何形式的“台独”分裂图谋。我们绝不允许任何人、任何组织、任何政党、在任何时候、以任何形式、把任何一块中国领土从中国分裂出去！</a:t>
            </a:r>
            <a:endParaRPr lang="zh-CN" altLang="en-US" dirty="0">
              <a:solidFill>
                <a:schemeClr val="bg2"/>
              </a:solidFill>
            </a:endParaRPr>
          </a:p>
        </p:txBody>
      </p:sp>
      <p:grpSp>
        <p:nvGrpSpPr>
          <p:cNvPr id="9" name="组合 8"/>
          <p:cNvGrpSpPr/>
          <p:nvPr/>
        </p:nvGrpSpPr>
        <p:grpSpPr>
          <a:xfrm>
            <a:off x="3157979" y="1620467"/>
            <a:ext cx="5980289" cy="600790"/>
            <a:chOff x="6589220" y="2442603"/>
            <a:chExt cx="5980289" cy="600790"/>
          </a:xfrm>
        </p:grpSpPr>
        <p:sp>
          <p:nvSpPr>
            <p:cNvPr id="10" name="圆角矩形 9"/>
            <p:cNvSpPr/>
            <p:nvPr/>
          </p:nvSpPr>
          <p:spPr>
            <a:xfrm>
              <a:off x="6589220" y="2443992"/>
              <a:ext cx="5980289" cy="598013"/>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99" y="2442603"/>
              <a:ext cx="642852" cy="600790"/>
            </a:xfrm>
            <a:prstGeom prst="rect">
              <a:avLst/>
            </a:prstGeom>
          </p:spPr>
        </p:pic>
        <p:sp>
          <p:nvSpPr>
            <p:cNvPr id="12" name="矩形 11"/>
            <p:cNvSpPr/>
            <p:nvPr/>
          </p:nvSpPr>
          <p:spPr>
            <a:xfrm>
              <a:off x="7533267" y="2512166"/>
              <a:ext cx="4801314" cy="461665"/>
            </a:xfrm>
            <a:prstGeom prst="rect">
              <a:avLst/>
            </a:prstGeom>
          </p:spPr>
          <p:txBody>
            <a:bodyPr wrap="none">
              <a:spAutoFit/>
            </a:bodyPr>
            <a:lstStyle/>
            <a:p>
              <a:r>
                <a:rPr lang="zh-CN" altLang="en-US" sz="2400" b="1" dirty="0">
                  <a:solidFill>
                    <a:schemeClr val="bg1"/>
                  </a:solidFill>
                  <a:cs typeface="+mn-ea"/>
                  <a:sym typeface="+mn-lt"/>
                </a:rPr>
                <a:t>坚持“一国两制”，推进祖国统一</a:t>
              </a:r>
              <a:endParaRPr lang="zh-CN" altLang="en-US" sz="2400" dirty="0">
                <a:solidFill>
                  <a:schemeClr val="bg1"/>
                </a:solidFill>
              </a:endParaRPr>
            </a:p>
          </p:txBody>
        </p:sp>
      </p:gr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185" y="4449742"/>
            <a:ext cx="7265264" cy="1420922"/>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开启新征程</a:t>
            </a:r>
            <a:endParaRPr lang="zh-CN" altLang="en-US" dirty="0"/>
          </a:p>
        </p:txBody>
      </p:sp>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3809995" y="4247025"/>
            <a:ext cx="4572009" cy="1612395"/>
          </a:xfrm>
          <a:prstGeom prst="rect">
            <a:avLst/>
          </a:prstGeom>
        </p:spPr>
      </p:pic>
      <p:sp>
        <p:nvSpPr>
          <p:cNvPr id="7" name="矩形 6"/>
          <p:cNvSpPr/>
          <p:nvPr/>
        </p:nvSpPr>
        <p:spPr>
          <a:xfrm>
            <a:off x="1070228" y="1897163"/>
            <a:ext cx="10155791" cy="39735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21489" y="2495562"/>
            <a:ext cx="8853268" cy="1884618"/>
          </a:xfrm>
          <a:prstGeom prst="rect">
            <a:avLst/>
          </a:prstGeom>
        </p:spPr>
        <p:txBody>
          <a:bodyPr wrap="square">
            <a:spAutoFit/>
          </a:bodyPr>
          <a:lstStyle/>
          <a:p>
            <a:pPr>
              <a:lnSpc>
                <a:spcPct val="150000"/>
              </a:lnSpc>
            </a:pPr>
            <a:r>
              <a:rPr lang="zh-CN" altLang="en-US" sz="2000" dirty="0">
                <a:solidFill>
                  <a:schemeClr val="bg2"/>
                </a:solidFill>
                <a:cs typeface="+mn-ea"/>
                <a:sym typeface="+mn-lt"/>
              </a:rPr>
              <a:t>中国决不会以牺牲别国利益为代价来发展自己，也决不放弃自己的正当权益，任何人不要幻想让中国吞下损害自身利益的苦果。中国奉行防御性的国防政策。中国发展不对任何国家构成威胁。</a:t>
            </a:r>
            <a:r>
              <a:rPr lang="zh-CN" altLang="en-US" sz="2000" b="1" dirty="0">
                <a:solidFill>
                  <a:schemeClr val="bg2"/>
                </a:solidFill>
                <a:cs typeface="+mn-ea"/>
                <a:sym typeface="+mn-lt"/>
              </a:rPr>
              <a:t>中国无论发展到什么程度，永远不称霸，永远不搞扩张。</a:t>
            </a:r>
            <a:endParaRPr lang="zh-CN" altLang="en-US" sz="2000" b="1" dirty="0">
              <a:solidFill>
                <a:schemeClr val="bg2"/>
              </a:solidFill>
            </a:endParaRPr>
          </a:p>
        </p:txBody>
      </p:sp>
      <p:grpSp>
        <p:nvGrpSpPr>
          <p:cNvPr id="9" name="组合 8"/>
          <p:cNvGrpSpPr/>
          <p:nvPr/>
        </p:nvGrpSpPr>
        <p:grpSpPr>
          <a:xfrm>
            <a:off x="2440526" y="1620467"/>
            <a:ext cx="7415194" cy="600790"/>
            <a:chOff x="6589221" y="2442603"/>
            <a:chExt cx="7415194" cy="600790"/>
          </a:xfrm>
        </p:grpSpPr>
        <p:sp>
          <p:nvSpPr>
            <p:cNvPr id="10" name="圆角矩形 9"/>
            <p:cNvSpPr/>
            <p:nvPr/>
          </p:nvSpPr>
          <p:spPr>
            <a:xfrm>
              <a:off x="6589221" y="2443992"/>
              <a:ext cx="7415194" cy="598013"/>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99" y="2442603"/>
              <a:ext cx="642852" cy="600790"/>
            </a:xfrm>
            <a:prstGeom prst="rect">
              <a:avLst/>
            </a:prstGeom>
          </p:spPr>
        </p:pic>
        <p:sp>
          <p:nvSpPr>
            <p:cNvPr id="12" name="矩形 11"/>
            <p:cNvSpPr/>
            <p:nvPr/>
          </p:nvSpPr>
          <p:spPr>
            <a:xfrm>
              <a:off x="7533267" y="2512166"/>
              <a:ext cx="6340197" cy="461665"/>
            </a:xfrm>
            <a:prstGeom prst="rect">
              <a:avLst/>
            </a:prstGeom>
          </p:spPr>
          <p:txBody>
            <a:bodyPr wrap="none">
              <a:spAutoFit/>
            </a:bodyPr>
            <a:lstStyle/>
            <a:p>
              <a:r>
                <a:rPr lang="zh-CN" altLang="en-US" sz="2400" b="1" dirty="0">
                  <a:solidFill>
                    <a:schemeClr val="bg1"/>
                  </a:solidFill>
                  <a:cs typeface="+mn-ea"/>
                  <a:sym typeface="+mn-lt"/>
                </a:rPr>
                <a:t>坚持和平发展道路，推动构建人类命运共同体</a:t>
              </a:r>
              <a:endParaRPr lang="zh-CN" altLang="en-US" sz="2400" dirty="0">
                <a:solidFill>
                  <a:schemeClr val="bg1"/>
                </a:solidFill>
              </a:endParaRPr>
            </a:p>
          </p:txBody>
        </p:sp>
      </p:gr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185" y="4449742"/>
            <a:ext cx="7265264" cy="1420922"/>
          </a:xfrm>
          <a:prstGeom prst="rect">
            <a:avLst/>
          </a:prstGeom>
        </p:spPr>
      </p:pic>
      <p:sp>
        <p:nvSpPr>
          <p:cNvPr id="14" name="文本框 13"/>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开启新征程</a:t>
            </a:r>
            <a:endParaRPr lang="zh-CN" altLang="en-US" dirty="0"/>
          </a:p>
        </p:txBody>
      </p:sp>
      <p:pic>
        <p:nvPicPr>
          <p:cNvPr id="7" name="图片 6"/>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3809995" y="4247025"/>
            <a:ext cx="4572009" cy="1612395"/>
          </a:xfrm>
          <a:prstGeom prst="rect">
            <a:avLst/>
          </a:prstGeom>
        </p:spPr>
      </p:pic>
      <p:sp>
        <p:nvSpPr>
          <p:cNvPr id="8" name="矩形 7"/>
          <p:cNvSpPr/>
          <p:nvPr/>
        </p:nvSpPr>
        <p:spPr>
          <a:xfrm>
            <a:off x="1070228" y="1897163"/>
            <a:ext cx="10155791" cy="39735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721489" y="2485350"/>
            <a:ext cx="8853268" cy="499624"/>
          </a:xfrm>
          <a:prstGeom prst="rect">
            <a:avLst/>
          </a:prstGeom>
        </p:spPr>
        <p:txBody>
          <a:bodyPr wrap="square">
            <a:spAutoFit/>
          </a:bodyPr>
          <a:lstStyle/>
          <a:p>
            <a:pPr algn="ctr">
              <a:lnSpc>
                <a:spcPct val="150000"/>
              </a:lnSpc>
            </a:pPr>
            <a:r>
              <a:rPr lang="zh-CN" altLang="en-US" sz="2000" b="1" dirty="0">
                <a:solidFill>
                  <a:schemeClr val="bg2"/>
                </a:solidFill>
                <a:cs typeface="+mn-ea"/>
                <a:sym typeface="+mn-lt"/>
              </a:rPr>
              <a:t>中国特色社会主义进入新时代，我们党一定要有新气象新作为。</a:t>
            </a:r>
            <a:endParaRPr lang="en-US" altLang="zh-CN" sz="2000" b="1" dirty="0">
              <a:solidFill>
                <a:schemeClr val="bg2"/>
              </a:solidFill>
              <a:cs typeface="+mn-ea"/>
              <a:sym typeface="+mn-lt"/>
            </a:endParaRPr>
          </a:p>
        </p:txBody>
      </p:sp>
      <p:grpSp>
        <p:nvGrpSpPr>
          <p:cNvPr id="10" name="组合 9"/>
          <p:cNvGrpSpPr/>
          <p:nvPr/>
        </p:nvGrpSpPr>
        <p:grpSpPr>
          <a:xfrm>
            <a:off x="1582671" y="1620467"/>
            <a:ext cx="9130904" cy="600790"/>
            <a:chOff x="6589221" y="2442603"/>
            <a:chExt cx="9130904" cy="600790"/>
          </a:xfrm>
        </p:grpSpPr>
        <p:sp>
          <p:nvSpPr>
            <p:cNvPr id="11" name="圆角矩形 10"/>
            <p:cNvSpPr/>
            <p:nvPr/>
          </p:nvSpPr>
          <p:spPr>
            <a:xfrm>
              <a:off x="6589221" y="2443992"/>
              <a:ext cx="9130904" cy="598013"/>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99" y="2442603"/>
              <a:ext cx="642852" cy="600790"/>
            </a:xfrm>
            <a:prstGeom prst="rect">
              <a:avLst/>
            </a:prstGeom>
          </p:spPr>
        </p:pic>
        <p:sp>
          <p:nvSpPr>
            <p:cNvPr id="13" name="矩形 12"/>
            <p:cNvSpPr/>
            <p:nvPr/>
          </p:nvSpPr>
          <p:spPr>
            <a:xfrm>
              <a:off x="7464829" y="2512166"/>
              <a:ext cx="8186857" cy="461665"/>
            </a:xfrm>
            <a:prstGeom prst="rect">
              <a:avLst/>
            </a:prstGeom>
          </p:spPr>
          <p:txBody>
            <a:bodyPr wrap="none">
              <a:spAutoFit/>
            </a:bodyPr>
            <a:lstStyle/>
            <a:p>
              <a:r>
                <a:rPr lang="zh-CN" altLang="en-US" sz="2400" b="1" dirty="0">
                  <a:solidFill>
                    <a:schemeClr val="bg1"/>
                  </a:solidFill>
                  <a:cs typeface="+mn-ea"/>
                  <a:sym typeface="+mn-lt"/>
                </a:rPr>
                <a:t>坚定不移全面从严治党，不断提高党的执政能力和领导水平</a:t>
              </a:r>
              <a:endParaRPr lang="zh-CN" altLang="en-US" sz="2400" dirty="0">
                <a:solidFill>
                  <a:schemeClr val="bg1"/>
                </a:solidFill>
              </a:endParaRPr>
            </a:p>
          </p:txBody>
        </p:sp>
      </p:gr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185" y="4449742"/>
            <a:ext cx="7265264" cy="1420922"/>
          </a:xfrm>
          <a:prstGeom prst="rect">
            <a:avLst/>
          </a:prstGeom>
        </p:spPr>
      </p:pic>
      <p:sp>
        <p:nvSpPr>
          <p:cNvPr id="3" name="矩形 2"/>
          <p:cNvSpPr/>
          <p:nvPr/>
        </p:nvSpPr>
        <p:spPr>
          <a:xfrm>
            <a:off x="1876234" y="3034565"/>
            <a:ext cx="8543778" cy="961289"/>
          </a:xfrm>
          <a:prstGeom prst="rect">
            <a:avLst/>
          </a:prstGeom>
        </p:spPr>
        <p:txBody>
          <a:bodyPr wrap="square">
            <a:spAutoFit/>
          </a:bodyPr>
          <a:lstStyle/>
          <a:p>
            <a:pPr>
              <a:lnSpc>
                <a:spcPct val="150000"/>
              </a:lnSpc>
            </a:pPr>
            <a:r>
              <a:rPr lang="zh-CN" altLang="en-US" sz="2000" b="1" dirty="0">
                <a:solidFill>
                  <a:schemeClr val="bg2"/>
                </a:solidFill>
                <a:cs typeface="+mn-ea"/>
                <a:sym typeface="+mn-lt"/>
              </a:rPr>
              <a:t>全面从严治党永远在路上。</a:t>
            </a:r>
            <a:r>
              <a:rPr lang="zh-CN" altLang="en-US" sz="2000" dirty="0">
                <a:solidFill>
                  <a:schemeClr val="bg2"/>
                </a:solidFill>
                <a:cs typeface="+mn-ea"/>
                <a:sym typeface="+mn-lt"/>
              </a:rPr>
              <a:t>一个政党，一个政权，其前途命运取决于人心向背。人民群众反对什么、痛恨什么，我们就要坚决防范和纠正什么。</a:t>
            </a:r>
            <a:endParaRPr lang="zh-CN" altLang="en-US" sz="2000" dirty="0">
              <a:solidFill>
                <a:schemeClr val="bg2"/>
              </a:solidFill>
            </a:endParaRPr>
          </a:p>
        </p:txBody>
      </p:sp>
      <p:sp>
        <p:nvSpPr>
          <p:cNvPr id="15" name="文本框 14"/>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13908" y="3221575"/>
            <a:ext cx="9068431" cy="581057"/>
          </a:xfrm>
          <a:prstGeom prst="rect">
            <a:avLst/>
          </a:prstGeom>
        </p:spPr>
        <p:txBody>
          <a:bodyPr wrap="square">
            <a:spAutoFit/>
          </a:bodyPr>
          <a:lstStyle/>
          <a:p>
            <a:pPr algn="ctr">
              <a:lnSpc>
                <a:spcPct val="150000"/>
              </a:lnSpc>
            </a:pPr>
            <a:r>
              <a:rPr lang="zh-CN" altLang="en-US" sz="2400" b="1" dirty="0">
                <a:solidFill>
                  <a:schemeClr val="bg2"/>
                </a:solidFill>
                <a:cs typeface="+mn-ea"/>
                <a:sym typeface="+mn-lt"/>
              </a:rPr>
              <a:t>推进反腐败国家立法，建设覆盖纪检监察系统的检举举报平台。</a:t>
            </a:r>
            <a:endParaRPr lang="zh-CN" altLang="en-US" sz="2400" b="1" dirty="0">
              <a:solidFill>
                <a:schemeClr val="bg2"/>
              </a:solidFill>
              <a:cs typeface="+mn-ea"/>
            </a:endParaRPr>
          </a:p>
        </p:txBody>
      </p:sp>
      <p:sp>
        <p:nvSpPr>
          <p:cNvPr id="2" name="标题 1"/>
          <p:cNvSpPr>
            <a:spLocks noGrp="1"/>
          </p:cNvSpPr>
          <p:nvPr>
            <p:ph type="title"/>
          </p:nvPr>
        </p:nvSpPr>
        <p:spPr/>
        <p:txBody>
          <a:bodyPr/>
          <a:lstStyle/>
          <a:p>
            <a:r>
              <a:rPr lang="zh-CN" altLang="en-US" dirty="0">
                <a:sym typeface="+mn-lt"/>
              </a:rPr>
              <a:t>开启新征程</a:t>
            </a:r>
            <a:endParaRPr lang="zh-CN" altLang="en-US" dirty="0"/>
          </a:p>
        </p:txBody>
      </p:sp>
      <p:pic>
        <p:nvPicPr>
          <p:cNvPr id="7" name="图片 6"/>
          <p:cNvPicPr>
            <a:picLocks noChangeAspect="1"/>
          </p:cNvPicPr>
          <p:nvPr/>
        </p:nvPicPr>
        <p:blipFill>
          <a:blip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tretch>
            <a:fillRect/>
          </a:stretch>
        </p:blipFill>
        <p:spPr>
          <a:xfrm>
            <a:off x="3809995" y="4247025"/>
            <a:ext cx="4572009" cy="1612395"/>
          </a:xfrm>
          <a:prstGeom prst="rect">
            <a:avLst/>
          </a:prstGeom>
        </p:spPr>
      </p:pic>
      <p:sp>
        <p:nvSpPr>
          <p:cNvPr id="8" name="矩形 7"/>
          <p:cNvSpPr/>
          <p:nvPr/>
        </p:nvSpPr>
        <p:spPr>
          <a:xfrm>
            <a:off x="1070228" y="1897163"/>
            <a:ext cx="10155791" cy="397350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346621" y="2666135"/>
            <a:ext cx="9603004" cy="499624"/>
          </a:xfrm>
          <a:prstGeom prst="rect">
            <a:avLst/>
          </a:prstGeom>
        </p:spPr>
        <p:txBody>
          <a:bodyPr wrap="square">
            <a:spAutoFit/>
          </a:bodyPr>
          <a:lstStyle/>
          <a:p>
            <a:pPr algn="ctr">
              <a:lnSpc>
                <a:spcPct val="150000"/>
              </a:lnSpc>
            </a:pPr>
            <a:r>
              <a:rPr lang="zh-CN" altLang="en-US" dirty="0">
                <a:solidFill>
                  <a:schemeClr val="bg2"/>
                </a:solidFill>
                <a:cs typeface="+mn-ea"/>
                <a:sym typeface="+mn-lt"/>
              </a:rPr>
              <a:t>凡是群众反映强烈的问题都要</a:t>
            </a:r>
            <a:r>
              <a:rPr lang="zh-CN" altLang="en-US" sz="2000" b="1" dirty="0">
                <a:solidFill>
                  <a:schemeClr val="bg2"/>
                </a:solidFill>
                <a:cs typeface="+mn-ea"/>
                <a:sym typeface="+mn-lt"/>
              </a:rPr>
              <a:t>严肃认真对待</a:t>
            </a:r>
            <a:r>
              <a:rPr lang="zh-CN" altLang="en-US" dirty="0">
                <a:solidFill>
                  <a:schemeClr val="bg2"/>
                </a:solidFill>
                <a:cs typeface="+mn-ea"/>
                <a:sym typeface="+mn-lt"/>
              </a:rPr>
              <a:t>，凡是损害群众利益的行为都要</a:t>
            </a:r>
            <a:r>
              <a:rPr lang="zh-CN" altLang="en-US" sz="2000" b="1" dirty="0">
                <a:solidFill>
                  <a:schemeClr val="bg2"/>
                </a:solidFill>
                <a:cs typeface="+mn-ea"/>
                <a:sym typeface="+mn-lt"/>
              </a:rPr>
              <a:t>坚决纠正</a:t>
            </a:r>
            <a:r>
              <a:rPr lang="zh-CN" altLang="en-US" dirty="0">
                <a:solidFill>
                  <a:schemeClr val="bg2"/>
                </a:solidFill>
                <a:cs typeface="+mn-ea"/>
                <a:sym typeface="+mn-lt"/>
              </a:rPr>
              <a:t>。</a:t>
            </a:r>
            <a:endParaRPr lang="zh-CN" altLang="en-US" dirty="0">
              <a:solidFill>
                <a:schemeClr val="bg2"/>
              </a:solidFill>
            </a:endParaRPr>
          </a:p>
        </p:txBody>
      </p:sp>
      <p:grpSp>
        <p:nvGrpSpPr>
          <p:cNvPr id="10" name="组合 9"/>
          <p:cNvGrpSpPr/>
          <p:nvPr/>
        </p:nvGrpSpPr>
        <p:grpSpPr>
          <a:xfrm>
            <a:off x="2648675" y="1620467"/>
            <a:ext cx="6998896" cy="600790"/>
            <a:chOff x="6589221" y="2442603"/>
            <a:chExt cx="6998896" cy="600790"/>
          </a:xfrm>
        </p:grpSpPr>
        <p:sp>
          <p:nvSpPr>
            <p:cNvPr id="11" name="圆角矩形 10"/>
            <p:cNvSpPr/>
            <p:nvPr/>
          </p:nvSpPr>
          <p:spPr>
            <a:xfrm>
              <a:off x="6589221" y="2443992"/>
              <a:ext cx="6998896" cy="598013"/>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599" y="2442603"/>
              <a:ext cx="642852" cy="600790"/>
            </a:xfrm>
            <a:prstGeom prst="rect">
              <a:avLst/>
            </a:prstGeom>
          </p:spPr>
        </p:pic>
        <p:sp>
          <p:nvSpPr>
            <p:cNvPr id="13" name="矩形 12"/>
            <p:cNvSpPr/>
            <p:nvPr/>
          </p:nvSpPr>
          <p:spPr>
            <a:xfrm>
              <a:off x="7533267" y="2512166"/>
              <a:ext cx="5724644" cy="461665"/>
            </a:xfrm>
            <a:prstGeom prst="rect">
              <a:avLst/>
            </a:prstGeom>
          </p:spPr>
          <p:txBody>
            <a:bodyPr wrap="none">
              <a:spAutoFit/>
            </a:bodyPr>
            <a:lstStyle/>
            <a:p>
              <a:r>
                <a:rPr lang="zh-CN" altLang="en-US" sz="2400" b="1" dirty="0">
                  <a:solidFill>
                    <a:schemeClr val="bg1"/>
                  </a:solidFill>
                  <a:cs typeface="+mn-ea"/>
                  <a:sym typeface="+mn-lt"/>
                </a:rPr>
                <a:t>用新时代中国特色社会主义思想武装全党</a:t>
              </a:r>
              <a:endParaRPr lang="zh-CN" altLang="en-US" sz="2400" dirty="0">
                <a:solidFill>
                  <a:schemeClr val="bg1"/>
                </a:solidFill>
              </a:endParaRPr>
            </a:p>
          </p:txBody>
        </p:sp>
      </p:gr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185" y="4449742"/>
            <a:ext cx="7265264" cy="1420922"/>
          </a:xfrm>
          <a:prstGeom prst="rect">
            <a:avLst/>
          </a:prstGeom>
        </p:spPr>
      </p:pic>
      <p:sp>
        <p:nvSpPr>
          <p:cNvPr id="15" name="文本框 14"/>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86910" y="4887311"/>
            <a:ext cx="8875986" cy="958445"/>
          </a:xfrm>
          <a:prstGeom prst="rect">
            <a:avLst/>
          </a:prstGeom>
          <a:solidFill>
            <a:schemeClr val="bg1">
              <a:alpha val="85000"/>
            </a:schemeClr>
          </a:solidFill>
          <a:ln w="9525">
            <a:solidFill>
              <a:schemeClr val="bg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2" name="矩形 1"/>
          <p:cNvSpPr/>
          <p:nvPr/>
        </p:nvSpPr>
        <p:spPr>
          <a:xfrm>
            <a:off x="1855076" y="4839166"/>
            <a:ext cx="8602718" cy="961289"/>
          </a:xfrm>
          <a:prstGeom prst="rect">
            <a:avLst/>
          </a:prstGeom>
        </p:spPr>
        <p:txBody>
          <a:bodyPr wrap="square">
            <a:spAutoFit/>
          </a:bodyPr>
          <a:lstStyle/>
          <a:p>
            <a:pPr>
              <a:lnSpc>
                <a:spcPct val="150000"/>
              </a:lnSpc>
            </a:pPr>
            <a:r>
              <a:rPr lang="zh-CN" altLang="en-US" sz="2000" b="1" dirty="0">
                <a:solidFill>
                  <a:schemeClr val="bg2"/>
                </a:solidFill>
                <a:cs typeface="+mn-ea"/>
                <a:sym typeface="+mn-lt"/>
              </a:rPr>
              <a:t>中国共产党第十九次全国代表大会（简称党的十九大）</a:t>
            </a:r>
            <a:r>
              <a:rPr lang="zh-CN" altLang="en-US" sz="2000" dirty="0">
                <a:solidFill>
                  <a:schemeClr val="bg2"/>
                </a:solidFill>
                <a:cs typeface="+mn-ea"/>
                <a:sym typeface="+mn-lt"/>
              </a:rPr>
              <a:t>于</a:t>
            </a:r>
            <a:r>
              <a:rPr lang="en-US" altLang="zh-CN" sz="2000" dirty="0">
                <a:solidFill>
                  <a:schemeClr val="bg2"/>
                </a:solidFill>
                <a:cs typeface="+mn-ea"/>
                <a:sym typeface="+mn-lt"/>
              </a:rPr>
              <a:t>2018</a:t>
            </a:r>
            <a:r>
              <a:rPr lang="zh-CN" altLang="en-US" sz="2000" dirty="0">
                <a:solidFill>
                  <a:schemeClr val="bg2"/>
                </a:solidFill>
                <a:cs typeface="+mn-ea"/>
                <a:sym typeface="+mn-lt"/>
              </a:rPr>
              <a:t>年</a:t>
            </a:r>
            <a:r>
              <a:rPr lang="en-US" altLang="zh-CN" sz="2000" dirty="0">
                <a:solidFill>
                  <a:schemeClr val="bg2"/>
                </a:solidFill>
                <a:cs typeface="+mn-ea"/>
                <a:sym typeface="+mn-lt"/>
              </a:rPr>
              <a:t>10</a:t>
            </a:r>
            <a:r>
              <a:rPr lang="zh-CN" altLang="en-US" sz="2000" dirty="0">
                <a:solidFill>
                  <a:schemeClr val="bg2"/>
                </a:solidFill>
                <a:cs typeface="+mn-ea"/>
                <a:sym typeface="+mn-lt"/>
              </a:rPr>
              <a:t>月</a:t>
            </a:r>
            <a:r>
              <a:rPr lang="en-US" altLang="zh-CN" sz="2000" dirty="0">
                <a:solidFill>
                  <a:schemeClr val="bg2"/>
                </a:solidFill>
                <a:cs typeface="+mn-ea"/>
                <a:sym typeface="+mn-lt"/>
              </a:rPr>
              <a:t>18</a:t>
            </a:r>
            <a:r>
              <a:rPr lang="zh-CN" altLang="en-US" sz="2000" dirty="0">
                <a:solidFill>
                  <a:schemeClr val="bg2"/>
                </a:solidFill>
                <a:cs typeface="+mn-ea"/>
                <a:sym typeface="+mn-lt"/>
              </a:rPr>
              <a:t>日至</a:t>
            </a:r>
            <a:r>
              <a:rPr lang="en-US" altLang="zh-CN" sz="2000" dirty="0">
                <a:solidFill>
                  <a:schemeClr val="bg2"/>
                </a:solidFill>
                <a:cs typeface="+mn-ea"/>
                <a:sym typeface="+mn-lt"/>
              </a:rPr>
              <a:t>10</a:t>
            </a:r>
            <a:r>
              <a:rPr lang="zh-CN" altLang="en-US" sz="2000" dirty="0">
                <a:solidFill>
                  <a:schemeClr val="bg2"/>
                </a:solidFill>
                <a:cs typeface="+mn-ea"/>
                <a:sym typeface="+mn-lt"/>
              </a:rPr>
              <a:t>月</a:t>
            </a:r>
            <a:r>
              <a:rPr lang="en-US" altLang="zh-CN" sz="2000" dirty="0">
                <a:solidFill>
                  <a:schemeClr val="bg2"/>
                </a:solidFill>
                <a:cs typeface="+mn-ea"/>
                <a:sym typeface="+mn-lt"/>
              </a:rPr>
              <a:t>24</a:t>
            </a:r>
            <a:r>
              <a:rPr lang="zh-CN" altLang="en-US" sz="2000" dirty="0">
                <a:solidFill>
                  <a:schemeClr val="bg2"/>
                </a:solidFill>
                <a:cs typeface="+mn-ea"/>
                <a:sym typeface="+mn-lt"/>
              </a:rPr>
              <a:t>日在北京召开。</a:t>
            </a:r>
            <a:endParaRPr lang="zh-CN" altLang="en-US" sz="2000" b="0" i="0" dirty="0">
              <a:solidFill>
                <a:schemeClr val="bg2"/>
              </a:solidFill>
              <a:effectLst/>
              <a:cs typeface="+mn-ea"/>
              <a:sym typeface="+mn-lt"/>
            </a:endParaRPr>
          </a:p>
        </p:txBody>
      </p:sp>
      <p:sp>
        <p:nvSpPr>
          <p:cNvPr id="3" name="标题 2"/>
          <p:cNvSpPr>
            <a:spLocks noGrp="1"/>
          </p:cNvSpPr>
          <p:nvPr>
            <p:ph type="title"/>
          </p:nvPr>
        </p:nvSpPr>
        <p:spPr/>
        <p:txBody>
          <a:bodyPr/>
          <a:lstStyle/>
          <a:p>
            <a:r>
              <a:rPr lang="zh-CN" altLang="en-US" dirty="0">
                <a:sym typeface="+mn-lt"/>
              </a:rPr>
              <a:t>党的十九大简介及重要意义</a:t>
            </a:r>
            <a:endParaRPr lang="zh-CN" altLang="en-US" dirty="0"/>
          </a:p>
        </p:txBody>
      </p:sp>
      <p:sp>
        <p:nvSpPr>
          <p:cNvPr id="9" name="矩形 8"/>
          <p:cNvSpPr/>
          <p:nvPr/>
        </p:nvSpPr>
        <p:spPr>
          <a:xfrm>
            <a:off x="1686910" y="1403131"/>
            <a:ext cx="8875986" cy="3370569"/>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3467" y="2816851"/>
            <a:ext cx="10968312" cy="2792679"/>
          </a:xfrm>
          <a:prstGeom prst="rect">
            <a:avLst/>
          </a:prstGeom>
          <a:solidFill>
            <a:schemeClr val="bg1">
              <a:alpha val="85000"/>
            </a:schemeClr>
          </a:solidFill>
          <a:ln w="9525">
            <a:solidFill>
              <a:schemeClr val="bg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5" name="矩形 4"/>
          <p:cNvSpPr/>
          <p:nvPr/>
        </p:nvSpPr>
        <p:spPr>
          <a:xfrm>
            <a:off x="1071390" y="3243694"/>
            <a:ext cx="10072467" cy="1938992"/>
          </a:xfrm>
          <a:prstGeom prst="rect">
            <a:avLst/>
          </a:prstGeom>
        </p:spPr>
        <p:txBody>
          <a:bodyPr wrap="square">
            <a:spAutoFit/>
          </a:bodyPr>
          <a:lstStyle/>
          <a:p>
            <a:pPr>
              <a:lnSpc>
                <a:spcPct val="150000"/>
              </a:lnSpc>
            </a:pPr>
            <a:r>
              <a:rPr lang="zh-CN" altLang="en-US" sz="2000" b="1" dirty="0">
                <a:solidFill>
                  <a:schemeClr val="accent1"/>
                </a:solidFill>
                <a:cs typeface="+mn-ea"/>
                <a:sym typeface="+mn-lt"/>
              </a:rPr>
              <a:t>全党全国各族人民要紧密团结在党中央周围，高举中国特色社会主义伟大旗帜，锐意进取，埋头苦干，为实现推进现代化建设、完成祖国统一、维护世界和平与促进共同发展三大历史任务，为决胜全面建成小康社会、夺取新时代中国特色社会主义伟大胜利、实现中华民族伟大复兴的中国梦、实现人民对美好生活的向往继续奋斗！</a:t>
            </a:r>
            <a:endParaRPr lang="zh-CN" altLang="en-US" sz="2000" b="1" dirty="0">
              <a:solidFill>
                <a:schemeClr val="accent1"/>
              </a:solidFill>
              <a:cs typeface="+mn-ea"/>
            </a:endParaRPr>
          </a:p>
        </p:txBody>
      </p:sp>
      <p:sp>
        <p:nvSpPr>
          <p:cNvPr id="2" name="标题 1"/>
          <p:cNvSpPr>
            <a:spLocks noGrp="1"/>
          </p:cNvSpPr>
          <p:nvPr>
            <p:ph type="title"/>
          </p:nvPr>
        </p:nvSpPr>
        <p:spPr/>
        <p:txBody>
          <a:bodyPr/>
          <a:lstStyle/>
          <a:p>
            <a:r>
              <a:rPr lang="zh-CN" altLang="en-US" dirty="0">
                <a:sym typeface="+mn-lt"/>
              </a:rPr>
              <a:t>开启新征程</a:t>
            </a:r>
            <a:endParaRPr lang="zh-CN" altLang="en-US"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96294" y="445760"/>
            <a:ext cx="3250794" cy="2984127"/>
          </a:xfrm>
          <a:prstGeom prst="rect">
            <a:avLst/>
          </a:prstGeom>
        </p:spPr>
      </p:pic>
      <p:sp>
        <p:nvSpPr>
          <p:cNvPr id="6" name="文本框 5"/>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76694" y="2423612"/>
            <a:ext cx="8050359" cy="1478097"/>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8800" b="1" dirty="0">
                <a:ln w="3175">
                  <a:noFill/>
                </a:ln>
                <a:gradFill>
                  <a:gsLst>
                    <a:gs pos="54000">
                      <a:schemeClr val="bg2"/>
                    </a:gs>
                    <a:gs pos="87000">
                      <a:schemeClr val="bg2"/>
                    </a:gs>
                    <a:gs pos="61000">
                      <a:schemeClr val="bg2">
                        <a:lumMod val="50000"/>
                      </a:schemeClr>
                    </a:gs>
                  </a:gsLst>
                  <a:lin ang="5400000" scaled="1"/>
                </a:gradFill>
                <a:latin typeface="+mj-ea"/>
                <a:ea typeface="+mj-ea"/>
                <a:cs typeface="方正苏新诗柳楷简体-yolan" panose="02000000000000000000" pitchFamily="2" charset="-122"/>
                <a:sym typeface="+mn-lt"/>
              </a:rPr>
              <a:t>谢谢聆听</a:t>
            </a:r>
            <a:endParaRPr lang="zh-CN" altLang="en-US" sz="8800" b="1" dirty="0">
              <a:ln w="3175">
                <a:noFill/>
              </a:ln>
              <a:gradFill>
                <a:gsLst>
                  <a:gs pos="54000">
                    <a:schemeClr val="bg2"/>
                  </a:gs>
                  <a:gs pos="87000">
                    <a:schemeClr val="bg2"/>
                  </a:gs>
                  <a:gs pos="61000">
                    <a:schemeClr val="bg2">
                      <a:lumMod val="50000"/>
                    </a:schemeClr>
                  </a:gs>
                </a:gsLst>
                <a:lin ang="5400000" scaled="1"/>
              </a:gradFill>
              <a:latin typeface="+mj-ea"/>
              <a:ea typeface="+mj-ea"/>
              <a:cs typeface="方正苏新诗柳楷简体-yolan" panose="02000000000000000000" pitchFamily="2" charset="-122"/>
              <a:sym typeface="+mn-lt"/>
            </a:endParaRPr>
          </a:p>
        </p:txBody>
      </p:sp>
      <p:sp>
        <p:nvSpPr>
          <p:cNvPr id="3" name="文本框 2"/>
          <p:cNvSpPr txBox="1"/>
          <p:nvPr/>
        </p:nvSpPr>
        <p:spPr>
          <a:xfrm>
            <a:off x="4342416" y="3988319"/>
            <a:ext cx="3518912" cy="400110"/>
          </a:xfrm>
          <a:prstGeom prst="rect">
            <a:avLst/>
          </a:prstGeom>
          <a:noFill/>
        </p:spPr>
        <p:txBody>
          <a:bodyPr wrap="none" rtlCol="0">
            <a:spAutoFit/>
          </a:bodyPr>
          <a:lstStyle/>
          <a:p>
            <a:pPr algn="ctr"/>
            <a:r>
              <a:rPr lang="zh-CN" altLang="en-US" sz="2000" dirty="0"/>
              <a:t>深入学习贯彻党的十九大精神</a:t>
            </a:r>
            <a:endParaRPr lang="zh-CN" altLang="en-US" sz="2000" dirty="0"/>
          </a:p>
        </p:txBody>
      </p:sp>
      <p:sp>
        <p:nvSpPr>
          <p:cNvPr id="50" name="Freeform 9"/>
          <p:cNvSpPr/>
          <p:nvPr/>
        </p:nvSpPr>
        <p:spPr bwMode="auto">
          <a:xfrm>
            <a:off x="5330430" y="1026553"/>
            <a:ext cx="1542886" cy="135208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gradFill>
            <a:gsLst>
              <a:gs pos="90000">
                <a:srgbClr val="C00000"/>
              </a:gs>
              <a:gs pos="30000">
                <a:srgbClr val="FF3300"/>
              </a:gs>
            </a:gsLst>
            <a:lin ang="5400000" scaled="1"/>
          </a:gradFill>
          <a:ln>
            <a:noFill/>
          </a:ln>
        </p:spPr>
        <p:txBody>
          <a:bodyPr vert="horz" wrap="square" lIns="91440" tIns="45720" rIns="91440" bIns="45720" numCol="1" anchor="t" anchorCtr="0" compatLnSpc="1"/>
          <a:lstStyle/>
          <a:p>
            <a:pPr algn="ctr"/>
            <a:endParaRPr lang="zh-CN" altLang="en-US" dirty="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33621" y="604522"/>
            <a:ext cx="2543181" cy="180575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党的十九大简介及重要意义</a:t>
            </a:r>
            <a:endParaRPr lang="zh-CN" altLang="en-US" dirty="0"/>
          </a:p>
        </p:txBody>
      </p:sp>
      <p:sp>
        <p:nvSpPr>
          <p:cNvPr id="5" name="矩形 4"/>
          <p:cNvSpPr/>
          <p:nvPr/>
        </p:nvSpPr>
        <p:spPr>
          <a:xfrm>
            <a:off x="553128" y="1923392"/>
            <a:ext cx="4351283" cy="3499945"/>
          </a:xfrm>
          <a:prstGeom prst="rect">
            <a:avLst/>
          </a:prstGeom>
          <a:solidFill>
            <a:schemeClr val="bg1">
              <a:alpha val="85000"/>
            </a:schemeClr>
          </a:solidFill>
          <a:ln w="9525">
            <a:solidFill>
              <a:schemeClr val="bg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6" name="矩形 5"/>
          <p:cNvSpPr/>
          <p:nvPr/>
        </p:nvSpPr>
        <p:spPr>
          <a:xfrm>
            <a:off x="620110" y="2242203"/>
            <a:ext cx="4217319" cy="2862322"/>
          </a:xfrm>
          <a:prstGeom prst="rect">
            <a:avLst/>
          </a:prstGeom>
        </p:spPr>
        <p:txBody>
          <a:bodyPr wrap="square">
            <a:spAutoFit/>
          </a:bodyPr>
          <a:lstStyle/>
          <a:p>
            <a:pPr>
              <a:lnSpc>
                <a:spcPct val="150000"/>
              </a:lnSpc>
            </a:pPr>
            <a:r>
              <a:rPr lang="en-US" altLang="zh-CN" sz="2000" dirty="0">
                <a:solidFill>
                  <a:schemeClr val="accent1"/>
                </a:solidFill>
                <a:cs typeface="+mn-ea"/>
                <a:sym typeface="+mn-lt"/>
              </a:rPr>
              <a:t>2018</a:t>
            </a:r>
            <a:r>
              <a:rPr lang="zh-CN" altLang="en-US" sz="2000" dirty="0">
                <a:solidFill>
                  <a:schemeClr val="accent1"/>
                </a:solidFill>
                <a:cs typeface="+mn-ea"/>
                <a:sym typeface="+mn-lt"/>
              </a:rPr>
              <a:t>年</a:t>
            </a:r>
            <a:r>
              <a:rPr lang="en-US" altLang="zh-CN" sz="2000" dirty="0">
                <a:solidFill>
                  <a:schemeClr val="accent1"/>
                </a:solidFill>
                <a:cs typeface="+mn-ea"/>
                <a:sym typeface="+mn-lt"/>
              </a:rPr>
              <a:t>10</a:t>
            </a:r>
            <a:r>
              <a:rPr lang="zh-CN" altLang="en-US" sz="2000" dirty="0">
                <a:solidFill>
                  <a:schemeClr val="accent1"/>
                </a:solidFill>
                <a:cs typeface="+mn-ea"/>
                <a:sym typeface="+mn-lt"/>
              </a:rPr>
              <a:t>月</a:t>
            </a:r>
            <a:r>
              <a:rPr lang="en-US" altLang="zh-CN" sz="2000" dirty="0">
                <a:solidFill>
                  <a:schemeClr val="accent1"/>
                </a:solidFill>
                <a:cs typeface="+mn-ea"/>
                <a:sym typeface="+mn-lt"/>
              </a:rPr>
              <a:t>18</a:t>
            </a:r>
            <a:r>
              <a:rPr lang="zh-CN" altLang="en-US" sz="2000" dirty="0">
                <a:solidFill>
                  <a:schemeClr val="accent1"/>
                </a:solidFill>
                <a:cs typeface="+mn-ea"/>
                <a:sym typeface="+mn-lt"/>
              </a:rPr>
              <a:t>日上午</a:t>
            </a:r>
            <a:r>
              <a:rPr lang="en-US" altLang="zh-CN" sz="2000" dirty="0">
                <a:solidFill>
                  <a:schemeClr val="accent1"/>
                </a:solidFill>
                <a:cs typeface="+mn-ea"/>
                <a:sym typeface="+mn-lt"/>
              </a:rPr>
              <a:t>9:00</a:t>
            </a:r>
            <a:r>
              <a:rPr lang="zh-CN" altLang="en-US" sz="2000" dirty="0">
                <a:solidFill>
                  <a:schemeClr val="accent1"/>
                </a:solidFill>
                <a:cs typeface="+mn-ea"/>
                <a:sym typeface="+mn-lt"/>
              </a:rPr>
              <a:t>，中国共产党第十九次全国代表大会在人民大会堂开幕。习近平代表第十八届中央委员会向大会作了题为</a:t>
            </a:r>
            <a:r>
              <a:rPr lang="en-US" altLang="zh-CN" sz="2000" b="1" dirty="0">
                <a:solidFill>
                  <a:schemeClr val="accent1"/>
                </a:solidFill>
                <a:cs typeface="+mn-ea"/>
                <a:sym typeface="+mn-lt"/>
              </a:rPr>
              <a:t>《</a:t>
            </a:r>
            <a:r>
              <a:rPr lang="zh-CN" altLang="en-US" sz="2000" b="1" dirty="0">
                <a:solidFill>
                  <a:schemeClr val="accent1"/>
                </a:solidFill>
                <a:cs typeface="+mn-ea"/>
                <a:sym typeface="+mn-lt"/>
              </a:rPr>
              <a:t>决胜全面建成小康社会 夺取新时代中国特色社会主义伟大胜利</a:t>
            </a:r>
            <a:r>
              <a:rPr lang="en-US" altLang="zh-CN" sz="2000" b="1" dirty="0">
                <a:solidFill>
                  <a:schemeClr val="accent1"/>
                </a:solidFill>
                <a:cs typeface="+mn-ea"/>
                <a:sym typeface="+mn-lt"/>
              </a:rPr>
              <a:t>》</a:t>
            </a:r>
            <a:r>
              <a:rPr lang="zh-CN" altLang="en-US" sz="2000" dirty="0">
                <a:solidFill>
                  <a:schemeClr val="accent1"/>
                </a:solidFill>
                <a:cs typeface="+mn-ea"/>
                <a:sym typeface="+mn-lt"/>
              </a:rPr>
              <a:t>的报告。</a:t>
            </a:r>
            <a:endParaRPr lang="zh-CN" altLang="en-US" sz="2000" dirty="0">
              <a:solidFill>
                <a:schemeClr val="accent1"/>
              </a:solidFill>
              <a:cs typeface="+mn-ea"/>
              <a:sym typeface="+mn-lt"/>
            </a:endParaRPr>
          </a:p>
        </p:txBody>
      </p:sp>
      <p:sp>
        <p:nvSpPr>
          <p:cNvPr id="7" name="矩形 6"/>
          <p:cNvSpPr/>
          <p:nvPr/>
        </p:nvSpPr>
        <p:spPr>
          <a:xfrm>
            <a:off x="5046300" y="1923392"/>
            <a:ext cx="6635948" cy="3499945"/>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36907" y="1371599"/>
            <a:ext cx="10577327" cy="1198180"/>
          </a:xfrm>
          <a:prstGeom prst="rect">
            <a:avLst/>
          </a:prstGeom>
          <a:solidFill>
            <a:schemeClr val="bg1">
              <a:alpha val="85000"/>
            </a:schemeClr>
          </a:solidFill>
          <a:ln w="9525">
            <a:solidFill>
              <a:schemeClr val="bg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3" name="标题 2"/>
          <p:cNvSpPr>
            <a:spLocks noGrp="1"/>
          </p:cNvSpPr>
          <p:nvPr>
            <p:ph type="title"/>
          </p:nvPr>
        </p:nvSpPr>
        <p:spPr/>
        <p:txBody>
          <a:bodyPr/>
          <a:lstStyle/>
          <a:p>
            <a:r>
              <a:rPr lang="zh-CN" altLang="en-US">
                <a:sym typeface="+mn-lt"/>
              </a:rPr>
              <a:t>党的十九大简介及重要意义</a:t>
            </a:r>
            <a:endParaRPr lang="zh-CN" altLang="en-US" dirty="0"/>
          </a:p>
        </p:txBody>
      </p:sp>
      <p:sp>
        <p:nvSpPr>
          <p:cNvPr id="4" name="矩形 3"/>
          <p:cNvSpPr/>
          <p:nvPr/>
        </p:nvSpPr>
        <p:spPr>
          <a:xfrm>
            <a:off x="1067467" y="1533486"/>
            <a:ext cx="10116207" cy="874407"/>
          </a:xfrm>
          <a:prstGeom prst="rect">
            <a:avLst/>
          </a:prstGeom>
        </p:spPr>
        <p:txBody>
          <a:bodyPr wrap="square">
            <a:spAutoFit/>
          </a:bodyPr>
          <a:lstStyle/>
          <a:p>
            <a:pPr>
              <a:lnSpc>
                <a:spcPct val="150000"/>
              </a:lnSpc>
            </a:pPr>
            <a:r>
              <a:rPr lang="zh-CN" altLang="en-US" b="1" dirty="0">
                <a:solidFill>
                  <a:schemeClr val="accent1"/>
                </a:solidFill>
              </a:rPr>
              <a:t>      这次大会的主题是：不忘初心，牢记使命，高举中国特色社会主义伟大旗帜，决胜全面建成小康社会，夺取新时代中国特色社会主义伟大胜利，为实现中华民族伟大复兴的中国梦不懈奋斗。</a:t>
            </a:r>
            <a:endParaRPr lang="zh-CN" altLang="en-US" b="1" dirty="0">
              <a:solidFill>
                <a:schemeClr val="accent1"/>
              </a:solidFill>
            </a:endParaRPr>
          </a:p>
        </p:txBody>
      </p:sp>
      <p:sp>
        <p:nvSpPr>
          <p:cNvPr id="9" name="文本框 8"/>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
        <p:nvSpPr>
          <p:cNvPr id="7" name="矩形 6"/>
          <p:cNvSpPr/>
          <p:nvPr/>
        </p:nvSpPr>
        <p:spPr>
          <a:xfrm>
            <a:off x="836907" y="2695903"/>
            <a:ext cx="5217686" cy="3294994"/>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96548" y="2695903"/>
            <a:ext cx="5217686" cy="329499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sym typeface="+mn-lt"/>
              </a:rPr>
              <a:t>党的十九大简介及重要意义</a:t>
            </a:r>
            <a:endParaRPr lang="zh-CN" altLang="en-US" dirty="0"/>
          </a:p>
        </p:txBody>
      </p:sp>
      <p:sp>
        <p:nvSpPr>
          <p:cNvPr id="5" name="矩形 4"/>
          <p:cNvSpPr/>
          <p:nvPr/>
        </p:nvSpPr>
        <p:spPr>
          <a:xfrm>
            <a:off x="957686" y="2270234"/>
            <a:ext cx="10277782" cy="2947942"/>
          </a:xfrm>
          <a:prstGeom prst="rect">
            <a:avLst/>
          </a:prstGeom>
          <a:solidFill>
            <a:schemeClr val="bg1">
              <a:alpha val="85000"/>
            </a:schemeClr>
          </a:solidFill>
          <a:ln w="9525">
            <a:solidFill>
              <a:schemeClr val="bg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6" name="矩形 5"/>
          <p:cNvSpPr/>
          <p:nvPr/>
        </p:nvSpPr>
        <p:spPr>
          <a:xfrm>
            <a:off x="1133112" y="2851108"/>
            <a:ext cx="9926930" cy="1884618"/>
          </a:xfrm>
          <a:prstGeom prst="rect">
            <a:avLst/>
          </a:prstGeom>
        </p:spPr>
        <p:txBody>
          <a:bodyPr wrap="square">
            <a:spAutoFit/>
          </a:bodyPr>
          <a:lstStyle/>
          <a:p>
            <a:pPr>
              <a:lnSpc>
                <a:spcPct val="150000"/>
              </a:lnSpc>
            </a:pPr>
            <a:r>
              <a:rPr lang="zh-CN" altLang="en-US" sz="2000" dirty="0">
                <a:solidFill>
                  <a:schemeClr val="bg2"/>
                </a:solidFill>
                <a:cs typeface="+mn-ea"/>
                <a:sym typeface="+mn-lt"/>
              </a:rPr>
              <a:t>        党的十九大，是在全面建成小康社会决胜阶段、中国特色社会主义发展关键时期召开的一次十分重要的大会。承担着谋划决胜全面建成小康社会、深入推进社会主义现代化建设的重大任务，</a:t>
            </a:r>
            <a:r>
              <a:rPr lang="zh-CN" altLang="en-US" sz="2000" b="1" dirty="0">
                <a:solidFill>
                  <a:schemeClr val="bg2"/>
                </a:solidFill>
                <a:cs typeface="+mn-ea"/>
                <a:sym typeface="+mn-lt"/>
              </a:rPr>
              <a:t>事关党和国家事业继往开来，事关中国特色社会主义前途命运，事关最广大人民根本利益。</a:t>
            </a:r>
            <a:endParaRPr lang="zh-CN" altLang="en-US" sz="2000" b="1" dirty="0">
              <a:solidFill>
                <a:schemeClr val="bg2"/>
              </a:solidFill>
              <a:cs typeface="+mn-ea"/>
              <a:sym typeface="+mn-lt"/>
            </a:endParaRPr>
          </a:p>
        </p:txBody>
      </p:sp>
      <p:grpSp>
        <p:nvGrpSpPr>
          <p:cNvPr id="7" name="组合 6"/>
          <p:cNvGrpSpPr/>
          <p:nvPr/>
        </p:nvGrpSpPr>
        <p:grpSpPr>
          <a:xfrm>
            <a:off x="4584603" y="1855895"/>
            <a:ext cx="3023949" cy="812099"/>
            <a:chOff x="13938450" y="3153628"/>
            <a:chExt cx="8476343" cy="812099"/>
          </a:xfrm>
        </p:grpSpPr>
        <p:sp>
          <p:nvSpPr>
            <p:cNvPr id="8" name="圆角矩形 7"/>
            <p:cNvSpPr/>
            <p:nvPr/>
          </p:nvSpPr>
          <p:spPr>
            <a:xfrm>
              <a:off x="13938450" y="3153628"/>
              <a:ext cx="8476343" cy="812099"/>
            </a:xfrm>
            <a:prstGeom prst="roundRect">
              <a:avLst/>
            </a:prstGeom>
            <a:gradFill>
              <a:gsLst>
                <a:gs pos="90000">
                  <a:srgbClr val="C00000"/>
                </a:gs>
                <a:gs pos="30000">
                  <a:srgbClr val="FF3300"/>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9" name="矩形 8"/>
            <p:cNvSpPr/>
            <p:nvPr/>
          </p:nvSpPr>
          <p:spPr>
            <a:xfrm>
              <a:off x="14448814" y="3267290"/>
              <a:ext cx="7455613" cy="584775"/>
            </a:xfrm>
            <a:prstGeom prst="rect">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rPr>
                <a:t>重要意义</a:t>
              </a:r>
              <a:endParaRPr lang="zh-CN" altLang="en-US" sz="3200" b="1" dirty="0">
                <a:solidFill>
                  <a:schemeClr val="bg1"/>
                </a:solidFill>
                <a:cs typeface="+mn-ea"/>
              </a:endParaRPr>
            </a:p>
          </p:txBody>
        </p:sp>
      </p:grpSp>
      <p:sp>
        <p:nvSpPr>
          <p:cNvPr id="10" name="文本框 9"/>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p:cNvSpPr txBox="1"/>
          <p:nvPr/>
        </p:nvSpPr>
        <p:spPr>
          <a:xfrm>
            <a:off x="4234177" y="179235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第</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sp>
        <p:nvSpPr>
          <p:cNvPr id="6" name="TextBox 14"/>
          <p:cNvSpPr txBox="1"/>
          <p:nvPr/>
        </p:nvSpPr>
        <p:spPr>
          <a:xfrm>
            <a:off x="6730453" y="179235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rPr>
              <a:t>章</a:t>
            </a:r>
            <a:endPar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endParaRPr>
          </a:p>
        </p:txBody>
      </p:sp>
      <p:grpSp>
        <p:nvGrpSpPr>
          <p:cNvPr id="7" name="组合 6"/>
          <p:cNvGrpSpPr/>
          <p:nvPr/>
        </p:nvGrpSpPr>
        <p:grpSpPr>
          <a:xfrm>
            <a:off x="5243939" y="1604798"/>
            <a:ext cx="1678536" cy="1296000"/>
            <a:chOff x="3385106" y="987574"/>
            <a:chExt cx="1258902" cy="972000"/>
          </a:xfrm>
        </p:grpSpPr>
        <p:sp>
          <p:nvSpPr>
            <p:cNvPr id="8" name="椭圆 7"/>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9" name="椭圆 8"/>
            <p:cNvSpPr/>
            <p:nvPr/>
          </p:nvSpPr>
          <p:spPr>
            <a:xfrm>
              <a:off x="3618557" y="1077574"/>
              <a:ext cx="792000" cy="792000"/>
            </a:xfrm>
            <a:prstGeom prst="ellipse">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14"/>
            <p:cNvSpPr txBox="1"/>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defTabSz="1218565">
                <a:defRPr/>
              </a:pPr>
              <a:r>
                <a:rPr lang="en-US" altLang="zh-CN" sz="4800" kern="0" dirty="0">
                  <a:solidFill>
                    <a:sysClr val="window" lastClr="FFFFFF"/>
                  </a:solidFill>
                  <a:effectLst/>
                </a:rPr>
                <a:t>02</a:t>
              </a:r>
              <a:endParaRPr lang="zh-CN" altLang="en-US" sz="4800" kern="0" dirty="0">
                <a:solidFill>
                  <a:sysClr val="window" lastClr="FFFFFF"/>
                </a:solidFill>
                <a:effectLst/>
              </a:endParaRPr>
            </a:p>
          </p:txBody>
        </p:sp>
      </p:grpSp>
      <p:sp>
        <p:nvSpPr>
          <p:cNvPr id="11" name="圆角矩形 10"/>
          <p:cNvSpPr/>
          <p:nvPr/>
        </p:nvSpPr>
        <p:spPr>
          <a:xfrm>
            <a:off x="2976000" y="3237075"/>
            <a:ext cx="6240000" cy="864000"/>
          </a:xfrm>
          <a:prstGeom prst="roundRect">
            <a:avLst>
              <a:gd name="adj" fmla="val 50000"/>
            </a:avLst>
          </a:prstGeom>
          <a:gradFill>
            <a:gsLst>
              <a:gs pos="90000">
                <a:srgbClr val="C00000"/>
              </a:gs>
              <a:gs pos="30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中国特色社会主义进入了新时代</a:t>
            </a:r>
            <a:endParaRPr lang="zh-CN" altLang="en-US" sz="3200" dirty="0">
              <a:solidFill>
                <a:schemeClr val="bg1"/>
              </a:solidFill>
              <a:cs typeface="+mn-ea"/>
              <a:sym typeface="+mn-lt"/>
            </a:endParaRPr>
          </a:p>
        </p:txBody>
      </p:sp>
      <p:pic>
        <p:nvPicPr>
          <p:cNvPr id="12" name="图片 11" descr="图片包含 事情&#10;&#10;已生成高可信度的说明"/>
          <p:cNvPicPr>
            <a:picLocks noChangeAspect="1"/>
          </p:cNvPicPr>
          <p:nvPr/>
        </p:nvPicPr>
        <p:blipFill>
          <a:blip r:embed="rId1" cstate="screen">
            <a:extLst>
              <a:ext uri="{28A0092B-C50C-407E-A947-70E740481C1C}">
                <a14:useLocalDpi xmlns:a14="http://schemas.microsoft.com/office/drawing/2010/main" val="0"/>
              </a:ext>
            </a:extLst>
          </a:blip>
          <a:stretch>
            <a:fillRect/>
          </a:stretch>
        </p:blipFill>
        <p:spPr>
          <a:xfrm>
            <a:off x="858201" y="3829540"/>
            <a:ext cx="3901731" cy="2988699"/>
          </a:xfrm>
          <a:prstGeom prst="rect">
            <a:avLst/>
          </a:prstGeom>
        </p:spPr>
      </p:pic>
      <p:pic>
        <p:nvPicPr>
          <p:cNvPr id="13" name="图片 12" descr="图片包含 事情, 物体&#10;&#10;已生成高可信度的说明"/>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91320" y="4359594"/>
            <a:ext cx="3901731" cy="2556525"/>
          </a:xfrm>
          <a:prstGeom prst="rect">
            <a:avLst/>
          </a:prstGeom>
        </p:spPr>
      </p:pic>
      <p:pic>
        <p:nvPicPr>
          <p:cNvPr id="14" name="图片 13" descr="图片包含 事情, 物体&#10;&#10;已生成极高可信度的说明"/>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9288" y="5206036"/>
            <a:ext cx="3901731" cy="1669157"/>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9397" y="377687"/>
            <a:ext cx="2543181" cy="1805753"/>
          </a:xfrm>
          <a:prstGeom prst="rect">
            <a:avLst/>
          </a:prstGeom>
        </p:spPr>
      </p:pic>
      <p:sp>
        <p:nvSpPr>
          <p:cNvPr id="15" name="文本框 14"/>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48485" y="1373553"/>
            <a:ext cx="7755988" cy="1135054"/>
          </a:xfrm>
          <a:prstGeom prst="rect">
            <a:avLst/>
          </a:prstGeom>
        </p:spPr>
        <p:txBody>
          <a:bodyPr wrap="square">
            <a:spAutoFit/>
          </a:bodyPr>
          <a:lstStyle/>
          <a:p>
            <a:pPr algn="ctr">
              <a:lnSpc>
                <a:spcPct val="150000"/>
              </a:lnSpc>
            </a:pPr>
            <a:r>
              <a:rPr lang="zh-CN" altLang="en-US" sz="2400" b="1" dirty="0">
                <a:solidFill>
                  <a:schemeClr val="bg2"/>
                </a:solidFill>
                <a:cs typeface="+mn-ea"/>
                <a:sym typeface="+mn-lt"/>
              </a:rPr>
              <a:t>经过长期努力，中国特色社会主义进入了新时代，</a:t>
            </a:r>
            <a:endParaRPr lang="en-US" altLang="zh-CN" sz="2400" b="1" dirty="0">
              <a:solidFill>
                <a:schemeClr val="bg2"/>
              </a:solidFill>
              <a:cs typeface="+mn-ea"/>
              <a:sym typeface="+mn-lt"/>
            </a:endParaRPr>
          </a:p>
          <a:p>
            <a:pPr algn="ctr">
              <a:lnSpc>
                <a:spcPct val="150000"/>
              </a:lnSpc>
            </a:pPr>
            <a:r>
              <a:rPr lang="zh-CN" altLang="en-US" sz="2400" b="1" dirty="0">
                <a:solidFill>
                  <a:schemeClr val="bg2"/>
                </a:solidFill>
                <a:cs typeface="+mn-ea"/>
                <a:sym typeface="+mn-lt"/>
              </a:rPr>
              <a:t>这是我国发展新的历史方位。</a:t>
            </a:r>
            <a:endParaRPr lang="zh-CN" altLang="en-US" sz="2400" b="1" dirty="0">
              <a:solidFill>
                <a:schemeClr val="bg2"/>
              </a:solidFill>
            </a:endParaRPr>
          </a:p>
        </p:txBody>
      </p:sp>
      <p:sp>
        <p:nvSpPr>
          <p:cNvPr id="3" name="标题 2"/>
          <p:cNvSpPr>
            <a:spLocks noGrp="1"/>
          </p:cNvSpPr>
          <p:nvPr>
            <p:ph type="title"/>
          </p:nvPr>
        </p:nvSpPr>
        <p:spPr/>
        <p:txBody>
          <a:bodyPr/>
          <a:lstStyle/>
          <a:p>
            <a:r>
              <a:rPr lang="zh-CN" altLang="en-US" dirty="0">
                <a:sym typeface="+mn-lt"/>
              </a:rPr>
              <a:t>中国特色社会主义进入了新时代</a:t>
            </a:r>
            <a:endParaRPr lang="zh-CN" altLang="en-US" dirty="0"/>
          </a:p>
        </p:txBody>
      </p:sp>
      <p:cxnSp>
        <p:nvCxnSpPr>
          <p:cNvPr id="8" name="直接连接符 7"/>
          <p:cNvCxnSpPr/>
          <p:nvPr/>
        </p:nvCxnSpPr>
        <p:spPr>
          <a:xfrm>
            <a:off x="647113" y="2686927"/>
            <a:ext cx="109587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47113" y="2926878"/>
            <a:ext cx="4698544" cy="296715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486399" y="2926878"/>
            <a:ext cx="6119445" cy="296715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349305" y="-1125415"/>
            <a:ext cx="1569660" cy="369332"/>
          </a:xfrm>
          <a:prstGeom prst="rect">
            <a:avLst/>
          </a:prstGeom>
          <a:noFill/>
        </p:spPr>
        <p:txBody>
          <a:bodyPr wrap="none" rtlCol="0">
            <a:spAutoFit/>
          </a:bodyPr>
          <a:lstStyle/>
          <a:p>
            <a:r>
              <a:rPr lang="zh-CN" altLang="en-US" dirty="0">
                <a:noFill/>
              </a:rPr>
              <a:t>延迟符可删除</a:t>
            </a:r>
            <a:endParaRPr lang="zh-CN" altLang="en-US" dirty="0">
              <a:no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theme/theme1.xml><?xml version="1.0" encoding="utf-8"?>
<a:theme xmlns:a="http://schemas.openxmlformats.org/drawingml/2006/main" name="Office 主题">
  <a:themeElements>
    <a:clrScheme name="自定义 1500">
      <a:dk1>
        <a:sysClr val="windowText" lastClr="000000"/>
      </a:dk1>
      <a:lt1>
        <a:sysClr val="window" lastClr="FFFFFF"/>
      </a:lt1>
      <a:dk2>
        <a:srgbClr val="C00000"/>
      </a:dk2>
      <a:lt2>
        <a:srgbClr val="CD0009"/>
      </a:lt2>
      <a:accent1>
        <a:srgbClr val="CD0009"/>
      </a:accent1>
      <a:accent2>
        <a:srgbClr val="C00000"/>
      </a:accent2>
      <a:accent3>
        <a:srgbClr val="CD0009"/>
      </a:accent3>
      <a:accent4>
        <a:srgbClr val="C00000"/>
      </a:accent4>
      <a:accent5>
        <a:srgbClr val="CD0009"/>
      </a:accent5>
      <a:accent6>
        <a:srgbClr val="C00000"/>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3730</Words>
  <Application>WPS 演示</Application>
  <PresentationFormat>宽屏</PresentationFormat>
  <Paragraphs>468</Paragraphs>
  <Slides>41</Slides>
  <Notes>41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41</vt:i4>
      </vt:variant>
    </vt:vector>
  </HeadingPairs>
  <TitlesOfParts>
    <vt:vector size="50" baseType="lpstr">
      <vt:lpstr>Arial</vt:lpstr>
      <vt:lpstr>宋体</vt:lpstr>
      <vt:lpstr>Wingdings</vt:lpstr>
      <vt:lpstr>方正苏新诗柳楷简体-yolan</vt:lpstr>
      <vt:lpstr>Impact</vt:lpstr>
      <vt:lpstr>微软雅黑</vt:lpstr>
      <vt:lpstr>Arial Unicode MS</vt:lpstr>
      <vt:lpstr>Calibri</vt:lpstr>
      <vt:lpstr>Office 主题</vt:lpstr>
      <vt:lpstr>PowerPoint 演示文稿</vt:lpstr>
      <vt:lpstr>PowerPoint 演示文稿</vt:lpstr>
      <vt:lpstr>PowerPoint 演示文稿</vt:lpstr>
      <vt:lpstr>党的十九大简介及重要意义</vt:lpstr>
      <vt:lpstr>党的十九大简介及重要意义</vt:lpstr>
      <vt:lpstr>党的十九大简介及重要意义</vt:lpstr>
      <vt:lpstr>党的十九大简介及重要意义</vt:lpstr>
      <vt:lpstr>PowerPoint 演示文稿</vt:lpstr>
      <vt:lpstr>中国特色社会主义进入了新时代</vt:lpstr>
      <vt:lpstr>中国特色社会主义进入了新时代</vt:lpstr>
      <vt:lpstr>PowerPoint 演示文稿</vt:lpstr>
      <vt:lpstr>新时代中国特色社会主义思想</vt:lpstr>
      <vt:lpstr>新时代中国特色社会主义思想</vt:lpstr>
      <vt:lpstr>新时代中国特色社会主义思想</vt:lpstr>
      <vt:lpstr>新时代中国特色社会主义思想</vt:lpstr>
      <vt:lpstr>新时代中国特色社会主义思想</vt:lpstr>
      <vt:lpstr>新时代中国特色社会主义思想</vt:lpstr>
      <vt:lpstr>新时代中国特色社会主义思想</vt:lpstr>
      <vt:lpstr>新时代中国特色社会主义思想</vt:lpstr>
      <vt:lpstr>新时代中国特色社会主义思想</vt:lpstr>
      <vt:lpstr>PowerPoint 演示文稿</vt:lpstr>
      <vt:lpstr>新时代中国共产党的历史使命</vt:lpstr>
      <vt:lpstr>新时代中国共产党的历史使命</vt:lpstr>
      <vt:lpstr>PowerPoint 演示文稿</vt:lpstr>
      <vt:lpstr>新时代的基本方略</vt:lpstr>
      <vt:lpstr>新时代的基本方略</vt:lpstr>
      <vt:lpstr>PowerPoint 演示文稿</vt:lpstr>
      <vt:lpstr>我国社会主要矛盾已经转化</vt:lpstr>
      <vt:lpstr>PowerPoint 演示文稿</vt:lpstr>
      <vt:lpstr>开启新征程</vt:lpstr>
      <vt:lpstr>开启新征程</vt:lpstr>
      <vt:lpstr>开启新征程</vt:lpstr>
      <vt:lpstr>开启新征程</vt:lpstr>
      <vt:lpstr>开启新征程</vt:lpstr>
      <vt:lpstr>开启新征程</vt:lpstr>
      <vt:lpstr>开启新征程</vt:lpstr>
      <vt:lpstr>开启新征程</vt:lpstr>
      <vt:lpstr>开启新征程</vt:lpstr>
      <vt:lpstr>开启新征程</vt:lpstr>
      <vt:lpstr>开启新征程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keywords>熊猫办公PPT</cp:keywords>
  <dc:subject>熊猫办公</dc:subject>
  <cp:lastModifiedBy>颜淑情</cp:lastModifiedBy>
  <cp:revision>3</cp:revision>
  <dcterms:created xsi:type="dcterms:W3CDTF">2019-01-02T09:33:00Z</dcterms:created>
  <dcterms:modified xsi:type="dcterms:W3CDTF">2019-01-02T09:36:53Z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