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84" r:id="rId3"/>
    <p:sldId id="330" r:id="rId5"/>
    <p:sldId id="287" r:id="rId6"/>
    <p:sldId id="325" r:id="rId7"/>
    <p:sldId id="324" r:id="rId8"/>
    <p:sldId id="331" r:id="rId9"/>
    <p:sldId id="301" r:id="rId10"/>
    <p:sldId id="294" r:id="rId11"/>
    <p:sldId id="326" r:id="rId12"/>
    <p:sldId id="327" r:id="rId13"/>
    <p:sldId id="328" r:id="rId14"/>
    <p:sldId id="332" r:id="rId15"/>
    <p:sldId id="329" r:id="rId16"/>
    <p:sldId id="302" r:id="rId17"/>
    <p:sldId id="298" r:id="rId18"/>
    <p:sldId id="299" r:id="rId19"/>
  </p:sldIdLst>
  <p:sldSz cx="9144000" cy="5145405"/>
  <p:notesSz cx="6858000" cy="9144000"/>
  <p:embeddedFontLst>
    <p:embeddedFont>
      <p:font typeface="金梅浪漫空心體" panose="02010600030101010101" pitchFamily="1" charset="-120"/>
      <p:regular r:id="rId23"/>
    </p:embeddedFont>
    <p:embeddedFont>
      <p:font typeface="华文隶书" panose="02010800040101010101" pitchFamily="2" charset="-122"/>
      <p:regular r:id="rId24"/>
    </p:embeddedFont>
    <p:embeddedFont>
      <p:font typeface="华文行楷" panose="02010800040101010101" pitchFamily="2" charset="-122"/>
      <p:regular r:id="rId25"/>
    </p:embeddedFont>
    <p:embeddedFont>
      <p:font typeface="方正兰亭粗黑简体" panose="02010600030101010101" pitchFamily="2" charset="-122"/>
      <p:regular r:id="rId26"/>
    </p:embeddedFont>
    <p:embeddedFont>
      <p:font typeface="黑体" panose="02010609060101010101" charset="-122"/>
      <p:regular r:id="rId27"/>
    </p:embeddedFont>
    <p:embeddedFont>
      <p:font typeface="字体管家润行" panose="02010600010101010101" charset="-122"/>
      <p:regular r:id="rId28"/>
    </p:embeddedFont>
    <p:embeddedFont>
      <p:font typeface="汉仪中圆简" panose="02010600000101010101" pitchFamily="1" charset="-122"/>
      <p:regular r:id="rId29"/>
    </p:embeddedFont>
    <p:embeddedFont>
      <p:font typeface="微软雅黑" panose="020B0503020204020204" charset="-122"/>
      <p:regular r:id="rId30"/>
    </p:embeddedFont>
    <p:embeddedFont>
      <p:font typeface="汉仪粗圆简" panose="02010600000101010101" charset="-122"/>
      <p:regular r:id="rId31"/>
    </p:embeddedFont>
  </p:embeddedFont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  <a:srgbClr val="009900"/>
    <a:srgbClr val="00CC00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821" y="-62"/>
      </p:cViewPr>
      <p:guideLst>
        <p:guide orient="horz" pos="1603"/>
        <p:guide pos="28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font" Target="fonts/font9.fntdata"/><Relationship Id="rId30" Type="http://schemas.openxmlformats.org/officeDocument/2006/relationships/font" Target="fonts/font8.fntdata"/><Relationship Id="rId3" Type="http://schemas.openxmlformats.org/officeDocument/2006/relationships/slide" Target="slides/slide1.xml"/><Relationship Id="rId29" Type="http://schemas.openxmlformats.org/officeDocument/2006/relationships/font" Target="fonts/font7.fntdata"/><Relationship Id="rId28" Type="http://schemas.openxmlformats.org/officeDocument/2006/relationships/font" Target="fonts/font6.fntdata"/><Relationship Id="rId27" Type="http://schemas.openxmlformats.org/officeDocument/2006/relationships/font" Target="fonts/font5.fntdata"/><Relationship Id="rId26" Type="http://schemas.openxmlformats.org/officeDocument/2006/relationships/font" Target="fonts/font4.fntdata"/><Relationship Id="rId25" Type="http://schemas.openxmlformats.org/officeDocument/2006/relationships/font" Target="fonts/font3.fntdata"/><Relationship Id="rId24" Type="http://schemas.openxmlformats.org/officeDocument/2006/relationships/font" Target="fonts/font2.fntdata"/><Relationship Id="rId23" Type="http://schemas.openxmlformats.org/officeDocument/2006/relationships/font" Target="fonts/font1.fntdata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3554" name="Rectangle 2"/>
          <p:cNvSpPr/>
          <p:nvPr>
            <p:ph type="sldImg" idx="2"/>
          </p:nvPr>
        </p:nvSpPr>
        <p:spPr>
          <a:xfrm>
            <a:off x="1050925" y="754063"/>
            <a:ext cx="4572000" cy="3294062"/>
          </a:xfrm>
          <a:prstGeom prst="rect">
            <a:avLst/>
          </a:prstGeom>
          <a:noFill/>
          <a:ln w="1">
            <a:noFill/>
          </a:ln>
        </p:spPr>
      </p:sp>
      <p:sp>
        <p:nvSpPr>
          <p:cNvPr id="3075" name="Rectangle 3"/>
          <p:cNvSpPr>
            <a:spLocks noChangeArrowheads="1"/>
          </p:cNvSpPr>
          <p:nvPr>
            <p:ph type="body" sz="quarter" idx="3"/>
          </p:nvPr>
        </p:nvSpPr>
        <p:spPr bwMode="auto">
          <a:xfrm>
            <a:off x="538163" y="4387850"/>
            <a:ext cx="5780088" cy="3952875"/>
          </a:xfrm>
          <a:prstGeom prst="rect">
            <a:avLst/>
          </a:prstGeom>
          <a:noFill/>
          <a:ln w="1" cmpd="sng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/>
            <a:r>
              <a:rPr lang="zh-CN" altLang="en-US" dirty="0"/>
              <a:t>单击此处编辑母版文本样式
第二级
第三级
第四级
第五级</a:t>
            </a:r>
            <a:endParaRPr lang="zh-CN" altLang="en-US" dirty="0"/>
          </a:p>
        </p:txBody>
      </p:sp>
      <p:sp>
        <p:nvSpPr>
          <p:cNvPr id="3076" name="Rectangle 4"/>
          <p:cNvSpPr>
            <a:spLocks noChangeArrowheads="1"/>
          </p:cNvSpPr>
          <p:nvPr>
            <p:ph type="hdr" sz="quarter"/>
          </p:nvPr>
        </p:nvSpPr>
        <p:spPr bwMode="auto">
          <a:xfrm>
            <a:off x="0" y="0"/>
            <a:ext cx="2973388" cy="457200"/>
          </a:xfrm>
          <a:prstGeom prst="rect">
            <a:avLst/>
          </a:prstGeom>
          <a:noFill/>
          <a:ln w="1" cmpd="sng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7" name="Rectangle 5"/>
          <p:cNvSpPr>
            <a:spLocks noChangeArrowheads="1"/>
          </p:cNvSpPr>
          <p:nvPr>
            <p:ph type="dt" idx="1"/>
          </p:nvPr>
        </p:nvSpPr>
        <p:spPr bwMode="auto">
          <a:xfrm>
            <a:off x="3884613" y="0"/>
            <a:ext cx="2973388" cy="457200"/>
          </a:xfrm>
          <a:prstGeom prst="rect">
            <a:avLst/>
          </a:prstGeom>
          <a:noFill/>
          <a:ln w="1" cmpd="sng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Rectangle 6"/>
          <p:cNvSpPr>
            <a:spLocks noChangeArrowheads="1"/>
          </p:cNvSpPr>
          <p:nvPr>
            <p:ph type="ftr" sz="quarter" idx="4"/>
          </p:nvPr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1" cmpd="sng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>
            <p:ph type="sldNum" sz="quarter" idx="5"/>
          </p:nvPr>
        </p:nvSpPr>
        <p:spPr bwMode="auto">
          <a:xfrm>
            <a:off x="3884613" y="8686800"/>
            <a:ext cx="2973388" cy="457200"/>
          </a:xfrm>
          <a:prstGeom prst="rect">
            <a:avLst/>
          </a:prstGeom>
          <a:noFill/>
          <a:ln w="1" cmpd="sng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数字化学习（e-learning）是基于移动互联、互联网+教育这一时代背景下的新型教与学方式。在各级教育主管部门和学校的推动下，从理念、范式、环境和技术等方面取得了长足进步。但我们也不得不正视这样一个现实，很多学校由于各种原因并不认同“数字化学习”的理念，认为那不过是装装门面而已。在丰满的理念和骨感的现实之间，看不到诗和远方，更多面对的是眼前的苟且。我们常常被各种考核和检查绑架，从而也冠冕堂皇、义正词严地裹挟了广大教师和学生，“数字化学习”显得那么尴尬而无奈。“如何使新技术新媒体重构教育教学方式？怎样让“数字化学习”真正走进日常教学？”成为了我们亟需破解的难题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在移动互联时代，新技术对教育教学的影响甚至变革是毋容置疑的，它就像“概念车”一样会给我们带来很多帮助和启迪，因此谁能尽早关注、研究、探索“数字化学习”，谁就能占得一席之地。在“数字化学习”探索之旅中，我们坚信“神奇技术新媒体”一定能飞入日常教学中。教育技术与学科整合大致分为常规媒体、交互白板、数字学习三个层次，我们把整个项目融合为“e教易学”项目。下面就从几个方面谈谈我校在数字化学习方面的常态化探索和实践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创客教育是创客文化与教育的结合，基于学生兴趣，以项目学习的方式，使用数字化工具，倡导造物，鼓励分享，培养跨学科解决问题能力、团队协作能力和创新能力的一种素质教育。这和新课程所追求的理念和目标不谋而合，当然和数字化学习的价值取向也是一致的，所以说创客理念能够助推数字化学习的实践和探索。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98613"/>
            <a:ext cx="7772400" cy="1103312"/>
          </a:xfrm>
        </p:spPr>
        <p:txBody>
          <a:bodyPr/>
          <a:lstStyle>
            <a:lvl1pPr>
              <a:defRPr/>
            </a:lvl1pPr>
          </a:lstStyle>
          <a:p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6238"/>
            <a:ext cx="6400800" cy="13144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/>
              <a:t>单击此处编辑母版副标题样式</a:t>
            </a:r>
            <a:endParaRPr lang="zh-CN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6300"/>
            <a:ext cx="2133600" cy="35718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kern="1200" cap="none" spc="0" normalizeH="0" baseline="0" noProof="0" smtClean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5718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kern="1200" cap="none" spc="0" normalizeH="0" baseline="0" noProof="0" smtClean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2133600" cy="35718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94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94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6763"/>
            <a:ext cx="7772400" cy="10207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1225"/>
            <a:ext cx="7772400" cy="11255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5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5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3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3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9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9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2038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7488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 descr="1"/>
          <p:cNvPicPr>
            <a:picLocks noChangeAspect="1"/>
          </p:cNvPicPr>
          <p:nvPr userDrawn="1"/>
        </p:nvPicPr>
        <p:blipFill>
          <a:blip r:embed="rId12">
            <a:lum bright="70001" contrast="-70000"/>
          </a:blip>
          <a:srcRect r="3328"/>
          <a:stretch>
            <a:fillRect/>
          </a:stretch>
        </p:blipFill>
        <p:spPr>
          <a:xfrm>
            <a:off x="0" y="0"/>
            <a:ext cx="9185275" cy="5165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56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/>
            <a:fld id="{9A0DB2DC-4C9A-4742-B13C-FB6460FD3503}" type="slidenum">
              <a:rPr lang="zh-CN" altLang="zh-CN" sz="1400" dirty="0"/>
            </a:fld>
            <a:endParaRPr lang="zh-CN" altLang="zh-CN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Box 8"/>
          <p:cNvSpPr txBox="1"/>
          <p:nvPr/>
        </p:nvSpPr>
        <p:spPr>
          <a:xfrm>
            <a:off x="3852863" y="3436938"/>
            <a:ext cx="4895850" cy="1320800"/>
          </a:xfrm>
          <a:prstGeom prst="rect">
            <a:avLst/>
          </a:prstGeom>
          <a:noFill/>
          <a:ln w="9525">
            <a:noFill/>
          </a:ln>
        </p:spPr>
        <p:txBody>
          <a:bodyPr lIns="91432" tIns="45715" rIns="91432" bIns="45715">
            <a:spAutoFit/>
          </a:bodyPr>
          <a:p>
            <a:pPr lvl="0" algn="r" eaLnBrk="1" hangingPunct="1"/>
            <a:r>
              <a:rPr lang="zh-CN" altLang="en-US" sz="4000" dirty="0">
                <a:solidFill>
                  <a:srgbClr val="FF3300"/>
                </a:solidFill>
                <a:latin typeface="金梅浪漫空心體" panose="02010600030101010101" pitchFamily="1" charset="-120"/>
                <a:ea typeface="华文隶书" panose="02010800040101010101" pitchFamily="2" charset="-122"/>
              </a:rPr>
              <a:t>小学</a:t>
            </a:r>
            <a:r>
              <a:rPr lang="zh-CN" altLang="en-US" sz="4000" dirty="0">
                <a:solidFill>
                  <a:srgbClr val="FF9900"/>
                </a:solidFill>
                <a:latin typeface="金梅浪漫空心體" panose="02010600030101010101" pitchFamily="1" charset="-120"/>
                <a:ea typeface="华文隶书" panose="02010800040101010101" pitchFamily="2" charset="-122"/>
              </a:rPr>
              <a:t>数字化学习</a:t>
            </a:r>
            <a:endParaRPr lang="zh-CN" altLang="en-US" sz="4000" dirty="0">
              <a:solidFill>
                <a:srgbClr val="FF9900"/>
              </a:solidFill>
              <a:latin typeface="金梅浪漫空心體" panose="02010600030101010101" pitchFamily="1" charset="-120"/>
              <a:ea typeface="华文隶书" panose="02010800040101010101" pitchFamily="2" charset="-122"/>
            </a:endParaRPr>
          </a:p>
          <a:p>
            <a:pPr lvl="0" algn="r" eaLnBrk="1" hangingPunct="1"/>
            <a:r>
              <a:rPr lang="zh-CN" altLang="en-US" sz="4000" dirty="0">
                <a:solidFill>
                  <a:srgbClr val="FF3300"/>
                </a:solidFill>
                <a:latin typeface="金梅浪漫空心體" panose="02010600030101010101" pitchFamily="1" charset="-120"/>
                <a:ea typeface="华文隶书" panose="02010800040101010101" pitchFamily="2" charset="-122"/>
              </a:rPr>
              <a:t>的</a:t>
            </a:r>
            <a:r>
              <a:rPr lang="zh-CN" altLang="en-US" sz="4000" dirty="0">
                <a:solidFill>
                  <a:srgbClr val="009900"/>
                </a:solidFill>
                <a:latin typeface="金梅浪漫空心體" panose="02010600030101010101" pitchFamily="1" charset="-120"/>
                <a:ea typeface="华文隶书" panose="02010800040101010101" pitchFamily="2" charset="-122"/>
              </a:rPr>
              <a:t>常态化</a:t>
            </a:r>
            <a:r>
              <a:rPr lang="zh-CN" altLang="en-US" sz="4000" dirty="0">
                <a:solidFill>
                  <a:srgbClr val="FF3300"/>
                </a:solidFill>
                <a:latin typeface="金梅浪漫空心體" panose="02010600030101010101" pitchFamily="1" charset="-120"/>
                <a:ea typeface="华文隶书" panose="02010800040101010101" pitchFamily="2" charset="-122"/>
              </a:rPr>
              <a:t>探索</a:t>
            </a:r>
            <a:endParaRPr lang="zh-CN" altLang="en-US" sz="4000" dirty="0">
              <a:solidFill>
                <a:srgbClr val="FF3300"/>
              </a:solidFill>
              <a:latin typeface="金梅浪漫空心體" panose="02010600030101010101" pitchFamily="1" charset="-120"/>
              <a:ea typeface="华文隶书" panose="02010800040101010101" pitchFamily="2" charset="-122"/>
            </a:endParaRPr>
          </a:p>
        </p:txBody>
      </p:sp>
      <p:sp>
        <p:nvSpPr>
          <p:cNvPr id="7171" name="Rectangle 3"/>
          <p:cNvSpPr/>
          <p:nvPr/>
        </p:nvSpPr>
        <p:spPr>
          <a:xfrm>
            <a:off x="6516688" y="2787650"/>
            <a:ext cx="2303462" cy="639763"/>
          </a:xfrm>
          <a:prstGeom prst="rect">
            <a:avLst/>
          </a:prstGeom>
          <a:noFill/>
          <a:ln w="9525">
            <a:noFill/>
          </a:ln>
        </p:spPr>
        <p:txBody>
          <a:bodyPr lIns="91432" tIns="45715" rIns="91432" bIns="45715">
            <a:spAutoFit/>
          </a:bodyPr>
          <a:p>
            <a:pPr lvl="0" eaLnBrk="1" hangingPunct="1"/>
            <a:r>
              <a:rPr lang="zh-CN" altLang="en-US" sz="3600" dirty="0">
                <a:solidFill>
                  <a:schemeClr val="accent1">
                    <a:lumMod val="90000"/>
                  </a:schemeClr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SRX</a:t>
            </a:r>
            <a:r>
              <a:rPr lang="zh-CN" altLang="en-US" sz="2000" dirty="0">
                <a:solidFill>
                  <a:schemeClr val="accent1">
                    <a:lumMod val="90000"/>
                  </a:schemeClr>
                </a:solidFill>
                <a:latin typeface="方正兰亭粗黑简体" panose="02010600030101010101" pitchFamily="2" charset="-122"/>
                <a:ea typeface="方正兰亭粗黑简体" panose="02010600030101010101" pitchFamily="2" charset="-122"/>
              </a:rPr>
              <a:t> </a:t>
            </a:r>
            <a:r>
              <a:rPr lang="zh-CN" altLang="en-US" sz="3200" dirty="0">
                <a:solidFill>
                  <a:schemeClr val="accent1">
                    <a:lumMod val="90000"/>
                  </a:schemeClr>
                </a:solidFill>
                <a:latin typeface="Arial" panose="020B0604020202020204" pitchFamily="34" charset="0"/>
                <a:ea typeface="方正兰亭粗黑简体" panose="02010600030101010101" pitchFamily="2" charset="-122"/>
              </a:rPr>
              <a:t>studio</a:t>
            </a:r>
            <a:endParaRPr lang="zh-CN" altLang="en-US" sz="3200" dirty="0">
              <a:solidFill>
                <a:schemeClr val="accent1">
                  <a:lumMod val="90000"/>
                </a:schemeClr>
              </a:solidFill>
              <a:latin typeface="Arial" panose="020B0604020202020204" pitchFamily="34" charset="0"/>
              <a:ea typeface="方正兰亭粗黑简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ext Box 2"/>
          <p:cNvSpPr txBox="1"/>
          <p:nvPr/>
        </p:nvSpPr>
        <p:spPr>
          <a:xfrm>
            <a:off x="3133725" y="1204913"/>
            <a:ext cx="2792413" cy="1096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600" dirty="0">
                <a:latin typeface="Arial" panose="020B0604020202020204" pitchFamily="34" charset="0"/>
                <a:ea typeface="汉仪中圆简" panose="02010600000101010101" pitchFamily="1" charset="-122"/>
              </a:rPr>
              <a:t>历    程</a:t>
            </a:r>
            <a:endParaRPr lang="zh-CN" altLang="en-US" sz="66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sp>
        <p:nvSpPr>
          <p:cNvPr id="10243" name="Text Box 3"/>
          <p:cNvSpPr txBox="1"/>
          <p:nvPr/>
        </p:nvSpPr>
        <p:spPr>
          <a:xfrm>
            <a:off x="2581275" y="2590800"/>
            <a:ext cx="3825875" cy="1006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2008年5月</a:t>
            </a:r>
            <a:endParaRPr lang="zh-CN" altLang="en-US" sz="6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0244" name="Text Box 4"/>
          <p:cNvSpPr txBox="1"/>
          <p:nvPr/>
        </p:nvSpPr>
        <p:spPr>
          <a:xfrm>
            <a:off x="2786063" y="3962400"/>
            <a:ext cx="3470275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每周例会、召集人、5.12地震</a:t>
            </a:r>
            <a:endParaRPr lang="zh-CN" altLang="en-US" sz="2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0245" name="Text Box 5"/>
          <p:cNvSpPr txBox="1"/>
          <p:nvPr/>
        </p:nvSpPr>
        <p:spPr>
          <a:xfrm>
            <a:off x="638175" y="739775"/>
            <a:ext cx="1554163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dirty="0">
                <a:latin typeface="Arial" panose="020B0604020202020204" pitchFamily="34" charset="0"/>
                <a:ea typeface="汉仪中圆简" panose="02010600000101010101" pitchFamily="1" charset="-122"/>
              </a:rPr>
              <a:t>三人行工作室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0246" name="Picture 6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2"/>
          <p:cNvSpPr txBox="1"/>
          <p:nvPr/>
        </p:nvSpPr>
        <p:spPr>
          <a:xfrm>
            <a:off x="3133725" y="1204913"/>
            <a:ext cx="2791460" cy="11068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600" dirty="0">
                <a:latin typeface="Arial" panose="020B0604020202020204" pitchFamily="34" charset="0"/>
                <a:ea typeface="汉仪中圆简" panose="02010600000101010101" pitchFamily="1" charset="-122"/>
              </a:rPr>
              <a:t>分    享</a:t>
            </a:r>
            <a:endParaRPr lang="zh-CN" altLang="en-US" sz="66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sp>
        <p:nvSpPr>
          <p:cNvPr id="11267" name="Text Box 3"/>
          <p:cNvSpPr txBox="1"/>
          <p:nvPr/>
        </p:nvSpPr>
        <p:spPr>
          <a:xfrm>
            <a:off x="1812925" y="2608580"/>
            <a:ext cx="5433695" cy="10147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2014年6、</a:t>
            </a:r>
            <a:r>
              <a:rPr lang="en-US" altLang="zh-CN" sz="6000" dirty="0">
                <a:latin typeface="Arial" panose="020B0604020202020204" pitchFamily="34" charset="0"/>
                <a:ea typeface="汉仪粗圆简" panose="02010600000101010101" charset="-122"/>
              </a:rPr>
              <a:t>12</a:t>
            </a:r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月</a:t>
            </a:r>
            <a:endParaRPr lang="zh-CN" altLang="en-US" sz="6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1268" name="Text Box 4"/>
          <p:cNvSpPr txBox="1"/>
          <p:nvPr/>
        </p:nvSpPr>
        <p:spPr>
          <a:xfrm>
            <a:off x="1940243" y="4037330"/>
            <a:ext cx="5262880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自组织、阳光团队、同理心、</a:t>
            </a:r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第一次区级活动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69" name="Text Box 5"/>
          <p:cNvSpPr txBox="1"/>
          <p:nvPr/>
        </p:nvSpPr>
        <p:spPr>
          <a:xfrm>
            <a:off x="638175" y="739775"/>
            <a:ext cx="1554163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dirty="0">
                <a:latin typeface="Arial" panose="020B0604020202020204" pitchFamily="34" charset="0"/>
                <a:ea typeface="汉仪中圆简" panose="02010600000101010101" pitchFamily="1" charset="-122"/>
              </a:rPr>
              <a:t>三人行工作室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270" name="Picture 6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2"/>
          <p:cNvSpPr txBox="1"/>
          <p:nvPr/>
        </p:nvSpPr>
        <p:spPr>
          <a:xfrm>
            <a:off x="3133725" y="1204913"/>
            <a:ext cx="2791460" cy="11068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zh-CN" altLang="en-US" sz="6600" dirty="0">
                <a:latin typeface="Arial" panose="020B0604020202020204" pitchFamily="34" charset="0"/>
                <a:ea typeface="汉仪中圆简" panose="02010600000101010101" pitchFamily="1" charset="-122"/>
              </a:rPr>
              <a:t>课    </a:t>
            </a:r>
            <a:r>
              <a:rPr lang="zh-CN" altLang="en-US" sz="6600" dirty="0">
                <a:ea typeface="汉仪中圆简" panose="02010600000101010101" pitchFamily="1" charset="-122"/>
                <a:sym typeface="+mn-ea"/>
              </a:rPr>
              <a:t>堂</a:t>
            </a:r>
            <a:endParaRPr lang="zh-CN" altLang="en-US" sz="66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sp>
        <p:nvSpPr>
          <p:cNvPr id="11267" name="Text Box 3"/>
          <p:cNvSpPr txBox="1"/>
          <p:nvPr/>
        </p:nvSpPr>
        <p:spPr>
          <a:xfrm>
            <a:off x="2405380" y="2608580"/>
            <a:ext cx="4248150" cy="10147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201</a:t>
            </a:r>
            <a:r>
              <a:rPr lang="en-US" altLang="zh-CN" sz="6000" dirty="0">
                <a:latin typeface="Arial" panose="020B0604020202020204" pitchFamily="34" charset="0"/>
                <a:ea typeface="汉仪粗圆简" panose="02010600000101010101" charset="-122"/>
              </a:rPr>
              <a:t>6</a:t>
            </a:r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年</a:t>
            </a:r>
            <a:r>
              <a:rPr lang="en-US" altLang="zh-CN" sz="6000" dirty="0">
                <a:latin typeface="Arial" panose="020B0604020202020204" pitchFamily="34" charset="0"/>
                <a:ea typeface="汉仪粗圆简" panose="02010600000101010101" charset="-122"/>
              </a:rPr>
              <a:t>12</a:t>
            </a:r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月</a:t>
            </a:r>
            <a:endParaRPr lang="zh-CN" altLang="en-US" sz="6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1268" name="Text Box 4"/>
          <p:cNvSpPr txBox="1"/>
          <p:nvPr/>
        </p:nvSpPr>
        <p:spPr>
          <a:xfrm>
            <a:off x="3591243" y="4048760"/>
            <a:ext cx="1960880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第二次区级活动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69" name="Text Box 5"/>
          <p:cNvSpPr txBox="1"/>
          <p:nvPr/>
        </p:nvSpPr>
        <p:spPr>
          <a:xfrm>
            <a:off x="638175" y="739775"/>
            <a:ext cx="1554163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dirty="0">
                <a:latin typeface="Arial" panose="020B0604020202020204" pitchFamily="34" charset="0"/>
                <a:ea typeface="汉仪中圆简" panose="02010600000101010101" pitchFamily="1" charset="-122"/>
              </a:rPr>
              <a:t>三人行工作室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270" name="Picture 6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2"/>
          <p:cNvSpPr txBox="1"/>
          <p:nvPr/>
        </p:nvSpPr>
        <p:spPr>
          <a:xfrm>
            <a:off x="1074738" y="1801813"/>
            <a:ext cx="7040562" cy="1004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自由平等协作和分享</a:t>
            </a:r>
            <a:endParaRPr lang="zh-CN" altLang="en-US" sz="6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2291" name="Text Box 3"/>
          <p:cNvSpPr txBox="1"/>
          <p:nvPr/>
        </p:nvSpPr>
        <p:spPr>
          <a:xfrm>
            <a:off x="3933825" y="3962400"/>
            <a:ext cx="9461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凝聚力</a:t>
            </a:r>
            <a:endParaRPr lang="zh-CN" altLang="en-US" sz="2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12292" name="Text Box 4"/>
          <p:cNvSpPr txBox="1"/>
          <p:nvPr/>
        </p:nvSpPr>
        <p:spPr>
          <a:xfrm>
            <a:off x="350838" y="452438"/>
            <a:ext cx="1808162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3200" dirty="0">
                <a:latin typeface="Arial" panose="020B0604020202020204" pitchFamily="34" charset="0"/>
                <a:ea typeface="汉仪中圆简" panose="02010600000101010101" pitchFamily="1" charset="-122"/>
              </a:rPr>
              <a:t>团队基因</a:t>
            </a:r>
            <a:endParaRPr lang="zh-CN" altLang="en-US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2293" name="Picture 5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ext Box 2"/>
          <p:cNvSpPr txBox="1"/>
          <p:nvPr/>
        </p:nvSpPr>
        <p:spPr>
          <a:xfrm>
            <a:off x="1785938" y="2103438"/>
            <a:ext cx="6278562" cy="1004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中圆简" panose="02010600000101010101" pitchFamily="1" charset="-122"/>
              </a:rPr>
              <a:t>我们</a:t>
            </a:r>
            <a:r>
              <a:rPr lang="zh-CN" altLang="en-US" sz="6000" dirty="0">
                <a:solidFill>
                  <a:srgbClr val="FF3300"/>
                </a:solidFill>
                <a:latin typeface="Arial" panose="020B0604020202020204" pitchFamily="34" charset="0"/>
                <a:ea typeface="汉仪中圆简" panose="02010600000101010101" pitchFamily="1" charset="-122"/>
              </a:rPr>
              <a:t>做了些什么</a:t>
            </a:r>
            <a:r>
              <a:rPr lang="zh-CN" altLang="en-US" sz="6000" dirty="0">
                <a:latin typeface="Arial" panose="020B0604020202020204" pitchFamily="34" charset="0"/>
                <a:ea typeface="汉仪中圆简" panose="02010600000101010101" pitchFamily="1" charset="-122"/>
              </a:rPr>
              <a:t>？</a:t>
            </a:r>
            <a:endParaRPr lang="zh-CN" altLang="en-US" sz="6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7411" name="Picture 3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7" name="Picture 3" descr="C:\Users\Administrator\Pictures\数字图片\3-03.jpg3-03"/>
          <p:cNvPicPr>
            <a:picLocks noChangeAspect="1"/>
          </p:cNvPicPr>
          <p:nvPr/>
        </p:nvPicPr>
        <p:blipFill>
          <a:blip r:embed="rId1"/>
          <a:srcRect b="5962"/>
          <a:stretch>
            <a:fillRect/>
          </a:stretch>
        </p:blipFill>
        <p:spPr>
          <a:xfrm>
            <a:off x="0" y="2303145"/>
            <a:ext cx="4199255" cy="27895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Text Box 4"/>
          <p:cNvSpPr txBox="1"/>
          <p:nvPr/>
        </p:nvSpPr>
        <p:spPr>
          <a:xfrm>
            <a:off x="4399280" y="3219133"/>
            <a:ext cx="3230880" cy="10147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字体管家润行" panose="02010600010101010101" charset="-122"/>
                <a:ea typeface="字体管家润行" panose="02010600010101010101" charset="-122"/>
              </a:rPr>
              <a:t>项目抓手</a:t>
            </a:r>
            <a:endParaRPr lang="zh-CN" altLang="en-US" sz="6000" dirty="0">
              <a:latin typeface="字体管家润行" panose="02010600010101010101" charset="-122"/>
              <a:ea typeface="字体管家润行" panose="02010600010101010101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530" name="Picture 2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1" name="Rectangle 3"/>
          <p:cNvSpPr>
            <a:spLocks noGrp="1"/>
          </p:cNvSpPr>
          <p:nvPr>
            <p:ph type="title"/>
          </p:nvPr>
        </p:nvSpPr>
        <p:spPr>
          <a:xfrm>
            <a:off x="1119188" y="771525"/>
            <a:ext cx="7415212" cy="4033838"/>
          </a:xfrm>
        </p:spPr>
        <p:txBody>
          <a:bodyPr vert="horz" wrap="square" lIns="91440" tIns="45720" rIns="91440" bIns="45720" anchor="ctr"/>
          <a:p>
            <a:pPr algn="l" eaLnBrk="1" hangingPunct="1"/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一、E教易学（本周有两节课）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二、微视频（微培训）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三、汤小数据中心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四、汤小协作办公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五、汤小智能教室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六、汤小班级空间、QQ群、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    微信公众号、微博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……</a:t>
            </a:r>
            <a:br>
              <a:rPr lang="zh-CN" altLang="en-US" sz="3200" dirty="0">
                <a:latin typeface="汉仪中圆简" panose="02010600000101010101" pitchFamily="1" charset="-122"/>
                <a:ea typeface="汉仪中圆简" panose="02010600000101010101" pitchFamily="1" charset="-122"/>
              </a:rPr>
            </a:br>
            <a:endParaRPr lang="zh-CN" altLang="en-US" sz="3200" dirty="0">
              <a:latin typeface="汉仪中圆简" panose="02010600000101010101" pitchFamily="1" charset="-122"/>
              <a:ea typeface="汉仪中圆简" panose="02010600000101010101" pitchFamily="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zh-CN" altLang="en-US">
                <a:latin typeface="黑体" panose="02010609060101010101" charset="-122"/>
                <a:ea typeface="黑体" panose="02010609060101010101" charset="-122"/>
                <a:sym typeface="+mn-ea"/>
              </a:rPr>
              <a:t>神奇技术新媒体，飞入日常教学中</a:t>
            </a:r>
            <a:endParaRPr lang="zh-CN" altLang="en-US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ym typeface="+mn-ea"/>
              </a:rPr>
              <a:t>教育技术与学科整合的三个层次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教育技术</a:t>
            </a:r>
            <a:r>
              <a:rPr lang="en-US" altLang="zh-CN">
                <a:sym typeface="+mn-ea"/>
              </a:rPr>
              <a:t>1.0</a:t>
            </a:r>
            <a:r>
              <a:rPr lang="zh-CN" altLang="en-US">
                <a:sym typeface="+mn-ea"/>
              </a:rPr>
              <a:t>：常规媒体（</a:t>
            </a:r>
            <a:r>
              <a:rPr lang="en-US" altLang="zh-CN">
                <a:sym typeface="+mn-ea"/>
              </a:rPr>
              <a:t>ppt+</a:t>
            </a:r>
            <a:r>
              <a:rPr lang="zh-CN" altLang="en-US">
                <a:sym typeface="+mn-ea"/>
              </a:rPr>
              <a:t>投影仪）、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教育技术</a:t>
            </a:r>
            <a:r>
              <a:rPr lang="en-US" altLang="zh-CN">
                <a:sym typeface="+mn-ea"/>
              </a:rPr>
              <a:t>2.0</a:t>
            </a:r>
            <a:r>
              <a:rPr lang="zh-CN" altLang="en-US">
                <a:sym typeface="+mn-ea"/>
              </a:rPr>
              <a:t>：交互白板（交互平台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电子白板）、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教育技术</a:t>
            </a:r>
            <a:r>
              <a:rPr lang="en-US" altLang="zh-CN">
                <a:sym typeface="+mn-ea"/>
              </a:rPr>
              <a:t>3.0</a:t>
            </a:r>
            <a:r>
              <a:rPr lang="zh-CN" altLang="en-US">
                <a:sym typeface="+mn-ea"/>
              </a:rPr>
              <a:t>：数字学习（教学平台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网络教室）、</a:t>
            </a:r>
            <a:endParaRPr lang="zh-CN" altLang="en-US">
              <a:sym typeface="+mn-ea"/>
            </a:endParaRPr>
          </a:p>
          <a:p>
            <a:r>
              <a:rPr lang="zh-CN" altLang="en-US"/>
              <a:t>                                      </a:t>
            </a:r>
            <a:r>
              <a:rPr lang="zh-CN" altLang="en-US">
                <a:sym typeface="+mn-ea"/>
              </a:rPr>
              <a:t>（教学平台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平板终端）、</a:t>
            </a:r>
            <a:endParaRPr lang="zh-CN" altLang="en-US">
              <a:sym typeface="+mn-ea"/>
            </a:endParaRPr>
          </a:p>
          <a:p>
            <a:r>
              <a:rPr lang="zh-CN" altLang="en-US"/>
              <a:t>                       </a:t>
            </a:r>
            <a:r>
              <a:rPr lang="zh-CN" altLang="en-US" b="1">
                <a:solidFill>
                  <a:srgbClr val="FF0000"/>
                </a:solidFill>
              </a:rPr>
              <a:t> </a:t>
            </a:r>
            <a:r>
              <a:rPr lang="en-US" altLang="zh-CN" b="1">
                <a:solidFill>
                  <a:srgbClr val="FF0000"/>
                </a:solidFill>
              </a:rPr>
              <a:t>e</a:t>
            </a:r>
            <a:r>
              <a:rPr lang="zh-CN" altLang="en-US" b="1">
                <a:solidFill>
                  <a:srgbClr val="FF0000"/>
                </a:solidFill>
              </a:rPr>
              <a:t>教易学</a:t>
            </a:r>
            <a:r>
              <a:rPr lang="zh-CN" altLang="en-US"/>
              <a:t> </a:t>
            </a:r>
            <a:r>
              <a:rPr lang="zh-CN" altLang="en-US">
                <a:sym typeface="+mn-ea"/>
              </a:rPr>
              <a:t>（教学应用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平板课堂）。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5" name="Picture 3" descr="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05" y="2308860"/>
            <a:ext cx="4358005" cy="28365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Text Box 4"/>
          <p:cNvSpPr txBox="1"/>
          <p:nvPr/>
        </p:nvSpPr>
        <p:spPr>
          <a:xfrm>
            <a:off x="4399280" y="3219133"/>
            <a:ext cx="3230880" cy="10147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字体管家润行" panose="02010600010101010101" charset="-122"/>
                <a:ea typeface="字体管家润行" panose="02010600010101010101" charset="-122"/>
              </a:rPr>
              <a:t>理念为魂</a:t>
            </a:r>
            <a:endParaRPr lang="zh-CN" altLang="en-US" sz="6000" dirty="0">
              <a:latin typeface="字体管家润行" panose="02010600010101010101" charset="-122"/>
              <a:ea typeface="字体管家润行" panose="0201060001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ext Box 2"/>
          <p:cNvSpPr txBox="1"/>
          <p:nvPr/>
        </p:nvSpPr>
        <p:spPr>
          <a:xfrm>
            <a:off x="830263" y="1492250"/>
            <a:ext cx="6983412" cy="26517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       通过挖掘师生的</a:t>
            </a:r>
            <a:r>
              <a:rPr lang="zh-CN" altLang="en-US" sz="2800" dirty="0">
                <a:solidFill>
                  <a:srgbClr val="FF3300"/>
                </a:solidFill>
                <a:latin typeface="Arial" panose="020B0604020202020204" pitchFamily="34" charset="0"/>
                <a:ea typeface="汉仪中圆简" panose="02010600000101010101" pitchFamily="1" charset="-122"/>
              </a:rPr>
              <a:t>内在需求</a:t>
            </a:r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进而思考技术能给予何种程度的帮助，再进而梳理成为比较完善的方案。</a:t>
            </a:r>
            <a:endParaRPr lang="zh-CN" altLang="en-US" sz="2800" dirty="0">
              <a:latin typeface="Arial" panose="020B0604020202020204" pitchFamily="34" charset="0"/>
              <a:ea typeface="汉仪中圆简" panose="02010600000101010101" pitchFamily="1" charset="-122"/>
            </a:endParaRPr>
          </a:p>
          <a:p>
            <a:pPr lvl="0" eaLnBrk="1" hangingPunct="1"/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       </a:t>
            </a:r>
            <a:r>
              <a:rPr lang="zh-CN" altLang="en-US" sz="2800" dirty="0">
                <a:solidFill>
                  <a:srgbClr val="FF3300"/>
                </a:solidFill>
                <a:latin typeface="Arial" panose="020B0604020202020204" pitchFamily="34" charset="0"/>
                <a:ea typeface="汉仪中圆简" panose="02010600000101010101" pitchFamily="1" charset="-122"/>
              </a:rPr>
              <a:t>微培训系列</a:t>
            </a:r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就是基于这个理念尝试制作的系列视频教程：不仅仅是培训，更是一个解决问题的方案。</a:t>
            </a:r>
            <a:endParaRPr lang="zh-CN" altLang="en-US" sz="28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sp>
        <p:nvSpPr>
          <p:cNvPr id="16387" name="Text Box 3"/>
          <p:cNvSpPr txBox="1"/>
          <p:nvPr/>
        </p:nvSpPr>
        <p:spPr>
          <a:xfrm>
            <a:off x="350838" y="452438"/>
            <a:ext cx="890111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eaLnBrk="1" hangingPunct="1"/>
            <a:r>
              <a:rPr lang="zh-CN" altLang="en-US" sz="3600" dirty="0">
                <a:latin typeface="Arial" panose="020B0604020202020204" pitchFamily="34" charset="0"/>
                <a:ea typeface="汉仪中圆简" panose="02010600000101010101" pitchFamily="1" charset="-122"/>
              </a:rPr>
              <a:t>一、人文技术：</a:t>
            </a:r>
            <a:r>
              <a:rPr lang="zh-CN" altLang="en-US" sz="2200" dirty="0">
                <a:latin typeface="Arial" panose="020B0604020202020204" pitchFamily="34" charset="0"/>
                <a:ea typeface="汉仪中圆简" panose="02010600000101010101" pitchFamily="1" charset="-122"/>
              </a:rPr>
              <a:t>基于人的需求，促进人的发展</a:t>
            </a:r>
            <a:endParaRPr lang="zh-CN" altLang="en-US" sz="22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pic>
        <p:nvPicPr>
          <p:cNvPr id="16388" name="Picture 4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Text Box 5"/>
          <p:cNvSpPr txBox="1"/>
          <p:nvPr/>
        </p:nvSpPr>
        <p:spPr>
          <a:xfrm>
            <a:off x="4149725" y="4105275"/>
            <a:ext cx="305244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</a:rPr>
              <a:t>案例：扫描全能王的应用 </a:t>
            </a:r>
            <a:endParaRPr lang="zh-CN" altLang="en-US" sz="20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Picture 2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Rectangle 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p>
            <a:pPr algn="l" eaLnBrk="1" hangingPunct="1"/>
            <a:r>
              <a:rPr lang="zh-CN" altLang="en-US" dirty="0">
                <a:latin typeface="汉仪中圆简" panose="02010600000101010101" pitchFamily="1" charset="-122"/>
                <a:ea typeface="汉仪中圆简" panose="02010600000101010101" pitchFamily="1" charset="-122"/>
              </a:rPr>
              <a:t>二、TED精神：科技、教育、创新</a:t>
            </a:r>
            <a:endParaRPr lang="zh-CN" altLang="en-US" dirty="0">
              <a:latin typeface="汉仪中圆简" panose="02010600000101010101" pitchFamily="1" charset="-122"/>
              <a:ea typeface="汉仪中圆简" panose="02010600000101010101" pitchFamily="1" charset="-122"/>
            </a:endParaRPr>
          </a:p>
        </p:txBody>
      </p:sp>
      <p:sp>
        <p:nvSpPr>
          <p:cNvPr id="15364" name="Text Box 4"/>
          <p:cNvSpPr txBox="1"/>
          <p:nvPr/>
        </p:nvSpPr>
        <p:spPr>
          <a:xfrm>
            <a:off x="828675" y="1204913"/>
            <a:ext cx="7200900" cy="3505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indent="266700" eaLnBrk="1" hangingPunct="1"/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   </a:t>
            </a:r>
            <a:r>
              <a:rPr lang="zh-CN" altLang="en-US" sz="2800" b="1" dirty="0">
                <a:solidFill>
                  <a:srgbClr val="FF99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把</a:t>
            </a:r>
            <a:r>
              <a:rPr lang="zh-CN" altLang="en-US" sz="2800" b="1" dirty="0">
                <a:solidFill>
                  <a:srgbClr val="00CC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技术</a:t>
            </a:r>
            <a:r>
              <a:rPr lang="zh-CN" altLang="en-US" sz="2800" b="1" dirty="0">
                <a:solidFill>
                  <a:srgbClr val="FF99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以</a:t>
            </a:r>
            <a:r>
              <a:rPr lang="zh-CN" altLang="en-US" sz="2800" b="1" dirty="0">
                <a:solidFill>
                  <a:srgbClr val="00CC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创新</a:t>
            </a:r>
            <a:r>
              <a:rPr lang="zh-CN" altLang="en-US" sz="2800" b="1" dirty="0">
                <a:solidFill>
                  <a:srgbClr val="FF99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的方式拉进</a:t>
            </a:r>
            <a:r>
              <a:rPr lang="zh-CN" altLang="en-US" sz="2800" b="1" dirty="0">
                <a:solidFill>
                  <a:srgbClr val="00CC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教育</a:t>
            </a:r>
            <a:r>
              <a:rPr lang="zh-CN" altLang="en-US" sz="2800" b="1" dirty="0">
                <a:solidFill>
                  <a:srgbClr val="FF99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！</a:t>
            </a:r>
            <a:endParaRPr lang="zh-CN" altLang="en-US" sz="2800" b="1" dirty="0">
              <a:solidFill>
                <a:srgbClr val="FF9900"/>
              </a:solidFill>
              <a:latin typeface="汉仪中圆简" panose="02010600000101010101" pitchFamily="1" charset="-122"/>
              <a:ea typeface="汉仪中圆简" panose="02010600000101010101" pitchFamily="1" charset="-122"/>
              <a:sym typeface="宋体" panose="02010600030101010101" pitchFamily="2" charset="-122"/>
            </a:endParaRPr>
          </a:p>
          <a:p>
            <a:pPr lvl="0" indent="266700" eaLnBrk="1" hangingPunct="1"/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   我们的创新不能改变世界，但可以改变我们的</a:t>
            </a:r>
            <a:r>
              <a:rPr lang="zh-CN" altLang="en-US" sz="2800" b="1" dirty="0">
                <a:solidFill>
                  <a:srgbClr val="FF33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态度、习惯和思维方式</a:t>
            </a:r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，我们把这种创新称之为</a:t>
            </a:r>
            <a:r>
              <a:rPr lang="zh-CN" altLang="en-US" sz="2800" b="1" dirty="0">
                <a:solidFill>
                  <a:srgbClr val="FF33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“微创新”</a:t>
            </a:r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。这是一种你不知不觉就已经在尝试、应用，和工作生活融合的</a:t>
            </a:r>
            <a:r>
              <a:rPr lang="zh-CN" altLang="en-US" sz="2800" b="1" dirty="0">
                <a:solidFill>
                  <a:srgbClr val="FF33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创新型应用</a:t>
            </a:r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。这种基因成为了我们教师和学生为之激动、前行的</a:t>
            </a:r>
            <a:r>
              <a:rPr lang="zh-CN" altLang="en-US" sz="2800" b="1" dirty="0">
                <a:solidFill>
                  <a:srgbClr val="FF3300"/>
                </a:solidFill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驱动力</a:t>
            </a:r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。</a:t>
            </a:r>
            <a:endParaRPr lang="zh-CN" altLang="en-US" sz="2800" b="1" dirty="0">
              <a:latin typeface="汉仪中圆简" panose="02010600000101010101" pitchFamily="1" charset="-122"/>
              <a:ea typeface="汉仪中圆简" panose="02010600000101010101" pitchFamily="1" charset="-122"/>
              <a:sym typeface="宋体" panose="02010600030101010101" pitchFamily="2" charset="-122"/>
            </a:endParaRPr>
          </a:p>
          <a:p>
            <a:pPr lvl="0" indent="266700" eaLnBrk="1" hangingPunct="1"/>
            <a:r>
              <a:rPr lang="zh-CN" altLang="en-US" sz="2800" b="1" dirty="0">
                <a:latin typeface="汉仪中圆简" panose="02010600000101010101" pitchFamily="1" charset="-122"/>
                <a:ea typeface="汉仪中圆简" panose="02010600000101010101" pitchFamily="1" charset="-122"/>
                <a:sym typeface="宋体" panose="02010600030101010101" pitchFamily="2" charset="-122"/>
              </a:rPr>
              <a:t>   </a:t>
            </a:r>
            <a:endParaRPr lang="zh-CN" altLang="en-US" sz="2800" b="1" dirty="0">
              <a:latin typeface="汉仪中圆简" panose="02010600000101010101" pitchFamily="1" charset="-122"/>
              <a:ea typeface="汉仪中圆简" panose="02010600000101010101" pitchFamily="1" charset="-122"/>
              <a:sym typeface="宋体" panose="02010600030101010101" pitchFamily="2" charset="-122"/>
            </a:endParaRPr>
          </a:p>
        </p:txBody>
      </p:sp>
      <p:sp>
        <p:nvSpPr>
          <p:cNvPr id="15365" name="Text Box 5"/>
          <p:cNvSpPr txBox="1"/>
          <p:nvPr/>
        </p:nvSpPr>
        <p:spPr>
          <a:xfrm>
            <a:off x="4149725" y="4392613"/>
            <a:ext cx="330136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</a:rPr>
              <a:t>案例：职称评审、邮件合并</a:t>
            </a:r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 </a:t>
            </a:r>
            <a:endParaRPr lang="zh-CN" altLang="en-US" sz="2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Picture 2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Rectangle 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p>
            <a:pPr algn="l" eaLnBrk="1" hangingPunct="1"/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三、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创客理念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364" name="Text Box 4"/>
          <p:cNvSpPr txBox="1"/>
          <p:nvPr/>
        </p:nvSpPr>
        <p:spPr>
          <a:xfrm>
            <a:off x="828675" y="1204913"/>
            <a:ext cx="7200900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indent="266700" eaLnBrk="1" hangingPunct="1"/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sym typeface="宋体" panose="02010600030101010101" pitchFamily="2" charset="-122"/>
              </a:rPr>
              <a:t>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创客教育是创客文化与教育的结合，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 indent="266700" eaLnBrk="1" hangingPunct="1"/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基于学生兴趣，以项目学习的方式，使用数字化工具，倡导造物，鼓励分享，培养跨学科解决问题能力、团队协作能力和创新能力的一种素质教育。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  <a:sym typeface="宋体" panose="02010600030101010101" pitchFamily="2" charset="-122"/>
            </a:endParaRPr>
          </a:p>
          <a:p>
            <a:pPr lvl="0" indent="266700" eaLnBrk="1" hangingPunct="1"/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sym typeface="宋体" panose="02010600030101010101" pitchFamily="2" charset="-122"/>
              </a:rPr>
              <a:t>   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  <a:sym typeface="宋体" panose="02010600030101010101" pitchFamily="2" charset="-122"/>
            </a:endParaRPr>
          </a:p>
        </p:txBody>
      </p:sp>
      <p:sp>
        <p:nvSpPr>
          <p:cNvPr id="15365" name="Text Box 5"/>
          <p:cNvSpPr txBox="1"/>
          <p:nvPr/>
        </p:nvSpPr>
        <p:spPr>
          <a:xfrm>
            <a:off x="4149725" y="4392613"/>
            <a:ext cx="203136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b="1" dirty="0">
                <a:latin typeface="微软雅黑" panose="020B0503020204020204" charset="-122"/>
                <a:ea typeface="微软雅黑" panose="020B0503020204020204" charset="-122"/>
              </a:rPr>
              <a:t>案例：多屏互动</a:t>
            </a:r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 </a:t>
            </a:r>
            <a:endParaRPr lang="zh-CN" altLang="en-US" sz="2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2"/>
          <p:cNvSpPr txBox="1"/>
          <p:nvPr/>
        </p:nvSpPr>
        <p:spPr>
          <a:xfrm>
            <a:off x="924243" y="1740535"/>
            <a:ext cx="7295515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zh-CN" altLang="en-US" sz="4000" dirty="0">
                <a:ea typeface="汉仪粗圆简" panose="02010600000101010101" charset="-122"/>
                <a:sym typeface="+mn-ea"/>
              </a:rPr>
              <a:t>人文技术</a:t>
            </a:r>
            <a:r>
              <a:rPr lang="zh-CN" altLang="en-US" sz="4000" dirty="0">
                <a:latin typeface="Arial" panose="020B0604020202020204" pitchFamily="34" charset="0"/>
                <a:ea typeface="汉仪粗圆简" panose="02010600000101010101" charset="-122"/>
              </a:rPr>
              <a:t>、TED精神、</a:t>
            </a:r>
            <a:r>
              <a:rPr lang="zh-CN" altLang="en-US" sz="4000" dirty="0">
                <a:ea typeface="汉仪粗圆简" panose="02010600000101010101" charset="-122"/>
                <a:sym typeface="+mn-ea"/>
              </a:rPr>
              <a:t>创客理念</a:t>
            </a:r>
            <a:endParaRPr lang="zh-CN" altLang="en-US" sz="4000" dirty="0">
              <a:latin typeface="Arial" panose="020B0604020202020204" pitchFamily="34" charset="0"/>
              <a:ea typeface="汉仪粗圆简" panose="02010600000101010101" charset="-122"/>
              <a:sym typeface="+mn-ea"/>
            </a:endParaRPr>
          </a:p>
        </p:txBody>
      </p:sp>
      <p:sp>
        <p:nvSpPr>
          <p:cNvPr id="13315" name="Text Box 3"/>
          <p:cNvSpPr txBox="1"/>
          <p:nvPr/>
        </p:nvSpPr>
        <p:spPr>
          <a:xfrm>
            <a:off x="2525395" y="2834958"/>
            <a:ext cx="4094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这些把我们</a:t>
            </a:r>
            <a:r>
              <a:rPr lang="zh-CN" altLang="en-US" sz="2800" dirty="0">
                <a:solidFill>
                  <a:srgbClr val="FF3300"/>
                </a:solidFill>
                <a:latin typeface="Arial" panose="020B0604020202020204" pitchFamily="34" charset="0"/>
                <a:ea typeface="汉仪中圆简" panose="02010600000101010101" pitchFamily="1" charset="-122"/>
              </a:rPr>
              <a:t>凝聚</a:t>
            </a:r>
            <a:r>
              <a:rPr lang="zh-CN" altLang="en-US" sz="2800" dirty="0">
                <a:latin typeface="Arial" panose="020B0604020202020204" pitchFamily="34" charset="0"/>
                <a:ea typeface="汉仪中圆简" panose="02010600000101010101" pitchFamily="1" charset="-122"/>
              </a:rPr>
              <a:t>在一起！</a:t>
            </a:r>
            <a:endParaRPr lang="zh-CN" altLang="en-US" sz="28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pic>
        <p:nvPicPr>
          <p:cNvPr id="13316" name="Picture 4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9" name="Picture 3" descr="C:\Users\Administrator\Pictures\数字图片\2-01.jpg2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895" y="2301240"/>
            <a:ext cx="4375785" cy="28498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Text Box 4"/>
          <p:cNvSpPr txBox="1"/>
          <p:nvPr/>
        </p:nvSpPr>
        <p:spPr>
          <a:xfrm>
            <a:off x="4399280" y="3219133"/>
            <a:ext cx="3230880" cy="101473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字体管家润行" panose="02010600010101010101" charset="-122"/>
                <a:ea typeface="字体管家润行" panose="02010600010101010101" charset="-122"/>
              </a:rPr>
              <a:t>团队协同</a:t>
            </a:r>
            <a:endParaRPr lang="zh-CN" altLang="en-US" sz="6000" dirty="0">
              <a:latin typeface="字体管家润行" panose="02010600010101010101" charset="-122"/>
              <a:ea typeface="字体管家润行" panose="0201060001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 txBox="1"/>
          <p:nvPr/>
        </p:nvSpPr>
        <p:spPr>
          <a:xfrm>
            <a:off x="3133725" y="1204913"/>
            <a:ext cx="2792413" cy="1096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600" dirty="0">
                <a:latin typeface="Arial" panose="020B0604020202020204" pitchFamily="34" charset="0"/>
                <a:ea typeface="汉仪中圆简" panose="02010600000101010101" pitchFamily="1" charset="-122"/>
              </a:rPr>
              <a:t>由    来</a:t>
            </a:r>
            <a:endParaRPr lang="zh-CN" altLang="en-US" sz="6600" dirty="0">
              <a:latin typeface="Arial" panose="020B0604020202020204" pitchFamily="34" charset="0"/>
              <a:ea typeface="汉仪中圆简" panose="02010600000101010101" pitchFamily="1" charset="-122"/>
            </a:endParaRPr>
          </a:p>
        </p:txBody>
      </p:sp>
      <p:sp>
        <p:nvSpPr>
          <p:cNvPr id="9219" name="Text Box 3"/>
          <p:cNvSpPr txBox="1"/>
          <p:nvPr/>
        </p:nvSpPr>
        <p:spPr>
          <a:xfrm>
            <a:off x="638175" y="739775"/>
            <a:ext cx="1554163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dirty="0">
                <a:latin typeface="Arial" panose="020B0604020202020204" pitchFamily="34" charset="0"/>
                <a:ea typeface="汉仪中圆简" panose="02010600000101010101" pitchFamily="1" charset="-122"/>
              </a:rPr>
              <a:t>三人行工作室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9220" name="Picture 4" descr="三人行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96188" y="125413"/>
            <a:ext cx="1457325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Text Box 5"/>
          <p:cNvSpPr txBox="1"/>
          <p:nvPr/>
        </p:nvSpPr>
        <p:spPr>
          <a:xfrm>
            <a:off x="2581275" y="2590800"/>
            <a:ext cx="3825875" cy="1006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6000" dirty="0">
                <a:latin typeface="Arial" panose="020B0604020202020204" pitchFamily="34" charset="0"/>
                <a:ea typeface="汉仪粗圆简" panose="02010600000101010101" charset="-122"/>
              </a:rPr>
              <a:t>2006年5月</a:t>
            </a:r>
            <a:endParaRPr lang="zh-CN" altLang="en-US" sz="6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  <p:sp>
        <p:nvSpPr>
          <p:cNvPr id="9222" name="Text Box 6"/>
          <p:cNvSpPr txBox="1"/>
          <p:nvPr/>
        </p:nvSpPr>
        <p:spPr>
          <a:xfrm>
            <a:off x="2570163" y="3962400"/>
            <a:ext cx="37750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eaLnBrk="1" hangingPunct="1"/>
            <a:r>
              <a:rPr lang="zh-CN" altLang="en-US" sz="2000" dirty="0">
                <a:latin typeface="汉仪粗圆简" panose="02010600000101010101" charset="-122"/>
                <a:ea typeface="汉仪粗圆简" panose="02010600000101010101" charset="-122"/>
              </a:rPr>
              <a:t>参加比赛</a:t>
            </a:r>
            <a:r>
              <a:rPr lang="zh-CN" altLang="en-US" sz="2000" dirty="0">
                <a:latin typeface="Arial" panose="020B0604020202020204" pitchFamily="34" charset="0"/>
                <a:ea typeface="汉仪粗圆简" panose="02010600000101010101" charset="-122"/>
              </a:rPr>
              <a:t>、互相激励、海底世界</a:t>
            </a:r>
            <a:endParaRPr lang="zh-CN" altLang="en-US" sz="2000" dirty="0">
              <a:latin typeface="Arial" panose="020B0604020202020204" pitchFamily="34" charset="0"/>
              <a:ea typeface="汉仪粗圆简" panose="0201060000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890</Words>
  <Application>WPS 演示</Application>
  <PresentationFormat>自定义</PresentationFormat>
  <Paragraphs>90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宋体</vt:lpstr>
      <vt:lpstr>Wingdings</vt:lpstr>
      <vt:lpstr>金梅浪漫空心體</vt:lpstr>
      <vt:lpstr>华文隶书</vt:lpstr>
      <vt:lpstr>华文行楷</vt:lpstr>
      <vt:lpstr>方正兰亭粗黑简体</vt:lpstr>
      <vt:lpstr>黑体</vt:lpstr>
      <vt:lpstr>字体管家润行</vt:lpstr>
      <vt:lpstr>汉仪中圆简</vt:lpstr>
      <vt:lpstr>微软雅黑</vt:lpstr>
      <vt:lpstr>汉仪粗圆简</vt:lpstr>
      <vt:lpstr>Arial Unicode MS</vt:lpstr>
      <vt:lpstr>默认设计模板</vt:lpstr>
      <vt:lpstr>PowerPoint 演示文稿</vt:lpstr>
      <vt:lpstr>神奇技术新媒体，飞入日常教学中</vt:lpstr>
      <vt:lpstr>PowerPoint 演示文稿</vt:lpstr>
      <vt:lpstr>PowerPoint 演示文稿</vt:lpstr>
      <vt:lpstr>二、TED精神：科技、教育、创新</vt:lpstr>
      <vt:lpstr>三、创客理念：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一、E教易学（本周有两节课） 二、微视频（微培训） 三、汤小数据中心 四、汤小协作办公 五、汤小智能教室 六、汤小班级空间、QQ群、     微信公众号、微博 …… </vt:lpstr>
    </vt:vector>
  </TitlesOfParts>
  <Company>www.ftpdown.com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面馆二维码的启示</dc:title>
  <dc:creator/>
  <cp:lastModifiedBy>三人行789</cp:lastModifiedBy>
  <cp:revision>26</cp:revision>
  <dcterms:created xsi:type="dcterms:W3CDTF">2011-03-20T06:54:00Z</dcterms:created>
  <dcterms:modified xsi:type="dcterms:W3CDTF">2019-01-09T05:51:42Z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