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308" r:id="rId5"/>
    <p:sldId id="296" r:id="rId6"/>
    <p:sldId id="331" r:id="rId7"/>
    <p:sldId id="355" r:id="rId8"/>
    <p:sldId id="403" r:id="rId9"/>
    <p:sldId id="404" r:id="rId10"/>
    <p:sldId id="274" r:id="rId11"/>
    <p:sldId id="350" r:id="rId12"/>
    <p:sldId id="400" r:id="rId13"/>
    <p:sldId id="333" r:id="rId14"/>
    <p:sldId id="401" r:id="rId15"/>
    <p:sldId id="402" r:id="rId16"/>
    <p:sldId id="334" r:id="rId17"/>
    <p:sldId id="335" r:id="rId18"/>
    <p:sldId id="405" r:id="rId19"/>
    <p:sldId id="336" r:id="rId20"/>
    <p:sldId id="352" r:id="rId21"/>
    <p:sldId id="337" r:id="rId22"/>
    <p:sldId id="338" r:id="rId23"/>
    <p:sldId id="339" r:id="rId24"/>
    <p:sldId id="348" r:id="rId25"/>
    <p:sldId id="353" r:id="rId26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sng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sng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sng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sng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sng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sng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sng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sng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sng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39"/>
    <p:restoredTop sz="94581"/>
  </p:normalViewPr>
  <p:slideViewPr>
    <p:cSldViewPr showGuides="1">
      <p:cViewPr varScale="1">
        <p:scale>
          <a:sx n="65" d="100"/>
          <a:sy n="65" d="100"/>
        </p:scale>
        <p:origin x="760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 u="none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 u="none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Rectangle 4"/>
          <p:cNvSpPr>
            <a:spLocks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 u="none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u="none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9C7C57D-0BFF-490B-9FCF-090BAE079957}" type="slidenum">
              <a:rPr kumimoji="1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indent="0" algn="r"/>
            <a:fld id="{9A0DB2DC-4C9A-4742-B13C-FB6460FD3503}" type="slidenum">
              <a:rPr lang="en-US" altLang="zh-CN" sz="1200" u="none" dirty="0"/>
            </a:fld>
            <a:endParaRPr lang="en-US" altLang="zh-CN" sz="1200" u="none" dirty="0"/>
          </a:p>
        </p:txBody>
      </p:sp>
      <p:sp>
        <p:nvSpPr>
          <p:cNvPr id="4098" name="Rectangle 2"/>
          <p:cNvSpPr>
            <a:spLocks noTextEdit="1"/>
          </p:cNvSpPr>
          <p:nvPr>
            <p:ph type="sldImg"/>
          </p:nvPr>
        </p:nvSpPr>
        <p:spPr/>
      </p:sp>
      <p:sp>
        <p:nvSpPr>
          <p:cNvPr id="4099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indent="0" algn="r"/>
            <a:fld id="{9A0DB2DC-4C9A-4742-B13C-FB6460FD3503}" type="slidenum">
              <a:rPr lang="en-US" altLang="zh-CN" sz="1200" u="none" dirty="0"/>
            </a:fld>
            <a:endParaRPr lang="en-US" altLang="zh-CN" sz="1200" u="none" dirty="0"/>
          </a:p>
        </p:txBody>
      </p:sp>
      <p:sp>
        <p:nvSpPr>
          <p:cNvPr id="7170" name="Rectangle 2"/>
          <p:cNvSpPr>
            <a:spLocks noTextEdit="1"/>
          </p:cNvSpPr>
          <p:nvPr>
            <p:ph type="sldImg"/>
          </p:nvPr>
        </p:nvSpPr>
        <p:spPr/>
      </p:sp>
      <p:sp>
        <p:nvSpPr>
          <p:cNvPr id="7171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/>
              <a:t>单击以编辑母版副标题样式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1D37FB8-7A0D-4807-8BAD-51F85841A00D}" type="slidenum"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1D37FB8-7A0D-4807-8BAD-51F85841A00D}" type="slidenum"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1D37FB8-7A0D-4807-8BAD-51F85841A00D}" type="slidenum"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1D37FB8-7A0D-4807-8BAD-51F85841A00D}" type="slidenum"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fontAlgn="base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1D37FB8-7A0D-4807-8BAD-51F85841A00D}" type="slidenum"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1D37FB8-7A0D-4807-8BAD-51F85841A00D}" type="slidenum"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1D37FB8-7A0D-4807-8BAD-51F85841A00D}" type="slidenum"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1D37FB8-7A0D-4807-8BAD-51F85841A00D}" type="slidenum"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1D37FB8-7A0D-4807-8BAD-51F85841A00D}" type="slidenum"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1D37FB8-7A0D-4807-8BAD-51F85841A00D}" type="slidenum"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1D37FB8-7A0D-4807-8BAD-51F85841A00D}" type="slidenum"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 u="none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 u="none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 u="none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1D37FB8-7A0D-4807-8BAD-51F85841A00D}" type="slidenum"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e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875" y="0"/>
            <a:ext cx="9159875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Picture 4" descr="未标题-1 拷贝"/>
          <p:cNvPicPr>
            <a:picLocks noChangeAspect="1"/>
          </p:cNvPicPr>
          <p:nvPr/>
        </p:nvPicPr>
        <p:blipFill>
          <a:blip r:embed="rId2">
            <a:lum bright="51999" contrast="-52000"/>
          </a:blip>
          <a:stretch>
            <a:fillRect/>
          </a:stretch>
        </p:blipFill>
        <p:spPr>
          <a:xfrm>
            <a:off x="0" y="3343275"/>
            <a:ext cx="4114800" cy="3514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Rectangle 3"/>
          <p:cNvSpPr>
            <a:spLocks noGrp="1"/>
          </p:cNvSpPr>
          <p:nvPr>
            <p:ph type="subTitle" idx="1" hasCustomPrompt="1"/>
          </p:nvPr>
        </p:nvSpPr>
        <p:spPr>
          <a:xfrm>
            <a:off x="1371600" y="3886200"/>
            <a:ext cx="6400800" cy="1752600"/>
          </a:xfrm>
        </p:spPr>
        <p:txBody>
          <a:bodyPr vert="horz" wrap="square" lIns="91440" tIns="45720" rIns="91440" bIns="45720" anchor="t"/>
          <a:p>
            <a:pPr eaLnBrk="1" hangingPunct="1"/>
            <a:endParaRPr kumimoji="1" lang="zh-CN" altLang="zh-CN" sz="3200" kern="1200" dirty="0">
              <a:latin typeface="+mn-lt"/>
              <a:ea typeface="+mn-ea"/>
              <a:cs typeface="+mn-cs"/>
            </a:endParaRPr>
          </a:p>
        </p:txBody>
      </p:sp>
      <p:sp>
        <p:nvSpPr>
          <p:cNvPr id="3076" name="Rectangle 2"/>
          <p:cNvSpPr>
            <a:spLocks noGrp="1"/>
          </p:cNvSpPr>
          <p:nvPr>
            <p:ph type="ctrTitle"/>
          </p:nvPr>
        </p:nvSpPr>
        <p:spPr>
          <a:xfrm>
            <a:off x="395288" y="2200275"/>
            <a:ext cx="777240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kumimoji="1" lang="en-US" altLang="zh-CN" sz="8800" b="1" kern="1200" dirty="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17.</a:t>
            </a:r>
            <a:r>
              <a:rPr kumimoji="1" lang="zh-CN" altLang="en-US" sz="8800" b="1" kern="1200" dirty="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第八次</a:t>
            </a:r>
            <a:endParaRPr kumimoji="1" lang="zh-CN" altLang="en-US" sz="8800" b="1" kern="1200" dirty="0"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441700"/>
            <a:ext cx="3995738" cy="3416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8" name="矩形 3"/>
          <p:cNvSpPr/>
          <p:nvPr/>
        </p:nvSpPr>
        <p:spPr>
          <a:xfrm>
            <a:off x="484188" y="260350"/>
            <a:ext cx="4541837" cy="66468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358775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第一次抗击外国侵略军       </a:t>
            </a:r>
            <a:endParaRPr lang="zh-CN" altLang="en-US" sz="2800" b="1" u="none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358775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第二次抗击外国侵略军       </a:t>
            </a:r>
            <a:endParaRPr lang="en-US" altLang="zh-CN" sz="2800" b="1" u="none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358775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第三次抗击外国侵略军       </a:t>
            </a:r>
            <a:endParaRPr lang="en-US" altLang="zh-CN" sz="2800" b="1" u="none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358775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第四次抗击外国侵略军       </a:t>
            </a:r>
            <a:endParaRPr lang="en-US" altLang="zh-CN" sz="2800" b="1" u="none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358775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第五次抗击外国侵略军       </a:t>
            </a:r>
            <a:endParaRPr lang="en-US" altLang="zh-CN" sz="2800" b="1" u="none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358775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第六次抗击外国侵略军       </a:t>
            </a:r>
            <a:endParaRPr lang="en-US" altLang="zh-CN" sz="2800" b="1" u="none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358775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第七次抗击外国侵略军       </a:t>
            </a:r>
            <a:endParaRPr lang="en-US" altLang="zh-CN" sz="2800" b="1" u="none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358775">
              <a:lnSpc>
                <a:spcPct val="150000"/>
              </a:lnSpc>
              <a:spcBef>
                <a:spcPct val="50000"/>
              </a:spcBef>
            </a:pPr>
            <a:endParaRPr lang="zh-CN" altLang="en-US" b="1" u="none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39" name="文本框 1"/>
          <p:cNvSpPr txBox="1"/>
          <p:nvPr/>
        </p:nvSpPr>
        <p:spPr>
          <a:xfrm>
            <a:off x="5805488" y="471488"/>
            <a:ext cx="1404937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u="none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失败</a:t>
            </a:r>
            <a:endParaRPr lang="zh-CN" altLang="en-US" sz="2800" b="1" u="none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0" name="文本框 1"/>
          <p:cNvSpPr txBox="1"/>
          <p:nvPr/>
        </p:nvSpPr>
        <p:spPr>
          <a:xfrm>
            <a:off x="5805488" y="1287463"/>
            <a:ext cx="1404937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u="none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失败</a:t>
            </a:r>
            <a:endParaRPr lang="zh-CN" altLang="en-US" sz="2800" b="1" u="none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1" name="文本框 1"/>
          <p:cNvSpPr txBox="1"/>
          <p:nvPr/>
        </p:nvSpPr>
        <p:spPr>
          <a:xfrm>
            <a:off x="5805488" y="3856038"/>
            <a:ext cx="1404937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u="none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失败</a:t>
            </a:r>
            <a:endParaRPr lang="zh-CN" altLang="en-US" sz="2800" b="1" u="none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2" name="文本框 1"/>
          <p:cNvSpPr txBox="1"/>
          <p:nvPr/>
        </p:nvSpPr>
        <p:spPr>
          <a:xfrm>
            <a:off x="5751513" y="2919413"/>
            <a:ext cx="1404937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u="none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失败</a:t>
            </a:r>
            <a:endParaRPr lang="zh-CN" altLang="en-US" sz="2800" b="1" u="none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3" name="文本框 1"/>
          <p:cNvSpPr txBox="1"/>
          <p:nvPr/>
        </p:nvSpPr>
        <p:spPr>
          <a:xfrm>
            <a:off x="5805488" y="4773613"/>
            <a:ext cx="1404937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u="none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失败</a:t>
            </a:r>
            <a:endParaRPr lang="zh-CN" altLang="en-US" sz="2800" b="1" u="none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4" name="文本框 1"/>
          <p:cNvSpPr txBox="1"/>
          <p:nvPr/>
        </p:nvSpPr>
        <p:spPr>
          <a:xfrm>
            <a:off x="5751513" y="2133600"/>
            <a:ext cx="1404937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u="none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失败</a:t>
            </a:r>
            <a:endParaRPr lang="zh-CN" altLang="en-US" sz="2800" b="1" u="none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5" name="文本框 1"/>
          <p:cNvSpPr txBox="1"/>
          <p:nvPr/>
        </p:nvSpPr>
        <p:spPr>
          <a:xfrm>
            <a:off x="5805488" y="5578475"/>
            <a:ext cx="1404937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u="none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失败</a:t>
            </a:r>
            <a:endParaRPr lang="zh-CN" altLang="en-US" sz="2800" b="1" u="none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781300"/>
            <a:ext cx="4768850" cy="4076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矩形 3"/>
          <p:cNvSpPr/>
          <p:nvPr/>
        </p:nvSpPr>
        <p:spPr>
          <a:xfrm>
            <a:off x="755650" y="1314450"/>
            <a:ext cx="792162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358775"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u="none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可是，</a:t>
            </a:r>
            <a:r>
              <a:rPr lang="zh-CN" altLang="en-US" sz="3200" b="1" u="none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一连</a:t>
            </a:r>
            <a:r>
              <a:rPr lang="zh-CN" altLang="en-US" sz="32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打了七次仗，苏格兰军队</a:t>
            </a:r>
            <a:r>
              <a:rPr lang="zh-CN" altLang="en-US" sz="3200" b="1" u="none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</a:t>
            </a:r>
            <a:r>
              <a:rPr lang="zh-CN" altLang="en-US" sz="32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失败了，布鲁斯王子也受了伤。</a:t>
            </a:r>
            <a:endParaRPr lang="zh-CN" altLang="en-US" sz="3200" b="1" u="none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00" y="-73025"/>
            <a:ext cx="9271000" cy="7004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00" y="-73025"/>
            <a:ext cx="9320213" cy="692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4137" y="-136525"/>
            <a:ext cx="9440862" cy="6991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42912" y="-212725"/>
            <a:ext cx="10536237" cy="7883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779713"/>
            <a:ext cx="4767263" cy="4078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0" name="矩形 3"/>
          <p:cNvSpPr/>
          <p:nvPr/>
        </p:nvSpPr>
        <p:spPr>
          <a:xfrm>
            <a:off x="1042988" y="1125538"/>
            <a:ext cx="7058025" cy="23066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u="none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他躺在山上的一间磨坊里，不断地唉声叹气。对这场战争，他几乎失去了信心。</a:t>
            </a:r>
            <a:endParaRPr lang="zh-CN" altLang="en-US" sz="2800" b="1" u="none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" y="2779713"/>
            <a:ext cx="4767263" cy="4078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4" name="矩形 3"/>
          <p:cNvSpPr/>
          <p:nvPr/>
        </p:nvSpPr>
        <p:spPr>
          <a:xfrm>
            <a:off x="1042988" y="1125538"/>
            <a:ext cx="7058025" cy="23066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u="none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他躺在山上的一间磨坊里，</a:t>
            </a:r>
            <a:r>
              <a:rPr lang="zh-CN" altLang="en-US" sz="3200" b="1" u="none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不断地唉声叹气</a:t>
            </a:r>
            <a:r>
              <a:rPr lang="zh-CN" altLang="en-US" sz="32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。对这场战争，他几乎失去了信心。</a:t>
            </a:r>
            <a:endParaRPr lang="zh-CN" altLang="en-US" sz="2800" b="1" u="none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797175"/>
            <a:ext cx="4767263" cy="4079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8" name="矩形 3"/>
          <p:cNvSpPr/>
          <p:nvPr/>
        </p:nvSpPr>
        <p:spPr>
          <a:xfrm>
            <a:off x="827088" y="981075"/>
            <a:ext cx="7489825" cy="35385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zh-CN" altLang="en-US" sz="2800" b="1" u="none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可是，</a:t>
            </a:r>
            <a:r>
              <a:rPr lang="zh-CN" altLang="en-US" sz="2800" b="1" u="none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一连</a:t>
            </a:r>
            <a:r>
              <a:rPr lang="zh-CN" altLang="en-US" sz="28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打了七次仗，苏格兰军队</a:t>
            </a:r>
            <a:r>
              <a:rPr lang="zh-CN" altLang="en-US" sz="2800" b="1" u="none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</a:t>
            </a:r>
            <a:r>
              <a:rPr lang="zh-CN" altLang="en-US" sz="28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失败了，布鲁斯王子也受了伤。他躺在山上的一间磨坊里，</a:t>
            </a:r>
            <a:r>
              <a:rPr lang="zh-CN" altLang="en-US" sz="2800" b="1" u="none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不断地</a:t>
            </a:r>
            <a:r>
              <a:rPr lang="zh-CN" altLang="en-US" sz="28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唉声叹气。对这场战争，他</a:t>
            </a:r>
            <a:r>
              <a:rPr lang="zh-CN" altLang="en-US" sz="2800" b="1" u="none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几乎</a:t>
            </a:r>
            <a:r>
              <a:rPr lang="zh-CN" altLang="en-US" sz="28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失去了信心。</a:t>
            </a:r>
            <a:endParaRPr lang="zh-CN" altLang="en-US" sz="2800" b="1" u="none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阿鲲 - 战争的年代.mp3">
            <a:hlinkClick r:id="" action="ppaction://media"/>
          </p:cNvPr>
          <p:cNvPicPr>
            <a:picLocks noRot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3888" y="6308725"/>
            <a:ext cx="406400" cy="406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87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1" name="图片 5"/>
          <p:cNvPicPr>
            <a:picLocks noChangeAspect="1"/>
          </p:cNvPicPr>
          <p:nvPr/>
        </p:nvPicPr>
        <p:blipFill>
          <a:blip r:embed="rId1">
            <a:biLevel thresh="50000"/>
          </a:blip>
          <a:stretch>
            <a:fillRect/>
          </a:stretch>
        </p:blipFill>
        <p:spPr>
          <a:xfrm>
            <a:off x="5775325" y="-9525"/>
            <a:ext cx="3368675" cy="2524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2" name="文本框 1"/>
          <p:cNvSpPr txBox="1"/>
          <p:nvPr/>
        </p:nvSpPr>
        <p:spPr>
          <a:xfrm>
            <a:off x="820738" y="2398713"/>
            <a:ext cx="7348537" cy="20605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200000"/>
              </a:lnSpc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默读课文第三自然段，用横线画出蜘蛛结网面临的困难。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图片 5"/>
          <p:cNvPicPr>
            <a:picLocks noChangeAspect="1"/>
          </p:cNvPicPr>
          <p:nvPr/>
        </p:nvPicPr>
        <p:blipFill>
          <a:blip r:embed="rId1">
            <a:lum contrast="20000"/>
          </a:blip>
          <a:stretch>
            <a:fillRect/>
          </a:stretch>
        </p:blipFill>
        <p:spPr>
          <a:xfrm>
            <a:off x="3506788" y="-9525"/>
            <a:ext cx="5637212" cy="422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6" name="文本框 2"/>
          <p:cNvSpPr txBox="1"/>
          <p:nvPr/>
        </p:nvSpPr>
        <p:spPr>
          <a:xfrm>
            <a:off x="250825" y="4724400"/>
            <a:ext cx="8137525" cy="12017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914400" eaLnBrk="0" hangingPunct="0"/>
            <a:r>
              <a:rPr lang="zh-CN" altLang="en-US" sz="3600" b="1" u="none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一阵大风吹来，丝断了，网破了。</a:t>
            </a:r>
            <a:endParaRPr lang="en-US" altLang="zh-CN" sz="3600" b="1" u="none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14400" eaLnBrk="0" hangingPunct="0"/>
            <a:endParaRPr lang="en-US" altLang="zh-CN" sz="3600" b="1" u="none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29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99213" y="0"/>
            <a:ext cx="2754312" cy="2060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矩形 1"/>
          <p:cNvSpPr/>
          <p:nvPr/>
        </p:nvSpPr>
        <p:spPr>
          <a:xfrm>
            <a:off x="827088" y="620713"/>
            <a:ext cx="3068637" cy="6000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32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第一次网破了     </a:t>
            </a:r>
            <a:endParaRPr lang="en-US" altLang="zh-CN" sz="3200" b="1" u="none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2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第二次网破了     </a:t>
            </a:r>
            <a:endParaRPr lang="zh-CN" altLang="en-US" sz="3200" b="1" u="none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2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第三次网破了     </a:t>
            </a:r>
            <a:endParaRPr lang="zh-CN" altLang="en-US" sz="3200" b="1" u="none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2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第四次网破了     </a:t>
            </a:r>
            <a:endParaRPr lang="zh-CN" altLang="en-US" sz="3200" b="1" u="none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2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第五次网破了     </a:t>
            </a:r>
            <a:endParaRPr lang="zh-CN" altLang="en-US" sz="3200" b="1" u="none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2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第六次网破了     </a:t>
            </a:r>
            <a:endParaRPr lang="zh-CN" altLang="en-US" sz="3200" b="1" u="none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2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第七次网破了     </a:t>
            </a:r>
            <a:endParaRPr lang="zh-CN" altLang="en-US" sz="3200" b="1" u="none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endParaRPr lang="en-US" altLang="zh-CN" sz="3200" b="1" u="none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4476750" y="882650"/>
            <a:ext cx="2130425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u="none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再次结网</a:t>
            </a:r>
            <a:endParaRPr lang="zh-CN" altLang="en-US" sz="2800" b="1" u="none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4476750" y="1538288"/>
            <a:ext cx="2130425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u="none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再次结网</a:t>
            </a:r>
            <a:endParaRPr lang="zh-CN" altLang="en-US" sz="2800" b="1" u="none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4476750" y="2352675"/>
            <a:ext cx="2130425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u="none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再次结网</a:t>
            </a:r>
            <a:endParaRPr lang="zh-CN" altLang="en-US" sz="2800" b="1" u="none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1"/>
          <p:cNvSpPr txBox="1"/>
          <p:nvPr/>
        </p:nvSpPr>
        <p:spPr>
          <a:xfrm>
            <a:off x="4476750" y="3840163"/>
            <a:ext cx="2130425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u="none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再次结网</a:t>
            </a:r>
            <a:endParaRPr lang="zh-CN" altLang="en-US" sz="2800" b="1" u="none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4476750" y="3097213"/>
            <a:ext cx="2130425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u="none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再次结网</a:t>
            </a:r>
            <a:endParaRPr lang="zh-CN" altLang="en-US" sz="2800" b="1" u="none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1"/>
          <p:cNvSpPr txBox="1"/>
          <p:nvPr/>
        </p:nvSpPr>
        <p:spPr>
          <a:xfrm>
            <a:off x="4476750" y="4529138"/>
            <a:ext cx="2130425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u="none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再次结网</a:t>
            </a:r>
            <a:endParaRPr lang="zh-CN" altLang="en-US" sz="2800" b="1" u="none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1"/>
          <p:cNvSpPr txBox="1"/>
          <p:nvPr/>
        </p:nvSpPr>
        <p:spPr>
          <a:xfrm>
            <a:off x="4476750" y="5273675"/>
            <a:ext cx="2130425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u="none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再次结网</a:t>
            </a:r>
            <a:endParaRPr lang="zh-CN" altLang="en-US" sz="2800" b="1" u="none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16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32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48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64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80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96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4" grpId="0"/>
      <p:bldP spid="5" grpId="0"/>
      <p:bldP spid="6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3"/>
          <p:cNvPicPr>
            <a:picLocks noChangeAspect="1"/>
          </p:cNvPicPr>
          <p:nvPr/>
        </p:nvPicPr>
        <p:blipFill>
          <a:blip r:embed="rId1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4525" y="0"/>
            <a:ext cx="5772880" cy="43199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755650" y="4076700"/>
            <a:ext cx="7993063" cy="2584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3600" u="none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u="none" dirty="0">
                <a:latin typeface="楷体" panose="02010609060101010101" pitchFamily="49" charset="-122"/>
                <a:ea typeface="楷体" panose="02010609060101010101" pitchFamily="49" charset="-122"/>
              </a:rPr>
              <a:t>就这样结了断，断了结，</a:t>
            </a:r>
            <a:r>
              <a:rPr lang="zh-CN" altLang="en-US" sz="3600" u="none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一连</a:t>
            </a:r>
            <a:r>
              <a:rPr lang="zh-CN" altLang="en-US" sz="3600" u="none" dirty="0">
                <a:latin typeface="楷体" panose="02010609060101010101" pitchFamily="49" charset="-122"/>
                <a:ea typeface="楷体" panose="02010609060101010101" pitchFamily="49" charset="-122"/>
              </a:rPr>
              <a:t>结了七次，</a:t>
            </a:r>
            <a:r>
              <a:rPr lang="zh-CN" altLang="en-US" sz="3600" u="none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</a:t>
            </a:r>
            <a:r>
              <a:rPr lang="zh-CN" altLang="en-US" sz="3600" u="none" dirty="0">
                <a:latin typeface="楷体" panose="02010609060101010101" pitchFamily="49" charset="-122"/>
                <a:ea typeface="楷体" panose="02010609060101010101" pitchFamily="49" charset="-122"/>
              </a:rPr>
              <a:t>没结成。</a:t>
            </a:r>
            <a:endParaRPr lang="zh-CN" altLang="en-US" sz="3600" u="none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endParaRPr lang="zh-CN" altLang="en-US" sz="3600" u="none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54350" y="11113"/>
            <a:ext cx="6089650" cy="4560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2"/>
          <p:cNvSpPr txBox="1"/>
          <p:nvPr/>
        </p:nvSpPr>
        <p:spPr>
          <a:xfrm>
            <a:off x="611188" y="260350"/>
            <a:ext cx="7561262" cy="4584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250000"/>
              </a:lnSpc>
            </a:pPr>
            <a:r>
              <a:rPr lang="zh-CN" altLang="en-US" sz="4000" b="1" u="none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自读要求：</a:t>
            </a:r>
            <a:endParaRPr lang="en-US" altLang="zh-CN" sz="4000" b="1" u="none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200000"/>
              </a:lnSpc>
            </a:pPr>
            <a:r>
              <a:rPr lang="zh-CN" altLang="en-US" sz="2800" b="1" u="none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）读准生字的字音，认清字形。</a:t>
            </a:r>
            <a:endParaRPr lang="en-US" altLang="zh-CN" sz="3200" b="1" u="none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200000"/>
              </a:lnSpc>
            </a:pPr>
            <a:r>
              <a:rPr lang="zh-CN" altLang="en-US" sz="32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）遇到难读的句子多读几遍。</a:t>
            </a:r>
            <a:endParaRPr lang="en-US" altLang="zh-CN" sz="3200" b="1" u="none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200000"/>
              </a:lnSpc>
            </a:pPr>
            <a:r>
              <a:rPr lang="zh-CN" altLang="en-US" sz="32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）思考：课文讲了一件什么事？</a:t>
            </a:r>
            <a:endParaRPr lang="zh-CN" altLang="en-US" sz="3200" b="1" u="none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7" name="图片 1"/>
          <p:cNvPicPr>
            <a:picLocks noChangeAspect="1"/>
          </p:cNvPicPr>
          <p:nvPr/>
        </p:nvPicPr>
        <p:blipFill>
          <a:blip r:embed="rId1">
            <a:lum bright="39999" contrast="-39999"/>
          </a:blip>
          <a:stretch>
            <a:fillRect/>
          </a:stretch>
        </p:blipFill>
        <p:spPr>
          <a:xfrm>
            <a:off x="5711825" y="0"/>
            <a:ext cx="3432175" cy="2568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8" name="矩形 2"/>
          <p:cNvSpPr/>
          <p:nvPr/>
        </p:nvSpPr>
        <p:spPr>
          <a:xfrm>
            <a:off x="620713" y="1625600"/>
            <a:ext cx="8208962" cy="2860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4000" u="none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000" u="none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可蜘蛛并不灰心，照样从头干起，在第八次，它终于结成了一张网。</a:t>
            </a:r>
            <a:endParaRPr lang="zh-CN" altLang="en-US" sz="4000" u="none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1" name="图片 1"/>
          <p:cNvPicPr>
            <a:picLocks noChangeAspect="1"/>
          </p:cNvPicPr>
          <p:nvPr/>
        </p:nvPicPr>
        <p:blipFill>
          <a:blip r:embed="rId1">
            <a:lum bright="39999" contrast="-39999"/>
          </a:blip>
          <a:stretch>
            <a:fillRect/>
          </a:stretch>
        </p:blipFill>
        <p:spPr>
          <a:xfrm>
            <a:off x="6223000" y="0"/>
            <a:ext cx="2921000" cy="2185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2" name="矩形 2"/>
          <p:cNvSpPr/>
          <p:nvPr/>
        </p:nvSpPr>
        <p:spPr>
          <a:xfrm>
            <a:off x="538163" y="1998663"/>
            <a:ext cx="8208962" cy="2860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457200" eaLnBrk="0" hangingPunct="0">
              <a:lnSpc>
                <a:spcPct val="150000"/>
              </a:lnSpc>
            </a:pPr>
            <a:r>
              <a:rPr lang="zh-CN" altLang="en-US" sz="4000" u="none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4000" u="none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可蜘蛛</a:t>
            </a:r>
            <a:r>
              <a:rPr lang="zh-CN" altLang="en-US" sz="4000" u="none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并不灰心</a:t>
            </a:r>
            <a:r>
              <a:rPr lang="zh-CN" altLang="en-US" sz="4000" u="none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，照样</a:t>
            </a:r>
            <a:r>
              <a:rPr lang="zh-CN" altLang="en-US" sz="4000" u="none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从头干起</a:t>
            </a:r>
            <a:r>
              <a:rPr lang="zh-CN" altLang="en-US" sz="4000" u="none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，在第八次，它终于结成了一张网。</a:t>
            </a:r>
            <a:endParaRPr lang="zh-CN" altLang="en-US" sz="4000" u="none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5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99213" y="0"/>
            <a:ext cx="2754312" cy="2060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6" name="矩形 1"/>
          <p:cNvSpPr/>
          <p:nvPr/>
        </p:nvSpPr>
        <p:spPr>
          <a:xfrm>
            <a:off x="755650" y="1125538"/>
            <a:ext cx="7200900" cy="45227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3200" u="none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u="none" dirty="0">
                <a:latin typeface="楷体" panose="02010609060101010101" pitchFamily="49" charset="-122"/>
                <a:ea typeface="楷体" panose="02010609060101010101" pitchFamily="49" charset="-122"/>
              </a:rPr>
              <a:t>忽然，一阵大风吹来，丝断了，网破了。蜘蛛重新扯起细丝再次结网，又被风吹断了。就这样结了断，断了结，一连结了七次，都没结成。可蜘蛛并不灰心，照样从头干起，在第八次，它终于结成了一张网。</a:t>
            </a:r>
            <a:endParaRPr lang="zh-CN" altLang="en-US" sz="3200" u="none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49" name="Picture 4" descr="https://gss1.bdstatic.com/-vo3dSag_xI4khGkpoWK1HF6hhy/baike/w%3D268%3Bg%3D0/sign=2f8b03a402d162d985ee651a29e4ced1/6d81800a19d8bc3e9cb64baa8a8ba61ea8d3451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1600" y="2205038"/>
            <a:ext cx="3727450" cy="372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0" name="矩形 9"/>
          <p:cNvSpPr/>
          <p:nvPr/>
        </p:nvSpPr>
        <p:spPr>
          <a:xfrm>
            <a:off x="1050925" y="2312988"/>
            <a:ext cx="5181600" cy="37687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 eaLnBrk="0" hangingPunct="0"/>
            <a:r>
              <a:rPr lang="en-US" altLang="zh-CN" sz="23900" u="none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3900" u="none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斯</a:t>
            </a:r>
            <a:endParaRPr lang="zh-CN" altLang="en-US" sz="23900" u="none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03338" y="568325"/>
            <a:ext cx="6056313" cy="523875"/>
          </a:xfrm>
          <a:prstGeom prst="rect">
            <a:avLst/>
          </a:prstGeom>
          <a:solidFill>
            <a:schemeClr val="accent5"/>
          </a:solidFill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1" lang="zh-CN" altLang="en-US" sz="2800" b="1" u="none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左右不等窄让宽。主动避让有礼貌</a:t>
            </a:r>
            <a:r>
              <a:rPr kumimoji="1" lang="zh-CN" altLang="en-US" sz="2800" u="none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。</a:t>
            </a:r>
            <a:endParaRPr kumimoji="1" lang="zh-CN" altLang="en-US" sz="2800" u="none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68413" y="1476375"/>
            <a:ext cx="6049963" cy="522288"/>
          </a:xfrm>
          <a:prstGeom prst="rect">
            <a:avLst/>
          </a:prstGeom>
          <a:solidFill>
            <a:schemeClr val="accent5"/>
          </a:solidFill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1" lang="zh-CN" altLang="en-US" sz="2800" b="1" u="none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左右等长要错位，左高右低有趣味。</a:t>
            </a:r>
            <a:endParaRPr kumimoji="1" lang="zh-CN" altLang="en-US" sz="2800" b="1" u="none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5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54350" y="0"/>
            <a:ext cx="6089650" cy="4560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6" name="Rectangle 3"/>
          <p:cNvSpPr/>
          <p:nvPr/>
        </p:nvSpPr>
        <p:spPr>
          <a:xfrm>
            <a:off x="250825" y="1922463"/>
            <a:ext cx="8137525" cy="29845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4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4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endParaRPr lang="zh-CN" altLang="en-US" sz="48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48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4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br>
              <a:rPr lang="zh-CN" altLang="en-US" sz="44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en-US" sz="4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8" name="文本框 1"/>
          <p:cNvSpPr txBox="1">
            <a:spLocks noChangeArrowheads="1"/>
          </p:cNvSpPr>
          <p:nvPr/>
        </p:nvSpPr>
        <p:spPr bwMode="auto">
          <a:xfrm>
            <a:off x="682625" y="641350"/>
            <a:ext cx="8348663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抗</a:t>
            </a:r>
            <a:r>
              <a:rPr kumimoji="1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击</a:t>
            </a:r>
            <a:r>
              <a:rPr kumimoji="1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</a:t>
            </a:r>
            <a:r>
              <a:rPr kumimoji="1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抵</a:t>
            </a:r>
            <a:r>
              <a:rPr kumimoji="1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抗</a:t>
            </a:r>
            <a:endParaRPr kumimoji="1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侵略</a:t>
            </a:r>
            <a:r>
              <a:rPr kumimoji="1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侵略军</a:t>
            </a:r>
            <a:endParaRPr kumimoji="1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唉声叹气  失去信心  并不灰心  感动极了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  </a:t>
            </a: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9750" y="2293938"/>
            <a:ext cx="1871663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en-US" altLang="zh-CN" sz="2800" b="1" u="none" dirty="0">
                <a:latin typeface="黑体" panose="02010609060101010101" pitchFamily="49" charset="-122"/>
                <a:ea typeface="黑体" panose="02010609060101010101" pitchFamily="49" charset="-122"/>
              </a:rPr>
              <a:t>qīn lüè</a:t>
            </a:r>
            <a:endParaRPr lang="en-US" altLang="zh-CN" sz="2800" b="1" u="none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charRg st="7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charRg st="15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3" name="图片 4"/>
          <p:cNvPicPr>
            <a:picLocks noChangeAspect="1"/>
          </p:cNvPicPr>
          <p:nvPr/>
        </p:nvPicPr>
        <p:blipFill>
          <a:blip r:embed="rId1"/>
          <a:srcRect t="6577"/>
          <a:stretch>
            <a:fillRect/>
          </a:stretch>
        </p:blipFill>
        <p:spPr>
          <a:xfrm>
            <a:off x="-728662" y="519113"/>
            <a:ext cx="6284912" cy="5784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4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638" y="463550"/>
            <a:ext cx="5016500" cy="5954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文本框 5"/>
          <p:cNvSpPr txBox="1"/>
          <p:nvPr/>
        </p:nvSpPr>
        <p:spPr>
          <a:xfrm>
            <a:off x="411163" y="620713"/>
            <a:ext cx="204787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914400" eaLnBrk="0" hangingPunct="0"/>
            <a:r>
              <a:rPr lang="en-US" altLang="zh-CN" u="none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endParaRPr lang="zh-CN" altLang="en-US" u="none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6" name="文本框 6"/>
          <p:cNvSpPr txBox="1"/>
          <p:nvPr/>
        </p:nvSpPr>
        <p:spPr>
          <a:xfrm>
            <a:off x="411163" y="1700213"/>
            <a:ext cx="204787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914400" eaLnBrk="0" hangingPunct="0"/>
            <a:r>
              <a:rPr lang="en-US" altLang="zh-CN" u="none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zh-CN" altLang="en-US" u="none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7" name="文本框 7"/>
          <p:cNvSpPr txBox="1"/>
          <p:nvPr/>
        </p:nvSpPr>
        <p:spPr>
          <a:xfrm>
            <a:off x="4684713" y="415925"/>
            <a:ext cx="203200" cy="461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914400" eaLnBrk="0" hangingPunct="0"/>
            <a:r>
              <a:rPr lang="en-US" altLang="zh-CN" u="none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endParaRPr lang="zh-CN" altLang="en-US" u="none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8" name="文本框 8"/>
          <p:cNvSpPr txBox="1"/>
          <p:nvPr/>
        </p:nvSpPr>
        <p:spPr>
          <a:xfrm>
            <a:off x="4643438" y="3789363"/>
            <a:ext cx="204787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914400" eaLnBrk="0" hangingPunct="0"/>
            <a:r>
              <a:rPr lang="en-US" altLang="zh-CN" u="none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endParaRPr lang="zh-CN" altLang="en-US" u="none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9" name="文本框 9"/>
          <p:cNvSpPr txBox="1"/>
          <p:nvPr/>
        </p:nvSpPr>
        <p:spPr>
          <a:xfrm>
            <a:off x="4643438" y="4652963"/>
            <a:ext cx="204787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914400" eaLnBrk="0" hangingPunct="0"/>
            <a:r>
              <a:rPr lang="en-US" altLang="zh-CN" u="none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endParaRPr lang="zh-CN" altLang="en-US" u="none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8" y="3819525"/>
            <a:ext cx="3549650" cy="3038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文本框 2"/>
          <p:cNvSpPr txBox="1"/>
          <p:nvPr/>
        </p:nvSpPr>
        <p:spPr>
          <a:xfrm>
            <a:off x="600075" y="1717675"/>
            <a:ext cx="816927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zh-CN" altLang="en-US" sz="32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古时候，欧洲苏格兰王子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32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英勇抗击侵略军，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战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败，几乎失去了信心。后来看到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2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，受到启发，树立了信心。最后，重拾信心的布鲁斯经过第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次抵抗，终于打败了侵略军。</a:t>
            </a:r>
            <a:endParaRPr lang="zh-CN" altLang="en-US" b="1" u="none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19" name="文本框 3"/>
          <p:cNvSpPr txBox="1"/>
          <p:nvPr/>
        </p:nvSpPr>
        <p:spPr>
          <a:xfrm>
            <a:off x="539750" y="549275"/>
            <a:ext cx="6985000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3600" b="1" u="none" dirty="0">
                <a:solidFill>
                  <a:srgbClr val="FF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根据课文内容填空</a:t>
            </a:r>
            <a:endParaRPr lang="zh-CN" altLang="en-US" sz="3600" b="1" u="none" dirty="0">
              <a:solidFill>
                <a:srgbClr val="FF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8" y="3819525"/>
            <a:ext cx="3549650" cy="3038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文本框 2"/>
          <p:cNvSpPr txBox="1"/>
          <p:nvPr/>
        </p:nvSpPr>
        <p:spPr>
          <a:xfrm>
            <a:off x="600075" y="1717675"/>
            <a:ext cx="816927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zh-CN" altLang="en-US" sz="32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古时候，欧洲苏格兰王子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32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英勇抗击侵略军，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战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败，几乎</a:t>
            </a:r>
            <a:r>
              <a:rPr lang="zh-CN" altLang="en-US" sz="3200" b="1" u="none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失去了信心</a:t>
            </a:r>
            <a:r>
              <a:rPr lang="zh-CN" altLang="en-US" sz="32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。后来看到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2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，受到启发，</a:t>
            </a:r>
            <a:r>
              <a:rPr lang="zh-CN" altLang="en-US" sz="3200" b="1" u="none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树立了信心</a:t>
            </a:r>
            <a:r>
              <a:rPr lang="zh-CN" altLang="en-US" sz="32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。最后，</a:t>
            </a:r>
            <a:r>
              <a:rPr lang="zh-CN" altLang="en-US" sz="3200" b="1" u="none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重拾信心</a:t>
            </a:r>
            <a:r>
              <a:rPr lang="zh-CN" altLang="en-US" sz="32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的布鲁斯经过第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次抵抗，终于打败了侵略军。</a:t>
            </a:r>
            <a:endParaRPr lang="zh-CN" altLang="en-US" b="1" u="none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3" name="文本框 3"/>
          <p:cNvSpPr txBox="1"/>
          <p:nvPr/>
        </p:nvSpPr>
        <p:spPr>
          <a:xfrm>
            <a:off x="539750" y="549275"/>
            <a:ext cx="6985000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3600" b="1" u="none" dirty="0">
                <a:solidFill>
                  <a:srgbClr val="FF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根据课文内容填空</a:t>
            </a:r>
            <a:endParaRPr lang="zh-CN" altLang="en-US" sz="3600" b="1" u="none" dirty="0">
              <a:solidFill>
                <a:srgbClr val="FF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图片 4"/>
          <p:cNvPicPr>
            <a:picLocks noChangeAspect="1"/>
          </p:cNvPicPr>
          <p:nvPr/>
        </p:nvPicPr>
        <p:blipFill>
          <a:blip r:embed="rId1"/>
          <a:srcRect t="6577"/>
          <a:stretch>
            <a:fillRect/>
          </a:stretch>
        </p:blipFill>
        <p:spPr>
          <a:xfrm>
            <a:off x="-728662" y="519113"/>
            <a:ext cx="6284912" cy="5784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6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638" y="463550"/>
            <a:ext cx="5016500" cy="5954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文本框 5"/>
          <p:cNvSpPr txBox="1"/>
          <p:nvPr/>
        </p:nvSpPr>
        <p:spPr>
          <a:xfrm>
            <a:off x="411163" y="620713"/>
            <a:ext cx="204787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914400" eaLnBrk="0" hangingPunct="0"/>
            <a:r>
              <a:rPr lang="en-US" altLang="zh-CN" u="none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endParaRPr lang="zh-CN" altLang="en-US" u="none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8" name="文本框 6"/>
          <p:cNvSpPr txBox="1"/>
          <p:nvPr/>
        </p:nvSpPr>
        <p:spPr>
          <a:xfrm>
            <a:off x="411163" y="1700213"/>
            <a:ext cx="204787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914400" eaLnBrk="0" hangingPunct="0"/>
            <a:r>
              <a:rPr lang="en-US" altLang="zh-CN" u="none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zh-CN" altLang="en-US" u="none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9" name="文本框 7"/>
          <p:cNvSpPr txBox="1"/>
          <p:nvPr/>
        </p:nvSpPr>
        <p:spPr>
          <a:xfrm>
            <a:off x="4684713" y="415925"/>
            <a:ext cx="203200" cy="461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914400" eaLnBrk="0" hangingPunct="0"/>
            <a:r>
              <a:rPr lang="en-US" altLang="zh-CN" u="none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endParaRPr lang="zh-CN" altLang="en-US" u="none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0" name="文本框 8"/>
          <p:cNvSpPr txBox="1"/>
          <p:nvPr/>
        </p:nvSpPr>
        <p:spPr>
          <a:xfrm>
            <a:off x="4643438" y="3789363"/>
            <a:ext cx="204787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914400" eaLnBrk="0" hangingPunct="0"/>
            <a:r>
              <a:rPr lang="en-US" altLang="zh-CN" u="none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endParaRPr lang="zh-CN" altLang="en-US" u="none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1" name="文本框 9"/>
          <p:cNvSpPr txBox="1"/>
          <p:nvPr/>
        </p:nvSpPr>
        <p:spPr>
          <a:xfrm>
            <a:off x="4643438" y="4652963"/>
            <a:ext cx="204787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914400" eaLnBrk="0" hangingPunct="0"/>
            <a:r>
              <a:rPr lang="en-US" altLang="zh-CN" u="none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endParaRPr lang="zh-CN" altLang="en-US" u="none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903663" y="2781300"/>
            <a:ext cx="6159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en-US" altLang="zh-CN" b="1" u="non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//</a:t>
            </a:r>
            <a:endParaRPr lang="en-US" altLang="zh-CN" b="1" u="none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493000" y="4191000"/>
            <a:ext cx="6159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en-US" altLang="zh-CN" b="1" u="non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//</a:t>
            </a:r>
            <a:endParaRPr lang="zh-CN" altLang="en-US" b="1" u="none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875463" y="5957888"/>
            <a:ext cx="617537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en-US" altLang="zh-CN" b="1" u="non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//</a:t>
            </a:r>
            <a:endParaRPr lang="en-US" altLang="zh-CN" b="1" u="none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386" name="Rectangle 2"/>
          <p:cNvSpPr>
            <a:spLocks noGrp="1" noChangeArrowheads="1"/>
          </p:cNvSpPr>
          <p:nvPr>
            <p:ph idx="1" hasCustomPrompt="1"/>
          </p:nvPr>
        </p:nvSpPr>
        <p:spPr>
          <a:xfrm>
            <a:off x="611188" y="765175"/>
            <a:ext cx="7848600" cy="46402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        </a:t>
            </a:r>
            <a:endParaRPr kumimoji="1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楷体_GB2312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r>
              <a:rPr kumimoji="1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王子布鲁斯带领军队，英勇地抗击外国侵略军</a:t>
            </a:r>
            <a:r>
              <a:rPr kumimoji="1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1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楷体_GB2312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441700"/>
            <a:ext cx="3995738" cy="3416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矩形 3"/>
          <p:cNvSpPr/>
          <p:nvPr/>
        </p:nvSpPr>
        <p:spPr>
          <a:xfrm>
            <a:off x="484188" y="260350"/>
            <a:ext cx="4541837" cy="66468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358775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第一次抗击外国侵略军       </a:t>
            </a:r>
            <a:endParaRPr lang="zh-CN" altLang="en-US" sz="2800" b="1" u="none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358775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第二次抗击外国侵略军       </a:t>
            </a:r>
            <a:endParaRPr lang="en-US" altLang="zh-CN" sz="2800" b="1" u="none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358775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第三次抗击外国侵略军       </a:t>
            </a:r>
            <a:endParaRPr lang="en-US" altLang="zh-CN" sz="2800" b="1" u="none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358775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第四次抗击外国侵略军       </a:t>
            </a:r>
            <a:endParaRPr lang="en-US" altLang="zh-CN" sz="2800" b="1" u="none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358775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第五次抗击外国侵略军       </a:t>
            </a:r>
            <a:endParaRPr lang="en-US" altLang="zh-CN" sz="2800" b="1" u="none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358775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第六次抗击外国侵略军       </a:t>
            </a:r>
            <a:endParaRPr lang="en-US" altLang="zh-CN" sz="2800" b="1" u="none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358775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u="none" dirty="0">
                <a:latin typeface="楷体" panose="02010609060101010101" pitchFamily="49" charset="-122"/>
                <a:ea typeface="楷体" panose="02010609060101010101" pitchFamily="49" charset="-122"/>
              </a:rPr>
              <a:t>第七次抗击外国侵略军       </a:t>
            </a:r>
            <a:endParaRPr lang="en-US" altLang="zh-CN" sz="2800" b="1" u="none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358775">
              <a:lnSpc>
                <a:spcPct val="150000"/>
              </a:lnSpc>
              <a:spcBef>
                <a:spcPct val="50000"/>
              </a:spcBef>
            </a:pPr>
            <a:endParaRPr lang="zh-CN" altLang="en-US" b="1" u="none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阿鲲 - 战争音乐主题.mp3">
            <a:hlinkClick r:id="" action="ppaction://media"/>
          </p:cNvPr>
          <p:cNvPicPr>
            <a:picLocks noRot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3888" y="6165850"/>
            <a:ext cx="406400" cy="406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文本框 1"/>
          <p:cNvSpPr txBox="1"/>
          <p:nvPr/>
        </p:nvSpPr>
        <p:spPr>
          <a:xfrm>
            <a:off x="5805488" y="471488"/>
            <a:ext cx="1404937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u="none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失败</a:t>
            </a:r>
            <a:endParaRPr lang="zh-CN" altLang="en-US" sz="2800" b="1" u="none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05488" y="1287463"/>
            <a:ext cx="1404937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u="none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失败</a:t>
            </a:r>
            <a:endParaRPr lang="zh-CN" altLang="en-US" sz="2800" b="1" u="none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5805488" y="3856038"/>
            <a:ext cx="1404937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u="none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失败</a:t>
            </a:r>
            <a:endParaRPr lang="zh-CN" altLang="en-US" sz="2800" b="1" u="none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5751513" y="2919413"/>
            <a:ext cx="1404937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u="none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失败</a:t>
            </a:r>
            <a:endParaRPr lang="zh-CN" altLang="en-US" sz="2800" b="1" u="none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5805488" y="4773613"/>
            <a:ext cx="1404937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u="none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失败</a:t>
            </a:r>
            <a:endParaRPr lang="zh-CN" altLang="en-US" sz="2800" b="1" u="none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5751513" y="2133600"/>
            <a:ext cx="1404937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u="none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失败</a:t>
            </a:r>
            <a:endParaRPr lang="zh-CN" altLang="en-US" sz="2800" b="1" u="none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1"/>
          <p:cNvSpPr txBox="1"/>
          <p:nvPr/>
        </p:nvSpPr>
        <p:spPr>
          <a:xfrm>
            <a:off x="5805488" y="5578475"/>
            <a:ext cx="1404937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u="none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失败</a:t>
            </a:r>
            <a:endParaRPr lang="zh-CN" altLang="en-US" sz="2800" b="1" u="none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18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36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54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72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90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108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1" showWhenStopped="0">
                <p:cTn id="6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2292" grpId="0"/>
      <p:bldP spid="2" grpId="0"/>
      <p:bldP spid="3" grpId="0"/>
      <p:bldP spid="4" grpId="0"/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1212</Words>
  <Application>WPS 演示</Application>
  <PresentationFormat>全屏显示(4:3)</PresentationFormat>
  <Paragraphs>152</Paragraphs>
  <Slides>23</Slides>
  <Notes>4</Notes>
  <HiddenSlides>0</HiddenSlides>
  <MMClips>2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Arial</vt:lpstr>
      <vt:lpstr>宋体</vt:lpstr>
      <vt:lpstr>Wingdings</vt:lpstr>
      <vt:lpstr>Times New Roman</vt:lpstr>
      <vt:lpstr>楷体</vt:lpstr>
      <vt:lpstr>黑体</vt:lpstr>
      <vt:lpstr>楷体_GB2312</vt:lpstr>
      <vt:lpstr>微软雅黑</vt:lpstr>
      <vt:lpstr>Arial Unicode MS</vt:lpstr>
      <vt:lpstr>华文新魏</vt:lpstr>
      <vt:lpstr>新宋体</vt:lpstr>
      <vt:lpstr>默认设计模板</vt:lpstr>
      <vt:lpstr>17.第八次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thtfpc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11.第八次</dc:title>
  <dc:creator>thtfpc user</dc:creator>
  <cp:lastModifiedBy>柳</cp:lastModifiedBy>
  <cp:revision>148</cp:revision>
  <dcterms:created xsi:type="dcterms:W3CDTF">2006-10-23T02:44:00Z</dcterms:created>
  <dcterms:modified xsi:type="dcterms:W3CDTF">2018-11-01T11:51:35Z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2052-10.1.0.7566</vt:lpwstr>
  </property>
</Properties>
</file>