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369" r:id="rId3"/>
    <p:sldId id="378" r:id="rId4"/>
    <p:sldId id="370" r:id="rId5"/>
    <p:sldId id="380" r:id="rId6"/>
    <p:sldId id="385" r:id="rId7"/>
    <p:sldId id="379" r:id="rId8"/>
    <p:sldId id="371" r:id="rId9"/>
    <p:sldId id="382" r:id="rId10"/>
    <p:sldId id="390" r:id="rId11"/>
    <p:sldId id="384" r:id="rId12"/>
    <p:sldId id="387" r:id="rId13"/>
    <p:sldId id="389" r:id="rId14"/>
    <p:sldId id="352" r:id="rId15"/>
    <p:sldId id="351" r:id="rId16"/>
    <p:sldId id="290" r:id="rId17"/>
    <p:sldId id="376" r:id="rId18"/>
    <p:sldId id="377" r:id="rId19"/>
    <p:sldId id="365" r:id="rId20"/>
    <p:sldId id="367" r:id="rId21"/>
    <p:sldId id="368" r:id="rId22"/>
    <p:sldId id="269" r:id="rId23"/>
    <p:sldId id="270" r:id="rId24"/>
    <p:sldId id="271" r:id="rId25"/>
    <p:sldId id="307" r:id="rId26"/>
    <p:sldId id="287" r:id="rId27"/>
    <p:sldId id="272" r:id="rId28"/>
    <p:sldId id="304" r:id="rId29"/>
    <p:sldId id="303" r:id="rId30"/>
    <p:sldId id="292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8" d="100"/>
          <a:sy n="78" d="100"/>
        </p:scale>
        <p:origin x="-1146" y="-90"/>
      </p:cViewPr>
      <p:guideLst>
        <p:guide orient="horz" pos="223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pPr/>
              <a:t>2018/12/3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5E5C28-1192-43D1-A8FB-7CEADDCEF21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DCD27-CFA3-4C92-BF6E-C06B7DA022B9}" type="slidenum">
              <a:rPr lang="en-US" altLang="zh-CN" smtClean="0">
                <a:latin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8C164-3978-4490-99D1-83FB94756EF0}" type="slidenum">
              <a:rPr lang="en-US" altLang="zh-CN" smtClean="0">
                <a:latin typeface="Arial" pitchFamily="34" charset="0"/>
              </a:rPr>
              <a:pPr/>
              <a:t>3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63606-8422-41CD-BFFC-401EA1485DFE}" type="slidenum">
              <a:rPr lang="en-US" altLang="zh-CN" smtClean="0">
                <a:latin typeface="Arial" pitchFamily="34" charset="0"/>
              </a:rPr>
              <a:pPr/>
              <a:t>5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DDFAD-4A23-405B-A656-5C0F0339810E}" type="slidenum">
              <a:rPr lang="en-US" altLang="zh-CN" smtClean="0">
                <a:latin typeface="Arial" pitchFamily="34" charset="0"/>
              </a:rPr>
              <a:pPr/>
              <a:t>10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1A454-1835-4ECE-B069-DD7C4A16DA7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96EC2-978D-440B-B12A-DE71F1BD3D9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840DC-0789-4FFD-B8CC-FB0EBD394AC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771BD-057E-449A-96D4-2ABA4B8111E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3EE5-4198-4CCE-BA07-FFA4D35EFFD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22AD3-5D2E-48D0-89B1-F72F4431A0B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661FB-A9E9-4C19-B98C-45A9EA4E70D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8E4E1-60AE-49A1-B14F-F8FB888B3B5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9E889-A95B-4268-A1EF-A8E389D766A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69BBE-0C11-46D4-8795-6C50C6956D2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AC829-0093-42FC-B43E-97B3B156B69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2D3B2-DFD9-4C89-96CA-98EA0BB49E6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71FCD-A855-4D71-A507-45CFCD4A8E2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CB0D5-02EC-46A9-813E-C318CAF903F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62824-EFFE-4133-87CF-B103CE4664B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4AC91-C8D0-4043-A521-7749BFBD0DB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E1AB2-5952-4445-98DC-EDF0015D1C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3A00A-C40F-43D0-AA46-4D8F0069636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1BA0F-1F68-45F3-BF2D-24D1A717D19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3A218-67E9-4B55-A10B-C6B25790FF8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E7F3C-8329-4E40-A027-21BB9754821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6EAB4-31EF-41F1-8961-798D6192BAB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B4948-1050-47F2-A54B-6F061D33C7E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8CD0E9-6F14-4B28-959E-13AACB4B50E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8179F-AFFE-4A35-B95C-F7F2B7BFF5B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07-02-12_1427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765175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640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0" dirty="0">
                <a:solidFill>
                  <a:srgbClr val="FFFF00"/>
                </a:solidFill>
                <a:latin typeface="Arial" pitchFamily="34" charset="0"/>
              </a:rPr>
              <a:t>       </a:t>
            </a:r>
          </a:p>
        </p:txBody>
      </p:sp>
      <p:sp>
        <p:nvSpPr>
          <p:cNvPr id="145413" name="WordArt 5"/>
          <p:cNvSpPr>
            <a:spLocks noChangeArrowheads="1" noChangeShapeType="1" noTextEdit="1"/>
          </p:cNvSpPr>
          <p:nvPr/>
        </p:nvSpPr>
        <p:spPr bwMode="auto">
          <a:xfrm>
            <a:off x="611188" y="3933825"/>
            <a:ext cx="381635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b="1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黑体"/>
                <a:ea typeface="黑体"/>
              </a:rPr>
              <a:t>春 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  <p:bldP spid="1454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07-02-12_151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-171450"/>
            <a:ext cx="9648826" cy="72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5327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0">
                <a:solidFill>
                  <a:srgbClr val="6600CC"/>
                </a:solidFill>
                <a:latin typeface="Arial" pitchFamily="34" charset="0"/>
              </a:rPr>
              <a:t>快速浏览课文，说说课文介绍了春联的什么。</a:t>
            </a: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323850" y="2565400"/>
            <a:ext cx="1728788" cy="10795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611188" y="2708275"/>
            <a:ext cx="1223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0">
                <a:solidFill>
                  <a:srgbClr val="FFFF00"/>
                </a:solidFill>
                <a:latin typeface="Arial" pitchFamily="34" charset="0"/>
              </a:rPr>
              <a:t>内容</a:t>
            </a: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323850" y="3860800"/>
            <a:ext cx="1728788" cy="11525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611188" y="4076700"/>
            <a:ext cx="122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0">
                <a:solidFill>
                  <a:srgbClr val="FFFF00"/>
                </a:solidFill>
                <a:latin typeface="Arial" pitchFamily="34" charset="0"/>
              </a:rPr>
              <a:t>对仗</a:t>
            </a:r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395288" y="5157788"/>
            <a:ext cx="1728787" cy="1081087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684213" y="537368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0">
                <a:solidFill>
                  <a:srgbClr val="FFFF00"/>
                </a:solidFill>
                <a:latin typeface="Arial" pitchFamily="34" charset="0"/>
              </a:rPr>
              <a:t>声律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2268538" y="2636838"/>
            <a:ext cx="2519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i="0">
                <a:solidFill>
                  <a:srgbClr val="FFFF00"/>
                </a:solidFill>
                <a:latin typeface="Arial" pitchFamily="34" charset="0"/>
              </a:rPr>
              <a:t>各种各样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2484438" y="3860800"/>
            <a:ext cx="215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i="0">
                <a:solidFill>
                  <a:srgbClr val="FFFF00"/>
                </a:solidFill>
                <a:latin typeface="Arial" pitchFamily="34" charset="0"/>
              </a:rPr>
              <a:t>工整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2411413" y="5084763"/>
            <a:ext cx="3095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i="0">
                <a:solidFill>
                  <a:srgbClr val="FFFF00"/>
                </a:solidFill>
                <a:latin typeface="Arial" pitchFamily="34" charset="0"/>
              </a:rPr>
              <a:t>抑扬顿挫</a:t>
            </a:r>
          </a:p>
          <a:p>
            <a:r>
              <a:rPr lang="zh-CN" altLang="en-US" b="1" i="0">
                <a:solidFill>
                  <a:srgbClr val="FFFF00"/>
                </a:solidFill>
                <a:latin typeface="Arial" pitchFamily="34" charset="0"/>
              </a:rPr>
              <a:t>和谐动听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animBg="1"/>
      <p:bldP spid="142345" grpId="0"/>
      <p:bldP spid="142346" grpId="0" animBg="1"/>
      <p:bldP spid="142347" grpId="0"/>
      <p:bldP spid="142348" grpId="0" animBg="1"/>
      <p:bldP spid="142349" grpId="0"/>
      <p:bldP spid="142350" grpId="0"/>
      <p:bldP spid="142351" grpId="0"/>
      <p:bldP spid="1423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9458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pic>
        <p:nvPicPr>
          <p:cNvPr id="1945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700" y="1417638"/>
            <a:ext cx="406082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619750" y="736600"/>
            <a:ext cx="22256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自学生字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92313" y="1643063"/>
            <a:ext cx="3357562" cy="39385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5000" noProof="1">
                <a:latin typeface="楷体" panose="02010609060101010101" charset="-122"/>
                <a:ea typeface="楷体" panose="02010609060101010101" charset="-122"/>
              </a:rPr>
              <a:t>增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878513" y="1643063"/>
            <a:ext cx="17065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/>
              <a:t>读一读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878513" y="4821238"/>
            <a:ext cx="17065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/>
              <a:t>比一比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878513" y="2468563"/>
            <a:ext cx="17065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/>
              <a:t>认一认</a:t>
            </a:r>
          </a:p>
          <a:p>
            <a:endParaRPr lang="zh-CN" altLang="en-US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878513" y="4051300"/>
            <a:ext cx="1706562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/>
              <a:t>组一组</a:t>
            </a:r>
          </a:p>
          <a:p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878513" y="3282950"/>
            <a:ext cx="170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/>
              <a:t>写一写</a:t>
            </a:r>
          </a:p>
        </p:txBody>
      </p:sp>
      <p:sp>
        <p:nvSpPr>
          <p:cNvPr id="19467" name="文本框 2"/>
          <p:cNvSpPr txBox="1">
            <a:spLocks noChangeArrowheads="1"/>
          </p:cNvSpPr>
          <p:nvPr/>
        </p:nvSpPr>
        <p:spPr bwMode="auto">
          <a:xfrm>
            <a:off x="2844800" y="534988"/>
            <a:ext cx="2112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6600"/>
              <a:t>zēng</a:t>
            </a:r>
            <a:r>
              <a:rPr lang="en-US" altLang="zh-CN" sz="3200"/>
              <a:t> </a:t>
            </a:r>
            <a:endParaRPr lang="en-US" altLang="zh-CN" sz="3600" b="1"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4338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417638"/>
            <a:ext cx="9147176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文本框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6450" y="608013"/>
            <a:ext cx="7529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/>
              <a:t>又是一年芳草绿，依然十里杏花红。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6386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sp>
        <p:nvSpPr>
          <p:cNvPr id="16387" name="文本框 3"/>
          <p:cNvSpPr txBox="1">
            <a:spLocks noChangeArrowheads="1"/>
          </p:cNvSpPr>
          <p:nvPr/>
        </p:nvSpPr>
        <p:spPr bwMode="auto">
          <a:xfrm>
            <a:off x="1089025" y="492125"/>
            <a:ext cx="2225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/>
              <a:t>自主学习</a:t>
            </a:r>
          </a:p>
        </p:txBody>
      </p:sp>
      <p:sp>
        <p:nvSpPr>
          <p:cNvPr id="16388" name="文本框 4"/>
          <p:cNvSpPr txBox="1">
            <a:spLocks noChangeArrowheads="1"/>
          </p:cNvSpPr>
          <p:nvPr/>
        </p:nvSpPr>
        <p:spPr bwMode="auto">
          <a:xfrm>
            <a:off x="1722438" y="4822825"/>
            <a:ext cx="7413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</a:t>
            </a:r>
          </a:p>
        </p:txBody>
      </p:sp>
      <p:sp>
        <p:nvSpPr>
          <p:cNvPr id="16389" name="文本框 5"/>
          <p:cNvSpPr txBox="1">
            <a:spLocks noChangeArrowheads="1"/>
          </p:cNvSpPr>
          <p:nvPr/>
        </p:nvSpPr>
        <p:spPr bwMode="auto">
          <a:xfrm>
            <a:off x="3167063" y="4822825"/>
            <a:ext cx="7413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想</a:t>
            </a:r>
          </a:p>
        </p:txBody>
      </p:sp>
      <p:sp>
        <p:nvSpPr>
          <p:cNvPr id="16390" name="文本框 6"/>
          <p:cNvSpPr txBox="1">
            <a:spLocks noChangeArrowheads="1"/>
          </p:cNvSpPr>
          <p:nvPr/>
        </p:nvSpPr>
        <p:spPr bwMode="auto">
          <a:xfrm>
            <a:off x="4965700" y="4822825"/>
            <a:ext cx="7413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悟</a:t>
            </a:r>
          </a:p>
        </p:txBody>
      </p:sp>
      <p:sp>
        <p:nvSpPr>
          <p:cNvPr id="16391" name="文本框 7"/>
          <p:cNvSpPr txBox="1">
            <a:spLocks noChangeArrowheads="1"/>
          </p:cNvSpPr>
          <p:nvPr/>
        </p:nvSpPr>
        <p:spPr bwMode="auto">
          <a:xfrm>
            <a:off x="6600825" y="4822825"/>
            <a:ext cx="7413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</a:t>
            </a:r>
          </a:p>
        </p:txBody>
      </p:sp>
      <p:sp>
        <p:nvSpPr>
          <p:cNvPr id="16392" name="文本框 1"/>
          <p:cNvSpPr txBox="1">
            <a:spLocks noChangeArrowheads="1"/>
          </p:cNvSpPr>
          <p:nvPr/>
        </p:nvSpPr>
        <p:spPr bwMode="auto">
          <a:xfrm>
            <a:off x="415925" y="1317625"/>
            <a:ext cx="83121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>
                <a:latin typeface="楷体" pitchFamily="49" charset="-122"/>
                <a:ea typeface="楷体" pitchFamily="49" charset="-122"/>
              </a:rPr>
              <a:t>春回大地千山秀，日照神州百业兴。</a:t>
            </a:r>
          </a:p>
          <a:p>
            <a:pPr algn="ctr">
              <a:lnSpc>
                <a:spcPct val="150000"/>
              </a:lnSpc>
            </a:pPr>
            <a:r>
              <a:rPr lang="zh-CN" altLang="en-US" sz="4000">
                <a:latin typeface="楷体" pitchFamily="49" charset="-122"/>
                <a:ea typeface="楷体" pitchFamily="49" charset="-122"/>
              </a:rPr>
              <a:t>勤劳门第春光好，和睦人家幸福多。</a:t>
            </a:r>
          </a:p>
          <a:p>
            <a:pPr algn="ctr">
              <a:lnSpc>
                <a:spcPct val="150000"/>
              </a:lnSpc>
            </a:pPr>
            <a:r>
              <a:rPr lang="zh-CN" altLang="en-US" sz="4000">
                <a:latin typeface="楷体" pitchFamily="49" charset="-122"/>
                <a:ea typeface="楷体" pitchFamily="49" charset="-122"/>
              </a:rPr>
              <a:t>梅开春烂漫，竹报岁平安。</a:t>
            </a:r>
          </a:p>
        </p:txBody>
      </p:sp>
      <p:sp>
        <p:nvSpPr>
          <p:cNvPr id="3" name="右箭头 2"/>
          <p:cNvSpPr/>
          <p:nvPr/>
        </p:nvSpPr>
        <p:spPr>
          <a:xfrm>
            <a:off x="2555875" y="5086350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2" name="右箭头 11"/>
          <p:cNvSpPr/>
          <p:nvPr/>
        </p:nvSpPr>
        <p:spPr>
          <a:xfrm>
            <a:off x="5876925" y="5086350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3" name="右箭头 12"/>
          <p:cNvSpPr/>
          <p:nvPr/>
        </p:nvSpPr>
        <p:spPr>
          <a:xfrm>
            <a:off x="4075113" y="5099050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7410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sp>
        <p:nvSpPr>
          <p:cNvPr id="17411" name="文本框 1"/>
          <p:cNvSpPr txBox="1">
            <a:spLocks noChangeArrowheads="1"/>
          </p:cNvSpPr>
          <p:nvPr/>
        </p:nvSpPr>
        <p:spPr bwMode="auto">
          <a:xfrm>
            <a:off x="706438" y="1417638"/>
            <a:ext cx="8064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>
                <a:latin typeface="楷体" pitchFamily="49" charset="-122"/>
                <a:ea typeface="楷体" pitchFamily="49" charset="-122"/>
              </a:rPr>
              <a:t>我读着“         ，        ”。感受到          。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370138" y="3141663"/>
            <a:ext cx="2346325" cy="19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421313" y="2227263"/>
            <a:ext cx="2344737" cy="19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732088" y="2246313"/>
            <a:ext cx="2346325" cy="19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3314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298450"/>
            <a:ext cx="68961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4338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sp>
        <p:nvSpPr>
          <p:cNvPr id="14339" name="文本框 3"/>
          <p:cNvSpPr txBox="1">
            <a:spLocks noChangeArrowheads="1"/>
          </p:cNvSpPr>
          <p:nvPr/>
        </p:nvSpPr>
        <p:spPr bwMode="auto">
          <a:xfrm>
            <a:off x="806450" y="608013"/>
            <a:ext cx="7529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/>
              <a:t>又是一年芳草绿，依然十里杏花红。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08100" y="1590675"/>
            <a:ext cx="34861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4000">
                <a:latin typeface="楷体" pitchFamily="49" charset="-122"/>
                <a:ea typeface="楷体" pitchFamily="49" charset="-122"/>
              </a:rPr>
              <a:t>、诵读春联。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08100" y="2466975"/>
            <a:ext cx="704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4000">
                <a:latin typeface="楷体" pitchFamily="49" charset="-122"/>
                <a:ea typeface="楷体" pitchFamily="49" charset="-122"/>
              </a:rPr>
              <a:t>、这幅春联描绘了什么景象？</a:t>
            </a:r>
          </a:p>
        </p:txBody>
      </p:sp>
      <p:sp>
        <p:nvSpPr>
          <p:cNvPr id="7" name="文本框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08100" y="3308350"/>
            <a:ext cx="755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4000">
                <a:latin typeface="楷体" pitchFamily="49" charset="-122"/>
                <a:ea typeface="楷体" pitchFamily="49" charset="-122"/>
              </a:rPr>
              <a:t>、体会春联的意境，发挥想象。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08100" y="4151313"/>
            <a:ext cx="55181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4000">
                <a:latin typeface="楷体" pitchFamily="49" charset="-122"/>
                <a:ea typeface="楷体" pitchFamily="49" charset="-122"/>
              </a:rPr>
              <a:t>、带着理解再读春联。</a:t>
            </a:r>
          </a:p>
        </p:txBody>
      </p:sp>
      <p:sp>
        <p:nvSpPr>
          <p:cNvPr id="12" name="文本框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17538" y="1504950"/>
            <a:ext cx="690562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6500"/>
              </a:lnSpc>
            </a:pPr>
            <a:r>
              <a:rPr lang="zh-CN" altLang="en-US" sz="4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</a:t>
            </a:r>
          </a:p>
          <a:p>
            <a:pPr>
              <a:lnSpc>
                <a:spcPts val="6500"/>
              </a:lnSpc>
            </a:pPr>
            <a:r>
              <a:rPr lang="zh-CN" altLang="en-US" sz="4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想</a:t>
            </a:r>
          </a:p>
          <a:p>
            <a:pPr>
              <a:lnSpc>
                <a:spcPts val="6500"/>
              </a:lnSpc>
            </a:pPr>
            <a:r>
              <a:rPr lang="zh-CN" altLang="en-US" sz="4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悟</a:t>
            </a:r>
          </a:p>
          <a:p>
            <a:pPr>
              <a:lnSpc>
                <a:spcPts val="6500"/>
              </a:lnSpc>
            </a:pPr>
            <a:r>
              <a:rPr lang="zh-CN" altLang="en-US" sz="4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9458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pic>
        <p:nvPicPr>
          <p:cNvPr id="1945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700" y="1417638"/>
            <a:ext cx="406082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619750" y="736600"/>
            <a:ext cx="22256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自学生字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92313" y="1643063"/>
            <a:ext cx="3357562" cy="39385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5000" noProof="1">
                <a:latin typeface="楷体" panose="02010609060101010101" charset="-122"/>
                <a:ea typeface="楷体" panose="02010609060101010101" charset="-122"/>
              </a:rPr>
              <a:t>增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878513" y="1643063"/>
            <a:ext cx="17065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/>
              <a:t>读一读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878513" y="4821238"/>
            <a:ext cx="17065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/>
              <a:t>比一比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878513" y="2468563"/>
            <a:ext cx="17065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/>
              <a:t>认一认</a:t>
            </a:r>
          </a:p>
          <a:p>
            <a:endParaRPr lang="zh-CN" altLang="en-US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878513" y="4051300"/>
            <a:ext cx="1706562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/>
              <a:t>组一组</a:t>
            </a:r>
          </a:p>
          <a:p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878513" y="3282950"/>
            <a:ext cx="170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/>
              <a:t>写一写</a:t>
            </a:r>
          </a:p>
        </p:txBody>
      </p:sp>
      <p:sp>
        <p:nvSpPr>
          <p:cNvPr id="19467" name="文本框 2"/>
          <p:cNvSpPr txBox="1">
            <a:spLocks noChangeArrowheads="1"/>
          </p:cNvSpPr>
          <p:nvPr/>
        </p:nvSpPr>
        <p:spPr bwMode="auto">
          <a:xfrm>
            <a:off x="2844800" y="534988"/>
            <a:ext cx="2112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6600"/>
              <a:t>zēng</a:t>
            </a:r>
            <a:r>
              <a:rPr lang="en-US" altLang="zh-CN" sz="3200"/>
              <a:t> </a:t>
            </a:r>
            <a:endParaRPr lang="en-US" altLang="zh-CN" sz="3600" b="1"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0482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sp>
        <p:nvSpPr>
          <p:cNvPr id="20483" name="文本框 1"/>
          <p:cNvSpPr txBox="1">
            <a:spLocks noChangeArrowheads="1"/>
          </p:cNvSpPr>
          <p:nvPr/>
        </p:nvSpPr>
        <p:spPr bwMode="auto">
          <a:xfrm>
            <a:off x="1139825" y="917575"/>
            <a:ext cx="69754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latin typeface="宋体" pitchFamily="2" charset="-122"/>
              </a:rPr>
              <a:t>布置作业：</a:t>
            </a:r>
          </a:p>
          <a:p>
            <a:pPr>
              <a:lnSpc>
                <a:spcPct val="150000"/>
              </a:lnSpc>
            </a:pPr>
            <a:r>
              <a:rPr lang="zh-CN" altLang="en-US" sz="4000">
                <a:latin typeface="楷体" pitchFamily="49" charset="-122"/>
                <a:ea typeface="楷体" pitchFamily="49" charset="-122"/>
              </a:rPr>
              <a:t>1、描字帖。</a:t>
            </a:r>
          </a:p>
          <a:p>
            <a:pPr>
              <a:lnSpc>
                <a:spcPct val="150000"/>
              </a:lnSpc>
            </a:pPr>
            <a:r>
              <a:rPr lang="zh-CN" altLang="en-US" sz="4000">
                <a:latin typeface="楷体" pitchFamily="49" charset="-122"/>
                <a:ea typeface="楷体" pitchFamily="49" charset="-122"/>
              </a:rPr>
              <a:t>2、课后搜集</a:t>
            </a:r>
            <a:r>
              <a:rPr lang="en-US" altLang="zh-CN" sz="400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4000">
                <a:latin typeface="楷体" pitchFamily="49" charset="-122"/>
                <a:ea typeface="楷体" pitchFamily="49" charset="-122"/>
              </a:rPr>
              <a:t>副春联，同学之间互相交流。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8434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176" y="0"/>
            <a:ext cx="9147176" cy="6877050"/>
          </a:xfrm>
        </p:spPr>
      </p:pic>
      <p:sp>
        <p:nvSpPr>
          <p:cNvPr id="18435" name="文本框 1"/>
          <p:cNvSpPr txBox="1">
            <a:spLocks noChangeArrowheads="1"/>
          </p:cNvSpPr>
          <p:nvPr/>
        </p:nvSpPr>
        <p:spPr bwMode="auto">
          <a:xfrm>
            <a:off x="467544" y="1257300"/>
            <a:ext cx="764140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新春佳节，家家户户张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贴</a:t>
            </a:r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大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红春联，给节日</a:t>
            </a:r>
            <a:r>
              <a:rPr lang="zh-CN" altLang="en-US" sz="40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增添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了不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少</a:t>
            </a:r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欢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乐祥和的气氛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140968"/>
            <a:ext cx="89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/>
              <a:t>fēn</a:t>
            </a:r>
            <a:endParaRPr lang="en-US" altLang="zh-CN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1506" name="内容占位符 3" descr="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63" y="12700"/>
            <a:ext cx="9109075" cy="6832600"/>
          </a:xfr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13088" y="1914525"/>
            <a:ext cx="3856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谢谢！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2530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sp>
        <p:nvSpPr>
          <p:cNvPr id="7171" name="文本框 4"/>
          <p:cNvSpPr txBox="1">
            <a:spLocks noChangeArrowheads="1"/>
          </p:cNvSpPr>
          <p:nvPr/>
        </p:nvSpPr>
        <p:spPr bwMode="auto">
          <a:xfrm>
            <a:off x="3078163" y="461963"/>
            <a:ext cx="29892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宋体" pitchFamily="2" charset="-122"/>
              </a:rPr>
              <a:t>春联的特点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16100" y="1417638"/>
            <a:ext cx="6583363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b="1">
                <a:latin typeface="楷体" pitchFamily="49" charset="-122"/>
                <a:ea typeface="楷体" pitchFamily="49" charset="-122"/>
              </a:rPr>
              <a:t>绿柳舒眉辞旧岁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（上联）</a:t>
            </a:r>
          </a:p>
          <a:p>
            <a:endParaRPr lang="zh-CN" altLang="en-US" sz="360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5400" b="1">
                <a:latin typeface="楷体" pitchFamily="49" charset="-122"/>
                <a:ea typeface="楷体" pitchFamily="49" charset="-122"/>
              </a:rPr>
              <a:t>红桃开口贺新年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（下联）</a:t>
            </a:r>
            <a:endParaRPr lang="zh-CN" altLang="en-US" sz="36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2174875" y="4689475"/>
            <a:ext cx="1758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对仗</a:t>
            </a:r>
          </a:p>
        </p:txBody>
      </p:sp>
      <p:sp>
        <p:nvSpPr>
          <p:cNvPr id="251924" name="AutoShape 20"/>
          <p:cNvSpPr>
            <a:spLocks/>
          </p:cNvSpPr>
          <p:nvPr/>
        </p:nvSpPr>
        <p:spPr bwMode="auto">
          <a:xfrm>
            <a:off x="3546475" y="4572000"/>
            <a:ext cx="152400" cy="1066800"/>
          </a:xfrm>
          <a:prstGeom prst="leftBrace">
            <a:avLst>
              <a:gd name="adj1" fmla="val 58042"/>
              <a:gd name="adj2" fmla="val 40625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vert="eaVert" anchor="ctr">
            <a:spAutoFit/>
          </a:bodyPr>
          <a:lstStyle/>
          <a:p>
            <a:endParaRPr lang="zh-CN" altLang="en-US">
              <a:latin typeface="Tahoma" pitchFamily="34" charset="0"/>
            </a:endParaRP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3698875" y="4295775"/>
            <a:ext cx="24177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字数相等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3670300" y="5137150"/>
            <a:ext cx="24177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词类相当</a:t>
            </a:r>
          </a:p>
        </p:txBody>
      </p:sp>
      <p:sp>
        <p:nvSpPr>
          <p:cNvPr id="251912" name="Line 8"/>
          <p:cNvSpPr/>
          <p:nvPr/>
        </p:nvSpPr>
        <p:spPr>
          <a:xfrm flipV="1">
            <a:off x="1912938" y="2297113"/>
            <a:ext cx="12954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2" name="Line 8"/>
          <p:cNvSpPr/>
          <p:nvPr/>
        </p:nvSpPr>
        <p:spPr>
          <a:xfrm flipV="1">
            <a:off x="5394325" y="2297113"/>
            <a:ext cx="12954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3" name="Line 8"/>
          <p:cNvSpPr/>
          <p:nvPr/>
        </p:nvSpPr>
        <p:spPr>
          <a:xfrm flipV="1">
            <a:off x="3338513" y="3608388"/>
            <a:ext cx="12954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4" name="Line 8"/>
          <p:cNvSpPr/>
          <p:nvPr/>
        </p:nvSpPr>
        <p:spPr>
          <a:xfrm flipV="1">
            <a:off x="5448300" y="3608388"/>
            <a:ext cx="12954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5" name="Line 8"/>
          <p:cNvSpPr/>
          <p:nvPr/>
        </p:nvSpPr>
        <p:spPr>
          <a:xfrm flipV="1">
            <a:off x="1912938" y="3608388"/>
            <a:ext cx="12954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6" name="Line 8"/>
          <p:cNvSpPr/>
          <p:nvPr/>
        </p:nvSpPr>
        <p:spPr>
          <a:xfrm flipV="1">
            <a:off x="3330575" y="2297113"/>
            <a:ext cx="12954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51923" name="Line 19"/>
          <p:cNvSpPr>
            <a:spLocks noChangeShapeType="1"/>
          </p:cNvSpPr>
          <p:nvPr/>
        </p:nvSpPr>
        <p:spPr bwMode="auto">
          <a:xfrm>
            <a:off x="4749800" y="2298700"/>
            <a:ext cx="574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4749800" y="3608388"/>
            <a:ext cx="574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>
            <a:off x="2560638" y="2330450"/>
            <a:ext cx="0" cy="750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035675" y="2298700"/>
            <a:ext cx="28575" cy="650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5037138" y="2330450"/>
            <a:ext cx="1587" cy="619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3986213" y="2330450"/>
            <a:ext cx="7937" cy="681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251909" grpId="0"/>
      <p:bldP spid="251924" grpId="0" animBg="1"/>
      <p:bldP spid="251910" grpId="0"/>
      <p:bldP spid="251911" grpId="0"/>
      <p:bldP spid="251923" grpId="0" animBg="1"/>
      <p:bldP spid="17" grpId="0" animBg="1"/>
      <p:bldP spid="251916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3554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966788" y="349250"/>
            <a:ext cx="69135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读音有什么特点</a:t>
            </a:r>
            <a:r>
              <a:rPr lang="en-US" altLang="zh-CN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?</a:t>
            </a:r>
          </a:p>
        </p:txBody>
      </p:sp>
      <p:sp>
        <p:nvSpPr>
          <p:cNvPr id="8196" name="文本框 1"/>
          <p:cNvSpPr txBox="1">
            <a:spLocks noChangeArrowheads="1"/>
          </p:cNvSpPr>
          <p:nvPr/>
        </p:nvSpPr>
        <p:spPr bwMode="auto">
          <a:xfrm>
            <a:off x="2060575" y="1117600"/>
            <a:ext cx="3090863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又是一年芳草绿</a:t>
            </a:r>
          </a:p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依然十里杏花红</a:t>
            </a:r>
          </a:p>
          <a:p>
            <a:endParaRPr lang="zh-CN" altLang="en-US" sz="5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197" name="文本框 2"/>
          <p:cNvSpPr txBox="1">
            <a:spLocks noChangeArrowheads="1"/>
          </p:cNvSpPr>
          <p:nvPr/>
        </p:nvSpPr>
        <p:spPr bwMode="auto">
          <a:xfrm>
            <a:off x="4899025" y="1014413"/>
            <a:ext cx="135255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 sz="3600">
                <a:latin typeface="宋体" pitchFamily="2" charset="-122"/>
              </a:rPr>
              <a:t>(</a:t>
            </a:r>
            <a:r>
              <a:rPr lang="zh-CN" altLang="en-US" sz="3600">
                <a:latin typeface="宋体" pitchFamily="2" charset="-122"/>
              </a:rPr>
              <a:t>仄 仄 仄 平 平 仄 仄</a:t>
            </a:r>
            <a:r>
              <a:rPr lang="en-US" altLang="zh-CN" sz="3600">
                <a:latin typeface="宋体" pitchFamily="2" charset="-122"/>
              </a:rPr>
              <a:t>)</a:t>
            </a:r>
          </a:p>
          <a:p>
            <a:endParaRPr lang="zh-CN" altLang="en-US" sz="4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8" name="文本框 4"/>
          <p:cNvSpPr txBox="1">
            <a:spLocks noChangeArrowheads="1"/>
          </p:cNvSpPr>
          <p:nvPr/>
        </p:nvSpPr>
        <p:spPr bwMode="auto">
          <a:xfrm>
            <a:off x="1985963" y="1069975"/>
            <a:ext cx="7366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 sz="3600">
                <a:latin typeface="宋体" pitchFamily="2" charset="-122"/>
              </a:rPr>
              <a:t>(</a:t>
            </a:r>
            <a:r>
              <a:rPr lang="zh-CN" altLang="en-US" sz="3600">
                <a:latin typeface="宋体" pitchFamily="2" charset="-122"/>
              </a:rPr>
              <a:t>平 平 平 仄 仄 平 平</a:t>
            </a:r>
            <a:r>
              <a:rPr lang="en-US" altLang="zh-CN" sz="3600">
                <a:latin typeface="宋体" pitchFamily="2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4578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779463" y="1660525"/>
            <a:ext cx="77041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000">
                <a:latin typeface="楷体" pitchFamily="49" charset="-122"/>
                <a:ea typeface="楷体" pitchFamily="49" charset="-122"/>
              </a:rPr>
              <a:t>所谓“平仄声”是在四声基础上，笼统地把四声分成两类，故而产生“平仄”。古音和今音的对照，大概是这样分的：</a:t>
            </a:r>
            <a:r>
              <a:rPr lang="zh-CN" altLang="en-US" sz="40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今音的第一第二声</a:t>
            </a:r>
            <a:r>
              <a:rPr lang="zh-CN" altLang="en-US" sz="4000">
                <a:latin typeface="楷体" pitchFamily="49" charset="-122"/>
                <a:ea typeface="楷体" pitchFamily="49" charset="-122"/>
              </a:rPr>
              <a:t>约等于</a:t>
            </a:r>
            <a:r>
              <a:rPr lang="zh-CN" altLang="en-US" sz="40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古音的平声</a:t>
            </a:r>
            <a:r>
              <a:rPr lang="zh-CN" altLang="en-US" sz="400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40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今音的第三第四声</a:t>
            </a:r>
            <a:r>
              <a:rPr lang="zh-CN" altLang="en-US" sz="4000">
                <a:latin typeface="楷体" pitchFamily="49" charset="-122"/>
                <a:ea typeface="楷体" pitchFamily="49" charset="-122"/>
              </a:rPr>
              <a:t>，约等于</a:t>
            </a:r>
            <a:r>
              <a:rPr lang="zh-CN" altLang="en-US" sz="40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古音的仄声</a:t>
            </a:r>
            <a:r>
              <a:rPr lang="zh-CN" altLang="en-US" sz="400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9220" name="文本框 2"/>
          <p:cNvSpPr txBox="1">
            <a:spLocks noChangeArrowheads="1"/>
          </p:cNvSpPr>
          <p:nvPr/>
        </p:nvSpPr>
        <p:spPr bwMode="auto">
          <a:xfrm>
            <a:off x="2295525" y="587375"/>
            <a:ext cx="4673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宋体" pitchFamily="2" charset="-122"/>
              </a:rPr>
              <a:t>什么是平仄声呢？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19" grpId="2"/>
      <p:bldP spid="92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5602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264025" y="1346200"/>
            <a:ext cx="1198563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</a:rPr>
              <a:t>对仗工整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554663" y="1346200"/>
            <a:ext cx="11985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</a:rPr>
              <a:t>平仄相对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93775" y="2486025"/>
            <a:ext cx="29257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5400"/>
              <a:t>春联特点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3" grpId="0"/>
      <p:bldP spid="3" grpId="1"/>
      <p:bldP spid="3" grpId="2"/>
      <p:bldP spid="3" grpId="3"/>
      <p:bldP spid="3" grpId="4"/>
      <p:bldP spid="4" grpId="0"/>
      <p:bldP spid="4" grpId="1"/>
      <p:bldP spid="4" grpId="2"/>
      <p:bldP spid="4" grpId="3"/>
      <p:bldP spid="4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6626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590550" y="463550"/>
            <a:ext cx="8256588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老师这里有一些被风吹乱的春联，同学们能不能帮我对一对？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709613" y="2530475"/>
            <a:ext cx="3382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66"/>
                </a:solidFill>
              </a:rPr>
              <a:t>家家致富家家乐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709613" y="3409950"/>
            <a:ext cx="2951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66"/>
                </a:solidFill>
                <a:latin typeface="宋体" pitchFamily="2" charset="-122"/>
              </a:rPr>
              <a:t>艳阳照大地</a:t>
            </a: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709613" y="4211638"/>
            <a:ext cx="3529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66"/>
                </a:solidFill>
              </a:rPr>
              <a:t>祖国与天地同寿</a:t>
            </a:r>
            <a:r>
              <a:rPr lang="zh-CN" altLang="en-US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4968875" y="2530475"/>
            <a:ext cx="3457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66"/>
                </a:solidFill>
              </a:rPr>
              <a:t>江山与日月争辉</a:t>
            </a:r>
            <a:r>
              <a:rPr lang="zh-CN" altLang="en-US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4835525" y="3332163"/>
            <a:ext cx="3851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000066"/>
                </a:solidFill>
              </a:rPr>
              <a:t>处处迎春处处歌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661025" y="4151313"/>
            <a:ext cx="3025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66"/>
                </a:solidFill>
                <a:latin typeface="宋体" pitchFamily="2" charset="-122"/>
              </a:rPr>
              <a:t>春色满人间</a:t>
            </a:r>
            <a:r>
              <a:rPr lang="zh-CN" altLang="en-US"/>
              <a:t> </a:t>
            </a:r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3660775" y="2876550"/>
            <a:ext cx="1612900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3332163" y="3721100"/>
            <a:ext cx="2328862" cy="7127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Line 15"/>
          <p:cNvSpPr>
            <a:spLocks noChangeShapeType="1"/>
          </p:cNvSpPr>
          <p:nvPr/>
        </p:nvSpPr>
        <p:spPr bwMode="auto">
          <a:xfrm flipV="1">
            <a:off x="3770313" y="2805113"/>
            <a:ext cx="1414462" cy="17668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/>
      <p:bldP spid="134152" grpId="0"/>
      <p:bldP spid="134154" grpId="0"/>
      <p:bldP spid="134156" grpId="0"/>
      <p:bldP spid="134157" grpId="0"/>
      <p:bldP spid="134153" grpId="0"/>
      <p:bldP spid="134155" grpId="0"/>
      <p:bldP spid="134159" grpId="0" animBg="1"/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7650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42975" y="1257300"/>
            <a:ext cx="7429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3000"/>
              </a:lnSpc>
            </a:pPr>
            <a:endParaRPr lang="zh-CN" altLang="en-US" sz="5400" b="1">
              <a:solidFill>
                <a:srgbClr val="FF0000"/>
              </a:solidFill>
              <a:latin typeface="宋体" pitchFamily="2" charset="-122"/>
            </a:endParaRPr>
          </a:p>
          <a:p>
            <a:pPr algn="ctr">
              <a:lnSpc>
                <a:spcPts val="3000"/>
              </a:lnSpc>
            </a:pPr>
            <a:r>
              <a:rPr lang="zh-CN" altLang="en-US" sz="3600">
                <a:latin typeface="楷体" pitchFamily="49" charset="-122"/>
                <a:ea typeface="楷体" pitchFamily="49" charset="-122"/>
              </a:rPr>
              <a:t>神州对（     ）  海角对（      ）  </a:t>
            </a:r>
          </a:p>
          <a:p>
            <a:pPr algn="ctr">
              <a:lnSpc>
                <a:spcPct val="150000"/>
              </a:lnSpc>
            </a:pPr>
            <a:r>
              <a:rPr lang="zh-CN" altLang="en-US" sz="3600">
                <a:latin typeface="楷体" pitchFamily="49" charset="-122"/>
                <a:ea typeface="楷体" pitchFamily="49" charset="-122"/>
              </a:rPr>
              <a:t>雨雪对（     ）  春风对（      ）</a:t>
            </a:r>
          </a:p>
          <a:p>
            <a:pPr algn="ctr">
              <a:lnSpc>
                <a:spcPct val="150000"/>
              </a:lnSpc>
            </a:pPr>
            <a:r>
              <a:rPr lang="zh-CN" altLang="en-US" sz="3600">
                <a:latin typeface="楷体" pitchFamily="49" charset="-122"/>
                <a:ea typeface="楷体" pitchFamily="49" charset="-122"/>
              </a:rPr>
              <a:t>花前对（     ）  走兽对（      ）  </a:t>
            </a:r>
          </a:p>
          <a:p>
            <a:pPr algn="ctr">
              <a:lnSpc>
                <a:spcPct val="150000"/>
              </a:lnSpc>
            </a:pPr>
            <a:r>
              <a:rPr lang="zh-CN" altLang="en-US" sz="3600">
                <a:latin typeface="楷体" pitchFamily="49" charset="-122"/>
                <a:ea typeface="楷体" pitchFamily="49" charset="-122"/>
              </a:rPr>
              <a:t>柳绿对（     ）  月明对（      ）</a:t>
            </a:r>
          </a:p>
          <a:p>
            <a:pPr algn="ctr">
              <a:lnSpc>
                <a:spcPct val="150000"/>
              </a:lnSpc>
            </a:pPr>
            <a:r>
              <a:rPr lang="zh-CN" altLang="en-US" sz="3600">
                <a:latin typeface="楷体" pitchFamily="49" charset="-122"/>
                <a:ea typeface="楷体" pitchFamily="49" charset="-122"/>
              </a:rPr>
              <a:t>漫山对（     ）  旧岁对（      ）  </a:t>
            </a:r>
          </a:p>
          <a:p>
            <a:pPr algn="ctr">
              <a:lnSpc>
                <a:spcPct val="150000"/>
              </a:lnSpc>
            </a:pPr>
            <a:r>
              <a:rPr lang="zh-CN" altLang="en-US" sz="3600">
                <a:latin typeface="楷体" pitchFamily="49" charset="-122"/>
                <a:ea typeface="楷体" pitchFamily="49" charset="-122"/>
              </a:rPr>
              <a:t>鸟语对（     ）  明月对（      ）</a:t>
            </a:r>
          </a:p>
        </p:txBody>
      </p:sp>
      <p:sp>
        <p:nvSpPr>
          <p:cNvPr id="27652" name="文本框 1"/>
          <p:cNvSpPr txBox="1">
            <a:spLocks noChangeArrowheads="1"/>
          </p:cNvSpPr>
          <p:nvPr/>
        </p:nvSpPr>
        <p:spPr bwMode="auto">
          <a:xfrm>
            <a:off x="3457575" y="461963"/>
            <a:ext cx="2019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</a:rPr>
              <a:t>对对子</a:t>
            </a:r>
          </a:p>
        </p:txBody>
      </p:sp>
      <p:sp>
        <p:nvSpPr>
          <p:cNvPr id="16389" name="文本框 2"/>
          <p:cNvSpPr txBox="1">
            <a:spLocks noChangeArrowheads="1"/>
          </p:cNvSpPr>
          <p:nvPr/>
        </p:nvSpPr>
        <p:spPr bwMode="auto">
          <a:xfrm>
            <a:off x="2722563" y="1354138"/>
            <a:ext cx="10969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大地</a:t>
            </a:r>
          </a:p>
        </p:txBody>
      </p:sp>
      <p:sp>
        <p:nvSpPr>
          <p:cNvPr id="16390" name="文本框 3"/>
          <p:cNvSpPr txBox="1">
            <a:spLocks noChangeArrowheads="1"/>
          </p:cNvSpPr>
          <p:nvPr/>
        </p:nvSpPr>
        <p:spPr bwMode="auto">
          <a:xfrm>
            <a:off x="6745288" y="1354138"/>
            <a:ext cx="10969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天涯</a:t>
            </a:r>
          </a:p>
        </p:txBody>
      </p:sp>
      <p:sp>
        <p:nvSpPr>
          <p:cNvPr id="16391" name="文本框 4"/>
          <p:cNvSpPr txBox="1">
            <a:spLocks noChangeArrowheads="1"/>
          </p:cNvSpPr>
          <p:nvPr/>
        </p:nvSpPr>
        <p:spPr bwMode="auto">
          <a:xfrm>
            <a:off x="2722563" y="2063750"/>
            <a:ext cx="10969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风霜</a:t>
            </a:r>
          </a:p>
        </p:txBody>
      </p:sp>
      <p:sp>
        <p:nvSpPr>
          <p:cNvPr id="16392" name="文本框 5"/>
          <p:cNvSpPr txBox="1">
            <a:spLocks noChangeArrowheads="1"/>
          </p:cNvSpPr>
          <p:nvPr/>
        </p:nvSpPr>
        <p:spPr bwMode="auto">
          <a:xfrm>
            <a:off x="6794500" y="2063750"/>
            <a:ext cx="10969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细雨</a:t>
            </a:r>
          </a:p>
        </p:txBody>
      </p:sp>
      <p:sp>
        <p:nvSpPr>
          <p:cNvPr id="16393" name="文本框 6"/>
          <p:cNvSpPr txBox="1">
            <a:spLocks noChangeArrowheads="1"/>
          </p:cNvSpPr>
          <p:nvPr/>
        </p:nvSpPr>
        <p:spPr bwMode="auto">
          <a:xfrm>
            <a:off x="2722563" y="2922588"/>
            <a:ext cx="1096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月下</a:t>
            </a:r>
          </a:p>
        </p:txBody>
      </p:sp>
      <p:sp>
        <p:nvSpPr>
          <p:cNvPr id="16394" name="文本框 7"/>
          <p:cNvSpPr txBox="1">
            <a:spLocks noChangeArrowheads="1"/>
          </p:cNvSpPr>
          <p:nvPr/>
        </p:nvSpPr>
        <p:spPr bwMode="auto">
          <a:xfrm>
            <a:off x="6794500" y="2922588"/>
            <a:ext cx="1096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飞禽</a:t>
            </a:r>
          </a:p>
        </p:txBody>
      </p:sp>
      <p:sp>
        <p:nvSpPr>
          <p:cNvPr id="16395" name="文本框 8"/>
          <p:cNvSpPr txBox="1">
            <a:spLocks noChangeArrowheads="1"/>
          </p:cNvSpPr>
          <p:nvPr/>
        </p:nvSpPr>
        <p:spPr bwMode="auto">
          <a:xfrm>
            <a:off x="2722563" y="3702050"/>
            <a:ext cx="10969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桃红</a:t>
            </a:r>
          </a:p>
        </p:txBody>
      </p:sp>
      <p:sp>
        <p:nvSpPr>
          <p:cNvPr id="16396" name="文本框 9"/>
          <p:cNvSpPr txBox="1">
            <a:spLocks noChangeArrowheads="1"/>
          </p:cNvSpPr>
          <p:nvPr/>
        </p:nvSpPr>
        <p:spPr bwMode="auto">
          <a:xfrm>
            <a:off x="6794500" y="3702050"/>
            <a:ext cx="10969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星稀</a:t>
            </a:r>
          </a:p>
        </p:txBody>
      </p:sp>
      <p:sp>
        <p:nvSpPr>
          <p:cNvPr id="16397" name="文本框 10"/>
          <p:cNvSpPr txBox="1">
            <a:spLocks noChangeArrowheads="1"/>
          </p:cNvSpPr>
          <p:nvPr/>
        </p:nvSpPr>
        <p:spPr bwMode="auto">
          <a:xfrm>
            <a:off x="2722563" y="4516438"/>
            <a:ext cx="10969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遍野</a:t>
            </a:r>
          </a:p>
        </p:txBody>
      </p:sp>
      <p:sp>
        <p:nvSpPr>
          <p:cNvPr id="16398" name="文本框 11"/>
          <p:cNvSpPr txBox="1">
            <a:spLocks noChangeArrowheads="1"/>
          </p:cNvSpPr>
          <p:nvPr/>
        </p:nvSpPr>
        <p:spPr bwMode="auto">
          <a:xfrm>
            <a:off x="6794500" y="4516438"/>
            <a:ext cx="10969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新春</a:t>
            </a:r>
          </a:p>
        </p:txBody>
      </p:sp>
      <p:sp>
        <p:nvSpPr>
          <p:cNvPr id="16399" name="文本框 12"/>
          <p:cNvSpPr txBox="1">
            <a:spLocks noChangeArrowheads="1"/>
          </p:cNvSpPr>
          <p:nvPr/>
        </p:nvSpPr>
        <p:spPr bwMode="auto">
          <a:xfrm>
            <a:off x="6745288" y="5380038"/>
            <a:ext cx="1096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清风</a:t>
            </a:r>
          </a:p>
        </p:txBody>
      </p:sp>
      <p:sp>
        <p:nvSpPr>
          <p:cNvPr id="16400" name="文本框 13"/>
          <p:cNvSpPr txBox="1">
            <a:spLocks noChangeArrowheads="1"/>
          </p:cNvSpPr>
          <p:nvPr/>
        </p:nvSpPr>
        <p:spPr bwMode="auto">
          <a:xfrm>
            <a:off x="2722563" y="5380038"/>
            <a:ext cx="1096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花香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9" grpId="0"/>
      <p:bldP spid="16390" grpId="1"/>
      <p:bldP spid="16391" grpId="0"/>
      <p:bldP spid="16392" grpId="0"/>
      <p:bldP spid="16393" grpId="0"/>
      <p:bldP spid="16394" grpId="0"/>
      <p:bldP spid="16394" grpId="1"/>
      <p:bldP spid="16395" grpId="0"/>
      <p:bldP spid="16395" grpId="1"/>
      <p:bldP spid="16396" grpId="0"/>
      <p:bldP spid="16397" grpId="0"/>
      <p:bldP spid="16398" grpId="0"/>
      <p:bldP spid="16399" grpId="0"/>
      <p:bldP spid="164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8674" name="内容占位符 3" descr="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63" y="12700"/>
            <a:ext cx="9109075" cy="6832600"/>
          </a:xfr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13088" y="1914525"/>
            <a:ext cx="3856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谢谢！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9698" name="内容占位符 3" descr="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63" y="12700"/>
            <a:ext cx="9109075" cy="6832600"/>
          </a:xfr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54150" y="2006600"/>
            <a:ext cx="6127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拍摄单位：合肥师范附小四小</a:t>
            </a:r>
          </a:p>
          <a:p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>
                <a:latin typeface="微软雅黑" pitchFamily="34" charset="-122"/>
                <a:ea typeface="微软雅黑" pitchFamily="34" charset="-122"/>
              </a:rPr>
              <a:t>         2017</a:t>
            </a:r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360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360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日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0722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07-02-12_1426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878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4140200" y="836613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0">
                <a:solidFill>
                  <a:srgbClr val="00FFFF"/>
                </a:solidFill>
                <a:latin typeface="Arial" pitchFamily="34" charset="0"/>
              </a:rPr>
              <a:t>自由朗读课文</a:t>
            </a:r>
          </a:p>
        </p:txBody>
      </p:sp>
      <p:sp>
        <p:nvSpPr>
          <p:cNvPr id="144388" name="WordArt 4"/>
          <p:cNvSpPr>
            <a:spLocks noChangeArrowheads="1" noChangeShapeType="1" noTextEdit="1"/>
          </p:cNvSpPr>
          <p:nvPr/>
        </p:nvSpPr>
        <p:spPr bwMode="auto">
          <a:xfrm>
            <a:off x="2916238" y="1341438"/>
            <a:ext cx="952500" cy="561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CN" altLang="en-US" sz="4400" b="1" kern="1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99FF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/>
                <a:ea typeface="宋体"/>
              </a:rPr>
              <a:t>要求：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879725" y="1916113"/>
            <a:ext cx="62642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i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3200" b="1" i="0">
                <a:latin typeface="华文细黑" pitchFamily="2" charset="-122"/>
                <a:ea typeface="华文细黑" pitchFamily="2" charset="-122"/>
              </a:rPr>
              <a:t>、画出生字词，读准生字词；</a:t>
            </a:r>
          </a:p>
          <a:p>
            <a:r>
              <a:rPr lang="en-US" altLang="zh-CN" sz="3200" b="1" i="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3200" b="1" i="0">
                <a:latin typeface="华文细黑" pitchFamily="2" charset="-122"/>
                <a:ea typeface="华文细黑" pitchFamily="2" charset="-122"/>
              </a:rPr>
              <a:t>、读通读顺句子，难读的地方多读几遍；不懂的地方做上记号。</a:t>
            </a:r>
          </a:p>
          <a:p>
            <a:r>
              <a:rPr lang="en-US" altLang="zh-CN" sz="3200" b="1" i="0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3200" b="1" i="0">
                <a:latin typeface="华文细黑" pitchFamily="2" charset="-122"/>
                <a:ea typeface="华文细黑" pitchFamily="2" charset="-122"/>
              </a:rPr>
              <a:t>、边读边思考刚才的问题。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88" grpId="0" animBg="1"/>
      <p:bldP spid="1443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218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176" y="0"/>
            <a:ext cx="9147176" cy="6877050"/>
          </a:xfrm>
        </p:spPr>
      </p:pic>
      <p:sp>
        <p:nvSpPr>
          <p:cNvPr id="9219" name="文本框 1"/>
          <p:cNvSpPr txBox="1">
            <a:spLocks noChangeArrowheads="1"/>
          </p:cNvSpPr>
          <p:nvPr/>
        </p:nvSpPr>
        <p:spPr bwMode="auto">
          <a:xfrm>
            <a:off x="1431924" y="896939"/>
            <a:ext cx="6812483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0000"/>
              </a:lnSpc>
            </a:pP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10000"/>
              </a:lnSpc>
            </a:pP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歌</a:t>
            </a:r>
            <a:r>
              <a:rPr lang="zh-CN" altLang="en-US" sz="4800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颂</a:t>
            </a: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  和</a:t>
            </a:r>
            <a:r>
              <a:rPr lang="zh-CN" altLang="en-US" sz="4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睦</a:t>
            </a: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  欣欣向</a:t>
            </a:r>
            <a:r>
              <a:rPr lang="zh-CN" altLang="en-US" sz="48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荣</a:t>
            </a:r>
            <a:endParaRPr lang="zh-CN" altLang="en-US" sz="4800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224" name="文本框 6"/>
          <p:cNvSpPr txBox="1">
            <a:spLocks noChangeArrowheads="1"/>
          </p:cNvSpPr>
          <p:nvPr/>
        </p:nvSpPr>
        <p:spPr bwMode="auto">
          <a:xfrm>
            <a:off x="6819900" y="2079625"/>
            <a:ext cx="120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ym typeface="宋体" pitchFamily="2" charset="-122"/>
              </a:rPr>
              <a:t>ró</a:t>
            </a:r>
            <a:r>
              <a:rPr lang="en-US" altLang="zh-CN" sz="3200"/>
              <a:t>ng</a:t>
            </a:r>
          </a:p>
        </p:txBody>
      </p:sp>
      <p:sp>
        <p:nvSpPr>
          <p:cNvPr id="9225" name="文本框 7"/>
          <p:cNvSpPr txBox="1">
            <a:spLocks noChangeArrowheads="1"/>
          </p:cNvSpPr>
          <p:nvPr/>
        </p:nvSpPr>
        <p:spPr bwMode="auto">
          <a:xfrm>
            <a:off x="1963738" y="2141538"/>
            <a:ext cx="1385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ym typeface="宋体" pitchFamily="2" charset="-122"/>
              </a:rPr>
              <a:t>sò</a:t>
            </a:r>
            <a:r>
              <a:rPr lang="en-US" altLang="zh-CN" sz="3200"/>
              <a:t>ng</a:t>
            </a:r>
          </a:p>
        </p:txBody>
      </p:sp>
      <p:sp>
        <p:nvSpPr>
          <p:cNvPr id="9226" name="文本框 8"/>
          <p:cNvSpPr txBox="1">
            <a:spLocks noChangeArrowheads="1"/>
          </p:cNvSpPr>
          <p:nvPr/>
        </p:nvSpPr>
        <p:spPr bwMode="auto">
          <a:xfrm>
            <a:off x="3867150" y="2141538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ym typeface="宋体" pitchFamily="2" charset="-122"/>
              </a:rPr>
              <a:t>mù</a:t>
            </a:r>
            <a:endParaRPr lang="en-US" altLang="zh-CN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2007-02-12_1424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765175"/>
            <a:ext cx="87598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79388" y="765175"/>
            <a:ext cx="6840537" cy="5472113"/>
          </a:xfrm>
          <a:prstGeom prst="rect">
            <a:avLst/>
          </a:prstGeom>
          <a:gradFill rotWithShape="1">
            <a:gsLst>
              <a:gs pos="0">
                <a:srgbClr val="FFCC00">
                  <a:alpha val="96999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altLang="zh-CN" b="1" dirty="0" smtClean="0"/>
          </a:p>
          <a:p>
            <a:pPr>
              <a:spcBef>
                <a:spcPct val="50000"/>
              </a:spcBef>
            </a:pPr>
            <a:endParaRPr lang="en-US" altLang="zh-CN" b="1" dirty="0" smtClean="0"/>
          </a:p>
          <a:p>
            <a:pPr>
              <a:spcBef>
                <a:spcPct val="50000"/>
              </a:spcBef>
            </a:pPr>
            <a:r>
              <a:rPr lang="en-US" altLang="zh-CN" sz="3800" b="1" dirty="0" smtClean="0"/>
              <a:t>     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3800" b="1" dirty="0" smtClean="0"/>
              <a:t> </a:t>
            </a:r>
            <a:r>
              <a:rPr lang="en-US" altLang="zh-CN" sz="3800" b="1" dirty="0" smtClean="0"/>
              <a:t>      </a:t>
            </a:r>
            <a:r>
              <a:rPr lang="zh-CN" altLang="en-US" sz="3800" b="1" dirty="0" smtClean="0"/>
              <a:t>绿</a:t>
            </a:r>
            <a:r>
              <a:rPr lang="zh-CN" altLang="en-US" sz="3800" b="1" dirty="0" smtClean="0"/>
              <a:t>柳舒眉辞旧岁</a:t>
            </a:r>
            <a:r>
              <a:rPr lang="zh-CN" altLang="en-US" sz="3800" b="1" dirty="0" smtClean="0"/>
              <a:t>，</a:t>
            </a:r>
            <a:endParaRPr lang="en-US" altLang="zh-CN" sz="3800" b="1" dirty="0" smtClean="0"/>
          </a:p>
          <a:p>
            <a:pPr>
              <a:spcBef>
                <a:spcPct val="50000"/>
              </a:spcBef>
            </a:pPr>
            <a:r>
              <a:rPr lang="zh-CN" altLang="en-US" sz="3800" b="1" dirty="0" smtClean="0"/>
              <a:t>       红</a:t>
            </a:r>
            <a:r>
              <a:rPr lang="zh-CN" altLang="en-US" sz="3800" b="1" dirty="0" smtClean="0"/>
              <a:t>桃开口贺新年。</a:t>
            </a:r>
            <a:endParaRPr lang="zh-CN" altLang="en-US" sz="3800" b="1" dirty="0"/>
          </a:p>
        </p:txBody>
      </p:sp>
      <p:pic>
        <p:nvPicPr>
          <p:cNvPr id="24580" name="Picture 10" descr="gifbj0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8366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gifbj0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249237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2" descr="gifbj0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2926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3" descr="gifbj0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45815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4" descr="gifbj0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3736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5" descr="gifbj0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3736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6" descr="gifbj0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6449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5" name="WordArt 19"/>
          <p:cNvSpPr>
            <a:spLocks noChangeArrowheads="1" noChangeShapeType="1" noTextEdit="1"/>
          </p:cNvSpPr>
          <p:nvPr/>
        </p:nvSpPr>
        <p:spPr bwMode="auto">
          <a:xfrm>
            <a:off x="5219700" y="1412875"/>
            <a:ext cx="1143000" cy="1263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zh-CN" altLang="en-US" sz="4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467544" y="836712"/>
            <a:ext cx="6119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i="0" dirty="0">
                <a:solidFill>
                  <a:srgbClr val="FF0066"/>
                </a:solidFill>
                <a:latin typeface="宋体" pitchFamily="2" charset="-122"/>
              </a:rPr>
              <a:t>什么叫对仗？默读课文第</a:t>
            </a:r>
            <a:r>
              <a:rPr lang="en-US" altLang="zh-CN" sz="3200" b="1" i="0" dirty="0">
                <a:solidFill>
                  <a:srgbClr val="FF0066"/>
                </a:solidFill>
                <a:latin typeface="宋体" pitchFamily="2" charset="-122"/>
              </a:rPr>
              <a:t>2</a:t>
            </a:r>
            <a:r>
              <a:rPr lang="zh-CN" altLang="en-US" sz="3200" b="1" i="0" dirty="0">
                <a:solidFill>
                  <a:srgbClr val="FF0066"/>
                </a:solidFill>
                <a:latin typeface="宋体" pitchFamily="2" charset="-122"/>
              </a:rPr>
              <a:t>自然段，把它的解释画下来。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539552" y="2132856"/>
            <a:ext cx="6264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0" dirty="0">
                <a:solidFill>
                  <a:srgbClr val="6600CC"/>
                </a:solidFill>
                <a:latin typeface="Arial" pitchFamily="34" charset="0"/>
              </a:rPr>
              <a:t>上下联不仅字数相等，而且词类相当</a:t>
            </a:r>
            <a:r>
              <a:rPr lang="en-US" altLang="zh-CN" sz="3600" b="1" i="0" dirty="0">
                <a:solidFill>
                  <a:srgbClr val="6600CC"/>
                </a:solidFill>
                <a:latin typeface="宋体" pitchFamily="2" charset="-122"/>
              </a:rPr>
              <a:t>……</a:t>
            </a:r>
            <a:endParaRPr lang="en-US" altLang="zh-CN" sz="3600" b="1" i="0" dirty="0">
              <a:solidFill>
                <a:srgbClr val="6600C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5" grpId="0" animBg="1"/>
      <p:bldP spid="137236" grpId="0"/>
      <p:bldP spid="1372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218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176" y="0"/>
            <a:ext cx="9147176" cy="6877050"/>
          </a:xfrm>
        </p:spPr>
      </p:pic>
      <p:sp>
        <p:nvSpPr>
          <p:cNvPr id="9219" name="文本框 1"/>
          <p:cNvSpPr txBox="1">
            <a:spLocks noChangeArrowheads="1"/>
          </p:cNvSpPr>
          <p:nvPr/>
        </p:nvSpPr>
        <p:spPr bwMode="auto">
          <a:xfrm>
            <a:off x="1431924" y="896939"/>
            <a:ext cx="6812483" cy="372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0000"/>
              </a:lnSpc>
            </a:pP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10000"/>
              </a:lnSpc>
            </a:pP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10000"/>
              </a:lnSpc>
            </a:pP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和谐  声</a:t>
            </a:r>
            <a:r>
              <a:rPr lang="zh-CN" altLang="en-US" sz="48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律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  抑扬顿</a:t>
            </a:r>
            <a:r>
              <a:rPr lang="zh-CN" altLang="en-US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挫</a:t>
            </a:r>
            <a:endParaRPr lang="zh-CN" altLang="en-US" sz="48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227" name="文本框 9"/>
          <p:cNvSpPr txBox="1">
            <a:spLocks noChangeArrowheads="1"/>
          </p:cNvSpPr>
          <p:nvPr/>
        </p:nvSpPr>
        <p:spPr bwMode="auto">
          <a:xfrm>
            <a:off x="4054475" y="3511550"/>
            <a:ext cx="5429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 err="1" smtClean="0">
                <a:sym typeface="宋体" pitchFamily="2" charset="-122"/>
              </a:rPr>
              <a:t>lǜ</a:t>
            </a:r>
            <a:endParaRPr lang="en-US" altLang="zh-CN" sz="3200" dirty="0"/>
          </a:p>
        </p:txBody>
      </p:sp>
      <p:sp>
        <p:nvSpPr>
          <p:cNvPr id="9228" name="文本框 10"/>
          <p:cNvSpPr txBox="1">
            <a:spLocks noChangeArrowheads="1"/>
          </p:cNvSpPr>
          <p:nvPr/>
        </p:nvSpPr>
        <p:spPr bwMode="auto">
          <a:xfrm>
            <a:off x="6907213" y="3452813"/>
            <a:ext cx="9683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 err="1" smtClean="0">
                <a:sym typeface="宋体" pitchFamily="2" charset="-122"/>
              </a:rPr>
              <a:t>cuò</a:t>
            </a:r>
            <a:endParaRPr lang="en-US" altLang="zh-CN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4338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-9525"/>
            <a:ext cx="9147176" cy="6877050"/>
          </a:xfrm>
        </p:spPr>
      </p:pic>
      <p:sp>
        <p:nvSpPr>
          <p:cNvPr id="10" name="TextBox 9"/>
          <p:cNvSpPr txBox="1"/>
          <p:nvPr/>
        </p:nvSpPr>
        <p:spPr>
          <a:xfrm>
            <a:off x="539552" y="2060848"/>
            <a:ext cx="7586112" cy="34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6600CC"/>
                </a:solidFill>
                <a:latin typeface="黑体" pitchFamily="49" charset="-122"/>
                <a:ea typeface="黑体" pitchFamily="49" charset="-122"/>
              </a:rPr>
              <a:t>   请你用笔画出课文的春联，</a:t>
            </a:r>
            <a:endParaRPr lang="en-US" altLang="zh-CN" sz="4400" dirty="0" smtClean="0">
              <a:solidFill>
                <a:srgbClr val="6600CC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6600CC"/>
                </a:solidFill>
                <a:latin typeface="黑体" pitchFamily="49" charset="-122"/>
                <a:ea typeface="黑体" pitchFamily="49" charset="-122"/>
              </a:rPr>
              <a:t>先自己轻声地读读，然后大声</a:t>
            </a:r>
            <a:endParaRPr lang="en-US" altLang="zh-CN" sz="4400" dirty="0" smtClean="0">
              <a:solidFill>
                <a:srgbClr val="6600CC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6600CC"/>
                </a:solidFill>
                <a:latin typeface="黑体" pitchFamily="49" charset="-122"/>
                <a:ea typeface="黑体" pitchFamily="49" charset="-122"/>
              </a:rPr>
              <a:t>地读给你的同桌听听。</a:t>
            </a:r>
            <a:endParaRPr lang="zh-CN" altLang="en-US" sz="4400" dirty="0">
              <a:solidFill>
                <a:srgbClr val="6600CC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AutoShape 4"/>
          <p:cNvSpPr>
            <a:spLocks noChangeArrowheads="1"/>
          </p:cNvSpPr>
          <p:nvPr/>
        </p:nvSpPr>
        <p:spPr bwMode="auto">
          <a:xfrm>
            <a:off x="395288" y="547688"/>
            <a:ext cx="8353425" cy="568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00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748713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200" b="1">
                <a:solidFill>
                  <a:srgbClr val="6600CC"/>
                </a:solidFill>
                <a:latin typeface="Arial" pitchFamily="34" charset="0"/>
                <a:ea typeface="楷体_GB2312" pitchFamily="49" charset="-122"/>
              </a:rPr>
              <a:t>又是一年芳草绿，依然十里杏花红</a:t>
            </a:r>
          </a:p>
          <a:p>
            <a:pPr>
              <a:lnSpc>
                <a:spcPct val="140000"/>
              </a:lnSpc>
            </a:pPr>
            <a:r>
              <a:rPr lang="zh-CN" altLang="en-US" sz="4200" b="1">
                <a:solidFill>
                  <a:srgbClr val="6600CC"/>
                </a:solidFill>
                <a:latin typeface="Arial" pitchFamily="34" charset="0"/>
                <a:ea typeface="楷体_GB2312" pitchFamily="49" charset="-122"/>
              </a:rPr>
              <a:t>春回大地千山秀，日照神州百业兴</a:t>
            </a:r>
          </a:p>
          <a:p>
            <a:pPr>
              <a:lnSpc>
                <a:spcPct val="140000"/>
              </a:lnSpc>
            </a:pPr>
            <a:r>
              <a:rPr lang="zh-CN" altLang="en-US" sz="4200" b="1">
                <a:solidFill>
                  <a:srgbClr val="6600CC"/>
                </a:solidFill>
                <a:latin typeface="Arial" pitchFamily="34" charset="0"/>
                <a:ea typeface="楷体_GB2312" pitchFamily="49" charset="-122"/>
              </a:rPr>
              <a:t>勤劳门第春光好，和睦人家幸福多</a:t>
            </a:r>
          </a:p>
          <a:p>
            <a:pPr>
              <a:lnSpc>
                <a:spcPct val="140000"/>
              </a:lnSpc>
            </a:pPr>
            <a:r>
              <a:rPr lang="zh-CN" altLang="en-US" sz="4200" b="1">
                <a:solidFill>
                  <a:srgbClr val="6600CC"/>
                </a:solidFill>
                <a:latin typeface="Arial" pitchFamily="34" charset="0"/>
                <a:ea typeface="楷体_GB2312" pitchFamily="49" charset="-122"/>
              </a:rPr>
              <a:t>梅开春烂漫，竹报岁平安</a:t>
            </a:r>
          </a:p>
          <a:p>
            <a:pPr>
              <a:lnSpc>
                <a:spcPct val="140000"/>
              </a:lnSpc>
            </a:pPr>
            <a:r>
              <a:rPr lang="zh-CN" altLang="en-US" sz="4200" b="1">
                <a:solidFill>
                  <a:srgbClr val="6600CC"/>
                </a:solidFill>
                <a:latin typeface="Arial" pitchFamily="34" charset="0"/>
                <a:ea typeface="楷体_GB2312" pitchFamily="49" charset="-122"/>
              </a:rPr>
              <a:t>绿柳舒眉辞旧岁，红桃开口贺新年</a:t>
            </a:r>
          </a:p>
          <a:p>
            <a:pPr>
              <a:lnSpc>
                <a:spcPct val="125000"/>
              </a:lnSpc>
            </a:pPr>
            <a:r>
              <a:rPr lang="zh-CN" altLang="en-US" sz="4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</a:rPr>
              <a:t> </a:t>
            </a:r>
          </a:p>
        </p:txBody>
      </p:sp>
      <p:pic>
        <p:nvPicPr>
          <p:cNvPr id="2068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o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" fill="hold"/>
                                        <p:tgtEl>
                                          <p:spTgt spid="2068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5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218" name="内容占位符 3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52536" y="404664"/>
            <a:ext cx="9147176" cy="6877050"/>
          </a:xfrm>
        </p:spPr>
      </p:pic>
      <p:sp>
        <p:nvSpPr>
          <p:cNvPr id="9219" name="文本框 1"/>
          <p:cNvSpPr txBox="1">
            <a:spLocks noChangeArrowheads="1"/>
          </p:cNvSpPr>
          <p:nvPr/>
        </p:nvSpPr>
        <p:spPr bwMode="auto">
          <a:xfrm>
            <a:off x="1431925" y="896938"/>
            <a:ext cx="6340197" cy="24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0000"/>
              </a:lnSpc>
            </a:pP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10000"/>
              </a:lnSpc>
            </a:pP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揣</a:t>
            </a:r>
            <a:r>
              <a:rPr lang="zh-CN" altLang="en-US" sz="4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摩</a:t>
            </a: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4800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奥</a:t>
            </a: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妙  开</a:t>
            </a:r>
            <a:r>
              <a:rPr lang="zh-CN" altLang="en-US" sz="4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卷</a:t>
            </a: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有</a:t>
            </a:r>
            <a:r>
              <a:rPr lang="zh-CN" altLang="en-US" sz="4800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益</a:t>
            </a:r>
          </a:p>
        </p:txBody>
      </p:sp>
      <p:sp>
        <p:nvSpPr>
          <p:cNvPr id="9229" name="文本框 11"/>
          <p:cNvSpPr txBox="1">
            <a:spLocks noChangeArrowheads="1"/>
          </p:cNvSpPr>
          <p:nvPr/>
        </p:nvSpPr>
        <p:spPr bwMode="auto">
          <a:xfrm>
            <a:off x="1187624" y="1556792"/>
            <a:ext cx="1308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3200" dirty="0" smtClean="0">
              <a:sym typeface="宋体" pitchFamily="2" charset="-122"/>
            </a:endParaRPr>
          </a:p>
          <a:p>
            <a:r>
              <a:rPr lang="en-US" altLang="zh-CN" sz="3200" dirty="0" err="1" smtClean="0">
                <a:sym typeface="宋体" pitchFamily="2" charset="-122"/>
              </a:rPr>
              <a:t>chu</a:t>
            </a:r>
            <a:r>
              <a:rPr lang="en-US" altLang="zh-CN" sz="3200" b="1" dirty="0" err="1" smtClean="0">
                <a:latin typeface="宋体" pitchFamily="2" charset="-122"/>
                <a:sym typeface="宋体" pitchFamily="2" charset="-122"/>
              </a:rPr>
              <a:t>ǎ</a:t>
            </a:r>
            <a:r>
              <a:rPr lang="en-US" altLang="zh-CN" sz="3200" dirty="0" err="1" smtClean="0">
                <a:sym typeface="宋体" pitchFamily="2" charset="-122"/>
              </a:rPr>
              <a:t>i</a:t>
            </a:r>
            <a:endParaRPr lang="en-US" altLang="zh-CN" sz="3200" dirty="0"/>
          </a:p>
        </p:txBody>
      </p:sp>
      <p:sp>
        <p:nvSpPr>
          <p:cNvPr id="9230" name="文本框 12"/>
          <p:cNvSpPr txBox="1">
            <a:spLocks noChangeArrowheads="1"/>
          </p:cNvSpPr>
          <p:nvPr/>
        </p:nvSpPr>
        <p:spPr bwMode="auto">
          <a:xfrm>
            <a:off x="3347864" y="2132856"/>
            <a:ext cx="6286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宋体" pitchFamily="2" charset="-122"/>
                <a:sym typeface="宋体" pitchFamily="2" charset="-122"/>
              </a:rPr>
              <a:t>ào</a:t>
            </a:r>
            <a:endParaRPr lang="en-US" altLang="zh-CN" sz="3200"/>
          </a:p>
        </p:txBody>
      </p:sp>
      <p:sp>
        <p:nvSpPr>
          <p:cNvPr id="9231" name="文本框 13"/>
          <p:cNvSpPr txBox="1">
            <a:spLocks noChangeArrowheads="1"/>
          </p:cNvSpPr>
          <p:nvPr/>
        </p:nvSpPr>
        <p:spPr bwMode="auto">
          <a:xfrm>
            <a:off x="5508104" y="2276872"/>
            <a:ext cx="113823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 err="1">
                <a:latin typeface="宋体" pitchFamily="2" charset="-122"/>
                <a:sym typeface="宋体" pitchFamily="2" charset="-122"/>
              </a:rPr>
              <a:t>juàn</a:t>
            </a:r>
            <a:endParaRPr lang="en-US" altLang="zh-CN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927</Words>
  <Application>Microsoft Office PowerPoint</Application>
  <PresentationFormat>全屏显示(4:3)</PresentationFormat>
  <Paragraphs>144</Paragraphs>
  <Slides>29</Slides>
  <Notes>4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默认设计模板</vt:lpstr>
      <vt:lpstr>1_默认设计模板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Administrator</cp:lastModifiedBy>
  <cp:revision>65</cp:revision>
  <dcterms:created xsi:type="dcterms:W3CDTF">2017-12-02T13:51:12Z</dcterms:created>
  <dcterms:modified xsi:type="dcterms:W3CDTF">2018-12-03T00:55:27Z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