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3" r:id="rId4"/>
    <p:sldId id="285" r:id="rId5"/>
    <p:sldId id="265" r:id="rId6"/>
    <p:sldId id="260" r:id="rId7"/>
    <p:sldId id="278" r:id="rId8"/>
    <p:sldId id="267" r:id="rId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anchor="ctr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22225"/>
            <a:ext cx="12230100" cy="68726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78990" y="1122363"/>
            <a:ext cx="9144000" cy="2387600"/>
          </a:xfrm>
        </p:spPr>
        <p:txBody>
          <a:bodyPr/>
          <a:lstStyle/>
          <a:p>
            <a:r>
              <a:rPr lang="zh-CN" altLang="en-US" sz="11500" b="1"/>
              <a:t>野望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91275" y="3510280"/>
            <a:ext cx="3934460" cy="1655445"/>
          </a:xfrm>
        </p:spPr>
        <p:txBody>
          <a:bodyPr/>
          <a:lstStyle/>
          <a:p>
            <a:pPr algn="r"/>
            <a:r>
              <a:rPr lang="zh-CN" altLang="en-US" sz="4800" b="1"/>
              <a:t>王绩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8"/>
          <p:cNvPicPr>
            <a:picLocks noChangeAspect="1"/>
          </p:cNvPicPr>
          <p:nvPr/>
        </p:nvPicPr>
        <p:blipFill>
          <a:blip r:embed="rId2">
            <a:lum bright="6000"/>
          </a:blip>
          <a:stretch>
            <a:fillRect/>
          </a:stretch>
        </p:blipFill>
        <p:spPr>
          <a:xfrm>
            <a:off x="45720" y="25400"/>
            <a:ext cx="12131040" cy="67659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6000" b="1" dirty="0"/>
              <a:t>野望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0" y="2023745"/>
            <a:ext cx="10287000" cy="4351655"/>
          </a:xfrm>
        </p:spPr>
        <p:txBody>
          <a:bodyPr>
            <a:no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zh-CN" altLang="en-US" sz="4400" b="1" dirty="0">
                <a:sym typeface="+mn-ea"/>
              </a:rPr>
              <a:t>东皋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薄暮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望， 徙倚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欲何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依。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4400" b="1" dirty="0">
                <a:sym typeface="+mn-ea"/>
              </a:rPr>
              <a:t> 树树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皆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秋色， 山山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唯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落晖。 </a:t>
            </a:r>
            <a:br>
              <a:rPr lang="zh-CN" altLang="en-US" sz="4400" b="1" dirty="0">
                <a:sym typeface="+mn-ea"/>
              </a:rPr>
            </a:br>
            <a:r>
              <a:rPr lang="zh-CN" altLang="en-US" sz="4400" b="1" dirty="0">
                <a:sym typeface="+mn-ea"/>
              </a:rPr>
              <a:t>  牧人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驱犊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返， 猎马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带禽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归。 </a:t>
            </a:r>
            <a:br>
              <a:rPr lang="zh-CN" altLang="en-US" sz="4400" b="1" dirty="0">
                <a:sym typeface="+mn-ea"/>
              </a:rPr>
            </a:br>
            <a:r>
              <a:rPr lang="zh-CN" altLang="en-US" sz="4400" b="1" dirty="0">
                <a:sym typeface="+mn-ea"/>
              </a:rPr>
              <a:t>  相顾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无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相识， 长歌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怀</a:t>
            </a:r>
            <a:r>
              <a:rPr lang="en-US" altLang="zh-CN" sz="4400" b="1" dirty="0">
                <a:sym typeface="+mn-ea"/>
              </a:rPr>
              <a:t>/</a:t>
            </a:r>
            <a:r>
              <a:rPr lang="zh-CN" altLang="en-US" sz="4400" b="1" dirty="0">
                <a:sym typeface="+mn-ea"/>
              </a:rPr>
              <a:t>采薇。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9040" y="144018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/>
              <a:t>王绩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63240" y="1539240"/>
            <a:ext cx="12496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</a:rPr>
              <a:t>gāo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17920" y="1462405"/>
            <a:ext cx="114046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800" dirty="0">
                <a:solidFill>
                  <a:srgbClr val="FF0000"/>
                </a:solidFill>
              </a:rPr>
              <a:t>xǐ yǐ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66800" y="27432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读准字音、节奏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8"/>
          <p:cNvPicPr>
            <a:picLocks noChangeAspect="1"/>
          </p:cNvPicPr>
          <p:nvPr/>
        </p:nvPicPr>
        <p:blipFill>
          <a:blip r:embed="rId2">
            <a:lum bright="6000"/>
          </a:blip>
          <a:stretch>
            <a:fillRect/>
          </a:stretch>
        </p:blipFill>
        <p:spPr>
          <a:xfrm>
            <a:off x="45720" y="25400"/>
            <a:ext cx="12131040" cy="67659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65760" y="909955"/>
            <a:ext cx="70104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/>
              <a:t>读出韵味</a:t>
            </a:r>
          </a:p>
          <a:p>
            <a:r>
              <a:rPr lang="zh-CN" altLang="en-US" sz="3200"/>
              <a:t>意境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575050" y="5335270"/>
            <a:ext cx="6918960" cy="21228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树树皆秋色，山山唯</a:t>
            </a:r>
            <a:r>
              <a:rPr lang="zh-CN" altLang="en-US" sz="4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落</a:t>
            </a:r>
            <a:r>
              <a:rPr lang="zh-CN" altLang="en-US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晖</a:t>
            </a:r>
            <a:r>
              <a:rPr lang="zh-CN" altLang="en-US" sz="4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</a:t>
            </a:r>
          </a:p>
          <a:p>
            <a:pPr algn="l"/>
            <a:r>
              <a:rPr lang="zh-CN" altLang="en-US" sz="4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牧人驱</a:t>
            </a:r>
            <a:r>
              <a:rPr lang="zh-CN" altLang="en-US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犊</a:t>
            </a:r>
            <a:r>
              <a:rPr lang="zh-CN" altLang="en-US" sz="4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返，猎马带</a:t>
            </a:r>
            <a:r>
              <a:rPr lang="zh-CN" altLang="en-US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禽</a:t>
            </a:r>
            <a:r>
              <a:rPr lang="zh-CN" altLang="en-US" sz="4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归。</a:t>
            </a:r>
            <a:endParaRPr lang="zh-CN" altLang="en-US" sz="4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44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10244" name="内容占位符 10243" descr="2005112862225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295" y="278130"/>
            <a:ext cx="9448165" cy="49542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29697"/>
          <p:cNvSpPr/>
          <p:nvPr/>
        </p:nvSpPr>
        <p:spPr>
          <a:xfrm>
            <a:off x="831839" y="501088"/>
            <a:ext cx="10493463" cy="5909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     王绩，字无功，号东皋子，绛州龙门（今山西河津）人。唐初诗人。王绩是隋末大儒王通的弟弟。唐初诗坛四杰之一王勃的叔爷爷。除一度做过六合县丞、太乐丞等卑职外，一生大部分时间隐居乡里。受道家思想的影响，生平不拘礼教，清高自恃，豪放纵酒，自比嵇康、阮籍和陶渊明，嘲讽周、孔礼教，以抒怀才不遇之苦闷。作品多以山水田园为题材，有避世的思想。而这首诗歌就是他托病辞官归田后所作，借此排遣自己的孤寂心情。</a:t>
            </a:r>
            <a:endParaRPr lang="zh-CN" altLang="en-US" sz="4800" b="1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pic>
        <p:nvPicPr>
          <p:cNvPr id="9219" name="图片 103426" descr="1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435" y="6054725"/>
            <a:ext cx="10001885" cy="8026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 descr="8"/>
          <p:cNvPicPr>
            <a:picLocks noGrp="1" noChangeAspect="1"/>
          </p:cNvPicPr>
          <p:nvPr>
            <p:ph idx="1"/>
          </p:nvPr>
        </p:nvPicPr>
        <p:blipFill>
          <a:blip r:embed="rId2">
            <a:lum bright="6000"/>
          </a:blip>
          <a:stretch>
            <a:fillRect/>
          </a:stretch>
        </p:blipFill>
        <p:spPr>
          <a:xfrm>
            <a:off x="12065" y="41910"/>
            <a:ext cx="12167870" cy="677481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31569" y="1356360"/>
            <a:ext cx="10823869" cy="456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endParaRPr lang="en-US" altLang="zh-CN" sz="4800" b="1" dirty="0">
              <a:solidFill>
                <a:srgbClr val="0000FF"/>
              </a:solidFill>
              <a:latin typeface="宋体" panose="02010600030101010101" pitchFamily="2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  </a:t>
            </a:r>
            <a:r>
              <a:rPr lang="en-US" altLang="zh-CN" sz="44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 </a:t>
            </a:r>
            <a:r>
              <a:rPr lang="en-US" altLang="zh-CN" sz="4400" b="1" dirty="0" err="1" smtClean="0">
                <a:latin typeface="楷体" panose="02010609060101010101" charset="-122"/>
                <a:ea typeface="楷体" panose="02010609060101010101" charset="-122"/>
                <a:sym typeface="+mn-ea"/>
              </a:rPr>
              <a:t>全诗</a:t>
            </a:r>
            <a:r>
              <a:rPr lang="zh-CN" altLang="en-US" sz="44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通过写</a:t>
            </a:r>
            <a:r>
              <a:rPr lang="en-US" altLang="zh-CN" sz="4400" b="1" dirty="0" err="1" smtClean="0">
                <a:latin typeface="楷体" panose="02010609060101010101" charset="-122"/>
                <a:ea typeface="楷体" panose="02010609060101010101" charset="-122"/>
                <a:sym typeface="+mn-ea"/>
              </a:rPr>
              <a:t>山野中</a:t>
            </a:r>
            <a:r>
              <a:rPr lang="en-US" altLang="zh-CN" sz="4400" b="1" u="sng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_______     ______</a:t>
            </a:r>
            <a:r>
              <a:rPr lang="en-US" altLang="zh-CN" sz="4400" b="1" dirty="0" err="1" smtClean="0">
                <a:latin typeface="楷体" panose="02010609060101010101" charset="-122"/>
                <a:ea typeface="楷体" panose="02010609060101010101" charset="-122"/>
                <a:sym typeface="+mn-ea"/>
              </a:rPr>
              <a:t>的秋色，在闲适的情趣中，流露出</a:t>
            </a:r>
            <a:r>
              <a:rPr lang="zh-CN" altLang="en-US" sz="4400" b="1" u="sng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彷徨、孤独和</a:t>
            </a:r>
            <a:r>
              <a:rPr lang="en-US" altLang="zh-CN" sz="4400" b="1" u="sng" dirty="0" err="1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抑郁</a:t>
            </a:r>
            <a:r>
              <a:rPr lang="zh-CN" altLang="en-US" sz="4400" b="1" u="sng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苦闷</a:t>
            </a:r>
            <a:r>
              <a:rPr lang="en-US" altLang="zh-CN" sz="4400" b="1" dirty="0" err="1" smtClean="0">
                <a:latin typeface="楷体" panose="02010609060101010101" charset="-122"/>
                <a:ea typeface="楷体" panose="02010609060101010101" charset="-122"/>
                <a:sym typeface="+mn-ea"/>
              </a:rPr>
              <a:t>的心情，抒发了</a:t>
            </a:r>
            <a:r>
              <a:rPr lang="en-US" altLang="zh-CN" sz="44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_____       </a:t>
            </a:r>
            <a:r>
              <a:rPr lang="en-US" altLang="zh-CN" sz="4400" b="1" u="sng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___________                   ___。</a:t>
            </a:r>
            <a:endParaRPr lang="en-US" altLang="zh-CN" sz="4400" b="1" u="sng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en-US" altLang="zh-CN" sz="4400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92863" y="2106637"/>
            <a:ext cx="52870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</a:t>
            </a:r>
            <a:r>
              <a:rPr lang="zh-CN" altLang="en-US" sz="40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萧瑟、</a:t>
            </a:r>
            <a:r>
              <a:rPr lang="zh-CN" altLang="en-US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静谧、</a:t>
            </a:r>
            <a:r>
              <a:rPr lang="zh-CN" altLang="en-US" sz="40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广阔</a:t>
            </a:r>
            <a:endParaRPr lang="zh-CN" altLang="en-US" sz="40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08353" y="4384659"/>
            <a:ext cx="103552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 b="1" dirty="0" err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惆怅、孤寂的情怀</a:t>
            </a:r>
            <a:r>
              <a:rPr lang="zh-CN" altLang="en-US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和避世归隐的愿望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4" name="内容占位符 10243" descr="200511286222500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35" y="0"/>
            <a:ext cx="12223750" cy="68573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110595" descr="图片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0" y="235585"/>
            <a:ext cx="2689860" cy="8108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8547" name="矩形 108546"/>
          <p:cNvSpPr/>
          <p:nvPr/>
        </p:nvSpPr>
        <p:spPr>
          <a:xfrm>
            <a:off x="282560" y="1160236"/>
            <a:ext cx="11299236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zh-CN" sz="3600" b="1" dirty="0">
                <a:solidFill>
                  <a:srgbClr val="0000FF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王绩的《野望》和陶渊明的《归园田居》有何异同？</a:t>
            </a:r>
          </a:p>
          <a:p>
            <a:pPr>
              <a:lnSpc>
                <a:spcPct val="100000"/>
              </a:lnSpc>
            </a:pPr>
            <a:r>
              <a:rPr lang="en-US" altLang="zh-CN" sz="3600" b="1" err="1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en-US" altLang="zh-CN" sz="3600" b="1" err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王绩的《野望》和陶渊明的《归园田居》，同样是</a:t>
            </a:r>
            <a:r>
              <a:rPr lang="en-US" altLang="zh-CN" sz="3600" b="1" err="1">
                <a:latin typeface="楷体" panose="02010609060101010101" charset="-122"/>
                <a:ea typeface="楷体" panose="02010609060101010101" charset="-122"/>
              </a:rPr>
              <a:t>田园诗。</a:t>
            </a:r>
            <a:r>
              <a:rPr lang="en-US" altLang="zh-CN" sz="3600" b="1" err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但其风格是有着细微的差别的。《野望》写的是</a:t>
            </a:r>
            <a:r>
              <a:rPr lang="en-US" altLang="zh-CN" sz="3600" b="1" err="1">
                <a:latin typeface="楷体" panose="02010609060101010101" charset="-122"/>
                <a:ea typeface="楷体" panose="02010609060101010101" charset="-122"/>
              </a:rPr>
              <a:t>山野秋景，在闲逸的情调中，带几分</a:t>
            </a:r>
            <a:r>
              <a:rPr lang="en-US" altLang="zh-CN" sz="3600" b="1" err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彷徨和苦闷</a:t>
            </a:r>
            <a:r>
              <a:rPr lang="en-US" altLang="zh-CN" sz="3600" b="1" err="1">
                <a:latin typeface="楷体" panose="02010609060101010101" charset="-122"/>
                <a:ea typeface="楷体" panose="02010609060101010101" charset="-122"/>
              </a:rPr>
              <a:t>。</a:t>
            </a:r>
            <a:r>
              <a:rPr lang="en-US" altLang="zh-CN" sz="3600" b="1" err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而《归园田居》（共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五首）则</a:t>
            </a:r>
            <a:r>
              <a:rPr lang="zh-CN" altLang="en-US" sz="3600" b="1" dirty="0">
                <a:latin typeface="楷体" panose="02010609060101010101" charset="-122"/>
                <a:ea typeface="楷体" panose="02010609060101010101" charset="-122"/>
              </a:rPr>
              <a:t>在闲逸的情调中带着</a:t>
            </a:r>
            <a:r>
              <a:rPr lang="zh-CN" altLang="en-US" sz="36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回归自然的自由与欣喜</a:t>
            </a:r>
            <a:r>
              <a:rPr lang="zh-CN" altLang="en-US" sz="3600" b="1" dirty="0">
                <a:latin typeface="楷体" panose="02010609060101010101" charset="-122"/>
                <a:ea typeface="楷体" panose="02010609060101010101" charset="-122"/>
              </a:rPr>
              <a:t>。</a:t>
            </a:r>
          </a:p>
          <a:p>
            <a:pPr>
              <a:lnSpc>
                <a:spcPct val="100000"/>
              </a:lnSpc>
            </a:pPr>
            <a:r>
              <a:rPr lang="zh-CN" altLang="en-US" sz="3600" b="1" dirty="0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两首诗在艺术上总体都是一种质朴自然的风格，但在思想情感和人生态度上却是不同的。</a:t>
            </a:r>
            <a:r>
              <a:rPr lang="zh-CN" altLang="en-US" sz="36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王绩是“出走者”，落寞于曲高和寡，高蹈孤立；陶渊明是“归来者”，欣喜于无拘无束，自由自然。</a:t>
            </a:r>
          </a:p>
        </p:txBody>
      </p:sp>
      <p:pic>
        <p:nvPicPr>
          <p:cNvPr id="18" name="图片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5F5F7"/>
              </a:clrFrom>
              <a:clrTo>
                <a:srgbClr val="F5F5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822575" y="1270"/>
            <a:ext cx="1151890" cy="104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 descr="8"/>
          <p:cNvPicPr>
            <a:picLocks noGrp="1" noChangeAspect="1"/>
          </p:cNvPicPr>
          <p:nvPr>
            <p:ph idx="1"/>
          </p:nvPr>
        </p:nvPicPr>
        <p:blipFill>
          <a:blip r:embed="rId2">
            <a:lum bright="6000"/>
          </a:blip>
          <a:stretch>
            <a:fillRect/>
          </a:stretch>
        </p:blipFill>
        <p:spPr>
          <a:xfrm>
            <a:off x="5080" y="27305"/>
            <a:ext cx="12167870" cy="6774815"/>
          </a:xfrm>
          <a:prstGeom prst="rect">
            <a:avLst/>
          </a:prstGeom>
        </p:spPr>
      </p:pic>
      <p:pic>
        <p:nvPicPr>
          <p:cNvPr id="4" name="内容占位符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05" y="27305"/>
            <a:ext cx="12085955" cy="67900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1520" y="25749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zh-CN" altLang="en-US" sz="9600" dirty="0"/>
              <a:t>谢谢！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338</Words>
  <Application>WPS 演示</Application>
  <PresentationFormat>自定义</PresentationFormat>
  <Paragraphs>22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野望</vt:lpstr>
      <vt:lpstr>野望</vt:lpstr>
      <vt:lpstr>幻灯片 3</vt:lpstr>
      <vt:lpstr>幻灯片 4</vt:lpstr>
      <vt:lpstr>幻灯片 5</vt:lpstr>
      <vt:lpstr>幻灯片 6</vt:lpstr>
      <vt:lpstr>幻灯片 7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李皎月</dc:creator>
  <cp:lastModifiedBy>a</cp:lastModifiedBy>
  <cp:revision>15</cp:revision>
  <dcterms:created xsi:type="dcterms:W3CDTF">2017-09-24T12:14:00Z</dcterms:created>
  <dcterms:modified xsi:type="dcterms:W3CDTF">2018-11-21T03:50:28Z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