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  <p:sldId id="277" r:id="rId24"/>
    <p:sldId id="279" r:id="rId25"/>
    <p:sldId id="280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66" d="100"/>
          <a:sy n="6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2016/3/10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2016/3/10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2016/3/10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2016/3/10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2016/3/10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2016/3/10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2016/3/10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2016/3/10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2016/3/10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2016/3/10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2016/3/10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2016/3/10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/>
              <a:t>古诗词</a:t>
            </a:r>
            <a:r>
              <a:rPr lang="zh-CN" altLang="en-US" b="1" dirty="0" smtClean="0"/>
              <a:t>教学的味道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b="1" dirty="0" smtClean="0"/>
          </a:p>
          <a:p>
            <a:endParaRPr lang="en-US" altLang="zh-CN" b="1" dirty="0"/>
          </a:p>
          <a:p>
            <a:r>
              <a:rPr lang="zh-CN" altLang="en-US" b="1" smtClean="0"/>
              <a:t>云南师范大学文学院        谭晓云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74968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 smtClean="0">
                <a:latin typeface="Calibri"/>
                <a:ea typeface="宋体"/>
                <a:cs typeface="Times New Roman"/>
              </a:rPr>
              <a:t>      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钱塘湖春行</a:t>
            </a:r>
            <a:r>
              <a:rPr lang="en-US" altLang="zh-CN" b="1" kern="100" dirty="0">
                <a:latin typeface="Calibri"/>
                <a:ea typeface="宋体"/>
                <a:cs typeface="Times New Roman"/>
              </a:rPr>
              <a:t> </a:t>
            </a:r>
            <a:r>
              <a:rPr lang="en-US" altLang="zh-CN" b="1" kern="100" dirty="0" smtClean="0">
                <a:latin typeface="Calibri"/>
                <a:ea typeface="宋体"/>
                <a:cs typeface="Times New Roman"/>
              </a:rPr>
              <a:t>.</a:t>
            </a:r>
            <a:r>
              <a:rPr lang="zh-CN" altLang="en-US" b="1" kern="100" dirty="0" smtClean="0">
                <a:latin typeface="Calibri"/>
                <a:ea typeface="宋体"/>
                <a:cs typeface="Times New Roman"/>
              </a:rPr>
              <a:t>白居易</a:t>
            </a:r>
            <a:endParaRPr lang="en-US" altLang="zh-CN" b="1" kern="100" dirty="0" smtClean="0">
              <a:latin typeface="Calibri"/>
              <a:ea typeface="宋体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孤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山寺北贾亭西，水面初平云脚低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。</a:t>
            </a:r>
            <a:endParaRPr lang="en-US" altLang="zh-CN" b="1" kern="100" dirty="0" smtClean="0">
              <a:latin typeface="Calibri"/>
              <a:ea typeface="宋体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几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处早莺争暖树，谁家新燕啄春泥。</a:t>
            </a:r>
            <a:r>
              <a:rPr lang="en-US" altLang="zh-CN" b="1" kern="100" dirty="0">
                <a:latin typeface="Calibri"/>
                <a:ea typeface="宋体"/>
                <a:cs typeface="Times New Roman"/>
              </a:rPr>
              <a:t>  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乱花渐欲迷人眼，浅草才能没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马蹄</a:t>
            </a:r>
            <a:r>
              <a:rPr lang="zh-CN" altLang="en-US" b="1" kern="100" dirty="0" smtClean="0">
                <a:latin typeface="Calibri"/>
                <a:ea typeface="宋体"/>
                <a:cs typeface="Times New Roman"/>
              </a:rPr>
              <a:t>。</a:t>
            </a:r>
            <a:endParaRPr lang="en-US" altLang="zh-CN" b="1" kern="100" dirty="0" smtClean="0">
              <a:latin typeface="Calibri"/>
              <a:ea typeface="宋体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最爱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湖东行不足，绿杨阴里白沙堤。</a:t>
            </a:r>
            <a:endParaRPr lang="zh-CN" altLang="zh-CN" sz="2400" b="1" kern="100" dirty="0">
              <a:latin typeface="Calibri"/>
              <a:ea typeface="宋体"/>
              <a:cs typeface="Times New Roman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8141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/>
              <a:t> </a:t>
            </a:r>
            <a:r>
              <a:rPr lang="en-US" altLang="zh-CN" dirty="0" smtClean="0"/>
              <a:t>        </a:t>
            </a:r>
            <a:r>
              <a:rPr lang="zh-CN" altLang="en-US" dirty="0" smtClean="0"/>
              <a:t>平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暖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趣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爱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             情</a:t>
            </a:r>
            <a:r>
              <a:rPr lang="zh-CN" altLang="en-US" dirty="0"/>
              <a:t>致</a:t>
            </a:r>
            <a:r>
              <a:rPr lang="zh-CN" altLang="en-US" dirty="0" smtClean="0"/>
              <a:t>逐渐递增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zh-CN" altLang="en-US" dirty="0" smtClean="0"/>
              <a:t>情味逐渐浓郁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1887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latin typeface="Calibri"/>
                <a:ea typeface="宋体"/>
                <a:cs typeface="Times New Roman"/>
              </a:rPr>
              <a:t>（</a:t>
            </a:r>
            <a:r>
              <a:rPr lang="en-US" altLang="zh-CN" b="1" dirty="0" smtClean="0">
                <a:latin typeface="Calibri"/>
                <a:ea typeface="宋体"/>
                <a:cs typeface="Times New Roman"/>
              </a:rPr>
              <a:t>2</a:t>
            </a:r>
            <a:r>
              <a:rPr lang="zh-CN" altLang="en-US" b="1" dirty="0" smtClean="0">
                <a:latin typeface="Calibri"/>
                <a:ea typeface="宋体"/>
                <a:cs typeface="Times New Roman"/>
              </a:rPr>
              <a:t>）诗歌的意味</a:t>
            </a:r>
            <a:endParaRPr lang="en-US" altLang="zh-CN" b="1" dirty="0" smtClean="0">
              <a:latin typeface="Calibri"/>
              <a:ea typeface="宋体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latin typeface="Calibri"/>
                <a:ea typeface="宋体"/>
                <a:cs typeface="Times New Roman"/>
              </a:rPr>
              <a:t>恩格斯：</a:t>
            </a:r>
            <a:endParaRPr lang="en-US" altLang="zh-CN" b="1" dirty="0">
              <a:latin typeface="Calibri"/>
              <a:ea typeface="宋体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Calibri"/>
                <a:ea typeface="宋体"/>
                <a:cs typeface="Times New Roman"/>
              </a:rPr>
              <a:t>          </a:t>
            </a:r>
            <a:r>
              <a:rPr lang="zh-CN" altLang="zh-CN" b="1" dirty="0" smtClean="0">
                <a:latin typeface="Calibri"/>
                <a:ea typeface="宋体"/>
                <a:cs typeface="Times New Roman"/>
              </a:rPr>
              <a:t>同</a:t>
            </a:r>
            <a:r>
              <a:rPr lang="zh-CN" altLang="zh-CN" b="1" dirty="0">
                <a:latin typeface="Calibri"/>
                <a:ea typeface="宋体"/>
                <a:cs typeface="Times New Roman"/>
              </a:rPr>
              <a:t>诗的艺术一起而来的还有</a:t>
            </a:r>
            <a:r>
              <a:rPr lang="zh-CN" altLang="zh-CN" b="1" dirty="0" smtClean="0">
                <a:latin typeface="Calibri"/>
                <a:ea typeface="宋体"/>
                <a:cs typeface="Times New Roman"/>
              </a:rPr>
              <a:t>思想。</a:t>
            </a:r>
            <a:r>
              <a:rPr lang="zh-CN" altLang="en-US" b="1" dirty="0" smtClean="0">
                <a:latin typeface="Calibri"/>
                <a:ea typeface="宋体"/>
                <a:cs typeface="Times New Roman"/>
              </a:rPr>
              <a:t> </a:t>
            </a:r>
            <a:endParaRPr lang="en-US" altLang="zh-CN" b="1" dirty="0" smtClean="0">
              <a:latin typeface="Calibri"/>
              <a:ea typeface="宋体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latin typeface="Calibri"/>
                <a:ea typeface="宋体"/>
                <a:cs typeface="Times New Roman"/>
              </a:rPr>
              <a:t>中国古代：</a:t>
            </a:r>
            <a:endParaRPr lang="en-US" altLang="zh-CN" b="1" dirty="0">
              <a:latin typeface="Calibri"/>
              <a:ea typeface="宋体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Calibri"/>
                <a:ea typeface="宋体"/>
                <a:cs typeface="Times New Roman"/>
              </a:rPr>
              <a:t>         </a:t>
            </a:r>
            <a:r>
              <a:rPr lang="zh-CN" altLang="zh-CN" b="1" dirty="0" smtClean="0">
                <a:latin typeface="Calibri"/>
                <a:ea typeface="宋体"/>
                <a:cs typeface="Times New Roman"/>
              </a:rPr>
              <a:t>诗言志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6463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直接表意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 smtClean="0">
                <a:latin typeface="Calibri"/>
                <a:ea typeface="宋体"/>
                <a:cs typeface="Times New Roman"/>
              </a:rPr>
              <a:t>          </a:t>
            </a:r>
            <a:r>
              <a:rPr lang="zh-CN" altLang="en-US" b="1" kern="100" dirty="0" smtClean="0">
                <a:latin typeface="Calibri"/>
                <a:ea typeface="宋体"/>
                <a:cs typeface="Times New Roman"/>
              </a:rPr>
              <a:t>山坡羊</a:t>
            </a:r>
            <a:r>
              <a:rPr lang="en-US" altLang="zh-CN" b="1" kern="100" dirty="0" smtClean="0">
                <a:latin typeface="Calibri"/>
                <a:ea typeface="宋体"/>
                <a:cs typeface="Times New Roman"/>
              </a:rPr>
              <a:t>.</a:t>
            </a:r>
            <a:r>
              <a:rPr lang="zh-CN" altLang="en-US" b="1" kern="100" dirty="0" smtClean="0">
                <a:latin typeface="Calibri"/>
                <a:ea typeface="宋体"/>
                <a:cs typeface="Times New Roman"/>
              </a:rPr>
              <a:t>潼关怀古    </a:t>
            </a:r>
            <a:r>
              <a:rPr lang="zh-CN" altLang="en-US" sz="2400" b="1" kern="100" dirty="0" smtClean="0">
                <a:latin typeface="Calibri"/>
                <a:ea typeface="宋体"/>
                <a:cs typeface="Times New Roman"/>
              </a:rPr>
              <a:t>张养浩</a:t>
            </a:r>
            <a:endParaRPr lang="en-US" altLang="zh-CN" sz="2400" b="1" kern="100" dirty="0" smtClean="0">
              <a:latin typeface="Calibri"/>
              <a:ea typeface="宋体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altLang="zh-CN" b="1" kern="100" dirty="0" smtClean="0">
                <a:latin typeface="Calibri"/>
                <a:ea typeface="宋体"/>
                <a:cs typeface="Times New Roman"/>
              </a:rPr>
              <a:t>         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峰峦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如聚，波涛如怒，山河表里潼关路。望西都，意踌躇，伤心秦汉经行处，宫阙万间都做了土。</a:t>
            </a:r>
            <a:r>
              <a:rPr lang="zh-CN" altLang="zh-CN" b="1" kern="100" dirty="0">
                <a:solidFill>
                  <a:srgbClr val="FF0000"/>
                </a:solidFill>
                <a:latin typeface="Calibri"/>
                <a:ea typeface="宋体"/>
                <a:cs typeface="Times New Roman"/>
              </a:rPr>
              <a:t>兴，百姓苦。亡，百姓苦。</a:t>
            </a:r>
            <a:endParaRPr lang="zh-CN" altLang="zh-CN" sz="2400" b="1" kern="100" dirty="0">
              <a:solidFill>
                <a:srgbClr val="FF0000"/>
              </a:solidFill>
              <a:effectLst/>
              <a:latin typeface="Calibri"/>
              <a:ea typeface="宋体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0721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托物言志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/>
              <a:t>         卜算子   咏梅（陆游）</a:t>
            </a:r>
            <a:endParaRPr lang="en-US" altLang="zh-CN" sz="2800" b="1" dirty="0" smtClean="0"/>
          </a:p>
          <a:p>
            <a:pPr>
              <a:lnSpc>
                <a:spcPct val="150000"/>
              </a:lnSpc>
            </a:pPr>
            <a:r>
              <a:rPr lang="zh-CN" altLang="en-US" sz="2800" b="1" dirty="0" smtClean="0"/>
              <a:t>     驿</a:t>
            </a:r>
            <a:r>
              <a:rPr lang="zh-CN" altLang="en-US" sz="2800" b="1" dirty="0"/>
              <a:t>外断桥</a:t>
            </a:r>
            <a:r>
              <a:rPr lang="zh-CN" altLang="en-US" sz="2800" b="1" dirty="0" smtClean="0"/>
              <a:t>边，寂寞开无主。</a:t>
            </a:r>
            <a:r>
              <a:rPr lang="zh-CN" altLang="en-US" sz="2800" b="1" dirty="0" smtClean="0"/>
              <a:t>已是黄昏独自愁，更着风和雨。</a:t>
            </a:r>
            <a:r>
              <a:rPr lang="zh-CN" altLang="en-US" sz="2800" b="1" dirty="0" smtClean="0"/>
              <a:t>无意</a:t>
            </a:r>
            <a:r>
              <a:rPr lang="zh-CN" altLang="en-US" sz="2800" b="1" dirty="0"/>
              <a:t>苦争</a:t>
            </a:r>
            <a:r>
              <a:rPr lang="zh-CN" altLang="en-US" sz="2800" b="1" dirty="0" smtClean="0"/>
              <a:t>春，一任群芳妒。</a:t>
            </a:r>
            <a:r>
              <a:rPr lang="zh-CN" altLang="en-US" sz="2800" b="1" dirty="0" smtClean="0"/>
              <a:t>零落</a:t>
            </a:r>
            <a:r>
              <a:rPr lang="zh-CN" altLang="en-US" sz="2800" b="1" dirty="0"/>
              <a:t>成泥碾作</a:t>
            </a:r>
            <a:r>
              <a:rPr lang="zh-CN" altLang="en-US" sz="2800" b="1" dirty="0" smtClean="0"/>
              <a:t>尘，</a:t>
            </a:r>
            <a:r>
              <a:rPr lang="zh-CN" altLang="en-US" sz="2800" b="1" dirty="0" smtClean="0"/>
              <a:t>只有香如故。</a:t>
            </a:r>
            <a:endParaRPr lang="en-US" altLang="zh-CN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466517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梳理</a:t>
            </a:r>
            <a:r>
              <a:rPr lang="zh-CN" altLang="en-US" dirty="0" smtClean="0"/>
              <a:t>意脉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en-US" altLang="zh-CN" sz="2600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         </a:t>
            </a:r>
            <a:r>
              <a:rPr lang="zh-CN" altLang="zh-CN" sz="2600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唧唧</a:t>
            </a:r>
            <a:r>
              <a:rPr lang="zh-CN" altLang="zh-CN" sz="26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复唧唧，木兰当户织。不闻机杼声，唯问女叹息。问女何所思？问女何所忆？女亦无所思，女亦无所忆。昨夜见军帖，可汗大点兵。军书十二卷，卷卷有爷名。阿爷无大儿，木兰无长兄。愿为市鞍马，从此替爷</a:t>
            </a:r>
            <a:r>
              <a:rPr lang="zh-CN" altLang="zh-CN" sz="2600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征</a:t>
            </a:r>
            <a:endParaRPr lang="en-US" altLang="zh-CN" sz="2600" b="1" kern="100" dirty="0" smtClean="0">
              <a:solidFill>
                <a:prstClr val="black"/>
              </a:solidFill>
              <a:latin typeface="Calibri"/>
              <a:ea typeface="宋体"/>
              <a:cs typeface="Times New Roman"/>
            </a:endParaRPr>
          </a:p>
          <a:p>
            <a:pPr marL="274320" lvl="0" indent="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endParaRPr lang="zh-CN" altLang="zh-CN" sz="1900" b="1" kern="100" dirty="0">
              <a:solidFill>
                <a:prstClr val="black"/>
              </a:solidFill>
              <a:latin typeface="Calibri"/>
              <a:ea typeface="宋体"/>
              <a:cs typeface="Times New Roman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8784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en-US" altLang="zh-CN" sz="2800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        </a:t>
            </a:r>
            <a:r>
              <a:rPr lang="zh-CN" altLang="zh-CN" sz="2800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东</a:t>
            </a:r>
            <a:r>
              <a:rPr lang="zh-CN" altLang="zh-CN" sz="28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市买骏马，西市买鞍鞯，南市买辔头，北市买长</a:t>
            </a:r>
            <a:r>
              <a:rPr lang="zh-CN" altLang="zh-CN" sz="2800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鞭</a:t>
            </a:r>
            <a:r>
              <a:rPr lang="zh-CN" altLang="en-US" sz="2800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（</a:t>
            </a:r>
            <a:r>
              <a:rPr lang="zh-CN" altLang="en-US" sz="28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备马</a:t>
            </a:r>
            <a:r>
              <a:rPr lang="zh-CN" altLang="en-US" sz="2800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）“</a:t>
            </a:r>
            <a:r>
              <a:rPr lang="zh-CN" altLang="zh-CN" sz="28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旦辞爷娘去，暮宿黄河边。不闻爷娘唤女声，但闻黄河流水鸣溅溅。旦辞黄河去，暮至黑山头。不闻爷娘唤女声，但闻燕山胡骑鸣啾啾。</a:t>
            </a:r>
            <a:r>
              <a:rPr lang="zh-CN" altLang="en-US" sz="28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”</a:t>
            </a:r>
            <a:r>
              <a:rPr lang="en-US" altLang="zh-CN" sz="2800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(</a:t>
            </a:r>
            <a:r>
              <a:rPr lang="zh-CN" altLang="zh-CN" sz="2800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写</a:t>
            </a:r>
            <a:r>
              <a:rPr lang="zh-CN" altLang="zh-CN" sz="28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行军中</a:t>
            </a:r>
            <a:r>
              <a:rPr lang="zh-CN" altLang="en-US" sz="28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对</a:t>
            </a:r>
            <a:r>
              <a:rPr lang="zh-CN" altLang="zh-CN" sz="28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爷娘的思念</a:t>
            </a:r>
            <a:r>
              <a:rPr lang="zh-CN" altLang="en-US" sz="28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）</a:t>
            </a:r>
            <a:endParaRPr lang="zh-CN" altLang="en-US" sz="2600" dirty="0">
              <a:solidFill>
                <a:prstClr val="black"/>
              </a:solidFill>
              <a:latin typeface="Perpetua"/>
              <a:ea typeface="宋体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1477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      </a:t>
            </a:r>
            <a:r>
              <a:rPr lang="zh-CN" altLang="zh-CN" b="1" dirty="0" smtClean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万</a:t>
            </a:r>
            <a:r>
              <a:rPr lang="zh-CN" altLang="zh-CN" b="1" dirty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里赴</a:t>
            </a:r>
            <a:r>
              <a:rPr lang="zh-CN" altLang="zh-CN" b="1" dirty="0" smtClean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戎机</a:t>
            </a:r>
            <a:r>
              <a:rPr lang="zh-CN" altLang="zh-CN" b="1" dirty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，关山度若飞</a:t>
            </a:r>
            <a:r>
              <a:rPr lang="zh-CN" altLang="zh-CN" b="1" dirty="0" smtClean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。朔</a:t>
            </a:r>
            <a:r>
              <a:rPr lang="zh-CN" altLang="zh-CN" b="1" dirty="0" smtClean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气</a:t>
            </a:r>
            <a:r>
              <a:rPr lang="zh-CN" altLang="zh-CN" b="1" dirty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传金</a:t>
            </a:r>
            <a:r>
              <a:rPr lang="zh-CN" altLang="zh-CN" b="1" dirty="0" smtClean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柝，</a:t>
            </a:r>
            <a:r>
              <a:rPr lang="zh-CN" altLang="zh-CN" b="1" dirty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寒光照铁衣</a:t>
            </a:r>
            <a:r>
              <a:rPr lang="zh-CN" altLang="zh-CN" b="1" dirty="0" smtClean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。</a:t>
            </a:r>
            <a:r>
              <a:rPr lang="zh-CN" altLang="zh-CN" b="1" dirty="0" smtClean="0">
                <a:solidFill>
                  <a:srgbClr val="FF0000"/>
                </a:solidFill>
                <a:latin typeface="Arial"/>
                <a:ea typeface="宋体"/>
                <a:cs typeface="Arial"/>
              </a:rPr>
              <a:t>将军</a:t>
            </a:r>
            <a:r>
              <a:rPr lang="zh-CN" altLang="zh-CN" b="1" dirty="0">
                <a:solidFill>
                  <a:srgbClr val="FF0000"/>
                </a:solidFill>
                <a:latin typeface="Arial"/>
                <a:ea typeface="宋体"/>
                <a:cs typeface="Arial"/>
              </a:rPr>
              <a:t>百战死，壮士十年归</a:t>
            </a:r>
            <a:r>
              <a:rPr lang="zh-CN" altLang="zh-CN" b="1" dirty="0" smtClean="0">
                <a:solidFill>
                  <a:srgbClr val="FF0000"/>
                </a:solidFill>
                <a:latin typeface="Arial"/>
                <a:ea typeface="宋体"/>
                <a:cs typeface="Arial"/>
              </a:rPr>
              <a:t>。</a:t>
            </a:r>
            <a:r>
              <a:rPr lang="zh-CN" altLang="zh-CN" b="1" dirty="0" smtClean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归来</a:t>
            </a:r>
            <a:r>
              <a:rPr lang="zh-CN" altLang="zh-CN" b="1" dirty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见天子，天子坐明堂。策勋十二转，赏赐百千强</a:t>
            </a:r>
            <a:r>
              <a:rPr lang="en-US" altLang="zh-CN" b="1" dirty="0">
                <a:solidFill>
                  <a:srgbClr val="0E2208"/>
                </a:solidFill>
                <a:latin typeface="Arial"/>
                <a:ea typeface="宋体"/>
              </a:rPr>
              <a:t>(</a:t>
            </a:r>
            <a:r>
              <a:rPr lang="en-US" altLang="zh-CN" b="1" dirty="0" err="1">
                <a:solidFill>
                  <a:srgbClr val="0E2208"/>
                </a:solidFill>
                <a:latin typeface="Arial"/>
                <a:ea typeface="宋体"/>
              </a:rPr>
              <a:t>qiáng</a:t>
            </a:r>
            <a:r>
              <a:rPr lang="en-US" altLang="zh-CN" b="1" dirty="0">
                <a:solidFill>
                  <a:srgbClr val="0E2208"/>
                </a:solidFill>
                <a:latin typeface="Arial"/>
                <a:ea typeface="宋体"/>
              </a:rPr>
              <a:t>)</a:t>
            </a:r>
            <a:r>
              <a:rPr lang="zh-CN" altLang="zh-CN" b="1" dirty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。可汗问所欲，木兰不用尚书郎，愿驰千里足，送儿还故乡。</a:t>
            </a:r>
            <a:r>
              <a:rPr lang="en-US" altLang="zh-CN" b="1" dirty="0">
                <a:solidFill>
                  <a:srgbClr val="0E2208"/>
                </a:solidFill>
                <a:latin typeface="Arial"/>
                <a:ea typeface="宋体"/>
              </a:rPr>
              <a:t> </a:t>
            </a:r>
            <a:br>
              <a:rPr lang="en-US" altLang="zh-CN" b="1" dirty="0">
                <a:solidFill>
                  <a:srgbClr val="0E2208"/>
                </a:solidFill>
                <a:latin typeface="Arial"/>
                <a:ea typeface="宋体"/>
              </a:rPr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2821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4320" lvl="0" indent="30480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</a:pPr>
            <a:r>
              <a:rPr lang="en-US" altLang="zh-CN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   </a:t>
            </a:r>
            <a:r>
              <a:rPr lang="zh-CN" altLang="zh-CN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爷娘</a:t>
            </a:r>
            <a:r>
              <a:rPr lang="zh-CN" altLang="zh-CN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闻女来，出郭相扶将；阿姊闻妹来，当户理红妆；小弟闻姊来，磨刀霍霍向猪羊。开我东阁门，坐我西阁床，脱我战时袍，着我旧时裳，当</a:t>
            </a:r>
            <a:r>
              <a:rPr lang="zh-CN" altLang="en-US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窗</a:t>
            </a:r>
            <a:r>
              <a:rPr lang="zh-CN" altLang="zh-CN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理云鬓，对镜贴花黄</a:t>
            </a:r>
            <a:r>
              <a:rPr lang="zh-CN" altLang="zh-CN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。</a:t>
            </a:r>
            <a:r>
              <a:rPr lang="zh-CN" altLang="zh-CN" b="1" dirty="0" smtClean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出门</a:t>
            </a:r>
            <a:r>
              <a:rPr lang="zh-CN" altLang="zh-CN" b="1" dirty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看火伴，火伴皆惊惶。同行十二年，不知木兰是女郎。　</a:t>
            </a:r>
            <a:r>
              <a:rPr lang="en-US" altLang="zh-CN" b="1" dirty="0">
                <a:solidFill>
                  <a:srgbClr val="0E2208"/>
                </a:solidFill>
                <a:latin typeface="Arial"/>
                <a:ea typeface="宋体"/>
              </a:rPr>
              <a:t> </a:t>
            </a:r>
            <a:br>
              <a:rPr lang="en-US" altLang="zh-CN" b="1" dirty="0">
                <a:solidFill>
                  <a:srgbClr val="0E2208"/>
                </a:solidFill>
                <a:latin typeface="Arial"/>
                <a:ea typeface="宋体"/>
              </a:rPr>
            </a:br>
            <a:r>
              <a:rPr lang="zh-CN" altLang="zh-CN" b="1" dirty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　　雄兔脚扑朔，雌兔眼迷离；双兔傍</a:t>
            </a:r>
            <a:r>
              <a:rPr lang="en-US" altLang="zh-CN" b="1" dirty="0">
                <a:solidFill>
                  <a:srgbClr val="0E2208"/>
                </a:solidFill>
                <a:latin typeface="Arial"/>
                <a:ea typeface="宋体"/>
              </a:rPr>
              <a:t>(</a:t>
            </a:r>
            <a:r>
              <a:rPr lang="en-US" altLang="zh-CN" b="1" dirty="0" err="1">
                <a:solidFill>
                  <a:srgbClr val="0E2208"/>
                </a:solidFill>
                <a:latin typeface="Arial"/>
                <a:ea typeface="宋体"/>
              </a:rPr>
              <a:t>bàng</a:t>
            </a:r>
            <a:r>
              <a:rPr lang="en-US" altLang="zh-CN" b="1" dirty="0">
                <a:solidFill>
                  <a:srgbClr val="0E2208"/>
                </a:solidFill>
                <a:latin typeface="Arial"/>
                <a:ea typeface="宋体"/>
              </a:rPr>
              <a:t>)</a:t>
            </a:r>
            <a:r>
              <a:rPr lang="zh-CN" altLang="zh-CN" b="1" dirty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地走，安能辨我是雄雌</a:t>
            </a:r>
            <a:r>
              <a:rPr lang="zh-CN" altLang="zh-CN" b="1" dirty="0" smtClean="0">
                <a:solidFill>
                  <a:srgbClr val="0E2208"/>
                </a:solidFill>
                <a:latin typeface="Arial"/>
                <a:ea typeface="宋体"/>
                <a:cs typeface="Arial"/>
              </a:rPr>
              <a:t>？</a:t>
            </a:r>
            <a:endParaRPr lang="en-US" altLang="zh-CN" b="1" kern="100" dirty="0">
              <a:solidFill>
                <a:prstClr val="black"/>
              </a:solidFill>
              <a:latin typeface="Calibri"/>
              <a:ea typeface="宋体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101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      </a:t>
            </a:r>
            <a:r>
              <a:rPr lang="zh-CN" altLang="en-US" b="1" dirty="0" smtClean="0"/>
              <a:t>梳理意脉，发现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木兰诗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意在突出木兰作为女性英雄的形象。作为女孩子，主动承担男人保家卫国的责任，体现其女性的担当，女性的亲情执着，女性的超越立功受奖的世俗功利。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45567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教学分享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/>
              <a:t> </a:t>
            </a:r>
            <a:r>
              <a:rPr lang="en-US" altLang="zh-CN" sz="3600" b="1" dirty="0" smtClean="0"/>
              <a:t>     </a:t>
            </a:r>
            <a:r>
              <a:rPr lang="zh-CN" altLang="en-US" sz="3600" b="1" dirty="0"/>
              <a:t> </a:t>
            </a:r>
            <a:r>
              <a:rPr lang="zh-CN" altLang="en-US" sz="3600" b="1" dirty="0" smtClean="0"/>
              <a:t>意境</a:t>
            </a:r>
            <a:r>
              <a:rPr lang="zh-CN" altLang="en-US" sz="3600" b="1" dirty="0" smtClean="0"/>
              <a:t>是中国古典诗词艺术的</a:t>
            </a:r>
            <a:r>
              <a:rPr lang="zh-CN" altLang="en-US" sz="3600" b="1" dirty="0" smtClean="0"/>
              <a:t>灵魂，是诗词创作的最高境界。</a:t>
            </a:r>
            <a:endParaRPr lang="en-US" altLang="zh-CN" sz="3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/>
              <a:t> </a:t>
            </a:r>
            <a:r>
              <a:rPr lang="en-US" altLang="zh-CN" sz="3600" b="1" dirty="0" smtClean="0"/>
              <a:t>     </a:t>
            </a:r>
            <a:r>
              <a:rPr lang="zh-CN" altLang="en-US" sz="3600" b="1" dirty="0" smtClean="0"/>
              <a:t>感受、想象和领悟诗词的意境是初中古</a:t>
            </a:r>
            <a:r>
              <a:rPr lang="zh-CN" altLang="en-US" sz="3600" b="1" dirty="0" smtClean="0"/>
              <a:t>诗词教学的重要</a:t>
            </a:r>
            <a:r>
              <a:rPr lang="zh-CN" altLang="en-US" sz="3600" b="1" dirty="0" smtClean="0"/>
              <a:t>内容。</a:t>
            </a:r>
            <a:endParaRPr lang="en-US" altLang="zh-CN" sz="3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/>
              <a:t> </a:t>
            </a:r>
            <a:r>
              <a:rPr lang="en-US" altLang="zh-CN" sz="3600" b="1" dirty="0" smtClean="0"/>
              <a:t>     </a:t>
            </a:r>
            <a:r>
              <a:rPr lang="zh-CN" altLang="en-US" sz="3600" b="1" dirty="0" smtClean="0"/>
              <a:t>对诗词意境进行感受、想象和领悟可以从四</a:t>
            </a:r>
            <a:r>
              <a:rPr lang="zh-CN" altLang="en-US" sz="3600" b="1" dirty="0" smtClean="0"/>
              <a:t>种味道的</a:t>
            </a:r>
            <a:r>
              <a:rPr lang="zh-CN" altLang="en-US" sz="3600" b="1" dirty="0" smtClean="0"/>
              <a:t>品鉴</a:t>
            </a:r>
            <a:r>
              <a:rPr lang="zh-CN" altLang="en-US" sz="3600" b="1" dirty="0" smtClean="0"/>
              <a:t>出发。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9393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>
                <a:latin typeface="Calibri"/>
                <a:ea typeface="宋体"/>
                <a:cs typeface="Times New Roman"/>
              </a:rPr>
              <a:t> </a:t>
            </a:r>
            <a:r>
              <a:rPr lang="zh-CN" altLang="en-US" b="1" kern="100" dirty="0" smtClean="0">
                <a:latin typeface="Calibri"/>
                <a:ea typeface="宋体"/>
                <a:cs typeface="Times New Roman"/>
              </a:rPr>
              <a:t>（</a:t>
            </a:r>
            <a:r>
              <a:rPr lang="en-US" altLang="zh-CN" b="1" kern="100" dirty="0" smtClean="0">
                <a:latin typeface="Calibri"/>
                <a:ea typeface="宋体"/>
                <a:cs typeface="Times New Roman"/>
              </a:rPr>
              <a:t>3</a:t>
            </a:r>
            <a:r>
              <a:rPr lang="zh-CN" altLang="en-US" b="1" kern="100" dirty="0" smtClean="0">
                <a:latin typeface="Calibri"/>
                <a:ea typeface="宋体"/>
                <a:cs typeface="Times New Roman"/>
              </a:rPr>
              <a:t>）韵味（音乐性）</a:t>
            </a:r>
            <a:endParaRPr lang="en-US" altLang="zh-CN" b="1" kern="100" dirty="0" smtClean="0">
              <a:latin typeface="Calibri"/>
              <a:ea typeface="宋体"/>
              <a:cs typeface="Times New Roman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 smtClean="0">
                <a:latin typeface="Calibri"/>
                <a:ea typeface="宋体"/>
                <a:cs typeface="Times New Roman"/>
              </a:rPr>
              <a:t>    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诗歌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是韵文，从劳动时发生的；小说是散文，从休息时发生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的</a:t>
            </a:r>
            <a:r>
              <a:rPr lang="zh-CN" altLang="en-US" b="1" kern="100" dirty="0" smtClean="0">
                <a:latin typeface="Calibri"/>
                <a:ea typeface="宋体"/>
                <a:cs typeface="Times New Roman"/>
              </a:rPr>
              <a:t>。（鲁迅）</a:t>
            </a:r>
            <a:endParaRPr lang="en-US" altLang="zh-CN" b="1" kern="100" dirty="0" smtClean="0">
              <a:latin typeface="Calibri"/>
              <a:ea typeface="宋体"/>
              <a:cs typeface="Times New Roman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>
                <a:latin typeface="Calibri"/>
                <a:ea typeface="宋体"/>
                <a:cs typeface="Times New Roman"/>
              </a:rPr>
              <a:t> </a:t>
            </a:r>
            <a:r>
              <a:rPr lang="en-US" altLang="zh-CN" b="1" kern="100" dirty="0" smtClean="0">
                <a:latin typeface="Calibri"/>
                <a:ea typeface="宋体"/>
                <a:cs typeface="Times New Roman"/>
              </a:rPr>
              <a:t>  </a:t>
            </a:r>
            <a:r>
              <a:rPr lang="zh-CN" altLang="en-US" b="1" kern="100" dirty="0" smtClean="0">
                <a:latin typeface="Calibri"/>
                <a:ea typeface="宋体"/>
                <a:cs typeface="Times New Roman"/>
              </a:rPr>
              <a:t>一切艺术都是音乐。（克罗齐）</a:t>
            </a:r>
            <a:endParaRPr lang="en-US" altLang="zh-CN" b="1" kern="100" dirty="0" smtClean="0">
              <a:latin typeface="Calibri"/>
              <a:ea typeface="宋体"/>
              <a:cs typeface="Times New Roman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>
                <a:latin typeface="Calibri"/>
                <a:ea typeface="宋体"/>
                <a:cs typeface="Times New Roman"/>
              </a:rPr>
              <a:t> </a:t>
            </a:r>
            <a:r>
              <a:rPr lang="zh-CN" altLang="en-US" b="1" kern="100" dirty="0" smtClean="0">
                <a:latin typeface="Calibri"/>
                <a:ea typeface="宋体"/>
                <a:cs typeface="Times New Roman"/>
              </a:rPr>
              <a:t>一切艺术都以逼近音乐为旨归。（佩特）</a:t>
            </a:r>
            <a:r>
              <a:rPr lang="en-US" altLang="zh-CN" b="1" kern="100" dirty="0" smtClean="0">
                <a:latin typeface="Calibri"/>
                <a:ea typeface="宋体"/>
                <a:cs typeface="Times New Roman"/>
              </a:rPr>
              <a:t>   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992094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304800" algn="just">
              <a:lnSpc>
                <a:spcPct val="150000"/>
              </a:lnSpc>
              <a:buClr>
                <a:srgbClr val="3891A7"/>
              </a:buClr>
            </a:pPr>
            <a:r>
              <a:rPr lang="zh-CN" altLang="en-US" sz="3000" b="1" kern="100" dirty="0" smtClean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    中国</a:t>
            </a:r>
            <a:r>
              <a:rPr lang="zh-CN" altLang="en-US" sz="30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古代诗词的发展史，就是一部音乐格律的变化史。</a:t>
            </a:r>
            <a:endParaRPr lang="en-US" altLang="zh-CN" sz="3000" b="1" kern="100" dirty="0">
              <a:solidFill>
                <a:prstClr val="black"/>
              </a:solidFill>
              <a:latin typeface="Calibri"/>
              <a:ea typeface="宋体"/>
              <a:cs typeface="Times New Roman"/>
            </a:endParaRPr>
          </a:p>
          <a:p>
            <a:pPr lvl="0" indent="304800" algn="just">
              <a:lnSpc>
                <a:spcPct val="150000"/>
              </a:lnSpc>
              <a:buClr>
                <a:srgbClr val="3891A7"/>
              </a:buClr>
            </a:pPr>
            <a:r>
              <a:rPr lang="zh-CN" altLang="en-US" sz="30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     以乐从诗（古体诗）</a:t>
            </a:r>
            <a:r>
              <a:rPr lang="en-US" altLang="zh-CN" sz="30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——</a:t>
            </a:r>
            <a:r>
              <a:rPr lang="zh-CN" altLang="en-US" sz="30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采诗入乐（近体诗）</a:t>
            </a:r>
            <a:r>
              <a:rPr lang="en-US" altLang="zh-CN" sz="30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——</a:t>
            </a:r>
            <a:r>
              <a:rPr lang="zh-CN" altLang="en-US" sz="3000" b="1" kern="100" dirty="0">
                <a:solidFill>
                  <a:prstClr val="black"/>
                </a:solidFill>
                <a:latin typeface="Calibri"/>
                <a:ea typeface="宋体"/>
                <a:cs typeface="Times New Roman"/>
              </a:rPr>
              <a:t>倚声填词（词曲）</a:t>
            </a:r>
            <a:endParaRPr lang="zh-CN" altLang="en-US" sz="3000" b="1" dirty="0">
              <a:solidFill>
                <a:prstClr val="black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1740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lnSpc>
                <a:spcPct val="150000"/>
              </a:lnSpc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zh-CN" altLang="en-US" dirty="0" smtClean="0"/>
              <a:t>阳关曲 （阳关三叠） 王维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渭城朝雨浥清尘，（独唱）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客舍青青柳色新。（重唱和叠唱）</a:t>
            </a:r>
            <a:endParaRPr lang="en-US" altLang="zh-CN" dirty="0" smtClean="0"/>
          </a:p>
          <a:p>
            <a:pPr lvl="0">
              <a:lnSpc>
                <a:spcPct val="150000"/>
              </a:lnSpc>
              <a:buClr>
                <a:srgbClr val="3891A7"/>
              </a:buClr>
            </a:pPr>
            <a:r>
              <a:rPr lang="zh-CN" altLang="en-US" dirty="0" smtClean="0"/>
              <a:t>劝君更尽一杯酒，</a:t>
            </a:r>
            <a:r>
              <a:rPr lang="zh-CN" altLang="en-US" dirty="0">
                <a:solidFill>
                  <a:prstClr val="black"/>
                </a:solidFill>
              </a:rPr>
              <a:t>（重唱和叠唱）</a:t>
            </a:r>
            <a:endParaRPr lang="en-US" altLang="zh-CN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/>
              <a:t>西出阳关无故人。（三叠三唱）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005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       </a:t>
            </a:r>
            <a:r>
              <a:rPr lang="zh-CN" altLang="en-US" dirty="0" smtClean="0"/>
              <a:t>节奏、格律、韵</a:t>
            </a:r>
            <a:r>
              <a:rPr lang="zh-CN" altLang="en-US" dirty="0" smtClean="0"/>
              <a:t>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48863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/>
              <a:t>（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）诗歌的兴味</a:t>
            </a:r>
            <a:r>
              <a:rPr lang="zh-CN" altLang="en-US" b="1" dirty="0" smtClean="0"/>
              <a:t>。是</a:t>
            </a:r>
            <a:r>
              <a:rPr lang="zh-CN" altLang="zh-CN" b="1" dirty="0" smtClean="0">
                <a:latin typeface="Calibri"/>
                <a:ea typeface="宋体"/>
                <a:cs typeface="Times New Roman"/>
              </a:rPr>
              <a:t>指</a:t>
            </a:r>
            <a:r>
              <a:rPr lang="zh-CN" altLang="zh-CN" b="1" dirty="0">
                <a:latin typeface="Calibri"/>
                <a:ea typeface="宋体"/>
                <a:cs typeface="Times New Roman"/>
              </a:rPr>
              <a:t>一首诗在语言，构思，表现手法等方面的诗味</a:t>
            </a:r>
            <a:r>
              <a:rPr lang="zh-CN" altLang="zh-CN" b="1" dirty="0" smtClean="0">
                <a:latin typeface="Calibri"/>
                <a:ea typeface="宋体"/>
                <a:cs typeface="Times New Roman"/>
              </a:rPr>
              <a:t>。</a:t>
            </a:r>
            <a:endParaRPr lang="en-US" altLang="zh-CN" b="1" dirty="0" smtClean="0">
              <a:latin typeface="Calibri"/>
              <a:ea typeface="宋体"/>
              <a:cs typeface="Times New Roman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 smtClean="0">
                <a:latin typeface="Calibri"/>
                <a:ea typeface="宋体"/>
                <a:cs typeface="Times New Roman"/>
              </a:rPr>
              <a:t>           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杜甫</a:t>
            </a:r>
            <a:r>
              <a:rPr lang="en-US" altLang="zh-CN" b="1" kern="100" dirty="0" smtClean="0">
                <a:latin typeface="Calibri"/>
                <a:ea typeface="宋体"/>
                <a:cs typeface="Times New Roman"/>
              </a:rPr>
              <a:t>    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月夜</a:t>
            </a:r>
            <a:endParaRPr lang="zh-CN" altLang="zh-CN" sz="2400" b="1" kern="100" dirty="0">
              <a:latin typeface="Calibri"/>
              <a:ea typeface="宋体"/>
              <a:cs typeface="Times New Roman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今夜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鄜州月，闺中只独看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。</a:t>
            </a:r>
            <a:endParaRPr lang="en-US" altLang="zh-CN" b="1" kern="100" dirty="0" smtClean="0">
              <a:latin typeface="Calibri"/>
              <a:ea typeface="宋体"/>
              <a:cs typeface="Times New Roman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遥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怜小儿女，未解忆长安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。</a:t>
            </a:r>
            <a:endParaRPr lang="en-US" altLang="zh-CN" b="1" kern="100" dirty="0" smtClean="0">
              <a:latin typeface="Calibri"/>
              <a:ea typeface="宋体"/>
              <a:cs typeface="Times New Roman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香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雾云鬟湿，清辉玉臂寒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。</a:t>
            </a:r>
            <a:endParaRPr lang="en-US" altLang="zh-CN" b="1" kern="100" dirty="0" smtClean="0">
              <a:latin typeface="Calibri"/>
              <a:ea typeface="宋体"/>
              <a:cs typeface="Times New Roman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何时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倚虚幌，双照泪痕干。</a:t>
            </a:r>
            <a:endParaRPr lang="zh-CN" altLang="zh-CN" sz="2400" b="1" kern="100" dirty="0">
              <a:latin typeface="Calibri"/>
              <a:ea typeface="宋体"/>
              <a:cs typeface="Times New Roman"/>
            </a:endParaRPr>
          </a:p>
          <a:p>
            <a:pPr>
              <a:lnSpc>
                <a:spcPct val="150000"/>
              </a:lnSpc>
            </a:pPr>
            <a:endParaRPr lang="en-US" altLang="zh-CN" b="1" dirty="0" smtClean="0"/>
          </a:p>
          <a:p>
            <a:pPr>
              <a:lnSpc>
                <a:spcPct val="150000"/>
              </a:lnSpc>
            </a:pP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781420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 smtClean="0">
                <a:latin typeface="Calibri"/>
                <a:ea typeface="宋体"/>
                <a:cs typeface="Times New Roman"/>
              </a:rPr>
              <a:t>      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李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清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照</a:t>
            </a:r>
            <a:r>
              <a:rPr lang="en-US" altLang="zh-CN" b="1" kern="100" dirty="0">
                <a:latin typeface="Calibri"/>
                <a:ea typeface="宋体"/>
                <a:cs typeface="Times New Roman"/>
              </a:rPr>
              <a:t> </a:t>
            </a:r>
            <a:r>
              <a:rPr lang="en-US" altLang="zh-CN" b="1" kern="100" dirty="0" smtClean="0">
                <a:latin typeface="Calibri"/>
                <a:ea typeface="宋体"/>
                <a:cs typeface="Times New Roman"/>
              </a:rPr>
              <a:t>   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如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梦令</a:t>
            </a:r>
            <a:endParaRPr lang="zh-CN" altLang="zh-CN" sz="2400" b="1" kern="100" dirty="0">
              <a:latin typeface="Calibri"/>
              <a:ea typeface="宋体"/>
              <a:cs typeface="Times New Roman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昨夜雨疏风骤，浓睡不消残酒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。</a:t>
            </a:r>
            <a:endParaRPr lang="en-US" altLang="zh-CN" b="1" kern="100" dirty="0" smtClean="0">
              <a:latin typeface="Calibri"/>
              <a:ea typeface="宋体"/>
              <a:cs typeface="Times New Roman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试问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卷帘人，却道海棠依旧</a:t>
            </a: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。</a:t>
            </a:r>
            <a:endParaRPr lang="en-US" altLang="zh-CN" b="1" kern="100" dirty="0" smtClean="0">
              <a:latin typeface="Calibri"/>
              <a:ea typeface="宋体"/>
              <a:cs typeface="Times New Roman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 smtClean="0">
                <a:latin typeface="Calibri"/>
                <a:ea typeface="宋体"/>
                <a:cs typeface="Times New Roman"/>
              </a:rPr>
              <a:t>知</a:t>
            </a:r>
            <a:r>
              <a:rPr lang="zh-CN" altLang="zh-CN" b="1" kern="100" dirty="0">
                <a:latin typeface="Calibri"/>
                <a:ea typeface="宋体"/>
                <a:cs typeface="Times New Roman"/>
              </a:rPr>
              <a:t>否，知否，应是绿肥红瘦。</a:t>
            </a:r>
            <a:endParaRPr lang="zh-CN" altLang="zh-CN" sz="2400" b="1" kern="100" dirty="0">
              <a:latin typeface="Calibri"/>
              <a:ea typeface="宋体"/>
              <a:cs typeface="Times New Roman"/>
            </a:endParaRPr>
          </a:p>
          <a:p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8352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 smtClean="0">
                <a:solidFill>
                  <a:srgbClr val="FF0000"/>
                </a:solidFill>
              </a:rPr>
              <a:t>意境</a:t>
            </a:r>
            <a:r>
              <a:rPr lang="zh-CN" altLang="en-US" sz="3600" b="1" dirty="0">
                <a:solidFill>
                  <a:prstClr val="black"/>
                </a:solidFill>
              </a:rPr>
              <a:t>是中国古典诗词艺术的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灵魂。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意境探源：</a:t>
            </a:r>
            <a:endParaRPr lang="en-US" altLang="zh-CN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</a:rPr>
              <a:t>      王昌龄</a:t>
            </a:r>
            <a:r>
              <a:rPr lang="zh-CN" altLang="en-US" b="1" dirty="0" smtClean="0"/>
              <a:t>在其著作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诗格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中最早提出诗歌创作与鉴赏中的“意境”一词。</a:t>
            </a:r>
            <a:endParaRPr lang="en-US" altLang="zh-CN" b="1" dirty="0" smtClean="0"/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</a:rPr>
              <a:t>       王国维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人间词话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：词以境界为上，有境界则自成高格，自有名句。</a:t>
            </a:r>
            <a:endParaRPr lang="en-US" altLang="zh-CN" b="1" dirty="0" smtClean="0"/>
          </a:p>
          <a:p>
            <a:pPr>
              <a:lnSpc>
                <a:spcPct val="150000"/>
              </a:lnSpc>
            </a:pPr>
            <a:r>
              <a:rPr lang="zh-CN" altLang="en-US" b="1" dirty="0" smtClean="0"/>
              <a:t> 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415438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</a:rPr>
              <a:t>       宗白华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中国艺术意境之诞生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：</a:t>
            </a:r>
            <a:endParaRPr lang="en-US" altLang="zh-CN" b="1" dirty="0" smtClean="0"/>
          </a:p>
          <a:p>
            <a:pPr>
              <a:lnSpc>
                <a:spcPct val="150000"/>
              </a:lnSpc>
            </a:pPr>
            <a:r>
              <a:rPr lang="zh-CN" altLang="en-US" b="1" dirty="0" smtClean="0"/>
              <a:t>       艺术意境不是一个单层的平面的自然的再现，而是一个境界层深的创构。</a:t>
            </a:r>
            <a:endParaRPr lang="en-US" altLang="zh-CN" b="1" dirty="0" smtClean="0"/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</a:rPr>
              <a:t>       孙绍振</a:t>
            </a:r>
            <a:r>
              <a:rPr lang="zh-CN" altLang="en-US" b="1" dirty="0" smtClean="0"/>
              <a:t>：</a:t>
            </a:r>
            <a:endParaRPr lang="en-US" altLang="zh-CN" b="1" dirty="0" smtClean="0"/>
          </a:p>
          <a:p>
            <a:pPr>
              <a:lnSpc>
                <a:spcPct val="150000"/>
              </a:lnSpc>
            </a:pPr>
            <a:r>
              <a:rPr lang="en-US" altLang="zh-CN" b="1" dirty="0"/>
              <a:t> </a:t>
            </a:r>
            <a:r>
              <a:rPr lang="en-US" altLang="zh-CN" b="1" dirty="0" smtClean="0"/>
              <a:t>       </a:t>
            </a:r>
            <a:r>
              <a:rPr lang="zh-CN" altLang="en-US" b="1" dirty="0" smtClean="0"/>
              <a:t>意境是一个整体的概念，要有整体之美，必须有两大条件：其一，情景同一相谐；其二，要有构成意境的意象群。</a:t>
            </a:r>
            <a:endParaRPr lang="en-US" altLang="zh-CN" b="1" dirty="0" smtClean="0"/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695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zh-CN" altLang="en-US" b="1" dirty="0" smtClean="0">
                <a:solidFill>
                  <a:srgbClr val="FF0000"/>
                </a:solidFill>
              </a:rPr>
              <a:t>我们的观点：    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/>
              <a:t>       诗歌的意境就是</a:t>
            </a:r>
            <a:r>
              <a:rPr lang="zh-CN" altLang="en-US" b="1" dirty="0" smtClean="0">
                <a:solidFill>
                  <a:srgbClr val="FF0000"/>
                </a:solidFill>
              </a:rPr>
              <a:t>诗歌形象</a:t>
            </a:r>
            <a:r>
              <a:rPr lang="zh-CN" altLang="en-US" b="1" dirty="0" smtClean="0"/>
              <a:t>与它所触发出来的全部</a:t>
            </a:r>
            <a:r>
              <a:rPr lang="zh-CN" altLang="en-US" b="1" dirty="0" smtClean="0">
                <a:solidFill>
                  <a:srgbClr val="FF0000"/>
                </a:solidFill>
              </a:rPr>
              <a:t>艺术想象</a:t>
            </a:r>
            <a:r>
              <a:rPr lang="zh-CN" altLang="en-US" b="1" dirty="0" smtClean="0"/>
              <a:t>的总和，是一种虚实结合的艺术境界。</a:t>
            </a:r>
            <a:endParaRPr lang="en-US" altLang="zh-CN" b="1" dirty="0" smtClean="0"/>
          </a:p>
          <a:p>
            <a:pPr>
              <a:lnSpc>
                <a:spcPct val="150000"/>
              </a:lnSpc>
            </a:pPr>
            <a:r>
              <a:rPr lang="en-US" altLang="zh-CN" b="1" dirty="0"/>
              <a:t> </a:t>
            </a:r>
            <a:r>
              <a:rPr lang="en-US" altLang="zh-CN" b="1" dirty="0" smtClean="0"/>
              <a:t>      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677111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  <a:buClr>
                <a:srgbClr val="3891A7"/>
              </a:buClr>
            </a:pPr>
            <a:r>
              <a:rPr lang="zh-CN" altLang="en-US" sz="2500" b="1" dirty="0" smtClean="0">
                <a:solidFill>
                  <a:prstClr val="black"/>
                </a:solidFill>
              </a:rPr>
              <a:t>      </a:t>
            </a:r>
            <a:endParaRPr lang="en-US" altLang="zh-CN" sz="2500" b="1" dirty="0" smtClean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  <a:buClr>
                <a:srgbClr val="3891A7"/>
              </a:buClr>
            </a:pPr>
            <a:r>
              <a:rPr lang="en-US" altLang="zh-CN" sz="2500" b="1" dirty="0">
                <a:solidFill>
                  <a:prstClr val="black"/>
                </a:solidFill>
              </a:rPr>
              <a:t> </a:t>
            </a:r>
            <a:r>
              <a:rPr lang="en-US" altLang="zh-CN" sz="2500" b="1" dirty="0" smtClean="0">
                <a:solidFill>
                  <a:prstClr val="black"/>
                </a:solidFill>
              </a:rPr>
              <a:t>       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意境</a:t>
            </a:r>
            <a:r>
              <a:rPr lang="zh-CN" altLang="en-US" sz="2800" b="1" dirty="0">
                <a:solidFill>
                  <a:prstClr val="black"/>
                </a:solidFill>
              </a:rPr>
              <a:t>其实是以诗歌形象为基础，以鉴赏者的想象创造为核心的一种</a:t>
            </a:r>
            <a:r>
              <a:rPr lang="zh-CN" altLang="en-US" sz="2800" b="1" dirty="0">
                <a:solidFill>
                  <a:srgbClr val="FF0000"/>
                </a:solidFill>
              </a:rPr>
              <a:t>综合性</a:t>
            </a:r>
            <a:r>
              <a:rPr lang="zh-CN" altLang="en-US" sz="2800" b="1" dirty="0">
                <a:solidFill>
                  <a:prstClr val="black"/>
                </a:solidFill>
              </a:rPr>
              <a:t>的艺术境界。意境活跃着诗歌全部的艺术感觉和艺术价值，包蕴着诗歌全部的味道：情味、意味、韵味和兴味。</a:t>
            </a:r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87671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Clr>
                <a:srgbClr val="3891A7"/>
              </a:buClr>
              <a:buNone/>
            </a:pPr>
            <a:r>
              <a:rPr lang="en-US" altLang="zh-CN" sz="3600" b="1" dirty="0" smtClean="0">
                <a:solidFill>
                  <a:prstClr val="black"/>
                </a:solidFill>
              </a:rPr>
              <a:t>      2</a:t>
            </a:r>
            <a:r>
              <a:rPr lang="zh-CN" altLang="en-US" sz="3600" b="1" dirty="0">
                <a:solidFill>
                  <a:prstClr val="black"/>
                </a:solidFill>
              </a:rPr>
              <a:t>、</a:t>
            </a:r>
            <a:r>
              <a:rPr lang="zh-CN" altLang="en-US" sz="3600" b="1" dirty="0">
                <a:solidFill>
                  <a:srgbClr val="FF0000"/>
                </a:solidFill>
              </a:rPr>
              <a:t>感受和分析意境</a:t>
            </a:r>
            <a:r>
              <a:rPr lang="zh-CN" altLang="en-US" sz="3600" b="1" dirty="0">
                <a:solidFill>
                  <a:prstClr val="black"/>
                </a:solidFill>
              </a:rPr>
              <a:t>是古诗词教学的重要</a:t>
            </a:r>
            <a:r>
              <a:rPr lang="zh-CN" altLang="en-US" sz="3600" b="1" dirty="0" smtClean="0">
                <a:solidFill>
                  <a:prstClr val="black"/>
                </a:solidFill>
              </a:rPr>
              <a:t>内容。</a:t>
            </a:r>
          </a:p>
        </p:txBody>
      </p:sp>
    </p:spTree>
    <p:extLst>
      <p:ext uri="{BB962C8B-B14F-4D97-AF65-F5344CB8AC3E}">
        <p14:creationId xmlns:p14="http://schemas.microsoft.com/office/powerpoint/2010/main" val="526648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50000"/>
              </a:lnSpc>
              <a:buClr>
                <a:srgbClr val="3891A7"/>
              </a:buClr>
              <a:buNone/>
            </a:pPr>
            <a:r>
              <a:rPr lang="en-US" altLang="zh-CN" sz="3600" b="1" smtClean="0">
                <a:solidFill>
                  <a:prstClr val="black"/>
                </a:solidFill>
              </a:rPr>
              <a:t>    </a:t>
            </a:r>
            <a:r>
              <a:rPr lang="en-US" altLang="zh-CN" sz="3600" b="1" smtClean="0">
                <a:solidFill>
                  <a:prstClr val="black"/>
                </a:solidFill>
              </a:rPr>
              <a:t>   </a:t>
            </a:r>
            <a:r>
              <a:rPr lang="en-US" altLang="zh-CN" sz="3600" b="1" smtClean="0"/>
              <a:t> </a:t>
            </a:r>
            <a:r>
              <a:rPr lang="zh-CN" altLang="en-US" sz="3600" b="1" dirty="0" smtClean="0"/>
              <a:t>鉴赏</a:t>
            </a:r>
            <a:r>
              <a:rPr lang="zh-CN" altLang="en-US" sz="3600" b="1" dirty="0"/>
              <a:t>一首诗，可以从四味出发，教学一首诗，就是引导学生品鉴四味。</a:t>
            </a:r>
          </a:p>
          <a:p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45783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/>
              <a:t>（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）诗歌的情味</a:t>
            </a:r>
            <a:endParaRPr lang="en-US" altLang="zh-CN" b="1" dirty="0" smtClean="0"/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Calibri"/>
                <a:ea typeface="宋体"/>
                <a:cs typeface="Times New Roman"/>
              </a:rPr>
              <a:t>        </a:t>
            </a:r>
            <a:r>
              <a:rPr lang="zh-CN" altLang="zh-CN" b="1" dirty="0" smtClean="0">
                <a:latin typeface="Calibri"/>
                <a:ea typeface="宋体"/>
                <a:cs typeface="Times New Roman"/>
              </a:rPr>
              <a:t>一切</a:t>
            </a:r>
            <a:r>
              <a:rPr lang="zh-CN" altLang="zh-CN" b="1" dirty="0">
                <a:latin typeface="Calibri"/>
                <a:ea typeface="宋体"/>
                <a:cs typeface="Times New Roman"/>
              </a:rPr>
              <a:t>景语，皆情语</a:t>
            </a:r>
            <a:r>
              <a:rPr lang="zh-CN" altLang="zh-CN" b="1" dirty="0" smtClean="0">
                <a:latin typeface="Calibri"/>
                <a:ea typeface="宋体"/>
                <a:cs typeface="Times New Roman"/>
              </a:rPr>
              <a:t>也</a:t>
            </a:r>
            <a:r>
              <a:rPr lang="zh-CN" altLang="en-US" b="1" dirty="0" smtClean="0">
                <a:latin typeface="Calibri"/>
                <a:ea typeface="宋体"/>
                <a:cs typeface="Times New Roman"/>
              </a:rPr>
              <a:t>。（王国维）</a:t>
            </a:r>
            <a:endParaRPr lang="en-US" altLang="zh-CN" b="1" dirty="0" smtClean="0">
              <a:latin typeface="Calibri"/>
              <a:ea typeface="宋体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Calibri"/>
                <a:ea typeface="宋体"/>
                <a:cs typeface="Times New Roman"/>
              </a:rPr>
              <a:t>       </a:t>
            </a:r>
            <a:r>
              <a:rPr lang="zh-CN" altLang="zh-CN" b="1" dirty="0" smtClean="0">
                <a:latin typeface="Calibri"/>
                <a:ea typeface="宋体"/>
                <a:cs typeface="Times New Roman"/>
              </a:rPr>
              <a:t>情感</a:t>
            </a:r>
            <a:r>
              <a:rPr lang="zh-CN" altLang="zh-CN" b="1" dirty="0">
                <a:latin typeface="Calibri"/>
                <a:ea typeface="宋体"/>
                <a:cs typeface="Times New Roman"/>
              </a:rPr>
              <a:t>是诗的天性中一个最重要的活动因素，没有情感，就没有诗人，也没有</a:t>
            </a:r>
            <a:r>
              <a:rPr lang="zh-CN" altLang="zh-CN" b="1" dirty="0" smtClean="0">
                <a:latin typeface="Calibri"/>
                <a:ea typeface="宋体"/>
                <a:cs typeface="Times New Roman"/>
              </a:rPr>
              <a:t>诗</a:t>
            </a:r>
            <a:r>
              <a:rPr lang="zh-CN" altLang="en-US" b="1" dirty="0" smtClean="0">
                <a:latin typeface="Calibri"/>
                <a:ea typeface="宋体"/>
                <a:cs typeface="Times New Roman"/>
              </a:rPr>
              <a:t>。（别林斯基）</a:t>
            </a:r>
            <a:endParaRPr lang="en-US" altLang="zh-CN" b="1" dirty="0" smtClean="0">
              <a:latin typeface="Calibri"/>
              <a:ea typeface="宋体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latin typeface="Calibri"/>
                <a:ea typeface="宋体"/>
                <a:cs typeface="Times New Roman"/>
              </a:rPr>
              <a:t>         一切的好诗都是强烈的感情的自然流泻（</a:t>
            </a:r>
            <a:r>
              <a:rPr lang="zh-CN" altLang="zh-CN" b="1" dirty="0" smtClean="0">
                <a:latin typeface="Calibri"/>
                <a:ea typeface="宋体"/>
                <a:cs typeface="Times New Roman"/>
              </a:rPr>
              <a:t>华兹华斯</a:t>
            </a:r>
            <a:r>
              <a:rPr lang="zh-CN" altLang="en-US" b="1" dirty="0" smtClean="0">
                <a:latin typeface="Calibri"/>
                <a:ea typeface="宋体"/>
                <a:cs typeface="Times New Roman"/>
              </a:rPr>
              <a:t>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134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240</TotalTime>
  <Words>1241</Words>
  <Application>Microsoft Office PowerPoint</Application>
  <PresentationFormat>全屏显示(4:3)</PresentationFormat>
  <Paragraphs>77</Paragraphs>
  <Slides>25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6" baseType="lpstr">
      <vt:lpstr>夏至</vt:lpstr>
      <vt:lpstr>古诗词教学的味道</vt:lpstr>
      <vt:lpstr>教学分享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直接表意</vt:lpstr>
      <vt:lpstr>托物言志 </vt:lpstr>
      <vt:lpstr>梳理意脉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诗歌教学的味道</dc:title>
  <dc:creator>TT</dc:creator>
  <cp:lastModifiedBy>TT</cp:lastModifiedBy>
  <cp:revision>109</cp:revision>
  <dcterms:created xsi:type="dcterms:W3CDTF">2016-03-07T23:20:53Z</dcterms:created>
  <dcterms:modified xsi:type="dcterms:W3CDTF">2016-03-10T09:54:35Z</dcterms:modified>
</cp:coreProperties>
</file>