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87" r:id="rId6"/>
    <p:sldId id="289" r:id="rId7"/>
    <p:sldId id="288" r:id="rId8"/>
    <p:sldId id="290" r:id="rId9"/>
    <p:sldId id="291" r:id="rId10"/>
    <p:sldId id="292" r:id="rId11"/>
    <p:sldId id="293" r:id="rId12"/>
    <p:sldId id="295" r:id="rId13"/>
    <p:sldId id="296" r:id="rId14"/>
    <p:sldId id="297" r:id="rId15"/>
    <p:sldId id="294" r:id="rId16"/>
    <p:sldId id="262" r:id="rId17"/>
    <p:sldId id="298" r:id="rId18"/>
    <p:sldId id="286" r:id="rId19"/>
    <p:sldId id="299" r:id="rId20"/>
    <p:sldId id="300" r:id="rId21"/>
    <p:sldId id="301" r:id="rId22"/>
    <p:sldId id="302" r:id="rId23"/>
    <p:sldId id="303" r:id="rId24"/>
    <p:sldId id="304" r:id="rId25"/>
    <p:sldId id="305"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63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223" name="Rectangle 127"/>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endParaRPr lang="zh-CN" altLang="en-US"/>
          </a:p>
        </p:txBody>
      </p:sp>
      <p:grpSp>
        <p:nvGrpSpPr>
          <p:cNvPr id="4111" name="Group 15"/>
          <p:cNvGrpSpPr>
            <a:grpSpLocks/>
          </p:cNvGrpSpPr>
          <p:nvPr/>
        </p:nvGrpSpPr>
        <p:grpSpPr bwMode="auto">
          <a:xfrm>
            <a:off x="152400" y="381000"/>
            <a:ext cx="6838950" cy="3365500"/>
            <a:chOff x="664" y="1951"/>
            <a:chExt cx="4308" cy="2120"/>
          </a:xfrm>
        </p:grpSpPr>
        <p:sp>
          <p:nvSpPr>
            <p:cNvPr id="4112" name="Freeform 16"/>
            <p:cNvSpPr>
              <a:spLocks/>
            </p:cNvSpPr>
            <p:nvPr/>
          </p:nvSpPr>
          <p:spPr bwMode="inv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13" name="Freeform 17"/>
            <p:cNvSpPr>
              <a:spLocks/>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14" name="Freeform 18"/>
            <p:cNvSpPr>
              <a:spLocks/>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15" name="Freeform 19"/>
            <p:cNvSpPr>
              <a:spLocks/>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16" name="Freeform 20"/>
            <p:cNvSpPr>
              <a:spLocks/>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17" name="Freeform 21"/>
            <p:cNvSpPr>
              <a:spLocks/>
            </p:cNvSpPr>
            <p:nvPr/>
          </p:nvSpPr>
          <p:spPr bwMode="inv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18" name="Freeform 22"/>
            <p:cNvSpPr>
              <a:spLocks/>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19" name="Freeform 23"/>
            <p:cNvSpPr>
              <a:spLocks/>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20" name="Freeform 24"/>
            <p:cNvSpPr>
              <a:spLocks/>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21" name="Freeform 25"/>
            <p:cNvSpPr>
              <a:spLocks/>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22" name="Freeform 26"/>
            <p:cNvSpPr>
              <a:spLocks/>
            </p:cNvSpPr>
            <p:nvPr/>
          </p:nvSpPr>
          <p:spPr bwMode="inv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23" name="Freeform 27"/>
            <p:cNvSpPr>
              <a:spLocks/>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24" name="Freeform 28"/>
            <p:cNvSpPr>
              <a:spLocks/>
            </p:cNvSpPr>
            <p:nvPr/>
          </p:nvSpPr>
          <p:spPr bwMode="inv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25" name="Freeform 29"/>
            <p:cNvSpPr>
              <a:spLocks/>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26" name="Freeform 30"/>
            <p:cNvSpPr>
              <a:spLocks/>
            </p:cNvSpPr>
            <p:nvPr/>
          </p:nvSpPr>
          <p:spPr bwMode="inv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27" name="Freeform 31"/>
            <p:cNvSpPr>
              <a:spLocks/>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28" name="Freeform 32"/>
            <p:cNvSpPr>
              <a:spLocks/>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29" name="Freeform 33"/>
            <p:cNvSpPr>
              <a:spLocks/>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30" name="Freeform 34"/>
            <p:cNvSpPr>
              <a:spLocks/>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31" name="Freeform 35"/>
            <p:cNvSpPr>
              <a:spLocks/>
            </p:cNvSpPr>
            <p:nvPr/>
          </p:nvSpPr>
          <p:spPr bwMode="inv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32" name="Freeform 36"/>
            <p:cNvSpPr>
              <a:spLocks/>
            </p:cNvSpPr>
            <p:nvPr/>
          </p:nvSpPr>
          <p:spPr bwMode="inv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33" name="Freeform 37"/>
            <p:cNvSpPr>
              <a:spLocks/>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34" name="Freeform 38"/>
            <p:cNvSpPr>
              <a:spLocks/>
            </p:cNvSpPr>
            <p:nvPr/>
          </p:nvSpPr>
          <p:spPr bwMode="inv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35" name="Freeform 39"/>
            <p:cNvSpPr>
              <a:spLocks/>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36" name="Freeform 40"/>
            <p:cNvSpPr>
              <a:spLocks/>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37" name="Freeform 41"/>
            <p:cNvSpPr>
              <a:spLocks/>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38" name="Freeform 42"/>
            <p:cNvSpPr>
              <a:spLocks/>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39" name="Freeform 43"/>
            <p:cNvSpPr>
              <a:spLocks/>
            </p:cNvSpPr>
            <p:nvPr/>
          </p:nvSpPr>
          <p:spPr bwMode="inv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40" name="Freeform 44"/>
            <p:cNvSpPr>
              <a:spLocks/>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41" name="Freeform 45"/>
            <p:cNvSpPr>
              <a:spLocks/>
            </p:cNvSpPr>
            <p:nvPr/>
          </p:nvSpPr>
          <p:spPr bwMode="inv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42" name="Freeform 46"/>
            <p:cNvSpPr>
              <a:spLocks/>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43" name="Freeform 47"/>
            <p:cNvSpPr>
              <a:spLocks/>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44" name="Freeform 48"/>
            <p:cNvSpPr>
              <a:spLocks/>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45" name="Freeform 49"/>
            <p:cNvSpPr>
              <a:spLocks/>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46" name="Freeform 50"/>
            <p:cNvSpPr>
              <a:spLocks/>
            </p:cNvSpPr>
            <p:nvPr/>
          </p:nvSpPr>
          <p:spPr bwMode="invGray">
            <a:xfrm>
              <a:off x="4246" y="3241"/>
              <a:ext cx="319"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47" name="Freeform 51"/>
            <p:cNvSpPr>
              <a:spLocks/>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48" name="Freeform 52"/>
            <p:cNvSpPr>
              <a:spLocks/>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49" name="Freeform 53"/>
            <p:cNvSpPr>
              <a:spLocks/>
            </p:cNvSpPr>
            <p:nvPr/>
          </p:nvSpPr>
          <p:spPr bwMode="inv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50" name="Freeform 54"/>
            <p:cNvSpPr>
              <a:spLocks/>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51" name="Freeform 55"/>
            <p:cNvSpPr>
              <a:spLocks/>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52" name="Freeform 56"/>
            <p:cNvSpPr>
              <a:spLocks/>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53" name="Freeform 57"/>
            <p:cNvSpPr>
              <a:spLocks/>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54" name="Freeform 58"/>
            <p:cNvSpPr>
              <a:spLocks/>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55" name="Freeform 59"/>
            <p:cNvSpPr>
              <a:spLocks/>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56" name="Freeform 60"/>
            <p:cNvSpPr>
              <a:spLocks/>
            </p:cNvSpPr>
            <p:nvPr/>
          </p:nvSpPr>
          <p:spPr bwMode="inv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57" name="Freeform 61"/>
            <p:cNvSpPr>
              <a:spLocks/>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58" name="Freeform 62"/>
            <p:cNvSpPr>
              <a:spLocks/>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59" name="Freeform 63"/>
            <p:cNvSpPr>
              <a:spLocks/>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60" name="Freeform 64"/>
            <p:cNvSpPr>
              <a:spLocks/>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61" name="Freeform 65"/>
            <p:cNvSpPr>
              <a:spLocks/>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62" name="Freeform 66"/>
            <p:cNvSpPr>
              <a:spLocks/>
            </p:cNvSpPr>
            <p:nvPr/>
          </p:nvSpPr>
          <p:spPr bwMode="inv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63" name="Freeform 67"/>
            <p:cNvSpPr>
              <a:spLocks/>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64" name="Freeform 68"/>
            <p:cNvSpPr>
              <a:spLocks/>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65" name="Freeform 69"/>
            <p:cNvSpPr>
              <a:spLocks/>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66" name="Freeform 70"/>
            <p:cNvSpPr>
              <a:spLocks/>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67" name="Freeform 71"/>
            <p:cNvSpPr>
              <a:spLocks/>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68" name="Freeform 72"/>
            <p:cNvSpPr>
              <a:spLocks/>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69" name="Freeform 73"/>
            <p:cNvSpPr>
              <a:spLocks/>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70" name="Freeform 74"/>
            <p:cNvSpPr>
              <a:spLocks/>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71" name="Freeform 75"/>
            <p:cNvSpPr>
              <a:spLocks/>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72" name="Freeform 76"/>
            <p:cNvSpPr>
              <a:spLocks/>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73" name="Freeform 77"/>
            <p:cNvSpPr>
              <a:spLocks/>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74" name="Freeform 78"/>
            <p:cNvSpPr>
              <a:spLocks/>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75" name="Freeform 79"/>
            <p:cNvSpPr>
              <a:spLocks/>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76" name="Freeform 80"/>
            <p:cNvSpPr>
              <a:spLocks/>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77" name="Freeform 81"/>
            <p:cNvSpPr>
              <a:spLocks/>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78" name="Freeform 82"/>
            <p:cNvSpPr>
              <a:spLocks/>
            </p:cNvSpPr>
            <p:nvPr/>
          </p:nvSpPr>
          <p:spPr bwMode="inv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79" name="Freeform 83"/>
            <p:cNvSpPr>
              <a:spLocks/>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80" name="Freeform 84"/>
            <p:cNvSpPr>
              <a:spLocks/>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81" name="Freeform 85"/>
            <p:cNvSpPr>
              <a:spLocks/>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82" name="Freeform 86"/>
            <p:cNvSpPr>
              <a:spLocks/>
            </p:cNvSpPr>
            <p:nvPr/>
          </p:nvSpPr>
          <p:spPr bwMode="inv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83" name="Freeform 87"/>
            <p:cNvSpPr>
              <a:spLocks/>
            </p:cNvSpPr>
            <p:nvPr/>
          </p:nvSpPr>
          <p:spPr bwMode="inv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84" name="Freeform 88"/>
            <p:cNvSpPr>
              <a:spLocks/>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85" name="Freeform 89"/>
            <p:cNvSpPr>
              <a:spLocks/>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86" name="Freeform 90"/>
            <p:cNvSpPr>
              <a:spLocks/>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87" name="Freeform 91"/>
            <p:cNvSpPr>
              <a:spLocks/>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88" name="Freeform 92"/>
            <p:cNvSpPr>
              <a:spLocks/>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89" name="Freeform 93"/>
            <p:cNvSpPr>
              <a:spLocks/>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90" name="Freeform 94"/>
            <p:cNvSpPr>
              <a:spLocks/>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91" name="Freeform 95"/>
            <p:cNvSpPr>
              <a:spLocks/>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92" name="Freeform 96"/>
            <p:cNvSpPr>
              <a:spLocks/>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93" name="Freeform 97"/>
            <p:cNvSpPr>
              <a:spLocks/>
            </p:cNvSpPr>
            <p:nvPr/>
          </p:nvSpPr>
          <p:spPr bwMode="inv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94" name="Freeform 98"/>
            <p:cNvSpPr>
              <a:spLocks/>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95" name="Freeform 99"/>
            <p:cNvSpPr>
              <a:spLocks/>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96" name="Freeform 100"/>
            <p:cNvSpPr>
              <a:spLocks/>
            </p:cNvSpPr>
            <p:nvPr/>
          </p:nvSpPr>
          <p:spPr bwMode="inv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97" name="Freeform 101"/>
            <p:cNvSpPr>
              <a:spLocks/>
            </p:cNvSpPr>
            <p:nvPr/>
          </p:nvSpPr>
          <p:spPr bwMode="inv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98" name="Freeform 102"/>
            <p:cNvSpPr>
              <a:spLocks/>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199" name="Freeform 103"/>
            <p:cNvSpPr>
              <a:spLocks/>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00" name="Freeform 104"/>
            <p:cNvSpPr>
              <a:spLocks/>
            </p:cNvSpPr>
            <p:nvPr/>
          </p:nvSpPr>
          <p:spPr bwMode="inv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01" name="Freeform 105"/>
            <p:cNvSpPr>
              <a:spLocks/>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02" name="Freeform 106"/>
            <p:cNvSpPr>
              <a:spLocks/>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03" name="Freeform 107"/>
            <p:cNvSpPr>
              <a:spLocks/>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04" name="Freeform 108"/>
            <p:cNvSpPr>
              <a:spLocks/>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05" name="Freeform 109"/>
            <p:cNvSpPr>
              <a:spLocks/>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06" name="Freeform 110"/>
            <p:cNvSpPr>
              <a:spLocks/>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07" name="Freeform 111"/>
            <p:cNvSpPr>
              <a:spLocks/>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08" name="Freeform 112"/>
            <p:cNvSpPr>
              <a:spLocks/>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09" name="Freeform 113"/>
            <p:cNvSpPr>
              <a:spLocks/>
            </p:cNvSpPr>
            <p:nvPr/>
          </p:nvSpPr>
          <p:spPr bwMode="inv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10" name="Freeform 114"/>
            <p:cNvSpPr>
              <a:spLocks/>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11" name="Freeform 115"/>
            <p:cNvSpPr>
              <a:spLocks/>
            </p:cNvSpPr>
            <p:nvPr/>
          </p:nvSpPr>
          <p:spPr bwMode="inv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12" name="Freeform 116"/>
            <p:cNvSpPr>
              <a:spLocks/>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13" name="Freeform 117"/>
            <p:cNvSpPr>
              <a:spLocks/>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14" name="Freeform 118"/>
            <p:cNvSpPr>
              <a:spLocks/>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15" name="Freeform 119"/>
            <p:cNvSpPr>
              <a:spLocks/>
            </p:cNvSpPr>
            <p:nvPr/>
          </p:nvSpPr>
          <p:spPr bwMode="inv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16" name="Freeform 120"/>
            <p:cNvSpPr>
              <a:spLocks/>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17" name="Freeform 121"/>
            <p:cNvSpPr>
              <a:spLocks/>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18" name="Freeform 122"/>
            <p:cNvSpPr>
              <a:spLocks/>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sp>
          <p:nvSpPr>
            <p:cNvPr id="4219" name="Freeform 123"/>
            <p:cNvSpPr>
              <a:spLocks/>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zh-CN" altLang="en-US"/>
            </a:p>
          </p:txBody>
        </p:sp>
      </p:grpSp>
      <p:sp>
        <p:nvSpPr>
          <p:cNvPr id="4100" name="Rectangle 4"/>
          <p:cNvSpPr>
            <a:spLocks noGrp="1" noChangeArrowheads="1"/>
          </p:cNvSpPr>
          <p:nvPr>
            <p:ph type="dt" sz="half" idx="2"/>
          </p:nvPr>
        </p:nvSpPr>
        <p:spPr>
          <a:xfrm>
            <a:off x="304800" y="6477000"/>
            <a:ext cx="2133600" cy="168275"/>
          </a:xfrm>
        </p:spPr>
        <p:txBody>
          <a:bodyPr/>
          <a:lstStyle>
            <a:lvl1pPr>
              <a:defRPr/>
            </a:lvl1pPr>
          </a:lstStyle>
          <a:p>
            <a:endParaRPr lang="en-US" altLang="zh-CN"/>
          </a:p>
        </p:txBody>
      </p:sp>
      <p:sp>
        <p:nvSpPr>
          <p:cNvPr id="4101" name="Rectangle 5"/>
          <p:cNvSpPr>
            <a:spLocks noGrp="1" noChangeArrowheads="1"/>
          </p:cNvSpPr>
          <p:nvPr>
            <p:ph type="ftr" sz="quarter" idx="3"/>
          </p:nvPr>
        </p:nvSpPr>
        <p:spPr>
          <a:xfrm>
            <a:off x="6705600" y="6477000"/>
            <a:ext cx="2286000" cy="168275"/>
          </a:xfrm>
        </p:spPr>
        <p:txBody>
          <a:bodyPr/>
          <a:lstStyle>
            <a:lvl1pPr algn="r">
              <a:defRPr/>
            </a:lvl1pPr>
          </a:lstStyle>
          <a:p>
            <a:r>
              <a:rPr lang="en-US" altLang="zh-CN" dirty="0" smtClean="0"/>
              <a:t>http://www.czwsxx.com</a:t>
            </a:r>
            <a:endParaRPr lang="en-US" altLang="zh-CN" dirty="0"/>
          </a:p>
        </p:txBody>
      </p:sp>
      <p:sp>
        <p:nvSpPr>
          <p:cNvPr id="4102" name="Rectangle 6"/>
          <p:cNvSpPr>
            <a:spLocks noGrp="1" noChangeArrowheads="1"/>
          </p:cNvSpPr>
          <p:nvPr>
            <p:ph type="sldNum" sz="quarter" idx="4"/>
          </p:nvPr>
        </p:nvSpPr>
        <p:spPr>
          <a:xfrm>
            <a:off x="3657600" y="6477000"/>
            <a:ext cx="2133600" cy="168275"/>
          </a:xfrm>
        </p:spPr>
        <p:txBody>
          <a:bodyPr/>
          <a:lstStyle>
            <a:lvl1pPr algn="ctr">
              <a:defRPr/>
            </a:lvl1pPr>
          </a:lstStyle>
          <a:p>
            <a:fld id="{7B984367-B02D-4583-8A91-5B15461D358A}" type="slidenum">
              <a:rPr lang="en-US" altLang="zh-CN"/>
              <a:pPr/>
              <a:t>‹#›</a:t>
            </a:fld>
            <a:endParaRPr lang="en-US" altLang="zh-CN"/>
          </a:p>
        </p:txBody>
      </p:sp>
      <p:pic>
        <p:nvPicPr>
          <p:cNvPr id="4103" name="Picture 7" descr="artplus_nature_naturalcity42_a"/>
          <p:cNvPicPr>
            <a:picLocks noChangeAspect="1" noChangeArrowheads="1"/>
          </p:cNvPicPr>
          <p:nvPr/>
        </p:nvPicPr>
        <p:blipFill>
          <a:blip r:embed="rId3" cstate="print"/>
          <a:srcRect/>
          <a:stretch>
            <a:fillRect/>
          </a:stretch>
        </p:blipFill>
        <p:spPr bwMode="auto">
          <a:xfrm>
            <a:off x="4870450" y="3167063"/>
            <a:ext cx="4425950" cy="2989262"/>
          </a:xfrm>
          <a:prstGeom prst="rect">
            <a:avLst/>
          </a:prstGeom>
          <a:noFill/>
        </p:spPr>
      </p:pic>
      <p:pic>
        <p:nvPicPr>
          <p:cNvPr id="4108" name="Picture 12" descr="artplus_nature_naturalcity42_i"/>
          <p:cNvPicPr>
            <a:picLocks noChangeAspect="1" noChangeArrowheads="1"/>
          </p:cNvPicPr>
          <p:nvPr/>
        </p:nvPicPr>
        <p:blipFill>
          <a:blip r:embed="rId4" cstate="print"/>
          <a:srcRect/>
          <a:stretch>
            <a:fillRect/>
          </a:stretch>
        </p:blipFill>
        <p:spPr bwMode="auto">
          <a:xfrm>
            <a:off x="6956425" y="3352800"/>
            <a:ext cx="1654175" cy="877888"/>
          </a:xfrm>
          <a:prstGeom prst="rect">
            <a:avLst/>
          </a:prstGeom>
          <a:noFill/>
        </p:spPr>
      </p:pic>
      <p:pic>
        <p:nvPicPr>
          <p:cNvPr id="4106" name="Picture 10" descr="artplus_nature_naturalcity42_c"/>
          <p:cNvPicPr>
            <a:picLocks noChangeAspect="1" noChangeArrowheads="1"/>
          </p:cNvPicPr>
          <p:nvPr/>
        </p:nvPicPr>
        <p:blipFill>
          <a:blip r:embed="rId5" cstate="print"/>
          <a:srcRect/>
          <a:stretch>
            <a:fillRect/>
          </a:stretch>
        </p:blipFill>
        <p:spPr bwMode="auto">
          <a:xfrm>
            <a:off x="9296400" y="2895600"/>
            <a:ext cx="1112838" cy="866775"/>
          </a:xfrm>
          <a:prstGeom prst="rect">
            <a:avLst/>
          </a:prstGeom>
          <a:noFill/>
        </p:spPr>
      </p:pic>
      <p:pic>
        <p:nvPicPr>
          <p:cNvPr id="4109" name="Picture 13" descr="artplus_nature_naturalcity42_f"/>
          <p:cNvPicPr>
            <a:picLocks noChangeAspect="1" noChangeArrowheads="1"/>
          </p:cNvPicPr>
          <p:nvPr/>
        </p:nvPicPr>
        <p:blipFill>
          <a:blip r:embed="rId6" cstate="print"/>
          <a:srcRect/>
          <a:stretch>
            <a:fillRect/>
          </a:stretch>
        </p:blipFill>
        <p:spPr bwMode="auto">
          <a:xfrm>
            <a:off x="4994275" y="4594225"/>
            <a:ext cx="4911725" cy="1882775"/>
          </a:xfrm>
          <a:prstGeom prst="rect">
            <a:avLst/>
          </a:prstGeom>
          <a:noFill/>
        </p:spPr>
      </p:pic>
      <p:sp>
        <p:nvSpPr>
          <p:cNvPr id="4098" name="Rectangle 2"/>
          <p:cNvSpPr>
            <a:spLocks noGrp="1" noChangeArrowheads="1"/>
          </p:cNvSpPr>
          <p:nvPr>
            <p:ph type="ctrTitle"/>
          </p:nvPr>
        </p:nvSpPr>
        <p:spPr>
          <a:xfrm>
            <a:off x="304800" y="4419600"/>
            <a:ext cx="6400800" cy="1143000"/>
          </a:xfrm>
        </p:spPr>
        <p:txBody>
          <a:bodyPr/>
          <a:lstStyle>
            <a:lvl1pPr algn="l">
              <a:defRPr sz="4300">
                <a:solidFill>
                  <a:schemeClr val="bg1"/>
                </a:solidFill>
              </a:defRPr>
            </a:lvl1pPr>
          </a:lstStyle>
          <a:p>
            <a:r>
              <a:rPr lang="en-US" altLang="zh-CN" dirty="0"/>
              <a:t>Click to edit Master title style</a:t>
            </a:r>
          </a:p>
        </p:txBody>
      </p:sp>
      <p:sp>
        <p:nvSpPr>
          <p:cNvPr id="4099" name="Rectangle 3"/>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1800" b="1" i="1">
                <a:solidFill>
                  <a:schemeClr val="bg1"/>
                </a:solidFill>
              </a:defRPr>
            </a:lvl1pPr>
          </a:lstStyle>
          <a:p>
            <a:r>
              <a:rPr lang="en-US" altLang="zh-CN"/>
              <a:t>Click to edit Master subtitle style</a:t>
            </a:r>
          </a:p>
        </p:txBody>
      </p:sp>
      <p:pic>
        <p:nvPicPr>
          <p:cNvPr id="4105" name="Picture 9" descr="artplus_nature_naturalcity42_b"/>
          <p:cNvPicPr>
            <a:picLocks noChangeAspect="1" noChangeArrowheads="1"/>
          </p:cNvPicPr>
          <p:nvPr/>
        </p:nvPicPr>
        <p:blipFill>
          <a:blip r:embed="rId7" cstate="print"/>
          <a:srcRect/>
          <a:stretch>
            <a:fillRect/>
          </a:stretch>
        </p:blipFill>
        <p:spPr bwMode="auto">
          <a:xfrm>
            <a:off x="5195888" y="3097213"/>
            <a:ext cx="2971800" cy="571500"/>
          </a:xfrm>
          <a:prstGeom prst="rect">
            <a:avLst/>
          </a:prstGeom>
          <a:noFill/>
        </p:spPr>
      </p:pic>
      <p:pic>
        <p:nvPicPr>
          <p:cNvPr id="4104" name="Picture 8" descr="artplus_nature_naturalcity42_e"/>
          <p:cNvPicPr>
            <a:picLocks noChangeAspect="1" noChangeArrowheads="1"/>
          </p:cNvPicPr>
          <p:nvPr/>
        </p:nvPicPr>
        <p:blipFill>
          <a:blip r:embed="rId8" cstate="print"/>
          <a:srcRect/>
          <a:stretch>
            <a:fillRect/>
          </a:stretch>
        </p:blipFill>
        <p:spPr bwMode="auto">
          <a:xfrm>
            <a:off x="5943600" y="1993900"/>
            <a:ext cx="1546225" cy="1663700"/>
          </a:xfrm>
          <a:prstGeom prst="rect">
            <a:avLst/>
          </a:prstGeom>
          <a:noFill/>
        </p:spPr>
      </p:pic>
      <p:pic>
        <p:nvPicPr>
          <p:cNvPr id="4107" name="Picture 11" descr="artplus_nature_naturalcity42_d"/>
          <p:cNvPicPr>
            <a:picLocks noChangeAspect="1" noChangeArrowheads="1"/>
          </p:cNvPicPr>
          <p:nvPr/>
        </p:nvPicPr>
        <p:blipFill>
          <a:blip r:embed="rId9" cstate="print"/>
          <a:srcRect/>
          <a:stretch>
            <a:fillRect/>
          </a:stretch>
        </p:blipFill>
        <p:spPr bwMode="auto">
          <a:xfrm>
            <a:off x="5626100" y="2862263"/>
            <a:ext cx="623888" cy="579437"/>
          </a:xfrm>
          <a:prstGeom prst="rect">
            <a:avLst/>
          </a:prstGeom>
          <a:noFill/>
        </p:spPr>
      </p:pic>
      <p:pic>
        <p:nvPicPr>
          <p:cNvPr id="4224" name="Picture 128" descr="a1"/>
          <p:cNvPicPr>
            <a:picLocks noChangeAspect="1" noChangeArrowheads="1"/>
          </p:cNvPicPr>
          <p:nvPr userDrawn="1"/>
        </p:nvPicPr>
        <p:blipFill>
          <a:blip r:embed="rId10" cstate="print"/>
          <a:srcRect/>
          <a:stretch>
            <a:fillRect/>
          </a:stretch>
        </p:blipFill>
        <p:spPr bwMode="auto">
          <a:xfrm>
            <a:off x="9359900" y="95250"/>
            <a:ext cx="1803400" cy="2070100"/>
          </a:xfrm>
          <a:prstGeom prst="rect">
            <a:avLst/>
          </a:prstGeom>
          <a:noFill/>
        </p:spPr>
      </p:pic>
      <p:pic>
        <p:nvPicPr>
          <p:cNvPr id="4225" name="Picture 129" descr="b_1"/>
          <p:cNvPicPr>
            <a:picLocks noChangeAspect="1" noChangeArrowheads="1"/>
          </p:cNvPicPr>
          <p:nvPr userDrawn="1"/>
        </p:nvPicPr>
        <p:blipFill>
          <a:blip r:embed="rId11" cstate="print"/>
          <a:srcRect/>
          <a:stretch>
            <a:fillRect/>
          </a:stretch>
        </p:blipFill>
        <p:spPr bwMode="auto">
          <a:xfrm>
            <a:off x="10204450" y="1968500"/>
            <a:ext cx="1079500" cy="469900"/>
          </a:xfrm>
          <a:prstGeom prst="rect">
            <a:avLst/>
          </a:prstGeom>
          <a:noFill/>
        </p:spPr>
      </p:pic>
      <p:pic>
        <p:nvPicPr>
          <p:cNvPr id="127" name="Picture 6" descr="横版标志"/>
          <p:cNvPicPr>
            <a:picLocks noChangeAspect="1" noChangeArrowheads="1"/>
          </p:cNvPicPr>
          <p:nvPr userDrawn="1"/>
        </p:nvPicPr>
        <p:blipFill>
          <a:blip r:embed="rId12" cstate="print">
            <a:extLst>
              <a:ext uri="{28A0092B-C50C-407E-A947-70E740481C1C}">
                <a14:useLocalDpi xmlns="" xmlns:a14="http://schemas.microsoft.com/office/drawing/2010/main" val="0"/>
              </a:ext>
            </a:extLst>
          </a:blip>
          <a:srcRect/>
          <a:stretch>
            <a:fillRect/>
          </a:stretch>
        </p:blipFill>
        <p:spPr bwMode="auto">
          <a:xfrm>
            <a:off x="5105400" y="152400"/>
            <a:ext cx="3886200" cy="776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23"/>
                                        </p:tgtEl>
                                        <p:attrNameLst>
                                          <p:attrName>style.visibility</p:attrName>
                                        </p:attrNameLst>
                                      </p:cBhvr>
                                      <p:to>
                                        <p:strVal val="visible"/>
                                      </p:to>
                                    </p:set>
                                    <p:animEffect transition="in" filter="fade">
                                      <p:cBhvr>
                                        <p:cTn id="7" dur="2000"/>
                                        <p:tgtEl>
                                          <p:spTgt spid="4223"/>
                                        </p:tgtEl>
                                      </p:cBhvr>
                                    </p:animEffect>
                                  </p:childTnLst>
                                </p:cTn>
                              </p:par>
                              <p:par>
                                <p:cTn id="8" presetID="10" presetClass="entr" presetSubtype="0"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fade">
                                      <p:cBhvr>
                                        <p:cTn id="10" dur="2000"/>
                                        <p:tgtEl>
                                          <p:spTgt spid="410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105"/>
                                        </p:tgtEl>
                                        <p:attrNameLst>
                                          <p:attrName>style.visibility</p:attrName>
                                        </p:attrNameLst>
                                      </p:cBhvr>
                                      <p:to>
                                        <p:strVal val="visible"/>
                                      </p:to>
                                    </p:set>
                                    <p:animEffect transition="in" filter="fade">
                                      <p:cBhvr>
                                        <p:cTn id="14" dur="1000"/>
                                        <p:tgtEl>
                                          <p:spTgt spid="4105"/>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4107"/>
                                        </p:tgtEl>
                                        <p:attrNameLst>
                                          <p:attrName>style.visibility</p:attrName>
                                        </p:attrNameLst>
                                      </p:cBhvr>
                                      <p:to>
                                        <p:strVal val="visible"/>
                                      </p:to>
                                    </p:set>
                                    <p:animEffect transition="in" filter="wipe(down)">
                                      <p:cBhvr>
                                        <p:cTn id="18" dur="500"/>
                                        <p:tgtEl>
                                          <p:spTgt spid="4107"/>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wipe(down)">
                                      <p:cBhvr>
                                        <p:cTn id="22" dur="500"/>
                                        <p:tgtEl>
                                          <p:spTgt spid="4104"/>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4106"/>
                                        </p:tgtEl>
                                        <p:attrNameLst>
                                          <p:attrName>ppt_x</p:attrName>
                                          <p:attrName>ppt_y</p:attrName>
                                        </p:attrNameLst>
                                      </p:cBhvr>
                                      <p:rCtr x="-105" y="24"/>
                                    </p:animMotion>
                                  </p:childTnLst>
                                </p:cTn>
                              </p:par>
                              <p:par>
                                <p:cTn id="26" presetID="10" presetClass="entr" presetSubtype="0" fill="hold" nodeType="withEffect">
                                  <p:stCondLst>
                                    <p:cond delay="0"/>
                                  </p:stCondLst>
                                  <p:childTnLst>
                                    <p:set>
                                      <p:cBhvr>
                                        <p:cTn id="27" dur="1" fill="hold">
                                          <p:stCondLst>
                                            <p:cond delay="0"/>
                                          </p:stCondLst>
                                        </p:cTn>
                                        <p:tgtEl>
                                          <p:spTgt spid="4106"/>
                                        </p:tgtEl>
                                        <p:attrNameLst>
                                          <p:attrName>style.visibility</p:attrName>
                                        </p:attrNameLst>
                                      </p:cBhvr>
                                      <p:to>
                                        <p:strVal val="visible"/>
                                      </p:to>
                                    </p:set>
                                    <p:animEffect transition="in" filter="fade">
                                      <p:cBhvr>
                                        <p:cTn id="28" dur="1000"/>
                                        <p:tgtEl>
                                          <p:spTgt spid="4106"/>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4108"/>
                                        </p:tgtEl>
                                        <p:attrNameLst>
                                          <p:attrName>style.visibility</p:attrName>
                                        </p:attrNameLst>
                                      </p:cBhvr>
                                      <p:to>
                                        <p:strVal val="visible"/>
                                      </p:to>
                                    </p:set>
                                    <p:animEffect transition="in" filter="wipe(down)">
                                      <p:cBhvr>
                                        <p:cTn id="32" dur="500"/>
                                        <p:tgtEl>
                                          <p:spTgt spid="4108"/>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4109"/>
                                        </p:tgtEl>
                                        <p:attrNameLst>
                                          <p:attrName>style.visibility</p:attrName>
                                        </p:attrNameLst>
                                      </p:cBhvr>
                                      <p:to>
                                        <p:strVal val="visible"/>
                                      </p:to>
                                    </p:set>
                                    <p:animEffect transition="in" filter="wipe(down)">
                                      <p:cBhvr>
                                        <p:cTn id="36" dur="1000"/>
                                        <p:tgtEl>
                                          <p:spTgt spid="4109"/>
                                        </p:tgtEl>
                                      </p:cBhvr>
                                    </p:animEffect>
                                  </p:childTnLst>
                                </p:cTn>
                              </p:par>
                              <p:par>
                                <p:cTn id="37" presetID="10" presetClass="entr" presetSubtype="0" fill="hold" nodeType="withEffect">
                                  <p:stCondLst>
                                    <p:cond delay="800"/>
                                  </p:stCondLst>
                                  <p:childTnLst>
                                    <p:set>
                                      <p:cBhvr>
                                        <p:cTn id="38" dur="1" fill="hold">
                                          <p:stCondLst>
                                            <p:cond delay="0"/>
                                          </p:stCondLst>
                                        </p:cTn>
                                        <p:tgtEl>
                                          <p:spTgt spid="4111"/>
                                        </p:tgtEl>
                                        <p:attrNameLst>
                                          <p:attrName>style.visibility</p:attrName>
                                        </p:attrNameLst>
                                      </p:cBhvr>
                                      <p:to>
                                        <p:strVal val="visible"/>
                                      </p:to>
                                    </p:set>
                                    <p:animEffect transition="in" filter="fade">
                                      <p:cBhvr>
                                        <p:cTn id="39" dur="2000"/>
                                        <p:tgtEl>
                                          <p:spTgt spid="4111"/>
                                        </p:tgtEl>
                                      </p:cBhvr>
                                    </p:animEffect>
                                  </p:childTnLst>
                                </p:cTn>
                              </p:par>
                            </p:childTnLst>
                          </p:cTn>
                        </p:par>
                        <p:par>
                          <p:cTn id="40" fill="hold">
                            <p:stCondLst>
                              <p:cond delay="93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4224"/>
                                        </p:tgtEl>
                                        <p:attrNameLst>
                                          <p:attrName>ppt_x</p:attrName>
                                          <p:attrName>ppt_y</p:attrName>
                                        </p:attrNameLst>
                                      </p:cBhvr>
                                      <p:rCtr x="-475" y="202"/>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4225"/>
                                        </p:tgtEl>
                                        <p:attrNameLst>
                                          <p:attrName>ppt_x</p:attrName>
                                          <p:attrName>ppt_y</p:attrName>
                                        </p:attrNameLst>
                                      </p:cBhvr>
                                      <p:rCtr x="-433" y="70"/>
                                    </p:animMotion>
                                  </p:childTnLst>
                                </p:cTn>
                              </p:par>
                            </p:childTnLst>
                          </p:cTn>
                        </p:par>
                        <p:par>
                          <p:cTn id="45" fill="hold">
                            <p:stCondLst>
                              <p:cond delay="11800"/>
                            </p:stCondLst>
                            <p:childTnLst>
                              <p:par>
                                <p:cTn id="46" presetID="22" presetClass="entr" presetSubtype="8" fill="hold" grpId="0" nodeType="afterEffect">
                                  <p:stCondLst>
                                    <p:cond delay="0"/>
                                  </p:stCondLst>
                                  <p:childTnLst>
                                    <p:set>
                                      <p:cBhvr>
                                        <p:cTn id="47" dur="1" fill="hold">
                                          <p:stCondLst>
                                            <p:cond delay="0"/>
                                          </p:stCondLst>
                                        </p:cTn>
                                        <p:tgtEl>
                                          <p:spTgt spid="4098"/>
                                        </p:tgtEl>
                                        <p:attrNameLst>
                                          <p:attrName>style.visibility</p:attrName>
                                        </p:attrNameLst>
                                      </p:cBhvr>
                                      <p:to>
                                        <p:strVal val="visible"/>
                                      </p:to>
                                    </p:set>
                                    <p:animEffect transition="in" filter="wipe(left)">
                                      <p:cBhvr>
                                        <p:cTn id="48" dur="1000"/>
                                        <p:tgtEl>
                                          <p:spTgt spid="4098"/>
                                        </p:tgtEl>
                                      </p:cBhvr>
                                    </p:animEffect>
                                  </p:childTnLst>
                                </p:cTn>
                              </p:par>
                            </p:childTnLst>
                          </p:cTn>
                        </p:par>
                        <p:par>
                          <p:cTn id="49" fill="hold">
                            <p:stCondLst>
                              <p:cond delay="12800"/>
                            </p:stCondLst>
                            <p:childTnLst>
                              <p:par>
                                <p:cTn id="50" presetID="22" presetClass="entr" presetSubtype="8" fill="hold" grpId="0" nodeType="afterEffect">
                                  <p:stCondLst>
                                    <p:cond delay="0"/>
                                  </p:stCondLst>
                                  <p:childTnLst>
                                    <p:set>
                                      <p:cBhvr>
                                        <p:cTn id="51" dur="1" fill="hold">
                                          <p:stCondLst>
                                            <p:cond delay="0"/>
                                          </p:stCondLst>
                                        </p:cTn>
                                        <p:tgtEl>
                                          <p:spTgt spid="4099">
                                            <p:txEl>
                                              <p:pRg st="0" end="0"/>
                                            </p:txEl>
                                          </p:spTgt>
                                        </p:tgtEl>
                                        <p:attrNameLst>
                                          <p:attrName>style.visibility</p:attrName>
                                        </p:attrNameLst>
                                      </p:cBhvr>
                                      <p:to>
                                        <p:strVal val="visible"/>
                                      </p:to>
                                    </p:set>
                                    <p:animEffect transition="in" filter="wipe(left)">
                                      <p:cBhvr>
                                        <p:cTn id="52" dur="1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3" grpId="0" animBg="1"/>
      <p:bldP spid="4098" grpId="0"/>
      <p:bldP spid="4099" grpId="0" build="p">
        <p:tmplLst>
          <p:tmpl lvl="1">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0D58A39-7F05-47AD-957B-C806A5A26CF8}"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1512D7C-A20D-4625-87D0-A1FFC1FF13B7}"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8683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95400"/>
            <a:ext cx="8229600" cy="5029200"/>
          </a:xfrm>
        </p:spPr>
        <p:txBody>
          <a:bodyPr/>
          <a:lstStyle/>
          <a:p>
            <a:endParaRPr lang="zh-CN" altLang="en-US"/>
          </a:p>
        </p:txBody>
      </p:sp>
      <p:sp>
        <p:nvSpPr>
          <p:cNvPr id="4" name="日期占位符 3"/>
          <p:cNvSpPr>
            <a:spLocks noGrp="1"/>
          </p:cNvSpPr>
          <p:nvPr>
            <p:ph type="dt" sz="half" idx="10"/>
          </p:nvPr>
        </p:nvSpPr>
        <p:spPr>
          <a:xfrm>
            <a:off x="457200" y="6537325"/>
            <a:ext cx="2133600" cy="244475"/>
          </a:xfrm>
        </p:spPr>
        <p:txBody>
          <a:bodyPr/>
          <a:lstStyle>
            <a:lvl1pPr>
              <a:defRPr/>
            </a:lvl1pPr>
          </a:lstStyle>
          <a:p>
            <a:endParaRPr lang="en-US" altLang="zh-CN"/>
          </a:p>
        </p:txBody>
      </p:sp>
      <p:sp>
        <p:nvSpPr>
          <p:cNvPr id="5" name="页脚占位符 4"/>
          <p:cNvSpPr>
            <a:spLocks noGrp="1"/>
          </p:cNvSpPr>
          <p:nvPr>
            <p:ph type="ftr" sz="quarter" idx="11"/>
          </p:nvPr>
        </p:nvSpPr>
        <p:spPr>
          <a:xfrm>
            <a:off x="3124200" y="6537325"/>
            <a:ext cx="2895600" cy="244475"/>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537325"/>
            <a:ext cx="2133600" cy="244475"/>
          </a:xfrm>
        </p:spPr>
        <p:txBody>
          <a:bodyPr/>
          <a:lstStyle>
            <a:lvl1pPr>
              <a:defRPr/>
            </a:lvl1pPr>
          </a:lstStyle>
          <a:p>
            <a:fld id="{8DACFA6D-C1F6-4A79-8570-201BEE8069F5}"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0A23CCF-A239-4DAC-992E-564B555E0798}"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F6301CC-40E1-4EAE-91D3-12C2F8EEC2B7}"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F1E123F-8766-46D1-B8D1-34DA207E7C19}"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70E05B79-A175-4AAB-9973-E0104D073C3D}"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A38BFE5C-3231-49E1-9834-DFEF2A9CB43D}"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E4F858B-52B8-4D20-9CC5-F6FBDAF203E8}"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92AEF699-8382-4892-B58B-76DE381E538D}"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3" name="Picture 19" descr="1"/>
          <p:cNvPicPr>
            <a:picLocks noChangeAspect="1" noChangeArrowheads="1"/>
          </p:cNvPicPr>
          <p:nvPr/>
        </p:nvPicPr>
        <p:blipFill>
          <a:blip r:embed="rId14" cstate="print"/>
          <a:srcRect b="38461"/>
          <a:stretch>
            <a:fillRect/>
          </a:stretch>
        </p:blipFill>
        <p:spPr bwMode="auto">
          <a:xfrm>
            <a:off x="0" y="6324600"/>
            <a:ext cx="9144000" cy="542925"/>
          </a:xfrm>
          <a:prstGeom prst="rect">
            <a:avLst/>
          </a:prstGeom>
          <a:noFill/>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endParaRPr lang="zh-CN" altLang="en-US"/>
          </a:p>
        </p:txBody>
      </p:sp>
      <p:sp>
        <p:nvSpPr>
          <p:cNvPr id="1027"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ea typeface="宋体" charset="-122"/>
              </a:defRPr>
            </a:lvl1pPr>
          </a:lstStyle>
          <a:p>
            <a:endParaRPr lang="en-US" altLang="zh-CN"/>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ea typeface="宋体" charset="-122"/>
              </a:defRPr>
            </a:lvl1pPr>
          </a:lstStyle>
          <a:p>
            <a:endParaRPr lang="en-US" altLang="zh-CN"/>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ea typeface="宋体" charset="-122"/>
              </a:defRPr>
            </a:lvl1pPr>
          </a:lstStyle>
          <a:p>
            <a:fld id="{72A9BDB6-F5AF-4544-9518-3E42B65ED843}" type="slidenum">
              <a:rPr lang="en-US" altLang="zh-CN"/>
              <a:pPr/>
              <a:t>‹#›</a:t>
            </a:fld>
            <a:endParaRPr lang="en-US" altLang="zh-CN"/>
          </a:p>
        </p:txBody>
      </p:sp>
      <p:sp>
        <p:nvSpPr>
          <p:cNvPr id="1026" name="Rectangle 2"/>
          <p:cNvSpPr>
            <a:spLocks noGrp="1" noChangeArrowheads="1"/>
          </p:cNvSpPr>
          <p:nvPr>
            <p:ph type="title"/>
          </p:nvPr>
        </p:nvSpPr>
        <p:spPr bwMode="auto">
          <a:xfrm>
            <a:off x="457200" y="228600"/>
            <a:ext cx="82296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pic>
        <p:nvPicPr>
          <p:cNvPr id="18" name="Picture 6" descr="横版标志"/>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152400" y="6096000"/>
            <a:ext cx="3505200" cy="69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ctr" rtl="0" fontAlgn="base">
        <a:spcBef>
          <a:spcPct val="0"/>
        </a:spcBef>
        <a:spcAft>
          <a:spcPct val="0"/>
        </a:spcAft>
        <a:defRPr sz="4200" b="1" i="1">
          <a:solidFill>
            <a:schemeClr val="tx1"/>
          </a:solidFill>
          <a:latin typeface="+mj-lt"/>
          <a:ea typeface="+mj-ea"/>
          <a:cs typeface="+mj-cs"/>
        </a:defRPr>
      </a:lvl1pPr>
      <a:lvl2pPr algn="ctr" rtl="0" fontAlgn="base">
        <a:spcBef>
          <a:spcPct val="0"/>
        </a:spcBef>
        <a:spcAft>
          <a:spcPct val="0"/>
        </a:spcAft>
        <a:defRPr sz="4200" b="1" i="1">
          <a:solidFill>
            <a:schemeClr val="tx1"/>
          </a:solidFill>
          <a:latin typeface="Arial" charset="0"/>
        </a:defRPr>
      </a:lvl2pPr>
      <a:lvl3pPr algn="ctr" rtl="0" fontAlgn="base">
        <a:spcBef>
          <a:spcPct val="0"/>
        </a:spcBef>
        <a:spcAft>
          <a:spcPct val="0"/>
        </a:spcAft>
        <a:defRPr sz="4200" b="1" i="1">
          <a:solidFill>
            <a:schemeClr val="tx1"/>
          </a:solidFill>
          <a:latin typeface="Arial" charset="0"/>
        </a:defRPr>
      </a:lvl3pPr>
      <a:lvl4pPr algn="ctr" rtl="0" fontAlgn="base">
        <a:spcBef>
          <a:spcPct val="0"/>
        </a:spcBef>
        <a:spcAft>
          <a:spcPct val="0"/>
        </a:spcAft>
        <a:defRPr sz="4200" b="1" i="1">
          <a:solidFill>
            <a:schemeClr val="tx1"/>
          </a:solidFill>
          <a:latin typeface="Arial" charset="0"/>
        </a:defRPr>
      </a:lvl4pPr>
      <a:lvl5pPr algn="ctr" rtl="0" fontAlgn="base">
        <a:spcBef>
          <a:spcPct val="0"/>
        </a:spcBef>
        <a:spcAft>
          <a:spcPct val="0"/>
        </a:spcAft>
        <a:defRPr sz="4200" b="1" i="1">
          <a:solidFill>
            <a:schemeClr val="tx1"/>
          </a:solidFill>
          <a:latin typeface="Arial" charset="0"/>
        </a:defRPr>
      </a:lvl5pPr>
      <a:lvl6pPr marL="457200" algn="ctr" rtl="0" fontAlgn="base">
        <a:spcBef>
          <a:spcPct val="0"/>
        </a:spcBef>
        <a:spcAft>
          <a:spcPct val="0"/>
        </a:spcAft>
        <a:defRPr sz="4200" b="1" i="1">
          <a:solidFill>
            <a:schemeClr val="tx1"/>
          </a:solidFill>
          <a:latin typeface="Arial" charset="0"/>
        </a:defRPr>
      </a:lvl6pPr>
      <a:lvl7pPr marL="914400" algn="ctr" rtl="0" fontAlgn="base">
        <a:spcBef>
          <a:spcPct val="0"/>
        </a:spcBef>
        <a:spcAft>
          <a:spcPct val="0"/>
        </a:spcAft>
        <a:defRPr sz="4200" b="1" i="1">
          <a:solidFill>
            <a:schemeClr val="tx1"/>
          </a:solidFill>
          <a:latin typeface="Arial" charset="0"/>
        </a:defRPr>
      </a:lvl7pPr>
      <a:lvl8pPr marL="1371600" algn="ctr" rtl="0" fontAlgn="base">
        <a:spcBef>
          <a:spcPct val="0"/>
        </a:spcBef>
        <a:spcAft>
          <a:spcPct val="0"/>
        </a:spcAft>
        <a:defRPr sz="4200" b="1" i="1">
          <a:solidFill>
            <a:schemeClr val="tx1"/>
          </a:solidFill>
          <a:latin typeface="Arial" charset="0"/>
        </a:defRPr>
      </a:lvl8pPr>
      <a:lvl9pPr marL="1828800" algn="ctr" rtl="0" fontAlgn="base">
        <a:spcBef>
          <a:spcPct val="0"/>
        </a:spcBef>
        <a:spcAft>
          <a:spcPct val="0"/>
        </a:spcAft>
        <a:defRPr sz="4200" b="1" i="1">
          <a:solidFill>
            <a:schemeClr val="tx1"/>
          </a:solidFill>
          <a:latin typeface="Arial" charset="0"/>
        </a:defRPr>
      </a:lvl9pPr>
    </p:titleStyle>
    <p:bodyStyle>
      <a:lvl1pPr marL="342900" indent="-342900" algn="l" rtl="0" fontAlgn="base">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en-US" altLang="zh-CN" dirty="0" err="1" smtClean="0"/>
              <a:t>www.czwsxx.com</a:t>
            </a:r>
            <a:endParaRPr lang="en-US" altLang="zh-CN" dirty="0"/>
          </a:p>
        </p:txBody>
      </p:sp>
      <p:sp>
        <p:nvSpPr>
          <p:cNvPr id="2050" name="Rectangle 2"/>
          <p:cNvSpPr>
            <a:spLocks noGrp="1" noChangeArrowheads="1"/>
          </p:cNvSpPr>
          <p:nvPr>
            <p:ph type="ctrTitle"/>
          </p:nvPr>
        </p:nvSpPr>
        <p:spPr>
          <a:xfrm>
            <a:off x="381000" y="1143000"/>
            <a:ext cx="5410200" cy="1143000"/>
          </a:xfrm>
        </p:spPr>
        <p:txBody>
          <a:bodyPr/>
          <a:lstStyle/>
          <a:p>
            <a:r>
              <a:rPr lang="zh-CN" altLang="en-US" sz="4400" cap="all" dirty="0" smtClean="0">
                <a:ln w="9000" cmpd="sng">
                  <a:solidFill>
                    <a:schemeClr val="accent4">
                      <a:shade val="50000"/>
                      <a:satMod val="120000"/>
                    </a:schemeClr>
                  </a:solidFill>
                  <a:prstDash val="solid"/>
                </a:ln>
                <a:solidFill>
                  <a:srgbClr val="0000CC"/>
                </a:solidFill>
                <a:effectLst>
                  <a:glow rad="139700">
                    <a:srgbClr val="FFFF00">
                      <a:alpha val="40000"/>
                    </a:srgbClr>
                  </a:glow>
                  <a:reflection blurRad="12700" stA="28000" endPos="45000" dist="1000" dir="5400000" sy="-100000" algn="bl" rotWithShape="0"/>
                </a:effectLst>
                <a:latin typeface="黑体" pitchFamily="49" charset="-122"/>
                <a:ea typeface="黑体" pitchFamily="49" charset="-122"/>
              </a:rPr>
              <a:t>做一</a:t>
            </a:r>
            <a:r>
              <a:rPr lang="zh-CN" altLang="en-US" sz="4400" cap="all" dirty="0">
                <a:ln w="9000" cmpd="sng">
                  <a:solidFill>
                    <a:schemeClr val="accent4">
                      <a:shade val="50000"/>
                      <a:satMod val="120000"/>
                    </a:schemeClr>
                  </a:solidFill>
                  <a:prstDash val="solid"/>
                </a:ln>
                <a:solidFill>
                  <a:srgbClr val="0000CC"/>
                </a:solidFill>
                <a:effectLst>
                  <a:glow rad="139700">
                    <a:srgbClr val="FFFF00">
                      <a:alpha val="40000"/>
                    </a:srgbClr>
                  </a:glow>
                  <a:reflection blurRad="12700" stA="28000" endPos="45000" dist="1000" dir="5400000" sy="-100000" algn="bl" rotWithShape="0"/>
                </a:effectLst>
                <a:latin typeface="黑体" pitchFamily="49" charset="-122"/>
                <a:ea typeface="黑体" pitchFamily="49" charset="-122"/>
              </a:rPr>
              <a:t>名</a:t>
            </a:r>
            <a:r>
              <a:rPr lang="zh-CN" altLang="en-US" sz="4400" cap="all" dirty="0" smtClean="0">
                <a:ln w="9000" cmpd="sng">
                  <a:solidFill>
                    <a:schemeClr val="accent4">
                      <a:shade val="50000"/>
                      <a:satMod val="120000"/>
                    </a:schemeClr>
                  </a:solidFill>
                  <a:prstDash val="solid"/>
                </a:ln>
                <a:solidFill>
                  <a:srgbClr val="0000CC"/>
                </a:solidFill>
                <a:effectLst>
                  <a:glow rad="139700">
                    <a:srgbClr val="FFFF00">
                      <a:alpha val="40000"/>
                    </a:srgbClr>
                  </a:glow>
                  <a:reflection blurRad="12700" stA="28000" endPos="45000" dist="1000" dir="5400000" sy="-100000" algn="bl" rotWithShape="0"/>
                </a:effectLst>
                <a:latin typeface="黑体" pitchFamily="49" charset="-122"/>
                <a:ea typeface="黑体" pitchFamily="49" charset="-122"/>
              </a:rPr>
              <a:t>课程</a:t>
            </a:r>
            <a:r>
              <a:rPr lang="zh-CN" altLang="en-US" sz="4400" cap="all" dirty="0">
                <a:ln w="9000" cmpd="sng">
                  <a:solidFill>
                    <a:schemeClr val="accent4">
                      <a:shade val="50000"/>
                      <a:satMod val="120000"/>
                    </a:schemeClr>
                  </a:solidFill>
                  <a:prstDash val="solid"/>
                </a:ln>
                <a:solidFill>
                  <a:srgbClr val="0000CC"/>
                </a:solidFill>
                <a:effectLst>
                  <a:glow rad="139700">
                    <a:srgbClr val="FFFF00">
                      <a:alpha val="40000"/>
                    </a:srgbClr>
                  </a:glow>
                  <a:reflection blurRad="12700" stA="28000" endPos="45000" dist="1000" dir="5400000" sy="-100000" algn="bl" rotWithShape="0"/>
                </a:effectLst>
                <a:latin typeface="黑体" pitchFamily="49" charset="-122"/>
                <a:ea typeface="黑体" pitchFamily="49" charset="-122"/>
              </a:rPr>
              <a:t>综</a:t>
            </a:r>
            <a:r>
              <a:rPr lang="zh-CN" altLang="en-US" sz="4400" cap="all" dirty="0" smtClean="0">
                <a:ln w="9000" cmpd="sng">
                  <a:solidFill>
                    <a:schemeClr val="accent4">
                      <a:shade val="50000"/>
                      <a:satMod val="120000"/>
                    </a:schemeClr>
                  </a:solidFill>
                  <a:prstDash val="solid"/>
                </a:ln>
                <a:solidFill>
                  <a:srgbClr val="0000CC"/>
                </a:solidFill>
                <a:effectLst>
                  <a:glow rad="139700">
                    <a:srgbClr val="FFFF00">
                      <a:alpha val="40000"/>
                    </a:srgbClr>
                  </a:glow>
                  <a:reflection blurRad="12700" stA="28000" endPos="45000" dist="1000" dir="5400000" sy="-100000" algn="bl" rotWithShape="0"/>
                </a:effectLst>
                <a:latin typeface="黑体" pitchFamily="49" charset="-122"/>
                <a:ea typeface="黑体" pitchFamily="49" charset="-122"/>
              </a:rPr>
              <a:t>合化</a:t>
            </a:r>
            <a:r>
              <a:rPr lang="en-US" altLang="zh-CN" sz="4400" cap="all" dirty="0" smtClean="0">
                <a:ln w="9000" cmpd="sng">
                  <a:solidFill>
                    <a:schemeClr val="accent4">
                      <a:shade val="50000"/>
                      <a:satMod val="120000"/>
                    </a:schemeClr>
                  </a:solidFill>
                  <a:prstDash val="solid"/>
                </a:ln>
                <a:solidFill>
                  <a:srgbClr val="0000CC"/>
                </a:solidFill>
                <a:effectLst>
                  <a:glow rad="139700">
                    <a:srgbClr val="FFFF00">
                      <a:alpha val="40000"/>
                    </a:srgbClr>
                  </a:glow>
                  <a:reflection blurRad="12700" stA="28000" endPos="45000" dist="1000" dir="5400000" sy="-100000" algn="bl" rotWithShape="0"/>
                </a:effectLst>
                <a:latin typeface="黑体" pitchFamily="49" charset="-122"/>
                <a:ea typeface="黑体" pitchFamily="49" charset="-122"/>
              </a:rPr>
              <a:t/>
            </a:r>
            <a:br>
              <a:rPr lang="en-US" altLang="zh-CN" sz="4400" cap="all" dirty="0" smtClean="0">
                <a:ln w="9000" cmpd="sng">
                  <a:solidFill>
                    <a:schemeClr val="accent4">
                      <a:shade val="50000"/>
                      <a:satMod val="120000"/>
                    </a:schemeClr>
                  </a:solidFill>
                  <a:prstDash val="solid"/>
                </a:ln>
                <a:solidFill>
                  <a:srgbClr val="0000CC"/>
                </a:solidFill>
                <a:effectLst>
                  <a:glow rad="139700">
                    <a:srgbClr val="FFFF00">
                      <a:alpha val="40000"/>
                    </a:srgbClr>
                  </a:glow>
                  <a:reflection blurRad="12700" stA="28000" endPos="45000" dist="1000" dir="5400000" sy="-100000" algn="bl" rotWithShape="0"/>
                </a:effectLst>
                <a:latin typeface="黑体" pitchFamily="49" charset="-122"/>
                <a:ea typeface="黑体" pitchFamily="49" charset="-122"/>
              </a:rPr>
            </a:br>
            <a:r>
              <a:rPr lang="zh-CN" altLang="en-US" sz="4400" cap="all" dirty="0" smtClean="0">
                <a:ln w="9000" cmpd="sng">
                  <a:solidFill>
                    <a:schemeClr val="accent4">
                      <a:shade val="50000"/>
                      <a:satMod val="120000"/>
                    </a:schemeClr>
                  </a:solidFill>
                  <a:prstDash val="solid"/>
                </a:ln>
                <a:solidFill>
                  <a:srgbClr val="0000CC"/>
                </a:solidFill>
                <a:effectLst>
                  <a:glow rad="139700">
                    <a:srgbClr val="FFFF00">
                      <a:alpha val="40000"/>
                    </a:srgbClr>
                  </a:glow>
                  <a:reflection blurRad="12700" stA="28000" endPos="45000" dist="1000" dir="5400000" sy="-100000" algn="bl" rotWithShape="0"/>
                </a:effectLst>
                <a:latin typeface="黑体" pitchFamily="49" charset="-122"/>
                <a:ea typeface="黑体" pitchFamily="49" charset="-122"/>
              </a:rPr>
              <a:t>      改革的践行者！</a:t>
            </a:r>
            <a:endParaRPr lang="en-US" altLang="zh-CN" sz="4400" cap="all" dirty="0">
              <a:ln w="9000" cmpd="sng">
                <a:solidFill>
                  <a:schemeClr val="accent4">
                    <a:shade val="50000"/>
                    <a:satMod val="120000"/>
                  </a:schemeClr>
                </a:solidFill>
                <a:prstDash val="solid"/>
              </a:ln>
              <a:solidFill>
                <a:srgbClr val="0000CC"/>
              </a:solidFill>
              <a:effectLst>
                <a:glow rad="139700">
                  <a:srgbClr val="FFFF00">
                    <a:alpha val="40000"/>
                  </a:srgbClr>
                </a:glow>
                <a:reflection blurRad="12700" stA="28000" endPos="45000" dist="1000" dir="5400000" sy="-100000" algn="bl" rotWithShape="0"/>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607738" y="152400"/>
            <a:ext cx="3897221" cy="461665"/>
          </a:xfrm>
          <a:prstGeom prst="rect">
            <a:avLst/>
          </a:prstGeom>
          <a:noFill/>
          <a:ln w="9525">
            <a:noFill/>
            <a:miter lim="800000"/>
            <a:headEnd/>
            <a:tailEnd/>
          </a:ln>
          <a:effectLst/>
        </p:spPr>
        <p:txBody>
          <a:bodyPr wrap="none">
            <a:spAutoFit/>
          </a:bodyPr>
          <a:lstStyle/>
          <a:p>
            <a:pPr eaLnBrk="0" hangingPunct="0"/>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四、明确课表和作息时间表</a:t>
            </a:r>
          </a:p>
        </p:txBody>
      </p:sp>
      <p:graphicFrame>
        <p:nvGraphicFramePr>
          <p:cNvPr id="4" name="表格 3"/>
          <p:cNvGraphicFramePr>
            <a:graphicFrameLocks noGrp="1"/>
          </p:cNvGraphicFramePr>
          <p:nvPr/>
        </p:nvGraphicFramePr>
        <p:xfrm>
          <a:off x="76198" y="1066801"/>
          <a:ext cx="8991602" cy="4419599"/>
        </p:xfrm>
        <a:graphic>
          <a:graphicData uri="http://schemas.openxmlformats.org/drawingml/2006/table">
            <a:tbl>
              <a:tblPr/>
              <a:tblGrid>
                <a:gridCol w="1241815"/>
                <a:gridCol w="1240740"/>
                <a:gridCol w="1240740"/>
                <a:gridCol w="1240740"/>
                <a:gridCol w="1240740"/>
                <a:gridCol w="1240740"/>
                <a:gridCol w="1546087"/>
              </a:tblGrid>
              <a:tr h="607173">
                <a:tc gridSpan="7">
                  <a:txBody>
                    <a:bodyPr/>
                    <a:lstStyle/>
                    <a:p>
                      <a:pPr algn="ctr">
                        <a:spcAft>
                          <a:spcPts val="0"/>
                        </a:spcAft>
                      </a:pPr>
                      <a:r>
                        <a:rPr lang="zh-CN" sz="2400" b="1" kern="0" dirty="0">
                          <a:solidFill>
                            <a:srgbClr val="333333"/>
                          </a:solidFill>
                          <a:latin typeface="黑体" pitchFamily="49" charset="-122"/>
                          <a:ea typeface="黑体" pitchFamily="49" charset="-122"/>
                          <a:cs typeface="宋体"/>
                        </a:rPr>
                        <a:t>一学期班级经验类活动课程安排表</a:t>
                      </a:r>
                      <a:endParaRPr lang="zh-CN" sz="20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61022">
                <a:tc>
                  <a:txBody>
                    <a:bodyPr/>
                    <a:lstStyle/>
                    <a:p>
                      <a:pPr algn="ctr">
                        <a:spcAft>
                          <a:spcPts val="0"/>
                        </a:spcAft>
                      </a:pPr>
                      <a:r>
                        <a:rPr lang="en-US" sz="1800" b="1" kern="0">
                          <a:solidFill>
                            <a:srgbClr val="000000"/>
                          </a:solidFill>
                          <a:latin typeface="黑体" pitchFamily="49" charset="-122"/>
                          <a:ea typeface="黑体" pitchFamily="49" charset="-122"/>
                          <a:cs typeface="宋体"/>
                        </a:rPr>
                        <a:t>1</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000000"/>
                          </a:solidFill>
                          <a:latin typeface="黑体" pitchFamily="49" charset="-122"/>
                          <a:ea typeface="黑体" pitchFamily="49" charset="-122"/>
                          <a:cs typeface="宋体"/>
                        </a:rPr>
                        <a:t>2</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000000"/>
                          </a:solidFill>
                          <a:latin typeface="黑体" pitchFamily="49" charset="-122"/>
                          <a:ea typeface="黑体" pitchFamily="49" charset="-122"/>
                          <a:cs typeface="宋体"/>
                        </a:rPr>
                        <a:t>3</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dirty="0">
                          <a:solidFill>
                            <a:srgbClr val="000000"/>
                          </a:solidFill>
                          <a:latin typeface="黑体" pitchFamily="49" charset="-122"/>
                          <a:ea typeface="黑体" pitchFamily="49" charset="-122"/>
                          <a:cs typeface="宋体"/>
                        </a:rPr>
                        <a:t>4</a:t>
                      </a:r>
                      <a:endParaRPr lang="zh-CN" sz="20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000000"/>
                          </a:solidFill>
                          <a:latin typeface="黑体" pitchFamily="49" charset="-122"/>
                          <a:ea typeface="黑体" pitchFamily="49" charset="-122"/>
                          <a:cs typeface="宋体"/>
                        </a:rPr>
                        <a:t>5</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000000"/>
                          </a:solidFill>
                          <a:latin typeface="黑体" pitchFamily="49" charset="-122"/>
                          <a:ea typeface="黑体" pitchFamily="49" charset="-122"/>
                          <a:cs typeface="宋体"/>
                        </a:rPr>
                        <a:t>6</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a:solidFill>
                            <a:srgbClr val="000000"/>
                          </a:solidFill>
                          <a:latin typeface="黑体" pitchFamily="49" charset="-122"/>
                          <a:ea typeface="黑体" pitchFamily="49" charset="-122"/>
                          <a:cs typeface="宋体"/>
                        </a:rPr>
                        <a:t>课时长</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104">
                <a:tc>
                  <a:txBody>
                    <a:bodyPr/>
                    <a:lstStyle/>
                    <a:p>
                      <a:pPr algn="ctr">
                        <a:spcAft>
                          <a:spcPts val="0"/>
                        </a:spcAft>
                      </a:pPr>
                      <a:r>
                        <a:rPr lang="zh-CN" sz="1800" b="1" kern="0">
                          <a:solidFill>
                            <a:srgbClr val="000000"/>
                          </a:solidFill>
                          <a:latin typeface="黑体" pitchFamily="49" charset="-122"/>
                          <a:ea typeface="黑体" pitchFamily="49" charset="-122"/>
                          <a:cs typeface="宋体"/>
                        </a:rPr>
                        <a:t>班队活动</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7030A0"/>
                          </a:solidFill>
                          <a:latin typeface="黑体" pitchFamily="49" charset="-122"/>
                          <a:ea typeface="黑体" pitchFamily="49" charset="-122"/>
                          <a:cs typeface="宋体"/>
                        </a:rPr>
                        <a:t>校园节日</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zh-CN" sz="1800" b="1" kern="0">
                          <a:solidFill>
                            <a:srgbClr val="C00000"/>
                          </a:solidFill>
                          <a:latin typeface="黑体" pitchFamily="49" charset="-122"/>
                          <a:ea typeface="黑体" pitchFamily="49" charset="-122"/>
                          <a:cs typeface="宋体"/>
                        </a:rPr>
                        <a:t>社会实践</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a:solidFill>
                            <a:srgbClr val="000000"/>
                          </a:solidFill>
                          <a:latin typeface="黑体" pitchFamily="49" charset="-122"/>
                          <a:ea typeface="黑体" pitchFamily="49" charset="-122"/>
                          <a:cs typeface="宋体"/>
                        </a:rPr>
                        <a:t>班队活动</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000000"/>
                          </a:solidFill>
                          <a:latin typeface="黑体" pitchFamily="49" charset="-122"/>
                          <a:ea typeface="黑体" pitchFamily="49" charset="-122"/>
                          <a:cs typeface="宋体"/>
                        </a:rPr>
                        <a:t>专题研究</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000000"/>
                          </a:solidFill>
                          <a:latin typeface="黑体" pitchFamily="49" charset="-122"/>
                          <a:ea typeface="黑体" pitchFamily="49" charset="-122"/>
                          <a:cs typeface="宋体"/>
                        </a:rPr>
                        <a:t>专题研究</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000000"/>
                          </a:solidFill>
                          <a:latin typeface="黑体" pitchFamily="49" charset="-122"/>
                          <a:ea typeface="黑体" pitchFamily="49" charset="-122"/>
                          <a:cs typeface="宋体"/>
                        </a:rPr>
                        <a:t>8</a:t>
                      </a:r>
                      <a:r>
                        <a:rPr lang="zh-CN" sz="1800" b="1" kern="0">
                          <a:solidFill>
                            <a:srgbClr val="000000"/>
                          </a:solidFill>
                          <a:latin typeface="黑体" pitchFamily="49" charset="-122"/>
                          <a:ea typeface="黑体" pitchFamily="49" charset="-122"/>
                          <a:cs typeface="宋体"/>
                        </a:rPr>
                        <a:t>：</a:t>
                      </a:r>
                      <a:r>
                        <a:rPr lang="en-US" sz="1800" b="1" kern="0">
                          <a:solidFill>
                            <a:srgbClr val="000000"/>
                          </a:solidFill>
                          <a:latin typeface="黑体" pitchFamily="49" charset="-122"/>
                          <a:ea typeface="黑体" pitchFamily="49" charset="-122"/>
                          <a:cs typeface="宋体"/>
                        </a:rPr>
                        <a:t>20-9</a:t>
                      </a:r>
                      <a:r>
                        <a:rPr lang="zh-CN" sz="1800" b="1" kern="0">
                          <a:solidFill>
                            <a:srgbClr val="000000"/>
                          </a:solidFill>
                          <a:latin typeface="黑体" pitchFamily="49" charset="-122"/>
                          <a:ea typeface="黑体" pitchFamily="49" charset="-122"/>
                          <a:cs typeface="宋体"/>
                        </a:rPr>
                        <a:t>：</a:t>
                      </a:r>
                      <a:r>
                        <a:rPr lang="en-US" sz="1800" b="1" kern="0">
                          <a:solidFill>
                            <a:srgbClr val="000000"/>
                          </a:solidFill>
                          <a:latin typeface="黑体" pitchFamily="49" charset="-122"/>
                          <a:ea typeface="黑体" pitchFamily="49" charset="-122"/>
                          <a:cs typeface="宋体"/>
                        </a:rPr>
                        <a:t>40</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046">
                <a:tc>
                  <a:txBody>
                    <a:bodyPr/>
                    <a:lstStyle/>
                    <a:p>
                      <a:pPr algn="ctr">
                        <a:spcAft>
                          <a:spcPts val="0"/>
                        </a:spcAft>
                      </a:pPr>
                      <a:r>
                        <a:rPr lang="zh-CN" sz="1800" b="1" kern="0">
                          <a:solidFill>
                            <a:srgbClr val="006600"/>
                          </a:solidFill>
                          <a:latin typeface="黑体" pitchFamily="49" charset="-122"/>
                          <a:ea typeface="黑体" pitchFamily="49" charset="-122"/>
                          <a:cs typeface="宋体"/>
                        </a:rPr>
                        <a:t>家务农活</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b="1" kern="0">
                          <a:solidFill>
                            <a:srgbClr val="006600"/>
                          </a:solidFill>
                          <a:latin typeface="黑体" pitchFamily="49" charset="-122"/>
                          <a:ea typeface="黑体" pitchFamily="49" charset="-122"/>
                          <a:cs typeface="宋体"/>
                        </a:rPr>
                        <a:t>家务农活</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600" b="1" kern="0" dirty="0">
                          <a:solidFill>
                            <a:srgbClr val="006600"/>
                          </a:solidFill>
                          <a:latin typeface="黑体" pitchFamily="49" charset="-122"/>
                          <a:ea typeface="黑体" pitchFamily="49" charset="-122"/>
                          <a:cs typeface="宋体"/>
                        </a:rPr>
                        <a:t>10</a:t>
                      </a:r>
                      <a:r>
                        <a:rPr lang="zh-CN" sz="1600" b="1" kern="0" dirty="0">
                          <a:solidFill>
                            <a:srgbClr val="006600"/>
                          </a:solidFill>
                          <a:latin typeface="黑体" pitchFamily="49" charset="-122"/>
                          <a:ea typeface="黑体" pitchFamily="49" charset="-122"/>
                          <a:cs typeface="宋体"/>
                        </a:rPr>
                        <a:t>：</a:t>
                      </a:r>
                      <a:r>
                        <a:rPr lang="en-US" sz="1600" b="1" kern="0" dirty="0">
                          <a:solidFill>
                            <a:srgbClr val="006600"/>
                          </a:solidFill>
                          <a:latin typeface="黑体" pitchFamily="49" charset="-122"/>
                          <a:ea typeface="黑体" pitchFamily="49" charset="-122"/>
                          <a:cs typeface="宋体"/>
                        </a:rPr>
                        <a:t>00-11</a:t>
                      </a:r>
                      <a:r>
                        <a:rPr lang="zh-CN" sz="1600" b="1" kern="0" dirty="0">
                          <a:solidFill>
                            <a:srgbClr val="006600"/>
                          </a:solidFill>
                          <a:latin typeface="黑体" pitchFamily="49" charset="-122"/>
                          <a:ea typeface="黑体" pitchFamily="49" charset="-122"/>
                          <a:cs typeface="宋体"/>
                        </a:rPr>
                        <a:t>：</a:t>
                      </a:r>
                      <a:r>
                        <a:rPr lang="en-US" sz="1600" b="1" kern="0" dirty="0">
                          <a:solidFill>
                            <a:srgbClr val="006600"/>
                          </a:solidFill>
                          <a:latin typeface="黑体" pitchFamily="49" charset="-122"/>
                          <a:ea typeface="黑体" pitchFamily="49" charset="-122"/>
                          <a:cs typeface="宋体"/>
                        </a:rPr>
                        <a:t>20</a:t>
                      </a:r>
                      <a:endParaRPr lang="zh-CN" sz="18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104">
                <a:tc>
                  <a:txBody>
                    <a:bodyPr/>
                    <a:lstStyle/>
                    <a:p>
                      <a:pPr algn="ctr">
                        <a:spcAft>
                          <a:spcPts val="0"/>
                        </a:spcAft>
                      </a:pPr>
                      <a:r>
                        <a:rPr lang="zh-CN" sz="1800" b="1" kern="0">
                          <a:solidFill>
                            <a:srgbClr val="000000"/>
                          </a:solidFill>
                          <a:latin typeface="黑体" pitchFamily="49" charset="-122"/>
                          <a:ea typeface="黑体" pitchFamily="49" charset="-122"/>
                          <a:cs typeface="宋体"/>
                        </a:rPr>
                        <a:t>班队活动</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7030A0"/>
                          </a:solidFill>
                          <a:latin typeface="黑体" pitchFamily="49" charset="-122"/>
                          <a:ea typeface="黑体" pitchFamily="49" charset="-122"/>
                          <a:cs typeface="宋体"/>
                        </a:rPr>
                        <a:t>校园节日</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a:spcAft>
                          <a:spcPts val="0"/>
                        </a:spcAft>
                      </a:pPr>
                      <a:r>
                        <a:rPr lang="zh-CN" sz="1800" b="1" kern="0">
                          <a:solidFill>
                            <a:srgbClr val="000000"/>
                          </a:solidFill>
                          <a:latin typeface="黑体" pitchFamily="49" charset="-122"/>
                          <a:ea typeface="黑体" pitchFamily="49" charset="-122"/>
                          <a:cs typeface="宋体"/>
                        </a:rPr>
                        <a:t>班队活动</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833C0B"/>
                          </a:solidFill>
                          <a:latin typeface="黑体" pitchFamily="49" charset="-122"/>
                          <a:ea typeface="黑体" pitchFamily="49" charset="-122"/>
                          <a:cs typeface="宋体"/>
                        </a:rPr>
                        <a:t>社区服务</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833C0B"/>
                          </a:solidFill>
                          <a:latin typeface="黑体" pitchFamily="49" charset="-122"/>
                          <a:ea typeface="黑体" pitchFamily="49" charset="-122"/>
                          <a:cs typeface="宋体"/>
                        </a:rPr>
                        <a:t>社区服务</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833C0B"/>
                          </a:solidFill>
                          <a:latin typeface="黑体" pitchFamily="49" charset="-122"/>
                          <a:ea typeface="黑体" pitchFamily="49" charset="-122"/>
                          <a:cs typeface="宋体"/>
                        </a:rPr>
                        <a:t>1</a:t>
                      </a:r>
                      <a:r>
                        <a:rPr lang="zh-CN" sz="1800" b="1" kern="0">
                          <a:solidFill>
                            <a:srgbClr val="833C0B"/>
                          </a:solidFill>
                          <a:latin typeface="黑体" pitchFamily="49" charset="-122"/>
                          <a:ea typeface="黑体" pitchFamily="49" charset="-122"/>
                          <a:cs typeface="宋体"/>
                        </a:rPr>
                        <a:t>：</a:t>
                      </a:r>
                      <a:r>
                        <a:rPr lang="en-US" sz="1800" b="1" kern="0">
                          <a:solidFill>
                            <a:srgbClr val="833C0B"/>
                          </a:solidFill>
                          <a:latin typeface="黑体" pitchFamily="49" charset="-122"/>
                          <a:ea typeface="黑体" pitchFamily="49" charset="-122"/>
                          <a:cs typeface="宋体"/>
                        </a:rPr>
                        <a:t>30-2</a:t>
                      </a:r>
                      <a:r>
                        <a:rPr lang="zh-CN" sz="1800" b="1" kern="0">
                          <a:solidFill>
                            <a:srgbClr val="833C0B"/>
                          </a:solidFill>
                          <a:latin typeface="黑体" pitchFamily="49" charset="-122"/>
                          <a:ea typeface="黑体" pitchFamily="49" charset="-122"/>
                          <a:cs typeface="宋体"/>
                        </a:rPr>
                        <a:t>：</a:t>
                      </a:r>
                      <a:r>
                        <a:rPr lang="en-US" sz="1800" b="1" kern="0">
                          <a:solidFill>
                            <a:srgbClr val="833C0B"/>
                          </a:solidFill>
                          <a:latin typeface="黑体" pitchFamily="49" charset="-122"/>
                          <a:ea typeface="黑体" pitchFamily="49" charset="-122"/>
                          <a:cs typeface="宋体"/>
                        </a:rPr>
                        <a:t>50</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104">
                <a:tc>
                  <a:txBody>
                    <a:bodyPr/>
                    <a:lstStyle/>
                    <a:p>
                      <a:pPr algn="ctr">
                        <a:spcAft>
                          <a:spcPts val="0"/>
                        </a:spcAft>
                      </a:pPr>
                      <a:r>
                        <a:rPr lang="zh-CN" sz="1800" b="1" kern="0">
                          <a:solidFill>
                            <a:srgbClr val="006600"/>
                          </a:solidFill>
                          <a:latin typeface="黑体" pitchFamily="49" charset="-122"/>
                          <a:ea typeface="黑体" pitchFamily="49" charset="-122"/>
                          <a:cs typeface="宋体"/>
                        </a:rPr>
                        <a:t>家务农活</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b="1" kern="0">
                          <a:solidFill>
                            <a:srgbClr val="006600"/>
                          </a:solidFill>
                          <a:latin typeface="黑体" pitchFamily="49" charset="-122"/>
                          <a:ea typeface="黑体" pitchFamily="49" charset="-122"/>
                          <a:cs typeface="宋体"/>
                        </a:rPr>
                        <a:t>家务农活</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800" b="1" kern="0" dirty="0">
                          <a:solidFill>
                            <a:srgbClr val="000000"/>
                          </a:solidFill>
                          <a:latin typeface="黑体" pitchFamily="49" charset="-122"/>
                          <a:ea typeface="黑体" pitchFamily="49" charset="-122"/>
                          <a:cs typeface="宋体"/>
                        </a:rPr>
                        <a:t>3</a:t>
                      </a:r>
                      <a:r>
                        <a:rPr lang="zh-CN" sz="1800" b="1" kern="0" dirty="0">
                          <a:solidFill>
                            <a:srgbClr val="000000"/>
                          </a:solidFill>
                          <a:latin typeface="黑体" pitchFamily="49" charset="-122"/>
                          <a:ea typeface="黑体" pitchFamily="49" charset="-122"/>
                          <a:cs typeface="宋体"/>
                        </a:rPr>
                        <a:t>：</a:t>
                      </a:r>
                      <a:r>
                        <a:rPr lang="en-US" sz="1800" b="1" kern="0" dirty="0">
                          <a:solidFill>
                            <a:srgbClr val="000000"/>
                          </a:solidFill>
                          <a:latin typeface="黑体" pitchFamily="49" charset="-122"/>
                          <a:ea typeface="黑体" pitchFamily="49" charset="-122"/>
                          <a:cs typeface="宋体"/>
                        </a:rPr>
                        <a:t>10-4</a:t>
                      </a:r>
                      <a:r>
                        <a:rPr lang="zh-CN" sz="1800" b="1" kern="0" dirty="0">
                          <a:solidFill>
                            <a:srgbClr val="000000"/>
                          </a:solidFill>
                          <a:latin typeface="黑体" pitchFamily="49" charset="-122"/>
                          <a:ea typeface="黑体" pitchFamily="49" charset="-122"/>
                          <a:cs typeface="宋体"/>
                        </a:rPr>
                        <a:t>：</a:t>
                      </a:r>
                      <a:r>
                        <a:rPr lang="en-US" sz="1800" b="1" kern="0" dirty="0">
                          <a:solidFill>
                            <a:srgbClr val="000000"/>
                          </a:solidFill>
                          <a:latin typeface="黑体" pitchFamily="49" charset="-122"/>
                          <a:ea typeface="黑体" pitchFamily="49" charset="-122"/>
                          <a:cs typeface="宋体"/>
                        </a:rPr>
                        <a:t>30</a:t>
                      </a:r>
                      <a:endParaRPr lang="zh-CN" sz="20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046">
                <a:tc gridSpan="7">
                  <a:txBody>
                    <a:bodyPr/>
                    <a:lstStyle/>
                    <a:p>
                      <a:pPr algn="l">
                        <a:spcAft>
                          <a:spcPts val="0"/>
                        </a:spcAft>
                      </a:pPr>
                      <a:r>
                        <a:rPr lang="zh-CN" sz="1800" b="1" kern="0" dirty="0">
                          <a:solidFill>
                            <a:srgbClr val="000000"/>
                          </a:solidFill>
                          <a:latin typeface="黑体" pitchFamily="49" charset="-122"/>
                          <a:ea typeface="黑体" pitchFamily="49" charset="-122"/>
                          <a:cs typeface="宋体"/>
                        </a:rPr>
                        <a:t>注：一、二年级一学期的经验类活动课程为</a:t>
                      </a:r>
                      <a:r>
                        <a:rPr lang="en-US" sz="1800" b="1" kern="0" dirty="0">
                          <a:solidFill>
                            <a:srgbClr val="000000"/>
                          </a:solidFill>
                          <a:latin typeface="黑体" pitchFamily="49" charset="-122"/>
                          <a:ea typeface="黑体" pitchFamily="49" charset="-122"/>
                          <a:cs typeface="宋体"/>
                        </a:rPr>
                        <a:t>1-3</a:t>
                      </a:r>
                      <a:r>
                        <a:rPr lang="zh-CN" sz="1800" b="1" kern="0" dirty="0">
                          <a:solidFill>
                            <a:srgbClr val="000000"/>
                          </a:solidFill>
                          <a:latin typeface="黑体" pitchFamily="49" charset="-122"/>
                          <a:ea typeface="黑体" pitchFamily="49" charset="-122"/>
                          <a:cs typeface="宋体"/>
                        </a:rPr>
                        <a:t>项，共计</a:t>
                      </a:r>
                      <a:r>
                        <a:rPr lang="en-US" sz="1800" b="1" kern="0" dirty="0">
                          <a:solidFill>
                            <a:srgbClr val="000000"/>
                          </a:solidFill>
                          <a:latin typeface="黑体" pitchFamily="49" charset="-122"/>
                          <a:ea typeface="黑体" pitchFamily="49" charset="-122"/>
                          <a:cs typeface="宋体"/>
                        </a:rPr>
                        <a:t>3</a:t>
                      </a:r>
                      <a:r>
                        <a:rPr lang="zh-CN" sz="1800" b="1" kern="0" dirty="0">
                          <a:solidFill>
                            <a:srgbClr val="000000"/>
                          </a:solidFill>
                          <a:latin typeface="黑体" pitchFamily="49" charset="-122"/>
                          <a:ea typeface="黑体" pitchFamily="49" charset="-122"/>
                          <a:cs typeface="宋体"/>
                        </a:rPr>
                        <a:t>天活动时间，三至六年级一学期的经验类活动课程为</a:t>
                      </a:r>
                      <a:r>
                        <a:rPr lang="en-US" sz="1800" b="1" kern="0" dirty="0">
                          <a:solidFill>
                            <a:srgbClr val="000000"/>
                          </a:solidFill>
                          <a:latin typeface="黑体" pitchFamily="49" charset="-122"/>
                          <a:ea typeface="黑体" pitchFamily="49" charset="-122"/>
                          <a:cs typeface="宋体"/>
                        </a:rPr>
                        <a:t>1-6</a:t>
                      </a:r>
                      <a:r>
                        <a:rPr lang="zh-CN" sz="1800" b="1" kern="0" dirty="0">
                          <a:solidFill>
                            <a:srgbClr val="000000"/>
                          </a:solidFill>
                          <a:latin typeface="黑体" pitchFamily="49" charset="-122"/>
                          <a:ea typeface="黑体" pitchFamily="49" charset="-122"/>
                          <a:cs typeface="宋体"/>
                        </a:rPr>
                        <a:t>项，共计</a:t>
                      </a:r>
                      <a:r>
                        <a:rPr lang="en-US" sz="1800" b="1" kern="0" dirty="0">
                          <a:solidFill>
                            <a:srgbClr val="000000"/>
                          </a:solidFill>
                          <a:latin typeface="黑体" pitchFamily="49" charset="-122"/>
                          <a:ea typeface="黑体" pitchFamily="49" charset="-122"/>
                          <a:cs typeface="宋体"/>
                        </a:rPr>
                        <a:t>6</a:t>
                      </a:r>
                      <a:r>
                        <a:rPr lang="zh-CN" sz="1800" b="1" kern="0" dirty="0">
                          <a:solidFill>
                            <a:srgbClr val="000000"/>
                          </a:solidFill>
                          <a:latin typeface="黑体" pitchFamily="49" charset="-122"/>
                          <a:ea typeface="黑体" pitchFamily="49" charset="-122"/>
                          <a:cs typeface="宋体"/>
                        </a:rPr>
                        <a:t>天活动时间。</a:t>
                      </a:r>
                      <a:endParaRPr lang="zh-CN" sz="20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607738" y="152400"/>
            <a:ext cx="3897221" cy="461665"/>
          </a:xfrm>
          <a:prstGeom prst="rect">
            <a:avLst/>
          </a:prstGeom>
          <a:noFill/>
          <a:ln w="9525">
            <a:noFill/>
            <a:miter lim="800000"/>
            <a:headEnd/>
            <a:tailEnd/>
          </a:ln>
          <a:effectLst/>
        </p:spPr>
        <p:txBody>
          <a:bodyPr wrap="none">
            <a:spAutoFit/>
          </a:bodyPr>
          <a:lstStyle/>
          <a:p>
            <a:pPr eaLnBrk="0" hangingPunct="0"/>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四、明确课表和作息时间表</a:t>
            </a:r>
          </a:p>
        </p:txBody>
      </p:sp>
      <p:graphicFrame>
        <p:nvGraphicFramePr>
          <p:cNvPr id="4" name="表格 3"/>
          <p:cNvGraphicFramePr>
            <a:graphicFrameLocks noGrp="1"/>
          </p:cNvGraphicFramePr>
          <p:nvPr/>
        </p:nvGraphicFramePr>
        <p:xfrm>
          <a:off x="304800" y="609600"/>
          <a:ext cx="5486400" cy="5487545"/>
        </p:xfrm>
        <a:graphic>
          <a:graphicData uri="http://schemas.openxmlformats.org/drawingml/2006/table">
            <a:tbl>
              <a:tblPr/>
              <a:tblGrid>
                <a:gridCol w="609600"/>
                <a:gridCol w="1752600"/>
                <a:gridCol w="3124200"/>
              </a:tblGrid>
              <a:tr h="209636">
                <a:tc>
                  <a:txBody>
                    <a:bodyPr/>
                    <a:lstStyle/>
                    <a:p>
                      <a:pPr algn="ctr">
                        <a:spcAft>
                          <a:spcPts val="0"/>
                        </a:spcAft>
                      </a:pPr>
                      <a:endParaRPr lang="en-US" sz="1600" b="1" kern="100" dirty="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Times New Roman"/>
                          <a:ea typeface="宋体"/>
                          <a:cs typeface="Times New Roman"/>
                        </a:rPr>
                        <a:t>时间安排</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Times New Roman"/>
                          <a:ea typeface="宋体"/>
                          <a:cs typeface="Times New Roman"/>
                        </a:rPr>
                        <a:t>内</a:t>
                      </a:r>
                      <a:r>
                        <a:rPr lang="en-US" sz="1600" b="1" kern="100">
                          <a:latin typeface="Times New Roman"/>
                          <a:ea typeface="宋体"/>
                          <a:cs typeface="Times New Roman"/>
                        </a:rPr>
                        <a:t>    </a:t>
                      </a:r>
                      <a:r>
                        <a:rPr lang="zh-CN" sz="1600" b="1" kern="100">
                          <a:latin typeface="Times New Roman"/>
                          <a:ea typeface="宋体"/>
                          <a:cs typeface="Times New Roman"/>
                        </a:rPr>
                        <a:t>容</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102">
                <a:tc rowSpan="8">
                  <a:txBody>
                    <a:bodyPr/>
                    <a:lstStyle/>
                    <a:p>
                      <a:pPr algn="ctr">
                        <a:spcAft>
                          <a:spcPts val="0"/>
                        </a:spcAft>
                      </a:pPr>
                      <a:r>
                        <a:rPr lang="zh-CN" sz="1600" b="1" kern="100">
                          <a:latin typeface="Times New Roman"/>
                          <a:ea typeface="宋体"/>
                          <a:cs typeface="Times New Roman"/>
                        </a:rPr>
                        <a:t>上午</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Times New Roman"/>
                          <a:ea typeface="宋体"/>
                          <a:cs typeface="Times New Roman"/>
                        </a:rPr>
                        <a:t>7</a:t>
                      </a:r>
                      <a:r>
                        <a:rPr lang="zh-CN" sz="1600" b="1" kern="100">
                          <a:latin typeface="Times New Roman"/>
                          <a:ea typeface="宋体"/>
                          <a:cs typeface="Times New Roman"/>
                        </a:rPr>
                        <a:t>：</a:t>
                      </a:r>
                      <a:r>
                        <a:rPr lang="en-US" sz="1600" b="1" kern="100">
                          <a:latin typeface="Times New Roman"/>
                          <a:ea typeface="宋体"/>
                          <a:cs typeface="Times New Roman"/>
                        </a:rPr>
                        <a:t>30</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Times New Roman"/>
                          <a:ea typeface="宋体"/>
                          <a:cs typeface="Times New Roman"/>
                        </a:rPr>
                        <a:t>教师到校</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384">
                <a:tc vMerge="1">
                  <a:txBody>
                    <a:bodyPr/>
                    <a:lstStyle/>
                    <a:p>
                      <a:endParaRPr lang="zh-CN" altLang="en-US"/>
                    </a:p>
                  </a:txBody>
                  <a:tcPr/>
                </a:tc>
                <a:tc>
                  <a:txBody>
                    <a:bodyPr/>
                    <a:lstStyle/>
                    <a:p>
                      <a:pPr algn="ctr">
                        <a:spcAft>
                          <a:spcPts val="0"/>
                        </a:spcAft>
                      </a:pPr>
                      <a:r>
                        <a:rPr lang="en-US" sz="1600" b="1" kern="100">
                          <a:latin typeface="Times New Roman"/>
                          <a:ea typeface="宋体"/>
                          <a:cs typeface="Times New Roman"/>
                        </a:rPr>
                        <a:t>7</a:t>
                      </a:r>
                      <a:r>
                        <a:rPr lang="zh-CN" sz="1600" b="1" kern="100">
                          <a:latin typeface="Times New Roman"/>
                          <a:ea typeface="宋体"/>
                          <a:cs typeface="Times New Roman"/>
                        </a:rPr>
                        <a:t>：</a:t>
                      </a:r>
                      <a:r>
                        <a:rPr lang="en-US" sz="1600" b="1" kern="100">
                          <a:latin typeface="Times New Roman"/>
                          <a:ea typeface="宋体"/>
                          <a:cs typeface="Times New Roman"/>
                        </a:rPr>
                        <a:t>40</a:t>
                      </a:r>
                      <a:r>
                        <a:rPr lang="zh-CN" sz="1600" b="1" kern="100">
                          <a:latin typeface="Times New Roman"/>
                          <a:ea typeface="宋体"/>
                          <a:cs typeface="Times New Roman"/>
                        </a:rPr>
                        <a:t>前</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latin typeface="Times New Roman"/>
                          <a:ea typeface="宋体"/>
                          <a:cs typeface="Times New Roman"/>
                        </a:rPr>
                        <a:t>各班值日生打扫卫生</a:t>
                      </a:r>
                      <a:endParaRPr lang="zh-CN" sz="1200" b="1" kern="100" dirty="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36">
                <a:tc vMerge="1">
                  <a:txBody>
                    <a:bodyPr/>
                    <a:lstStyle/>
                    <a:p>
                      <a:endParaRPr lang="zh-CN" altLang="en-US"/>
                    </a:p>
                  </a:txBody>
                  <a:tcPr/>
                </a:tc>
                <a:tc>
                  <a:txBody>
                    <a:bodyPr/>
                    <a:lstStyle/>
                    <a:p>
                      <a:pPr algn="ctr">
                        <a:spcAft>
                          <a:spcPts val="0"/>
                        </a:spcAft>
                      </a:pPr>
                      <a:r>
                        <a:rPr lang="en-US" sz="1600" b="1" kern="100">
                          <a:latin typeface="Times New Roman"/>
                          <a:ea typeface="宋体"/>
                          <a:cs typeface="Times New Roman"/>
                        </a:rPr>
                        <a:t>7</a:t>
                      </a:r>
                      <a:r>
                        <a:rPr lang="zh-CN" sz="1600" b="1" kern="100">
                          <a:latin typeface="Times New Roman"/>
                          <a:ea typeface="宋体"/>
                          <a:cs typeface="Times New Roman"/>
                        </a:rPr>
                        <a:t>：</a:t>
                      </a:r>
                      <a:r>
                        <a:rPr lang="en-US" sz="1600" b="1" kern="100">
                          <a:latin typeface="Times New Roman"/>
                          <a:ea typeface="宋体"/>
                          <a:cs typeface="Times New Roman"/>
                        </a:rPr>
                        <a:t>30—8</a:t>
                      </a:r>
                      <a:r>
                        <a:rPr lang="zh-CN" sz="1600" b="1" kern="100">
                          <a:latin typeface="Times New Roman"/>
                          <a:ea typeface="宋体"/>
                          <a:cs typeface="Times New Roman"/>
                        </a:rPr>
                        <a:t>：</a:t>
                      </a:r>
                      <a:r>
                        <a:rPr lang="en-US" sz="1600" b="1" kern="100">
                          <a:latin typeface="Times New Roman"/>
                          <a:ea typeface="宋体"/>
                          <a:cs typeface="Times New Roman"/>
                        </a:rPr>
                        <a:t>05</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FF0000"/>
                          </a:solidFill>
                          <a:latin typeface="Times New Roman"/>
                          <a:ea typeface="宋体"/>
                          <a:cs typeface="Times New Roman"/>
                        </a:rPr>
                        <a:t>学生早读</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36">
                <a:tc vMerge="1">
                  <a:txBody>
                    <a:bodyPr/>
                    <a:lstStyle/>
                    <a:p>
                      <a:endParaRPr lang="zh-CN" altLang="en-US"/>
                    </a:p>
                  </a:txBody>
                  <a:tcPr/>
                </a:tc>
                <a:tc>
                  <a:txBody>
                    <a:bodyPr/>
                    <a:lstStyle/>
                    <a:p>
                      <a:pPr algn="ctr">
                        <a:spcAft>
                          <a:spcPts val="0"/>
                        </a:spcAft>
                      </a:pPr>
                      <a:r>
                        <a:rPr lang="en-US" sz="1600" b="1" kern="100">
                          <a:latin typeface="Times New Roman"/>
                          <a:ea typeface="宋体"/>
                          <a:cs typeface="Times New Roman"/>
                        </a:rPr>
                        <a:t>8</a:t>
                      </a:r>
                      <a:r>
                        <a:rPr lang="zh-CN" sz="1600" b="1" kern="100">
                          <a:latin typeface="Times New Roman"/>
                          <a:ea typeface="宋体"/>
                          <a:cs typeface="Times New Roman"/>
                        </a:rPr>
                        <a:t>：</a:t>
                      </a:r>
                      <a:r>
                        <a:rPr lang="en-US" sz="1600" b="1" kern="100">
                          <a:latin typeface="Times New Roman"/>
                          <a:ea typeface="宋体"/>
                          <a:cs typeface="Times New Roman"/>
                        </a:rPr>
                        <a:t>10—8</a:t>
                      </a:r>
                      <a:r>
                        <a:rPr lang="zh-CN" sz="1600" b="1" kern="100">
                          <a:latin typeface="Times New Roman"/>
                          <a:ea typeface="宋体"/>
                          <a:cs typeface="Times New Roman"/>
                        </a:rPr>
                        <a:t>：</a:t>
                      </a:r>
                      <a:r>
                        <a:rPr lang="en-US" sz="1600" b="1" kern="100">
                          <a:latin typeface="Times New Roman"/>
                          <a:ea typeface="宋体"/>
                          <a:cs typeface="Times New Roman"/>
                        </a:rPr>
                        <a:t>50</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Times New Roman"/>
                          <a:ea typeface="宋体"/>
                          <a:cs typeface="Times New Roman"/>
                        </a:rPr>
                        <a:t>第一节课</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36">
                <a:tc vMerge="1">
                  <a:txBody>
                    <a:bodyPr/>
                    <a:lstStyle/>
                    <a:p>
                      <a:endParaRPr lang="zh-CN" altLang="en-US"/>
                    </a:p>
                  </a:txBody>
                  <a:tcPr/>
                </a:tc>
                <a:tc>
                  <a:txBody>
                    <a:bodyPr/>
                    <a:lstStyle/>
                    <a:p>
                      <a:pPr algn="ctr">
                        <a:spcAft>
                          <a:spcPts val="0"/>
                        </a:spcAft>
                      </a:pPr>
                      <a:r>
                        <a:rPr lang="en-US" sz="1600" b="1" kern="100">
                          <a:latin typeface="Times New Roman"/>
                          <a:ea typeface="宋体"/>
                          <a:cs typeface="Times New Roman"/>
                        </a:rPr>
                        <a:t>8</a:t>
                      </a:r>
                      <a:r>
                        <a:rPr lang="zh-CN" sz="1600" b="1" kern="100">
                          <a:latin typeface="Times New Roman"/>
                          <a:ea typeface="宋体"/>
                          <a:cs typeface="Times New Roman"/>
                        </a:rPr>
                        <a:t>：</a:t>
                      </a:r>
                      <a:r>
                        <a:rPr lang="en-US" sz="1600" b="1" kern="100">
                          <a:latin typeface="Times New Roman"/>
                          <a:ea typeface="宋体"/>
                          <a:cs typeface="Times New Roman"/>
                        </a:rPr>
                        <a:t>50—9</a:t>
                      </a:r>
                      <a:r>
                        <a:rPr lang="zh-CN" sz="1600" b="1" kern="100">
                          <a:latin typeface="Times New Roman"/>
                          <a:ea typeface="宋体"/>
                          <a:cs typeface="Times New Roman"/>
                        </a:rPr>
                        <a:t>：</a:t>
                      </a:r>
                      <a:r>
                        <a:rPr lang="en-US" sz="1600" b="1" kern="100">
                          <a:latin typeface="Times New Roman"/>
                          <a:ea typeface="宋体"/>
                          <a:cs typeface="Times New Roman"/>
                        </a:rPr>
                        <a:t>15</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FF0000"/>
                          </a:solidFill>
                          <a:latin typeface="Times New Roman"/>
                          <a:ea typeface="宋体"/>
                          <a:cs typeface="Times New Roman"/>
                        </a:rPr>
                        <a:t>大课间</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36">
                <a:tc vMerge="1">
                  <a:txBody>
                    <a:bodyPr/>
                    <a:lstStyle/>
                    <a:p>
                      <a:endParaRPr lang="zh-CN" altLang="en-US"/>
                    </a:p>
                  </a:txBody>
                  <a:tcPr/>
                </a:tc>
                <a:tc>
                  <a:txBody>
                    <a:bodyPr/>
                    <a:lstStyle/>
                    <a:p>
                      <a:pPr algn="ctr">
                        <a:spcAft>
                          <a:spcPts val="0"/>
                        </a:spcAft>
                      </a:pPr>
                      <a:r>
                        <a:rPr lang="en-US" sz="1600" b="1" kern="100">
                          <a:latin typeface="Times New Roman"/>
                          <a:ea typeface="宋体"/>
                          <a:cs typeface="Times New Roman"/>
                        </a:rPr>
                        <a:t>9</a:t>
                      </a:r>
                      <a:r>
                        <a:rPr lang="zh-CN" sz="1600" b="1" kern="100">
                          <a:latin typeface="Times New Roman"/>
                          <a:ea typeface="宋体"/>
                          <a:cs typeface="Times New Roman"/>
                        </a:rPr>
                        <a:t>：</a:t>
                      </a:r>
                      <a:r>
                        <a:rPr lang="en-US" sz="1600" b="1" kern="100">
                          <a:latin typeface="Times New Roman"/>
                          <a:ea typeface="宋体"/>
                          <a:cs typeface="Times New Roman"/>
                        </a:rPr>
                        <a:t>15—9</a:t>
                      </a:r>
                      <a:r>
                        <a:rPr lang="zh-CN" sz="1600" b="1" kern="100">
                          <a:latin typeface="Times New Roman"/>
                          <a:ea typeface="宋体"/>
                          <a:cs typeface="Times New Roman"/>
                        </a:rPr>
                        <a:t>：</a:t>
                      </a:r>
                      <a:r>
                        <a:rPr lang="en-US" sz="1600" b="1" kern="100">
                          <a:latin typeface="Times New Roman"/>
                          <a:ea typeface="宋体"/>
                          <a:cs typeface="Times New Roman"/>
                        </a:rPr>
                        <a:t>55</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FF0000"/>
                          </a:solidFill>
                          <a:latin typeface="Times New Roman"/>
                          <a:ea typeface="宋体"/>
                          <a:cs typeface="Times New Roman"/>
                        </a:rPr>
                        <a:t>第二节课</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384">
                <a:tc vMerge="1">
                  <a:txBody>
                    <a:bodyPr/>
                    <a:lstStyle/>
                    <a:p>
                      <a:endParaRPr lang="zh-CN" altLang="en-US"/>
                    </a:p>
                  </a:txBody>
                  <a:tcPr/>
                </a:tc>
                <a:tc>
                  <a:txBody>
                    <a:bodyPr/>
                    <a:lstStyle/>
                    <a:p>
                      <a:pPr algn="ctr">
                        <a:spcAft>
                          <a:spcPts val="0"/>
                        </a:spcAft>
                      </a:pPr>
                      <a:r>
                        <a:rPr lang="en-US" sz="1600" b="1" kern="100">
                          <a:latin typeface="Times New Roman"/>
                          <a:ea typeface="宋体"/>
                          <a:cs typeface="Times New Roman"/>
                        </a:rPr>
                        <a:t>10</a:t>
                      </a:r>
                      <a:r>
                        <a:rPr lang="zh-CN" sz="1600" b="1" kern="100">
                          <a:latin typeface="Times New Roman"/>
                          <a:ea typeface="宋体"/>
                          <a:cs typeface="Times New Roman"/>
                        </a:rPr>
                        <a:t>：</a:t>
                      </a:r>
                      <a:r>
                        <a:rPr lang="en-US" sz="1600" b="1" kern="100">
                          <a:latin typeface="Times New Roman"/>
                          <a:ea typeface="宋体"/>
                          <a:cs typeface="Times New Roman"/>
                        </a:rPr>
                        <a:t>05—10</a:t>
                      </a:r>
                      <a:r>
                        <a:rPr lang="zh-CN" sz="1600" b="1" kern="100">
                          <a:latin typeface="Times New Roman"/>
                          <a:ea typeface="宋体"/>
                          <a:cs typeface="Times New Roman"/>
                        </a:rPr>
                        <a:t>：</a:t>
                      </a:r>
                      <a:r>
                        <a:rPr lang="en-US" sz="1600" b="1" kern="100">
                          <a:latin typeface="Times New Roman"/>
                          <a:ea typeface="宋体"/>
                          <a:cs typeface="Times New Roman"/>
                        </a:rPr>
                        <a:t>50</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FF0000"/>
                          </a:solidFill>
                          <a:latin typeface="Times New Roman"/>
                          <a:ea typeface="宋体"/>
                          <a:cs typeface="Times New Roman"/>
                        </a:rPr>
                        <a:t>第三节课（含眼保健操）</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643">
                <a:tc vMerge="1">
                  <a:txBody>
                    <a:bodyPr/>
                    <a:lstStyle/>
                    <a:p>
                      <a:endParaRPr lang="zh-CN" altLang="en-US"/>
                    </a:p>
                  </a:txBody>
                  <a:tcPr/>
                </a:tc>
                <a:tc>
                  <a:txBody>
                    <a:bodyPr/>
                    <a:lstStyle/>
                    <a:p>
                      <a:pPr algn="ctr">
                        <a:spcAft>
                          <a:spcPts val="0"/>
                        </a:spcAft>
                      </a:pPr>
                      <a:r>
                        <a:rPr lang="en-US" sz="1600" b="1" kern="100">
                          <a:latin typeface="Times New Roman"/>
                          <a:ea typeface="宋体"/>
                          <a:cs typeface="Times New Roman"/>
                        </a:rPr>
                        <a:t>11</a:t>
                      </a:r>
                      <a:r>
                        <a:rPr lang="zh-CN" sz="1600" b="1" kern="100">
                          <a:latin typeface="Times New Roman"/>
                          <a:ea typeface="宋体"/>
                          <a:cs typeface="Times New Roman"/>
                        </a:rPr>
                        <a:t>：</a:t>
                      </a:r>
                      <a:r>
                        <a:rPr lang="en-US" sz="1600" b="1" kern="100">
                          <a:latin typeface="Times New Roman"/>
                          <a:ea typeface="宋体"/>
                          <a:cs typeface="Times New Roman"/>
                        </a:rPr>
                        <a:t>00—11</a:t>
                      </a:r>
                      <a:r>
                        <a:rPr lang="zh-CN" sz="1600" b="1" kern="100">
                          <a:latin typeface="Times New Roman"/>
                          <a:ea typeface="宋体"/>
                          <a:cs typeface="Times New Roman"/>
                        </a:rPr>
                        <a:t>：</a:t>
                      </a:r>
                      <a:r>
                        <a:rPr lang="en-US" sz="1600" b="1" kern="100">
                          <a:latin typeface="Times New Roman"/>
                          <a:ea typeface="宋体"/>
                          <a:cs typeface="Times New Roman"/>
                        </a:rPr>
                        <a:t>20</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Times New Roman"/>
                          <a:ea typeface="宋体"/>
                          <a:cs typeface="Times New Roman"/>
                        </a:rPr>
                        <a:t>第四节课（短课）</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923">
                <a:tc rowSpan="2">
                  <a:txBody>
                    <a:bodyPr/>
                    <a:lstStyle/>
                    <a:p>
                      <a:pPr algn="ctr">
                        <a:spcAft>
                          <a:spcPts val="0"/>
                        </a:spcAft>
                      </a:pPr>
                      <a:r>
                        <a:rPr lang="zh-CN" sz="1600" b="1" kern="100">
                          <a:latin typeface="Times New Roman"/>
                          <a:ea typeface="宋体"/>
                          <a:cs typeface="Times New Roman"/>
                        </a:rPr>
                        <a:t>中午</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Times New Roman"/>
                          <a:ea typeface="宋体"/>
                          <a:cs typeface="Times New Roman"/>
                        </a:rPr>
                        <a:t>12</a:t>
                      </a:r>
                      <a:r>
                        <a:rPr lang="zh-CN" sz="1600" b="1" kern="100">
                          <a:latin typeface="Times New Roman"/>
                          <a:ea typeface="宋体"/>
                          <a:cs typeface="Times New Roman"/>
                        </a:rPr>
                        <a:t>：</a:t>
                      </a:r>
                      <a:r>
                        <a:rPr lang="en-US" sz="1600" b="1" kern="100">
                          <a:latin typeface="Times New Roman"/>
                          <a:ea typeface="宋体"/>
                          <a:cs typeface="Times New Roman"/>
                        </a:rPr>
                        <a:t>10—12</a:t>
                      </a:r>
                      <a:r>
                        <a:rPr lang="zh-CN" sz="1600" b="1" kern="100">
                          <a:latin typeface="Times New Roman"/>
                          <a:ea typeface="宋体"/>
                          <a:cs typeface="Times New Roman"/>
                        </a:rPr>
                        <a:t>：</a:t>
                      </a:r>
                      <a:r>
                        <a:rPr lang="en-US" sz="1600" b="1" kern="100">
                          <a:latin typeface="Times New Roman"/>
                          <a:ea typeface="宋体"/>
                          <a:cs typeface="Times New Roman"/>
                        </a:rPr>
                        <a:t>40</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FF0000"/>
                          </a:solidFill>
                          <a:latin typeface="Times New Roman"/>
                          <a:ea typeface="宋体"/>
                          <a:cs typeface="Times New Roman"/>
                        </a:rPr>
                        <a:t>学生午读</a:t>
                      </a:r>
                      <a:r>
                        <a:rPr lang="zh-CN" sz="1200" b="1" kern="100">
                          <a:solidFill>
                            <a:srgbClr val="FF0000"/>
                          </a:solidFill>
                          <a:latin typeface="Times New Roman"/>
                          <a:ea typeface="宋体"/>
                          <a:cs typeface="Times New Roman"/>
                        </a:rPr>
                        <a:t>（图书馆开放）</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962">
                <a:tc vMerge="1">
                  <a:txBody>
                    <a:bodyPr/>
                    <a:lstStyle/>
                    <a:p>
                      <a:endParaRPr lang="zh-CN" altLang="en-US"/>
                    </a:p>
                  </a:txBody>
                  <a:tcPr/>
                </a:tc>
                <a:tc>
                  <a:txBody>
                    <a:bodyPr/>
                    <a:lstStyle/>
                    <a:p>
                      <a:pPr algn="ctr">
                        <a:spcAft>
                          <a:spcPts val="0"/>
                        </a:spcAft>
                      </a:pPr>
                      <a:r>
                        <a:rPr lang="en-US" sz="1600" b="1" kern="100">
                          <a:latin typeface="Times New Roman"/>
                          <a:ea typeface="宋体"/>
                          <a:cs typeface="Times New Roman"/>
                        </a:rPr>
                        <a:t>12</a:t>
                      </a:r>
                      <a:r>
                        <a:rPr lang="zh-CN" sz="1600" b="1" kern="100">
                          <a:latin typeface="Times New Roman"/>
                          <a:ea typeface="宋体"/>
                          <a:cs typeface="Times New Roman"/>
                        </a:rPr>
                        <a:t>：</a:t>
                      </a:r>
                      <a:r>
                        <a:rPr lang="en-US" sz="1600" b="1" kern="100">
                          <a:latin typeface="Times New Roman"/>
                          <a:ea typeface="宋体"/>
                          <a:cs typeface="Times New Roman"/>
                        </a:rPr>
                        <a:t>40—1</a:t>
                      </a:r>
                      <a:r>
                        <a:rPr lang="zh-CN" sz="1600" b="1" kern="100">
                          <a:latin typeface="Times New Roman"/>
                          <a:ea typeface="宋体"/>
                          <a:cs typeface="Times New Roman"/>
                        </a:rPr>
                        <a:t>：</a:t>
                      </a:r>
                      <a:r>
                        <a:rPr lang="en-US" sz="1600" b="1" kern="100">
                          <a:latin typeface="Times New Roman"/>
                          <a:ea typeface="宋体"/>
                          <a:cs typeface="Times New Roman"/>
                        </a:rPr>
                        <a:t>20</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Times New Roman"/>
                          <a:ea typeface="宋体"/>
                          <a:cs typeface="Times New Roman"/>
                        </a:rPr>
                        <a:t>学生午睡</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384">
                <a:tc rowSpan="7">
                  <a:txBody>
                    <a:bodyPr/>
                    <a:lstStyle/>
                    <a:p>
                      <a:pPr algn="ctr">
                        <a:spcAft>
                          <a:spcPts val="0"/>
                        </a:spcAft>
                      </a:pPr>
                      <a:r>
                        <a:rPr lang="zh-CN" sz="1600" b="1" kern="100">
                          <a:latin typeface="Times New Roman"/>
                          <a:ea typeface="宋体"/>
                          <a:cs typeface="Times New Roman"/>
                        </a:rPr>
                        <a:t>下午</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Times New Roman"/>
                          <a:ea typeface="宋体"/>
                          <a:cs typeface="Times New Roman"/>
                        </a:rPr>
                        <a:t>1</a:t>
                      </a:r>
                      <a:r>
                        <a:rPr lang="zh-CN" sz="1600" b="1" kern="100">
                          <a:latin typeface="Times New Roman"/>
                          <a:ea typeface="宋体"/>
                          <a:cs typeface="Times New Roman"/>
                        </a:rPr>
                        <a:t>：</a:t>
                      </a:r>
                      <a:r>
                        <a:rPr lang="en-US" sz="1600" b="1" kern="100">
                          <a:latin typeface="Times New Roman"/>
                          <a:ea typeface="宋体"/>
                          <a:cs typeface="Times New Roman"/>
                        </a:rPr>
                        <a:t>30—2</a:t>
                      </a:r>
                      <a:r>
                        <a:rPr lang="zh-CN" sz="1600" b="1" kern="100">
                          <a:latin typeface="Times New Roman"/>
                          <a:ea typeface="宋体"/>
                          <a:cs typeface="Times New Roman"/>
                        </a:rPr>
                        <a:t>：</a:t>
                      </a:r>
                      <a:r>
                        <a:rPr lang="en-US" sz="1600" b="1" kern="100">
                          <a:latin typeface="Times New Roman"/>
                          <a:ea typeface="宋体"/>
                          <a:cs typeface="Times New Roman"/>
                        </a:rPr>
                        <a:t>15</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Times New Roman"/>
                          <a:ea typeface="宋体"/>
                          <a:cs typeface="Times New Roman"/>
                        </a:rPr>
                        <a:t>第五节课（含眼保健操）</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36">
                <a:tc vMerge="1">
                  <a:txBody>
                    <a:bodyPr/>
                    <a:lstStyle/>
                    <a:p>
                      <a:endParaRPr lang="zh-CN" altLang="en-US"/>
                    </a:p>
                  </a:txBody>
                  <a:tcPr/>
                </a:tc>
                <a:tc>
                  <a:txBody>
                    <a:bodyPr/>
                    <a:lstStyle/>
                    <a:p>
                      <a:pPr algn="ctr">
                        <a:spcAft>
                          <a:spcPts val="0"/>
                        </a:spcAft>
                      </a:pPr>
                      <a:r>
                        <a:rPr lang="en-US" sz="1600" b="1" kern="100">
                          <a:latin typeface="Times New Roman"/>
                          <a:ea typeface="宋体"/>
                          <a:cs typeface="Times New Roman"/>
                        </a:rPr>
                        <a:t>2</a:t>
                      </a:r>
                      <a:r>
                        <a:rPr lang="zh-CN" sz="1600" b="1" kern="100">
                          <a:latin typeface="Times New Roman"/>
                          <a:ea typeface="宋体"/>
                          <a:cs typeface="Times New Roman"/>
                        </a:rPr>
                        <a:t>：</a:t>
                      </a:r>
                      <a:r>
                        <a:rPr lang="en-US" sz="1600" b="1" kern="100">
                          <a:latin typeface="Times New Roman"/>
                          <a:ea typeface="宋体"/>
                          <a:cs typeface="Times New Roman"/>
                        </a:rPr>
                        <a:t>25—3</a:t>
                      </a:r>
                      <a:r>
                        <a:rPr lang="zh-CN" sz="1600" b="1" kern="100">
                          <a:latin typeface="Times New Roman"/>
                          <a:ea typeface="宋体"/>
                          <a:cs typeface="Times New Roman"/>
                        </a:rPr>
                        <a:t>：</a:t>
                      </a:r>
                      <a:r>
                        <a:rPr lang="en-US" sz="1600" b="1" kern="100">
                          <a:latin typeface="Times New Roman"/>
                          <a:ea typeface="宋体"/>
                          <a:cs typeface="Times New Roman"/>
                        </a:rPr>
                        <a:t>05</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FF0000"/>
                          </a:solidFill>
                          <a:latin typeface="Times New Roman"/>
                          <a:ea typeface="宋体"/>
                          <a:cs typeface="Times New Roman"/>
                        </a:rPr>
                        <a:t>第六节课</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384">
                <a:tc vMerge="1">
                  <a:txBody>
                    <a:bodyPr/>
                    <a:lstStyle/>
                    <a:p>
                      <a:endParaRPr lang="zh-CN" altLang="en-US"/>
                    </a:p>
                  </a:txBody>
                  <a:tcPr/>
                </a:tc>
                <a:tc>
                  <a:txBody>
                    <a:bodyPr/>
                    <a:lstStyle/>
                    <a:p>
                      <a:pPr algn="ctr">
                        <a:spcAft>
                          <a:spcPts val="0"/>
                        </a:spcAft>
                      </a:pPr>
                      <a:r>
                        <a:rPr lang="en-US" sz="1600" b="1" kern="100">
                          <a:latin typeface="Times New Roman"/>
                          <a:ea typeface="宋体"/>
                          <a:cs typeface="Times New Roman"/>
                        </a:rPr>
                        <a:t>3</a:t>
                      </a:r>
                      <a:r>
                        <a:rPr lang="zh-CN" sz="1600" b="1" kern="100">
                          <a:latin typeface="Times New Roman"/>
                          <a:ea typeface="宋体"/>
                          <a:cs typeface="Times New Roman"/>
                        </a:rPr>
                        <a:t>：</a:t>
                      </a:r>
                      <a:r>
                        <a:rPr lang="en-US" sz="1600" b="1" kern="100">
                          <a:latin typeface="Times New Roman"/>
                          <a:ea typeface="宋体"/>
                          <a:cs typeface="Times New Roman"/>
                        </a:rPr>
                        <a:t>15—3</a:t>
                      </a:r>
                      <a:r>
                        <a:rPr lang="zh-CN" sz="1600" b="1" kern="100">
                          <a:latin typeface="Times New Roman"/>
                          <a:ea typeface="宋体"/>
                          <a:cs typeface="Times New Roman"/>
                        </a:rPr>
                        <a:t>：</a:t>
                      </a:r>
                      <a:r>
                        <a:rPr lang="en-US" sz="1600" b="1" kern="100">
                          <a:latin typeface="Times New Roman"/>
                          <a:ea typeface="宋体"/>
                          <a:cs typeface="Times New Roman"/>
                        </a:rPr>
                        <a:t>45</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FF0000"/>
                          </a:solidFill>
                          <a:latin typeface="Times New Roman"/>
                          <a:ea typeface="宋体"/>
                          <a:cs typeface="Times New Roman"/>
                        </a:rPr>
                        <a:t>夕会（</a:t>
                      </a:r>
                      <a:r>
                        <a:rPr lang="en-US" sz="1600" b="1" kern="100">
                          <a:solidFill>
                            <a:srgbClr val="FF0000"/>
                          </a:solidFill>
                          <a:latin typeface="Times New Roman"/>
                          <a:ea typeface="宋体"/>
                          <a:cs typeface="Times New Roman"/>
                        </a:rPr>
                        <a:t>10</a:t>
                      </a:r>
                      <a:r>
                        <a:rPr lang="zh-CN" sz="1600" b="1" kern="100">
                          <a:solidFill>
                            <a:srgbClr val="FF0000"/>
                          </a:solidFill>
                          <a:latin typeface="Times New Roman"/>
                          <a:ea typeface="宋体"/>
                          <a:cs typeface="Times New Roman"/>
                        </a:rPr>
                        <a:t>分钟）、课间操</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127">
                <a:tc vMerge="1">
                  <a:txBody>
                    <a:bodyPr/>
                    <a:lstStyle/>
                    <a:p>
                      <a:endParaRPr lang="zh-CN" altLang="en-US"/>
                    </a:p>
                  </a:txBody>
                  <a:tcPr/>
                </a:tc>
                <a:tc>
                  <a:txBody>
                    <a:bodyPr/>
                    <a:lstStyle/>
                    <a:p>
                      <a:pPr algn="ctr">
                        <a:spcAft>
                          <a:spcPts val="0"/>
                        </a:spcAft>
                      </a:pPr>
                      <a:r>
                        <a:rPr lang="en-US" sz="1600" b="1" kern="100">
                          <a:latin typeface="Times New Roman"/>
                          <a:ea typeface="宋体"/>
                          <a:cs typeface="Times New Roman"/>
                        </a:rPr>
                        <a:t>3</a:t>
                      </a:r>
                      <a:r>
                        <a:rPr lang="zh-CN" sz="1600" b="1" kern="100">
                          <a:latin typeface="Times New Roman"/>
                          <a:ea typeface="宋体"/>
                          <a:cs typeface="Times New Roman"/>
                        </a:rPr>
                        <a:t>：</a:t>
                      </a:r>
                      <a:r>
                        <a:rPr lang="en-US" sz="1600" b="1" kern="100">
                          <a:latin typeface="Times New Roman"/>
                          <a:ea typeface="宋体"/>
                          <a:cs typeface="Times New Roman"/>
                        </a:rPr>
                        <a:t>45—4</a:t>
                      </a:r>
                      <a:r>
                        <a:rPr lang="zh-CN" sz="1600" b="1" kern="100">
                          <a:latin typeface="Times New Roman"/>
                          <a:ea typeface="宋体"/>
                          <a:cs typeface="Times New Roman"/>
                        </a:rPr>
                        <a:t>：</a:t>
                      </a:r>
                      <a:r>
                        <a:rPr lang="en-US" sz="1600" b="1" kern="100">
                          <a:latin typeface="Times New Roman"/>
                          <a:ea typeface="宋体"/>
                          <a:cs typeface="Times New Roman"/>
                        </a:rPr>
                        <a:t>25</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500"/>
                        </a:lnSpc>
                        <a:spcAft>
                          <a:spcPts val="0"/>
                        </a:spcAft>
                      </a:pPr>
                      <a:r>
                        <a:rPr lang="zh-CN" sz="1600" b="1" kern="100">
                          <a:solidFill>
                            <a:srgbClr val="FF0000"/>
                          </a:solidFill>
                          <a:latin typeface="Times New Roman"/>
                          <a:ea typeface="宋体"/>
                          <a:cs typeface="Times New Roman"/>
                        </a:rPr>
                        <a:t>第七节课</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384">
                <a:tc vMerge="1">
                  <a:txBody>
                    <a:bodyPr/>
                    <a:lstStyle/>
                    <a:p>
                      <a:endParaRPr lang="zh-CN" altLang="en-US"/>
                    </a:p>
                  </a:txBody>
                  <a:tcPr/>
                </a:tc>
                <a:tc>
                  <a:txBody>
                    <a:bodyPr/>
                    <a:lstStyle/>
                    <a:p>
                      <a:pPr algn="ctr">
                        <a:spcAft>
                          <a:spcPts val="0"/>
                        </a:spcAft>
                      </a:pPr>
                      <a:r>
                        <a:rPr lang="en-US" sz="1600" b="1" kern="100">
                          <a:latin typeface="Times New Roman"/>
                          <a:ea typeface="宋体"/>
                          <a:cs typeface="Times New Roman"/>
                        </a:rPr>
                        <a:t>4</a:t>
                      </a:r>
                      <a:r>
                        <a:rPr lang="zh-CN" sz="1600" b="1" kern="100">
                          <a:latin typeface="Times New Roman"/>
                          <a:ea typeface="宋体"/>
                          <a:cs typeface="Times New Roman"/>
                        </a:rPr>
                        <a:t>：</a:t>
                      </a:r>
                      <a:r>
                        <a:rPr lang="en-US" sz="1600" b="1" kern="100">
                          <a:latin typeface="Times New Roman"/>
                          <a:ea typeface="宋体"/>
                          <a:cs typeface="Times New Roman"/>
                        </a:rPr>
                        <a:t>30—5</a:t>
                      </a:r>
                      <a:r>
                        <a:rPr lang="zh-CN" sz="1600" b="1" kern="100">
                          <a:latin typeface="Times New Roman"/>
                          <a:ea typeface="宋体"/>
                          <a:cs typeface="Times New Roman"/>
                        </a:rPr>
                        <a:t>：</a:t>
                      </a:r>
                      <a:r>
                        <a:rPr lang="en-US" sz="1600" b="1" kern="100">
                          <a:latin typeface="Times New Roman"/>
                          <a:ea typeface="宋体"/>
                          <a:cs typeface="Times New Roman"/>
                        </a:rPr>
                        <a:t>10</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solidFill>
                            <a:srgbClr val="FF0000"/>
                          </a:solidFill>
                          <a:latin typeface="Times New Roman"/>
                          <a:ea typeface="宋体"/>
                          <a:cs typeface="Times New Roman"/>
                        </a:rPr>
                        <a:t>社团活动、学业辅导</a:t>
                      </a:r>
                      <a:r>
                        <a:rPr lang="zh-CN" sz="1400" b="1" kern="100">
                          <a:solidFill>
                            <a:srgbClr val="FF0000"/>
                          </a:solidFill>
                          <a:latin typeface="Times New Roman"/>
                          <a:ea typeface="宋体"/>
                          <a:cs typeface="Times New Roman"/>
                        </a:rPr>
                        <a:t>（图书馆开放）</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36">
                <a:tc vMerge="1">
                  <a:txBody>
                    <a:bodyPr/>
                    <a:lstStyle/>
                    <a:p>
                      <a:endParaRPr lang="zh-CN" altLang="en-US"/>
                    </a:p>
                  </a:txBody>
                  <a:tcPr/>
                </a:tc>
                <a:tc>
                  <a:txBody>
                    <a:bodyPr/>
                    <a:lstStyle/>
                    <a:p>
                      <a:pPr algn="ctr">
                        <a:spcAft>
                          <a:spcPts val="0"/>
                        </a:spcAft>
                      </a:pPr>
                      <a:r>
                        <a:rPr lang="en-US" sz="1600" b="1" kern="100">
                          <a:latin typeface="Times New Roman"/>
                          <a:ea typeface="宋体"/>
                          <a:cs typeface="Times New Roman"/>
                        </a:rPr>
                        <a:t>4</a:t>
                      </a:r>
                      <a:r>
                        <a:rPr lang="zh-CN" sz="1600" b="1" kern="100">
                          <a:latin typeface="Times New Roman"/>
                          <a:ea typeface="宋体"/>
                          <a:cs typeface="Times New Roman"/>
                        </a:rPr>
                        <a:t>：</a:t>
                      </a:r>
                      <a:r>
                        <a:rPr lang="en-US" sz="1600" b="1" kern="100">
                          <a:latin typeface="Times New Roman"/>
                          <a:ea typeface="宋体"/>
                          <a:cs typeface="Times New Roman"/>
                        </a:rPr>
                        <a:t>30—5</a:t>
                      </a:r>
                      <a:r>
                        <a:rPr lang="zh-CN" sz="1600" b="1" kern="100">
                          <a:latin typeface="Times New Roman"/>
                          <a:ea typeface="宋体"/>
                          <a:cs typeface="Times New Roman"/>
                        </a:rPr>
                        <a:t>：</a:t>
                      </a:r>
                      <a:r>
                        <a:rPr lang="en-US" sz="1600" b="1" kern="100">
                          <a:latin typeface="Times New Roman"/>
                          <a:ea typeface="宋体"/>
                          <a:cs typeface="Times New Roman"/>
                        </a:rPr>
                        <a:t>30</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Times New Roman"/>
                          <a:ea typeface="宋体"/>
                          <a:cs typeface="Times New Roman"/>
                        </a:rPr>
                        <a:t>教师学习或办公</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36">
                <a:tc vMerge="1">
                  <a:txBody>
                    <a:bodyPr/>
                    <a:lstStyle/>
                    <a:p>
                      <a:endParaRPr lang="zh-CN" altLang="en-US"/>
                    </a:p>
                  </a:txBody>
                  <a:tcPr/>
                </a:tc>
                <a:tc>
                  <a:txBody>
                    <a:bodyPr/>
                    <a:lstStyle/>
                    <a:p>
                      <a:pPr algn="ctr">
                        <a:spcAft>
                          <a:spcPts val="0"/>
                        </a:spcAft>
                      </a:pPr>
                      <a:r>
                        <a:rPr lang="en-US" sz="1600" b="1" kern="100">
                          <a:latin typeface="Times New Roman"/>
                          <a:ea typeface="宋体"/>
                          <a:cs typeface="Times New Roman"/>
                        </a:rPr>
                        <a:t>5</a:t>
                      </a:r>
                      <a:r>
                        <a:rPr lang="zh-CN" sz="1600" b="1" kern="100">
                          <a:latin typeface="Times New Roman"/>
                          <a:ea typeface="宋体"/>
                          <a:cs typeface="Times New Roman"/>
                        </a:rPr>
                        <a:t>：</a:t>
                      </a:r>
                      <a:r>
                        <a:rPr lang="en-US" sz="1600" b="1" kern="100">
                          <a:latin typeface="Times New Roman"/>
                          <a:ea typeface="宋体"/>
                          <a:cs typeface="Times New Roman"/>
                        </a:rPr>
                        <a:t>10</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Times New Roman"/>
                          <a:ea typeface="宋体"/>
                          <a:cs typeface="Times New Roman"/>
                        </a:rPr>
                        <a:t>教</a:t>
                      </a:r>
                      <a:r>
                        <a:rPr lang="en-US" sz="1600" b="1" kern="100">
                          <a:latin typeface="Times New Roman"/>
                          <a:ea typeface="宋体"/>
                          <a:cs typeface="Times New Roman"/>
                        </a:rPr>
                        <a:t>  </a:t>
                      </a:r>
                      <a:r>
                        <a:rPr lang="zh-CN" sz="1600" b="1" kern="100">
                          <a:latin typeface="Times New Roman"/>
                          <a:ea typeface="宋体"/>
                          <a:cs typeface="Times New Roman"/>
                        </a:rPr>
                        <a:t>师</a:t>
                      </a:r>
                      <a:r>
                        <a:rPr lang="en-US" sz="1600" b="1" kern="100">
                          <a:latin typeface="Times New Roman"/>
                          <a:ea typeface="宋体"/>
                          <a:cs typeface="Times New Roman"/>
                        </a:rPr>
                        <a:t>  </a:t>
                      </a:r>
                      <a:r>
                        <a:rPr lang="zh-CN" sz="1600" b="1" kern="100">
                          <a:latin typeface="Times New Roman"/>
                          <a:ea typeface="宋体"/>
                          <a:cs typeface="Times New Roman"/>
                        </a:rPr>
                        <a:t>离</a:t>
                      </a:r>
                      <a:r>
                        <a:rPr lang="en-US" sz="1600" b="1" kern="100">
                          <a:latin typeface="Times New Roman"/>
                          <a:ea typeface="宋体"/>
                          <a:cs typeface="Times New Roman"/>
                        </a:rPr>
                        <a:t>  </a:t>
                      </a:r>
                      <a:r>
                        <a:rPr lang="zh-CN" sz="1600" b="1" kern="100">
                          <a:latin typeface="Times New Roman"/>
                          <a:ea typeface="宋体"/>
                          <a:cs typeface="Times New Roman"/>
                        </a:rPr>
                        <a:t>校</a:t>
                      </a:r>
                      <a:endParaRPr lang="zh-CN" sz="12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36">
                <a:tc>
                  <a:txBody>
                    <a:bodyPr/>
                    <a:lstStyle/>
                    <a:p>
                      <a:pPr algn="ctr">
                        <a:spcAft>
                          <a:spcPts val="0"/>
                        </a:spcAft>
                      </a:pPr>
                      <a:endParaRPr lang="en-US" sz="1600" b="1" kern="10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Times New Roman"/>
                          <a:ea typeface="宋体"/>
                          <a:cs typeface="Times New Roman"/>
                        </a:rPr>
                        <a:t>5</a:t>
                      </a:r>
                      <a:r>
                        <a:rPr lang="zh-CN" sz="1600" b="1" kern="100" dirty="0">
                          <a:latin typeface="Times New Roman"/>
                          <a:ea typeface="宋体"/>
                          <a:cs typeface="Times New Roman"/>
                        </a:rPr>
                        <a:t>：</a:t>
                      </a:r>
                      <a:r>
                        <a:rPr lang="en-US" sz="1600" b="1" kern="100" dirty="0">
                          <a:latin typeface="Times New Roman"/>
                          <a:ea typeface="宋体"/>
                          <a:cs typeface="Times New Roman"/>
                        </a:rPr>
                        <a:t>30</a:t>
                      </a:r>
                      <a:endParaRPr lang="zh-CN" sz="1200" b="1" kern="100" dirty="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latin typeface="Times New Roman"/>
                          <a:ea typeface="宋体"/>
                          <a:cs typeface="Times New Roman"/>
                        </a:rPr>
                        <a:t>值日教师离校</a:t>
                      </a:r>
                      <a:endParaRPr lang="zh-CN" sz="1200" b="1" kern="100" dirty="0">
                        <a:latin typeface="Times New Roman"/>
                        <a:ea typeface="宋体"/>
                        <a:cs typeface="Times New Roman"/>
                      </a:endParaRPr>
                    </a:p>
                  </a:txBody>
                  <a:tcPr marL="43255" marR="43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0177" name="Rectangle 1"/>
          <p:cNvSpPr>
            <a:spLocks noChangeArrowheads="1"/>
          </p:cNvSpPr>
          <p:nvPr/>
        </p:nvSpPr>
        <p:spPr bwMode="auto">
          <a:xfrm>
            <a:off x="5943600" y="152400"/>
            <a:ext cx="29718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注：</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、周三、周四</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30</a:t>
            </a:r>
            <a:r>
              <a:rPr kumimoji="0" lang="en-US" altLang="zh-CN" sz="2000" b="1"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5</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10</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全校社团活动时间，除社团活动以外的学生留在各班进行学业辅导。周二学业辅导时间进行全校大扫除（一、二年级在周二下午第七节时间）。一、二年级全班放学时间</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30</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（课业辅导时间在周三至周五的第七节），三年级全班放学时间</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5</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00</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，四、五年级全班放学时间</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5</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10</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，六年级全班放学时间</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5</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30</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zh-CN" altLang="en-US" sz="9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、早读、午读时间尽量安排学生自主阅读和独立作业，晚辅导时间可讲解。</a:t>
            </a:r>
            <a:endParaRPr kumimoji="0" lang="zh-CN" altLang="en-US" sz="9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、从</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10</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月</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8</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日至</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5</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月</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日执行普通作息时间，从</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5</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月</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日至</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10</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月</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7</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日执行夏令作息时间，夏令作息时间增加午睡时间</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40</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分钟。下午的作息时间依次往后推迟</a:t>
            </a: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30</a:t>
            </a:r>
            <a:r>
              <a:rPr kumimoji="0" lang="zh-CN" altLang="en-US"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分钟。</a:t>
            </a:r>
            <a:endPar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607738" y="152400"/>
            <a:ext cx="3897221" cy="461665"/>
          </a:xfrm>
          <a:prstGeom prst="rect">
            <a:avLst/>
          </a:prstGeom>
          <a:noFill/>
          <a:ln w="9525">
            <a:noFill/>
            <a:miter lim="800000"/>
            <a:headEnd/>
            <a:tailEnd/>
          </a:ln>
          <a:effectLst/>
        </p:spPr>
        <p:txBody>
          <a:bodyPr wrap="none">
            <a:spAutoFit/>
          </a:bodyPr>
          <a:lstStyle/>
          <a:p>
            <a:pPr eaLnBrk="0" hangingPunct="0"/>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五、怎样备课怎样开展教研</a:t>
            </a:r>
          </a:p>
        </p:txBody>
      </p:sp>
      <p:pic>
        <p:nvPicPr>
          <p:cNvPr id="52225" name="Picture 1" descr="C:\Users\Administrator\AppData\Roaming\Tencent\Users\1036276145\QQ\WinTemp\RichOle\P3QI)OPOQ[BZU(U{H{Q(4NS.png"/>
          <p:cNvPicPr>
            <a:picLocks noChangeAspect="1" noChangeArrowheads="1"/>
          </p:cNvPicPr>
          <p:nvPr/>
        </p:nvPicPr>
        <p:blipFill>
          <a:blip r:embed="rId2" cstate="print"/>
          <a:srcRect/>
          <a:stretch>
            <a:fillRect/>
          </a:stretch>
        </p:blipFill>
        <p:spPr bwMode="auto">
          <a:xfrm>
            <a:off x="1828800" y="990600"/>
            <a:ext cx="5181600" cy="482188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607738" y="152400"/>
            <a:ext cx="3897221" cy="461665"/>
          </a:xfrm>
          <a:prstGeom prst="rect">
            <a:avLst/>
          </a:prstGeom>
          <a:noFill/>
          <a:ln w="9525">
            <a:noFill/>
            <a:miter lim="800000"/>
            <a:headEnd/>
            <a:tailEnd/>
          </a:ln>
          <a:effectLst/>
        </p:spPr>
        <p:txBody>
          <a:bodyPr wrap="none">
            <a:spAutoFit/>
          </a:bodyPr>
          <a:lstStyle/>
          <a:p>
            <a:pPr eaLnBrk="0" hangingPunct="0"/>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五、怎样备课怎样开展教研</a:t>
            </a:r>
          </a:p>
        </p:txBody>
      </p:sp>
      <p:pic>
        <p:nvPicPr>
          <p:cNvPr id="4" name="Picture 1" descr="C:\Users\Administrator\AppData\Roaming\Tencent\Users\1036276145\QQ\WinTemp\RichOle\H}`PJVZ~GW}II10}GBNS1FL.png"/>
          <p:cNvPicPr>
            <a:picLocks noChangeAspect="1" noChangeArrowheads="1"/>
          </p:cNvPicPr>
          <p:nvPr/>
        </p:nvPicPr>
        <p:blipFill>
          <a:blip r:embed="rId2" cstate="print"/>
          <a:srcRect/>
          <a:stretch>
            <a:fillRect/>
          </a:stretch>
        </p:blipFill>
        <p:spPr bwMode="auto">
          <a:xfrm>
            <a:off x="152399" y="609600"/>
            <a:ext cx="8239103" cy="6172200"/>
          </a:xfrm>
          <a:prstGeom prst="rect">
            <a:avLst/>
          </a:prstGeom>
          <a:noFill/>
        </p:spPr>
      </p:pic>
      <p:grpSp>
        <p:nvGrpSpPr>
          <p:cNvPr id="5" name="组合 4"/>
          <p:cNvGrpSpPr/>
          <p:nvPr/>
        </p:nvGrpSpPr>
        <p:grpSpPr>
          <a:xfrm>
            <a:off x="657807" y="4246244"/>
            <a:ext cx="8486193" cy="2383156"/>
            <a:chOff x="657807" y="4124131"/>
            <a:chExt cx="8486193" cy="2383156"/>
          </a:xfrm>
        </p:grpSpPr>
        <p:pic>
          <p:nvPicPr>
            <p:cNvPr id="6" name="Picture 2" descr="C:\Users\Administrator\AppData\Roaming\Tencent\Users\1036276145\QQ\WinTemp\RichOle\F@[4N{Q@W$LWO~1}50JUODE.png"/>
            <p:cNvPicPr>
              <a:picLocks noChangeAspect="1" noChangeArrowheads="1"/>
            </p:cNvPicPr>
            <p:nvPr/>
          </p:nvPicPr>
          <p:blipFill>
            <a:blip r:embed="rId3" cstate="print"/>
            <a:srcRect/>
            <a:stretch>
              <a:fillRect/>
            </a:stretch>
          </p:blipFill>
          <p:spPr bwMode="auto">
            <a:xfrm>
              <a:off x="1066800" y="4572001"/>
              <a:ext cx="8077200" cy="1935286"/>
            </a:xfrm>
            <a:prstGeom prst="rect">
              <a:avLst/>
            </a:prstGeom>
            <a:ln>
              <a:noFill/>
            </a:ln>
            <a:effectLst>
              <a:outerShdw blurRad="292100" dist="139700" dir="2700000" algn="tl" rotWithShape="0">
                <a:srgbClr val="333333">
                  <a:alpha val="65000"/>
                </a:srgbClr>
              </a:outerShdw>
            </a:effectLst>
          </p:spPr>
        </p:pic>
        <p:pic>
          <p:nvPicPr>
            <p:cNvPr id="7" name="Picture 3" descr="C:\Users\Administrator\AppData\Roaming\Tencent\Users\1036276145\QQ\WinTemp\RichOle\FG%7H4WYZ@OG[R3EJKBUMRM.png"/>
            <p:cNvPicPr>
              <a:picLocks noChangeAspect="1" noChangeArrowheads="1"/>
            </p:cNvPicPr>
            <p:nvPr/>
          </p:nvPicPr>
          <p:blipFill>
            <a:blip r:embed="rId4" cstate="print"/>
            <a:srcRect/>
            <a:stretch>
              <a:fillRect/>
            </a:stretch>
          </p:blipFill>
          <p:spPr bwMode="auto">
            <a:xfrm>
              <a:off x="657807" y="4124131"/>
              <a:ext cx="8382000" cy="485329"/>
            </a:xfrm>
            <a:prstGeom prst="rect">
              <a:avLst/>
            </a:prstGeom>
            <a:noFill/>
          </p:spPr>
        </p:pic>
      </p:grpSp>
      <p:pic>
        <p:nvPicPr>
          <p:cNvPr id="54274" name="Picture 2" descr="基础学科三层内容2"/>
          <p:cNvPicPr>
            <a:picLocks noChangeAspect="1" noChangeArrowheads="1"/>
          </p:cNvPicPr>
          <p:nvPr/>
        </p:nvPicPr>
        <p:blipFill>
          <a:blip r:embed="rId5" cstate="print"/>
          <a:srcRect/>
          <a:stretch>
            <a:fillRect/>
          </a:stretch>
        </p:blipFill>
        <p:spPr bwMode="auto">
          <a:xfrm>
            <a:off x="3048000" y="1524000"/>
            <a:ext cx="5514975" cy="3810000"/>
          </a:xfrm>
          <a:prstGeom prst="rect">
            <a:avLst/>
          </a:prstGeom>
          <a:noFill/>
          <a:ln w="9525">
            <a:noFill/>
            <a:miter lim="800000"/>
            <a:headEnd/>
            <a:tailEnd/>
          </a:ln>
        </p:spPr>
      </p:pic>
      <p:sp>
        <p:nvSpPr>
          <p:cNvPr id="9" name="矩形 8"/>
          <p:cNvSpPr/>
          <p:nvPr/>
        </p:nvSpPr>
        <p:spPr>
          <a:xfrm>
            <a:off x="5638800" y="304800"/>
            <a:ext cx="3200400" cy="923330"/>
          </a:xfrm>
          <a:prstGeom prst="rect">
            <a:avLst/>
          </a:prstGeom>
          <a:blipFill>
            <a:blip r:embed="rId6" cstate="print"/>
            <a:tile tx="0" ty="0" sx="100000" sy="100000" flip="none" algn="tl"/>
          </a:blipFill>
        </p:spPr>
        <p:txBody>
          <a:bodyPr wrap="square" lIns="91440" tIns="45720" rIns="91440" bIns="45720">
            <a:spAutoFit/>
          </a:bodyPr>
          <a:lstStyle/>
          <a:p>
            <a:pPr algn="ctr"/>
            <a:r>
              <a:rPr lang="zh-CN" altLang="en-US" sz="5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黑体" pitchFamily="49" charset="-122"/>
                <a:ea typeface="黑体" pitchFamily="49" charset="-122"/>
              </a:rPr>
              <a:t>上级检查！</a:t>
            </a:r>
            <a:endParaRPr lang="zh-CN" altLang="en-US" sz="54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4"/>
                                        </p:tgtEl>
                                        <p:attrNameLst>
                                          <p:attrName>style.visibility</p:attrName>
                                        </p:attrNameLst>
                                      </p:cBhvr>
                                      <p:to>
                                        <p:strVal val="visible"/>
                                      </p:to>
                                    </p:set>
                                    <p:anim calcmode="lin" valueType="num">
                                      <p:cBhvr additive="base">
                                        <p:cTn id="13" dur="500" fill="hold"/>
                                        <p:tgtEl>
                                          <p:spTgt spid="54274"/>
                                        </p:tgtEl>
                                        <p:attrNameLst>
                                          <p:attrName>ppt_x</p:attrName>
                                        </p:attrNameLst>
                                      </p:cBhvr>
                                      <p:tavLst>
                                        <p:tav tm="0">
                                          <p:val>
                                            <p:strVal val="#ppt_x"/>
                                          </p:val>
                                        </p:tav>
                                        <p:tav tm="100000">
                                          <p:val>
                                            <p:strVal val="#ppt_x"/>
                                          </p:val>
                                        </p:tav>
                                      </p:tavLst>
                                    </p:anim>
                                    <p:anim calcmode="lin" valueType="num">
                                      <p:cBhvr additive="base">
                                        <p:cTn id="14"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54274"/>
                                        </p:tgtEl>
                                        <p:attrNameLst>
                                          <p:attrName>ppt_x</p:attrName>
                                        </p:attrNameLst>
                                      </p:cBhvr>
                                      <p:tavLst>
                                        <p:tav tm="0">
                                          <p:val>
                                            <p:strVal val="ppt_x"/>
                                          </p:val>
                                        </p:tav>
                                        <p:tav tm="100000">
                                          <p:val>
                                            <p:strVal val="ppt_x"/>
                                          </p:val>
                                        </p:tav>
                                      </p:tavLst>
                                    </p:anim>
                                    <p:anim calcmode="lin" valueType="num">
                                      <p:cBhvr additive="base">
                                        <p:cTn id="19" dur="500"/>
                                        <p:tgtEl>
                                          <p:spTgt spid="54274"/>
                                        </p:tgtEl>
                                        <p:attrNameLst>
                                          <p:attrName>ppt_y</p:attrName>
                                        </p:attrNameLst>
                                      </p:cBhvr>
                                      <p:tavLst>
                                        <p:tav tm="0">
                                          <p:val>
                                            <p:strVal val="ppt_y"/>
                                          </p:val>
                                        </p:tav>
                                        <p:tav tm="100000">
                                          <p:val>
                                            <p:strVal val="1+ppt_h/2"/>
                                          </p:val>
                                        </p:tav>
                                      </p:tavLst>
                                    </p:anim>
                                    <p:set>
                                      <p:cBhvr>
                                        <p:cTn id="20" dur="1" fill="hold">
                                          <p:stCondLst>
                                            <p:cond delay="499"/>
                                          </p:stCondLst>
                                        </p:cTn>
                                        <p:tgtEl>
                                          <p:spTgt spid="5427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607738" y="152400"/>
            <a:ext cx="3897221" cy="461665"/>
          </a:xfrm>
          <a:prstGeom prst="rect">
            <a:avLst/>
          </a:prstGeom>
          <a:noFill/>
          <a:ln w="9525">
            <a:noFill/>
            <a:miter lim="800000"/>
            <a:headEnd/>
            <a:tailEnd/>
          </a:ln>
          <a:effectLst/>
        </p:spPr>
        <p:txBody>
          <a:bodyPr wrap="none">
            <a:spAutoFit/>
          </a:bodyPr>
          <a:lstStyle/>
          <a:p>
            <a:pPr eaLnBrk="0" hangingPunct="0"/>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五、怎样备课怎样开展教研</a:t>
            </a:r>
          </a:p>
        </p:txBody>
      </p:sp>
      <p:sp>
        <p:nvSpPr>
          <p:cNvPr id="9" name="矩形 8"/>
          <p:cNvSpPr/>
          <p:nvPr/>
        </p:nvSpPr>
        <p:spPr>
          <a:xfrm>
            <a:off x="5638800" y="228600"/>
            <a:ext cx="3200400" cy="923330"/>
          </a:xfrm>
          <a:prstGeom prst="rect">
            <a:avLst/>
          </a:prstGeom>
          <a:blipFill>
            <a:blip r:embed="rId2" cstate="print"/>
            <a:tile tx="0" ty="0" sx="100000" sy="100000" flip="none" algn="tl"/>
          </a:blipFill>
        </p:spPr>
        <p:txBody>
          <a:bodyPr wrap="square" lIns="91440" tIns="45720" rIns="91440" bIns="45720">
            <a:spAutoFit/>
          </a:bodyPr>
          <a:lstStyle/>
          <a:p>
            <a:pPr algn="ctr"/>
            <a:r>
              <a:rPr lang="zh-CN" altLang="en-US" sz="5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黑体" pitchFamily="49" charset="-122"/>
                <a:ea typeface="黑体" pitchFamily="49" charset="-122"/>
              </a:rPr>
              <a:t>上级检查！</a:t>
            </a:r>
            <a:endParaRPr lang="zh-CN" altLang="en-US" sz="54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黑体" pitchFamily="49" charset="-122"/>
              <a:ea typeface="黑体" pitchFamily="49" charset="-122"/>
            </a:endParaRPr>
          </a:p>
        </p:txBody>
      </p:sp>
      <p:graphicFrame>
        <p:nvGraphicFramePr>
          <p:cNvPr id="10" name="表格 9"/>
          <p:cNvGraphicFramePr>
            <a:graphicFrameLocks noGrp="1"/>
          </p:cNvGraphicFramePr>
          <p:nvPr/>
        </p:nvGraphicFramePr>
        <p:xfrm>
          <a:off x="76198" y="1066801"/>
          <a:ext cx="8991602" cy="4419599"/>
        </p:xfrm>
        <a:graphic>
          <a:graphicData uri="http://schemas.openxmlformats.org/drawingml/2006/table">
            <a:tbl>
              <a:tblPr/>
              <a:tblGrid>
                <a:gridCol w="1241815"/>
                <a:gridCol w="1240740"/>
                <a:gridCol w="1240740"/>
                <a:gridCol w="1240740"/>
                <a:gridCol w="1240740"/>
                <a:gridCol w="1240740"/>
                <a:gridCol w="1546087"/>
              </a:tblGrid>
              <a:tr h="607173">
                <a:tc gridSpan="7">
                  <a:txBody>
                    <a:bodyPr/>
                    <a:lstStyle/>
                    <a:p>
                      <a:pPr algn="ctr">
                        <a:spcAft>
                          <a:spcPts val="0"/>
                        </a:spcAft>
                      </a:pPr>
                      <a:r>
                        <a:rPr lang="zh-CN" sz="2400" b="1" kern="0" dirty="0">
                          <a:solidFill>
                            <a:srgbClr val="333333"/>
                          </a:solidFill>
                          <a:latin typeface="黑体" pitchFamily="49" charset="-122"/>
                          <a:ea typeface="黑体" pitchFamily="49" charset="-122"/>
                          <a:cs typeface="宋体"/>
                        </a:rPr>
                        <a:t>一学期班级经验类活动课程安排表</a:t>
                      </a:r>
                      <a:endParaRPr lang="zh-CN" sz="20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61022">
                <a:tc>
                  <a:txBody>
                    <a:bodyPr/>
                    <a:lstStyle/>
                    <a:p>
                      <a:pPr algn="ctr">
                        <a:spcAft>
                          <a:spcPts val="0"/>
                        </a:spcAft>
                      </a:pPr>
                      <a:r>
                        <a:rPr lang="en-US" sz="1800" b="1" kern="0">
                          <a:solidFill>
                            <a:srgbClr val="000000"/>
                          </a:solidFill>
                          <a:latin typeface="黑体" pitchFamily="49" charset="-122"/>
                          <a:ea typeface="黑体" pitchFamily="49" charset="-122"/>
                          <a:cs typeface="宋体"/>
                        </a:rPr>
                        <a:t>1</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000000"/>
                          </a:solidFill>
                          <a:latin typeface="黑体" pitchFamily="49" charset="-122"/>
                          <a:ea typeface="黑体" pitchFamily="49" charset="-122"/>
                          <a:cs typeface="宋体"/>
                        </a:rPr>
                        <a:t>2</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000000"/>
                          </a:solidFill>
                          <a:latin typeface="黑体" pitchFamily="49" charset="-122"/>
                          <a:ea typeface="黑体" pitchFamily="49" charset="-122"/>
                          <a:cs typeface="宋体"/>
                        </a:rPr>
                        <a:t>3</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dirty="0">
                          <a:solidFill>
                            <a:srgbClr val="000000"/>
                          </a:solidFill>
                          <a:latin typeface="黑体" pitchFamily="49" charset="-122"/>
                          <a:ea typeface="黑体" pitchFamily="49" charset="-122"/>
                          <a:cs typeface="宋体"/>
                        </a:rPr>
                        <a:t>4</a:t>
                      </a:r>
                      <a:endParaRPr lang="zh-CN" sz="20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000000"/>
                          </a:solidFill>
                          <a:latin typeface="黑体" pitchFamily="49" charset="-122"/>
                          <a:ea typeface="黑体" pitchFamily="49" charset="-122"/>
                          <a:cs typeface="宋体"/>
                        </a:rPr>
                        <a:t>5</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000000"/>
                          </a:solidFill>
                          <a:latin typeface="黑体" pitchFamily="49" charset="-122"/>
                          <a:ea typeface="黑体" pitchFamily="49" charset="-122"/>
                          <a:cs typeface="宋体"/>
                        </a:rPr>
                        <a:t>6</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a:solidFill>
                            <a:srgbClr val="000000"/>
                          </a:solidFill>
                          <a:latin typeface="黑体" pitchFamily="49" charset="-122"/>
                          <a:ea typeface="黑体" pitchFamily="49" charset="-122"/>
                          <a:cs typeface="宋体"/>
                        </a:rPr>
                        <a:t>课时长</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104">
                <a:tc>
                  <a:txBody>
                    <a:bodyPr/>
                    <a:lstStyle/>
                    <a:p>
                      <a:pPr algn="ctr">
                        <a:spcAft>
                          <a:spcPts val="0"/>
                        </a:spcAft>
                      </a:pPr>
                      <a:r>
                        <a:rPr lang="zh-CN" sz="1800" b="1" kern="0">
                          <a:solidFill>
                            <a:srgbClr val="000000"/>
                          </a:solidFill>
                          <a:latin typeface="黑体" pitchFamily="49" charset="-122"/>
                          <a:ea typeface="黑体" pitchFamily="49" charset="-122"/>
                          <a:cs typeface="宋体"/>
                        </a:rPr>
                        <a:t>班队活动</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7030A0"/>
                          </a:solidFill>
                          <a:latin typeface="黑体" pitchFamily="49" charset="-122"/>
                          <a:ea typeface="黑体" pitchFamily="49" charset="-122"/>
                          <a:cs typeface="宋体"/>
                        </a:rPr>
                        <a:t>校园节日</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zh-CN" sz="1800" b="1" kern="0">
                          <a:solidFill>
                            <a:srgbClr val="C00000"/>
                          </a:solidFill>
                          <a:latin typeface="黑体" pitchFamily="49" charset="-122"/>
                          <a:ea typeface="黑体" pitchFamily="49" charset="-122"/>
                          <a:cs typeface="宋体"/>
                        </a:rPr>
                        <a:t>社会实践</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a:solidFill>
                            <a:srgbClr val="000000"/>
                          </a:solidFill>
                          <a:latin typeface="黑体" pitchFamily="49" charset="-122"/>
                          <a:ea typeface="黑体" pitchFamily="49" charset="-122"/>
                          <a:cs typeface="宋体"/>
                        </a:rPr>
                        <a:t>班队活动</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000000"/>
                          </a:solidFill>
                          <a:latin typeface="黑体" pitchFamily="49" charset="-122"/>
                          <a:ea typeface="黑体" pitchFamily="49" charset="-122"/>
                          <a:cs typeface="宋体"/>
                        </a:rPr>
                        <a:t>专题研究</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000000"/>
                          </a:solidFill>
                          <a:latin typeface="黑体" pitchFamily="49" charset="-122"/>
                          <a:ea typeface="黑体" pitchFamily="49" charset="-122"/>
                          <a:cs typeface="宋体"/>
                        </a:rPr>
                        <a:t>专题研究</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000000"/>
                          </a:solidFill>
                          <a:latin typeface="黑体" pitchFamily="49" charset="-122"/>
                          <a:ea typeface="黑体" pitchFamily="49" charset="-122"/>
                          <a:cs typeface="宋体"/>
                        </a:rPr>
                        <a:t>8</a:t>
                      </a:r>
                      <a:r>
                        <a:rPr lang="zh-CN" sz="1800" b="1" kern="0">
                          <a:solidFill>
                            <a:srgbClr val="000000"/>
                          </a:solidFill>
                          <a:latin typeface="黑体" pitchFamily="49" charset="-122"/>
                          <a:ea typeface="黑体" pitchFamily="49" charset="-122"/>
                          <a:cs typeface="宋体"/>
                        </a:rPr>
                        <a:t>：</a:t>
                      </a:r>
                      <a:r>
                        <a:rPr lang="en-US" sz="1800" b="1" kern="0">
                          <a:solidFill>
                            <a:srgbClr val="000000"/>
                          </a:solidFill>
                          <a:latin typeface="黑体" pitchFamily="49" charset="-122"/>
                          <a:ea typeface="黑体" pitchFamily="49" charset="-122"/>
                          <a:cs typeface="宋体"/>
                        </a:rPr>
                        <a:t>20-9</a:t>
                      </a:r>
                      <a:r>
                        <a:rPr lang="zh-CN" sz="1800" b="1" kern="0">
                          <a:solidFill>
                            <a:srgbClr val="000000"/>
                          </a:solidFill>
                          <a:latin typeface="黑体" pitchFamily="49" charset="-122"/>
                          <a:ea typeface="黑体" pitchFamily="49" charset="-122"/>
                          <a:cs typeface="宋体"/>
                        </a:rPr>
                        <a:t>：</a:t>
                      </a:r>
                      <a:r>
                        <a:rPr lang="en-US" sz="1800" b="1" kern="0">
                          <a:solidFill>
                            <a:srgbClr val="000000"/>
                          </a:solidFill>
                          <a:latin typeface="黑体" pitchFamily="49" charset="-122"/>
                          <a:ea typeface="黑体" pitchFamily="49" charset="-122"/>
                          <a:cs typeface="宋体"/>
                        </a:rPr>
                        <a:t>40</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046">
                <a:tc>
                  <a:txBody>
                    <a:bodyPr/>
                    <a:lstStyle/>
                    <a:p>
                      <a:pPr algn="ctr">
                        <a:spcAft>
                          <a:spcPts val="0"/>
                        </a:spcAft>
                      </a:pPr>
                      <a:r>
                        <a:rPr lang="zh-CN" sz="1800" b="1" kern="0">
                          <a:solidFill>
                            <a:srgbClr val="006600"/>
                          </a:solidFill>
                          <a:latin typeface="黑体" pitchFamily="49" charset="-122"/>
                          <a:ea typeface="黑体" pitchFamily="49" charset="-122"/>
                          <a:cs typeface="宋体"/>
                        </a:rPr>
                        <a:t>家务农活</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b="1" kern="0">
                          <a:solidFill>
                            <a:srgbClr val="006600"/>
                          </a:solidFill>
                          <a:latin typeface="黑体" pitchFamily="49" charset="-122"/>
                          <a:ea typeface="黑体" pitchFamily="49" charset="-122"/>
                          <a:cs typeface="宋体"/>
                        </a:rPr>
                        <a:t>家务农活</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600" b="1" kern="0" dirty="0">
                          <a:solidFill>
                            <a:srgbClr val="006600"/>
                          </a:solidFill>
                          <a:latin typeface="黑体" pitchFamily="49" charset="-122"/>
                          <a:ea typeface="黑体" pitchFamily="49" charset="-122"/>
                          <a:cs typeface="宋体"/>
                        </a:rPr>
                        <a:t>10</a:t>
                      </a:r>
                      <a:r>
                        <a:rPr lang="zh-CN" sz="1600" b="1" kern="0" dirty="0">
                          <a:solidFill>
                            <a:srgbClr val="006600"/>
                          </a:solidFill>
                          <a:latin typeface="黑体" pitchFamily="49" charset="-122"/>
                          <a:ea typeface="黑体" pitchFamily="49" charset="-122"/>
                          <a:cs typeface="宋体"/>
                        </a:rPr>
                        <a:t>：</a:t>
                      </a:r>
                      <a:r>
                        <a:rPr lang="en-US" sz="1600" b="1" kern="0" dirty="0">
                          <a:solidFill>
                            <a:srgbClr val="006600"/>
                          </a:solidFill>
                          <a:latin typeface="黑体" pitchFamily="49" charset="-122"/>
                          <a:ea typeface="黑体" pitchFamily="49" charset="-122"/>
                          <a:cs typeface="宋体"/>
                        </a:rPr>
                        <a:t>00-11</a:t>
                      </a:r>
                      <a:r>
                        <a:rPr lang="zh-CN" sz="1600" b="1" kern="0" dirty="0">
                          <a:solidFill>
                            <a:srgbClr val="006600"/>
                          </a:solidFill>
                          <a:latin typeface="黑体" pitchFamily="49" charset="-122"/>
                          <a:ea typeface="黑体" pitchFamily="49" charset="-122"/>
                          <a:cs typeface="宋体"/>
                        </a:rPr>
                        <a:t>：</a:t>
                      </a:r>
                      <a:r>
                        <a:rPr lang="en-US" sz="1600" b="1" kern="0" dirty="0">
                          <a:solidFill>
                            <a:srgbClr val="006600"/>
                          </a:solidFill>
                          <a:latin typeface="黑体" pitchFamily="49" charset="-122"/>
                          <a:ea typeface="黑体" pitchFamily="49" charset="-122"/>
                          <a:cs typeface="宋体"/>
                        </a:rPr>
                        <a:t>20</a:t>
                      </a:r>
                      <a:endParaRPr lang="zh-CN" sz="18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104">
                <a:tc>
                  <a:txBody>
                    <a:bodyPr/>
                    <a:lstStyle/>
                    <a:p>
                      <a:pPr algn="ctr">
                        <a:spcAft>
                          <a:spcPts val="0"/>
                        </a:spcAft>
                      </a:pPr>
                      <a:r>
                        <a:rPr lang="zh-CN" sz="1800" b="1" kern="0">
                          <a:solidFill>
                            <a:srgbClr val="000000"/>
                          </a:solidFill>
                          <a:latin typeface="黑体" pitchFamily="49" charset="-122"/>
                          <a:ea typeface="黑体" pitchFamily="49" charset="-122"/>
                          <a:cs typeface="宋体"/>
                        </a:rPr>
                        <a:t>班队活动</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7030A0"/>
                          </a:solidFill>
                          <a:latin typeface="黑体" pitchFamily="49" charset="-122"/>
                          <a:ea typeface="黑体" pitchFamily="49" charset="-122"/>
                          <a:cs typeface="宋体"/>
                        </a:rPr>
                        <a:t>校园节日</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a:spcAft>
                          <a:spcPts val="0"/>
                        </a:spcAft>
                      </a:pPr>
                      <a:r>
                        <a:rPr lang="zh-CN" sz="1800" b="1" kern="0">
                          <a:solidFill>
                            <a:srgbClr val="000000"/>
                          </a:solidFill>
                          <a:latin typeface="黑体" pitchFamily="49" charset="-122"/>
                          <a:ea typeface="黑体" pitchFamily="49" charset="-122"/>
                          <a:cs typeface="宋体"/>
                        </a:rPr>
                        <a:t>班队活动</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833C0B"/>
                          </a:solidFill>
                          <a:latin typeface="黑体" pitchFamily="49" charset="-122"/>
                          <a:ea typeface="黑体" pitchFamily="49" charset="-122"/>
                          <a:cs typeface="宋体"/>
                        </a:rPr>
                        <a:t>社区服务</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833C0B"/>
                          </a:solidFill>
                          <a:latin typeface="黑体" pitchFamily="49" charset="-122"/>
                          <a:ea typeface="黑体" pitchFamily="49" charset="-122"/>
                          <a:cs typeface="宋体"/>
                        </a:rPr>
                        <a:t>社区服务</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833C0B"/>
                          </a:solidFill>
                          <a:latin typeface="黑体" pitchFamily="49" charset="-122"/>
                          <a:ea typeface="黑体" pitchFamily="49" charset="-122"/>
                          <a:cs typeface="宋体"/>
                        </a:rPr>
                        <a:t>1</a:t>
                      </a:r>
                      <a:r>
                        <a:rPr lang="zh-CN" sz="1800" b="1" kern="0">
                          <a:solidFill>
                            <a:srgbClr val="833C0B"/>
                          </a:solidFill>
                          <a:latin typeface="黑体" pitchFamily="49" charset="-122"/>
                          <a:ea typeface="黑体" pitchFamily="49" charset="-122"/>
                          <a:cs typeface="宋体"/>
                        </a:rPr>
                        <a:t>：</a:t>
                      </a:r>
                      <a:r>
                        <a:rPr lang="en-US" sz="1800" b="1" kern="0">
                          <a:solidFill>
                            <a:srgbClr val="833C0B"/>
                          </a:solidFill>
                          <a:latin typeface="黑体" pitchFamily="49" charset="-122"/>
                          <a:ea typeface="黑体" pitchFamily="49" charset="-122"/>
                          <a:cs typeface="宋体"/>
                        </a:rPr>
                        <a:t>30-2</a:t>
                      </a:r>
                      <a:r>
                        <a:rPr lang="zh-CN" sz="1800" b="1" kern="0">
                          <a:solidFill>
                            <a:srgbClr val="833C0B"/>
                          </a:solidFill>
                          <a:latin typeface="黑体" pitchFamily="49" charset="-122"/>
                          <a:ea typeface="黑体" pitchFamily="49" charset="-122"/>
                          <a:cs typeface="宋体"/>
                        </a:rPr>
                        <a:t>：</a:t>
                      </a:r>
                      <a:r>
                        <a:rPr lang="en-US" sz="1800" b="1" kern="0">
                          <a:solidFill>
                            <a:srgbClr val="833C0B"/>
                          </a:solidFill>
                          <a:latin typeface="黑体" pitchFamily="49" charset="-122"/>
                          <a:ea typeface="黑体" pitchFamily="49" charset="-122"/>
                          <a:cs typeface="宋体"/>
                        </a:rPr>
                        <a:t>50</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104">
                <a:tc>
                  <a:txBody>
                    <a:bodyPr/>
                    <a:lstStyle/>
                    <a:p>
                      <a:pPr algn="ctr">
                        <a:spcAft>
                          <a:spcPts val="0"/>
                        </a:spcAft>
                      </a:pPr>
                      <a:r>
                        <a:rPr lang="zh-CN" sz="1800" b="1" kern="0">
                          <a:solidFill>
                            <a:srgbClr val="006600"/>
                          </a:solidFill>
                          <a:latin typeface="黑体" pitchFamily="49" charset="-122"/>
                          <a:ea typeface="黑体" pitchFamily="49" charset="-122"/>
                          <a:cs typeface="宋体"/>
                        </a:rPr>
                        <a:t>家务农活</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b="1" kern="0">
                          <a:solidFill>
                            <a:srgbClr val="006600"/>
                          </a:solidFill>
                          <a:latin typeface="黑体" pitchFamily="49" charset="-122"/>
                          <a:ea typeface="黑体" pitchFamily="49" charset="-122"/>
                          <a:cs typeface="宋体"/>
                        </a:rPr>
                        <a:t>家务农活</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800" b="1" kern="0" dirty="0">
                          <a:solidFill>
                            <a:srgbClr val="000000"/>
                          </a:solidFill>
                          <a:latin typeface="黑体" pitchFamily="49" charset="-122"/>
                          <a:ea typeface="黑体" pitchFamily="49" charset="-122"/>
                          <a:cs typeface="宋体"/>
                        </a:rPr>
                        <a:t>3</a:t>
                      </a:r>
                      <a:r>
                        <a:rPr lang="zh-CN" sz="1800" b="1" kern="0" dirty="0">
                          <a:solidFill>
                            <a:srgbClr val="000000"/>
                          </a:solidFill>
                          <a:latin typeface="黑体" pitchFamily="49" charset="-122"/>
                          <a:ea typeface="黑体" pitchFamily="49" charset="-122"/>
                          <a:cs typeface="宋体"/>
                        </a:rPr>
                        <a:t>：</a:t>
                      </a:r>
                      <a:r>
                        <a:rPr lang="en-US" sz="1800" b="1" kern="0" dirty="0">
                          <a:solidFill>
                            <a:srgbClr val="000000"/>
                          </a:solidFill>
                          <a:latin typeface="黑体" pitchFamily="49" charset="-122"/>
                          <a:ea typeface="黑体" pitchFamily="49" charset="-122"/>
                          <a:cs typeface="宋体"/>
                        </a:rPr>
                        <a:t>10-4</a:t>
                      </a:r>
                      <a:r>
                        <a:rPr lang="zh-CN" sz="1800" b="1" kern="0" dirty="0">
                          <a:solidFill>
                            <a:srgbClr val="000000"/>
                          </a:solidFill>
                          <a:latin typeface="黑体" pitchFamily="49" charset="-122"/>
                          <a:ea typeface="黑体" pitchFamily="49" charset="-122"/>
                          <a:cs typeface="宋体"/>
                        </a:rPr>
                        <a:t>：</a:t>
                      </a:r>
                      <a:r>
                        <a:rPr lang="en-US" sz="1800" b="1" kern="0" dirty="0">
                          <a:solidFill>
                            <a:srgbClr val="000000"/>
                          </a:solidFill>
                          <a:latin typeface="黑体" pitchFamily="49" charset="-122"/>
                          <a:ea typeface="黑体" pitchFamily="49" charset="-122"/>
                          <a:cs typeface="宋体"/>
                        </a:rPr>
                        <a:t>30</a:t>
                      </a:r>
                      <a:endParaRPr lang="zh-CN" sz="20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046">
                <a:tc gridSpan="7">
                  <a:txBody>
                    <a:bodyPr/>
                    <a:lstStyle/>
                    <a:p>
                      <a:pPr algn="l">
                        <a:spcAft>
                          <a:spcPts val="0"/>
                        </a:spcAft>
                      </a:pPr>
                      <a:r>
                        <a:rPr lang="zh-CN" sz="1800" b="1" kern="0" dirty="0">
                          <a:solidFill>
                            <a:srgbClr val="000000"/>
                          </a:solidFill>
                          <a:latin typeface="黑体" pitchFamily="49" charset="-122"/>
                          <a:ea typeface="黑体" pitchFamily="49" charset="-122"/>
                          <a:cs typeface="宋体"/>
                        </a:rPr>
                        <a:t>注：一、二年级一学期的经验类活动课程为</a:t>
                      </a:r>
                      <a:r>
                        <a:rPr lang="en-US" sz="1800" b="1" kern="0" dirty="0">
                          <a:solidFill>
                            <a:srgbClr val="000000"/>
                          </a:solidFill>
                          <a:latin typeface="黑体" pitchFamily="49" charset="-122"/>
                          <a:ea typeface="黑体" pitchFamily="49" charset="-122"/>
                          <a:cs typeface="宋体"/>
                        </a:rPr>
                        <a:t>1-3</a:t>
                      </a:r>
                      <a:r>
                        <a:rPr lang="zh-CN" sz="1800" b="1" kern="0" dirty="0">
                          <a:solidFill>
                            <a:srgbClr val="000000"/>
                          </a:solidFill>
                          <a:latin typeface="黑体" pitchFamily="49" charset="-122"/>
                          <a:ea typeface="黑体" pitchFamily="49" charset="-122"/>
                          <a:cs typeface="宋体"/>
                        </a:rPr>
                        <a:t>项，共计</a:t>
                      </a:r>
                      <a:r>
                        <a:rPr lang="en-US" sz="1800" b="1" kern="0" dirty="0">
                          <a:solidFill>
                            <a:srgbClr val="000000"/>
                          </a:solidFill>
                          <a:latin typeface="黑体" pitchFamily="49" charset="-122"/>
                          <a:ea typeface="黑体" pitchFamily="49" charset="-122"/>
                          <a:cs typeface="宋体"/>
                        </a:rPr>
                        <a:t>3</a:t>
                      </a:r>
                      <a:r>
                        <a:rPr lang="zh-CN" sz="1800" b="1" kern="0" dirty="0">
                          <a:solidFill>
                            <a:srgbClr val="000000"/>
                          </a:solidFill>
                          <a:latin typeface="黑体" pitchFamily="49" charset="-122"/>
                          <a:ea typeface="黑体" pitchFamily="49" charset="-122"/>
                          <a:cs typeface="宋体"/>
                        </a:rPr>
                        <a:t>天活动时间，三至六年级一学期的经验类活动课程为</a:t>
                      </a:r>
                      <a:r>
                        <a:rPr lang="en-US" sz="1800" b="1" kern="0" dirty="0">
                          <a:solidFill>
                            <a:srgbClr val="000000"/>
                          </a:solidFill>
                          <a:latin typeface="黑体" pitchFamily="49" charset="-122"/>
                          <a:ea typeface="黑体" pitchFamily="49" charset="-122"/>
                          <a:cs typeface="宋体"/>
                        </a:rPr>
                        <a:t>1-6</a:t>
                      </a:r>
                      <a:r>
                        <a:rPr lang="zh-CN" sz="1800" b="1" kern="0" dirty="0">
                          <a:solidFill>
                            <a:srgbClr val="000000"/>
                          </a:solidFill>
                          <a:latin typeface="黑体" pitchFamily="49" charset="-122"/>
                          <a:ea typeface="黑体" pitchFamily="49" charset="-122"/>
                          <a:cs typeface="宋体"/>
                        </a:rPr>
                        <a:t>项，共计</a:t>
                      </a:r>
                      <a:r>
                        <a:rPr lang="en-US" sz="1800" b="1" kern="0" dirty="0">
                          <a:solidFill>
                            <a:srgbClr val="000000"/>
                          </a:solidFill>
                          <a:latin typeface="黑体" pitchFamily="49" charset="-122"/>
                          <a:ea typeface="黑体" pitchFamily="49" charset="-122"/>
                          <a:cs typeface="宋体"/>
                        </a:rPr>
                        <a:t>6</a:t>
                      </a:r>
                      <a:r>
                        <a:rPr lang="zh-CN" sz="1800" b="1" kern="0" dirty="0">
                          <a:solidFill>
                            <a:srgbClr val="000000"/>
                          </a:solidFill>
                          <a:latin typeface="黑体" pitchFamily="49" charset="-122"/>
                          <a:ea typeface="黑体" pitchFamily="49" charset="-122"/>
                          <a:cs typeface="宋体"/>
                        </a:rPr>
                        <a:t>天活动时间。</a:t>
                      </a:r>
                      <a:endParaRPr lang="zh-CN" sz="20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607738" y="152400"/>
            <a:ext cx="3897221" cy="461665"/>
          </a:xfrm>
          <a:prstGeom prst="rect">
            <a:avLst/>
          </a:prstGeom>
          <a:noFill/>
          <a:ln w="9525">
            <a:noFill/>
            <a:miter lim="800000"/>
            <a:headEnd/>
            <a:tailEnd/>
          </a:ln>
          <a:effectLst/>
        </p:spPr>
        <p:txBody>
          <a:bodyPr wrap="none">
            <a:spAutoFit/>
          </a:bodyPr>
          <a:lstStyle/>
          <a:p>
            <a:pPr eaLnBrk="0" hangingPunct="0"/>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六、怎样进行教与学的评价</a:t>
            </a:r>
          </a:p>
        </p:txBody>
      </p:sp>
      <p:pic>
        <p:nvPicPr>
          <p:cNvPr id="5" name="Picture 1" descr="C:\Users\Administrator\AppData\Roaming\Tencent\Users\1036276145\QQ\WinTemp\RichOle\P3QI)OPOQ[BZU(U{H{Q(4NS.png"/>
          <p:cNvPicPr>
            <a:picLocks noChangeAspect="1" noChangeArrowheads="1"/>
          </p:cNvPicPr>
          <p:nvPr/>
        </p:nvPicPr>
        <p:blipFill>
          <a:blip r:embed="rId2" cstate="print"/>
          <a:srcRect/>
          <a:stretch>
            <a:fillRect/>
          </a:stretch>
        </p:blipFill>
        <p:spPr bwMode="auto">
          <a:xfrm>
            <a:off x="1828800" y="990600"/>
            <a:ext cx="5181600" cy="482188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036637"/>
            <a:ext cx="8229600" cy="868363"/>
          </a:xfrm>
        </p:spPr>
        <p:txBody>
          <a:bodyPr/>
          <a:lstStyle/>
          <a:p>
            <a:r>
              <a:rPr lang="zh-CN" altLang="en-US" sz="4000" dirty="0" smtClean="0">
                <a:ea typeface="宋体" charset="-122"/>
              </a:rPr>
              <a:t>两类课程相互影响学生</a:t>
            </a:r>
            <a:endParaRPr lang="en-US" altLang="zh-CN" sz="4000" dirty="0">
              <a:ea typeface="宋体" charset="-122"/>
            </a:endParaRPr>
          </a:p>
        </p:txBody>
      </p:sp>
      <p:sp>
        <p:nvSpPr>
          <p:cNvPr id="11267" name="AutoShape 3"/>
          <p:cNvSpPr>
            <a:spLocks noChangeArrowheads="1"/>
          </p:cNvSpPr>
          <p:nvPr/>
        </p:nvSpPr>
        <p:spPr bwMode="gray">
          <a:xfrm>
            <a:off x="762000" y="2286000"/>
            <a:ext cx="7696200" cy="3200400"/>
          </a:xfrm>
          <a:prstGeom prst="roundRect">
            <a:avLst>
              <a:gd name="adj" fmla="val 50000"/>
            </a:avLst>
          </a:prstGeom>
          <a:solidFill>
            <a:schemeClr val="tx2"/>
          </a:solidFill>
          <a:ln w="9525">
            <a:noFill/>
            <a:round/>
            <a:headEnd/>
            <a:tailEnd/>
          </a:ln>
          <a:effectLst/>
        </p:spPr>
        <p:txBody>
          <a:bodyPr wrap="none" anchor="ctr"/>
          <a:lstStyle/>
          <a:p>
            <a:endParaRPr lang="zh-CN" altLang="en-US"/>
          </a:p>
        </p:txBody>
      </p:sp>
      <p:sp>
        <p:nvSpPr>
          <p:cNvPr id="11268" name="Line 4"/>
          <p:cNvSpPr>
            <a:spLocks noChangeShapeType="1"/>
          </p:cNvSpPr>
          <p:nvPr/>
        </p:nvSpPr>
        <p:spPr bwMode="gray">
          <a:xfrm flipH="1">
            <a:off x="2724150" y="4627563"/>
            <a:ext cx="4075113" cy="9525"/>
          </a:xfrm>
          <a:prstGeom prst="line">
            <a:avLst/>
          </a:prstGeom>
          <a:noFill/>
          <a:ln w="76200">
            <a:solidFill>
              <a:schemeClr val="bg1"/>
            </a:solidFill>
            <a:round/>
            <a:headEnd/>
            <a:tailEnd type="triangle" w="med" len="med"/>
          </a:ln>
          <a:effectLst/>
        </p:spPr>
        <p:txBody>
          <a:bodyPr wrap="none" anchor="ctr"/>
          <a:lstStyle/>
          <a:p>
            <a:endParaRPr lang="zh-CN" altLang="en-US"/>
          </a:p>
        </p:txBody>
      </p:sp>
      <p:sp>
        <p:nvSpPr>
          <p:cNvPr id="11269" name="Line 5"/>
          <p:cNvSpPr>
            <a:spLocks noChangeShapeType="1"/>
          </p:cNvSpPr>
          <p:nvPr/>
        </p:nvSpPr>
        <p:spPr bwMode="gray">
          <a:xfrm>
            <a:off x="2263775" y="3187700"/>
            <a:ext cx="4075113" cy="9525"/>
          </a:xfrm>
          <a:prstGeom prst="line">
            <a:avLst/>
          </a:prstGeom>
          <a:noFill/>
          <a:ln w="76200">
            <a:solidFill>
              <a:schemeClr val="bg1"/>
            </a:solidFill>
            <a:round/>
            <a:headEnd/>
            <a:tailEnd type="triangle" w="med" len="med"/>
          </a:ln>
          <a:effectLst/>
        </p:spPr>
        <p:txBody>
          <a:bodyPr wrap="none" anchor="ctr"/>
          <a:lstStyle/>
          <a:p>
            <a:endParaRPr lang="zh-CN" altLang="en-US"/>
          </a:p>
        </p:txBody>
      </p:sp>
      <p:sp>
        <p:nvSpPr>
          <p:cNvPr id="11270" name="Oval 6"/>
          <p:cNvSpPr>
            <a:spLocks noChangeArrowheads="1"/>
          </p:cNvSpPr>
          <p:nvPr/>
        </p:nvSpPr>
        <p:spPr bwMode="ltGray">
          <a:xfrm>
            <a:off x="6108700" y="3197225"/>
            <a:ext cx="1423988" cy="1423988"/>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0" algn="ctr">
            <a:solidFill>
              <a:schemeClr val="bg1"/>
            </a:solidFill>
            <a:round/>
            <a:headEnd/>
            <a:tailEnd/>
          </a:ln>
          <a:effectLst/>
        </p:spPr>
        <p:txBody>
          <a:bodyPr wrap="none" anchor="ctr"/>
          <a:lstStyle/>
          <a:p>
            <a:endParaRPr lang="zh-CN" altLang="en-US"/>
          </a:p>
        </p:txBody>
      </p:sp>
      <p:sp>
        <p:nvSpPr>
          <p:cNvPr id="11271" name="Oval 7"/>
          <p:cNvSpPr>
            <a:spLocks noChangeArrowheads="1"/>
          </p:cNvSpPr>
          <p:nvPr/>
        </p:nvSpPr>
        <p:spPr bwMode="gray">
          <a:xfrm>
            <a:off x="1612900" y="3197225"/>
            <a:ext cx="1423988" cy="1423988"/>
          </a:xfrm>
          <a:prstGeom prst="ellipse">
            <a:avLst/>
          </a:prstGeom>
          <a:gradFill rotWithShape="1">
            <a:gsLst>
              <a:gs pos="0">
                <a:srgbClr val="92BCE2">
                  <a:gamma/>
                  <a:tint val="33333"/>
                  <a:invGamma/>
                </a:srgbClr>
              </a:gs>
              <a:gs pos="100000">
                <a:srgbClr val="92BCE2"/>
              </a:gs>
            </a:gsLst>
            <a:path path="shape">
              <a:fillToRect l="50000" t="50000" r="50000" b="50000"/>
            </a:path>
          </a:gradFill>
          <a:ln w="95250" algn="ctr">
            <a:solidFill>
              <a:schemeClr val="bg1"/>
            </a:solidFill>
            <a:round/>
            <a:headEnd/>
            <a:tailEnd/>
          </a:ln>
          <a:effectLst/>
        </p:spPr>
        <p:txBody>
          <a:bodyPr wrap="none" anchor="ctr"/>
          <a:lstStyle/>
          <a:p>
            <a:endParaRPr lang="zh-CN" altLang="en-US"/>
          </a:p>
        </p:txBody>
      </p:sp>
      <p:sp>
        <p:nvSpPr>
          <p:cNvPr id="11272" name="AutoShape 8"/>
          <p:cNvSpPr>
            <a:spLocks noChangeArrowheads="1"/>
          </p:cNvSpPr>
          <p:nvPr/>
        </p:nvSpPr>
        <p:spPr bwMode="gray">
          <a:xfrm>
            <a:off x="2690813" y="2506663"/>
            <a:ext cx="1958975" cy="468312"/>
          </a:xfrm>
          <a:prstGeom prst="chevron">
            <a:avLst>
              <a:gd name="adj" fmla="val 43225"/>
            </a:avLst>
          </a:prstGeom>
          <a:solidFill>
            <a:srgbClr val="FFFFFF">
              <a:alpha val="50000"/>
            </a:srgbClr>
          </a:solidFill>
          <a:ln w="9525" algn="ctr">
            <a:noFill/>
            <a:miter lim="800000"/>
            <a:headEnd/>
            <a:tailEnd/>
          </a:ln>
          <a:effectLst/>
        </p:spPr>
        <p:txBody>
          <a:bodyPr wrap="none" anchor="ctr"/>
          <a:lstStyle/>
          <a:p>
            <a:endParaRPr lang="zh-CN" altLang="en-US"/>
          </a:p>
        </p:txBody>
      </p:sp>
      <p:sp>
        <p:nvSpPr>
          <p:cNvPr id="11273" name="AutoShape 9"/>
          <p:cNvSpPr>
            <a:spLocks noChangeArrowheads="1"/>
          </p:cNvSpPr>
          <p:nvPr/>
        </p:nvSpPr>
        <p:spPr bwMode="gray">
          <a:xfrm>
            <a:off x="4649788" y="2506663"/>
            <a:ext cx="1958975" cy="468312"/>
          </a:xfrm>
          <a:prstGeom prst="chevron">
            <a:avLst>
              <a:gd name="adj" fmla="val 43225"/>
            </a:avLst>
          </a:prstGeom>
          <a:solidFill>
            <a:srgbClr val="FFFFFF">
              <a:alpha val="50000"/>
            </a:srgbClr>
          </a:solidFill>
          <a:ln w="9525" algn="ctr">
            <a:noFill/>
            <a:miter lim="800000"/>
            <a:headEnd/>
            <a:tailEnd/>
          </a:ln>
          <a:effectLst/>
        </p:spPr>
        <p:txBody>
          <a:bodyPr wrap="none" anchor="ctr"/>
          <a:lstStyle/>
          <a:p>
            <a:endParaRPr lang="zh-CN" altLang="en-US"/>
          </a:p>
        </p:txBody>
      </p:sp>
      <p:grpSp>
        <p:nvGrpSpPr>
          <p:cNvPr id="11274" name="Group 10"/>
          <p:cNvGrpSpPr>
            <a:grpSpLocks/>
          </p:cNvGrpSpPr>
          <p:nvPr/>
        </p:nvGrpSpPr>
        <p:grpSpPr bwMode="auto">
          <a:xfrm>
            <a:off x="5764213" y="2506663"/>
            <a:ext cx="2459037" cy="2765425"/>
            <a:chOff x="3340" y="1301"/>
            <a:chExt cx="1549" cy="1742"/>
          </a:xfrm>
        </p:grpSpPr>
        <p:sp>
          <p:nvSpPr>
            <p:cNvPr id="11275" name="AutoShape 11"/>
            <p:cNvSpPr>
              <a:spLocks noChangeArrowheads="1"/>
            </p:cNvSpPr>
            <p:nvPr/>
          </p:nvSpPr>
          <p:spPr bwMode="gray">
            <a:xfrm rot="5400000">
              <a:off x="3244" y="1397"/>
              <a:ext cx="1742" cy="1549"/>
            </a:xfrm>
            <a:custGeom>
              <a:avLst/>
              <a:gdLst>
                <a:gd name="G0" fmla="+- 7121 0 0"/>
                <a:gd name="G1" fmla="+- 11542662 0 0"/>
                <a:gd name="G2" fmla="+- 0 0 11542662"/>
                <a:gd name="T0" fmla="*/ 0 256 1"/>
                <a:gd name="T1" fmla="*/ 180 256 1"/>
                <a:gd name="G3" fmla="+- 11542662 T0 T1"/>
                <a:gd name="T2" fmla="*/ 0 256 1"/>
                <a:gd name="T3" fmla="*/ 90 256 1"/>
                <a:gd name="G4" fmla="+- 11542662 T2 T3"/>
                <a:gd name="G5" fmla="*/ G4 2 1"/>
                <a:gd name="T4" fmla="*/ 90 256 1"/>
                <a:gd name="T5" fmla="*/ 0 256 1"/>
                <a:gd name="G6" fmla="+- 11542662 T4 T5"/>
                <a:gd name="G7" fmla="*/ G6 2 1"/>
                <a:gd name="G8" fmla="abs 115426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21"/>
                <a:gd name="G18" fmla="*/ 7121 1 2"/>
                <a:gd name="G19" fmla="+- G18 5400 0"/>
                <a:gd name="G20" fmla="cos G19 11542662"/>
                <a:gd name="G21" fmla="sin G19 11542662"/>
                <a:gd name="G22" fmla="+- G20 10800 0"/>
                <a:gd name="G23" fmla="+- G21 10800 0"/>
                <a:gd name="G24" fmla="+- 10800 0 G20"/>
                <a:gd name="G25" fmla="+- 7121 10800 0"/>
                <a:gd name="G26" fmla="?: G9 G17 G25"/>
                <a:gd name="G27" fmla="?: G9 0 21600"/>
                <a:gd name="G28" fmla="cos 10800 11542662"/>
                <a:gd name="G29" fmla="sin 10800 11542662"/>
                <a:gd name="G30" fmla="sin 7121 11542662"/>
                <a:gd name="G31" fmla="+- G28 10800 0"/>
                <a:gd name="G32" fmla="+- G29 10800 0"/>
                <a:gd name="G33" fmla="+- G30 10800 0"/>
                <a:gd name="G34" fmla="?: G4 0 G31"/>
                <a:gd name="G35" fmla="?: 11542662 G34 0"/>
                <a:gd name="G36" fmla="?: G6 G35 G31"/>
                <a:gd name="G37" fmla="+- 21600 0 G36"/>
                <a:gd name="G38" fmla="?: G4 0 G33"/>
                <a:gd name="G39" fmla="?: 11542662 G38 G32"/>
                <a:gd name="G40" fmla="?: G6 G39 0"/>
                <a:gd name="G41" fmla="?: G4 G32 21600"/>
                <a:gd name="G42" fmla="?: G6 G41 G33"/>
                <a:gd name="T12" fmla="*/ 10800 w 21600"/>
                <a:gd name="T13" fmla="*/ 0 h 21600"/>
                <a:gd name="T14" fmla="*/ 1859 w 21600"/>
                <a:gd name="T15" fmla="*/ 11405 h 21600"/>
                <a:gd name="T16" fmla="*/ 10800 w 21600"/>
                <a:gd name="T17" fmla="*/ 3679 h 21600"/>
                <a:gd name="T18" fmla="*/ 19741 w 21600"/>
                <a:gd name="T19" fmla="*/ 1140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695" y="11280"/>
                  </a:moveTo>
                  <a:cubicBezTo>
                    <a:pt x="3684" y="11120"/>
                    <a:pt x="3679" y="10960"/>
                    <a:pt x="3679" y="10800"/>
                  </a:cubicBezTo>
                  <a:cubicBezTo>
                    <a:pt x="3679" y="6867"/>
                    <a:pt x="6867" y="3679"/>
                    <a:pt x="10800" y="3679"/>
                  </a:cubicBezTo>
                  <a:cubicBezTo>
                    <a:pt x="14732" y="3679"/>
                    <a:pt x="17921" y="6867"/>
                    <a:pt x="17921" y="10800"/>
                  </a:cubicBezTo>
                  <a:cubicBezTo>
                    <a:pt x="17921" y="10960"/>
                    <a:pt x="17915" y="11120"/>
                    <a:pt x="17904" y="11280"/>
                  </a:cubicBezTo>
                  <a:lnTo>
                    <a:pt x="21575" y="11529"/>
                  </a:lnTo>
                  <a:cubicBezTo>
                    <a:pt x="21591" y="11286"/>
                    <a:pt x="21600" y="11043"/>
                    <a:pt x="21600" y="10800"/>
                  </a:cubicBezTo>
                  <a:cubicBezTo>
                    <a:pt x="21600" y="4835"/>
                    <a:pt x="16764" y="0"/>
                    <a:pt x="10800" y="0"/>
                  </a:cubicBezTo>
                  <a:cubicBezTo>
                    <a:pt x="4835" y="0"/>
                    <a:pt x="0" y="4835"/>
                    <a:pt x="0" y="10800"/>
                  </a:cubicBezTo>
                  <a:cubicBezTo>
                    <a:pt x="-1" y="11043"/>
                    <a:pt x="8" y="11286"/>
                    <a:pt x="24" y="11529"/>
                  </a:cubicBezTo>
                  <a:close/>
                </a:path>
              </a:pathLst>
            </a:custGeom>
            <a:solidFill>
              <a:schemeClr val="bg1"/>
            </a:solidFill>
            <a:ln w="9525" algn="ctr">
              <a:noFill/>
              <a:miter lim="800000"/>
              <a:headEnd/>
              <a:tailEnd/>
            </a:ln>
            <a:effectLst/>
          </p:spPr>
          <p:txBody>
            <a:bodyPr wrap="none" anchor="ctr"/>
            <a:lstStyle/>
            <a:p>
              <a:endParaRPr lang="zh-CN" altLang="en-US"/>
            </a:p>
          </p:txBody>
        </p:sp>
        <p:sp>
          <p:nvSpPr>
            <p:cNvPr id="11276" name="AutoShape 12"/>
            <p:cNvSpPr>
              <a:spLocks noChangeArrowheads="1"/>
            </p:cNvSpPr>
            <p:nvPr/>
          </p:nvSpPr>
          <p:spPr bwMode="gray">
            <a:xfrm>
              <a:off x="3872" y="1303"/>
              <a:ext cx="411" cy="295"/>
            </a:xfrm>
            <a:prstGeom prst="chevron">
              <a:avLst>
                <a:gd name="adj" fmla="val 44744"/>
              </a:avLst>
            </a:prstGeom>
            <a:solidFill>
              <a:schemeClr val="bg1"/>
            </a:solidFill>
            <a:ln w="9525" algn="ctr">
              <a:noFill/>
              <a:miter lim="800000"/>
              <a:headEnd/>
              <a:tailEnd/>
            </a:ln>
            <a:effectLst/>
          </p:spPr>
          <p:txBody>
            <a:bodyPr wrap="none" anchor="ctr"/>
            <a:lstStyle/>
            <a:p>
              <a:endParaRPr lang="zh-CN" altLang="en-US"/>
            </a:p>
          </p:txBody>
        </p:sp>
        <p:sp>
          <p:nvSpPr>
            <p:cNvPr id="11277" name="AutoShape 13"/>
            <p:cNvSpPr>
              <a:spLocks noChangeArrowheads="1"/>
            </p:cNvSpPr>
            <p:nvPr/>
          </p:nvSpPr>
          <p:spPr bwMode="gray">
            <a:xfrm rot="10800000">
              <a:off x="3891" y="2745"/>
              <a:ext cx="314" cy="295"/>
            </a:xfrm>
            <a:prstGeom prst="chevron">
              <a:avLst>
                <a:gd name="adj" fmla="val 44069"/>
              </a:avLst>
            </a:prstGeom>
            <a:solidFill>
              <a:schemeClr val="bg1"/>
            </a:solidFill>
            <a:ln w="9525" algn="ctr">
              <a:noFill/>
              <a:miter lim="800000"/>
              <a:headEnd/>
              <a:tailEnd/>
            </a:ln>
            <a:effectLst/>
          </p:spPr>
          <p:txBody>
            <a:bodyPr wrap="none" anchor="ctr"/>
            <a:lstStyle/>
            <a:p>
              <a:endParaRPr lang="zh-CN" altLang="en-US"/>
            </a:p>
          </p:txBody>
        </p:sp>
      </p:grpSp>
      <p:sp>
        <p:nvSpPr>
          <p:cNvPr id="11278" name="AutoShape 14"/>
          <p:cNvSpPr>
            <a:spLocks noChangeArrowheads="1"/>
          </p:cNvSpPr>
          <p:nvPr/>
        </p:nvSpPr>
        <p:spPr bwMode="gray">
          <a:xfrm flipH="1">
            <a:off x="2792413" y="4802188"/>
            <a:ext cx="3889375" cy="468312"/>
          </a:xfrm>
          <a:prstGeom prst="chevron">
            <a:avLst>
              <a:gd name="adj" fmla="val 47562"/>
            </a:avLst>
          </a:prstGeom>
          <a:solidFill>
            <a:srgbClr val="E8BD50"/>
          </a:solidFill>
          <a:ln w="9525" algn="ctr">
            <a:noFill/>
            <a:miter lim="800000"/>
            <a:headEnd/>
            <a:tailEnd/>
          </a:ln>
          <a:effectLst/>
        </p:spPr>
        <p:txBody>
          <a:bodyPr wrap="none" anchor="ctr"/>
          <a:lstStyle/>
          <a:p>
            <a:endParaRPr lang="zh-CN" altLang="en-US"/>
          </a:p>
        </p:txBody>
      </p:sp>
      <p:grpSp>
        <p:nvGrpSpPr>
          <p:cNvPr id="11279" name="Group 15"/>
          <p:cNvGrpSpPr>
            <a:grpSpLocks/>
          </p:cNvGrpSpPr>
          <p:nvPr/>
        </p:nvGrpSpPr>
        <p:grpSpPr bwMode="auto">
          <a:xfrm>
            <a:off x="923925" y="2509838"/>
            <a:ext cx="2459038" cy="2767012"/>
            <a:chOff x="533" y="1485"/>
            <a:chExt cx="1549" cy="1743"/>
          </a:xfrm>
        </p:grpSpPr>
        <p:sp>
          <p:nvSpPr>
            <p:cNvPr id="11280" name="AutoShape 16"/>
            <p:cNvSpPr>
              <a:spLocks noChangeArrowheads="1"/>
            </p:cNvSpPr>
            <p:nvPr/>
          </p:nvSpPr>
          <p:spPr bwMode="gray">
            <a:xfrm rot="16200000" flipH="1">
              <a:off x="437" y="1581"/>
              <a:ext cx="1742" cy="1549"/>
            </a:xfrm>
            <a:custGeom>
              <a:avLst/>
              <a:gdLst>
                <a:gd name="G0" fmla="+- 7158 0 0"/>
                <a:gd name="G1" fmla="+- 11338448 0 0"/>
                <a:gd name="G2" fmla="+- 0 0 11338448"/>
                <a:gd name="T0" fmla="*/ 0 256 1"/>
                <a:gd name="T1" fmla="*/ 180 256 1"/>
                <a:gd name="G3" fmla="+- 11338448 T0 T1"/>
                <a:gd name="T2" fmla="*/ 0 256 1"/>
                <a:gd name="T3" fmla="*/ 90 256 1"/>
                <a:gd name="G4" fmla="+- 11338448 T2 T3"/>
                <a:gd name="G5" fmla="*/ G4 2 1"/>
                <a:gd name="T4" fmla="*/ 90 256 1"/>
                <a:gd name="T5" fmla="*/ 0 256 1"/>
                <a:gd name="G6" fmla="+- 11338448 T4 T5"/>
                <a:gd name="G7" fmla="*/ G6 2 1"/>
                <a:gd name="G8" fmla="abs 11338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58"/>
                <a:gd name="G18" fmla="*/ 7158 1 2"/>
                <a:gd name="G19" fmla="+- G18 5400 0"/>
                <a:gd name="G20" fmla="cos G19 11338448"/>
                <a:gd name="G21" fmla="sin G19 11338448"/>
                <a:gd name="G22" fmla="+- G20 10800 0"/>
                <a:gd name="G23" fmla="+- G21 10800 0"/>
                <a:gd name="G24" fmla="+- 10800 0 G20"/>
                <a:gd name="G25" fmla="+- 7158 10800 0"/>
                <a:gd name="G26" fmla="?: G9 G17 G25"/>
                <a:gd name="G27" fmla="?: G9 0 21600"/>
                <a:gd name="G28" fmla="cos 10800 11338448"/>
                <a:gd name="G29" fmla="sin 10800 11338448"/>
                <a:gd name="G30" fmla="sin 7158 11338448"/>
                <a:gd name="G31" fmla="+- G28 10800 0"/>
                <a:gd name="G32" fmla="+- G29 10800 0"/>
                <a:gd name="G33" fmla="+- G30 10800 0"/>
                <a:gd name="G34" fmla="?: G4 0 G31"/>
                <a:gd name="G35" fmla="?: 11338448 G34 0"/>
                <a:gd name="G36" fmla="?: G6 G35 G31"/>
                <a:gd name="G37" fmla="+- 21600 0 G36"/>
                <a:gd name="G38" fmla="?: G4 0 G33"/>
                <a:gd name="G39" fmla="?: 11338448 G38 G32"/>
                <a:gd name="G40" fmla="?: G6 G39 0"/>
                <a:gd name="G41" fmla="?: G4 G32 21600"/>
                <a:gd name="G42" fmla="?: G6 G41 G33"/>
                <a:gd name="T12" fmla="*/ 10800 w 21600"/>
                <a:gd name="T13" fmla="*/ 0 h 21600"/>
                <a:gd name="T14" fmla="*/ 1887 w 21600"/>
                <a:gd name="T15" fmla="*/ 11892 h 21600"/>
                <a:gd name="T16" fmla="*/ 10800 w 21600"/>
                <a:gd name="T17" fmla="*/ 3642 h 21600"/>
                <a:gd name="T18" fmla="*/ 19713 w 21600"/>
                <a:gd name="T19" fmla="*/ 1189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695" y="11670"/>
                  </a:moveTo>
                  <a:cubicBezTo>
                    <a:pt x="3659" y="11382"/>
                    <a:pt x="3642" y="11091"/>
                    <a:pt x="3642" y="10800"/>
                  </a:cubicBezTo>
                  <a:cubicBezTo>
                    <a:pt x="3642" y="6846"/>
                    <a:pt x="6846" y="3642"/>
                    <a:pt x="10800" y="3642"/>
                  </a:cubicBezTo>
                  <a:cubicBezTo>
                    <a:pt x="14753" y="3642"/>
                    <a:pt x="17958" y="6846"/>
                    <a:pt x="17958" y="10800"/>
                  </a:cubicBezTo>
                  <a:cubicBezTo>
                    <a:pt x="17958" y="11091"/>
                    <a:pt x="17940" y="11382"/>
                    <a:pt x="17904" y="11670"/>
                  </a:cubicBezTo>
                  <a:lnTo>
                    <a:pt x="21519" y="12114"/>
                  </a:lnTo>
                  <a:cubicBezTo>
                    <a:pt x="21573" y="11678"/>
                    <a:pt x="21600" y="11239"/>
                    <a:pt x="21600" y="10800"/>
                  </a:cubicBezTo>
                  <a:cubicBezTo>
                    <a:pt x="21600" y="4835"/>
                    <a:pt x="16764" y="0"/>
                    <a:pt x="10800" y="0"/>
                  </a:cubicBezTo>
                  <a:cubicBezTo>
                    <a:pt x="4835" y="0"/>
                    <a:pt x="0" y="4835"/>
                    <a:pt x="0" y="10800"/>
                  </a:cubicBezTo>
                  <a:cubicBezTo>
                    <a:pt x="-1" y="11239"/>
                    <a:pt x="26" y="11678"/>
                    <a:pt x="80" y="12114"/>
                  </a:cubicBezTo>
                  <a:close/>
                </a:path>
              </a:pathLst>
            </a:custGeom>
            <a:solidFill>
              <a:schemeClr val="bg1"/>
            </a:solidFill>
            <a:ln w="9525" algn="ctr">
              <a:noFill/>
              <a:miter lim="800000"/>
              <a:headEnd/>
              <a:tailEnd/>
            </a:ln>
            <a:effectLst/>
          </p:spPr>
          <p:txBody>
            <a:bodyPr wrap="none" anchor="ctr"/>
            <a:lstStyle/>
            <a:p>
              <a:endParaRPr lang="zh-CN" altLang="en-US"/>
            </a:p>
          </p:txBody>
        </p:sp>
        <p:sp>
          <p:nvSpPr>
            <p:cNvPr id="11281" name="AutoShape 17"/>
            <p:cNvSpPr>
              <a:spLocks noChangeArrowheads="1"/>
            </p:cNvSpPr>
            <p:nvPr/>
          </p:nvSpPr>
          <p:spPr bwMode="gray">
            <a:xfrm>
              <a:off x="1235" y="1487"/>
              <a:ext cx="411" cy="295"/>
            </a:xfrm>
            <a:prstGeom prst="chevron">
              <a:avLst>
                <a:gd name="adj" fmla="val 44744"/>
              </a:avLst>
            </a:prstGeom>
            <a:solidFill>
              <a:schemeClr val="bg1"/>
            </a:solidFill>
            <a:ln w="9525" algn="ctr">
              <a:noFill/>
              <a:miter lim="800000"/>
              <a:headEnd/>
              <a:tailEnd/>
            </a:ln>
            <a:effectLst/>
          </p:spPr>
          <p:txBody>
            <a:bodyPr wrap="none" anchor="ctr"/>
            <a:lstStyle/>
            <a:p>
              <a:endParaRPr lang="zh-CN" altLang="en-US"/>
            </a:p>
          </p:txBody>
        </p:sp>
        <p:sp>
          <p:nvSpPr>
            <p:cNvPr id="11282" name="AutoShape 18"/>
            <p:cNvSpPr>
              <a:spLocks noChangeArrowheads="1"/>
            </p:cNvSpPr>
            <p:nvPr/>
          </p:nvSpPr>
          <p:spPr bwMode="gray">
            <a:xfrm rot="10800000">
              <a:off x="1223" y="2933"/>
              <a:ext cx="499" cy="295"/>
            </a:xfrm>
            <a:prstGeom prst="chevron">
              <a:avLst>
                <a:gd name="adj" fmla="val 46783"/>
              </a:avLst>
            </a:prstGeom>
            <a:solidFill>
              <a:schemeClr val="bg1"/>
            </a:solidFill>
            <a:ln w="9525" algn="ctr">
              <a:noFill/>
              <a:miter lim="800000"/>
              <a:headEnd/>
              <a:tailEnd/>
            </a:ln>
            <a:effectLst/>
          </p:spPr>
          <p:txBody>
            <a:bodyPr wrap="none" anchor="ctr"/>
            <a:lstStyle/>
            <a:p>
              <a:endParaRPr lang="zh-CN" altLang="en-US"/>
            </a:p>
          </p:txBody>
        </p:sp>
      </p:grpSp>
      <p:sp>
        <p:nvSpPr>
          <p:cNvPr id="11286" name="Rectangle 22"/>
          <p:cNvSpPr>
            <a:spLocks noChangeArrowheads="1"/>
          </p:cNvSpPr>
          <p:nvPr/>
        </p:nvSpPr>
        <p:spPr bwMode="gray">
          <a:xfrm>
            <a:off x="1603756" y="3505200"/>
            <a:ext cx="1423988" cy="707886"/>
          </a:xfrm>
          <a:prstGeom prst="rect">
            <a:avLst/>
          </a:prstGeom>
          <a:noFill/>
          <a:ln w="9525" algn="ctr">
            <a:noFill/>
            <a:miter lim="800000"/>
            <a:headEnd/>
            <a:tailEnd/>
          </a:ln>
          <a:effectLst/>
        </p:spPr>
        <p:txBody>
          <a:bodyPr>
            <a:spAutoFit/>
          </a:bodyPr>
          <a:lstStyle/>
          <a:p>
            <a:pPr algn="ctr"/>
            <a:r>
              <a:rPr lang="zh-CN" altLang="en-US" sz="2000" b="1" dirty="0" smtClean="0">
                <a:solidFill>
                  <a:srgbClr val="000000"/>
                </a:solidFill>
                <a:latin typeface="黑体" pitchFamily="49" charset="-122"/>
                <a:ea typeface="黑体" pitchFamily="49" charset="-122"/>
              </a:rPr>
              <a:t>知识类</a:t>
            </a:r>
            <a:endParaRPr lang="en-US" altLang="zh-CN" sz="2000" b="1" dirty="0" smtClean="0">
              <a:solidFill>
                <a:srgbClr val="000000"/>
              </a:solidFill>
              <a:latin typeface="黑体" pitchFamily="49" charset="-122"/>
              <a:ea typeface="黑体" pitchFamily="49" charset="-122"/>
            </a:endParaRPr>
          </a:p>
          <a:p>
            <a:pPr algn="ctr"/>
            <a:r>
              <a:rPr lang="zh-CN" altLang="en-US" sz="2000" b="1" dirty="0" smtClean="0">
                <a:solidFill>
                  <a:srgbClr val="000000"/>
                </a:solidFill>
                <a:latin typeface="黑体" pitchFamily="49" charset="-122"/>
                <a:ea typeface="黑体" pitchFamily="49" charset="-122"/>
              </a:rPr>
              <a:t>学科课程</a:t>
            </a:r>
            <a:endParaRPr lang="en-US" altLang="zh-CN" sz="2000" b="1" dirty="0">
              <a:solidFill>
                <a:srgbClr val="000000"/>
              </a:solidFill>
              <a:latin typeface="黑体" pitchFamily="49" charset="-122"/>
              <a:ea typeface="黑体" pitchFamily="49" charset="-122"/>
            </a:endParaRPr>
          </a:p>
        </p:txBody>
      </p:sp>
      <p:sp>
        <p:nvSpPr>
          <p:cNvPr id="11287" name="Rectangle 23"/>
          <p:cNvSpPr>
            <a:spLocks noChangeArrowheads="1"/>
          </p:cNvSpPr>
          <p:nvPr/>
        </p:nvSpPr>
        <p:spPr bwMode="gray">
          <a:xfrm>
            <a:off x="6114669" y="3503232"/>
            <a:ext cx="1423988" cy="707886"/>
          </a:xfrm>
          <a:prstGeom prst="rect">
            <a:avLst/>
          </a:prstGeom>
          <a:noFill/>
          <a:ln w="9525" algn="ctr">
            <a:noFill/>
            <a:miter lim="800000"/>
            <a:headEnd/>
            <a:tailEnd/>
          </a:ln>
          <a:effectLst/>
        </p:spPr>
        <p:txBody>
          <a:bodyPr>
            <a:spAutoFit/>
          </a:bodyPr>
          <a:lstStyle/>
          <a:p>
            <a:pPr algn="ctr"/>
            <a:r>
              <a:rPr lang="zh-CN" altLang="en-US" sz="2000" b="1" dirty="0" smtClean="0">
                <a:solidFill>
                  <a:srgbClr val="000000"/>
                </a:solidFill>
                <a:latin typeface="黑体" pitchFamily="49" charset="-122"/>
                <a:ea typeface="黑体" pitchFamily="49" charset="-122"/>
              </a:rPr>
              <a:t>经验类</a:t>
            </a:r>
            <a:endParaRPr lang="en-US" altLang="zh-CN" sz="2000" b="1" dirty="0" smtClean="0">
              <a:solidFill>
                <a:srgbClr val="000000"/>
              </a:solidFill>
              <a:latin typeface="黑体" pitchFamily="49" charset="-122"/>
              <a:ea typeface="黑体" pitchFamily="49" charset="-122"/>
            </a:endParaRPr>
          </a:p>
          <a:p>
            <a:pPr algn="ctr"/>
            <a:r>
              <a:rPr lang="zh-CN" altLang="en-US" sz="2000" b="1" dirty="0" smtClean="0">
                <a:solidFill>
                  <a:srgbClr val="000000"/>
                </a:solidFill>
                <a:latin typeface="黑体" pitchFamily="49" charset="-122"/>
                <a:ea typeface="黑体" pitchFamily="49" charset="-122"/>
              </a:rPr>
              <a:t>活动课程</a:t>
            </a:r>
            <a:endParaRPr lang="en-US" altLang="zh-CN" sz="2000" b="1" dirty="0">
              <a:solidFill>
                <a:srgbClr val="000000"/>
              </a:solidFill>
              <a:latin typeface="黑体" pitchFamily="49" charset="-122"/>
              <a:ea typeface="黑体" pitchFamily="49" charset="-122"/>
            </a:endParaRPr>
          </a:p>
        </p:txBody>
      </p:sp>
      <p:grpSp>
        <p:nvGrpSpPr>
          <p:cNvPr id="26" name="Group 23"/>
          <p:cNvGrpSpPr>
            <a:grpSpLocks/>
          </p:cNvGrpSpPr>
          <p:nvPr/>
        </p:nvGrpSpPr>
        <p:grpSpPr bwMode="auto">
          <a:xfrm>
            <a:off x="4358640" y="3401568"/>
            <a:ext cx="533400" cy="990600"/>
            <a:chOff x="2111" y="2247"/>
            <a:chExt cx="592" cy="1034"/>
          </a:xfrm>
        </p:grpSpPr>
        <p:sp>
          <p:nvSpPr>
            <p:cNvPr id="27" name="Freeform 24"/>
            <p:cNvSpPr>
              <a:spLocks/>
            </p:cNvSpPr>
            <p:nvPr/>
          </p:nvSpPr>
          <p:spPr bwMode="gray">
            <a:xfrm>
              <a:off x="2111" y="2449"/>
              <a:ext cx="592" cy="832"/>
            </a:xfrm>
            <a:custGeom>
              <a:avLst/>
              <a:gdLst>
                <a:gd name="T0" fmla="*/ 12462 w 320"/>
                <a:gd name="T1" fmla="*/ 49 h 479"/>
                <a:gd name="T2" fmla="*/ 10985 w 320"/>
                <a:gd name="T3" fmla="*/ 1565 h 479"/>
                <a:gd name="T4" fmla="*/ 9429 w 320"/>
                <a:gd name="T5" fmla="*/ 49 h 479"/>
                <a:gd name="T6" fmla="*/ 5223 w 320"/>
                <a:gd name="T7" fmla="*/ 818 h 479"/>
                <a:gd name="T8" fmla="*/ 81 w 320"/>
                <a:gd name="T9" fmla="*/ 8299 h 479"/>
                <a:gd name="T10" fmla="*/ 2682 w 320"/>
                <a:gd name="T11" fmla="*/ 10168 h 479"/>
                <a:gd name="T12" fmla="*/ 6370 w 320"/>
                <a:gd name="T13" fmla="*/ 2718 h 479"/>
                <a:gd name="T14" fmla="*/ 1043 w 320"/>
                <a:gd name="T15" fmla="*/ 19605 h 479"/>
                <a:gd name="T16" fmla="*/ 2533 w 320"/>
                <a:gd name="T17" fmla="*/ 22209 h 479"/>
                <a:gd name="T18" fmla="*/ 9864 w 320"/>
                <a:gd name="T19" fmla="*/ 20984 h 479"/>
                <a:gd name="T20" fmla="*/ 10904 w 320"/>
                <a:gd name="T21" fmla="*/ 11066 h 479"/>
                <a:gd name="T22" fmla="*/ 12543 w 320"/>
                <a:gd name="T23" fmla="*/ 20948 h 479"/>
                <a:gd name="T24" fmla="*/ 19432 w 320"/>
                <a:gd name="T25" fmla="*/ 22329 h 479"/>
                <a:gd name="T26" fmla="*/ 20933 w 320"/>
                <a:gd name="T27" fmla="*/ 19414 h 479"/>
                <a:gd name="T28" fmla="*/ 15555 w 320"/>
                <a:gd name="T29" fmla="*/ 2718 h 479"/>
                <a:gd name="T30" fmla="*/ 17031 w 320"/>
                <a:gd name="T31" fmla="*/ 6420 h 479"/>
                <a:gd name="T32" fmla="*/ 20849 w 320"/>
                <a:gd name="T33" fmla="*/ 11262 h 479"/>
                <a:gd name="T34" fmla="*/ 21884 w 320"/>
                <a:gd name="T35" fmla="*/ 7721 h 479"/>
                <a:gd name="T36" fmla="*/ 16038 w 320"/>
                <a:gd name="T37" fmla="*/ 384 h 479"/>
                <a:gd name="T38" fmla="*/ 12462 w 320"/>
                <a:gd name="T39" fmla="*/ 49 h 4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0"/>
                <a:gd name="T61" fmla="*/ 0 h 479"/>
                <a:gd name="T62" fmla="*/ 320 w 320"/>
                <a:gd name="T63" fmla="*/ 479 h 4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0" h="479">
                  <a:moveTo>
                    <a:pt x="168" y="1"/>
                  </a:moveTo>
                  <a:cubicBezTo>
                    <a:pt x="165" y="15"/>
                    <a:pt x="154" y="34"/>
                    <a:pt x="148" y="33"/>
                  </a:cubicBezTo>
                  <a:cubicBezTo>
                    <a:pt x="141" y="33"/>
                    <a:pt x="133" y="15"/>
                    <a:pt x="127" y="1"/>
                  </a:cubicBezTo>
                  <a:cubicBezTo>
                    <a:pt x="105" y="0"/>
                    <a:pt x="88" y="5"/>
                    <a:pt x="70" y="17"/>
                  </a:cubicBezTo>
                  <a:cubicBezTo>
                    <a:pt x="57" y="32"/>
                    <a:pt x="0" y="165"/>
                    <a:pt x="1" y="174"/>
                  </a:cubicBezTo>
                  <a:cubicBezTo>
                    <a:pt x="1" y="183"/>
                    <a:pt x="3" y="212"/>
                    <a:pt x="36" y="213"/>
                  </a:cubicBezTo>
                  <a:cubicBezTo>
                    <a:pt x="63" y="197"/>
                    <a:pt x="86" y="57"/>
                    <a:pt x="86" y="57"/>
                  </a:cubicBezTo>
                  <a:cubicBezTo>
                    <a:pt x="79" y="92"/>
                    <a:pt x="14" y="411"/>
                    <a:pt x="14" y="411"/>
                  </a:cubicBezTo>
                  <a:cubicBezTo>
                    <a:pt x="9" y="452"/>
                    <a:pt x="24" y="464"/>
                    <a:pt x="34" y="466"/>
                  </a:cubicBezTo>
                  <a:cubicBezTo>
                    <a:pt x="55" y="471"/>
                    <a:pt x="114" y="479"/>
                    <a:pt x="133" y="440"/>
                  </a:cubicBezTo>
                  <a:cubicBezTo>
                    <a:pt x="152" y="401"/>
                    <a:pt x="141" y="232"/>
                    <a:pt x="147" y="232"/>
                  </a:cubicBezTo>
                  <a:cubicBezTo>
                    <a:pt x="153" y="232"/>
                    <a:pt x="150" y="400"/>
                    <a:pt x="169" y="439"/>
                  </a:cubicBezTo>
                  <a:cubicBezTo>
                    <a:pt x="188" y="478"/>
                    <a:pt x="243" y="473"/>
                    <a:pt x="262" y="468"/>
                  </a:cubicBezTo>
                  <a:cubicBezTo>
                    <a:pt x="272" y="462"/>
                    <a:pt x="292" y="459"/>
                    <a:pt x="282" y="407"/>
                  </a:cubicBezTo>
                  <a:lnTo>
                    <a:pt x="210" y="57"/>
                  </a:lnTo>
                  <a:cubicBezTo>
                    <a:pt x="201" y="12"/>
                    <a:pt x="218" y="105"/>
                    <a:pt x="230" y="135"/>
                  </a:cubicBezTo>
                  <a:cubicBezTo>
                    <a:pt x="242" y="165"/>
                    <a:pt x="242" y="254"/>
                    <a:pt x="281" y="236"/>
                  </a:cubicBezTo>
                  <a:cubicBezTo>
                    <a:pt x="320" y="218"/>
                    <a:pt x="299" y="180"/>
                    <a:pt x="295" y="162"/>
                  </a:cubicBezTo>
                  <a:cubicBezTo>
                    <a:pt x="288" y="150"/>
                    <a:pt x="237" y="17"/>
                    <a:pt x="216" y="8"/>
                  </a:cubicBezTo>
                  <a:cubicBezTo>
                    <a:pt x="183" y="0"/>
                    <a:pt x="168" y="1"/>
                    <a:pt x="168" y="1"/>
                  </a:cubicBezTo>
                  <a:close/>
                </a:path>
              </a:pathLst>
            </a:custGeom>
            <a:gradFill rotWithShape="1">
              <a:gsLst>
                <a:gs pos="0">
                  <a:srgbClr val="00749B"/>
                </a:gs>
                <a:gs pos="100000">
                  <a:srgbClr val="0099CC"/>
                </a:gs>
              </a:gsLst>
              <a:lin ang="18900000" scaled="1"/>
            </a:gradFill>
            <a:ln w="9525">
              <a:round/>
              <a:headEnd/>
              <a:tailEnd/>
            </a:ln>
            <a:scene3d>
              <a:camera prst="legacyPerspectiveTopRight"/>
              <a:lightRig rig="legacyNormal2" dir="t"/>
            </a:scene3d>
            <a:sp3d extrusionH="430200" prstMaterial="legacyMetal">
              <a:bevelT w="13500" h="13500" prst="angle"/>
              <a:bevelB w="13500" h="13500" prst="angle"/>
              <a:extrusionClr>
                <a:srgbClr val="0099CC"/>
              </a:extrusionClr>
            </a:sp3d>
          </p:spPr>
          <p:txBody>
            <a:bodyPr>
              <a:flatTx/>
            </a:bodyPr>
            <a:lstStyle/>
            <a:p>
              <a:endParaRPr lang="zh-CN" altLang="en-US"/>
            </a:p>
          </p:txBody>
        </p:sp>
        <p:sp>
          <p:nvSpPr>
            <p:cNvPr id="28" name="Oval 25"/>
            <p:cNvSpPr>
              <a:spLocks noChangeArrowheads="1"/>
            </p:cNvSpPr>
            <p:nvPr/>
          </p:nvSpPr>
          <p:spPr bwMode="gray">
            <a:xfrm flipH="1">
              <a:off x="2286" y="2247"/>
              <a:ext cx="199" cy="215"/>
            </a:xfrm>
            <a:prstGeom prst="ellipse">
              <a:avLst/>
            </a:prstGeom>
            <a:gradFill rotWithShape="1">
              <a:gsLst>
                <a:gs pos="0">
                  <a:srgbClr val="00749B"/>
                </a:gs>
                <a:gs pos="100000">
                  <a:srgbClr val="0099CC"/>
                </a:gs>
              </a:gsLst>
              <a:lin ang="18900000" scaled="1"/>
            </a:gradFill>
            <a:ln w="9525">
              <a:round/>
              <a:headEnd/>
              <a:tailEnd/>
            </a:ln>
            <a:scene3d>
              <a:camera prst="legacyPerspectiveTopRight"/>
              <a:lightRig rig="legacyNormal2" dir="t"/>
            </a:scene3d>
            <a:sp3d extrusionH="430200" prstMaterial="legacyMetal">
              <a:bevelT w="13500" h="13500" prst="angle"/>
              <a:bevelB w="13500" h="13500" prst="angle"/>
              <a:extrusionClr>
                <a:srgbClr val="0099CC"/>
              </a:extrusionClr>
            </a:sp3d>
          </p:spPr>
          <p:txBody>
            <a:bodyPr wrap="none" anchor="ctr">
              <a:flatTx/>
            </a:bodyPr>
            <a:lstStyle/>
            <a:p>
              <a:endParaRPr lang="zh-CN" altLang="en-US"/>
            </a:p>
          </p:txBody>
        </p:sp>
      </p:grpSp>
      <p:sp>
        <p:nvSpPr>
          <p:cNvPr id="29" name="Rectangle 23"/>
          <p:cNvSpPr>
            <a:spLocks noChangeArrowheads="1"/>
          </p:cNvSpPr>
          <p:nvPr/>
        </p:nvSpPr>
        <p:spPr bwMode="auto">
          <a:xfrm>
            <a:off x="607738" y="152400"/>
            <a:ext cx="3897221" cy="461665"/>
          </a:xfrm>
          <a:prstGeom prst="rect">
            <a:avLst/>
          </a:prstGeom>
          <a:noFill/>
          <a:ln w="9525">
            <a:noFill/>
            <a:miter lim="800000"/>
            <a:headEnd/>
            <a:tailEnd/>
          </a:ln>
          <a:effectLst/>
        </p:spPr>
        <p:txBody>
          <a:bodyPr wrap="none">
            <a:spAutoFit/>
          </a:bodyPr>
          <a:lstStyle/>
          <a:p>
            <a:pPr eaLnBrk="0" hangingPunct="0"/>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六、怎样进行教与学的评价</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607738" y="152400"/>
            <a:ext cx="3897221" cy="461665"/>
          </a:xfrm>
          <a:prstGeom prst="rect">
            <a:avLst/>
          </a:prstGeom>
          <a:noFill/>
          <a:ln w="9525">
            <a:noFill/>
            <a:miter lim="800000"/>
            <a:headEnd/>
            <a:tailEnd/>
          </a:ln>
          <a:effectLst/>
        </p:spPr>
        <p:txBody>
          <a:bodyPr wrap="none">
            <a:spAutoFit/>
          </a:bodyPr>
          <a:lstStyle/>
          <a:p>
            <a:pPr eaLnBrk="0" hangingPunct="0"/>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七、张弛有度提高教学质量</a:t>
            </a:r>
          </a:p>
        </p:txBody>
      </p:sp>
      <p:sp>
        <p:nvSpPr>
          <p:cNvPr id="4" name="矩形 3"/>
          <p:cNvSpPr/>
          <p:nvPr/>
        </p:nvSpPr>
        <p:spPr>
          <a:xfrm>
            <a:off x="1239007" y="1143000"/>
            <a:ext cx="3013967" cy="769441"/>
          </a:xfrm>
          <a:prstGeom prst="rect">
            <a:avLst/>
          </a:prstGeom>
          <a:noFill/>
        </p:spPr>
        <p:txBody>
          <a:bodyPr wrap="none" lIns="91440" tIns="45720" rIns="91440" bIns="45720">
            <a:spAutoFit/>
          </a:bodyPr>
          <a:lstStyle/>
          <a:p>
            <a:pPr algn="ctr"/>
            <a:r>
              <a:rPr lang="zh-CN" altLang="en-US" sz="4400" b="1" cap="all" spc="0" dirty="0" smtClean="0">
                <a:ln w="9000" cmpd="sng">
                  <a:solidFill>
                    <a:schemeClr val="accent4">
                      <a:shade val="50000"/>
                      <a:satMod val="120000"/>
                    </a:schemeClr>
                  </a:solidFill>
                  <a:prstDash val="solid"/>
                </a:ln>
                <a:solidFill>
                  <a:srgbClr val="006600"/>
                </a:solidFill>
                <a:effectLst>
                  <a:reflection blurRad="12700" stA="28000" endPos="45000" dist="1000" dir="5400000" sy="-100000" algn="bl" rotWithShape="0"/>
                </a:effectLst>
              </a:rPr>
              <a:t>基础与拓展</a:t>
            </a:r>
            <a:endParaRPr lang="zh-CN" altLang="en-US" sz="4400" b="1" cap="all" spc="0" dirty="0">
              <a:ln w="9000" cmpd="sng">
                <a:solidFill>
                  <a:schemeClr val="accent4">
                    <a:shade val="50000"/>
                    <a:satMod val="120000"/>
                  </a:schemeClr>
                </a:solidFill>
                <a:prstDash val="solid"/>
              </a:ln>
              <a:solidFill>
                <a:srgbClr val="006600"/>
              </a:solidFill>
              <a:effectLst>
                <a:reflection blurRad="12700" stA="28000" endPos="45000" dist="1000" dir="5400000" sy="-100000" algn="bl" rotWithShape="0"/>
              </a:effectLst>
            </a:endParaRPr>
          </a:p>
        </p:txBody>
      </p:sp>
      <p:sp>
        <p:nvSpPr>
          <p:cNvPr id="6" name="矩形 5"/>
          <p:cNvSpPr/>
          <p:nvPr/>
        </p:nvSpPr>
        <p:spPr>
          <a:xfrm>
            <a:off x="2286000" y="2209800"/>
            <a:ext cx="3013967" cy="769441"/>
          </a:xfrm>
          <a:prstGeom prst="rect">
            <a:avLst/>
          </a:prstGeom>
          <a:noFill/>
        </p:spPr>
        <p:txBody>
          <a:bodyPr wrap="none" lIns="91440" tIns="45720" rIns="91440" bIns="45720">
            <a:spAutoFit/>
          </a:bodyPr>
          <a:lstStyle/>
          <a:p>
            <a:pPr algn="ctr"/>
            <a:r>
              <a:rPr lang="zh-CN" altLang="en-US" sz="4400" b="1" cap="all" spc="0"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素养与笔试</a:t>
            </a:r>
            <a:endParaRPr lang="zh-CN" altLang="en-US" sz="4400" b="1" cap="all" spc="0"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endParaRPr>
          </a:p>
        </p:txBody>
      </p:sp>
      <p:sp>
        <p:nvSpPr>
          <p:cNvPr id="7" name="矩形 6"/>
          <p:cNvSpPr/>
          <p:nvPr/>
        </p:nvSpPr>
        <p:spPr>
          <a:xfrm>
            <a:off x="3463033" y="3276600"/>
            <a:ext cx="3013967" cy="769441"/>
          </a:xfrm>
          <a:prstGeom prst="rect">
            <a:avLst/>
          </a:prstGeom>
          <a:noFill/>
        </p:spPr>
        <p:txBody>
          <a:bodyPr wrap="none" lIns="91440" tIns="45720" rIns="91440" bIns="45720">
            <a:spAutoFit/>
          </a:bodyPr>
          <a:lstStyle/>
          <a:p>
            <a:pPr algn="ctr"/>
            <a:r>
              <a:rPr lang="zh-CN" altLang="en-US" sz="4400" b="1" cap="all" spc="0"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rPr>
              <a:t>民主与规矩</a:t>
            </a:r>
            <a:endParaRPr lang="zh-CN" altLang="en-US" sz="4400" b="1" cap="all" spc="0"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endParaRPr>
          </a:p>
        </p:txBody>
      </p:sp>
      <p:sp>
        <p:nvSpPr>
          <p:cNvPr id="8" name="矩形 7"/>
          <p:cNvSpPr/>
          <p:nvPr/>
        </p:nvSpPr>
        <p:spPr>
          <a:xfrm>
            <a:off x="4529833" y="4419600"/>
            <a:ext cx="3013967" cy="769441"/>
          </a:xfrm>
          <a:prstGeom prst="rect">
            <a:avLst/>
          </a:prstGeom>
          <a:noFill/>
        </p:spPr>
        <p:txBody>
          <a:bodyPr wrap="none" lIns="91440" tIns="45720" rIns="91440" bIns="45720">
            <a:spAutoFit/>
          </a:bodyPr>
          <a:lstStyle/>
          <a:p>
            <a:pPr algn="ctr"/>
            <a:r>
              <a:rPr lang="zh-CN" altLang="en-US" sz="4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分科</a:t>
            </a:r>
            <a:r>
              <a:rPr lang="zh-CN" altLang="en-US" sz="4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与活动</a:t>
            </a:r>
            <a:endParaRPr lang="zh-CN" altLang="en-US" sz="4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en-US" altLang="zh-CN" dirty="0" err="1" smtClean="0"/>
              <a:t>www.czwsxx.com</a:t>
            </a:r>
            <a:endParaRPr lang="en-US" altLang="zh-CN" dirty="0"/>
          </a:p>
        </p:txBody>
      </p:sp>
      <p:sp>
        <p:nvSpPr>
          <p:cNvPr id="35842" name="WordArt 2"/>
          <p:cNvSpPr>
            <a:spLocks noChangeArrowheads="1" noChangeShapeType="1" noTextEdit="1"/>
          </p:cNvSpPr>
          <p:nvPr/>
        </p:nvSpPr>
        <p:spPr bwMode="gray">
          <a:xfrm>
            <a:off x="609600" y="1905000"/>
            <a:ext cx="4114800" cy="3524250"/>
          </a:xfrm>
          <a:prstGeom prst="rect">
            <a:avLst/>
          </a:prstGeom>
        </p:spPr>
        <p:txBody>
          <a:bodyPr wrap="none" fromWordArt="1">
            <a:prstTxWarp prst="textDeflate">
              <a:avLst>
                <a:gd name="adj" fmla="val 0"/>
              </a:avLst>
            </a:prstTxWarp>
          </a:bodyPr>
          <a:lstStyle/>
          <a:p>
            <a:pPr algn="ctr"/>
            <a:r>
              <a:rPr lang="zh-CN" altLang="en-US" sz="3600" b="1" kern="10" dirty="0" smtClean="0">
                <a:ln w="19050">
                  <a:solidFill>
                    <a:srgbClr val="FFFFFF"/>
                  </a:solidFill>
                  <a:round/>
                  <a:headEnd/>
                  <a:tailEnd/>
                </a:ln>
                <a:solidFill>
                  <a:schemeClr val="accent1"/>
                </a:solidFill>
                <a:effectLst>
                  <a:outerShdw dist="53882" dir="2700000" algn="ctr" rotWithShape="0">
                    <a:schemeClr val="tx1">
                      <a:alpha val="50000"/>
                    </a:schemeClr>
                  </a:outerShdw>
                </a:effectLst>
                <a:latin typeface="Arial"/>
                <a:cs typeface="Arial"/>
              </a:rPr>
              <a:t>？</a:t>
            </a:r>
            <a:endParaRPr lang="zh-CN" altLang="en-US" sz="3600" b="1" kern="10" dirty="0">
              <a:ln w="19050">
                <a:solidFill>
                  <a:srgbClr val="FFFFFF"/>
                </a:solidFill>
                <a:round/>
                <a:headEnd/>
                <a:tailEnd/>
              </a:ln>
              <a:solidFill>
                <a:schemeClr val="accent1"/>
              </a:solidFill>
              <a:effectLst>
                <a:outerShdw dist="53882" dir="2700000" algn="ctr" rotWithShape="0">
                  <a:schemeClr val="tx1">
                    <a:alpha val="50000"/>
                  </a:schemeClr>
                </a:outerShdw>
              </a:effectLst>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04800" y="2087880"/>
          <a:ext cx="8534400" cy="3322320"/>
        </p:xfrm>
        <a:graphic>
          <a:graphicData uri="http://schemas.openxmlformats.org/drawingml/2006/table">
            <a:tbl>
              <a:tblPr/>
              <a:tblGrid>
                <a:gridCol w="1411605"/>
                <a:gridCol w="7122795"/>
              </a:tblGrid>
              <a:tr h="392307">
                <a:tc>
                  <a:txBody>
                    <a:bodyPr/>
                    <a:lstStyle/>
                    <a:p>
                      <a:pPr algn="ctr">
                        <a:spcAft>
                          <a:spcPts val="0"/>
                        </a:spcAft>
                      </a:pPr>
                      <a:r>
                        <a:rPr lang="zh-CN" sz="2800" kern="100" dirty="0">
                          <a:latin typeface="Calibri"/>
                          <a:ea typeface="黑体"/>
                          <a:cs typeface="Times New Roman"/>
                        </a:rPr>
                        <a:t>办公室</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800" kern="100" dirty="0">
                          <a:latin typeface="Calibri"/>
                          <a:ea typeface="黑体"/>
                          <a:cs typeface="Times New Roman"/>
                        </a:rPr>
                        <a:t>成员姓名</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065">
                <a:tc>
                  <a:txBody>
                    <a:bodyPr/>
                    <a:lstStyle/>
                    <a:p>
                      <a:pPr algn="ctr">
                        <a:spcAft>
                          <a:spcPts val="0"/>
                        </a:spcAft>
                      </a:pPr>
                      <a:r>
                        <a:rPr lang="zh-CN" sz="2800" kern="100" dirty="0">
                          <a:latin typeface="Calibri"/>
                          <a:ea typeface="黑体"/>
                          <a:cs typeface="Times New Roman"/>
                        </a:rPr>
                        <a:t>一办</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3800"/>
                        </a:lnSpc>
                        <a:spcAft>
                          <a:spcPts val="0"/>
                        </a:spcAft>
                      </a:pPr>
                      <a:r>
                        <a:rPr lang="zh-CN" sz="2800" kern="100" dirty="0">
                          <a:latin typeface="Calibri"/>
                          <a:ea typeface="黑体"/>
                          <a:cs typeface="Times New Roman"/>
                        </a:rPr>
                        <a:t>陈玲美、周爱英、葛文婷、全梦寒、</a:t>
                      </a:r>
                      <a:r>
                        <a:rPr lang="zh-CN" sz="2800" i="1" kern="100" dirty="0">
                          <a:latin typeface="Calibri"/>
                          <a:ea typeface="黑体"/>
                          <a:cs typeface="Times New Roman"/>
                        </a:rPr>
                        <a:t>黄晓娟、</a:t>
                      </a:r>
                      <a:r>
                        <a:rPr lang="zh-CN" sz="2800" kern="100" dirty="0">
                          <a:latin typeface="Calibri"/>
                          <a:ea typeface="黑体"/>
                          <a:cs typeface="Times New Roman"/>
                        </a:rPr>
                        <a:t>邱钰、韩文君、裴国民</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614">
                <a:tc>
                  <a:txBody>
                    <a:bodyPr/>
                    <a:lstStyle/>
                    <a:p>
                      <a:pPr algn="ctr">
                        <a:spcAft>
                          <a:spcPts val="0"/>
                        </a:spcAft>
                      </a:pPr>
                      <a:r>
                        <a:rPr lang="zh-CN" sz="2800" kern="100">
                          <a:latin typeface="Calibri"/>
                          <a:ea typeface="黑体"/>
                          <a:cs typeface="Times New Roman"/>
                        </a:rPr>
                        <a:t>二办</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3800"/>
                        </a:lnSpc>
                        <a:spcAft>
                          <a:spcPts val="0"/>
                        </a:spcAft>
                      </a:pPr>
                      <a:r>
                        <a:rPr lang="zh-CN" sz="2800" kern="100" dirty="0">
                          <a:latin typeface="Calibri"/>
                          <a:ea typeface="黑体"/>
                          <a:cs typeface="Times New Roman"/>
                        </a:rPr>
                        <a:t>蒋清林、裴如梦、郑黎燕、谭辉、郑伟珍、毛自勤、郑泽鑫、郑礼芬、张云剑、</a:t>
                      </a:r>
                      <a:r>
                        <a:rPr lang="zh-CN" sz="2800" u="wavy" kern="100" dirty="0">
                          <a:solidFill>
                            <a:srgbClr val="0000CC"/>
                          </a:solidFill>
                          <a:latin typeface="Calibri"/>
                          <a:ea typeface="黑体"/>
                          <a:cs typeface="Times New Roman"/>
                        </a:rPr>
                        <a:t>恽晓云</a:t>
                      </a:r>
                      <a:endParaRPr lang="zh-CN" sz="1800" kern="100" dirty="0">
                        <a:solidFill>
                          <a:srgbClr val="0000CC"/>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614">
                <a:tc>
                  <a:txBody>
                    <a:bodyPr/>
                    <a:lstStyle/>
                    <a:p>
                      <a:pPr algn="ctr">
                        <a:spcAft>
                          <a:spcPts val="0"/>
                        </a:spcAft>
                      </a:pPr>
                      <a:r>
                        <a:rPr lang="zh-CN" sz="2800" kern="100">
                          <a:latin typeface="Calibri"/>
                          <a:ea typeface="黑体"/>
                          <a:cs typeface="Times New Roman"/>
                        </a:rPr>
                        <a:t>三办</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3800"/>
                        </a:lnSpc>
                        <a:spcAft>
                          <a:spcPts val="0"/>
                        </a:spcAft>
                      </a:pPr>
                      <a:r>
                        <a:rPr lang="zh-CN" sz="2800" kern="100" dirty="0">
                          <a:latin typeface="Calibri"/>
                          <a:ea typeface="黑体"/>
                          <a:cs typeface="Times New Roman"/>
                        </a:rPr>
                        <a:t>郑亚花、朱玲、郑娟玲、郑云方、秦雨笋、马武媛、郑红卫、潘林燕、汤俊琳、俞为民</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2895600" y="739914"/>
            <a:ext cx="3786614" cy="707886"/>
          </a:xfrm>
          <a:prstGeom prst="rect">
            <a:avLst/>
          </a:prstGeom>
        </p:spPr>
        <p:txBody>
          <a:bodyPr wrap="none">
            <a:spAutoFit/>
          </a:bodyPr>
          <a:lstStyle/>
          <a:p>
            <a:r>
              <a:rPr lang="zh-CN" altLang="zh-CN" sz="4000" b="1" dirty="0" smtClean="0">
                <a:latin typeface="黑体" pitchFamily="49" charset="-122"/>
                <a:ea typeface="黑体" pitchFamily="49" charset="-122"/>
              </a:rPr>
              <a:t>办</a:t>
            </a:r>
            <a:r>
              <a:rPr lang="zh-CN" altLang="zh-CN" sz="4000" b="1" smtClean="0">
                <a:latin typeface="黑体" pitchFamily="49" charset="-122"/>
                <a:ea typeface="黑体" pitchFamily="49" charset="-122"/>
              </a:rPr>
              <a:t>公室</a:t>
            </a:r>
            <a:r>
              <a:rPr lang="zh-CN" altLang="en-US" sz="4000" b="1" smtClean="0">
                <a:latin typeface="黑体" pitchFamily="49" charset="-122"/>
                <a:ea typeface="黑体" pitchFamily="49" charset="-122"/>
              </a:rPr>
              <a:t>团队</a:t>
            </a:r>
            <a:r>
              <a:rPr lang="zh-CN" altLang="zh-CN" sz="4000" b="1" smtClean="0">
                <a:latin typeface="黑体" pitchFamily="49" charset="-122"/>
                <a:ea typeface="黑体" pitchFamily="49" charset="-122"/>
              </a:rPr>
              <a:t>安</a:t>
            </a:r>
            <a:r>
              <a:rPr lang="zh-CN" altLang="zh-CN" sz="4000" b="1" dirty="0" smtClean="0">
                <a:latin typeface="黑体" pitchFamily="49" charset="-122"/>
                <a:ea typeface="黑体" pitchFamily="49" charset="-122"/>
              </a:rPr>
              <a:t>排</a:t>
            </a:r>
            <a:endParaRPr lang="zh-CN" altLang="en-US" sz="4000" b="1"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flipV="1">
            <a:off x="2368550" y="990600"/>
            <a:ext cx="381000" cy="381000"/>
          </a:xfrm>
          <a:prstGeom prst="line">
            <a:avLst/>
          </a:prstGeom>
          <a:noFill/>
          <a:ln w="12700" cap="rnd">
            <a:solidFill>
              <a:srgbClr val="003366"/>
            </a:solidFill>
            <a:prstDash val="sysDot"/>
            <a:round/>
            <a:headEnd/>
            <a:tailEnd/>
          </a:ln>
          <a:effectLst/>
        </p:spPr>
        <p:txBody>
          <a:bodyPr/>
          <a:lstStyle/>
          <a:p>
            <a:endParaRPr lang="zh-CN" altLang="en-US"/>
          </a:p>
        </p:txBody>
      </p:sp>
      <p:sp>
        <p:nvSpPr>
          <p:cNvPr id="7171" name="Line 3"/>
          <p:cNvSpPr>
            <a:spLocks noChangeShapeType="1"/>
          </p:cNvSpPr>
          <p:nvPr/>
        </p:nvSpPr>
        <p:spPr bwMode="auto">
          <a:xfrm>
            <a:off x="2292350" y="3657600"/>
            <a:ext cx="457200" cy="304800"/>
          </a:xfrm>
          <a:prstGeom prst="line">
            <a:avLst/>
          </a:prstGeom>
          <a:noFill/>
          <a:ln w="12700" cap="rnd">
            <a:solidFill>
              <a:srgbClr val="003366"/>
            </a:solidFill>
            <a:prstDash val="sysDot"/>
            <a:round/>
            <a:headEnd/>
            <a:tailEnd/>
          </a:ln>
          <a:effectLst/>
        </p:spPr>
        <p:txBody>
          <a:bodyPr/>
          <a:lstStyle/>
          <a:p>
            <a:endParaRPr lang="zh-CN" altLang="en-US"/>
          </a:p>
        </p:txBody>
      </p:sp>
      <p:sp>
        <p:nvSpPr>
          <p:cNvPr id="7172" name="Line 4"/>
          <p:cNvSpPr>
            <a:spLocks noChangeShapeType="1"/>
          </p:cNvSpPr>
          <p:nvPr/>
        </p:nvSpPr>
        <p:spPr bwMode="auto">
          <a:xfrm>
            <a:off x="2749550" y="990600"/>
            <a:ext cx="609600" cy="0"/>
          </a:xfrm>
          <a:prstGeom prst="line">
            <a:avLst/>
          </a:prstGeom>
          <a:noFill/>
          <a:ln w="12700" cap="rnd">
            <a:solidFill>
              <a:srgbClr val="003366"/>
            </a:solidFill>
            <a:prstDash val="sysDot"/>
            <a:round/>
            <a:headEnd/>
            <a:tailEnd/>
          </a:ln>
          <a:effectLst/>
        </p:spPr>
        <p:txBody>
          <a:bodyPr/>
          <a:lstStyle/>
          <a:p>
            <a:endParaRPr lang="zh-CN" altLang="en-US"/>
          </a:p>
        </p:txBody>
      </p:sp>
      <p:sp>
        <p:nvSpPr>
          <p:cNvPr id="7173" name="Line 5"/>
          <p:cNvSpPr>
            <a:spLocks noChangeShapeType="1"/>
          </p:cNvSpPr>
          <p:nvPr/>
        </p:nvSpPr>
        <p:spPr bwMode="auto">
          <a:xfrm>
            <a:off x="2749550" y="3962400"/>
            <a:ext cx="609600" cy="0"/>
          </a:xfrm>
          <a:prstGeom prst="line">
            <a:avLst/>
          </a:prstGeom>
          <a:noFill/>
          <a:ln w="12700" cap="rnd">
            <a:solidFill>
              <a:srgbClr val="003366"/>
            </a:solidFill>
            <a:prstDash val="sysDot"/>
            <a:round/>
            <a:headEnd/>
            <a:tailEnd/>
          </a:ln>
          <a:effectLst/>
        </p:spPr>
        <p:txBody>
          <a:bodyPr/>
          <a:lstStyle/>
          <a:p>
            <a:endParaRPr lang="zh-CN" altLang="en-US"/>
          </a:p>
        </p:txBody>
      </p:sp>
      <p:sp>
        <p:nvSpPr>
          <p:cNvPr id="7174" name="Line 6"/>
          <p:cNvSpPr>
            <a:spLocks noChangeShapeType="1"/>
          </p:cNvSpPr>
          <p:nvPr/>
        </p:nvSpPr>
        <p:spPr bwMode="auto">
          <a:xfrm flipV="1">
            <a:off x="2673350" y="1752600"/>
            <a:ext cx="685800" cy="0"/>
          </a:xfrm>
          <a:prstGeom prst="line">
            <a:avLst/>
          </a:prstGeom>
          <a:noFill/>
          <a:ln w="12700" cap="rnd">
            <a:solidFill>
              <a:srgbClr val="003366"/>
            </a:solidFill>
            <a:prstDash val="sysDot"/>
            <a:round/>
            <a:headEnd/>
            <a:tailEnd/>
          </a:ln>
          <a:effectLst/>
        </p:spPr>
        <p:txBody>
          <a:bodyPr/>
          <a:lstStyle/>
          <a:p>
            <a:endParaRPr lang="zh-CN" altLang="en-US"/>
          </a:p>
        </p:txBody>
      </p:sp>
      <p:sp>
        <p:nvSpPr>
          <p:cNvPr id="7175" name="Line 7"/>
          <p:cNvSpPr>
            <a:spLocks noChangeShapeType="1"/>
          </p:cNvSpPr>
          <p:nvPr/>
        </p:nvSpPr>
        <p:spPr bwMode="auto">
          <a:xfrm>
            <a:off x="2749550" y="2514600"/>
            <a:ext cx="609600" cy="0"/>
          </a:xfrm>
          <a:prstGeom prst="line">
            <a:avLst/>
          </a:prstGeom>
          <a:noFill/>
          <a:ln w="12700" cap="rnd">
            <a:solidFill>
              <a:srgbClr val="003366"/>
            </a:solidFill>
            <a:prstDash val="sysDot"/>
            <a:round/>
            <a:headEnd/>
            <a:tailEnd/>
          </a:ln>
          <a:effectLst/>
        </p:spPr>
        <p:txBody>
          <a:bodyPr/>
          <a:lstStyle/>
          <a:p>
            <a:endParaRPr lang="zh-CN" altLang="en-US"/>
          </a:p>
        </p:txBody>
      </p:sp>
      <p:sp>
        <p:nvSpPr>
          <p:cNvPr id="7176" name="Line 8"/>
          <p:cNvSpPr>
            <a:spLocks noChangeShapeType="1"/>
          </p:cNvSpPr>
          <p:nvPr/>
        </p:nvSpPr>
        <p:spPr bwMode="auto">
          <a:xfrm flipV="1">
            <a:off x="2673350" y="3200400"/>
            <a:ext cx="685800" cy="0"/>
          </a:xfrm>
          <a:prstGeom prst="line">
            <a:avLst/>
          </a:prstGeom>
          <a:noFill/>
          <a:ln w="12700" cap="rnd">
            <a:solidFill>
              <a:srgbClr val="003366"/>
            </a:solidFill>
            <a:prstDash val="sysDot"/>
            <a:round/>
            <a:headEnd/>
            <a:tailEnd/>
          </a:ln>
          <a:effectLst/>
        </p:spPr>
        <p:txBody>
          <a:bodyPr/>
          <a:lstStyle/>
          <a:p>
            <a:endParaRPr lang="zh-CN" altLang="en-US"/>
          </a:p>
        </p:txBody>
      </p:sp>
      <p:grpSp>
        <p:nvGrpSpPr>
          <p:cNvPr id="7178" name="Group 10"/>
          <p:cNvGrpSpPr>
            <a:grpSpLocks/>
          </p:cNvGrpSpPr>
          <p:nvPr/>
        </p:nvGrpSpPr>
        <p:grpSpPr bwMode="auto">
          <a:xfrm>
            <a:off x="304800" y="1138238"/>
            <a:ext cx="2673350" cy="2671762"/>
            <a:chOff x="140" y="1419"/>
            <a:chExt cx="1684" cy="1683"/>
          </a:xfrm>
        </p:grpSpPr>
        <p:sp>
          <p:nvSpPr>
            <p:cNvPr id="7179" name="Oval 11"/>
            <p:cNvSpPr>
              <a:spLocks noChangeArrowheads="1"/>
            </p:cNvSpPr>
            <p:nvPr/>
          </p:nvSpPr>
          <p:spPr bwMode="gray">
            <a:xfrm>
              <a:off x="140" y="1419"/>
              <a:ext cx="1684" cy="168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7180" name="Oval 12"/>
            <p:cNvSpPr>
              <a:spLocks noChangeArrowheads="1"/>
            </p:cNvSpPr>
            <p:nvPr/>
          </p:nvSpPr>
          <p:spPr bwMode="gray">
            <a:xfrm>
              <a:off x="251" y="1528"/>
              <a:ext cx="1461" cy="146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7181" name="Oval 13"/>
            <p:cNvSpPr>
              <a:spLocks noChangeArrowheads="1"/>
            </p:cNvSpPr>
            <p:nvPr/>
          </p:nvSpPr>
          <p:spPr bwMode="gray">
            <a:xfrm>
              <a:off x="258" y="1536"/>
              <a:ext cx="1461" cy="146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endParaRPr lang="zh-CN" altLang="en-US"/>
            </a:p>
          </p:txBody>
        </p:sp>
        <p:sp>
          <p:nvSpPr>
            <p:cNvPr id="7182" name="Oval 14"/>
            <p:cNvSpPr>
              <a:spLocks noChangeArrowheads="1"/>
            </p:cNvSpPr>
            <p:nvPr/>
          </p:nvSpPr>
          <p:spPr bwMode="gray">
            <a:xfrm>
              <a:off x="323" y="1602"/>
              <a:ext cx="1317" cy="1316"/>
            </a:xfrm>
            <a:prstGeom prst="ellipse">
              <a:avLst/>
            </a:prstGeom>
            <a:solidFill>
              <a:srgbClr val="000000"/>
            </a:solidFill>
            <a:ln w="38100" algn="ctr">
              <a:noFill/>
              <a:round/>
              <a:headEnd/>
              <a:tailEnd/>
            </a:ln>
            <a:effectLst/>
          </p:spPr>
          <p:txBody>
            <a:bodyPr anchor="ctr">
              <a:spAutoFit/>
            </a:bodyPr>
            <a:lstStyle/>
            <a:p>
              <a:endParaRPr lang="zh-CN" altLang="en-US"/>
            </a:p>
          </p:txBody>
        </p:sp>
        <p:sp>
          <p:nvSpPr>
            <p:cNvPr id="7183" name="Oval 15"/>
            <p:cNvSpPr>
              <a:spLocks noChangeArrowheads="1"/>
            </p:cNvSpPr>
            <p:nvPr/>
          </p:nvSpPr>
          <p:spPr bwMode="gray">
            <a:xfrm>
              <a:off x="344" y="1623"/>
              <a:ext cx="1276" cy="127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7184" name="Oval 16"/>
            <p:cNvSpPr>
              <a:spLocks noChangeArrowheads="1"/>
            </p:cNvSpPr>
            <p:nvPr/>
          </p:nvSpPr>
          <p:spPr bwMode="gray">
            <a:xfrm>
              <a:off x="360" y="1630"/>
              <a:ext cx="1246" cy="1246"/>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7185" name="Oval 17"/>
            <p:cNvSpPr>
              <a:spLocks noChangeArrowheads="1"/>
            </p:cNvSpPr>
            <p:nvPr/>
          </p:nvSpPr>
          <p:spPr bwMode="gray">
            <a:xfrm>
              <a:off x="374" y="1642"/>
              <a:ext cx="1184" cy="1164"/>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7186" name="Oval 18"/>
            <p:cNvSpPr>
              <a:spLocks noChangeArrowheads="1"/>
            </p:cNvSpPr>
            <p:nvPr/>
          </p:nvSpPr>
          <p:spPr bwMode="gray">
            <a:xfrm>
              <a:off x="443" y="1675"/>
              <a:ext cx="1053" cy="945"/>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zh-CN" altLang="en-US"/>
            </a:p>
          </p:txBody>
        </p:sp>
        <p:pic>
          <p:nvPicPr>
            <p:cNvPr id="7187" name="Picture 19" descr="mark"/>
            <p:cNvPicPr>
              <a:picLocks noChangeAspect="1" noChangeArrowheads="1"/>
            </p:cNvPicPr>
            <p:nvPr/>
          </p:nvPicPr>
          <p:blipFill>
            <a:blip r:embed="rId2" cstate="print"/>
            <a:srcRect/>
            <a:stretch>
              <a:fillRect/>
            </a:stretch>
          </p:blipFill>
          <p:spPr bwMode="auto">
            <a:xfrm>
              <a:off x="452" y="1773"/>
              <a:ext cx="1011" cy="1003"/>
            </a:xfrm>
            <a:prstGeom prst="rect">
              <a:avLst/>
            </a:prstGeom>
            <a:noFill/>
          </p:spPr>
        </p:pic>
      </p:grpSp>
      <p:sp>
        <p:nvSpPr>
          <p:cNvPr id="7188" name="AutoShape 20"/>
          <p:cNvSpPr>
            <a:spLocks noChangeArrowheads="1"/>
          </p:cNvSpPr>
          <p:nvPr/>
        </p:nvSpPr>
        <p:spPr bwMode="gray">
          <a:xfrm>
            <a:off x="3352800" y="76200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CN" altLang="en-US"/>
          </a:p>
        </p:txBody>
      </p:sp>
      <p:sp>
        <p:nvSpPr>
          <p:cNvPr id="7189" name="Rectangle 21"/>
          <p:cNvSpPr>
            <a:spLocks noChangeArrowheads="1"/>
          </p:cNvSpPr>
          <p:nvPr/>
        </p:nvSpPr>
        <p:spPr bwMode="auto">
          <a:xfrm>
            <a:off x="4346575" y="762000"/>
            <a:ext cx="3278462" cy="461665"/>
          </a:xfrm>
          <a:prstGeom prst="rect">
            <a:avLst/>
          </a:prstGeom>
          <a:noFill/>
          <a:ln w="9525">
            <a:noFill/>
            <a:miter lim="800000"/>
            <a:headEnd/>
            <a:tailEnd/>
          </a:ln>
          <a:effectLst/>
        </p:spPr>
        <p:txBody>
          <a:bodyPr wrap="none">
            <a:spAutoFit/>
          </a:bodyPr>
          <a:lstStyle/>
          <a:p>
            <a:pPr eaLnBrk="0" hangingPunct="0"/>
            <a:r>
              <a:rPr lang="zh-CN" altLang="en-US" sz="2400" b="1" dirty="0">
                <a:solidFill>
                  <a:srgbClr val="000000"/>
                </a:solidFill>
                <a:latin typeface="黑体" pitchFamily="49" charset="-122"/>
                <a:ea typeface="黑体" pitchFamily="49" charset="-122"/>
              </a:rPr>
              <a:t>课</a:t>
            </a:r>
            <a:r>
              <a:rPr lang="zh-CN" altLang="en-US" sz="2400" b="1" dirty="0" smtClean="0">
                <a:solidFill>
                  <a:srgbClr val="000000"/>
                </a:solidFill>
                <a:latin typeface="黑体" pitchFamily="49" charset="-122"/>
                <a:ea typeface="黑体" pitchFamily="49" charset="-122"/>
              </a:rPr>
              <a:t>程综合化改革的</a:t>
            </a:r>
            <a:r>
              <a:rPr lang="zh-CN" altLang="en-US" sz="2400" b="1" dirty="0">
                <a:solidFill>
                  <a:srgbClr val="000000"/>
                </a:solidFill>
                <a:latin typeface="黑体" pitchFamily="49" charset="-122"/>
                <a:ea typeface="黑体" pitchFamily="49" charset="-122"/>
              </a:rPr>
              <a:t>目的</a:t>
            </a:r>
            <a:endParaRPr lang="en-US" altLang="zh-CN" sz="2400" b="1" dirty="0">
              <a:solidFill>
                <a:srgbClr val="000000"/>
              </a:solidFill>
              <a:latin typeface="黑体" pitchFamily="49" charset="-122"/>
              <a:ea typeface="黑体" pitchFamily="49" charset="-122"/>
            </a:endParaRPr>
          </a:p>
        </p:txBody>
      </p:sp>
      <p:sp>
        <p:nvSpPr>
          <p:cNvPr id="7190" name="AutoShape 22"/>
          <p:cNvSpPr>
            <a:spLocks noChangeArrowheads="1"/>
          </p:cNvSpPr>
          <p:nvPr/>
        </p:nvSpPr>
        <p:spPr bwMode="gray">
          <a:xfrm>
            <a:off x="3352800" y="151130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CN" altLang="en-US"/>
          </a:p>
        </p:txBody>
      </p:sp>
      <p:sp>
        <p:nvSpPr>
          <p:cNvPr id="7191" name="Rectangle 23"/>
          <p:cNvSpPr>
            <a:spLocks noChangeArrowheads="1"/>
          </p:cNvSpPr>
          <p:nvPr/>
        </p:nvSpPr>
        <p:spPr bwMode="auto">
          <a:xfrm>
            <a:off x="4346575" y="1511300"/>
            <a:ext cx="3278462" cy="461665"/>
          </a:xfrm>
          <a:prstGeom prst="rect">
            <a:avLst/>
          </a:prstGeom>
          <a:noFill/>
          <a:ln w="9525">
            <a:noFill/>
            <a:miter lim="800000"/>
            <a:headEnd/>
            <a:tailEnd/>
          </a:ln>
          <a:effectLst/>
        </p:spPr>
        <p:txBody>
          <a:bodyPr wrap="none">
            <a:spAutoFit/>
          </a:bodyPr>
          <a:lstStyle/>
          <a:p>
            <a:pPr eaLnBrk="0" hangingPunct="0"/>
            <a:r>
              <a:rPr lang="zh-CN" altLang="en-US" sz="2400" b="1" dirty="0" smtClean="0">
                <a:solidFill>
                  <a:srgbClr val="000000"/>
                </a:solidFill>
                <a:latin typeface="黑体" pitchFamily="49" charset="-122"/>
                <a:ea typeface="黑体" pitchFamily="49" charset="-122"/>
              </a:rPr>
              <a:t>我们需要实施哪些课程</a:t>
            </a:r>
            <a:endParaRPr lang="en-US" altLang="zh-CN" sz="2400" b="1" dirty="0">
              <a:solidFill>
                <a:srgbClr val="000000"/>
              </a:solidFill>
              <a:latin typeface="黑体" pitchFamily="49" charset="-122"/>
              <a:ea typeface="黑体" pitchFamily="49" charset="-122"/>
            </a:endParaRPr>
          </a:p>
        </p:txBody>
      </p:sp>
      <p:sp>
        <p:nvSpPr>
          <p:cNvPr id="7192" name="AutoShape 24"/>
          <p:cNvSpPr>
            <a:spLocks noChangeArrowheads="1"/>
          </p:cNvSpPr>
          <p:nvPr/>
        </p:nvSpPr>
        <p:spPr bwMode="gray">
          <a:xfrm>
            <a:off x="3349625" y="225425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CN" altLang="en-US"/>
          </a:p>
        </p:txBody>
      </p:sp>
      <p:sp>
        <p:nvSpPr>
          <p:cNvPr id="7193" name="Rectangle 25"/>
          <p:cNvSpPr>
            <a:spLocks noChangeArrowheads="1"/>
          </p:cNvSpPr>
          <p:nvPr/>
        </p:nvSpPr>
        <p:spPr bwMode="auto">
          <a:xfrm>
            <a:off x="4343400" y="2254250"/>
            <a:ext cx="3278462" cy="461665"/>
          </a:xfrm>
          <a:prstGeom prst="rect">
            <a:avLst/>
          </a:prstGeom>
          <a:noFill/>
          <a:ln w="9525">
            <a:noFill/>
            <a:miter lim="800000"/>
            <a:headEnd/>
            <a:tailEnd/>
          </a:ln>
          <a:effectLst/>
        </p:spPr>
        <p:txBody>
          <a:bodyPr wrap="none">
            <a:spAutoFit/>
          </a:bodyPr>
          <a:lstStyle/>
          <a:p>
            <a:pPr eaLnBrk="0" hangingPunct="0"/>
            <a:r>
              <a:rPr lang="zh-CN" altLang="en-US" sz="2400" b="1" dirty="0" smtClean="0">
                <a:solidFill>
                  <a:srgbClr val="000000"/>
                </a:solidFill>
                <a:latin typeface="黑体" pitchFamily="49" charset="-122"/>
                <a:ea typeface="黑体" pitchFamily="49" charset="-122"/>
              </a:rPr>
              <a:t>这些课程是怎样分配的</a:t>
            </a:r>
            <a:endParaRPr lang="en-US" altLang="zh-CN" sz="2400" b="1" dirty="0">
              <a:solidFill>
                <a:srgbClr val="000000"/>
              </a:solidFill>
              <a:latin typeface="黑体" pitchFamily="49" charset="-122"/>
              <a:ea typeface="黑体" pitchFamily="49" charset="-122"/>
            </a:endParaRPr>
          </a:p>
        </p:txBody>
      </p:sp>
      <p:sp>
        <p:nvSpPr>
          <p:cNvPr id="7194" name="Oval 26"/>
          <p:cNvSpPr>
            <a:spLocks noChangeArrowheads="1"/>
          </p:cNvSpPr>
          <p:nvPr/>
        </p:nvSpPr>
        <p:spPr bwMode="gray">
          <a:xfrm>
            <a:off x="3263900" y="879475"/>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zh-CN" altLang="en-US"/>
          </a:p>
        </p:txBody>
      </p:sp>
      <p:sp>
        <p:nvSpPr>
          <p:cNvPr id="7195" name="Oval 27"/>
          <p:cNvSpPr>
            <a:spLocks noChangeArrowheads="1"/>
          </p:cNvSpPr>
          <p:nvPr/>
        </p:nvSpPr>
        <p:spPr bwMode="gray">
          <a:xfrm>
            <a:off x="3276600" y="164465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zh-CN" altLang="en-US"/>
          </a:p>
        </p:txBody>
      </p:sp>
      <p:sp>
        <p:nvSpPr>
          <p:cNvPr id="7196" name="Oval 28"/>
          <p:cNvSpPr>
            <a:spLocks noChangeArrowheads="1"/>
          </p:cNvSpPr>
          <p:nvPr/>
        </p:nvSpPr>
        <p:spPr bwMode="gray">
          <a:xfrm>
            <a:off x="3276600" y="2400300"/>
            <a:ext cx="228600" cy="2286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zh-CN" altLang="en-US"/>
          </a:p>
        </p:txBody>
      </p:sp>
      <p:sp>
        <p:nvSpPr>
          <p:cNvPr id="7197" name="AutoShape 29"/>
          <p:cNvSpPr>
            <a:spLocks noChangeArrowheads="1"/>
          </p:cNvSpPr>
          <p:nvPr/>
        </p:nvSpPr>
        <p:spPr bwMode="gray">
          <a:xfrm>
            <a:off x="3352800" y="2986088"/>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CN" altLang="en-US"/>
          </a:p>
        </p:txBody>
      </p:sp>
      <p:sp>
        <p:nvSpPr>
          <p:cNvPr id="7198" name="Rectangle 30"/>
          <p:cNvSpPr>
            <a:spLocks noChangeArrowheads="1"/>
          </p:cNvSpPr>
          <p:nvPr/>
        </p:nvSpPr>
        <p:spPr bwMode="auto">
          <a:xfrm>
            <a:off x="4346575" y="2986088"/>
            <a:ext cx="3278462" cy="461665"/>
          </a:xfrm>
          <a:prstGeom prst="rect">
            <a:avLst/>
          </a:prstGeom>
          <a:noFill/>
          <a:ln w="9525">
            <a:noFill/>
            <a:miter lim="800000"/>
            <a:headEnd/>
            <a:tailEnd/>
          </a:ln>
          <a:effectLst/>
        </p:spPr>
        <p:txBody>
          <a:bodyPr wrap="none">
            <a:spAutoFit/>
          </a:bodyPr>
          <a:lstStyle/>
          <a:p>
            <a:pPr eaLnBrk="0" hangingPunct="0"/>
            <a:r>
              <a:rPr lang="zh-CN" altLang="en-US" sz="2400" b="1" dirty="0" smtClean="0">
                <a:solidFill>
                  <a:srgbClr val="000000"/>
                </a:solidFill>
                <a:latin typeface="黑体" pitchFamily="49" charset="-122"/>
                <a:ea typeface="黑体" pitchFamily="49" charset="-122"/>
              </a:rPr>
              <a:t>明确课表和作息时间表</a:t>
            </a:r>
            <a:endParaRPr lang="en-US" altLang="zh-CN" sz="2400" b="1" dirty="0">
              <a:solidFill>
                <a:srgbClr val="000000"/>
              </a:solidFill>
              <a:latin typeface="黑体" pitchFamily="49" charset="-122"/>
              <a:ea typeface="黑体" pitchFamily="49" charset="-122"/>
            </a:endParaRPr>
          </a:p>
        </p:txBody>
      </p:sp>
      <p:sp>
        <p:nvSpPr>
          <p:cNvPr id="7199" name="Oval 31"/>
          <p:cNvSpPr>
            <a:spLocks noChangeArrowheads="1"/>
          </p:cNvSpPr>
          <p:nvPr/>
        </p:nvSpPr>
        <p:spPr bwMode="gray">
          <a:xfrm>
            <a:off x="3263900" y="3124200"/>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zh-CN" altLang="en-US"/>
          </a:p>
        </p:txBody>
      </p:sp>
      <p:sp>
        <p:nvSpPr>
          <p:cNvPr id="7200" name="AutoShape 32"/>
          <p:cNvSpPr>
            <a:spLocks noChangeArrowheads="1"/>
          </p:cNvSpPr>
          <p:nvPr/>
        </p:nvSpPr>
        <p:spPr bwMode="gray">
          <a:xfrm>
            <a:off x="3352800" y="3775075"/>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CN" altLang="en-US"/>
          </a:p>
        </p:txBody>
      </p:sp>
      <p:sp>
        <p:nvSpPr>
          <p:cNvPr id="7201" name="Rectangle 33"/>
          <p:cNvSpPr>
            <a:spLocks noChangeArrowheads="1"/>
          </p:cNvSpPr>
          <p:nvPr/>
        </p:nvSpPr>
        <p:spPr bwMode="auto">
          <a:xfrm>
            <a:off x="4346575" y="3775075"/>
            <a:ext cx="3278462" cy="461665"/>
          </a:xfrm>
          <a:prstGeom prst="rect">
            <a:avLst/>
          </a:prstGeom>
          <a:noFill/>
          <a:ln w="9525">
            <a:noFill/>
            <a:miter lim="800000"/>
            <a:headEnd/>
            <a:tailEnd/>
          </a:ln>
          <a:effectLst/>
        </p:spPr>
        <p:txBody>
          <a:bodyPr wrap="none">
            <a:spAutoFit/>
          </a:bodyPr>
          <a:lstStyle/>
          <a:p>
            <a:pPr eaLnBrk="0" hangingPunct="0"/>
            <a:r>
              <a:rPr lang="zh-CN" altLang="en-US" sz="2400" b="1" dirty="0" smtClean="0">
                <a:solidFill>
                  <a:srgbClr val="000000"/>
                </a:solidFill>
                <a:latin typeface="黑体" pitchFamily="49" charset="-122"/>
                <a:ea typeface="黑体" pitchFamily="49" charset="-122"/>
              </a:rPr>
              <a:t>怎样备课怎样开展教研</a:t>
            </a:r>
            <a:endParaRPr lang="en-US" altLang="zh-CN" sz="2400" b="1" dirty="0">
              <a:solidFill>
                <a:srgbClr val="000000"/>
              </a:solidFill>
              <a:latin typeface="黑体" pitchFamily="49" charset="-122"/>
              <a:ea typeface="黑体" pitchFamily="49" charset="-122"/>
            </a:endParaRPr>
          </a:p>
        </p:txBody>
      </p:sp>
      <p:sp>
        <p:nvSpPr>
          <p:cNvPr id="7202" name="Oval 34"/>
          <p:cNvSpPr>
            <a:spLocks noChangeArrowheads="1"/>
          </p:cNvSpPr>
          <p:nvPr/>
        </p:nvSpPr>
        <p:spPr bwMode="gray">
          <a:xfrm>
            <a:off x="3276600" y="3908425"/>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zh-CN" altLang="en-US"/>
          </a:p>
        </p:txBody>
      </p:sp>
      <p:sp>
        <p:nvSpPr>
          <p:cNvPr id="38" name="AutoShape 32"/>
          <p:cNvSpPr>
            <a:spLocks noChangeArrowheads="1"/>
          </p:cNvSpPr>
          <p:nvPr/>
        </p:nvSpPr>
        <p:spPr bwMode="gray">
          <a:xfrm>
            <a:off x="3352800" y="454025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CN" altLang="en-US"/>
          </a:p>
        </p:txBody>
      </p:sp>
      <p:sp>
        <p:nvSpPr>
          <p:cNvPr id="39" name="Rectangle 33"/>
          <p:cNvSpPr>
            <a:spLocks noChangeArrowheads="1"/>
          </p:cNvSpPr>
          <p:nvPr/>
        </p:nvSpPr>
        <p:spPr bwMode="auto">
          <a:xfrm>
            <a:off x="4346575" y="4540250"/>
            <a:ext cx="3278462" cy="461665"/>
          </a:xfrm>
          <a:prstGeom prst="rect">
            <a:avLst/>
          </a:prstGeom>
          <a:noFill/>
          <a:ln w="9525">
            <a:noFill/>
            <a:miter lim="800000"/>
            <a:headEnd/>
            <a:tailEnd/>
          </a:ln>
          <a:effectLst/>
        </p:spPr>
        <p:txBody>
          <a:bodyPr wrap="none">
            <a:spAutoFit/>
          </a:bodyPr>
          <a:lstStyle/>
          <a:p>
            <a:pPr eaLnBrk="0" hangingPunct="0"/>
            <a:r>
              <a:rPr lang="zh-CN" altLang="en-US" sz="2400" b="1" dirty="0" smtClean="0">
                <a:solidFill>
                  <a:srgbClr val="000000"/>
                </a:solidFill>
                <a:latin typeface="黑体" pitchFamily="49" charset="-122"/>
                <a:ea typeface="黑体" pitchFamily="49" charset="-122"/>
              </a:rPr>
              <a:t>怎样进行教与学的评价</a:t>
            </a:r>
            <a:endParaRPr lang="en-US" altLang="zh-CN" sz="2400" b="1" dirty="0">
              <a:solidFill>
                <a:srgbClr val="000000"/>
              </a:solidFill>
              <a:latin typeface="黑体" pitchFamily="49" charset="-122"/>
              <a:ea typeface="黑体" pitchFamily="49" charset="-122"/>
            </a:endParaRPr>
          </a:p>
        </p:txBody>
      </p:sp>
      <p:sp>
        <p:nvSpPr>
          <p:cNvPr id="40" name="Oval 34"/>
          <p:cNvSpPr>
            <a:spLocks noChangeArrowheads="1"/>
          </p:cNvSpPr>
          <p:nvPr/>
        </p:nvSpPr>
        <p:spPr bwMode="gray">
          <a:xfrm>
            <a:off x="3276600" y="467360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zh-CN" altLang="en-US"/>
          </a:p>
        </p:txBody>
      </p:sp>
      <p:sp>
        <p:nvSpPr>
          <p:cNvPr id="37" name="AutoShape 32"/>
          <p:cNvSpPr>
            <a:spLocks noChangeArrowheads="1"/>
          </p:cNvSpPr>
          <p:nvPr/>
        </p:nvSpPr>
        <p:spPr bwMode="gray">
          <a:xfrm>
            <a:off x="3352800" y="530225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CN" altLang="en-US"/>
          </a:p>
        </p:txBody>
      </p:sp>
      <p:sp>
        <p:nvSpPr>
          <p:cNvPr id="41" name="Rectangle 33"/>
          <p:cNvSpPr>
            <a:spLocks noChangeArrowheads="1"/>
          </p:cNvSpPr>
          <p:nvPr/>
        </p:nvSpPr>
        <p:spPr bwMode="auto">
          <a:xfrm>
            <a:off x="4346575" y="5302250"/>
            <a:ext cx="3278462" cy="461665"/>
          </a:xfrm>
          <a:prstGeom prst="rect">
            <a:avLst/>
          </a:prstGeom>
          <a:noFill/>
          <a:ln w="9525">
            <a:noFill/>
            <a:miter lim="800000"/>
            <a:headEnd/>
            <a:tailEnd/>
          </a:ln>
          <a:effectLst/>
        </p:spPr>
        <p:txBody>
          <a:bodyPr wrap="none">
            <a:spAutoFit/>
          </a:bodyPr>
          <a:lstStyle/>
          <a:p>
            <a:pPr eaLnBrk="0" hangingPunct="0"/>
            <a:r>
              <a:rPr lang="zh-CN" altLang="en-US" sz="2400" b="1" dirty="0" smtClean="0">
                <a:solidFill>
                  <a:srgbClr val="000000"/>
                </a:solidFill>
                <a:latin typeface="黑体" pitchFamily="49" charset="-122"/>
                <a:ea typeface="黑体" pitchFamily="49" charset="-122"/>
              </a:rPr>
              <a:t>张弛有度提高教学质量</a:t>
            </a:r>
            <a:endParaRPr lang="en-US" altLang="zh-CN" sz="2400" b="1" dirty="0">
              <a:solidFill>
                <a:srgbClr val="000000"/>
              </a:solidFill>
              <a:latin typeface="黑体" pitchFamily="49" charset="-122"/>
              <a:ea typeface="黑体" pitchFamily="49" charset="-122"/>
            </a:endParaRPr>
          </a:p>
        </p:txBody>
      </p:sp>
      <p:sp>
        <p:nvSpPr>
          <p:cNvPr id="42" name="Oval 34"/>
          <p:cNvSpPr>
            <a:spLocks noChangeArrowheads="1"/>
          </p:cNvSpPr>
          <p:nvPr/>
        </p:nvSpPr>
        <p:spPr bwMode="gray">
          <a:xfrm>
            <a:off x="3276600" y="543560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381000" y="76200"/>
            <a:ext cx="6617517" cy="707886"/>
          </a:xfrm>
          <a:prstGeom prst="rect">
            <a:avLst/>
          </a:prstGeom>
          <a:noFill/>
          <a:ln w="9525">
            <a:noFill/>
            <a:miter lim="800000"/>
            <a:headEnd/>
            <a:tailEnd/>
          </a:ln>
          <a:effectLst/>
        </p:spPr>
        <p:txBody>
          <a:bodyPr wrap="none">
            <a:spAutoFit/>
          </a:bodyPr>
          <a:lstStyle/>
          <a:p>
            <a:pPr eaLnBrk="0" hangingPunct="0"/>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经验类活动课程的实施（</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1</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a:t>
            </a:r>
          </a:p>
        </p:txBody>
      </p:sp>
      <p:graphicFrame>
        <p:nvGraphicFramePr>
          <p:cNvPr id="4" name="表格 3"/>
          <p:cNvGraphicFramePr>
            <a:graphicFrameLocks noGrp="1"/>
          </p:cNvGraphicFramePr>
          <p:nvPr/>
        </p:nvGraphicFramePr>
        <p:xfrm>
          <a:off x="76198" y="1066801"/>
          <a:ext cx="8991602" cy="4419599"/>
        </p:xfrm>
        <a:graphic>
          <a:graphicData uri="http://schemas.openxmlformats.org/drawingml/2006/table">
            <a:tbl>
              <a:tblPr/>
              <a:tblGrid>
                <a:gridCol w="1241815"/>
                <a:gridCol w="1240740"/>
                <a:gridCol w="1240740"/>
                <a:gridCol w="1240740"/>
                <a:gridCol w="1240740"/>
                <a:gridCol w="1240740"/>
                <a:gridCol w="1546087"/>
              </a:tblGrid>
              <a:tr h="607173">
                <a:tc gridSpan="7">
                  <a:txBody>
                    <a:bodyPr/>
                    <a:lstStyle/>
                    <a:p>
                      <a:pPr algn="ctr">
                        <a:spcAft>
                          <a:spcPts val="0"/>
                        </a:spcAft>
                      </a:pPr>
                      <a:r>
                        <a:rPr lang="zh-CN" sz="2400" b="1" kern="0" dirty="0">
                          <a:solidFill>
                            <a:srgbClr val="333333"/>
                          </a:solidFill>
                          <a:latin typeface="黑体" pitchFamily="49" charset="-122"/>
                          <a:ea typeface="黑体" pitchFamily="49" charset="-122"/>
                          <a:cs typeface="宋体"/>
                        </a:rPr>
                        <a:t>一学期班级经验类活动课程安排表</a:t>
                      </a:r>
                      <a:endParaRPr lang="zh-CN" sz="20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61022">
                <a:tc>
                  <a:txBody>
                    <a:bodyPr/>
                    <a:lstStyle/>
                    <a:p>
                      <a:pPr algn="ctr">
                        <a:spcAft>
                          <a:spcPts val="0"/>
                        </a:spcAft>
                      </a:pPr>
                      <a:r>
                        <a:rPr lang="en-US" sz="1800" b="1" kern="0">
                          <a:solidFill>
                            <a:srgbClr val="000000"/>
                          </a:solidFill>
                          <a:latin typeface="黑体" pitchFamily="49" charset="-122"/>
                          <a:ea typeface="黑体" pitchFamily="49" charset="-122"/>
                          <a:cs typeface="宋体"/>
                        </a:rPr>
                        <a:t>1</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000000"/>
                          </a:solidFill>
                          <a:latin typeface="黑体" pitchFamily="49" charset="-122"/>
                          <a:ea typeface="黑体" pitchFamily="49" charset="-122"/>
                          <a:cs typeface="宋体"/>
                        </a:rPr>
                        <a:t>2</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000000"/>
                          </a:solidFill>
                          <a:latin typeface="黑体" pitchFamily="49" charset="-122"/>
                          <a:ea typeface="黑体" pitchFamily="49" charset="-122"/>
                          <a:cs typeface="宋体"/>
                        </a:rPr>
                        <a:t>3</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dirty="0">
                          <a:solidFill>
                            <a:srgbClr val="000000"/>
                          </a:solidFill>
                          <a:latin typeface="黑体" pitchFamily="49" charset="-122"/>
                          <a:ea typeface="黑体" pitchFamily="49" charset="-122"/>
                          <a:cs typeface="宋体"/>
                        </a:rPr>
                        <a:t>4</a:t>
                      </a:r>
                      <a:endParaRPr lang="zh-CN" sz="20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000000"/>
                          </a:solidFill>
                          <a:latin typeface="黑体" pitchFamily="49" charset="-122"/>
                          <a:ea typeface="黑体" pitchFamily="49" charset="-122"/>
                          <a:cs typeface="宋体"/>
                        </a:rPr>
                        <a:t>5</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000000"/>
                          </a:solidFill>
                          <a:latin typeface="黑体" pitchFamily="49" charset="-122"/>
                          <a:ea typeface="黑体" pitchFamily="49" charset="-122"/>
                          <a:cs typeface="宋体"/>
                        </a:rPr>
                        <a:t>6</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a:solidFill>
                            <a:srgbClr val="000000"/>
                          </a:solidFill>
                          <a:latin typeface="黑体" pitchFamily="49" charset="-122"/>
                          <a:ea typeface="黑体" pitchFamily="49" charset="-122"/>
                          <a:cs typeface="宋体"/>
                        </a:rPr>
                        <a:t>课时长</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104">
                <a:tc>
                  <a:txBody>
                    <a:bodyPr/>
                    <a:lstStyle/>
                    <a:p>
                      <a:pPr algn="ctr">
                        <a:spcAft>
                          <a:spcPts val="0"/>
                        </a:spcAft>
                      </a:pPr>
                      <a:r>
                        <a:rPr lang="zh-CN" sz="1800" b="1" kern="0">
                          <a:solidFill>
                            <a:srgbClr val="000000"/>
                          </a:solidFill>
                          <a:latin typeface="黑体" pitchFamily="49" charset="-122"/>
                          <a:ea typeface="黑体" pitchFamily="49" charset="-122"/>
                          <a:cs typeface="宋体"/>
                        </a:rPr>
                        <a:t>班队活动</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7030A0"/>
                          </a:solidFill>
                          <a:latin typeface="黑体" pitchFamily="49" charset="-122"/>
                          <a:ea typeface="黑体" pitchFamily="49" charset="-122"/>
                          <a:cs typeface="宋体"/>
                        </a:rPr>
                        <a:t>校园节日</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zh-CN" sz="1800" b="1" kern="0">
                          <a:solidFill>
                            <a:srgbClr val="C00000"/>
                          </a:solidFill>
                          <a:latin typeface="黑体" pitchFamily="49" charset="-122"/>
                          <a:ea typeface="黑体" pitchFamily="49" charset="-122"/>
                          <a:cs typeface="宋体"/>
                        </a:rPr>
                        <a:t>社会实践</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a:solidFill>
                            <a:srgbClr val="000000"/>
                          </a:solidFill>
                          <a:latin typeface="黑体" pitchFamily="49" charset="-122"/>
                          <a:ea typeface="黑体" pitchFamily="49" charset="-122"/>
                          <a:cs typeface="宋体"/>
                        </a:rPr>
                        <a:t>班队活动</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000000"/>
                          </a:solidFill>
                          <a:latin typeface="黑体" pitchFamily="49" charset="-122"/>
                          <a:ea typeface="黑体" pitchFamily="49" charset="-122"/>
                          <a:cs typeface="宋体"/>
                        </a:rPr>
                        <a:t>专题研究</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000000"/>
                          </a:solidFill>
                          <a:latin typeface="黑体" pitchFamily="49" charset="-122"/>
                          <a:ea typeface="黑体" pitchFamily="49" charset="-122"/>
                          <a:cs typeface="宋体"/>
                        </a:rPr>
                        <a:t>专题研究</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000000"/>
                          </a:solidFill>
                          <a:latin typeface="黑体" pitchFamily="49" charset="-122"/>
                          <a:ea typeface="黑体" pitchFamily="49" charset="-122"/>
                          <a:cs typeface="宋体"/>
                        </a:rPr>
                        <a:t>8</a:t>
                      </a:r>
                      <a:r>
                        <a:rPr lang="zh-CN" sz="1800" b="1" kern="0">
                          <a:solidFill>
                            <a:srgbClr val="000000"/>
                          </a:solidFill>
                          <a:latin typeface="黑体" pitchFamily="49" charset="-122"/>
                          <a:ea typeface="黑体" pitchFamily="49" charset="-122"/>
                          <a:cs typeface="宋体"/>
                        </a:rPr>
                        <a:t>：</a:t>
                      </a:r>
                      <a:r>
                        <a:rPr lang="en-US" sz="1800" b="1" kern="0">
                          <a:solidFill>
                            <a:srgbClr val="000000"/>
                          </a:solidFill>
                          <a:latin typeface="黑体" pitchFamily="49" charset="-122"/>
                          <a:ea typeface="黑体" pitchFamily="49" charset="-122"/>
                          <a:cs typeface="宋体"/>
                        </a:rPr>
                        <a:t>20-9</a:t>
                      </a:r>
                      <a:r>
                        <a:rPr lang="zh-CN" sz="1800" b="1" kern="0">
                          <a:solidFill>
                            <a:srgbClr val="000000"/>
                          </a:solidFill>
                          <a:latin typeface="黑体" pitchFamily="49" charset="-122"/>
                          <a:ea typeface="黑体" pitchFamily="49" charset="-122"/>
                          <a:cs typeface="宋体"/>
                        </a:rPr>
                        <a:t>：</a:t>
                      </a:r>
                      <a:r>
                        <a:rPr lang="en-US" sz="1800" b="1" kern="0">
                          <a:solidFill>
                            <a:srgbClr val="000000"/>
                          </a:solidFill>
                          <a:latin typeface="黑体" pitchFamily="49" charset="-122"/>
                          <a:ea typeface="黑体" pitchFamily="49" charset="-122"/>
                          <a:cs typeface="宋体"/>
                        </a:rPr>
                        <a:t>40</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046">
                <a:tc>
                  <a:txBody>
                    <a:bodyPr/>
                    <a:lstStyle/>
                    <a:p>
                      <a:pPr algn="ctr">
                        <a:spcAft>
                          <a:spcPts val="0"/>
                        </a:spcAft>
                      </a:pPr>
                      <a:r>
                        <a:rPr lang="zh-CN" sz="1800" b="1" kern="0">
                          <a:solidFill>
                            <a:srgbClr val="006600"/>
                          </a:solidFill>
                          <a:latin typeface="黑体" pitchFamily="49" charset="-122"/>
                          <a:ea typeface="黑体" pitchFamily="49" charset="-122"/>
                          <a:cs typeface="宋体"/>
                        </a:rPr>
                        <a:t>家务农活</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b="1" kern="0">
                          <a:solidFill>
                            <a:srgbClr val="006600"/>
                          </a:solidFill>
                          <a:latin typeface="黑体" pitchFamily="49" charset="-122"/>
                          <a:ea typeface="黑体" pitchFamily="49" charset="-122"/>
                          <a:cs typeface="宋体"/>
                        </a:rPr>
                        <a:t>家务农活</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600" b="1" kern="0" dirty="0">
                          <a:solidFill>
                            <a:srgbClr val="006600"/>
                          </a:solidFill>
                          <a:latin typeface="黑体" pitchFamily="49" charset="-122"/>
                          <a:ea typeface="黑体" pitchFamily="49" charset="-122"/>
                          <a:cs typeface="宋体"/>
                        </a:rPr>
                        <a:t>10</a:t>
                      </a:r>
                      <a:r>
                        <a:rPr lang="zh-CN" sz="1600" b="1" kern="0" dirty="0">
                          <a:solidFill>
                            <a:srgbClr val="006600"/>
                          </a:solidFill>
                          <a:latin typeface="黑体" pitchFamily="49" charset="-122"/>
                          <a:ea typeface="黑体" pitchFamily="49" charset="-122"/>
                          <a:cs typeface="宋体"/>
                        </a:rPr>
                        <a:t>：</a:t>
                      </a:r>
                      <a:r>
                        <a:rPr lang="en-US" sz="1600" b="1" kern="0" dirty="0">
                          <a:solidFill>
                            <a:srgbClr val="006600"/>
                          </a:solidFill>
                          <a:latin typeface="黑体" pitchFamily="49" charset="-122"/>
                          <a:ea typeface="黑体" pitchFamily="49" charset="-122"/>
                          <a:cs typeface="宋体"/>
                        </a:rPr>
                        <a:t>00-11</a:t>
                      </a:r>
                      <a:r>
                        <a:rPr lang="zh-CN" sz="1600" b="1" kern="0" dirty="0">
                          <a:solidFill>
                            <a:srgbClr val="006600"/>
                          </a:solidFill>
                          <a:latin typeface="黑体" pitchFamily="49" charset="-122"/>
                          <a:ea typeface="黑体" pitchFamily="49" charset="-122"/>
                          <a:cs typeface="宋体"/>
                        </a:rPr>
                        <a:t>：</a:t>
                      </a:r>
                      <a:r>
                        <a:rPr lang="en-US" sz="1600" b="1" kern="0" dirty="0">
                          <a:solidFill>
                            <a:srgbClr val="006600"/>
                          </a:solidFill>
                          <a:latin typeface="黑体" pitchFamily="49" charset="-122"/>
                          <a:ea typeface="黑体" pitchFamily="49" charset="-122"/>
                          <a:cs typeface="宋体"/>
                        </a:rPr>
                        <a:t>20</a:t>
                      </a:r>
                      <a:endParaRPr lang="zh-CN" sz="18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104">
                <a:tc>
                  <a:txBody>
                    <a:bodyPr/>
                    <a:lstStyle/>
                    <a:p>
                      <a:pPr algn="ctr">
                        <a:spcAft>
                          <a:spcPts val="0"/>
                        </a:spcAft>
                      </a:pPr>
                      <a:r>
                        <a:rPr lang="zh-CN" sz="1800" b="1" kern="0">
                          <a:solidFill>
                            <a:srgbClr val="000000"/>
                          </a:solidFill>
                          <a:latin typeface="黑体" pitchFamily="49" charset="-122"/>
                          <a:ea typeface="黑体" pitchFamily="49" charset="-122"/>
                          <a:cs typeface="宋体"/>
                        </a:rPr>
                        <a:t>班队活动</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7030A0"/>
                          </a:solidFill>
                          <a:latin typeface="黑体" pitchFamily="49" charset="-122"/>
                          <a:ea typeface="黑体" pitchFamily="49" charset="-122"/>
                          <a:cs typeface="宋体"/>
                        </a:rPr>
                        <a:t>校园节日</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a:spcAft>
                          <a:spcPts val="0"/>
                        </a:spcAft>
                      </a:pPr>
                      <a:r>
                        <a:rPr lang="zh-CN" sz="1800" b="1" kern="0">
                          <a:solidFill>
                            <a:srgbClr val="000000"/>
                          </a:solidFill>
                          <a:latin typeface="黑体" pitchFamily="49" charset="-122"/>
                          <a:ea typeface="黑体" pitchFamily="49" charset="-122"/>
                          <a:cs typeface="宋体"/>
                        </a:rPr>
                        <a:t>班队活动</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833C0B"/>
                          </a:solidFill>
                          <a:latin typeface="黑体" pitchFamily="49" charset="-122"/>
                          <a:ea typeface="黑体" pitchFamily="49" charset="-122"/>
                          <a:cs typeface="宋体"/>
                        </a:rPr>
                        <a:t>社区服务</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800" b="1" kern="0">
                          <a:solidFill>
                            <a:srgbClr val="833C0B"/>
                          </a:solidFill>
                          <a:latin typeface="黑体" pitchFamily="49" charset="-122"/>
                          <a:ea typeface="黑体" pitchFamily="49" charset="-122"/>
                          <a:cs typeface="宋体"/>
                        </a:rPr>
                        <a:t>社区服务</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rgbClr val="833C0B"/>
                          </a:solidFill>
                          <a:latin typeface="黑体" pitchFamily="49" charset="-122"/>
                          <a:ea typeface="黑体" pitchFamily="49" charset="-122"/>
                          <a:cs typeface="宋体"/>
                        </a:rPr>
                        <a:t>1</a:t>
                      </a:r>
                      <a:r>
                        <a:rPr lang="zh-CN" sz="1800" b="1" kern="0">
                          <a:solidFill>
                            <a:srgbClr val="833C0B"/>
                          </a:solidFill>
                          <a:latin typeface="黑体" pitchFamily="49" charset="-122"/>
                          <a:ea typeface="黑体" pitchFamily="49" charset="-122"/>
                          <a:cs typeface="宋体"/>
                        </a:rPr>
                        <a:t>：</a:t>
                      </a:r>
                      <a:r>
                        <a:rPr lang="en-US" sz="1800" b="1" kern="0">
                          <a:solidFill>
                            <a:srgbClr val="833C0B"/>
                          </a:solidFill>
                          <a:latin typeface="黑体" pitchFamily="49" charset="-122"/>
                          <a:ea typeface="黑体" pitchFamily="49" charset="-122"/>
                          <a:cs typeface="宋体"/>
                        </a:rPr>
                        <a:t>30-2</a:t>
                      </a:r>
                      <a:r>
                        <a:rPr lang="zh-CN" sz="1800" b="1" kern="0">
                          <a:solidFill>
                            <a:srgbClr val="833C0B"/>
                          </a:solidFill>
                          <a:latin typeface="黑体" pitchFamily="49" charset="-122"/>
                          <a:ea typeface="黑体" pitchFamily="49" charset="-122"/>
                          <a:cs typeface="宋体"/>
                        </a:rPr>
                        <a:t>：</a:t>
                      </a:r>
                      <a:r>
                        <a:rPr lang="en-US" sz="1800" b="1" kern="0">
                          <a:solidFill>
                            <a:srgbClr val="833C0B"/>
                          </a:solidFill>
                          <a:latin typeface="黑体" pitchFamily="49" charset="-122"/>
                          <a:ea typeface="黑体" pitchFamily="49" charset="-122"/>
                          <a:cs typeface="宋体"/>
                        </a:rPr>
                        <a:t>50</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104">
                <a:tc>
                  <a:txBody>
                    <a:bodyPr/>
                    <a:lstStyle/>
                    <a:p>
                      <a:pPr algn="ctr">
                        <a:spcAft>
                          <a:spcPts val="0"/>
                        </a:spcAft>
                      </a:pPr>
                      <a:r>
                        <a:rPr lang="zh-CN" sz="1800" b="1" kern="0">
                          <a:solidFill>
                            <a:srgbClr val="006600"/>
                          </a:solidFill>
                          <a:latin typeface="黑体" pitchFamily="49" charset="-122"/>
                          <a:ea typeface="黑体" pitchFamily="49" charset="-122"/>
                          <a:cs typeface="宋体"/>
                        </a:rPr>
                        <a:t>家务农活</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b="1" kern="0">
                          <a:solidFill>
                            <a:srgbClr val="006600"/>
                          </a:solidFill>
                          <a:latin typeface="黑体" pitchFamily="49" charset="-122"/>
                          <a:ea typeface="黑体" pitchFamily="49" charset="-122"/>
                          <a:cs typeface="宋体"/>
                        </a:rPr>
                        <a:t>家务农活</a:t>
                      </a:r>
                      <a:endParaRPr lang="zh-CN" sz="2000" b="1"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800" b="1" kern="0" dirty="0">
                          <a:solidFill>
                            <a:srgbClr val="000000"/>
                          </a:solidFill>
                          <a:latin typeface="黑体" pitchFamily="49" charset="-122"/>
                          <a:ea typeface="黑体" pitchFamily="49" charset="-122"/>
                          <a:cs typeface="宋体"/>
                        </a:rPr>
                        <a:t>3</a:t>
                      </a:r>
                      <a:r>
                        <a:rPr lang="zh-CN" sz="1800" b="1" kern="0" dirty="0">
                          <a:solidFill>
                            <a:srgbClr val="000000"/>
                          </a:solidFill>
                          <a:latin typeface="黑体" pitchFamily="49" charset="-122"/>
                          <a:ea typeface="黑体" pitchFamily="49" charset="-122"/>
                          <a:cs typeface="宋体"/>
                        </a:rPr>
                        <a:t>：</a:t>
                      </a:r>
                      <a:r>
                        <a:rPr lang="en-US" sz="1800" b="1" kern="0" dirty="0">
                          <a:solidFill>
                            <a:srgbClr val="000000"/>
                          </a:solidFill>
                          <a:latin typeface="黑体" pitchFamily="49" charset="-122"/>
                          <a:ea typeface="黑体" pitchFamily="49" charset="-122"/>
                          <a:cs typeface="宋体"/>
                        </a:rPr>
                        <a:t>10-4</a:t>
                      </a:r>
                      <a:r>
                        <a:rPr lang="zh-CN" sz="1800" b="1" kern="0" dirty="0">
                          <a:solidFill>
                            <a:srgbClr val="000000"/>
                          </a:solidFill>
                          <a:latin typeface="黑体" pitchFamily="49" charset="-122"/>
                          <a:ea typeface="黑体" pitchFamily="49" charset="-122"/>
                          <a:cs typeface="宋体"/>
                        </a:rPr>
                        <a:t>：</a:t>
                      </a:r>
                      <a:r>
                        <a:rPr lang="en-US" sz="1800" b="1" kern="0" dirty="0">
                          <a:solidFill>
                            <a:srgbClr val="000000"/>
                          </a:solidFill>
                          <a:latin typeface="黑体" pitchFamily="49" charset="-122"/>
                          <a:ea typeface="黑体" pitchFamily="49" charset="-122"/>
                          <a:cs typeface="宋体"/>
                        </a:rPr>
                        <a:t>30</a:t>
                      </a:r>
                      <a:endParaRPr lang="zh-CN" sz="20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046">
                <a:tc gridSpan="7">
                  <a:txBody>
                    <a:bodyPr/>
                    <a:lstStyle/>
                    <a:p>
                      <a:pPr algn="l">
                        <a:spcAft>
                          <a:spcPts val="0"/>
                        </a:spcAft>
                      </a:pPr>
                      <a:r>
                        <a:rPr lang="zh-CN" sz="1800" b="1" kern="0" dirty="0">
                          <a:solidFill>
                            <a:srgbClr val="000000"/>
                          </a:solidFill>
                          <a:latin typeface="黑体" pitchFamily="49" charset="-122"/>
                          <a:ea typeface="黑体" pitchFamily="49" charset="-122"/>
                          <a:cs typeface="宋体"/>
                        </a:rPr>
                        <a:t>注：一、二年级一学期的经验类活动课程为</a:t>
                      </a:r>
                      <a:r>
                        <a:rPr lang="en-US" sz="1800" b="1" kern="0" dirty="0">
                          <a:solidFill>
                            <a:srgbClr val="000000"/>
                          </a:solidFill>
                          <a:latin typeface="黑体" pitchFamily="49" charset="-122"/>
                          <a:ea typeface="黑体" pitchFamily="49" charset="-122"/>
                          <a:cs typeface="宋体"/>
                        </a:rPr>
                        <a:t>1-3</a:t>
                      </a:r>
                      <a:r>
                        <a:rPr lang="zh-CN" sz="1800" b="1" kern="0" dirty="0">
                          <a:solidFill>
                            <a:srgbClr val="000000"/>
                          </a:solidFill>
                          <a:latin typeface="黑体" pitchFamily="49" charset="-122"/>
                          <a:ea typeface="黑体" pitchFamily="49" charset="-122"/>
                          <a:cs typeface="宋体"/>
                        </a:rPr>
                        <a:t>项，共计</a:t>
                      </a:r>
                      <a:r>
                        <a:rPr lang="en-US" sz="1800" b="1" kern="0" dirty="0">
                          <a:solidFill>
                            <a:srgbClr val="000000"/>
                          </a:solidFill>
                          <a:latin typeface="黑体" pitchFamily="49" charset="-122"/>
                          <a:ea typeface="黑体" pitchFamily="49" charset="-122"/>
                          <a:cs typeface="宋体"/>
                        </a:rPr>
                        <a:t>3</a:t>
                      </a:r>
                      <a:r>
                        <a:rPr lang="zh-CN" sz="1800" b="1" kern="0" dirty="0">
                          <a:solidFill>
                            <a:srgbClr val="000000"/>
                          </a:solidFill>
                          <a:latin typeface="黑体" pitchFamily="49" charset="-122"/>
                          <a:ea typeface="黑体" pitchFamily="49" charset="-122"/>
                          <a:cs typeface="宋体"/>
                        </a:rPr>
                        <a:t>天活动时间，三至六年级一学期的经验类活动课程为</a:t>
                      </a:r>
                      <a:r>
                        <a:rPr lang="en-US" sz="1800" b="1" kern="0" dirty="0">
                          <a:solidFill>
                            <a:srgbClr val="000000"/>
                          </a:solidFill>
                          <a:latin typeface="黑体" pitchFamily="49" charset="-122"/>
                          <a:ea typeface="黑体" pitchFamily="49" charset="-122"/>
                          <a:cs typeface="宋体"/>
                        </a:rPr>
                        <a:t>1-6</a:t>
                      </a:r>
                      <a:r>
                        <a:rPr lang="zh-CN" sz="1800" b="1" kern="0" dirty="0">
                          <a:solidFill>
                            <a:srgbClr val="000000"/>
                          </a:solidFill>
                          <a:latin typeface="黑体" pitchFamily="49" charset="-122"/>
                          <a:ea typeface="黑体" pitchFamily="49" charset="-122"/>
                          <a:cs typeface="宋体"/>
                        </a:rPr>
                        <a:t>项，共计</a:t>
                      </a:r>
                      <a:r>
                        <a:rPr lang="en-US" sz="1800" b="1" kern="0" dirty="0">
                          <a:solidFill>
                            <a:srgbClr val="000000"/>
                          </a:solidFill>
                          <a:latin typeface="黑体" pitchFamily="49" charset="-122"/>
                          <a:ea typeface="黑体" pitchFamily="49" charset="-122"/>
                          <a:cs typeface="宋体"/>
                        </a:rPr>
                        <a:t>6</a:t>
                      </a:r>
                      <a:r>
                        <a:rPr lang="zh-CN" sz="1800" b="1" kern="0" dirty="0">
                          <a:solidFill>
                            <a:srgbClr val="000000"/>
                          </a:solidFill>
                          <a:latin typeface="黑体" pitchFamily="49" charset="-122"/>
                          <a:ea typeface="黑体" pitchFamily="49" charset="-122"/>
                          <a:cs typeface="宋体"/>
                        </a:rPr>
                        <a:t>天活动时间。</a:t>
                      </a:r>
                      <a:endParaRPr lang="zh-CN" sz="20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381000" y="76200"/>
            <a:ext cx="6617517" cy="707886"/>
          </a:xfrm>
          <a:prstGeom prst="rect">
            <a:avLst/>
          </a:prstGeom>
          <a:noFill/>
          <a:ln w="9525">
            <a:noFill/>
            <a:miter lim="800000"/>
            <a:headEnd/>
            <a:tailEnd/>
          </a:ln>
          <a:effectLst/>
        </p:spPr>
        <p:txBody>
          <a:bodyPr wrap="none">
            <a:spAutoFit/>
          </a:bodyPr>
          <a:lstStyle/>
          <a:p>
            <a:pPr eaLnBrk="0" hangingPunct="0"/>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经验类活动课程的实施（</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1</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a:t>
            </a:r>
          </a:p>
        </p:txBody>
      </p:sp>
      <p:graphicFrame>
        <p:nvGraphicFramePr>
          <p:cNvPr id="5" name="表格 4"/>
          <p:cNvGraphicFramePr>
            <a:graphicFrameLocks noGrp="1"/>
          </p:cNvGraphicFramePr>
          <p:nvPr/>
        </p:nvGraphicFramePr>
        <p:xfrm>
          <a:off x="1143000" y="1524000"/>
          <a:ext cx="6781800" cy="4419600"/>
        </p:xfrm>
        <a:graphic>
          <a:graphicData uri="http://schemas.openxmlformats.org/drawingml/2006/table">
            <a:tbl>
              <a:tblPr/>
              <a:tblGrid>
                <a:gridCol w="974155"/>
                <a:gridCol w="745765"/>
                <a:gridCol w="1978608"/>
                <a:gridCol w="990469"/>
                <a:gridCol w="991246"/>
                <a:gridCol w="1101557"/>
              </a:tblGrid>
              <a:tr h="276225">
                <a:tc>
                  <a:txBody>
                    <a:bodyPr/>
                    <a:lstStyle/>
                    <a:p>
                      <a:pPr algn="l">
                        <a:spcAft>
                          <a:spcPts val="0"/>
                        </a:spcAft>
                      </a:pPr>
                      <a:r>
                        <a:rPr lang="zh-CN" sz="1400" b="1" kern="0" dirty="0">
                          <a:solidFill>
                            <a:srgbClr val="000000"/>
                          </a:solidFill>
                          <a:latin typeface="Calibri"/>
                          <a:ea typeface="宋体"/>
                          <a:cs typeface="宋体"/>
                        </a:rPr>
                        <a:t>日期</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周次</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时间段</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年级</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内容</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备注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r">
                        <a:spcAft>
                          <a:spcPts val="0"/>
                        </a:spcAft>
                      </a:pPr>
                      <a:r>
                        <a:rPr lang="en-US" sz="1400" b="1" kern="0" dirty="0">
                          <a:solidFill>
                            <a:srgbClr val="FF0000"/>
                          </a:solidFill>
                          <a:latin typeface="宋体"/>
                          <a:ea typeface="宋体"/>
                          <a:cs typeface="宋体"/>
                        </a:rPr>
                        <a:t>9</a:t>
                      </a:r>
                      <a:r>
                        <a:rPr lang="zh-CN" sz="1400" b="1" kern="0" dirty="0">
                          <a:solidFill>
                            <a:srgbClr val="FF0000"/>
                          </a:solidFill>
                          <a:latin typeface="Calibri"/>
                          <a:ea typeface="宋体"/>
                          <a:cs typeface="宋体"/>
                        </a:rPr>
                        <a:t>月</a:t>
                      </a:r>
                      <a:r>
                        <a:rPr lang="en-US" sz="1400" b="1" kern="0" dirty="0">
                          <a:solidFill>
                            <a:srgbClr val="FF0000"/>
                          </a:solidFill>
                          <a:latin typeface="Calibri"/>
                          <a:ea typeface="宋体"/>
                          <a:cs typeface="宋体"/>
                        </a:rPr>
                        <a:t>13</a:t>
                      </a:r>
                      <a:r>
                        <a:rPr lang="zh-CN" sz="1400" b="1" kern="0" dirty="0">
                          <a:solidFill>
                            <a:srgbClr val="FF0000"/>
                          </a:solidFill>
                          <a:latin typeface="Calibri"/>
                          <a:ea typeface="宋体"/>
                          <a:cs typeface="宋体"/>
                        </a:rPr>
                        <a:t>日</a:t>
                      </a:r>
                      <a:endParaRPr lang="zh-CN" sz="1200" kern="100" dirty="0">
                        <a:solidFill>
                          <a:srgbClr val="FF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a:solidFill>
                            <a:srgbClr val="FF0000"/>
                          </a:solidFill>
                          <a:latin typeface="Calibri"/>
                          <a:ea typeface="宋体"/>
                          <a:cs typeface="宋体"/>
                        </a:rPr>
                        <a:t>第</a:t>
                      </a:r>
                      <a:r>
                        <a:rPr lang="en-US" sz="1400" b="1" kern="0" dirty="0">
                          <a:solidFill>
                            <a:srgbClr val="FF0000"/>
                          </a:solidFill>
                          <a:latin typeface="Calibri"/>
                          <a:ea typeface="宋体"/>
                          <a:cs typeface="宋体"/>
                        </a:rPr>
                        <a:t>3</a:t>
                      </a:r>
                      <a:r>
                        <a:rPr lang="zh-CN" sz="1400" b="1" kern="0" dirty="0">
                          <a:solidFill>
                            <a:srgbClr val="FF0000"/>
                          </a:solidFill>
                          <a:latin typeface="Calibri"/>
                          <a:ea typeface="宋体"/>
                          <a:cs typeface="宋体"/>
                        </a:rPr>
                        <a:t>周</a:t>
                      </a:r>
                      <a:endParaRPr lang="zh-CN" sz="1200" kern="100" dirty="0">
                        <a:solidFill>
                          <a:srgbClr val="FF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a:solidFill>
                            <a:srgbClr val="FF0000"/>
                          </a:solidFill>
                          <a:latin typeface="Calibri"/>
                          <a:ea typeface="宋体"/>
                          <a:cs typeface="宋体"/>
                        </a:rPr>
                        <a:t>周二下午第</a:t>
                      </a:r>
                      <a:r>
                        <a:rPr lang="en-US" sz="1400" b="1" kern="0" dirty="0">
                          <a:solidFill>
                            <a:srgbClr val="FF0000"/>
                          </a:solidFill>
                          <a:latin typeface="Calibri"/>
                          <a:ea typeface="宋体"/>
                          <a:cs typeface="宋体"/>
                        </a:rPr>
                        <a:t>1</a:t>
                      </a:r>
                      <a:r>
                        <a:rPr lang="zh-CN" sz="1400" b="1" kern="0" dirty="0">
                          <a:solidFill>
                            <a:srgbClr val="FF0000"/>
                          </a:solidFill>
                          <a:latin typeface="Calibri"/>
                          <a:ea typeface="宋体"/>
                          <a:cs typeface="宋体"/>
                        </a:rPr>
                        <a:t>节大课</a:t>
                      </a:r>
                      <a:endParaRPr lang="zh-CN" sz="1200" kern="100" dirty="0">
                        <a:solidFill>
                          <a:srgbClr val="FF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dirty="0">
                          <a:solidFill>
                            <a:srgbClr val="FF0000"/>
                          </a:solidFill>
                          <a:latin typeface="宋体"/>
                          <a:ea typeface="宋体"/>
                          <a:cs typeface="宋体"/>
                        </a:rPr>
                        <a:t>1-6</a:t>
                      </a:r>
                      <a:r>
                        <a:rPr lang="zh-CN" sz="1400" b="1" kern="0" dirty="0">
                          <a:solidFill>
                            <a:srgbClr val="FF0000"/>
                          </a:solidFill>
                          <a:latin typeface="Calibri"/>
                          <a:ea typeface="宋体"/>
                          <a:cs typeface="宋体"/>
                        </a:rPr>
                        <a:t>年级</a:t>
                      </a:r>
                      <a:endParaRPr lang="zh-CN" sz="1200" kern="100" dirty="0">
                        <a:solidFill>
                          <a:srgbClr val="FF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FF0000"/>
                          </a:solidFill>
                          <a:latin typeface="Calibri"/>
                          <a:ea typeface="宋体"/>
                          <a:cs typeface="宋体"/>
                        </a:rPr>
                        <a:t>班队活动</a:t>
                      </a:r>
                      <a:endParaRPr lang="zh-CN" sz="1200" kern="100">
                        <a:solidFill>
                          <a:srgbClr val="FF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FF0000"/>
                          </a:solidFill>
                          <a:latin typeface="Calibri"/>
                          <a:ea typeface="宋体"/>
                          <a:cs typeface="宋体"/>
                        </a:rPr>
                        <a:t>校定内容</a:t>
                      </a:r>
                      <a:endParaRPr lang="zh-CN" sz="1200" kern="100">
                        <a:solidFill>
                          <a:srgbClr val="FF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r">
                        <a:spcAft>
                          <a:spcPts val="0"/>
                        </a:spcAft>
                      </a:pPr>
                      <a:r>
                        <a:rPr lang="en-US" sz="1400" b="1" kern="0">
                          <a:solidFill>
                            <a:srgbClr val="FF0000"/>
                          </a:solidFill>
                          <a:latin typeface="宋体"/>
                          <a:ea typeface="宋体"/>
                          <a:cs typeface="宋体"/>
                        </a:rPr>
                        <a:t>9</a:t>
                      </a:r>
                      <a:r>
                        <a:rPr lang="zh-CN" sz="1400" b="1" kern="0">
                          <a:solidFill>
                            <a:srgbClr val="FF0000"/>
                          </a:solidFill>
                          <a:latin typeface="Calibri"/>
                          <a:ea typeface="宋体"/>
                          <a:cs typeface="宋体"/>
                        </a:rPr>
                        <a:t>月</a:t>
                      </a:r>
                      <a:r>
                        <a:rPr lang="en-US" sz="1400" b="1" kern="0">
                          <a:solidFill>
                            <a:srgbClr val="FF0000"/>
                          </a:solidFill>
                          <a:latin typeface="Calibri"/>
                          <a:ea typeface="宋体"/>
                          <a:cs typeface="宋体"/>
                        </a:rPr>
                        <a:t>13</a:t>
                      </a:r>
                      <a:r>
                        <a:rPr lang="zh-CN" sz="1400" b="1" kern="0">
                          <a:solidFill>
                            <a:srgbClr val="FF0000"/>
                          </a:solidFill>
                          <a:latin typeface="Calibri"/>
                          <a:ea typeface="宋体"/>
                          <a:cs typeface="宋体"/>
                        </a:rPr>
                        <a:t>日</a:t>
                      </a:r>
                      <a:endParaRPr lang="zh-CN" sz="1200" kern="100">
                        <a:solidFill>
                          <a:srgbClr val="FF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FF0000"/>
                          </a:solidFill>
                          <a:latin typeface="Calibri"/>
                          <a:ea typeface="宋体"/>
                          <a:cs typeface="宋体"/>
                        </a:rPr>
                        <a:t>第</a:t>
                      </a:r>
                      <a:r>
                        <a:rPr lang="en-US" sz="1400" b="1" kern="0">
                          <a:solidFill>
                            <a:srgbClr val="FF0000"/>
                          </a:solidFill>
                          <a:latin typeface="Calibri"/>
                          <a:ea typeface="宋体"/>
                          <a:cs typeface="宋体"/>
                        </a:rPr>
                        <a:t>3</a:t>
                      </a:r>
                      <a:r>
                        <a:rPr lang="zh-CN" sz="1400" b="1" kern="0">
                          <a:solidFill>
                            <a:srgbClr val="FF0000"/>
                          </a:solidFill>
                          <a:latin typeface="Calibri"/>
                          <a:ea typeface="宋体"/>
                          <a:cs typeface="宋体"/>
                        </a:rPr>
                        <a:t>周</a:t>
                      </a:r>
                      <a:endParaRPr lang="zh-CN" sz="1200" kern="100">
                        <a:solidFill>
                          <a:srgbClr val="FF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FF0000"/>
                          </a:solidFill>
                          <a:latin typeface="Calibri"/>
                          <a:ea typeface="宋体"/>
                          <a:cs typeface="宋体"/>
                        </a:rPr>
                        <a:t>周二下午第</a:t>
                      </a:r>
                      <a:r>
                        <a:rPr lang="en-US" sz="1400" b="1" kern="0">
                          <a:solidFill>
                            <a:srgbClr val="FF0000"/>
                          </a:solidFill>
                          <a:latin typeface="Calibri"/>
                          <a:ea typeface="宋体"/>
                          <a:cs typeface="宋体"/>
                        </a:rPr>
                        <a:t>2</a:t>
                      </a:r>
                      <a:r>
                        <a:rPr lang="zh-CN" sz="1400" b="1" kern="0">
                          <a:solidFill>
                            <a:srgbClr val="FF0000"/>
                          </a:solidFill>
                          <a:latin typeface="Calibri"/>
                          <a:ea typeface="宋体"/>
                          <a:cs typeface="宋体"/>
                        </a:rPr>
                        <a:t>节大课</a:t>
                      </a:r>
                      <a:endParaRPr lang="zh-CN" sz="1200" kern="100">
                        <a:solidFill>
                          <a:srgbClr val="FF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FF0000"/>
                          </a:solidFill>
                          <a:latin typeface="宋体"/>
                          <a:ea typeface="宋体"/>
                          <a:cs typeface="宋体"/>
                        </a:rPr>
                        <a:t>1-6</a:t>
                      </a:r>
                      <a:r>
                        <a:rPr lang="zh-CN" sz="1400" b="1" kern="0">
                          <a:solidFill>
                            <a:srgbClr val="FF0000"/>
                          </a:solidFill>
                          <a:latin typeface="Calibri"/>
                          <a:ea typeface="宋体"/>
                          <a:cs typeface="宋体"/>
                        </a:rPr>
                        <a:t>年级</a:t>
                      </a:r>
                      <a:endParaRPr lang="zh-CN" sz="1200" kern="100">
                        <a:solidFill>
                          <a:srgbClr val="FF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a:solidFill>
                            <a:srgbClr val="FF0000"/>
                          </a:solidFill>
                          <a:latin typeface="Calibri"/>
                          <a:ea typeface="宋体"/>
                          <a:cs typeface="宋体"/>
                        </a:rPr>
                        <a:t>家务农活</a:t>
                      </a:r>
                      <a:endParaRPr lang="zh-CN" sz="1200" kern="100" dirty="0">
                        <a:solidFill>
                          <a:srgbClr val="FF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a:solidFill>
                            <a:srgbClr val="FF0000"/>
                          </a:solidFill>
                          <a:latin typeface="Calibri"/>
                          <a:ea typeface="宋体"/>
                          <a:cs typeface="宋体"/>
                        </a:rPr>
                        <a:t>自定内容</a:t>
                      </a:r>
                      <a:endParaRPr lang="zh-CN" sz="1200" kern="100" dirty="0">
                        <a:solidFill>
                          <a:srgbClr val="FF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r">
                        <a:spcAft>
                          <a:spcPts val="0"/>
                        </a:spcAft>
                      </a:pPr>
                      <a:r>
                        <a:rPr lang="en-US" sz="1400" b="1" kern="0">
                          <a:solidFill>
                            <a:srgbClr val="000000"/>
                          </a:solidFill>
                          <a:latin typeface="宋体"/>
                          <a:ea typeface="宋体"/>
                          <a:cs typeface="宋体"/>
                        </a:rPr>
                        <a:t>9</a:t>
                      </a:r>
                      <a:r>
                        <a:rPr lang="zh-CN" sz="1400" b="1" kern="0">
                          <a:solidFill>
                            <a:srgbClr val="000000"/>
                          </a:solidFill>
                          <a:latin typeface="Calibri"/>
                          <a:ea typeface="宋体"/>
                          <a:cs typeface="宋体"/>
                        </a:rPr>
                        <a:t>月</a:t>
                      </a:r>
                      <a:r>
                        <a:rPr lang="en-US" sz="1400" b="1" kern="0">
                          <a:solidFill>
                            <a:srgbClr val="000000"/>
                          </a:solidFill>
                          <a:latin typeface="Calibri"/>
                          <a:ea typeface="宋体"/>
                          <a:cs typeface="宋体"/>
                        </a:rPr>
                        <a:t>28</a:t>
                      </a:r>
                      <a:r>
                        <a:rPr lang="zh-CN" sz="1400" b="1" kern="0">
                          <a:solidFill>
                            <a:srgbClr val="000000"/>
                          </a:solidFill>
                          <a:latin typeface="Calibri"/>
                          <a:ea typeface="宋体"/>
                          <a:cs typeface="宋体"/>
                        </a:rPr>
                        <a:t>日</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第</a:t>
                      </a:r>
                      <a:r>
                        <a:rPr lang="en-US" sz="1400" b="1" kern="0">
                          <a:solidFill>
                            <a:srgbClr val="000000"/>
                          </a:solidFill>
                          <a:latin typeface="Calibri"/>
                          <a:ea typeface="宋体"/>
                          <a:cs typeface="宋体"/>
                        </a:rPr>
                        <a:t>5</a:t>
                      </a:r>
                      <a:r>
                        <a:rPr lang="zh-CN" sz="1400" b="1" kern="0">
                          <a:solidFill>
                            <a:srgbClr val="000000"/>
                          </a:solidFill>
                          <a:latin typeface="Calibri"/>
                          <a:ea typeface="宋体"/>
                          <a:cs typeface="宋体"/>
                        </a:rPr>
                        <a:t>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周三上午</a:t>
                      </a:r>
                      <a:r>
                        <a:rPr lang="en-US" sz="1400" b="1" kern="0">
                          <a:solidFill>
                            <a:srgbClr val="000000"/>
                          </a:solidFill>
                          <a:latin typeface="Calibri"/>
                          <a:ea typeface="宋体"/>
                          <a:cs typeface="宋体"/>
                        </a:rPr>
                        <a:t>2</a:t>
                      </a:r>
                      <a:r>
                        <a:rPr lang="zh-CN" sz="1400" b="1" kern="0">
                          <a:solidFill>
                            <a:srgbClr val="000000"/>
                          </a:solidFill>
                          <a:latin typeface="Calibri"/>
                          <a:ea typeface="宋体"/>
                          <a:cs typeface="宋体"/>
                        </a:rPr>
                        <a:t>节大课</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宋体"/>
                          <a:ea typeface="宋体"/>
                          <a:cs typeface="宋体"/>
                        </a:rPr>
                        <a:t>1-6</a:t>
                      </a:r>
                      <a:r>
                        <a:rPr lang="zh-CN" sz="1400" b="1" kern="0">
                          <a:solidFill>
                            <a:srgbClr val="000000"/>
                          </a:solidFill>
                          <a:latin typeface="Calibri"/>
                          <a:ea typeface="宋体"/>
                          <a:cs typeface="宋体"/>
                        </a:rPr>
                        <a:t>年级</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a:solidFill>
                            <a:srgbClr val="000000"/>
                          </a:solidFill>
                          <a:latin typeface="Calibri"/>
                          <a:ea typeface="宋体"/>
                          <a:cs typeface="宋体"/>
                        </a:rPr>
                        <a:t>校园节日</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校定</a:t>
                      </a:r>
                      <a:r>
                        <a:rPr lang="en-US" sz="1400" b="1" kern="0">
                          <a:solidFill>
                            <a:srgbClr val="000000"/>
                          </a:solidFill>
                          <a:latin typeface="Calibri"/>
                          <a:ea typeface="宋体"/>
                          <a:cs typeface="宋体"/>
                        </a:rPr>
                        <a:t>+</a:t>
                      </a:r>
                      <a:r>
                        <a:rPr lang="zh-CN" sz="1400" b="1" kern="0">
                          <a:solidFill>
                            <a:srgbClr val="000000"/>
                          </a:solidFill>
                          <a:latin typeface="Calibri"/>
                          <a:ea typeface="宋体"/>
                          <a:cs typeface="宋体"/>
                        </a:rPr>
                        <a:t>自定</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r">
                        <a:spcAft>
                          <a:spcPts val="0"/>
                        </a:spcAft>
                      </a:pPr>
                      <a:r>
                        <a:rPr lang="en-US" sz="1400" b="1" kern="0">
                          <a:solidFill>
                            <a:srgbClr val="000000"/>
                          </a:solidFill>
                          <a:latin typeface="宋体"/>
                          <a:ea typeface="宋体"/>
                          <a:cs typeface="宋体"/>
                        </a:rPr>
                        <a:t>10</a:t>
                      </a:r>
                      <a:r>
                        <a:rPr lang="zh-CN" sz="1400" b="1" kern="0">
                          <a:solidFill>
                            <a:srgbClr val="000000"/>
                          </a:solidFill>
                          <a:latin typeface="Calibri"/>
                          <a:ea typeface="宋体"/>
                          <a:cs typeface="宋体"/>
                        </a:rPr>
                        <a:t>月</a:t>
                      </a:r>
                      <a:r>
                        <a:rPr lang="en-US" sz="1400" b="1" kern="0">
                          <a:solidFill>
                            <a:srgbClr val="000000"/>
                          </a:solidFill>
                          <a:latin typeface="Calibri"/>
                          <a:ea typeface="宋体"/>
                          <a:cs typeface="宋体"/>
                        </a:rPr>
                        <a:t>10</a:t>
                      </a:r>
                      <a:r>
                        <a:rPr lang="zh-CN" sz="1400" b="1" kern="0">
                          <a:solidFill>
                            <a:srgbClr val="000000"/>
                          </a:solidFill>
                          <a:latin typeface="Calibri"/>
                          <a:ea typeface="宋体"/>
                          <a:cs typeface="宋体"/>
                        </a:rPr>
                        <a:t>日</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第</a:t>
                      </a:r>
                      <a:r>
                        <a:rPr lang="en-US" sz="1400" b="1" kern="0">
                          <a:solidFill>
                            <a:srgbClr val="000000"/>
                          </a:solidFill>
                          <a:latin typeface="Calibri"/>
                          <a:ea typeface="宋体"/>
                          <a:cs typeface="宋体"/>
                        </a:rPr>
                        <a:t>7</a:t>
                      </a:r>
                      <a:r>
                        <a:rPr lang="zh-CN" sz="1400" b="1" kern="0">
                          <a:solidFill>
                            <a:srgbClr val="000000"/>
                          </a:solidFill>
                          <a:latin typeface="Calibri"/>
                          <a:ea typeface="宋体"/>
                          <a:cs typeface="宋体"/>
                        </a:rPr>
                        <a:t>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周一上午</a:t>
                      </a:r>
                      <a:r>
                        <a:rPr lang="en-US" sz="1400" b="1" kern="0">
                          <a:solidFill>
                            <a:srgbClr val="000000"/>
                          </a:solidFill>
                          <a:latin typeface="Calibri"/>
                          <a:ea typeface="宋体"/>
                          <a:cs typeface="宋体"/>
                        </a:rPr>
                        <a:t>2</a:t>
                      </a:r>
                      <a:r>
                        <a:rPr lang="zh-CN" sz="1400" b="1" kern="0">
                          <a:solidFill>
                            <a:srgbClr val="000000"/>
                          </a:solidFill>
                          <a:latin typeface="Calibri"/>
                          <a:ea typeface="宋体"/>
                          <a:cs typeface="宋体"/>
                        </a:rPr>
                        <a:t>节大课</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宋体"/>
                          <a:ea typeface="宋体"/>
                          <a:cs typeface="宋体"/>
                        </a:rPr>
                        <a:t>3-6</a:t>
                      </a:r>
                      <a:r>
                        <a:rPr lang="zh-CN" sz="1400" b="1" kern="0">
                          <a:solidFill>
                            <a:srgbClr val="000000"/>
                          </a:solidFill>
                          <a:latin typeface="Calibri"/>
                          <a:ea typeface="宋体"/>
                          <a:cs typeface="宋体"/>
                        </a:rPr>
                        <a:t>年级</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社区活动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校定</a:t>
                      </a:r>
                      <a:r>
                        <a:rPr lang="en-US" sz="1400" b="1" kern="0">
                          <a:solidFill>
                            <a:srgbClr val="000000"/>
                          </a:solidFill>
                          <a:latin typeface="Calibri"/>
                          <a:ea typeface="宋体"/>
                          <a:cs typeface="宋体"/>
                        </a:rPr>
                        <a:t>+</a:t>
                      </a:r>
                      <a:r>
                        <a:rPr lang="zh-CN" sz="1400" b="1" kern="0">
                          <a:solidFill>
                            <a:srgbClr val="000000"/>
                          </a:solidFill>
                          <a:latin typeface="Calibri"/>
                          <a:ea typeface="宋体"/>
                          <a:cs typeface="宋体"/>
                        </a:rPr>
                        <a:t>自定</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r">
                        <a:spcAft>
                          <a:spcPts val="0"/>
                        </a:spcAft>
                      </a:pPr>
                      <a:r>
                        <a:rPr lang="en-US" sz="1400" b="1" kern="0">
                          <a:solidFill>
                            <a:srgbClr val="000000"/>
                          </a:solidFill>
                          <a:latin typeface="宋体"/>
                          <a:ea typeface="宋体"/>
                          <a:cs typeface="宋体"/>
                        </a:rPr>
                        <a:t>10</a:t>
                      </a:r>
                      <a:r>
                        <a:rPr lang="zh-CN" sz="1400" b="1" kern="0">
                          <a:solidFill>
                            <a:srgbClr val="000000"/>
                          </a:solidFill>
                          <a:latin typeface="Calibri"/>
                          <a:ea typeface="宋体"/>
                          <a:cs typeface="宋体"/>
                        </a:rPr>
                        <a:t>月</a:t>
                      </a:r>
                      <a:r>
                        <a:rPr lang="en-US" sz="1400" b="1" kern="0">
                          <a:solidFill>
                            <a:srgbClr val="000000"/>
                          </a:solidFill>
                          <a:latin typeface="Calibri"/>
                          <a:ea typeface="宋体"/>
                          <a:cs typeface="宋体"/>
                        </a:rPr>
                        <a:t>21</a:t>
                      </a:r>
                      <a:r>
                        <a:rPr lang="zh-CN" sz="1400" b="1" kern="0">
                          <a:solidFill>
                            <a:srgbClr val="000000"/>
                          </a:solidFill>
                          <a:latin typeface="Calibri"/>
                          <a:ea typeface="宋体"/>
                          <a:cs typeface="宋体"/>
                        </a:rPr>
                        <a:t>日</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第</a:t>
                      </a:r>
                      <a:r>
                        <a:rPr lang="en-US" sz="1400" b="1" kern="0">
                          <a:solidFill>
                            <a:srgbClr val="000000"/>
                          </a:solidFill>
                          <a:latin typeface="Calibri"/>
                          <a:ea typeface="宋体"/>
                          <a:cs typeface="宋体"/>
                        </a:rPr>
                        <a:t>8</a:t>
                      </a:r>
                      <a:r>
                        <a:rPr lang="zh-CN" sz="1400" b="1" kern="0">
                          <a:solidFill>
                            <a:srgbClr val="000000"/>
                          </a:solidFill>
                          <a:latin typeface="Calibri"/>
                          <a:ea typeface="宋体"/>
                          <a:cs typeface="宋体"/>
                        </a:rPr>
                        <a:t>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周五上午</a:t>
                      </a:r>
                      <a:r>
                        <a:rPr lang="en-US" sz="1400" b="1" kern="0">
                          <a:solidFill>
                            <a:srgbClr val="000000"/>
                          </a:solidFill>
                          <a:latin typeface="Calibri"/>
                          <a:ea typeface="宋体"/>
                          <a:cs typeface="宋体"/>
                        </a:rPr>
                        <a:t>2</a:t>
                      </a:r>
                      <a:r>
                        <a:rPr lang="zh-CN" sz="1400" b="1" kern="0">
                          <a:solidFill>
                            <a:srgbClr val="000000"/>
                          </a:solidFill>
                          <a:latin typeface="Calibri"/>
                          <a:ea typeface="宋体"/>
                          <a:cs typeface="宋体"/>
                        </a:rPr>
                        <a:t>节大课</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宋体"/>
                          <a:ea typeface="宋体"/>
                          <a:cs typeface="宋体"/>
                        </a:rPr>
                        <a:t>3-6</a:t>
                      </a:r>
                      <a:r>
                        <a:rPr lang="zh-CN" sz="1400" b="1" kern="0">
                          <a:solidFill>
                            <a:srgbClr val="000000"/>
                          </a:solidFill>
                          <a:latin typeface="Calibri"/>
                          <a:ea typeface="宋体"/>
                          <a:cs typeface="宋体"/>
                        </a:rPr>
                        <a:t>年级</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专题研究</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自定内容</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r">
                        <a:spcAft>
                          <a:spcPts val="0"/>
                        </a:spcAft>
                      </a:pPr>
                      <a:r>
                        <a:rPr lang="en-US" sz="1400" b="1" kern="0">
                          <a:solidFill>
                            <a:srgbClr val="000000"/>
                          </a:solidFill>
                          <a:latin typeface="宋体"/>
                          <a:ea typeface="宋体"/>
                          <a:cs typeface="宋体"/>
                        </a:rPr>
                        <a:t>11</a:t>
                      </a:r>
                      <a:r>
                        <a:rPr lang="zh-CN" sz="1400" b="1" kern="0">
                          <a:solidFill>
                            <a:srgbClr val="000000"/>
                          </a:solidFill>
                          <a:latin typeface="Calibri"/>
                          <a:ea typeface="宋体"/>
                          <a:cs typeface="宋体"/>
                        </a:rPr>
                        <a:t>月</a:t>
                      </a:r>
                      <a:r>
                        <a:rPr lang="en-US" sz="1400" b="1" kern="0">
                          <a:solidFill>
                            <a:srgbClr val="000000"/>
                          </a:solidFill>
                          <a:latin typeface="Calibri"/>
                          <a:ea typeface="宋体"/>
                          <a:cs typeface="宋体"/>
                        </a:rPr>
                        <a:t>3</a:t>
                      </a:r>
                      <a:r>
                        <a:rPr lang="zh-CN" sz="1400" b="1" kern="0">
                          <a:solidFill>
                            <a:srgbClr val="000000"/>
                          </a:solidFill>
                          <a:latin typeface="Calibri"/>
                          <a:ea typeface="宋体"/>
                          <a:cs typeface="宋体"/>
                        </a:rPr>
                        <a:t>日</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第</a:t>
                      </a:r>
                      <a:r>
                        <a:rPr lang="en-US" sz="1400" b="1" kern="0">
                          <a:solidFill>
                            <a:srgbClr val="000000"/>
                          </a:solidFill>
                          <a:latin typeface="Calibri"/>
                          <a:ea typeface="宋体"/>
                          <a:cs typeface="宋体"/>
                        </a:rPr>
                        <a:t>10</a:t>
                      </a:r>
                      <a:r>
                        <a:rPr lang="zh-CN" sz="1400" b="1" kern="0">
                          <a:solidFill>
                            <a:srgbClr val="000000"/>
                          </a:solidFill>
                          <a:latin typeface="Calibri"/>
                          <a:ea typeface="宋体"/>
                          <a:cs typeface="宋体"/>
                        </a:rPr>
                        <a:t>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周四下午第</a:t>
                      </a:r>
                      <a:r>
                        <a:rPr lang="en-US" sz="1400" b="1" kern="0">
                          <a:solidFill>
                            <a:srgbClr val="000000"/>
                          </a:solidFill>
                          <a:latin typeface="Calibri"/>
                          <a:ea typeface="宋体"/>
                          <a:cs typeface="宋体"/>
                        </a:rPr>
                        <a:t>1</a:t>
                      </a:r>
                      <a:r>
                        <a:rPr lang="zh-CN" sz="1400" b="1" kern="0">
                          <a:solidFill>
                            <a:srgbClr val="000000"/>
                          </a:solidFill>
                          <a:latin typeface="Calibri"/>
                          <a:ea typeface="宋体"/>
                          <a:cs typeface="宋体"/>
                        </a:rPr>
                        <a:t>节大课</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宋体"/>
                          <a:ea typeface="宋体"/>
                          <a:cs typeface="宋体"/>
                        </a:rPr>
                        <a:t>3-6</a:t>
                      </a:r>
                      <a:r>
                        <a:rPr lang="zh-CN" sz="1400" b="1" kern="0">
                          <a:solidFill>
                            <a:srgbClr val="000000"/>
                          </a:solidFill>
                          <a:latin typeface="Calibri"/>
                          <a:ea typeface="宋体"/>
                          <a:cs typeface="宋体"/>
                        </a:rPr>
                        <a:t>年级</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班队活动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自定内容</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r">
                        <a:spcAft>
                          <a:spcPts val="0"/>
                        </a:spcAft>
                      </a:pPr>
                      <a:r>
                        <a:rPr lang="en-US" sz="1400" b="1" kern="0">
                          <a:solidFill>
                            <a:srgbClr val="000000"/>
                          </a:solidFill>
                          <a:latin typeface="宋体"/>
                          <a:ea typeface="宋体"/>
                          <a:cs typeface="宋体"/>
                        </a:rPr>
                        <a:t>11</a:t>
                      </a:r>
                      <a:r>
                        <a:rPr lang="zh-CN" sz="1400" b="1" kern="0">
                          <a:solidFill>
                            <a:srgbClr val="000000"/>
                          </a:solidFill>
                          <a:latin typeface="Calibri"/>
                          <a:ea typeface="宋体"/>
                          <a:cs typeface="宋体"/>
                        </a:rPr>
                        <a:t>月</a:t>
                      </a:r>
                      <a:r>
                        <a:rPr lang="en-US" sz="1400" b="1" kern="0">
                          <a:solidFill>
                            <a:srgbClr val="000000"/>
                          </a:solidFill>
                          <a:latin typeface="Calibri"/>
                          <a:ea typeface="宋体"/>
                          <a:cs typeface="宋体"/>
                        </a:rPr>
                        <a:t>3</a:t>
                      </a:r>
                      <a:r>
                        <a:rPr lang="zh-CN" sz="1400" b="1" kern="0">
                          <a:solidFill>
                            <a:srgbClr val="000000"/>
                          </a:solidFill>
                          <a:latin typeface="Calibri"/>
                          <a:ea typeface="宋体"/>
                          <a:cs typeface="宋体"/>
                        </a:rPr>
                        <a:t>日</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第</a:t>
                      </a:r>
                      <a:r>
                        <a:rPr lang="en-US" sz="1400" b="1" kern="0">
                          <a:solidFill>
                            <a:srgbClr val="000000"/>
                          </a:solidFill>
                          <a:latin typeface="Calibri"/>
                          <a:ea typeface="宋体"/>
                          <a:cs typeface="宋体"/>
                        </a:rPr>
                        <a:t>10</a:t>
                      </a:r>
                      <a:r>
                        <a:rPr lang="zh-CN" sz="1400" b="1" kern="0">
                          <a:solidFill>
                            <a:srgbClr val="000000"/>
                          </a:solidFill>
                          <a:latin typeface="Calibri"/>
                          <a:ea typeface="宋体"/>
                          <a:cs typeface="宋体"/>
                        </a:rPr>
                        <a:t>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周四下午第</a:t>
                      </a:r>
                      <a:r>
                        <a:rPr lang="en-US" sz="1400" b="1" kern="0">
                          <a:solidFill>
                            <a:srgbClr val="000000"/>
                          </a:solidFill>
                          <a:latin typeface="Calibri"/>
                          <a:ea typeface="宋体"/>
                          <a:cs typeface="宋体"/>
                        </a:rPr>
                        <a:t>2</a:t>
                      </a:r>
                      <a:r>
                        <a:rPr lang="zh-CN" sz="1400" b="1" kern="0">
                          <a:solidFill>
                            <a:srgbClr val="000000"/>
                          </a:solidFill>
                          <a:latin typeface="Calibri"/>
                          <a:ea typeface="宋体"/>
                          <a:cs typeface="宋体"/>
                        </a:rPr>
                        <a:t>节大课</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宋体"/>
                          <a:ea typeface="宋体"/>
                          <a:cs typeface="宋体"/>
                        </a:rPr>
                        <a:t>3-6</a:t>
                      </a:r>
                      <a:r>
                        <a:rPr lang="zh-CN" sz="1400" b="1" kern="0">
                          <a:solidFill>
                            <a:srgbClr val="000000"/>
                          </a:solidFill>
                          <a:latin typeface="Calibri"/>
                          <a:ea typeface="宋体"/>
                          <a:cs typeface="宋体"/>
                        </a:rPr>
                        <a:t>年级</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家务农活</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自定内容</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r">
                        <a:spcAft>
                          <a:spcPts val="0"/>
                        </a:spcAft>
                      </a:pPr>
                      <a:r>
                        <a:rPr lang="en-US" sz="1400" b="1" kern="0">
                          <a:solidFill>
                            <a:srgbClr val="000000"/>
                          </a:solidFill>
                          <a:latin typeface="宋体"/>
                          <a:ea typeface="宋体"/>
                          <a:cs typeface="宋体"/>
                        </a:rPr>
                        <a:t>11</a:t>
                      </a:r>
                      <a:r>
                        <a:rPr lang="zh-CN" sz="1400" b="1" kern="0">
                          <a:solidFill>
                            <a:srgbClr val="000000"/>
                          </a:solidFill>
                          <a:latin typeface="Calibri"/>
                          <a:ea typeface="宋体"/>
                          <a:cs typeface="宋体"/>
                        </a:rPr>
                        <a:t>月</a:t>
                      </a:r>
                      <a:r>
                        <a:rPr lang="en-US" sz="1400" b="1" kern="0">
                          <a:solidFill>
                            <a:srgbClr val="000000"/>
                          </a:solidFill>
                          <a:latin typeface="Calibri"/>
                          <a:ea typeface="宋体"/>
                          <a:cs typeface="宋体"/>
                        </a:rPr>
                        <a:t>14</a:t>
                      </a:r>
                      <a:r>
                        <a:rPr lang="zh-CN" sz="1400" b="1" kern="0">
                          <a:solidFill>
                            <a:srgbClr val="000000"/>
                          </a:solidFill>
                          <a:latin typeface="Calibri"/>
                          <a:ea typeface="宋体"/>
                          <a:cs typeface="宋体"/>
                        </a:rPr>
                        <a:t>日</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第</a:t>
                      </a:r>
                      <a:r>
                        <a:rPr lang="en-US" sz="1400" b="1" kern="0">
                          <a:solidFill>
                            <a:srgbClr val="000000"/>
                          </a:solidFill>
                          <a:latin typeface="Calibri"/>
                          <a:ea typeface="宋体"/>
                          <a:cs typeface="宋体"/>
                        </a:rPr>
                        <a:t>12</a:t>
                      </a:r>
                      <a:r>
                        <a:rPr lang="zh-CN" sz="1400" b="1" kern="0">
                          <a:solidFill>
                            <a:srgbClr val="000000"/>
                          </a:solidFill>
                          <a:latin typeface="Calibri"/>
                          <a:ea typeface="宋体"/>
                          <a:cs typeface="宋体"/>
                        </a:rPr>
                        <a:t>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周一一整天</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宋体"/>
                          <a:ea typeface="宋体"/>
                          <a:cs typeface="宋体"/>
                        </a:rPr>
                        <a:t>1-6</a:t>
                      </a:r>
                      <a:r>
                        <a:rPr lang="zh-CN" sz="1400" b="1" kern="0">
                          <a:solidFill>
                            <a:srgbClr val="000000"/>
                          </a:solidFill>
                          <a:latin typeface="Calibri"/>
                          <a:ea typeface="宋体"/>
                          <a:cs typeface="宋体"/>
                        </a:rPr>
                        <a:t>年级</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社会实践</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a:solidFill>
                            <a:srgbClr val="000000"/>
                          </a:solidFill>
                          <a:latin typeface="Calibri"/>
                          <a:ea typeface="宋体"/>
                          <a:cs typeface="宋体"/>
                        </a:rPr>
                        <a:t>校定</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r">
                        <a:spcAft>
                          <a:spcPts val="0"/>
                        </a:spcAft>
                      </a:pPr>
                      <a:r>
                        <a:rPr lang="en-US" sz="1400" b="1" kern="0">
                          <a:solidFill>
                            <a:srgbClr val="000000"/>
                          </a:solidFill>
                          <a:latin typeface="宋体"/>
                          <a:ea typeface="宋体"/>
                          <a:cs typeface="宋体"/>
                        </a:rPr>
                        <a:t>11</a:t>
                      </a:r>
                      <a:r>
                        <a:rPr lang="zh-CN" sz="1400" b="1" kern="0">
                          <a:solidFill>
                            <a:srgbClr val="000000"/>
                          </a:solidFill>
                          <a:latin typeface="Calibri"/>
                          <a:ea typeface="宋体"/>
                          <a:cs typeface="宋体"/>
                        </a:rPr>
                        <a:t>月</a:t>
                      </a:r>
                      <a:r>
                        <a:rPr lang="en-US" sz="1400" b="1" kern="0">
                          <a:solidFill>
                            <a:srgbClr val="000000"/>
                          </a:solidFill>
                          <a:latin typeface="Calibri"/>
                          <a:ea typeface="宋体"/>
                          <a:cs typeface="宋体"/>
                        </a:rPr>
                        <a:t>25</a:t>
                      </a:r>
                      <a:r>
                        <a:rPr lang="zh-CN" sz="1400" b="1" kern="0">
                          <a:solidFill>
                            <a:srgbClr val="000000"/>
                          </a:solidFill>
                          <a:latin typeface="Calibri"/>
                          <a:ea typeface="宋体"/>
                          <a:cs typeface="宋体"/>
                        </a:rPr>
                        <a:t>日</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第</a:t>
                      </a:r>
                      <a:r>
                        <a:rPr lang="en-US" sz="1400" b="1" kern="0">
                          <a:solidFill>
                            <a:srgbClr val="000000"/>
                          </a:solidFill>
                          <a:latin typeface="Calibri"/>
                          <a:ea typeface="宋体"/>
                          <a:cs typeface="宋体"/>
                        </a:rPr>
                        <a:t>13</a:t>
                      </a:r>
                      <a:r>
                        <a:rPr lang="zh-CN" sz="1400" b="1" kern="0">
                          <a:solidFill>
                            <a:srgbClr val="000000"/>
                          </a:solidFill>
                          <a:latin typeface="Calibri"/>
                          <a:ea typeface="宋体"/>
                          <a:cs typeface="宋体"/>
                        </a:rPr>
                        <a:t>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周五下午</a:t>
                      </a:r>
                      <a:r>
                        <a:rPr lang="en-US" sz="1400" b="1" kern="0">
                          <a:solidFill>
                            <a:srgbClr val="000000"/>
                          </a:solidFill>
                          <a:latin typeface="Calibri"/>
                          <a:ea typeface="宋体"/>
                          <a:cs typeface="宋体"/>
                        </a:rPr>
                        <a:t>2</a:t>
                      </a:r>
                      <a:r>
                        <a:rPr lang="zh-CN" sz="1400" b="1" kern="0">
                          <a:solidFill>
                            <a:srgbClr val="000000"/>
                          </a:solidFill>
                          <a:latin typeface="Calibri"/>
                          <a:ea typeface="宋体"/>
                          <a:cs typeface="宋体"/>
                        </a:rPr>
                        <a:t>节大课</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宋体"/>
                          <a:ea typeface="宋体"/>
                          <a:cs typeface="宋体"/>
                        </a:rPr>
                        <a:t>1-6</a:t>
                      </a:r>
                      <a:r>
                        <a:rPr lang="zh-CN" sz="1400" b="1" kern="0">
                          <a:solidFill>
                            <a:srgbClr val="000000"/>
                          </a:solidFill>
                          <a:latin typeface="Calibri"/>
                          <a:ea typeface="宋体"/>
                          <a:cs typeface="宋体"/>
                        </a:rPr>
                        <a:t>年级</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校园节日</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校定</a:t>
                      </a:r>
                      <a:r>
                        <a:rPr lang="en-US" sz="1400" b="1" kern="0">
                          <a:solidFill>
                            <a:srgbClr val="000000"/>
                          </a:solidFill>
                          <a:latin typeface="Calibri"/>
                          <a:ea typeface="宋体"/>
                          <a:cs typeface="宋体"/>
                        </a:rPr>
                        <a:t>+</a:t>
                      </a:r>
                      <a:r>
                        <a:rPr lang="zh-CN" sz="1400" b="1" kern="0">
                          <a:solidFill>
                            <a:srgbClr val="000000"/>
                          </a:solidFill>
                          <a:latin typeface="Calibri"/>
                          <a:ea typeface="宋体"/>
                          <a:cs typeface="宋体"/>
                        </a:rPr>
                        <a:t>自定</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r">
                        <a:spcAft>
                          <a:spcPts val="0"/>
                        </a:spcAft>
                      </a:pPr>
                      <a:r>
                        <a:rPr lang="en-US" sz="1400" b="1" kern="0">
                          <a:solidFill>
                            <a:srgbClr val="000000"/>
                          </a:solidFill>
                          <a:latin typeface="宋体"/>
                          <a:ea typeface="宋体"/>
                          <a:cs typeface="宋体"/>
                        </a:rPr>
                        <a:t>12</a:t>
                      </a:r>
                      <a:r>
                        <a:rPr lang="zh-CN" sz="1400" b="1" kern="0">
                          <a:solidFill>
                            <a:srgbClr val="000000"/>
                          </a:solidFill>
                          <a:latin typeface="Calibri"/>
                          <a:ea typeface="宋体"/>
                          <a:cs typeface="宋体"/>
                        </a:rPr>
                        <a:t>月</a:t>
                      </a:r>
                      <a:r>
                        <a:rPr lang="en-US" sz="1400" b="1" kern="0">
                          <a:solidFill>
                            <a:srgbClr val="000000"/>
                          </a:solidFill>
                          <a:latin typeface="Calibri"/>
                          <a:ea typeface="宋体"/>
                          <a:cs typeface="宋体"/>
                        </a:rPr>
                        <a:t>6</a:t>
                      </a:r>
                      <a:r>
                        <a:rPr lang="zh-CN" sz="1400" b="1" kern="0">
                          <a:solidFill>
                            <a:srgbClr val="000000"/>
                          </a:solidFill>
                          <a:latin typeface="Calibri"/>
                          <a:ea typeface="宋体"/>
                          <a:cs typeface="宋体"/>
                        </a:rPr>
                        <a:t>日</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第</a:t>
                      </a:r>
                      <a:r>
                        <a:rPr lang="en-US" sz="1400" b="1" kern="0">
                          <a:solidFill>
                            <a:srgbClr val="000000"/>
                          </a:solidFill>
                          <a:latin typeface="Calibri"/>
                          <a:ea typeface="宋体"/>
                          <a:cs typeface="宋体"/>
                        </a:rPr>
                        <a:t>15</a:t>
                      </a:r>
                      <a:r>
                        <a:rPr lang="zh-CN" sz="1400" b="1" kern="0">
                          <a:solidFill>
                            <a:srgbClr val="000000"/>
                          </a:solidFill>
                          <a:latin typeface="Calibri"/>
                          <a:ea typeface="宋体"/>
                          <a:cs typeface="宋体"/>
                        </a:rPr>
                        <a:t>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周二上午第</a:t>
                      </a:r>
                      <a:r>
                        <a:rPr lang="en-US" sz="1400" b="1" kern="0">
                          <a:solidFill>
                            <a:srgbClr val="000000"/>
                          </a:solidFill>
                          <a:latin typeface="Calibri"/>
                          <a:ea typeface="宋体"/>
                          <a:cs typeface="宋体"/>
                        </a:rPr>
                        <a:t>1</a:t>
                      </a:r>
                      <a:r>
                        <a:rPr lang="zh-CN" sz="1400" b="1" kern="0">
                          <a:solidFill>
                            <a:srgbClr val="000000"/>
                          </a:solidFill>
                          <a:latin typeface="Calibri"/>
                          <a:ea typeface="宋体"/>
                          <a:cs typeface="宋体"/>
                        </a:rPr>
                        <a:t>节大课</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宋体"/>
                          <a:ea typeface="宋体"/>
                          <a:cs typeface="宋体"/>
                        </a:rPr>
                        <a:t>1-6</a:t>
                      </a:r>
                      <a:r>
                        <a:rPr lang="zh-CN" sz="1400" b="1" kern="0">
                          <a:solidFill>
                            <a:srgbClr val="000000"/>
                          </a:solidFill>
                          <a:latin typeface="Calibri"/>
                          <a:ea typeface="宋体"/>
                          <a:cs typeface="宋体"/>
                        </a:rPr>
                        <a:t>年级</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班队活动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自定内容</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r">
                        <a:spcAft>
                          <a:spcPts val="0"/>
                        </a:spcAft>
                      </a:pPr>
                      <a:r>
                        <a:rPr lang="en-US" sz="1400" b="1" kern="0">
                          <a:solidFill>
                            <a:srgbClr val="000000"/>
                          </a:solidFill>
                          <a:latin typeface="宋体"/>
                          <a:ea typeface="宋体"/>
                          <a:cs typeface="宋体"/>
                        </a:rPr>
                        <a:t>12</a:t>
                      </a:r>
                      <a:r>
                        <a:rPr lang="zh-CN" sz="1400" b="1" kern="0">
                          <a:solidFill>
                            <a:srgbClr val="000000"/>
                          </a:solidFill>
                          <a:latin typeface="Calibri"/>
                          <a:ea typeface="宋体"/>
                          <a:cs typeface="宋体"/>
                        </a:rPr>
                        <a:t>月</a:t>
                      </a:r>
                      <a:r>
                        <a:rPr lang="en-US" sz="1400" b="1" kern="0">
                          <a:solidFill>
                            <a:srgbClr val="000000"/>
                          </a:solidFill>
                          <a:latin typeface="Calibri"/>
                          <a:ea typeface="宋体"/>
                          <a:cs typeface="宋体"/>
                        </a:rPr>
                        <a:t>6</a:t>
                      </a:r>
                      <a:r>
                        <a:rPr lang="zh-CN" sz="1400" b="1" kern="0">
                          <a:solidFill>
                            <a:srgbClr val="000000"/>
                          </a:solidFill>
                          <a:latin typeface="Calibri"/>
                          <a:ea typeface="宋体"/>
                          <a:cs typeface="宋体"/>
                        </a:rPr>
                        <a:t>日</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第</a:t>
                      </a:r>
                      <a:r>
                        <a:rPr lang="en-US" sz="1400" b="1" kern="0">
                          <a:solidFill>
                            <a:srgbClr val="000000"/>
                          </a:solidFill>
                          <a:latin typeface="Calibri"/>
                          <a:ea typeface="宋体"/>
                          <a:cs typeface="宋体"/>
                        </a:rPr>
                        <a:t>15</a:t>
                      </a:r>
                      <a:r>
                        <a:rPr lang="zh-CN" sz="1400" b="1" kern="0">
                          <a:solidFill>
                            <a:srgbClr val="000000"/>
                          </a:solidFill>
                          <a:latin typeface="Calibri"/>
                          <a:ea typeface="宋体"/>
                          <a:cs typeface="宋体"/>
                        </a:rPr>
                        <a:t>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周二上午第</a:t>
                      </a:r>
                      <a:r>
                        <a:rPr lang="en-US" sz="1400" b="1" kern="0">
                          <a:solidFill>
                            <a:srgbClr val="000000"/>
                          </a:solidFill>
                          <a:latin typeface="Calibri"/>
                          <a:ea typeface="宋体"/>
                          <a:cs typeface="宋体"/>
                        </a:rPr>
                        <a:t>2</a:t>
                      </a:r>
                      <a:r>
                        <a:rPr lang="zh-CN" sz="1400" b="1" kern="0">
                          <a:solidFill>
                            <a:srgbClr val="000000"/>
                          </a:solidFill>
                          <a:latin typeface="Calibri"/>
                          <a:ea typeface="宋体"/>
                          <a:cs typeface="宋体"/>
                        </a:rPr>
                        <a:t>节大课</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宋体"/>
                          <a:ea typeface="宋体"/>
                          <a:cs typeface="宋体"/>
                        </a:rPr>
                        <a:t>1-6</a:t>
                      </a:r>
                      <a:r>
                        <a:rPr lang="zh-CN" sz="1400" b="1" kern="0">
                          <a:solidFill>
                            <a:srgbClr val="000000"/>
                          </a:solidFill>
                          <a:latin typeface="Calibri"/>
                          <a:ea typeface="宋体"/>
                          <a:cs typeface="宋体"/>
                        </a:rPr>
                        <a:t>年级</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家务农活</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自定内容</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r">
                        <a:spcAft>
                          <a:spcPts val="0"/>
                        </a:spcAft>
                      </a:pPr>
                      <a:r>
                        <a:rPr lang="en-US" sz="1400" b="1" kern="0">
                          <a:solidFill>
                            <a:srgbClr val="000000"/>
                          </a:solidFill>
                          <a:latin typeface="宋体"/>
                          <a:ea typeface="宋体"/>
                          <a:cs typeface="宋体"/>
                        </a:rPr>
                        <a:t>12</a:t>
                      </a:r>
                      <a:r>
                        <a:rPr lang="zh-CN" sz="1400" b="1" kern="0">
                          <a:solidFill>
                            <a:srgbClr val="000000"/>
                          </a:solidFill>
                          <a:latin typeface="Calibri"/>
                          <a:ea typeface="宋体"/>
                          <a:cs typeface="宋体"/>
                        </a:rPr>
                        <a:t>月</a:t>
                      </a:r>
                      <a:r>
                        <a:rPr lang="en-US" sz="1400" b="1" kern="0">
                          <a:solidFill>
                            <a:srgbClr val="000000"/>
                          </a:solidFill>
                          <a:latin typeface="Calibri"/>
                          <a:ea typeface="宋体"/>
                          <a:cs typeface="宋体"/>
                        </a:rPr>
                        <a:t>16</a:t>
                      </a:r>
                      <a:r>
                        <a:rPr lang="zh-CN" sz="1400" b="1" kern="0">
                          <a:solidFill>
                            <a:srgbClr val="000000"/>
                          </a:solidFill>
                          <a:latin typeface="Calibri"/>
                          <a:ea typeface="宋体"/>
                          <a:cs typeface="宋体"/>
                        </a:rPr>
                        <a:t>日</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第</a:t>
                      </a:r>
                      <a:r>
                        <a:rPr lang="en-US" sz="1400" b="1" kern="0">
                          <a:solidFill>
                            <a:srgbClr val="000000"/>
                          </a:solidFill>
                          <a:latin typeface="Calibri"/>
                          <a:ea typeface="宋体"/>
                          <a:cs typeface="宋体"/>
                        </a:rPr>
                        <a:t>16</a:t>
                      </a:r>
                      <a:r>
                        <a:rPr lang="zh-CN" sz="1400" b="1" kern="0">
                          <a:solidFill>
                            <a:srgbClr val="000000"/>
                          </a:solidFill>
                          <a:latin typeface="Calibri"/>
                          <a:ea typeface="宋体"/>
                          <a:cs typeface="宋体"/>
                        </a:rPr>
                        <a:t>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周五上午</a:t>
                      </a:r>
                      <a:r>
                        <a:rPr lang="en-US" sz="1400" b="1" kern="0">
                          <a:solidFill>
                            <a:srgbClr val="000000"/>
                          </a:solidFill>
                          <a:latin typeface="Calibri"/>
                          <a:ea typeface="宋体"/>
                          <a:cs typeface="宋体"/>
                        </a:rPr>
                        <a:t>2</a:t>
                      </a:r>
                      <a:r>
                        <a:rPr lang="zh-CN" sz="1400" b="1" kern="0">
                          <a:solidFill>
                            <a:srgbClr val="000000"/>
                          </a:solidFill>
                          <a:latin typeface="Calibri"/>
                          <a:ea typeface="宋体"/>
                          <a:cs typeface="宋体"/>
                        </a:rPr>
                        <a:t>节大课</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宋体"/>
                          <a:ea typeface="宋体"/>
                          <a:cs typeface="宋体"/>
                        </a:rPr>
                        <a:t>3-6</a:t>
                      </a:r>
                      <a:r>
                        <a:rPr lang="zh-CN" sz="1400" b="1" kern="0">
                          <a:solidFill>
                            <a:srgbClr val="000000"/>
                          </a:solidFill>
                          <a:latin typeface="Calibri"/>
                          <a:ea typeface="宋体"/>
                          <a:cs typeface="宋体"/>
                        </a:rPr>
                        <a:t>年级</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专题研究</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自定内容</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r">
                        <a:spcAft>
                          <a:spcPts val="0"/>
                        </a:spcAft>
                      </a:pPr>
                      <a:r>
                        <a:rPr lang="en-US" sz="1400" b="1" kern="0">
                          <a:solidFill>
                            <a:srgbClr val="000000"/>
                          </a:solidFill>
                          <a:latin typeface="宋体"/>
                          <a:ea typeface="宋体"/>
                          <a:cs typeface="宋体"/>
                        </a:rPr>
                        <a:t>12</a:t>
                      </a:r>
                      <a:r>
                        <a:rPr lang="zh-CN" sz="1400" b="1" kern="0">
                          <a:solidFill>
                            <a:srgbClr val="000000"/>
                          </a:solidFill>
                          <a:latin typeface="Calibri"/>
                          <a:ea typeface="宋体"/>
                          <a:cs typeface="宋体"/>
                        </a:rPr>
                        <a:t>月</a:t>
                      </a:r>
                      <a:r>
                        <a:rPr lang="en-US" sz="1400" b="1" kern="0">
                          <a:solidFill>
                            <a:srgbClr val="000000"/>
                          </a:solidFill>
                          <a:latin typeface="Calibri"/>
                          <a:ea typeface="宋体"/>
                          <a:cs typeface="宋体"/>
                        </a:rPr>
                        <a:t>26</a:t>
                      </a:r>
                      <a:r>
                        <a:rPr lang="zh-CN" sz="1400" b="1" kern="0">
                          <a:solidFill>
                            <a:srgbClr val="000000"/>
                          </a:solidFill>
                          <a:latin typeface="Calibri"/>
                          <a:ea typeface="宋体"/>
                          <a:cs typeface="宋体"/>
                        </a:rPr>
                        <a:t>日</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第</a:t>
                      </a:r>
                      <a:r>
                        <a:rPr lang="en-US" sz="1400" b="1" kern="0">
                          <a:solidFill>
                            <a:srgbClr val="000000"/>
                          </a:solidFill>
                          <a:latin typeface="Calibri"/>
                          <a:ea typeface="宋体"/>
                          <a:cs typeface="宋体"/>
                        </a:rPr>
                        <a:t>18</a:t>
                      </a:r>
                      <a:r>
                        <a:rPr lang="zh-CN" sz="1400" b="1" kern="0">
                          <a:solidFill>
                            <a:srgbClr val="000000"/>
                          </a:solidFill>
                          <a:latin typeface="Calibri"/>
                          <a:ea typeface="宋体"/>
                          <a:cs typeface="宋体"/>
                        </a:rPr>
                        <a:t>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周一下午</a:t>
                      </a:r>
                      <a:r>
                        <a:rPr lang="en-US" sz="1400" b="1" kern="0">
                          <a:solidFill>
                            <a:srgbClr val="000000"/>
                          </a:solidFill>
                          <a:latin typeface="Calibri"/>
                          <a:ea typeface="宋体"/>
                          <a:cs typeface="宋体"/>
                        </a:rPr>
                        <a:t>2</a:t>
                      </a:r>
                      <a:r>
                        <a:rPr lang="zh-CN" sz="1400" b="1" kern="0">
                          <a:solidFill>
                            <a:srgbClr val="000000"/>
                          </a:solidFill>
                          <a:latin typeface="Calibri"/>
                          <a:ea typeface="宋体"/>
                          <a:cs typeface="宋体"/>
                        </a:rPr>
                        <a:t>节大课</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宋体"/>
                          <a:ea typeface="宋体"/>
                          <a:cs typeface="宋体"/>
                        </a:rPr>
                        <a:t>3-6</a:t>
                      </a:r>
                      <a:r>
                        <a:rPr lang="zh-CN" sz="1400" b="1" kern="0">
                          <a:solidFill>
                            <a:srgbClr val="000000"/>
                          </a:solidFill>
                          <a:latin typeface="Calibri"/>
                          <a:ea typeface="宋体"/>
                          <a:cs typeface="宋体"/>
                        </a:rPr>
                        <a:t>年级</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社区活动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校定</a:t>
                      </a:r>
                      <a:r>
                        <a:rPr lang="en-US" sz="1400" b="1" kern="0">
                          <a:solidFill>
                            <a:srgbClr val="000000"/>
                          </a:solidFill>
                          <a:latin typeface="Calibri"/>
                          <a:ea typeface="宋体"/>
                          <a:cs typeface="宋体"/>
                        </a:rPr>
                        <a:t>+</a:t>
                      </a:r>
                      <a:r>
                        <a:rPr lang="zh-CN" sz="1400" b="1" kern="0">
                          <a:solidFill>
                            <a:srgbClr val="000000"/>
                          </a:solidFill>
                          <a:latin typeface="Calibri"/>
                          <a:ea typeface="宋体"/>
                          <a:cs typeface="宋体"/>
                        </a:rPr>
                        <a:t>自定</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r">
                        <a:spcAft>
                          <a:spcPts val="0"/>
                        </a:spcAft>
                      </a:pPr>
                      <a:r>
                        <a:rPr lang="en-US" sz="1400" b="1" kern="0">
                          <a:solidFill>
                            <a:srgbClr val="000000"/>
                          </a:solidFill>
                          <a:latin typeface="宋体"/>
                          <a:ea typeface="宋体"/>
                          <a:cs typeface="宋体"/>
                        </a:rPr>
                        <a:t>1</a:t>
                      </a:r>
                      <a:r>
                        <a:rPr lang="zh-CN" sz="1400" b="1" kern="0">
                          <a:solidFill>
                            <a:srgbClr val="000000"/>
                          </a:solidFill>
                          <a:latin typeface="Calibri"/>
                          <a:ea typeface="宋体"/>
                          <a:cs typeface="宋体"/>
                        </a:rPr>
                        <a:t>月</a:t>
                      </a:r>
                      <a:r>
                        <a:rPr lang="en-US" sz="1400" b="1" kern="0">
                          <a:solidFill>
                            <a:srgbClr val="000000"/>
                          </a:solidFill>
                          <a:latin typeface="Calibri"/>
                          <a:ea typeface="宋体"/>
                          <a:cs typeface="宋体"/>
                        </a:rPr>
                        <a:t>5</a:t>
                      </a:r>
                      <a:r>
                        <a:rPr lang="zh-CN" sz="1400" b="1" kern="0">
                          <a:solidFill>
                            <a:srgbClr val="000000"/>
                          </a:solidFill>
                          <a:latin typeface="Calibri"/>
                          <a:ea typeface="宋体"/>
                          <a:cs typeface="宋体"/>
                        </a:rPr>
                        <a:t>日</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第</a:t>
                      </a:r>
                      <a:r>
                        <a:rPr lang="en-US" sz="1400" b="1" kern="0">
                          <a:solidFill>
                            <a:srgbClr val="000000"/>
                          </a:solidFill>
                          <a:latin typeface="Calibri"/>
                          <a:ea typeface="宋体"/>
                          <a:cs typeface="宋体"/>
                        </a:rPr>
                        <a:t>19</a:t>
                      </a:r>
                      <a:r>
                        <a:rPr lang="zh-CN" sz="1400" b="1" kern="0">
                          <a:solidFill>
                            <a:srgbClr val="000000"/>
                          </a:solidFill>
                          <a:latin typeface="Calibri"/>
                          <a:ea typeface="宋体"/>
                          <a:cs typeface="宋体"/>
                        </a:rPr>
                        <a:t>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周四上午第</a:t>
                      </a:r>
                      <a:r>
                        <a:rPr lang="en-US" sz="1400" b="1" kern="0">
                          <a:solidFill>
                            <a:srgbClr val="000000"/>
                          </a:solidFill>
                          <a:latin typeface="Calibri"/>
                          <a:ea typeface="宋体"/>
                          <a:cs typeface="宋体"/>
                        </a:rPr>
                        <a:t>1</a:t>
                      </a:r>
                      <a:r>
                        <a:rPr lang="zh-CN" sz="1400" b="1" kern="0">
                          <a:solidFill>
                            <a:srgbClr val="000000"/>
                          </a:solidFill>
                          <a:latin typeface="Calibri"/>
                          <a:ea typeface="宋体"/>
                          <a:cs typeface="宋体"/>
                        </a:rPr>
                        <a:t>节大课</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宋体"/>
                          <a:ea typeface="宋体"/>
                          <a:cs typeface="宋体"/>
                        </a:rPr>
                        <a:t>3-6</a:t>
                      </a:r>
                      <a:r>
                        <a:rPr lang="zh-CN" sz="1400" b="1" kern="0">
                          <a:solidFill>
                            <a:srgbClr val="000000"/>
                          </a:solidFill>
                          <a:latin typeface="Calibri"/>
                          <a:ea typeface="宋体"/>
                          <a:cs typeface="宋体"/>
                        </a:rPr>
                        <a:t>年级</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班队活动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自定内容</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r">
                        <a:spcAft>
                          <a:spcPts val="0"/>
                        </a:spcAft>
                      </a:pPr>
                      <a:r>
                        <a:rPr lang="en-US" sz="1400" b="1" kern="0">
                          <a:solidFill>
                            <a:srgbClr val="000000"/>
                          </a:solidFill>
                          <a:latin typeface="宋体"/>
                          <a:ea typeface="宋体"/>
                          <a:cs typeface="宋体"/>
                        </a:rPr>
                        <a:t>1</a:t>
                      </a:r>
                      <a:r>
                        <a:rPr lang="zh-CN" sz="1400" b="1" kern="0">
                          <a:solidFill>
                            <a:srgbClr val="000000"/>
                          </a:solidFill>
                          <a:latin typeface="Calibri"/>
                          <a:ea typeface="宋体"/>
                          <a:cs typeface="宋体"/>
                        </a:rPr>
                        <a:t>月</a:t>
                      </a:r>
                      <a:r>
                        <a:rPr lang="en-US" sz="1400" b="1" kern="0">
                          <a:solidFill>
                            <a:srgbClr val="000000"/>
                          </a:solidFill>
                          <a:latin typeface="Calibri"/>
                          <a:ea typeface="宋体"/>
                          <a:cs typeface="宋体"/>
                        </a:rPr>
                        <a:t>5</a:t>
                      </a:r>
                      <a:r>
                        <a:rPr lang="zh-CN" sz="1400" b="1" kern="0">
                          <a:solidFill>
                            <a:srgbClr val="000000"/>
                          </a:solidFill>
                          <a:latin typeface="Calibri"/>
                          <a:ea typeface="宋体"/>
                          <a:cs typeface="宋体"/>
                        </a:rPr>
                        <a:t>日</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第</a:t>
                      </a:r>
                      <a:r>
                        <a:rPr lang="en-US" sz="1400" b="1" kern="0">
                          <a:solidFill>
                            <a:srgbClr val="000000"/>
                          </a:solidFill>
                          <a:latin typeface="Calibri"/>
                          <a:ea typeface="宋体"/>
                          <a:cs typeface="宋体"/>
                        </a:rPr>
                        <a:t>19</a:t>
                      </a:r>
                      <a:r>
                        <a:rPr lang="zh-CN" sz="1400" b="1" kern="0">
                          <a:solidFill>
                            <a:srgbClr val="000000"/>
                          </a:solidFill>
                          <a:latin typeface="Calibri"/>
                          <a:ea typeface="宋体"/>
                          <a:cs typeface="宋体"/>
                        </a:rPr>
                        <a:t>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周四上午第</a:t>
                      </a:r>
                      <a:r>
                        <a:rPr lang="en-US" sz="1400" b="1" kern="0">
                          <a:solidFill>
                            <a:srgbClr val="000000"/>
                          </a:solidFill>
                          <a:latin typeface="Calibri"/>
                          <a:ea typeface="宋体"/>
                          <a:cs typeface="宋体"/>
                        </a:rPr>
                        <a:t>2</a:t>
                      </a:r>
                      <a:r>
                        <a:rPr lang="zh-CN" sz="1400" b="1" kern="0">
                          <a:solidFill>
                            <a:srgbClr val="000000"/>
                          </a:solidFill>
                          <a:latin typeface="Calibri"/>
                          <a:ea typeface="宋体"/>
                          <a:cs typeface="宋体"/>
                        </a:rPr>
                        <a:t>节大课</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宋体"/>
                          <a:ea typeface="宋体"/>
                          <a:cs typeface="宋体"/>
                        </a:rPr>
                        <a:t>3-6</a:t>
                      </a:r>
                      <a:r>
                        <a:rPr lang="zh-CN" sz="1400" b="1" kern="0">
                          <a:solidFill>
                            <a:srgbClr val="000000"/>
                          </a:solidFill>
                          <a:latin typeface="Calibri"/>
                          <a:ea typeface="宋体"/>
                          <a:cs typeface="宋体"/>
                        </a:rPr>
                        <a:t>年级</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solidFill>
                            <a:srgbClr val="000000"/>
                          </a:solidFill>
                          <a:latin typeface="Calibri"/>
                          <a:ea typeface="宋体"/>
                          <a:cs typeface="宋体"/>
                        </a:rPr>
                        <a:t>班队活动</a:t>
                      </a:r>
                      <a:endParaRPr lang="zh-CN" sz="12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a:solidFill>
                            <a:srgbClr val="000000"/>
                          </a:solidFill>
                          <a:latin typeface="Calibri"/>
                          <a:ea typeface="宋体"/>
                          <a:cs typeface="宋体"/>
                        </a:rPr>
                        <a:t>自定内容</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1676400" y="1078468"/>
            <a:ext cx="6172200" cy="369332"/>
          </a:xfrm>
          <a:prstGeom prst="rect">
            <a:avLst/>
          </a:prstGeom>
        </p:spPr>
        <p:txBody>
          <a:bodyPr wrap="square">
            <a:spAutoFit/>
          </a:bodyPr>
          <a:lstStyle/>
          <a:p>
            <a:r>
              <a:rPr lang="zh-CN" altLang="zh-CN" b="1" dirty="0" smtClean="0">
                <a:latin typeface="黑体" pitchFamily="49" charset="-122"/>
                <a:ea typeface="黑体" pitchFamily="49" charset="-122"/>
              </a:rPr>
              <a:t>万绥小学经验类活动课程</a:t>
            </a:r>
            <a:r>
              <a:rPr lang="en-US" altLang="zh-CN" b="1" dirty="0" smtClean="0">
                <a:latin typeface="黑体" pitchFamily="49" charset="-122"/>
                <a:ea typeface="黑体" pitchFamily="49" charset="-122"/>
              </a:rPr>
              <a:t>2016-2017</a:t>
            </a:r>
            <a:r>
              <a:rPr lang="zh-CN" altLang="zh-CN" b="1" dirty="0" smtClean="0">
                <a:latin typeface="黑体" pitchFamily="49" charset="-122"/>
                <a:ea typeface="黑体" pitchFamily="49" charset="-122"/>
              </a:rPr>
              <a:t>学年第一学期安排表</a:t>
            </a:r>
            <a:endParaRPr lang="zh-CN" altLang="en-US" b="1"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381000" y="76200"/>
            <a:ext cx="6617517" cy="707886"/>
          </a:xfrm>
          <a:prstGeom prst="rect">
            <a:avLst/>
          </a:prstGeom>
          <a:noFill/>
          <a:ln w="9525">
            <a:noFill/>
            <a:miter lim="800000"/>
            <a:headEnd/>
            <a:tailEnd/>
          </a:ln>
          <a:effectLst/>
        </p:spPr>
        <p:txBody>
          <a:bodyPr wrap="none">
            <a:spAutoFit/>
          </a:bodyPr>
          <a:lstStyle/>
          <a:p>
            <a:pPr eaLnBrk="0" hangingPunct="0"/>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经验类活动课程的实施（</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1</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a:t>
            </a:r>
          </a:p>
        </p:txBody>
      </p:sp>
      <p:graphicFrame>
        <p:nvGraphicFramePr>
          <p:cNvPr id="5" name="表格 4"/>
          <p:cNvGraphicFramePr>
            <a:graphicFrameLocks noGrp="1"/>
          </p:cNvGraphicFramePr>
          <p:nvPr/>
        </p:nvGraphicFramePr>
        <p:xfrm>
          <a:off x="1905000" y="1371600"/>
          <a:ext cx="5168612" cy="4284778"/>
        </p:xfrm>
        <a:graphic>
          <a:graphicData uri="http://schemas.openxmlformats.org/drawingml/2006/table">
            <a:tbl>
              <a:tblPr/>
              <a:tblGrid>
                <a:gridCol w="1292153"/>
                <a:gridCol w="1292153"/>
                <a:gridCol w="1292153"/>
                <a:gridCol w="1292153"/>
              </a:tblGrid>
              <a:tr h="511030">
                <a:tc>
                  <a:txBody>
                    <a:bodyPr/>
                    <a:lstStyle/>
                    <a:p>
                      <a:pPr algn="ctr">
                        <a:lnSpc>
                          <a:spcPts val="2000"/>
                        </a:lnSpc>
                        <a:spcAft>
                          <a:spcPts val="0"/>
                        </a:spcAft>
                      </a:pPr>
                      <a:r>
                        <a:rPr lang="zh-CN" sz="2000" kern="100" dirty="0">
                          <a:latin typeface="Calibri"/>
                          <a:ea typeface="黑体"/>
                          <a:cs typeface="Times New Roman"/>
                        </a:rPr>
                        <a:t>班级</a:t>
                      </a:r>
                      <a:endParaRPr lang="zh-CN" sz="1200" kern="100" dirty="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spc="-100">
                          <a:latin typeface="Calibri"/>
                          <a:ea typeface="黑体"/>
                          <a:cs typeface="Times New Roman"/>
                        </a:rPr>
                        <a:t>主班教师</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spc="-100">
                          <a:latin typeface="Calibri"/>
                          <a:ea typeface="黑体"/>
                          <a:cs typeface="Times New Roman"/>
                        </a:rPr>
                        <a:t>配班教师</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spc="-100">
                          <a:latin typeface="Calibri"/>
                          <a:ea typeface="黑体"/>
                          <a:cs typeface="Times New Roman"/>
                        </a:rPr>
                        <a:t>候补</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479">
                <a:tc>
                  <a:txBody>
                    <a:bodyPr/>
                    <a:lstStyle/>
                    <a:p>
                      <a:pPr algn="ctr">
                        <a:lnSpc>
                          <a:spcPts val="2000"/>
                        </a:lnSpc>
                        <a:spcAft>
                          <a:spcPts val="0"/>
                        </a:spcAft>
                      </a:pPr>
                      <a:r>
                        <a:rPr lang="zh-CN" sz="2000" kern="100">
                          <a:latin typeface="Calibri"/>
                          <a:ea typeface="黑体"/>
                          <a:cs typeface="Times New Roman"/>
                        </a:rPr>
                        <a:t>一（</a:t>
                      </a:r>
                      <a:r>
                        <a:rPr lang="en-US" sz="2000" kern="100">
                          <a:latin typeface="Calibri"/>
                          <a:ea typeface="黑体"/>
                          <a:cs typeface="Times New Roman"/>
                        </a:rPr>
                        <a:t>1</a:t>
                      </a:r>
                      <a:r>
                        <a:rPr lang="zh-CN" sz="2000" kern="100">
                          <a:latin typeface="Calibri"/>
                          <a:ea typeface="黑体"/>
                          <a:cs typeface="Times New Roman"/>
                        </a:rPr>
                        <a:t>）</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latin typeface="Calibri"/>
                          <a:ea typeface="黑体"/>
                          <a:cs typeface="Times New Roman"/>
                        </a:rPr>
                        <a:t>陈玲美</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solidFill>
                            <a:srgbClr val="000099"/>
                          </a:solidFill>
                          <a:latin typeface="Calibri"/>
                          <a:ea typeface="黑体"/>
                          <a:cs typeface="Times New Roman"/>
                        </a:rPr>
                        <a:t>韩文君</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pPr algn="ctr">
                        <a:lnSpc>
                          <a:spcPts val="2000"/>
                        </a:lnSpc>
                        <a:spcAft>
                          <a:spcPts val="0"/>
                        </a:spcAft>
                      </a:pPr>
                      <a:r>
                        <a:rPr lang="zh-CN" sz="2000" kern="100">
                          <a:solidFill>
                            <a:srgbClr val="006600"/>
                          </a:solidFill>
                          <a:latin typeface="Calibri"/>
                          <a:ea typeface="黑体"/>
                          <a:cs typeface="Times New Roman"/>
                        </a:rPr>
                        <a:t>郑黎燕</a:t>
                      </a:r>
                      <a:endParaRPr lang="zh-CN" sz="1200" kern="100">
                        <a:latin typeface="Calibri"/>
                        <a:ea typeface="宋体"/>
                        <a:cs typeface="Times New Roman"/>
                      </a:endParaRPr>
                    </a:p>
                    <a:p>
                      <a:pPr algn="ctr">
                        <a:lnSpc>
                          <a:spcPts val="2000"/>
                        </a:lnSpc>
                        <a:spcAft>
                          <a:spcPts val="0"/>
                        </a:spcAft>
                      </a:pPr>
                      <a:r>
                        <a:rPr lang="zh-CN" sz="2000" kern="100">
                          <a:solidFill>
                            <a:srgbClr val="006600"/>
                          </a:solidFill>
                          <a:latin typeface="Calibri"/>
                          <a:ea typeface="黑体"/>
                          <a:cs typeface="Times New Roman"/>
                        </a:rPr>
                        <a:t>裴国民</a:t>
                      </a:r>
                      <a:endParaRPr lang="zh-CN" sz="1200" kern="100">
                        <a:latin typeface="Calibri"/>
                        <a:ea typeface="宋体"/>
                        <a:cs typeface="Times New Roman"/>
                      </a:endParaRPr>
                    </a:p>
                    <a:p>
                      <a:pPr algn="ctr">
                        <a:lnSpc>
                          <a:spcPts val="2000"/>
                        </a:lnSpc>
                        <a:spcAft>
                          <a:spcPts val="0"/>
                        </a:spcAft>
                      </a:pPr>
                      <a:r>
                        <a:rPr lang="zh-CN" sz="2000" kern="100">
                          <a:solidFill>
                            <a:srgbClr val="006600"/>
                          </a:solidFill>
                          <a:latin typeface="Calibri"/>
                          <a:ea typeface="黑体"/>
                          <a:cs typeface="Times New Roman"/>
                        </a:rPr>
                        <a:t>恽晓云</a:t>
                      </a:r>
                      <a:endParaRPr lang="zh-CN" sz="1200" kern="100">
                        <a:latin typeface="Calibri"/>
                        <a:ea typeface="宋体"/>
                        <a:cs typeface="Times New Roman"/>
                      </a:endParaRPr>
                    </a:p>
                    <a:p>
                      <a:pPr algn="ctr">
                        <a:lnSpc>
                          <a:spcPts val="2000"/>
                        </a:lnSpc>
                        <a:spcAft>
                          <a:spcPts val="0"/>
                        </a:spcAft>
                      </a:pPr>
                      <a:r>
                        <a:rPr lang="zh-CN" sz="2000" kern="100">
                          <a:solidFill>
                            <a:srgbClr val="006600"/>
                          </a:solidFill>
                          <a:latin typeface="Calibri"/>
                          <a:ea typeface="黑体"/>
                          <a:cs typeface="Times New Roman"/>
                        </a:rPr>
                        <a:t>郑娟玲</a:t>
                      </a:r>
                      <a:endParaRPr lang="zh-CN" sz="1200" kern="100">
                        <a:latin typeface="Calibri"/>
                        <a:ea typeface="宋体"/>
                        <a:cs typeface="Times New Roman"/>
                      </a:endParaRPr>
                    </a:p>
                    <a:p>
                      <a:pPr algn="ctr">
                        <a:lnSpc>
                          <a:spcPts val="2000"/>
                        </a:lnSpc>
                        <a:spcAft>
                          <a:spcPts val="0"/>
                        </a:spcAft>
                      </a:pPr>
                      <a:r>
                        <a:rPr lang="zh-CN" sz="2000" kern="100">
                          <a:solidFill>
                            <a:srgbClr val="006600"/>
                          </a:solidFill>
                          <a:latin typeface="Calibri"/>
                          <a:ea typeface="黑体"/>
                          <a:cs typeface="Times New Roman"/>
                        </a:rPr>
                        <a:t>郑云方</a:t>
                      </a:r>
                      <a:endParaRPr lang="zh-CN" sz="1200" kern="100">
                        <a:latin typeface="Calibri"/>
                        <a:ea typeface="宋体"/>
                        <a:cs typeface="Times New Roman"/>
                      </a:endParaRPr>
                    </a:p>
                    <a:p>
                      <a:pPr algn="ctr">
                        <a:lnSpc>
                          <a:spcPts val="2000"/>
                        </a:lnSpc>
                        <a:spcAft>
                          <a:spcPts val="0"/>
                        </a:spcAft>
                      </a:pPr>
                      <a:r>
                        <a:rPr lang="zh-CN" sz="2000" kern="100">
                          <a:solidFill>
                            <a:srgbClr val="006600"/>
                          </a:solidFill>
                          <a:latin typeface="Calibri"/>
                          <a:ea typeface="黑体"/>
                          <a:cs typeface="Times New Roman"/>
                        </a:rPr>
                        <a:t>郑红卫</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479">
                <a:tc>
                  <a:txBody>
                    <a:bodyPr/>
                    <a:lstStyle/>
                    <a:p>
                      <a:pPr algn="ctr">
                        <a:lnSpc>
                          <a:spcPts val="2000"/>
                        </a:lnSpc>
                        <a:spcAft>
                          <a:spcPts val="0"/>
                        </a:spcAft>
                      </a:pPr>
                      <a:r>
                        <a:rPr lang="zh-CN" sz="2000" kern="100">
                          <a:latin typeface="Calibri"/>
                          <a:ea typeface="黑体"/>
                          <a:cs typeface="Times New Roman"/>
                        </a:rPr>
                        <a:t>一（</a:t>
                      </a:r>
                      <a:r>
                        <a:rPr lang="en-US" sz="2000" kern="100">
                          <a:latin typeface="Calibri"/>
                          <a:ea typeface="黑体"/>
                          <a:cs typeface="Times New Roman"/>
                        </a:rPr>
                        <a:t>2</a:t>
                      </a:r>
                      <a:r>
                        <a:rPr lang="zh-CN" sz="2000" kern="100">
                          <a:latin typeface="Calibri"/>
                          <a:ea typeface="黑体"/>
                          <a:cs typeface="Times New Roman"/>
                        </a:rPr>
                        <a:t>）</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latin typeface="Calibri"/>
                          <a:ea typeface="黑体"/>
                          <a:cs typeface="Times New Roman"/>
                        </a:rPr>
                        <a:t>周爱英</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solidFill>
                            <a:srgbClr val="000099"/>
                          </a:solidFill>
                          <a:latin typeface="Calibri"/>
                          <a:ea typeface="黑体"/>
                          <a:cs typeface="Times New Roman"/>
                        </a:rPr>
                        <a:t>葛文婷</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314479">
                <a:tc>
                  <a:txBody>
                    <a:bodyPr/>
                    <a:lstStyle/>
                    <a:p>
                      <a:pPr algn="ctr">
                        <a:lnSpc>
                          <a:spcPts val="2000"/>
                        </a:lnSpc>
                        <a:spcAft>
                          <a:spcPts val="0"/>
                        </a:spcAft>
                      </a:pPr>
                      <a:r>
                        <a:rPr lang="zh-CN" sz="2000" kern="100">
                          <a:latin typeface="Calibri"/>
                          <a:ea typeface="黑体"/>
                          <a:cs typeface="Times New Roman"/>
                        </a:rPr>
                        <a:t>二（</a:t>
                      </a:r>
                      <a:r>
                        <a:rPr lang="en-US" sz="2000" kern="100">
                          <a:latin typeface="Calibri"/>
                          <a:ea typeface="黑体"/>
                          <a:cs typeface="Times New Roman"/>
                        </a:rPr>
                        <a:t>1</a:t>
                      </a:r>
                      <a:r>
                        <a:rPr lang="zh-CN" sz="2000" kern="100">
                          <a:latin typeface="Calibri"/>
                          <a:ea typeface="黑体"/>
                          <a:cs typeface="Times New Roman"/>
                        </a:rPr>
                        <a:t>）</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latin typeface="Calibri"/>
                          <a:ea typeface="黑体"/>
                          <a:cs typeface="Times New Roman"/>
                        </a:rPr>
                        <a:t>全梦寒</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solidFill>
                            <a:srgbClr val="000099"/>
                          </a:solidFill>
                          <a:latin typeface="Calibri"/>
                          <a:ea typeface="黑体"/>
                          <a:cs typeface="Times New Roman"/>
                        </a:rPr>
                        <a:t>邱志良</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314479">
                <a:tc>
                  <a:txBody>
                    <a:bodyPr/>
                    <a:lstStyle/>
                    <a:p>
                      <a:pPr algn="ctr">
                        <a:lnSpc>
                          <a:spcPts val="2000"/>
                        </a:lnSpc>
                        <a:spcAft>
                          <a:spcPts val="0"/>
                        </a:spcAft>
                      </a:pPr>
                      <a:r>
                        <a:rPr lang="zh-CN" sz="2000" kern="100">
                          <a:latin typeface="Calibri"/>
                          <a:ea typeface="黑体"/>
                          <a:cs typeface="Times New Roman"/>
                        </a:rPr>
                        <a:t>二（</a:t>
                      </a:r>
                      <a:r>
                        <a:rPr lang="en-US" sz="2000" kern="100">
                          <a:latin typeface="Calibri"/>
                          <a:ea typeface="黑体"/>
                          <a:cs typeface="Times New Roman"/>
                        </a:rPr>
                        <a:t>2</a:t>
                      </a:r>
                      <a:r>
                        <a:rPr lang="zh-CN" sz="2000" kern="100">
                          <a:latin typeface="Calibri"/>
                          <a:ea typeface="黑体"/>
                          <a:cs typeface="Times New Roman"/>
                        </a:rPr>
                        <a:t>）</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latin typeface="Calibri"/>
                          <a:ea typeface="黑体"/>
                          <a:cs typeface="Times New Roman"/>
                        </a:rPr>
                        <a:t>邱钰</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solidFill>
                            <a:srgbClr val="000099"/>
                          </a:solidFill>
                          <a:latin typeface="Calibri"/>
                          <a:ea typeface="黑体"/>
                          <a:cs typeface="Times New Roman"/>
                        </a:rPr>
                        <a:t>黄晓娟</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314479">
                <a:tc>
                  <a:txBody>
                    <a:bodyPr/>
                    <a:lstStyle/>
                    <a:p>
                      <a:pPr algn="ctr">
                        <a:lnSpc>
                          <a:spcPts val="2000"/>
                        </a:lnSpc>
                        <a:spcAft>
                          <a:spcPts val="0"/>
                        </a:spcAft>
                      </a:pPr>
                      <a:r>
                        <a:rPr lang="zh-CN" sz="2000" kern="100">
                          <a:latin typeface="Calibri"/>
                          <a:ea typeface="黑体"/>
                          <a:cs typeface="Times New Roman"/>
                        </a:rPr>
                        <a:t>三（</a:t>
                      </a:r>
                      <a:r>
                        <a:rPr lang="en-US" sz="2000" kern="100">
                          <a:latin typeface="Calibri"/>
                          <a:ea typeface="黑体"/>
                          <a:cs typeface="Times New Roman"/>
                        </a:rPr>
                        <a:t>1</a:t>
                      </a:r>
                      <a:r>
                        <a:rPr lang="zh-CN" sz="2000" kern="100">
                          <a:latin typeface="Calibri"/>
                          <a:ea typeface="黑体"/>
                          <a:cs typeface="Times New Roman"/>
                        </a:rPr>
                        <a:t>）</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latin typeface="Calibri"/>
                          <a:ea typeface="黑体"/>
                          <a:cs typeface="Times New Roman"/>
                        </a:rPr>
                        <a:t>毛自勤</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solidFill>
                            <a:srgbClr val="000099"/>
                          </a:solidFill>
                          <a:latin typeface="Calibri"/>
                          <a:ea typeface="黑体"/>
                          <a:cs typeface="Times New Roman"/>
                        </a:rPr>
                        <a:t>裴如梦</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314479">
                <a:tc>
                  <a:txBody>
                    <a:bodyPr/>
                    <a:lstStyle/>
                    <a:p>
                      <a:pPr algn="ctr">
                        <a:lnSpc>
                          <a:spcPts val="2000"/>
                        </a:lnSpc>
                        <a:spcAft>
                          <a:spcPts val="0"/>
                        </a:spcAft>
                      </a:pPr>
                      <a:r>
                        <a:rPr lang="zh-CN" sz="2000" kern="100">
                          <a:latin typeface="Calibri"/>
                          <a:ea typeface="黑体"/>
                          <a:cs typeface="Times New Roman"/>
                        </a:rPr>
                        <a:t>三（</a:t>
                      </a:r>
                      <a:r>
                        <a:rPr lang="en-US" sz="2000" kern="100">
                          <a:latin typeface="Calibri"/>
                          <a:ea typeface="黑体"/>
                          <a:cs typeface="Times New Roman"/>
                        </a:rPr>
                        <a:t>2</a:t>
                      </a:r>
                      <a:r>
                        <a:rPr lang="zh-CN" sz="2000" kern="100">
                          <a:latin typeface="Calibri"/>
                          <a:ea typeface="黑体"/>
                          <a:cs typeface="Times New Roman"/>
                        </a:rPr>
                        <a:t>）</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latin typeface="Calibri"/>
                          <a:ea typeface="黑体"/>
                          <a:cs typeface="Times New Roman"/>
                        </a:rPr>
                        <a:t>郑泽鑫</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solidFill>
                            <a:srgbClr val="000099"/>
                          </a:solidFill>
                          <a:latin typeface="Calibri"/>
                          <a:ea typeface="黑体"/>
                          <a:cs typeface="Times New Roman"/>
                        </a:rPr>
                        <a:t>蒋清林</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314479">
                <a:tc>
                  <a:txBody>
                    <a:bodyPr/>
                    <a:lstStyle/>
                    <a:p>
                      <a:pPr algn="ctr">
                        <a:lnSpc>
                          <a:spcPts val="2000"/>
                        </a:lnSpc>
                        <a:spcAft>
                          <a:spcPts val="0"/>
                        </a:spcAft>
                      </a:pPr>
                      <a:r>
                        <a:rPr lang="zh-CN" sz="2000" kern="100">
                          <a:latin typeface="Calibri"/>
                          <a:ea typeface="黑体"/>
                          <a:cs typeface="Times New Roman"/>
                        </a:rPr>
                        <a:t>四（</a:t>
                      </a:r>
                      <a:r>
                        <a:rPr lang="en-US" sz="2000" kern="100">
                          <a:latin typeface="Calibri"/>
                          <a:ea typeface="黑体"/>
                          <a:cs typeface="Times New Roman"/>
                        </a:rPr>
                        <a:t>1</a:t>
                      </a:r>
                      <a:r>
                        <a:rPr lang="zh-CN" sz="2000" kern="100">
                          <a:latin typeface="Calibri"/>
                          <a:ea typeface="黑体"/>
                          <a:cs typeface="Times New Roman"/>
                        </a:rPr>
                        <a:t>）</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latin typeface="Calibri"/>
                          <a:ea typeface="黑体"/>
                          <a:cs typeface="Times New Roman"/>
                        </a:rPr>
                        <a:t>郑伟珍</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solidFill>
                            <a:srgbClr val="000099"/>
                          </a:solidFill>
                          <a:latin typeface="Calibri"/>
                          <a:ea typeface="黑体"/>
                          <a:cs typeface="Times New Roman"/>
                        </a:rPr>
                        <a:t>谭辉</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314479">
                <a:tc>
                  <a:txBody>
                    <a:bodyPr/>
                    <a:lstStyle/>
                    <a:p>
                      <a:pPr algn="ctr">
                        <a:lnSpc>
                          <a:spcPts val="2000"/>
                        </a:lnSpc>
                        <a:spcAft>
                          <a:spcPts val="0"/>
                        </a:spcAft>
                      </a:pPr>
                      <a:r>
                        <a:rPr lang="zh-CN" sz="2000" kern="100">
                          <a:latin typeface="Calibri"/>
                          <a:ea typeface="黑体"/>
                          <a:cs typeface="Times New Roman"/>
                        </a:rPr>
                        <a:t>四（</a:t>
                      </a:r>
                      <a:r>
                        <a:rPr lang="en-US" sz="2000" kern="100">
                          <a:latin typeface="Calibri"/>
                          <a:ea typeface="黑体"/>
                          <a:cs typeface="Times New Roman"/>
                        </a:rPr>
                        <a:t>2</a:t>
                      </a:r>
                      <a:r>
                        <a:rPr lang="zh-CN" sz="2000" kern="100">
                          <a:latin typeface="Calibri"/>
                          <a:ea typeface="黑体"/>
                          <a:cs typeface="Times New Roman"/>
                        </a:rPr>
                        <a:t>）</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latin typeface="Calibri"/>
                          <a:ea typeface="黑体"/>
                          <a:cs typeface="Times New Roman"/>
                        </a:rPr>
                        <a:t>郑礼芬</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solidFill>
                            <a:srgbClr val="000099"/>
                          </a:solidFill>
                          <a:latin typeface="Calibri"/>
                          <a:ea typeface="黑体"/>
                          <a:cs typeface="Times New Roman"/>
                        </a:rPr>
                        <a:t>殷柏仁</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314479">
                <a:tc>
                  <a:txBody>
                    <a:bodyPr/>
                    <a:lstStyle/>
                    <a:p>
                      <a:pPr algn="ctr">
                        <a:lnSpc>
                          <a:spcPts val="2000"/>
                        </a:lnSpc>
                        <a:spcAft>
                          <a:spcPts val="0"/>
                        </a:spcAft>
                      </a:pPr>
                      <a:r>
                        <a:rPr lang="zh-CN" sz="2000" kern="100">
                          <a:latin typeface="Calibri"/>
                          <a:ea typeface="黑体"/>
                          <a:cs typeface="Times New Roman"/>
                        </a:rPr>
                        <a:t>五（</a:t>
                      </a:r>
                      <a:r>
                        <a:rPr lang="en-US" sz="2000" kern="100">
                          <a:latin typeface="Calibri"/>
                          <a:ea typeface="黑体"/>
                          <a:cs typeface="Times New Roman"/>
                        </a:rPr>
                        <a:t>1</a:t>
                      </a:r>
                      <a:r>
                        <a:rPr lang="zh-CN" sz="2000" kern="100">
                          <a:latin typeface="Calibri"/>
                          <a:ea typeface="黑体"/>
                          <a:cs typeface="Times New Roman"/>
                        </a:rPr>
                        <a:t>）</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latin typeface="Calibri"/>
                          <a:ea typeface="黑体"/>
                          <a:cs typeface="Times New Roman"/>
                        </a:rPr>
                        <a:t>潘林燕</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solidFill>
                            <a:srgbClr val="000099"/>
                          </a:solidFill>
                          <a:latin typeface="Calibri"/>
                          <a:ea typeface="黑体"/>
                          <a:cs typeface="Times New Roman"/>
                        </a:rPr>
                        <a:t>朱玲</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314479">
                <a:tc>
                  <a:txBody>
                    <a:bodyPr/>
                    <a:lstStyle/>
                    <a:p>
                      <a:pPr algn="ctr">
                        <a:lnSpc>
                          <a:spcPts val="2000"/>
                        </a:lnSpc>
                        <a:spcAft>
                          <a:spcPts val="0"/>
                        </a:spcAft>
                      </a:pPr>
                      <a:r>
                        <a:rPr lang="zh-CN" sz="2000" kern="100">
                          <a:latin typeface="Calibri"/>
                          <a:ea typeface="黑体"/>
                          <a:cs typeface="Times New Roman"/>
                        </a:rPr>
                        <a:t>五（</a:t>
                      </a:r>
                      <a:r>
                        <a:rPr lang="en-US" sz="2000" kern="100">
                          <a:latin typeface="Calibri"/>
                          <a:ea typeface="黑体"/>
                          <a:cs typeface="Times New Roman"/>
                        </a:rPr>
                        <a:t>2</a:t>
                      </a:r>
                      <a:r>
                        <a:rPr lang="zh-CN" sz="2000" kern="100">
                          <a:latin typeface="Calibri"/>
                          <a:ea typeface="黑体"/>
                          <a:cs typeface="Times New Roman"/>
                        </a:rPr>
                        <a:t>）</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latin typeface="Calibri"/>
                          <a:ea typeface="黑体"/>
                          <a:cs typeface="Times New Roman"/>
                        </a:rPr>
                        <a:t>秦雨笋</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solidFill>
                            <a:srgbClr val="000099"/>
                          </a:solidFill>
                          <a:latin typeface="Calibri"/>
                          <a:ea typeface="黑体"/>
                          <a:cs typeface="Times New Roman"/>
                        </a:rPr>
                        <a:t>张云剑</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314479">
                <a:tc>
                  <a:txBody>
                    <a:bodyPr/>
                    <a:lstStyle/>
                    <a:p>
                      <a:pPr algn="ctr">
                        <a:lnSpc>
                          <a:spcPts val="2000"/>
                        </a:lnSpc>
                        <a:spcAft>
                          <a:spcPts val="0"/>
                        </a:spcAft>
                      </a:pPr>
                      <a:r>
                        <a:rPr lang="zh-CN" sz="2000" kern="100">
                          <a:latin typeface="Calibri"/>
                          <a:ea typeface="黑体"/>
                          <a:cs typeface="Times New Roman"/>
                        </a:rPr>
                        <a:t>六（</a:t>
                      </a:r>
                      <a:r>
                        <a:rPr lang="en-US" sz="2000" kern="100">
                          <a:latin typeface="Calibri"/>
                          <a:ea typeface="黑体"/>
                          <a:cs typeface="Times New Roman"/>
                        </a:rPr>
                        <a:t>1</a:t>
                      </a:r>
                      <a:r>
                        <a:rPr lang="zh-CN" sz="2000" kern="100">
                          <a:latin typeface="Calibri"/>
                          <a:ea typeface="黑体"/>
                          <a:cs typeface="Times New Roman"/>
                        </a:rPr>
                        <a:t>）</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latin typeface="Calibri"/>
                          <a:ea typeface="黑体"/>
                          <a:cs typeface="Times New Roman"/>
                        </a:rPr>
                        <a:t>马武媛</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solidFill>
                            <a:srgbClr val="000099"/>
                          </a:solidFill>
                          <a:latin typeface="Calibri"/>
                          <a:ea typeface="黑体"/>
                          <a:cs typeface="Times New Roman"/>
                        </a:rPr>
                        <a:t>汤俊琳</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314479">
                <a:tc>
                  <a:txBody>
                    <a:bodyPr/>
                    <a:lstStyle/>
                    <a:p>
                      <a:pPr algn="ctr">
                        <a:lnSpc>
                          <a:spcPts val="2000"/>
                        </a:lnSpc>
                        <a:spcAft>
                          <a:spcPts val="0"/>
                        </a:spcAft>
                      </a:pPr>
                      <a:r>
                        <a:rPr lang="zh-CN" sz="2000" kern="100">
                          <a:latin typeface="Calibri"/>
                          <a:ea typeface="黑体"/>
                          <a:cs typeface="Times New Roman"/>
                        </a:rPr>
                        <a:t>六（</a:t>
                      </a:r>
                      <a:r>
                        <a:rPr lang="en-US" sz="2000" kern="100">
                          <a:latin typeface="Calibri"/>
                          <a:ea typeface="黑体"/>
                          <a:cs typeface="Times New Roman"/>
                        </a:rPr>
                        <a:t>2</a:t>
                      </a:r>
                      <a:r>
                        <a:rPr lang="zh-CN" sz="2000" kern="100">
                          <a:latin typeface="Calibri"/>
                          <a:ea typeface="黑体"/>
                          <a:cs typeface="Times New Roman"/>
                        </a:rPr>
                        <a:t>）</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a:latin typeface="Calibri"/>
                          <a:ea typeface="黑体"/>
                          <a:cs typeface="Times New Roman"/>
                        </a:rPr>
                        <a:t>郑亚花</a:t>
                      </a:r>
                      <a:endParaRPr lang="zh-CN" sz="1200" kern="10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2000" kern="100" dirty="0">
                          <a:solidFill>
                            <a:srgbClr val="000099"/>
                          </a:solidFill>
                          <a:latin typeface="Calibri"/>
                          <a:ea typeface="黑体"/>
                          <a:cs typeface="Times New Roman"/>
                        </a:rPr>
                        <a:t>俞为民</a:t>
                      </a:r>
                      <a:endParaRPr lang="zh-CN" sz="1200" kern="100" dirty="0">
                        <a:latin typeface="Calibri"/>
                        <a:ea typeface="宋体"/>
                        <a:cs typeface="Times New Roman"/>
                      </a:endParaRPr>
                    </a:p>
                  </a:txBody>
                  <a:tcPr marL="66201" marR="66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sp>
        <p:nvSpPr>
          <p:cNvPr id="6" name="矩形 5"/>
          <p:cNvSpPr/>
          <p:nvPr/>
        </p:nvSpPr>
        <p:spPr>
          <a:xfrm>
            <a:off x="2590800" y="914400"/>
            <a:ext cx="3962400" cy="369332"/>
          </a:xfrm>
          <a:prstGeom prst="rect">
            <a:avLst/>
          </a:prstGeom>
        </p:spPr>
        <p:txBody>
          <a:bodyPr wrap="square">
            <a:spAutoFit/>
          </a:bodyPr>
          <a:lstStyle/>
          <a:p>
            <a:r>
              <a:rPr lang="zh-CN" altLang="zh-CN" b="1" dirty="0" smtClean="0">
                <a:latin typeface="黑体" pitchFamily="49" charset="-122"/>
                <a:ea typeface="黑体" pitchFamily="49" charset="-122"/>
              </a:rPr>
              <a:t>经验类活动课程</a:t>
            </a:r>
            <a:r>
              <a:rPr lang="zh-CN" altLang="en-US" b="1" dirty="0" smtClean="0">
                <a:latin typeface="黑体" pitchFamily="49" charset="-122"/>
                <a:ea typeface="黑体" pitchFamily="49" charset="-122"/>
              </a:rPr>
              <a:t>实施各班教师安排表</a:t>
            </a:r>
            <a:endParaRPr lang="zh-CN" altLang="en-US" b="1"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381000" y="76200"/>
            <a:ext cx="6617517" cy="707886"/>
          </a:xfrm>
          <a:prstGeom prst="rect">
            <a:avLst/>
          </a:prstGeom>
          <a:noFill/>
          <a:ln w="9525">
            <a:noFill/>
            <a:miter lim="800000"/>
            <a:headEnd/>
            <a:tailEnd/>
          </a:ln>
          <a:effectLst/>
        </p:spPr>
        <p:txBody>
          <a:bodyPr wrap="none">
            <a:spAutoFit/>
          </a:bodyPr>
          <a:lstStyle/>
          <a:p>
            <a:pPr eaLnBrk="0" hangingPunct="0"/>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经验类活动课程的实施（</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1</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a:t>
            </a:r>
          </a:p>
        </p:txBody>
      </p:sp>
      <p:sp>
        <p:nvSpPr>
          <p:cNvPr id="6" name="矩形 5"/>
          <p:cNvSpPr/>
          <p:nvPr/>
        </p:nvSpPr>
        <p:spPr>
          <a:xfrm>
            <a:off x="457200" y="914400"/>
            <a:ext cx="5029200" cy="461665"/>
          </a:xfrm>
          <a:prstGeom prst="rect">
            <a:avLst/>
          </a:prstGeom>
        </p:spPr>
        <p:txBody>
          <a:bodyPr wrap="square">
            <a:spAutoFit/>
          </a:bodyPr>
          <a:lstStyle/>
          <a:p>
            <a:r>
              <a:rPr lang="en-US" altLang="zh-CN" sz="2400" b="1" dirty="0" smtClean="0">
                <a:solidFill>
                  <a:srgbClr val="FF0000"/>
                </a:solidFill>
                <a:latin typeface="黑体" pitchFamily="49" charset="-122"/>
                <a:ea typeface="黑体" pitchFamily="49" charset="-122"/>
              </a:rPr>
              <a:t>9</a:t>
            </a:r>
            <a:r>
              <a:rPr lang="zh-CN" altLang="en-US" sz="2400" b="1" dirty="0" smtClean="0">
                <a:solidFill>
                  <a:srgbClr val="FF0000"/>
                </a:solidFill>
                <a:latin typeface="黑体" pitchFamily="49" charset="-122"/>
                <a:ea typeface="黑体" pitchFamily="49" charset="-122"/>
              </a:rPr>
              <a:t>月</a:t>
            </a:r>
            <a:r>
              <a:rPr lang="en-US" altLang="zh-CN" sz="2400" b="1" dirty="0" smtClean="0">
                <a:solidFill>
                  <a:srgbClr val="FF0000"/>
                </a:solidFill>
                <a:latin typeface="黑体" pitchFamily="49" charset="-122"/>
                <a:ea typeface="黑体" pitchFamily="49" charset="-122"/>
              </a:rPr>
              <a:t>13</a:t>
            </a:r>
            <a:r>
              <a:rPr lang="zh-CN" altLang="en-US" sz="2400" b="1" dirty="0" smtClean="0">
                <a:solidFill>
                  <a:srgbClr val="FF0000"/>
                </a:solidFill>
                <a:latin typeface="黑体" pitchFamily="49" charset="-122"/>
                <a:ea typeface="黑体" pitchFamily="49" charset="-122"/>
              </a:rPr>
              <a:t>日周二下午课程实施要求：</a:t>
            </a:r>
            <a:endParaRPr lang="zh-CN" altLang="en-US" sz="2400" b="1" dirty="0">
              <a:solidFill>
                <a:srgbClr val="FF0000"/>
              </a:solidFill>
              <a:latin typeface="黑体" pitchFamily="49" charset="-122"/>
              <a:ea typeface="黑体" pitchFamily="49" charset="-122"/>
            </a:endParaRPr>
          </a:p>
        </p:txBody>
      </p:sp>
      <p:sp>
        <p:nvSpPr>
          <p:cNvPr id="7" name="矩形 6"/>
          <p:cNvSpPr/>
          <p:nvPr/>
        </p:nvSpPr>
        <p:spPr>
          <a:xfrm>
            <a:off x="457200" y="1447800"/>
            <a:ext cx="8305800" cy="461665"/>
          </a:xfrm>
          <a:prstGeom prst="rect">
            <a:avLst/>
          </a:prstGeom>
        </p:spPr>
        <p:txBody>
          <a:bodyPr wrap="square">
            <a:spAutoFit/>
          </a:bodyPr>
          <a:lstStyle/>
          <a:p>
            <a:r>
              <a:rPr lang="en-US" altLang="zh-CN" sz="2400" b="1" dirty="0" smtClean="0">
                <a:latin typeface="黑体" pitchFamily="49" charset="-122"/>
                <a:ea typeface="黑体" pitchFamily="49" charset="-122"/>
              </a:rPr>
              <a:t>1</a:t>
            </a:r>
            <a:r>
              <a:rPr lang="zh-CN" altLang="en-US" sz="2400" b="1" dirty="0" smtClean="0">
                <a:latin typeface="黑体" pitchFamily="49" charset="-122"/>
                <a:ea typeface="黑体" pitchFamily="49" charset="-122"/>
              </a:rPr>
              <a:t>、经验类活动课程的另一名称为：“长在乡村”主题活动；</a:t>
            </a:r>
            <a:endParaRPr lang="zh-CN" altLang="en-US" sz="2400" b="1" dirty="0">
              <a:latin typeface="黑体" pitchFamily="49" charset="-122"/>
              <a:ea typeface="黑体" pitchFamily="49" charset="-122"/>
            </a:endParaRPr>
          </a:p>
        </p:txBody>
      </p:sp>
      <p:sp>
        <p:nvSpPr>
          <p:cNvPr id="8" name="矩形 7"/>
          <p:cNvSpPr/>
          <p:nvPr/>
        </p:nvSpPr>
        <p:spPr>
          <a:xfrm>
            <a:off x="457200" y="2057400"/>
            <a:ext cx="8229600" cy="1200329"/>
          </a:xfrm>
          <a:prstGeom prst="rect">
            <a:avLst/>
          </a:prstGeom>
        </p:spPr>
        <p:txBody>
          <a:bodyPr wrap="square">
            <a:spAutoFit/>
          </a:bodyPr>
          <a:lstStyle/>
          <a:p>
            <a:r>
              <a:rPr lang="en-US" altLang="zh-CN" sz="2400" b="1" dirty="0" smtClean="0">
                <a:latin typeface="黑体" pitchFamily="49" charset="-122"/>
                <a:ea typeface="黑体" pitchFamily="49" charset="-122"/>
              </a:rPr>
              <a:t>2</a:t>
            </a:r>
            <a:r>
              <a:rPr lang="zh-CN" altLang="en-US" sz="2400" b="1" dirty="0" smtClean="0">
                <a:latin typeface="黑体" pitchFamily="49" charset="-122"/>
                <a:ea typeface="黑体" pitchFamily="49" charset="-122"/>
              </a:rPr>
              <a:t>、这次活动课程的主题为“班集体与班级生活”，活动对象为一至六年级学生，活动时间为下午三节课，主班教师负责设计各班的活动，安排配班教师协助上课，上报课务量。</a:t>
            </a:r>
            <a:endParaRPr lang="zh-CN" altLang="en-US" sz="2400" b="1" dirty="0">
              <a:latin typeface="黑体" pitchFamily="49" charset="-122"/>
              <a:ea typeface="黑体" pitchFamily="49" charset="-122"/>
            </a:endParaRPr>
          </a:p>
        </p:txBody>
      </p:sp>
      <p:sp>
        <p:nvSpPr>
          <p:cNvPr id="9" name="矩形 8"/>
          <p:cNvSpPr/>
          <p:nvPr/>
        </p:nvSpPr>
        <p:spPr>
          <a:xfrm>
            <a:off x="533400" y="3429000"/>
            <a:ext cx="8229600" cy="1200329"/>
          </a:xfrm>
          <a:prstGeom prst="rect">
            <a:avLst/>
          </a:prstGeom>
        </p:spPr>
        <p:txBody>
          <a:bodyPr wrap="square">
            <a:spAutoFit/>
          </a:bodyPr>
          <a:lstStyle/>
          <a:p>
            <a:r>
              <a:rPr lang="en-US" altLang="zh-CN" sz="2400" b="1" dirty="0" smtClean="0">
                <a:latin typeface="黑体" pitchFamily="49" charset="-122"/>
                <a:ea typeface="黑体" pitchFamily="49" charset="-122"/>
              </a:rPr>
              <a:t>3</a:t>
            </a:r>
            <a:r>
              <a:rPr lang="zh-CN" altLang="en-US" sz="2400" b="1" dirty="0" smtClean="0">
                <a:latin typeface="黑体" pitchFamily="49" charset="-122"/>
                <a:ea typeface="黑体" pitchFamily="49" charset="-122"/>
              </a:rPr>
              <a:t>、这次活动内容分为两部分，一是班队活动，二是组织一次在校园内或校园周边的班集体的活动</a:t>
            </a:r>
            <a:r>
              <a:rPr lang="zh-CN" altLang="en-US" sz="2400" b="1" dirty="0" smtClean="0">
                <a:latin typeface="黑体" pitchFamily="49" charset="-122"/>
                <a:ea typeface="黑体" pitchFamily="49" charset="-122"/>
              </a:rPr>
              <a:t>，</a:t>
            </a:r>
            <a:r>
              <a:rPr lang="en-US" altLang="zh-CN" sz="2400" b="1" dirty="0" smtClean="0">
                <a:latin typeface="黑体" pitchFamily="49" charset="-122"/>
                <a:ea typeface="黑体" pitchFamily="49" charset="-122"/>
              </a:rPr>
              <a:t>1</a:t>
            </a:r>
            <a:r>
              <a:rPr lang="zh-CN" altLang="en-US" sz="2400" b="1" dirty="0" smtClean="0">
                <a:latin typeface="黑体" pitchFamily="49" charset="-122"/>
                <a:ea typeface="黑体" pitchFamily="49" charset="-122"/>
              </a:rPr>
              <a:t>：</a:t>
            </a:r>
            <a:r>
              <a:rPr lang="en-US" altLang="zh-CN" sz="2400" b="1" dirty="0" smtClean="0">
                <a:latin typeface="黑体" pitchFamily="49" charset="-122"/>
                <a:ea typeface="黑体" pitchFamily="49" charset="-122"/>
              </a:rPr>
              <a:t>30-4</a:t>
            </a:r>
            <a:r>
              <a:rPr lang="zh-CN" altLang="en-US" sz="2400" b="1" dirty="0" smtClean="0">
                <a:latin typeface="黑体" pitchFamily="49" charset="-122"/>
                <a:ea typeface="黑体" pitchFamily="49" charset="-122"/>
              </a:rPr>
              <a:t>：</a:t>
            </a:r>
            <a:r>
              <a:rPr lang="en-US" altLang="zh-CN" sz="2400" b="1" dirty="0" smtClean="0">
                <a:latin typeface="黑体" pitchFamily="49" charset="-122"/>
                <a:ea typeface="黑体" pitchFamily="49" charset="-122"/>
              </a:rPr>
              <a:t>30</a:t>
            </a:r>
            <a:r>
              <a:rPr lang="zh-CN" altLang="en-US" sz="2400" b="1" dirty="0" smtClean="0">
                <a:latin typeface="黑体" pitchFamily="49" charset="-122"/>
                <a:ea typeface="黑体" pitchFamily="49" charset="-122"/>
              </a:rPr>
              <a:t>在</a:t>
            </a:r>
            <a:r>
              <a:rPr lang="zh-CN" altLang="en-US" sz="2400" b="1" dirty="0" smtClean="0">
                <a:latin typeface="黑体" pitchFamily="49" charset="-122"/>
                <a:ea typeface="黑体" pitchFamily="49" charset="-122"/>
              </a:rPr>
              <a:t>时</a:t>
            </a:r>
            <a:r>
              <a:rPr lang="zh-CN" altLang="en-US" sz="2400" b="1" dirty="0" smtClean="0">
                <a:latin typeface="黑体" pitchFamily="49" charset="-122"/>
                <a:ea typeface="黑体" pitchFamily="49" charset="-122"/>
              </a:rPr>
              <a:t>间上可自由分配</a:t>
            </a:r>
            <a:r>
              <a:rPr lang="zh-CN" altLang="en-US" sz="2400" b="1" dirty="0" smtClean="0">
                <a:latin typeface="黑体" pitchFamily="49" charset="-122"/>
                <a:ea typeface="黑体" pitchFamily="49" charset="-122"/>
              </a:rPr>
              <a:t>，活动结束后上</a:t>
            </a:r>
            <a:r>
              <a:rPr lang="zh-CN" altLang="en-US" sz="2400" b="1" dirty="0" smtClean="0">
                <a:latin typeface="黑体" pitchFamily="49" charset="-122"/>
                <a:ea typeface="黑体" pitchFamily="49" charset="-122"/>
              </a:rPr>
              <a:t>交一</a:t>
            </a:r>
            <a:r>
              <a:rPr lang="zh-CN" altLang="en-US" sz="2400" b="1" dirty="0" smtClean="0">
                <a:latin typeface="黑体" pitchFamily="49" charset="-122"/>
                <a:ea typeface="黑体" pitchFamily="49" charset="-122"/>
              </a:rPr>
              <a:t>份备课电</a:t>
            </a:r>
            <a:r>
              <a:rPr lang="zh-CN" altLang="en-US" sz="2400" b="1" dirty="0" smtClean="0">
                <a:latin typeface="黑体" pitchFamily="49" charset="-122"/>
                <a:ea typeface="黑体" pitchFamily="49" charset="-122"/>
              </a:rPr>
              <a:t>子稿给郑黎燕。</a:t>
            </a:r>
            <a:endParaRPr lang="zh-CN" altLang="en-US" sz="2400" b="1" dirty="0">
              <a:latin typeface="黑体" pitchFamily="49" charset="-122"/>
              <a:ea typeface="黑体" pitchFamily="49" charset="-122"/>
            </a:endParaRPr>
          </a:p>
        </p:txBody>
      </p:sp>
      <p:sp>
        <p:nvSpPr>
          <p:cNvPr id="10" name="矩形 9"/>
          <p:cNvSpPr/>
          <p:nvPr/>
        </p:nvSpPr>
        <p:spPr>
          <a:xfrm>
            <a:off x="533400" y="4884003"/>
            <a:ext cx="8229600" cy="830997"/>
          </a:xfrm>
          <a:prstGeom prst="rect">
            <a:avLst/>
          </a:prstGeom>
        </p:spPr>
        <p:txBody>
          <a:bodyPr wrap="square">
            <a:spAutoFit/>
          </a:bodyPr>
          <a:lstStyle/>
          <a:p>
            <a:r>
              <a:rPr lang="en-US" altLang="zh-CN" sz="2400" b="1" dirty="0" smtClean="0">
                <a:latin typeface="黑体" pitchFamily="49" charset="-122"/>
                <a:ea typeface="黑体" pitchFamily="49" charset="-122"/>
              </a:rPr>
              <a:t>4</a:t>
            </a:r>
            <a:r>
              <a:rPr lang="zh-CN" altLang="en-US" sz="2400" b="1" dirty="0" smtClean="0">
                <a:latin typeface="黑体" pitchFamily="49" charset="-122"/>
                <a:ea typeface="黑体" pitchFamily="49" charset="-122"/>
              </a:rPr>
              <a:t>、这次活动在之前或之后都可以用学科课程的时间作前延后续式的铺垫、准备、跟进等。</a:t>
            </a:r>
            <a:endParaRPr lang="zh-CN" altLang="en-US" sz="2400" b="1"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381000" y="76200"/>
            <a:ext cx="6617517" cy="707886"/>
          </a:xfrm>
          <a:prstGeom prst="rect">
            <a:avLst/>
          </a:prstGeom>
          <a:noFill/>
          <a:ln w="9525">
            <a:noFill/>
            <a:miter lim="800000"/>
            <a:headEnd/>
            <a:tailEnd/>
          </a:ln>
          <a:effectLst/>
        </p:spPr>
        <p:txBody>
          <a:bodyPr wrap="none">
            <a:spAutoFit/>
          </a:bodyPr>
          <a:lstStyle/>
          <a:p>
            <a:pPr eaLnBrk="0" hangingPunct="0"/>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经验类活动课程的实施（</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1</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a:t>
            </a:r>
          </a:p>
        </p:txBody>
      </p:sp>
      <p:sp>
        <p:nvSpPr>
          <p:cNvPr id="6" name="矩形 5"/>
          <p:cNvSpPr/>
          <p:nvPr/>
        </p:nvSpPr>
        <p:spPr>
          <a:xfrm>
            <a:off x="457200" y="914400"/>
            <a:ext cx="5029200" cy="461665"/>
          </a:xfrm>
          <a:prstGeom prst="rect">
            <a:avLst/>
          </a:prstGeom>
        </p:spPr>
        <p:txBody>
          <a:bodyPr wrap="square">
            <a:spAutoFit/>
          </a:bodyPr>
          <a:lstStyle/>
          <a:p>
            <a:r>
              <a:rPr lang="en-US" altLang="zh-CN" sz="2400" b="1" dirty="0" smtClean="0">
                <a:solidFill>
                  <a:srgbClr val="FF0000"/>
                </a:solidFill>
                <a:latin typeface="黑体" pitchFamily="49" charset="-122"/>
                <a:ea typeface="黑体" pitchFamily="49" charset="-122"/>
              </a:rPr>
              <a:t>9</a:t>
            </a:r>
            <a:r>
              <a:rPr lang="zh-CN" altLang="en-US" sz="2400" b="1" dirty="0" smtClean="0">
                <a:solidFill>
                  <a:srgbClr val="FF0000"/>
                </a:solidFill>
                <a:latin typeface="黑体" pitchFamily="49" charset="-122"/>
                <a:ea typeface="黑体" pitchFamily="49" charset="-122"/>
              </a:rPr>
              <a:t>月</a:t>
            </a:r>
            <a:r>
              <a:rPr lang="en-US" altLang="zh-CN" sz="2400" b="1" dirty="0" smtClean="0">
                <a:solidFill>
                  <a:srgbClr val="FF0000"/>
                </a:solidFill>
                <a:latin typeface="黑体" pitchFamily="49" charset="-122"/>
                <a:ea typeface="黑体" pitchFamily="49" charset="-122"/>
              </a:rPr>
              <a:t>13</a:t>
            </a:r>
            <a:r>
              <a:rPr lang="zh-CN" altLang="en-US" sz="2400" b="1" dirty="0" smtClean="0">
                <a:solidFill>
                  <a:srgbClr val="FF0000"/>
                </a:solidFill>
                <a:latin typeface="黑体" pitchFamily="49" charset="-122"/>
                <a:ea typeface="黑体" pitchFamily="49" charset="-122"/>
              </a:rPr>
              <a:t>日周二下午课程实施要求：</a:t>
            </a:r>
            <a:endParaRPr lang="zh-CN" altLang="en-US" sz="2400" b="1" dirty="0">
              <a:solidFill>
                <a:srgbClr val="FF0000"/>
              </a:solidFill>
              <a:latin typeface="黑体" pitchFamily="49" charset="-122"/>
              <a:ea typeface="黑体" pitchFamily="49" charset="-122"/>
            </a:endParaRPr>
          </a:p>
        </p:txBody>
      </p:sp>
      <p:sp>
        <p:nvSpPr>
          <p:cNvPr id="7" name="矩形 6"/>
          <p:cNvSpPr/>
          <p:nvPr/>
        </p:nvSpPr>
        <p:spPr>
          <a:xfrm>
            <a:off x="457200" y="1490008"/>
            <a:ext cx="8305800" cy="1938992"/>
          </a:xfrm>
          <a:prstGeom prst="rect">
            <a:avLst/>
          </a:prstGeom>
        </p:spPr>
        <p:txBody>
          <a:bodyPr wrap="square">
            <a:spAutoFit/>
          </a:bodyPr>
          <a:lstStyle/>
          <a:p>
            <a:r>
              <a:rPr lang="en-US" altLang="zh-CN" sz="2400" b="1" dirty="0" smtClean="0">
                <a:latin typeface="黑体" pitchFamily="49" charset="-122"/>
                <a:ea typeface="黑体" pitchFamily="49" charset="-122"/>
              </a:rPr>
              <a:t>5</a:t>
            </a:r>
            <a:r>
              <a:rPr lang="zh-CN" altLang="en-US" sz="2400" b="1" dirty="0" smtClean="0">
                <a:latin typeface="黑体" pitchFamily="49" charset="-122"/>
                <a:ea typeface="黑体" pitchFamily="49" charset="-122"/>
              </a:rPr>
              <a:t>、班队活动的形式要适合本班学生的年龄特征，必须组织学生充分讨论，反映学生意见，形成本班的中队名（植物花卉名）、班级口号、班级公约、班级誓词、班徽、班级吉祥物、班级组织以及相应的班级文化内涵阐释，从而有利于班级凝聚力和组织纪律性的提升。一般在每学年的第</a:t>
            </a:r>
            <a:r>
              <a:rPr lang="en-US" altLang="zh-CN" sz="2400" b="1" dirty="0" smtClean="0">
                <a:latin typeface="黑体" pitchFamily="49" charset="-122"/>
                <a:ea typeface="黑体" pitchFamily="49" charset="-122"/>
              </a:rPr>
              <a:t>2</a:t>
            </a:r>
            <a:r>
              <a:rPr lang="zh-CN" altLang="en-US" sz="2400" b="1" dirty="0" smtClean="0">
                <a:latin typeface="黑体" pitchFamily="49" charset="-122"/>
                <a:ea typeface="黑体" pitchFamily="49" charset="-122"/>
              </a:rPr>
              <a:t>或第</a:t>
            </a:r>
            <a:r>
              <a:rPr lang="en-US" altLang="zh-CN" sz="2400" b="1" dirty="0" smtClean="0">
                <a:latin typeface="黑体" pitchFamily="49" charset="-122"/>
                <a:ea typeface="黑体" pitchFamily="49" charset="-122"/>
              </a:rPr>
              <a:t>3</a:t>
            </a:r>
            <a:r>
              <a:rPr lang="zh-CN" altLang="en-US" sz="2400" b="1" dirty="0" smtClean="0">
                <a:latin typeface="黑体" pitchFamily="49" charset="-122"/>
                <a:ea typeface="黑体" pitchFamily="49" charset="-122"/>
              </a:rPr>
              <a:t>周完成。</a:t>
            </a:r>
            <a:endParaRPr lang="zh-CN" altLang="en-US" sz="2400" b="1" dirty="0">
              <a:latin typeface="黑体" pitchFamily="49" charset="-122"/>
              <a:ea typeface="黑体" pitchFamily="49" charset="-122"/>
            </a:endParaRPr>
          </a:p>
        </p:txBody>
      </p:sp>
      <p:sp>
        <p:nvSpPr>
          <p:cNvPr id="8" name="矩形 7"/>
          <p:cNvSpPr/>
          <p:nvPr/>
        </p:nvSpPr>
        <p:spPr>
          <a:xfrm>
            <a:off x="457200" y="3471208"/>
            <a:ext cx="8229600" cy="1938992"/>
          </a:xfrm>
          <a:prstGeom prst="rect">
            <a:avLst/>
          </a:prstGeom>
        </p:spPr>
        <p:txBody>
          <a:bodyPr wrap="square">
            <a:spAutoFit/>
          </a:bodyPr>
          <a:lstStyle/>
          <a:p>
            <a:r>
              <a:rPr lang="en-US" altLang="zh-CN" sz="2400" b="1" dirty="0" smtClean="0">
                <a:latin typeface="黑体" pitchFamily="49" charset="-122"/>
                <a:ea typeface="黑体" pitchFamily="49" charset="-122"/>
              </a:rPr>
              <a:t>6</a:t>
            </a:r>
            <a:r>
              <a:rPr lang="zh-CN" altLang="en-US" sz="2400" b="1" dirty="0" smtClean="0">
                <a:latin typeface="黑体" pitchFamily="49" charset="-122"/>
                <a:ea typeface="黑体" pitchFamily="49" charset="-122"/>
              </a:rPr>
              <a:t>、第二节大课：长在乡村，体现农趣，反映家务农活和新农村景象的一次班集体活动，学生分工协作，有班集体观念，渗透研究性学习。根据需要，主班教师可以申请到校外周边活动，本周五前德育处统计各班第二节大课的安排（可</a:t>
            </a:r>
            <a:r>
              <a:rPr lang="en-US" altLang="zh-CN" sz="2400" b="1" dirty="0" smtClean="0">
                <a:latin typeface="黑体" pitchFamily="49" charset="-122"/>
                <a:ea typeface="黑体" pitchFamily="49" charset="-122"/>
              </a:rPr>
              <a:t>2</a:t>
            </a:r>
            <a:r>
              <a:rPr lang="zh-CN" altLang="en-US" sz="2400" b="1" dirty="0" smtClean="0">
                <a:latin typeface="黑体" pitchFamily="49" charset="-122"/>
                <a:ea typeface="黑体" pitchFamily="49" charset="-122"/>
              </a:rPr>
              <a:t>小时，同一年级相对统一）。</a:t>
            </a:r>
            <a:endParaRPr lang="zh-CN" altLang="en-US" sz="2400" b="1"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381000" y="76200"/>
            <a:ext cx="6617517" cy="707886"/>
          </a:xfrm>
          <a:prstGeom prst="rect">
            <a:avLst/>
          </a:prstGeom>
          <a:noFill/>
          <a:ln w="9525">
            <a:noFill/>
            <a:miter lim="800000"/>
            <a:headEnd/>
            <a:tailEnd/>
          </a:ln>
          <a:effectLst/>
        </p:spPr>
        <p:txBody>
          <a:bodyPr wrap="none">
            <a:spAutoFit/>
          </a:bodyPr>
          <a:lstStyle/>
          <a:p>
            <a:pPr eaLnBrk="0" hangingPunct="0"/>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经验类活动课程的实施（</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1</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a:t>
            </a:r>
          </a:p>
        </p:txBody>
      </p:sp>
      <p:sp>
        <p:nvSpPr>
          <p:cNvPr id="6" name="矩形 5"/>
          <p:cNvSpPr/>
          <p:nvPr/>
        </p:nvSpPr>
        <p:spPr>
          <a:xfrm>
            <a:off x="457200" y="850392"/>
            <a:ext cx="5029200" cy="461665"/>
          </a:xfrm>
          <a:prstGeom prst="rect">
            <a:avLst/>
          </a:prstGeom>
        </p:spPr>
        <p:txBody>
          <a:bodyPr wrap="square">
            <a:spAutoFit/>
          </a:bodyPr>
          <a:lstStyle/>
          <a:p>
            <a:r>
              <a:rPr lang="en-US" altLang="zh-CN" sz="2400" b="1" dirty="0" smtClean="0">
                <a:solidFill>
                  <a:srgbClr val="FF0000"/>
                </a:solidFill>
                <a:latin typeface="黑体" pitchFamily="49" charset="-122"/>
                <a:ea typeface="黑体" pitchFamily="49" charset="-122"/>
              </a:rPr>
              <a:t>9</a:t>
            </a:r>
            <a:r>
              <a:rPr lang="zh-CN" altLang="en-US" sz="2400" b="1" dirty="0" smtClean="0">
                <a:solidFill>
                  <a:srgbClr val="FF0000"/>
                </a:solidFill>
                <a:latin typeface="黑体" pitchFamily="49" charset="-122"/>
                <a:ea typeface="黑体" pitchFamily="49" charset="-122"/>
              </a:rPr>
              <a:t>月</a:t>
            </a:r>
            <a:r>
              <a:rPr lang="en-US" altLang="zh-CN" sz="2400" b="1" dirty="0" smtClean="0">
                <a:solidFill>
                  <a:srgbClr val="FF0000"/>
                </a:solidFill>
                <a:latin typeface="黑体" pitchFamily="49" charset="-122"/>
                <a:ea typeface="黑体" pitchFamily="49" charset="-122"/>
              </a:rPr>
              <a:t>13</a:t>
            </a:r>
            <a:r>
              <a:rPr lang="zh-CN" altLang="en-US" sz="2400" b="1" dirty="0" smtClean="0">
                <a:solidFill>
                  <a:srgbClr val="FF0000"/>
                </a:solidFill>
                <a:latin typeface="黑体" pitchFamily="49" charset="-122"/>
                <a:ea typeface="黑体" pitchFamily="49" charset="-122"/>
              </a:rPr>
              <a:t>日周二下午课程实施要求：</a:t>
            </a:r>
            <a:endParaRPr lang="zh-CN" altLang="en-US" sz="2400" b="1" dirty="0">
              <a:solidFill>
                <a:srgbClr val="FF0000"/>
              </a:solidFill>
              <a:latin typeface="黑体" pitchFamily="49" charset="-122"/>
              <a:ea typeface="黑体" pitchFamily="49" charset="-122"/>
            </a:endParaRPr>
          </a:p>
        </p:txBody>
      </p:sp>
      <p:sp>
        <p:nvSpPr>
          <p:cNvPr id="7" name="矩形 6"/>
          <p:cNvSpPr/>
          <p:nvPr/>
        </p:nvSpPr>
        <p:spPr>
          <a:xfrm>
            <a:off x="457200" y="1307592"/>
            <a:ext cx="8305800" cy="4893647"/>
          </a:xfrm>
          <a:prstGeom prst="rect">
            <a:avLst/>
          </a:prstGeom>
        </p:spPr>
        <p:txBody>
          <a:bodyPr wrap="square">
            <a:spAutoFit/>
          </a:bodyPr>
          <a:lstStyle/>
          <a:p>
            <a:r>
              <a:rPr lang="en-US" altLang="zh-CN" sz="2400" b="1" dirty="0" smtClean="0">
                <a:latin typeface="黑体" pitchFamily="49" charset="-122"/>
                <a:ea typeface="黑体" pitchFamily="49" charset="-122"/>
              </a:rPr>
              <a:t>7</a:t>
            </a:r>
            <a:r>
              <a:rPr lang="zh-CN" altLang="en-US" sz="2400" b="1" dirty="0" smtClean="0">
                <a:latin typeface="黑体" pitchFamily="49" charset="-122"/>
                <a:ea typeface="黑体" pitchFamily="49" charset="-122"/>
              </a:rPr>
              <a:t>、第二节大课内容选择例举</a:t>
            </a:r>
            <a:r>
              <a:rPr lang="zh-CN" altLang="en-US" sz="2000" b="1" dirty="0" smtClean="0">
                <a:latin typeface="黑体" pitchFamily="49" charset="-122"/>
                <a:ea typeface="黑体" pitchFamily="49" charset="-122"/>
              </a:rPr>
              <a:t>（</a:t>
            </a:r>
            <a:r>
              <a:rPr lang="zh-CN" altLang="en-US" sz="2000" b="1" dirty="0" smtClean="0">
                <a:solidFill>
                  <a:srgbClr val="FF0000"/>
                </a:solidFill>
                <a:latin typeface="黑体" pitchFamily="49" charset="-122"/>
                <a:ea typeface="黑体" pitchFamily="49" charset="-122"/>
              </a:rPr>
              <a:t>实践体验、注重研究、人人参与</a:t>
            </a:r>
            <a:r>
              <a:rPr lang="zh-CN" altLang="en-US" sz="2000" b="1" dirty="0" smtClean="0">
                <a:latin typeface="黑体" pitchFamily="49" charset="-122"/>
                <a:ea typeface="黑体" pitchFamily="49" charset="-122"/>
              </a:rPr>
              <a:t>）：</a:t>
            </a:r>
            <a:endParaRPr lang="en-US" altLang="zh-CN" sz="2400" b="1" dirty="0" smtClean="0">
              <a:latin typeface="黑体" pitchFamily="49" charset="-122"/>
              <a:ea typeface="黑体" pitchFamily="49" charset="-122"/>
            </a:endParaRPr>
          </a:p>
          <a:p>
            <a:r>
              <a:rPr lang="zh-CN" altLang="en-US" sz="2400" b="1" dirty="0" smtClean="0">
                <a:solidFill>
                  <a:srgbClr val="0000CC"/>
                </a:solidFill>
                <a:latin typeface="黑体" pitchFamily="49" charset="-122"/>
                <a:ea typeface="黑体" pitchFamily="49" charset="-122"/>
              </a:rPr>
              <a:t>一二年级：</a:t>
            </a:r>
            <a:r>
              <a:rPr lang="zh-CN" altLang="en-US" sz="2400" b="1" dirty="0" smtClean="0">
                <a:latin typeface="黑体" pitchFamily="49" charset="-122"/>
                <a:ea typeface="黑体" pitchFamily="49" charset="-122"/>
                <a:sym typeface="Wingdings" pitchFamily="2" charset="2"/>
              </a:rPr>
              <a:t>（</a:t>
            </a:r>
            <a:r>
              <a:rPr lang="en-US" altLang="zh-CN" sz="2400" b="1" dirty="0" smtClean="0">
                <a:latin typeface="黑体" pitchFamily="49" charset="-122"/>
                <a:ea typeface="黑体" pitchFamily="49" charset="-122"/>
                <a:sym typeface="Wingdings" pitchFamily="2" charset="2"/>
              </a:rPr>
              <a:t>1</a:t>
            </a:r>
            <a:r>
              <a:rPr lang="zh-CN" altLang="en-US" sz="2400" b="1" dirty="0" smtClean="0">
                <a:latin typeface="黑体" pitchFamily="49" charset="-122"/>
                <a:ea typeface="黑体" pitchFamily="49" charset="-122"/>
                <a:sym typeface="Wingdings" pitchFamily="2" charset="2"/>
              </a:rPr>
              <a:t>）带着问题认识校园里的植物和校园周边的农作物；（</a:t>
            </a:r>
            <a:r>
              <a:rPr lang="en-US" altLang="zh-CN" sz="2400" b="1" dirty="0" smtClean="0">
                <a:latin typeface="黑体" pitchFamily="49" charset="-122"/>
                <a:ea typeface="黑体" pitchFamily="49" charset="-122"/>
                <a:sym typeface="Wingdings" pitchFamily="2" charset="2"/>
              </a:rPr>
              <a:t>2</a:t>
            </a:r>
            <a:r>
              <a:rPr lang="zh-CN" altLang="en-US" sz="2400" b="1" dirty="0" smtClean="0">
                <a:latin typeface="黑体" pitchFamily="49" charset="-122"/>
                <a:ea typeface="黑体" pitchFamily="49" charset="-122"/>
                <a:sym typeface="Wingdings" pitchFamily="2" charset="2"/>
              </a:rPr>
              <a:t>）观察豆苗的种植与生长；（</a:t>
            </a:r>
            <a:r>
              <a:rPr lang="en-US" altLang="zh-CN" sz="2400" b="1" dirty="0" smtClean="0">
                <a:latin typeface="黑体" pitchFamily="49" charset="-122"/>
                <a:ea typeface="黑体" pitchFamily="49" charset="-122"/>
                <a:sym typeface="Wingdings" pitchFamily="2" charset="2"/>
              </a:rPr>
              <a:t>3</a:t>
            </a:r>
            <a:r>
              <a:rPr lang="zh-CN" altLang="en-US" sz="2400" b="1" dirty="0" smtClean="0">
                <a:latin typeface="黑体" pitchFamily="49" charset="-122"/>
                <a:ea typeface="黑体" pitchFamily="49" charset="-122"/>
                <a:sym typeface="Wingdings" pitchFamily="2" charset="2"/>
              </a:rPr>
              <a:t>）拖地、扫地、洗拖把、上厕所、检查个人卫生等日常生活事务；（</a:t>
            </a:r>
            <a:r>
              <a:rPr lang="en-US" altLang="zh-CN" sz="2400" b="1" dirty="0" smtClean="0">
                <a:latin typeface="黑体" pitchFamily="49" charset="-122"/>
                <a:ea typeface="黑体" pitchFamily="49" charset="-122"/>
                <a:sym typeface="Wingdings" pitchFamily="2" charset="2"/>
              </a:rPr>
              <a:t>4</a:t>
            </a:r>
            <a:r>
              <a:rPr lang="zh-CN" altLang="en-US" sz="2400" b="1" dirty="0" smtClean="0">
                <a:latin typeface="黑体" pitchFamily="49" charset="-122"/>
                <a:ea typeface="黑体" pitchFamily="49" charset="-122"/>
                <a:sym typeface="Wingdings" pitchFamily="2" charset="2"/>
              </a:rPr>
              <a:t>）学习刷牙或学会整理教室和课桌等。</a:t>
            </a:r>
            <a:endParaRPr lang="en-US" altLang="zh-CN" sz="2400" b="1" dirty="0" smtClean="0">
              <a:latin typeface="黑体" pitchFamily="49" charset="-122"/>
              <a:ea typeface="黑体" pitchFamily="49" charset="-122"/>
              <a:sym typeface="Wingdings" pitchFamily="2" charset="2"/>
            </a:endParaRPr>
          </a:p>
          <a:p>
            <a:r>
              <a:rPr lang="zh-CN" altLang="en-US" sz="2400" b="1" dirty="0" smtClean="0">
                <a:solidFill>
                  <a:srgbClr val="0000CC"/>
                </a:solidFill>
                <a:latin typeface="黑体" pitchFamily="49" charset="-122"/>
                <a:ea typeface="黑体" pitchFamily="49" charset="-122"/>
                <a:sym typeface="Wingdings" pitchFamily="2" charset="2"/>
              </a:rPr>
              <a:t>三四</a:t>
            </a:r>
            <a:r>
              <a:rPr lang="zh-CN" altLang="en-US" sz="2400" b="1" dirty="0" smtClean="0">
                <a:solidFill>
                  <a:srgbClr val="0000CC"/>
                </a:solidFill>
                <a:latin typeface="黑体" pitchFamily="49" charset="-122"/>
                <a:ea typeface="黑体" pitchFamily="49" charset="-122"/>
                <a:sym typeface="Wingdings" pitchFamily="2" charset="2"/>
              </a:rPr>
              <a:t>年</a:t>
            </a:r>
            <a:r>
              <a:rPr lang="zh-CN" altLang="en-US" sz="2400" b="1" dirty="0" smtClean="0">
                <a:solidFill>
                  <a:srgbClr val="0000CC"/>
                </a:solidFill>
                <a:latin typeface="黑体" pitchFamily="49" charset="-122"/>
                <a:ea typeface="黑体" pitchFamily="49" charset="-122"/>
                <a:sym typeface="Wingdings" pitchFamily="2" charset="2"/>
              </a:rPr>
              <a:t>级：</a:t>
            </a:r>
            <a:r>
              <a:rPr lang="zh-CN" altLang="en-US" sz="2400" b="1" dirty="0" smtClean="0">
                <a:latin typeface="黑体" pitchFamily="49" charset="-122"/>
                <a:ea typeface="黑体" pitchFamily="49" charset="-122"/>
                <a:sym typeface="Wingdings" pitchFamily="2" charset="2"/>
              </a:rPr>
              <a:t>（</a:t>
            </a:r>
            <a:r>
              <a:rPr lang="en-US" altLang="zh-CN" sz="2400" b="1" dirty="0" smtClean="0">
                <a:latin typeface="黑体" pitchFamily="49" charset="-122"/>
                <a:ea typeface="黑体" pitchFamily="49" charset="-122"/>
                <a:sym typeface="Wingdings" pitchFamily="2" charset="2"/>
              </a:rPr>
              <a:t>1</a:t>
            </a:r>
            <a:r>
              <a:rPr lang="zh-CN" altLang="en-US" sz="2400" b="1" dirty="0" smtClean="0">
                <a:latin typeface="黑体" pitchFamily="49" charset="-122"/>
                <a:ea typeface="黑体" pitchFamily="49" charset="-122"/>
                <a:sym typeface="Wingdings" pitchFamily="2" charset="2"/>
              </a:rPr>
              <a:t>）与同学可以经常玩的游戏，课间同学们经常怎样玩的；（</a:t>
            </a:r>
            <a:r>
              <a:rPr lang="en-US" altLang="zh-CN" sz="2400" b="1" dirty="0" smtClean="0">
                <a:latin typeface="黑体" pitchFamily="49" charset="-122"/>
                <a:ea typeface="黑体" pitchFamily="49" charset="-122"/>
                <a:sym typeface="Wingdings" pitchFamily="2" charset="2"/>
              </a:rPr>
              <a:t>2</a:t>
            </a:r>
            <a:r>
              <a:rPr lang="zh-CN" altLang="en-US" sz="2400" b="1" dirty="0" smtClean="0">
                <a:latin typeface="黑体" pitchFamily="49" charset="-122"/>
                <a:ea typeface="黑体" pitchFamily="49" charset="-122"/>
                <a:sym typeface="Wingdings" pitchFamily="2" charset="2"/>
              </a:rPr>
              <a:t>）这个季节可以种哪些农作物，学会种植；（</a:t>
            </a:r>
            <a:r>
              <a:rPr lang="en-US" altLang="zh-CN" sz="2400" b="1" dirty="0" smtClean="0">
                <a:latin typeface="黑体" pitchFamily="49" charset="-122"/>
                <a:ea typeface="黑体" pitchFamily="49" charset="-122"/>
                <a:sym typeface="Wingdings" pitchFamily="2" charset="2"/>
              </a:rPr>
              <a:t>3</a:t>
            </a:r>
            <a:r>
              <a:rPr lang="zh-CN" altLang="en-US" sz="2400" b="1" dirty="0" smtClean="0">
                <a:latin typeface="黑体" pitchFamily="49" charset="-122"/>
                <a:ea typeface="黑体" pitchFamily="49" charset="-122"/>
                <a:sym typeface="Wingdings" pitchFamily="2" charset="2"/>
              </a:rPr>
              <a:t>）在校园里哪些植物的生命力很强，为什么；（</a:t>
            </a:r>
            <a:r>
              <a:rPr lang="en-US" altLang="zh-CN" sz="2400" b="1" dirty="0" smtClean="0">
                <a:latin typeface="黑体" pitchFamily="49" charset="-122"/>
                <a:ea typeface="黑体" pitchFamily="49" charset="-122"/>
                <a:sym typeface="Wingdings" pitchFamily="2" charset="2"/>
              </a:rPr>
              <a:t>4</a:t>
            </a:r>
            <a:r>
              <a:rPr lang="zh-CN" altLang="en-US" sz="2400" b="1" dirty="0" smtClean="0">
                <a:latin typeface="黑体" pitchFamily="49" charset="-122"/>
                <a:ea typeface="黑体" pitchFamily="49" charset="-122"/>
                <a:sym typeface="Wingdings" pitchFamily="2" charset="2"/>
              </a:rPr>
              <a:t>）学习一种食品的制作方法，品味收获。</a:t>
            </a:r>
            <a:endParaRPr lang="en-US" altLang="zh-CN" sz="2400" b="1" dirty="0" smtClean="0">
              <a:latin typeface="黑体" pitchFamily="49" charset="-122"/>
              <a:ea typeface="黑体" pitchFamily="49" charset="-122"/>
              <a:sym typeface="Wingdings" pitchFamily="2" charset="2"/>
            </a:endParaRPr>
          </a:p>
          <a:p>
            <a:r>
              <a:rPr lang="zh-CN" altLang="en-US" sz="2400" b="1" dirty="0" smtClean="0">
                <a:solidFill>
                  <a:srgbClr val="0000CC"/>
                </a:solidFill>
                <a:latin typeface="黑体" pitchFamily="49" charset="-122"/>
                <a:ea typeface="黑体" pitchFamily="49" charset="-122"/>
                <a:sym typeface="Wingdings" pitchFamily="2" charset="2"/>
              </a:rPr>
              <a:t>五六</a:t>
            </a:r>
            <a:r>
              <a:rPr lang="zh-CN" altLang="en-US" sz="2400" b="1" dirty="0" smtClean="0">
                <a:solidFill>
                  <a:srgbClr val="0000CC"/>
                </a:solidFill>
                <a:latin typeface="黑体" pitchFamily="49" charset="-122"/>
                <a:ea typeface="黑体" pitchFamily="49" charset="-122"/>
                <a:sym typeface="Wingdings" pitchFamily="2" charset="2"/>
              </a:rPr>
              <a:t>年</a:t>
            </a:r>
            <a:r>
              <a:rPr lang="zh-CN" altLang="en-US" sz="2400" b="1" dirty="0" smtClean="0">
                <a:solidFill>
                  <a:srgbClr val="0000CC"/>
                </a:solidFill>
                <a:latin typeface="黑体" pitchFamily="49" charset="-122"/>
                <a:ea typeface="黑体" pitchFamily="49" charset="-122"/>
                <a:sym typeface="Wingdings" pitchFamily="2" charset="2"/>
              </a:rPr>
              <a:t>级：</a:t>
            </a:r>
            <a:r>
              <a:rPr lang="zh-CN" altLang="en-US" sz="2400" b="1" dirty="0" smtClean="0">
                <a:latin typeface="黑体" pitchFamily="49" charset="-122"/>
                <a:ea typeface="黑体" pitchFamily="49" charset="-122"/>
                <a:sym typeface="Wingdings" pitchFamily="2" charset="2"/>
              </a:rPr>
              <a:t>（</a:t>
            </a:r>
            <a:r>
              <a:rPr lang="en-US" altLang="zh-CN" sz="2400" b="1" dirty="0" smtClean="0">
                <a:latin typeface="黑体" pitchFamily="49" charset="-122"/>
                <a:ea typeface="黑体" pitchFamily="49" charset="-122"/>
                <a:sym typeface="Wingdings" pitchFamily="2" charset="2"/>
              </a:rPr>
              <a:t>1</a:t>
            </a:r>
            <a:r>
              <a:rPr lang="zh-CN" altLang="en-US" sz="2400" b="1" dirty="0" smtClean="0">
                <a:latin typeface="黑体" pitchFamily="49" charset="-122"/>
                <a:ea typeface="黑体" pitchFamily="49" charset="-122"/>
                <a:sym typeface="Wingdings" pitchFamily="2" charset="2"/>
              </a:rPr>
              <a:t>）白鹭为什么最近几年在我们这儿停留；（</a:t>
            </a:r>
            <a:r>
              <a:rPr lang="en-US" altLang="zh-CN" sz="2400" b="1" dirty="0" smtClean="0">
                <a:latin typeface="黑体" pitchFamily="49" charset="-122"/>
                <a:ea typeface="黑体" pitchFamily="49" charset="-122"/>
                <a:sym typeface="Wingdings" pitchFamily="2" charset="2"/>
              </a:rPr>
              <a:t>2</a:t>
            </a:r>
            <a:r>
              <a:rPr lang="zh-CN" altLang="en-US" sz="2400" b="1" dirty="0" smtClean="0">
                <a:latin typeface="黑体" pitchFamily="49" charset="-122"/>
                <a:ea typeface="黑体" pitchFamily="49" charset="-122"/>
                <a:sym typeface="Wingdings" pitchFamily="2" charset="2"/>
              </a:rPr>
              <a:t>）树木栽种与家禽放养怎样更合理；（</a:t>
            </a:r>
            <a:r>
              <a:rPr lang="en-US" altLang="zh-CN" sz="2400" b="1" dirty="0" smtClean="0">
                <a:latin typeface="黑体" pitchFamily="49" charset="-122"/>
                <a:ea typeface="黑体" pitchFamily="49" charset="-122"/>
                <a:sym typeface="Wingdings" pitchFamily="2" charset="2"/>
              </a:rPr>
              <a:t>3</a:t>
            </a:r>
            <a:r>
              <a:rPr lang="zh-CN" altLang="en-US" sz="2400" b="1" dirty="0" smtClean="0">
                <a:latin typeface="黑体" pitchFamily="49" charset="-122"/>
                <a:ea typeface="黑体" pitchFamily="49" charset="-122"/>
                <a:sym typeface="Wingdings" pitchFamily="2" charset="2"/>
              </a:rPr>
              <a:t>）学校环境文化布置调研报告；（</a:t>
            </a:r>
            <a:r>
              <a:rPr lang="en-US" altLang="zh-CN" sz="2400" b="1" dirty="0" smtClean="0">
                <a:latin typeface="黑体" pitchFamily="49" charset="-122"/>
                <a:ea typeface="黑体" pitchFamily="49" charset="-122"/>
                <a:sym typeface="Wingdings" pitchFamily="2" charset="2"/>
              </a:rPr>
              <a:t>4</a:t>
            </a:r>
            <a:r>
              <a:rPr lang="zh-CN" altLang="en-US" sz="2400" b="1" dirty="0" smtClean="0">
                <a:latin typeface="黑体" pitchFamily="49" charset="-122"/>
                <a:ea typeface="黑体" pitchFamily="49" charset="-122"/>
                <a:sym typeface="Wingdings" pitchFamily="2" charset="2"/>
              </a:rPr>
              <a:t>）学会做一份营养丰富且可口的早餐（或一份菜、一种点心等），并作推荐介绍。</a:t>
            </a:r>
            <a:endParaRPr lang="zh-CN" altLang="en-US" sz="2400" b="1"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1"/>
          <p:cNvSpPr>
            <a:spLocks noChangeArrowheads="1"/>
          </p:cNvSpPr>
          <p:nvPr/>
        </p:nvSpPr>
        <p:spPr bwMode="auto">
          <a:xfrm>
            <a:off x="533400" y="304800"/>
            <a:ext cx="3897221" cy="461665"/>
          </a:xfrm>
          <a:prstGeom prst="rect">
            <a:avLst/>
          </a:prstGeom>
          <a:noFill/>
          <a:ln w="9525">
            <a:noFill/>
            <a:miter lim="800000"/>
            <a:headEnd/>
            <a:tailEnd/>
          </a:ln>
          <a:effectLst/>
        </p:spPr>
        <p:txBody>
          <a:bodyPr wrap="none">
            <a:spAutoFit/>
          </a:bodyPr>
          <a:lstStyle/>
          <a:p>
            <a:pPr eaLnBrk="0" hangingPunct="0"/>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一、课程综合化改革的</a:t>
            </a:r>
            <a:r>
              <a:rPr lang="zh-CN" alt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目的</a:t>
            </a:r>
            <a:endParaRPr lang="en-US" altLang="zh-CN"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endParaRPr>
          </a:p>
        </p:txBody>
      </p:sp>
      <p:sp>
        <p:nvSpPr>
          <p:cNvPr id="11" name="矩形 10"/>
          <p:cNvSpPr/>
          <p:nvPr/>
        </p:nvSpPr>
        <p:spPr>
          <a:xfrm>
            <a:off x="1143000" y="1371600"/>
            <a:ext cx="4687502" cy="461665"/>
          </a:xfrm>
          <a:prstGeom prst="rect">
            <a:avLst/>
          </a:prstGeom>
        </p:spPr>
        <p:txBody>
          <a:bodyPr wrap="none">
            <a:spAutoFit/>
          </a:bodyPr>
          <a:lstStyle/>
          <a:p>
            <a:r>
              <a:rPr lang="en-US" altLang="zh-C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zh-C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为</a:t>
            </a:r>
            <a:r>
              <a:rPr lang="zh-CN" altLang="zh-CN"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学生未来的意义人生奠基。</a:t>
            </a:r>
            <a:endParaRPr lang="zh-CN" alt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矩形 11"/>
          <p:cNvSpPr/>
          <p:nvPr/>
        </p:nvSpPr>
        <p:spPr>
          <a:xfrm>
            <a:off x="1560898" y="2129135"/>
            <a:ext cx="4687502" cy="461665"/>
          </a:xfrm>
          <a:prstGeom prst="rect">
            <a:avLst/>
          </a:prstGeom>
        </p:spPr>
        <p:txBody>
          <a:bodyPr wrap="none">
            <a:spAutoFit/>
          </a:bodyPr>
          <a:lstStyle/>
          <a:p>
            <a:r>
              <a:rPr lang="en-US" altLang="zh-C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、更好地提高课堂教学的效率</a:t>
            </a:r>
            <a:r>
              <a:rPr lang="zh-CN" altLang="zh-C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zh-CN" alt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矩形 12"/>
          <p:cNvSpPr/>
          <p:nvPr/>
        </p:nvSpPr>
        <p:spPr>
          <a:xfrm>
            <a:off x="2054996" y="2896001"/>
            <a:ext cx="4687502" cy="461665"/>
          </a:xfrm>
          <a:prstGeom prst="rect">
            <a:avLst/>
          </a:prstGeom>
        </p:spPr>
        <p:txBody>
          <a:bodyPr wrap="none">
            <a:spAutoFit/>
          </a:bodyPr>
          <a:lstStyle/>
          <a:p>
            <a:r>
              <a:rPr lang="en-US" altLang="zh-C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、课程实施在开放中增强活力</a:t>
            </a:r>
            <a:r>
              <a:rPr lang="zh-CN" altLang="zh-C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zh-CN" alt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矩形 13"/>
          <p:cNvSpPr/>
          <p:nvPr/>
        </p:nvSpPr>
        <p:spPr>
          <a:xfrm>
            <a:off x="2512196" y="3653135"/>
            <a:ext cx="4687502" cy="461665"/>
          </a:xfrm>
          <a:prstGeom prst="rect">
            <a:avLst/>
          </a:prstGeom>
        </p:spPr>
        <p:txBody>
          <a:bodyPr wrap="none">
            <a:spAutoFit/>
          </a:bodyPr>
          <a:lstStyle/>
          <a:p>
            <a:r>
              <a:rPr lang="en-US" altLang="zh-C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a:t>
            </a:r>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、让学生的</a:t>
            </a:r>
            <a:r>
              <a:rPr lang="zh-CN" altLang="zh-C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学</a:t>
            </a:r>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习贴近完整生活</a:t>
            </a:r>
            <a:r>
              <a:rPr lang="zh-CN" altLang="zh-C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zh-CN" alt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矩形 14"/>
          <p:cNvSpPr/>
          <p:nvPr/>
        </p:nvSpPr>
        <p:spPr>
          <a:xfrm>
            <a:off x="3008698" y="4415135"/>
            <a:ext cx="4687502" cy="461665"/>
          </a:xfrm>
          <a:prstGeom prst="rect">
            <a:avLst/>
          </a:prstGeom>
        </p:spPr>
        <p:txBody>
          <a:bodyPr wrap="none">
            <a:spAutoFit/>
          </a:bodyPr>
          <a:lstStyle/>
          <a:p>
            <a:r>
              <a:rPr lang="en-US" altLang="zh-C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a:t>
            </a:r>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、有利于形成万小特色性课程</a:t>
            </a:r>
            <a:r>
              <a:rPr lang="zh-CN" altLang="zh-C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zh-CN" alt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607738" y="300335"/>
            <a:ext cx="3897221" cy="461665"/>
          </a:xfrm>
          <a:prstGeom prst="rect">
            <a:avLst/>
          </a:prstGeom>
          <a:noFill/>
          <a:ln w="9525">
            <a:noFill/>
            <a:miter lim="800000"/>
            <a:headEnd/>
            <a:tailEnd/>
          </a:ln>
          <a:effectLst/>
        </p:spPr>
        <p:txBody>
          <a:bodyPr wrap="none">
            <a:spAutoFit/>
          </a:bodyPr>
          <a:lstStyle/>
          <a:p>
            <a:pPr eaLnBrk="0" hangingPunct="0"/>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二、我们需要实施哪些课程</a:t>
            </a:r>
            <a:endParaRPr lang="en-US" altLang="zh-CN"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endParaRPr>
          </a:p>
        </p:txBody>
      </p:sp>
      <p:sp>
        <p:nvSpPr>
          <p:cNvPr id="28" name="矩形 27"/>
          <p:cNvSpPr/>
          <p:nvPr/>
        </p:nvSpPr>
        <p:spPr>
          <a:xfrm>
            <a:off x="2812958" y="1443335"/>
            <a:ext cx="3587842" cy="461665"/>
          </a:xfrm>
          <a:prstGeom prst="rect">
            <a:avLst/>
          </a:prstGeom>
        </p:spPr>
        <p:txBody>
          <a:bodyPr wrap="none">
            <a:spAutoFit/>
          </a:bodyPr>
          <a:lstStyle/>
          <a:p>
            <a:r>
              <a:rPr lang="zh-CN" altLang="en-US" sz="2400"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黑体" pitchFamily="49" charset="-122"/>
                <a:ea typeface="黑体" pitchFamily="49" charset="-122"/>
              </a:rPr>
              <a:t>第一类：知识类学科课程</a:t>
            </a:r>
            <a:endParaRPr lang="zh-CN" altLang="en-US" sz="2400"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黑体" pitchFamily="49" charset="-122"/>
              <a:ea typeface="黑体" pitchFamily="49" charset="-122"/>
            </a:endParaRPr>
          </a:p>
        </p:txBody>
      </p:sp>
      <p:sp>
        <p:nvSpPr>
          <p:cNvPr id="29" name="矩形 28"/>
          <p:cNvSpPr/>
          <p:nvPr/>
        </p:nvSpPr>
        <p:spPr>
          <a:xfrm>
            <a:off x="2812958" y="2510135"/>
            <a:ext cx="3587842" cy="461665"/>
          </a:xfrm>
          <a:prstGeom prst="rect">
            <a:avLst/>
          </a:prstGeom>
        </p:spPr>
        <p:txBody>
          <a:bodyPr wrap="none">
            <a:spAutoFit/>
          </a:bodyPr>
          <a:lstStyle/>
          <a:p>
            <a:r>
              <a:rPr lang="zh-CN" altLang="en-US" sz="2400" cap="all" dirty="0" smtClean="0">
                <a:ln w="9000" cmpd="sng">
                  <a:solidFill>
                    <a:schemeClr val="accent4">
                      <a:shade val="50000"/>
                      <a:satMod val="120000"/>
                    </a:schemeClr>
                  </a:solidFill>
                  <a:prstDash val="solid"/>
                </a:ln>
                <a:solidFill>
                  <a:srgbClr val="006600"/>
                </a:solidFill>
                <a:effectLst>
                  <a:reflection blurRad="12700" stA="28000" endPos="45000" dist="1000" dir="5400000" sy="-100000" algn="bl" rotWithShape="0"/>
                </a:effectLst>
                <a:latin typeface="黑体" pitchFamily="49" charset="-122"/>
                <a:ea typeface="黑体" pitchFamily="49" charset="-122"/>
              </a:rPr>
              <a:t>第二类：经验类活动课程</a:t>
            </a:r>
            <a:endParaRPr lang="zh-CN" altLang="en-US" sz="2400" cap="all" dirty="0">
              <a:ln w="9000" cmpd="sng">
                <a:solidFill>
                  <a:schemeClr val="accent4">
                    <a:shade val="50000"/>
                    <a:satMod val="120000"/>
                  </a:schemeClr>
                </a:solidFill>
                <a:prstDash val="solid"/>
              </a:ln>
              <a:solidFill>
                <a:srgbClr val="006600"/>
              </a:solidFill>
              <a:effectLst>
                <a:reflection blurRad="12700" stA="28000" endPos="45000" dist="1000" dir="5400000" sy="-100000" algn="bl" rotWithShape="0"/>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607738" y="152400"/>
            <a:ext cx="3897221" cy="461665"/>
          </a:xfrm>
          <a:prstGeom prst="rect">
            <a:avLst/>
          </a:prstGeom>
          <a:noFill/>
          <a:ln w="9525">
            <a:noFill/>
            <a:miter lim="800000"/>
            <a:headEnd/>
            <a:tailEnd/>
          </a:ln>
          <a:effectLst/>
        </p:spPr>
        <p:txBody>
          <a:bodyPr wrap="none">
            <a:spAutoFit/>
          </a:bodyPr>
          <a:lstStyle/>
          <a:p>
            <a:pPr eaLnBrk="0" hangingPunct="0"/>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二、我们需要实施哪些课程</a:t>
            </a:r>
            <a:endParaRPr lang="en-US" altLang="zh-CN"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endParaRPr>
          </a:p>
        </p:txBody>
      </p:sp>
      <p:sp>
        <p:nvSpPr>
          <p:cNvPr id="28" name="矩形 27"/>
          <p:cNvSpPr/>
          <p:nvPr/>
        </p:nvSpPr>
        <p:spPr>
          <a:xfrm>
            <a:off x="4953000" y="156865"/>
            <a:ext cx="3587842" cy="461665"/>
          </a:xfrm>
          <a:prstGeom prst="rect">
            <a:avLst/>
          </a:prstGeom>
        </p:spPr>
        <p:txBody>
          <a:bodyPr wrap="none">
            <a:spAutoFit/>
          </a:bodyPr>
          <a:lstStyle/>
          <a:p>
            <a:r>
              <a:rPr lang="zh-CN" altLang="en-US" sz="2400" cap="all" dirty="0" smtClean="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黑体" pitchFamily="49" charset="-122"/>
                <a:ea typeface="黑体" pitchFamily="49" charset="-122"/>
              </a:rPr>
              <a:t>第一类：知识类学科课程</a:t>
            </a:r>
            <a:endParaRPr lang="zh-CN" altLang="en-US" sz="2400"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黑体" pitchFamily="49" charset="-122"/>
              <a:ea typeface="黑体" pitchFamily="49" charset="-122"/>
            </a:endParaRPr>
          </a:p>
        </p:txBody>
      </p:sp>
      <p:pic>
        <p:nvPicPr>
          <p:cNvPr id="46081" name="Picture 1" descr="C:\Users\Administrator\AppData\Roaming\Tencent\Users\1036276145\QQ\WinTemp\RichOle\H}`PJVZ~GW}II10}GBNS1FL.png"/>
          <p:cNvPicPr>
            <a:picLocks noChangeAspect="1" noChangeArrowheads="1"/>
          </p:cNvPicPr>
          <p:nvPr/>
        </p:nvPicPr>
        <p:blipFill>
          <a:blip r:embed="rId2" cstate="print"/>
          <a:srcRect/>
          <a:stretch>
            <a:fillRect/>
          </a:stretch>
        </p:blipFill>
        <p:spPr bwMode="auto">
          <a:xfrm>
            <a:off x="152399" y="609600"/>
            <a:ext cx="8239103" cy="6172200"/>
          </a:xfrm>
          <a:prstGeom prst="rect">
            <a:avLst/>
          </a:prstGeom>
          <a:noFill/>
        </p:spPr>
      </p:pic>
      <p:grpSp>
        <p:nvGrpSpPr>
          <p:cNvPr id="8" name="组合 7"/>
          <p:cNvGrpSpPr/>
          <p:nvPr/>
        </p:nvGrpSpPr>
        <p:grpSpPr>
          <a:xfrm>
            <a:off x="657807" y="4246244"/>
            <a:ext cx="8486193" cy="2383156"/>
            <a:chOff x="657807" y="4124131"/>
            <a:chExt cx="8486193" cy="2383156"/>
          </a:xfrm>
        </p:grpSpPr>
        <p:pic>
          <p:nvPicPr>
            <p:cNvPr id="46082" name="Picture 2" descr="C:\Users\Administrator\AppData\Roaming\Tencent\Users\1036276145\QQ\WinTemp\RichOle\F@[4N{Q@W$LWO~1}50JUODE.png"/>
            <p:cNvPicPr>
              <a:picLocks noChangeAspect="1" noChangeArrowheads="1"/>
            </p:cNvPicPr>
            <p:nvPr/>
          </p:nvPicPr>
          <p:blipFill>
            <a:blip r:embed="rId3" cstate="print"/>
            <a:srcRect/>
            <a:stretch>
              <a:fillRect/>
            </a:stretch>
          </p:blipFill>
          <p:spPr bwMode="auto">
            <a:xfrm>
              <a:off x="1066800" y="4572001"/>
              <a:ext cx="8077200" cy="1935286"/>
            </a:xfrm>
            <a:prstGeom prst="rect">
              <a:avLst/>
            </a:prstGeom>
            <a:ln>
              <a:noFill/>
            </a:ln>
            <a:effectLst>
              <a:outerShdw blurRad="292100" dist="139700" dir="2700000" algn="tl" rotWithShape="0">
                <a:srgbClr val="333333">
                  <a:alpha val="65000"/>
                </a:srgbClr>
              </a:outerShdw>
            </a:effectLst>
          </p:spPr>
        </p:pic>
        <p:pic>
          <p:nvPicPr>
            <p:cNvPr id="46083" name="Picture 3" descr="C:\Users\Administrator\AppData\Roaming\Tencent\Users\1036276145\QQ\WinTemp\RichOle\FG%7H4WYZ@OG[R3EJKBUMRM.png"/>
            <p:cNvPicPr>
              <a:picLocks noChangeAspect="1" noChangeArrowheads="1"/>
            </p:cNvPicPr>
            <p:nvPr/>
          </p:nvPicPr>
          <p:blipFill>
            <a:blip r:embed="rId4" cstate="print"/>
            <a:srcRect/>
            <a:stretch>
              <a:fillRect/>
            </a:stretch>
          </p:blipFill>
          <p:spPr bwMode="auto">
            <a:xfrm>
              <a:off x="657807" y="4124131"/>
              <a:ext cx="8382000" cy="48532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607738" y="152400"/>
            <a:ext cx="3897221" cy="461665"/>
          </a:xfrm>
          <a:prstGeom prst="rect">
            <a:avLst/>
          </a:prstGeom>
          <a:noFill/>
          <a:ln w="9525">
            <a:noFill/>
            <a:miter lim="800000"/>
            <a:headEnd/>
            <a:tailEnd/>
          </a:ln>
          <a:effectLst/>
        </p:spPr>
        <p:txBody>
          <a:bodyPr wrap="none">
            <a:spAutoFit/>
          </a:bodyPr>
          <a:lstStyle/>
          <a:p>
            <a:pPr eaLnBrk="0" hangingPunct="0"/>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二、我们需要实施哪些课程</a:t>
            </a:r>
            <a:endParaRPr lang="en-US" altLang="zh-CN"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endParaRPr>
          </a:p>
        </p:txBody>
      </p:sp>
      <p:sp>
        <p:nvSpPr>
          <p:cNvPr id="6" name="矩形 5"/>
          <p:cNvSpPr/>
          <p:nvPr/>
        </p:nvSpPr>
        <p:spPr>
          <a:xfrm>
            <a:off x="4724400" y="147935"/>
            <a:ext cx="3587842" cy="461665"/>
          </a:xfrm>
          <a:prstGeom prst="rect">
            <a:avLst/>
          </a:prstGeom>
        </p:spPr>
        <p:txBody>
          <a:bodyPr wrap="none">
            <a:spAutoFit/>
          </a:bodyPr>
          <a:lstStyle/>
          <a:p>
            <a:r>
              <a:rPr lang="zh-CN" altLang="en-US" sz="2400" cap="all" dirty="0" smtClean="0">
                <a:ln w="9000" cmpd="sng">
                  <a:solidFill>
                    <a:schemeClr val="accent4">
                      <a:shade val="50000"/>
                      <a:satMod val="120000"/>
                    </a:schemeClr>
                  </a:solidFill>
                  <a:prstDash val="solid"/>
                </a:ln>
                <a:solidFill>
                  <a:srgbClr val="006600"/>
                </a:solidFill>
                <a:effectLst>
                  <a:reflection blurRad="12700" stA="28000" endPos="45000" dist="1000" dir="5400000" sy="-100000" algn="bl" rotWithShape="0"/>
                </a:effectLst>
                <a:latin typeface="黑体" pitchFamily="49" charset="-122"/>
                <a:ea typeface="黑体" pitchFamily="49" charset="-122"/>
              </a:rPr>
              <a:t>第二类：经验类活动课程</a:t>
            </a:r>
            <a:endParaRPr lang="zh-CN" altLang="en-US" sz="2400" cap="all" dirty="0">
              <a:ln w="9000" cmpd="sng">
                <a:solidFill>
                  <a:schemeClr val="accent4">
                    <a:shade val="50000"/>
                    <a:satMod val="120000"/>
                  </a:schemeClr>
                </a:solidFill>
                <a:prstDash val="solid"/>
              </a:ln>
              <a:solidFill>
                <a:srgbClr val="006600"/>
              </a:solidFill>
              <a:effectLst>
                <a:reflection blurRad="12700" stA="28000" endPos="45000" dist="1000" dir="5400000" sy="-100000" algn="bl" rotWithShape="0"/>
              </a:effectLst>
              <a:latin typeface="黑体" pitchFamily="49" charset="-122"/>
              <a:ea typeface="黑体" pitchFamily="49" charset="-122"/>
            </a:endParaRPr>
          </a:p>
        </p:txBody>
      </p:sp>
      <p:pic>
        <p:nvPicPr>
          <p:cNvPr id="47106" name="Picture 2" descr="C:\Users\Administrator\AppData\Roaming\Tencent\Users\1036276145\QQ\WinTemp\RichOle\FG%7H4WYZ@OG[R3EJKBUMRM.png"/>
          <p:cNvPicPr>
            <a:picLocks noChangeAspect="1" noChangeArrowheads="1"/>
          </p:cNvPicPr>
          <p:nvPr/>
        </p:nvPicPr>
        <p:blipFill>
          <a:blip r:embed="rId2" cstate="print"/>
          <a:srcRect/>
          <a:stretch>
            <a:fillRect/>
          </a:stretch>
        </p:blipFill>
        <p:spPr bwMode="auto">
          <a:xfrm>
            <a:off x="-533400" y="856862"/>
            <a:ext cx="9677400" cy="790575"/>
          </a:xfrm>
          <a:prstGeom prst="rect">
            <a:avLst/>
          </a:prstGeom>
          <a:noFill/>
        </p:spPr>
      </p:pic>
      <p:pic>
        <p:nvPicPr>
          <p:cNvPr id="47107" name="Picture 3" descr="C:\Users\Administrator\AppData\Roaming\Tencent\Users\1036276145\QQ\WinTemp\RichOle\HSQF3386N3K}N7MDOXJUU2P.png"/>
          <p:cNvPicPr>
            <a:picLocks noChangeAspect="1" noChangeArrowheads="1"/>
          </p:cNvPicPr>
          <p:nvPr/>
        </p:nvPicPr>
        <p:blipFill>
          <a:blip r:embed="rId3" cstate="print"/>
          <a:srcRect/>
          <a:stretch>
            <a:fillRect/>
          </a:stretch>
        </p:blipFill>
        <p:spPr bwMode="auto">
          <a:xfrm>
            <a:off x="-1552" y="1590869"/>
            <a:ext cx="9136221" cy="38195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607738" y="152400"/>
            <a:ext cx="3897221" cy="461665"/>
          </a:xfrm>
          <a:prstGeom prst="rect">
            <a:avLst/>
          </a:prstGeom>
          <a:noFill/>
          <a:ln w="9525">
            <a:noFill/>
            <a:miter lim="800000"/>
            <a:headEnd/>
            <a:tailEnd/>
          </a:ln>
          <a:effectLst/>
        </p:spPr>
        <p:txBody>
          <a:bodyPr wrap="none">
            <a:spAutoFit/>
          </a:bodyPr>
          <a:lstStyle/>
          <a:p>
            <a:pPr eaLnBrk="0" hangingPunct="0"/>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三、这些课程是怎样分配的</a:t>
            </a:r>
          </a:p>
        </p:txBody>
      </p:sp>
      <p:pic>
        <p:nvPicPr>
          <p:cNvPr id="27650" name="Picture 2" descr="C:\Users\Administrator\AppData\Roaming\Tencent\Users\1036276145\QQ\WinTemp\RichOle\]X}M1J)NAMAXVV%F163_560.png"/>
          <p:cNvPicPr>
            <a:picLocks noChangeAspect="1" noChangeArrowheads="1"/>
          </p:cNvPicPr>
          <p:nvPr/>
        </p:nvPicPr>
        <p:blipFill>
          <a:blip r:embed="rId2" cstate="print"/>
          <a:srcRect b="15719"/>
          <a:stretch>
            <a:fillRect/>
          </a:stretch>
        </p:blipFill>
        <p:spPr bwMode="auto">
          <a:xfrm>
            <a:off x="209550" y="609600"/>
            <a:ext cx="8629650" cy="5486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607738" y="152400"/>
            <a:ext cx="3897221" cy="461665"/>
          </a:xfrm>
          <a:prstGeom prst="rect">
            <a:avLst/>
          </a:prstGeom>
          <a:noFill/>
          <a:ln w="9525">
            <a:noFill/>
            <a:miter lim="800000"/>
            <a:headEnd/>
            <a:tailEnd/>
          </a:ln>
          <a:effectLst/>
        </p:spPr>
        <p:txBody>
          <a:bodyPr wrap="none">
            <a:spAutoFit/>
          </a:bodyPr>
          <a:lstStyle/>
          <a:p>
            <a:pPr eaLnBrk="0" hangingPunct="0"/>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三、这些课程是怎样分配的</a:t>
            </a:r>
          </a:p>
        </p:txBody>
      </p:sp>
      <p:pic>
        <p:nvPicPr>
          <p:cNvPr id="48130" name="Picture 2" descr="C:\Users\Administrator\AppData\Roaming\Tencent\Users\1036276145\QQ\WinTemp\RichOle\F668C8ITRONAGWZ@FCE@3RJ.png"/>
          <p:cNvPicPr>
            <a:picLocks noChangeAspect="1" noChangeArrowheads="1"/>
          </p:cNvPicPr>
          <p:nvPr/>
        </p:nvPicPr>
        <p:blipFill>
          <a:blip r:embed="rId2" cstate="print"/>
          <a:srcRect/>
          <a:stretch>
            <a:fillRect/>
          </a:stretch>
        </p:blipFill>
        <p:spPr bwMode="auto">
          <a:xfrm>
            <a:off x="176784" y="4953000"/>
            <a:ext cx="8610600" cy="1143000"/>
          </a:xfrm>
          <a:prstGeom prst="rect">
            <a:avLst/>
          </a:prstGeom>
          <a:noFill/>
        </p:spPr>
      </p:pic>
      <p:pic>
        <p:nvPicPr>
          <p:cNvPr id="6" name="Picture 2" descr="C:\Users\Administrator\AppData\Roaming\Tencent\Users\1036276145\QQ\WinTemp\RichOle\]X}M1J)NAMAXVV%F163_560.png"/>
          <p:cNvPicPr>
            <a:picLocks noChangeAspect="1" noChangeArrowheads="1"/>
          </p:cNvPicPr>
          <p:nvPr/>
        </p:nvPicPr>
        <p:blipFill>
          <a:blip r:embed="rId3" cstate="print"/>
          <a:srcRect b="15719"/>
          <a:stretch>
            <a:fillRect/>
          </a:stretch>
        </p:blipFill>
        <p:spPr bwMode="auto">
          <a:xfrm>
            <a:off x="209550" y="609600"/>
            <a:ext cx="8629650" cy="4191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3"/>
          <p:cNvSpPr>
            <a:spLocks noChangeArrowheads="1"/>
          </p:cNvSpPr>
          <p:nvPr/>
        </p:nvSpPr>
        <p:spPr bwMode="auto">
          <a:xfrm>
            <a:off x="607738" y="152400"/>
            <a:ext cx="3897221" cy="461665"/>
          </a:xfrm>
          <a:prstGeom prst="rect">
            <a:avLst/>
          </a:prstGeom>
          <a:noFill/>
          <a:ln w="9525">
            <a:noFill/>
            <a:miter lim="800000"/>
            <a:headEnd/>
            <a:tailEnd/>
          </a:ln>
          <a:effectLst/>
        </p:spPr>
        <p:txBody>
          <a:bodyPr wrap="none">
            <a:spAutoFit/>
          </a:bodyPr>
          <a:lstStyle/>
          <a:p>
            <a:pPr eaLnBrk="0" hangingPunct="0"/>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三、明确课表和作息时间表</a:t>
            </a:r>
          </a:p>
        </p:txBody>
      </p:sp>
      <p:graphicFrame>
        <p:nvGraphicFramePr>
          <p:cNvPr id="5" name="表格 4"/>
          <p:cNvGraphicFramePr>
            <a:graphicFrameLocks noGrp="1"/>
          </p:cNvGraphicFramePr>
          <p:nvPr/>
        </p:nvGraphicFramePr>
        <p:xfrm>
          <a:off x="304800" y="914399"/>
          <a:ext cx="8610600" cy="4648201"/>
        </p:xfrm>
        <a:graphic>
          <a:graphicData uri="http://schemas.openxmlformats.org/drawingml/2006/table">
            <a:tbl>
              <a:tblPr/>
              <a:tblGrid>
                <a:gridCol w="1602259"/>
                <a:gridCol w="1363867"/>
                <a:gridCol w="1629802"/>
                <a:gridCol w="1596562"/>
                <a:gridCol w="1609858"/>
                <a:gridCol w="808252"/>
              </a:tblGrid>
              <a:tr h="398417">
                <a:tc gridSpan="6">
                  <a:txBody>
                    <a:bodyPr/>
                    <a:lstStyle/>
                    <a:p>
                      <a:pPr algn="ctr">
                        <a:spcAft>
                          <a:spcPts val="0"/>
                        </a:spcAft>
                      </a:pPr>
                      <a:r>
                        <a:rPr lang="zh-CN" sz="2400" b="1" kern="0">
                          <a:solidFill>
                            <a:srgbClr val="000000"/>
                          </a:solidFill>
                          <a:latin typeface="Calibri"/>
                          <a:ea typeface="宋体"/>
                          <a:cs typeface="宋体"/>
                        </a:rPr>
                        <a:t>四（</a:t>
                      </a:r>
                      <a:r>
                        <a:rPr lang="en-US" sz="2400" b="1" kern="0">
                          <a:solidFill>
                            <a:srgbClr val="000000"/>
                          </a:solidFill>
                          <a:latin typeface="Calibri"/>
                          <a:ea typeface="宋体"/>
                          <a:cs typeface="宋体"/>
                        </a:rPr>
                        <a:t>1</a:t>
                      </a:r>
                      <a:r>
                        <a:rPr lang="zh-CN" sz="2400" b="1" kern="0">
                          <a:solidFill>
                            <a:srgbClr val="000000"/>
                          </a:solidFill>
                          <a:latin typeface="Calibri"/>
                          <a:ea typeface="宋体"/>
                          <a:cs typeface="宋体"/>
                        </a:rPr>
                        <a:t>）班</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31223">
                <a:tc>
                  <a:txBody>
                    <a:bodyPr/>
                    <a:lstStyle/>
                    <a:p>
                      <a:pPr algn="ctr">
                        <a:spcAft>
                          <a:spcPts val="0"/>
                        </a:spcAft>
                      </a:pPr>
                      <a:r>
                        <a:rPr lang="zh-CN" sz="1600" b="1" kern="0">
                          <a:solidFill>
                            <a:srgbClr val="000000"/>
                          </a:solidFill>
                          <a:latin typeface="Calibri"/>
                          <a:ea typeface="宋体"/>
                          <a:cs typeface="宋体"/>
                        </a:rPr>
                        <a:t>星期一</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latin typeface="Calibri"/>
                          <a:ea typeface="宋体"/>
                          <a:cs typeface="宋体"/>
                        </a:rPr>
                        <a:t>星期二</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latin typeface="Calibri"/>
                          <a:ea typeface="宋体"/>
                          <a:cs typeface="宋体"/>
                        </a:rPr>
                        <a:t>星期三</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latin typeface="Calibri"/>
                          <a:ea typeface="宋体"/>
                          <a:cs typeface="宋体"/>
                        </a:rPr>
                        <a:t>星期四</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latin typeface="Calibri"/>
                          <a:ea typeface="宋体"/>
                          <a:cs typeface="宋体"/>
                        </a:rPr>
                        <a:t>星期五</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latin typeface="Calibri"/>
                          <a:ea typeface="宋体"/>
                          <a:cs typeface="宋体"/>
                        </a:rPr>
                        <a:t>课时长</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223">
                <a:tc>
                  <a:txBody>
                    <a:bodyPr/>
                    <a:lstStyle/>
                    <a:p>
                      <a:pPr algn="ctr">
                        <a:spcAft>
                          <a:spcPts val="0"/>
                        </a:spcAft>
                      </a:pPr>
                      <a:r>
                        <a:rPr lang="zh-CN" sz="1600" b="1" kern="0">
                          <a:solidFill>
                            <a:srgbClr val="000000"/>
                          </a:solidFill>
                          <a:latin typeface="Calibri"/>
                          <a:ea typeface="宋体"/>
                          <a:cs typeface="宋体"/>
                        </a:rPr>
                        <a:t>数学与思维</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latin typeface="Calibri"/>
                          <a:ea typeface="宋体"/>
                          <a:cs typeface="宋体"/>
                        </a:rPr>
                        <a:t>数学与思维</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latin typeface="Calibri"/>
                          <a:ea typeface="宋体"/>
                          <a:cs typeface="宋体"/>
                        </a:rPr>
                        <a:t>数学与思维</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latin typeface="Calibri"/>
                          <a:ea typeface="宋体"/>
                          <a:cs typeface="宋体"/>
                        </a:rPr>
                        <a:t>数学与思维</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00"/>
                          </a:solidFill>
                          <a:latin typeface="Calibri"/>
                          <a:ea typeface="宋体"/>
                          <a:cs typeface="宋体"/>
                        </a:rPr>
                        <a:t>数学与思维</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a:solidFill>
                            <a:srgbClr val="000000"/>
                          </a:solidFill>
                          <a:latin typeface="宋体"/>
                          <a:ea typeface="宋体"/>
                          <a:cs typeface="宋体"/>
                        </a:rPr>
                        <a:t>40</a:t>
                      </a:r>
                      <a:r>
                        <a:rPr lang="zh-CN" sz="1200" b="1" kern="0">
                          <a:solidFill>
                            <a:srgbClr val="000000"/>
                          </a:solidFill>
                          <a:latin typeface="Calibri"/>
                          <a:ea typeface="宋体"/>
                          <a:cs typeface="宋体"/>
                        </a:rPr>
                        <a:t>分钟</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223">
                <a:tc>
                  <a:txBody>
                    <a:bodyPr/>
                    <a:lstStyle/>
                    <a:p>
                      <a:pPr algn="ctr">
                        <a:spcAft>
                          <a:spcPts val="0"/>
                        </a:spcAft>
                      </a:pPr>
                      <a:r>
                        <a:rPr lang="zh-CN" sz="1600" b="1" kern="0">
                          <a:solidFill>
                            <a:srgbClr val="006600"/>
                          </a:solidFill>
                          <a:latin typeface="Calibri"/>
                          <a:ea typeface="宋体"/>
                          <a:cs typeface="宋体"/>
                        </a:rPr>
                        <a:t>语文与修养</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6600"/>
                          </a:solidFill>
                          <a:latin typeface="Calibri"/>
                          <a:ea typeface="宋体"/>
                          <a:cs typeface="宋体"/>
                        </a:rPr>
                        <a:t>语文与修养</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6600"/>
                          </a:solidFill>
                          <a:latin typeface="Calibri"/>
                          <a:ea typeface="宋体"/>
                          <a:cs typeface="宋体"/>
                        </a:rPr>
                        <a:t>语文与修养</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833C0B"/>
                          </a:solidFill>
                          <a:latin typeface="Calibri"/>
                          <a:ea typeface="宋体"/>
                          <a:cs typeface="宋体"/>
                        </a:rPr>
                        <a:t>英语与世界</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6600"/>
                          </a:solidFill>
                          <a:latin typeface="Calibri"/>
                          <a:ea typeface="宋体"/>
                          <a:cs typeface="宋体"/>
                        </a:rPr>
                        <a:t>语文与修养</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a:solidFill>
                            <a:srgbClr val="000000"/>
                          </a:solidFill>
                          <a:latin typeface="宋体"/>
                          <a:ea typeface="宋体"/>
                          <a:cs typeface="宋体"/>
                        </a:rPr>
                        <a:t>40</a:t>
                      </a:r>
                      <a:r>
                        <a:rPr lang="zh-CN" sz="1200" b="1" kern="0">
                          <a:solidFill>
                            <a:srgbClr val="000000"/>
                          </a:solidFill>
                          <a:latin typeface="Calibri"/>
                          <a:ea typeface="宋体"/>
                          <a:cs typeface="宋体"/>
                        </a:rPr>
                        <a:t>分钟</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223">
                <a:tc>
                  <a:txBody>
                    <a:bodyPr/>
                    <a:lstStyle/>
                    <a:p>
                      <a:pPr algn="ctr">
                        <a:spcAft>
                          <a:spcPts val="0"/>
                        </a:spcAft>
                      </a:pPr>
                      <a:r>
                        <a:rPr lang="zh-CN" sz="1600" b="1" kern="0">
                          <a:solidFill>
                            <a:srgbClr val="833C0B"/>
                          </a:solidFill>
                          <a:latin typeface="Calibri"/>
                          <a:ea typeface="宋体"/>
                          <a:cs typeface="宋体"/>
                        </a:rPr>
                        <a:t>英语与世界</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B0F0"/>
                          </a:solidFill>
                          <a:latin typeface="Calibri"/>
                          <a:ea typeface="宋体"/>
                          <a:cs typeface="宋体"/>
                        </a:rPr>
                        <a:t>科学与技术</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833C0B"/>
                          </a:solidFill>
                          <a:latin typeface="Calibri"/>
                          <a:ea typeface="宋体"/>
                          <a:cs typeface="宋体"/>
                        </a:rPr>
                        <a:t>英语与世界</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CC"/>
                          </a:solidFill>
                          <a:latin typeface="Calibri"/>
                          <a:ea typeface="宋体"/>
                          <a:cs typeface="宋体"/>
                        </a:rPr>
                        <a:t>艺术与审美</a:t>
                      </a:r>
                      <a:r>
                        <a:rPr lang="en-US" sz="1600" b="1" kern="0">
                          <a:solidFill>
                            <a:srgbClr val="0000CC"/>
                          </a:solidFill>
                          <a:latin typeface="Calibri"/>
                          <a:ea typeface="宋体"/>
                          <a:cs typeface="宋体"/>
                        </a:rPr>
                        <a:t>(</a:t>
                      </a:r>
                      <a:r>
                        <a:rPr lang="zh-CN" sz="1600" b="1" kern="0">
                          <a:solidFill>
                            <a:srgbClr val="0000CC"/>
                          </a:solidFill>
                          <a:latin typeface="Calibri"/>
                          <a:ea typeface="宋体"/>
                          <a:cs typeface="宋体"/>
                        </a:rPr>
                        <a:t>音</a:t>
                      </a:r>
                      <a:r>
                        <a:rPr lang="en-US" sz="1600" b="1" kern="0">
                          <a:solidFill>
                            <a:srgbClr val="0000CC"/>
                          </a:solidFill>
                          <a:latin typeface="Calibri"/>
                          <a:ea typeface="宋体"/>
                          <a:cs typeface="宋体"/>
                        </a:rPr>
                        <a:t>)</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833C0B"/>
                          </a:solidFill>
                          <a:latin typeface="Calibri"/>
                          <a:ea typeface="宋体"/>
                          <a:cs typeface="宋体"/>
                        </a:rPr>
                        <a:t>英语与世界</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a:solidFill>
                            <a:srgbClr val="000000"/>
                          </a:solidFill>
                          <a:latin typeface="宋体"/>
                          <a:ea typeface="宋体"/>
                          <a:cs typeface="宋体"/>
                        </a:rPr>
                        <a:t>40</a:t>
                      </a:r>
                      <a:r>
                        <a:rPr lang="zh-CN" sz="1200" b="1" kern="0">
                          <a:solidFill>
                            <a:srgbClr val="000000"/>
                          </a:solidFill>
                          <a:latin typeface="Calibri"/>
                          <a:ea typeface="宋体"/>
                          <a:cs typeface="宋体"/>
                        </a:rPr>
                        <a:t>分钟</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223">
                <a:tc>
                  <a:txBody>
                    <a:bodyPr/>
                    <a:lstStyle/>
                    <a:p>
                      <a:pPr algn="ctr">
                        <a:spcAft>
                          <a:spcPts val="0"/>
                        </a:spcAft>
                      </a:pPr>
                      <a:r>
                        <a:rPr lang="zh-CN" sz="1600" b="1" kern="0">
                          <a:solidFill>
                            <a:srgbClr val="006600"/>
                          </a:solidFill>
                          <a:latin typeface="Calibri"/>
                          <a:ea typeface="宋体"/>
                          <a:cs typeface="宋体"/>
                        </a:rPr>
                        <a:t>语文与修养</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6600"/>
                          </a:solidFill>
                          <a:latin typeface="Calibri"/>
                          <a:ea typeface="宋体"/>
                          <a:cs typeface="宋体"/>
                        </a:rPr>
                        <a:t>语文与修养</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7030A0"/>
                          </a:solidFill>
                          <a:latin typeface="Calibri"/>
                          <a:ea typeface="宋体"/>
                          <a:cs typeface="宋体"/>
                        </a:rPr>
                        <a:t>体育与健康</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6600"/>
                          </a:solidFill>
                          <a:latin typeface="Calibri"/>
                          <a:ea typeface="宋体"/>
                          <a:cs typeface="宋体"/>
                        </a:rPr>
                        <a:t>语文与修养</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7030A0"/>
                          </a:solidFill>
                          <a:latin typeface="Calibri"/>
                          <a:ea typeface="宋体"/>
                          <a:cs typeface="宋体"/>
                        </a:rPr>
                        <a:t>体育与健康</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a:solidFill>
                            <a:srgbClr val="000000"/>
                          </a:solidFill>
                          <a:latin typeface="宋体"/>
                          <a:ea typeface="宋体"/>
                          <a:cs typeface="宋体"/>
                        </a:rPr>
                        <a:t>20</a:t>
                      </a:r>
                      <a:r>
                        <a:rPr lang="zh-CN" sz="1200" b="1" kern="0">
                          <a:solidFill>
                            <a:srgbClr val="000000"/>
                          </a:solidFill>
                          <a:latin typeface="Calibri"/>
                          <a:ea typeface="宋体"/>
                          <a:cs typeface="宋体"/>
                        </a:rPr>
                        <a:t>分钟</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223">
                <a:tc>
                  <a:txBody>
                    <a:bodyPr/>
                    <a:lstStyle/>
                    <a:p>
                      <a:pPr algn="ctr">
                        <a:spcAft>
                          <a:spcPts val="0"/>
                        </a:spcAft>
                      </a:pPr>
                      <a:r>
                        <a:rPr lang="zh-CN" sz="1600" b="1" kern="0">
                          <a:solidFill>
                            <a:srgbClr val="7030A0"/>
                          </a:solidFill>
                          <a:latin typeface="Calibri"/>
                          <a:ea typeface="宋体"/>
                          <a:cs typeface="宋体"/>
                        </a:rPr>
                        <a:t>体育与健康</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833C0B"/>
                          </a:solidFill>
                          <a:latin typeface="Calibri"/>
                          <a:ea typeface="宋体"/>
                          <a:cs typeface="宋体"/>
                        </a:rPr>
                        <a:t>英语与世界</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CC"/>
                          </a:solidFill>
                          <a:latin typeface="Calibri"/>
                          <a:ea typeface="宋体"/>
                          <a:cs typeface="宋体"/>
                        </a:rPr>
                        <a:t>艺术与审美（美）</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B0F0"/>
                          </a:solidFill>
                          <a:latin typeface="Calibri"/>
                          <a:ea typeface="宋体"/>
                          <a:cs typeface="宋体"/>
                        </a:rPr>
                        <a:t>科学与技术</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6600"/>
                          </a:solidFill>
                          <a:latin typeface="Calibri"/>
                          <a:ea typeface="宋体"/>
                          <a:cs typeface="宋体"/>
                        </a:rPr>
                        <a:t>语文与修养</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a:solidFill>
                            <a:srgbClr val="000000"/>
                          </a:solidFill>
                          <a:latin typeface="宋体"/>
                          <a:ea typeface="宋体"/>
                          <a:cs typeface="宋体"/>
                        </a:rPr>
                        <a:t>40</a:t>
                      </a:r>
                      <a:r>
                        <a:rPr lang="zh-CN" sz="1200" b="1" kern="0">
                          <a:solidFill>
                            <a:srgbClr val="000000"/>
                          </a:solidFill>
                          <a:latin typeface="Calibri"/>
                          <a:ea typeface="宋体"/>
                          <a:cs typeface="宋体"/>
                        </a:rPr>
                        <a:t>分钟</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223">
                <a:tc>
                  <a:txBody>
                    <a:bodyPr/>
                    <a:lstStyle/>
                    <a:p>
                      <a:pPr algn="ctr">
                        <a:spcAft>
                          <a:spcPts val="0"/>
                        </a:spcAft>
                      </a:pPr>
                      <a:r>
                        <a:rPr lang="zh-CN" sz="1600" b="1" kern="0">
                          <a:solidFill>
                            <a:srgbClr val="00B0F0"/>
                          </a:solidFill>
                          <a:latin typeface="Calibri"/>
                          <a:ea typeface="宋体"/>
                          <a:cs typeface="宋体"/>
                        </a:rPr>
                        <a:t>科学与技术</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7030A0"/>
                          </a:solidFill>
                          <a:latin typeface="Calibri"/>
                          <a:ea typeface="宋体"/>
                          <a:cs typeface="宋体"/>
                        </a:rPr>
                        <a:t>体育与健康</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6600"/>
                          </a:solidFill>
                          <a:latin typeface="Calibri"/>
                          <a:ea typeface="宋体"/>
                          <a:cs typeface="宋体"/>
                        </a:rPr>
                        <a:t>语文与修养</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6600"/>
                          </a:solidFill>
                          <a:latin typeface="Calibri"/>
                          <a:ea typeface="宋体"/>
                          <a:cs typeface="宋体"/>
                        </a:rPr>
                        <a:t>语文与修养</a:t>
                      </a:r>
                      <a:r>
                        <a:rPr lang="en-US" sz="1400" b="1" kern="0">
                          <a:solidFill>
                            <a:srgbClr val="006600"/>
                          </a:solidFill>
                          <a:latin typeface="宋体"/>
                          <a:ea typeface="宋体"/>
                          <a:cs typeface="宋体"/>
                        </a:rPr>
                        <a:t>(</a:t>
                      </a:r>
                      <a:r>
                        <a:rPr lang="zh-CN" sz="1400" b="1" kern="0">
                          <a:solidFill>
                            <a:srgbClr val="006600"/>
                          </a:solidFill>
                          <a:latin typeface="Calibri"/>
                          <a:ea typeface="宋体"/>
                          <a:cs typeface="宋体"/>
                        </a:rPr>
                        <a:t>德</a:t>
                      </a:r>
                      <a:r>
                        <a:rPr lang="en-US" sz="1400" b="1" kern="0">
                          <a:solidFill>
                            <a:srgbClr val="006600"/>
                          </a:solidFill>
                          <a:latin typeface="Calibri"/>
                          <a:ea typeface="宋体"/>
                          <a:cs typeface="宋体"/>
                        </a:rPr>
                        <a:t>)</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6600"/>
                          </a:solidFill>
                          <a:latin typeface="Calibri"/>
                          <a:ea typeface="宋体"/>
                          <a:cs typeface="宋体"/>
                        </a:rPr>
                        <a:t>语文与修养</a:t>
                      </a:r>
                      <a:r>
                        <a:rPr lang="en-US" sz="1400" b="1" kern="0">
                          <a:solidFill>
                            <a:srgbClr val="006600"/>
                          </a:solidFill>
                          <a:latin typeface="宋体"/>
                          <a:ea typeface="宋体"/>
                          <a:cs typeface="宋体"/>
                        </a:rPr>
                        <a:t>(</a:t>
                      </a:r>
                      <a:r>
                        <a:rPr lang="zh-CN" sz="1400" b="1" kern="0">
                          <a:solidFill>
                            <a:srgbClr val="006600"/>
                          </a:solidFill>
                          <a:latin typeface="Calibri"/>
                          <a:ea typeface="宋体"/>
                          <a:cs typeface="宋体"/>
                        </a:rPr>
                        <a:t>德</a:t>
                      </a:r>
                      <a:r>
                        <a:rPr lang="en-US" sz="1400" b="1" kern="0">
                          <a:solidFill>
                            <a:srgbClr val="006600"/>
                          </a:solidFill>
                          <a:latin typeface="Calibri"/>
                          <a:ea typeface="宋体"/>
                          <a:cs typeface="宋体"/>
                        </a:rPr>
                        <a:t>)</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a:solidFill>
                            <a:srgbClr val="000000"/>
                          </a:solidFill>
                          <a:latin typeface="宋体"/>
                          <a:ea typeface="宋体"/>
                          <a:cs typeface="宋体"/>
                        </a:rPr>
                        <a:t>40</a:t>
                      </a:r>
                      <a:r>
                        <a:rPr lang="zh-CN" sz="1200" b="1" kern="0">
                          <a:solidFill>
                            <a:srgbClr val="000000"/>
                          </a:solidFill>
                          <a:latin typeface="Calibri"/>
                          <a:ea typeface="宋体"/>
                          <a:cs typeface="宋体"/>
                        </a:rPr>
                        <a:t>分钟</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223">
                <a:tc>
                  <a:txBody>
                    <a:bodyPr/>
                    <a:lstStyle/>
                    <a:p>
                      <a:pPr algn="ctr">
                        <a:spcAft>
                          <a:spcPts val="0"/>
                        </a:spcAft>
                      </a:pPr>
                      <a:r>
                        <a:rPr lang="zh-CN" sz="1600" b="1" kern="0">
                          <a:solidFill>
                            <a:srgbClr val="0000CC"/>
                          </a:solidFill>
                          <a:latin typeface="Calibri"/>
                          <a:ea typeface="宋体"/>
                          <a:cs typeface="宋体"/>
                        </a:rPr>
                        <a:t>艺术与审美</a:t>
                      </a:r>
                      <a:r>
                        <a:rPr lang="en-US" sz="1600" b="1" kern="0">
                          <a:solidFill>
                            <a:srgbClr val="0000CC"/>
                          </a:solidFill>
                          <a:latin typeface="Calibri"/>
                          <a:ea typeface="宋体"/>
                          <a:cs typeface="宋体"/>
                        </a:rPr>
                        <a:t>(</a:t>
                      </a:r>
                      <a:r>
                        <a:rPr lang="zh-CN" sz="1600" b="1" kern="0">
                          <a:solidFill>
                            <a:srgbClr val="0000CC"/>
                          </a:solidFill>
                          <a:latin typeface="Calibri"/>
                          <a:ea typeface="宋体"/>
                          <a:cs typeface="宋体"/>
                        </a:rPr>
                        <a:t>音</a:t>
                      </a:r>
                      <a:r>
                        <a:rPr lang="en-US" sz="1600" b="1" kern="0">
                          <a:solidFill>
                            <a:srgbClr val="0000CC"/>
                          </a:solidFill>
                          <a:latin typeface="Calibri"/>
                          <a:ea typeface="宋体"/>
                          <a:cs typeface="宋体"/>
                        </a:rPr>
                        <a:t>)</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6600"/>
                          </a:solidFill>
                          <a:latin typeface="Calibri"/>
                          <a:ea typeface="宋体"/>
                          <a:cs typeface="宋体"/>
                        </a:rPr>
                        <a:t>语文与修养</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6600"/>
                          </a:solidFill>
                          <a:latin typeface="Calibri"/>
                          <a:ea typeface="宋体"/>
                          <a:cs typeface="宋体"/>
                        </a:rPr>
                        <a:t>语文与修养</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7030A0"/>
                          </a:solidFill>
                          <a:latin typeface="Calibri"/>
                          <a:ea typeface="宋体"/>
                          <a:cs typeface="宋体"/>
                        </a:rPr>
                        <a:t>体育与健康</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0">
                          <a:solidFill>
                            <a:srgbClr val="0000CC"/>
                          </a:solidFill>
                          <a:latin typeface="Calibri"/>
                          <a:ea typeface="宋体"/>
                          <a:cs typeface="宋体"/>
                        </a:rPr>
                        <a:t>艺术与审美（美）</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0" dirty="0">
                          <a:solidFill>
                            <a:srgbClr val="000000"/>
                          </a:solidFill>
                          <a:latin typeface="宋体"/>
                          <a:ea typeface="宋体"/>
                          <a:cs typeface="宋体"/>
                        </a:rPr>
                        <a:t>40</a:t>
                      </a:r>
                      <a:r>
                        <a:rPr lang="zh-CN" sz="1200" b="1" kern="0" dirty="0">
                          <a:solidFill>
                            <a:srgbClr val="000000"/>
                          </a:solidFill>
                          <a:latin typeface="Calibri"/>
                          <a:ea typeface="宋体"/>
                          <a:cs typeface="宋体"/>
                        </a:rPr>
                        <a:t>分钟</a:t>
                      </a:r>
                      <a:endParaRPr lang="zh-CN"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1144</TotalTime>
  <Words>3253</Words>
  <Application>Microsoft Office PowerPoint</Application>
  <PresentationFormat>全屏显示(4:3)</PresentationFormat>
  <Paragraphs>395</Paragraphs>
  <Slides>25</Slides>
  <Notes>0</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Default Design</vt:lpstr>
      <vt:lpstr>做一名课程综合化       改革的践行者！</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两类课程相互影响学生</vt:lpstr>
      <vt:lpstr>幻灯片 17</vt:lpstr>
      <vt:lpstr>幻灯片 18</vt:lpstr>
      <vt:lpstr>幻灯片 19</vt:lpstr>
      <vt:lpstr>幻灯片 20</vt:lpstr>
      <vt:lpstr>幻灯片 21</vt:lpstr>
      <vt:lpstr>幻灯片 22</vt:lpstr>
      <vt:lpstr>幻灯片 23</vt:lpstr>
      <vt:lpstr>幻灯片 24</vt:lpstr>
      <vt:lpstr>幻灯片 25</vt:lpstr>
    </vt:vector>
  </TitlesOfParts>
  <Company>Guild Design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www.themegallery.com</dc:creator>
  <cp:lastModifiedBy>Administrator</cp:lastModifiedBy>
  <cp:revision>120</cp:revision>
  <dcterms:created xsi:type="dcterms:W3CDTF">2007-02-20T07:59:33Z</dcterms:created>
  <dcterms:modified xsi:type="dcterms:W3CDTF">2016-09-05T02:42:40Z</dcterms:modified>
</cp:coreProperties>
</file>