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68" r:id="rId5"/>
    <p:sldMasterId id="2147483780" r:id="rId6"/>
    <p:sldMasterId id="2147483792" r:id="rId7"/>
    <p:sldMasterId id="2147483804" r:id="rId8"/>
    <p:sldMasterId id="2147483816" r:id="rId9"/>
  </p:sldMasterIdLst>
  <p:notesMasterIdLst>
    <p:notesMasterId r:id="rId65"/>
  </p:notesMasterIdLst>
  <p:sldIdLst>
    <p:sldId id="256" r:id="rId10"/>
    <p:sldId id="257" r:id="rId11"/>
    <p:sldId id="323" r:id="rId12"/>
    <p:sldId id="325" r:id="rId13"/>
    <p:sldId id="324" r:id="rId14"/>
    <p:sldId id="263" r:id="rId15"/>
    <p:sldId id="258" r:id="rId16"/>
    <p:sldId id="261" r:id="rId17"/>
    <p:sldId id="262" r:id="rId18"/>
    <p:sldId id="260" r:id="rId19"/>
    <p:sldId id="264" r:id="rId20"/>
    <p:sldId id="265" r:id="rId21"/>
    <p:sldId id="266" r:id="rId22"/>
    <p:sldId id="267" r:id="rId23"/>
    <p:sldId id="274" r:id="rId24"/>
    <p:sldId id="268" r:id="rId25"/>
    <p:sldId id="270" r:id="rId26"/>
    <p:sldId id="271" r:id="rId27"/>
    <p:sldId id="275" r:id="rId28"/>
    <p:sldId id="276" r:id="rId29"/>
    <p:sldId id="272" r:id="rId30"/>
    <p:sldId id="277" r:id="rId31"/>
    <p:sldId id="278" r:id="rId32"/>
    <p:sldId id="282" r:id="rId33"/>
    <p:sldId id="279" r:id="rId34"/>
    <p:sldId id="280" r:id="rId35"/>
    <p:sldId id="281" r:id="rId36"/>
    <p:sldId id="283" r:id="rId37"/>
    <p:sldId id="284" r:id="rId38"/>
    <p:sldId id="328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330" r:id="rId47"/>
    <p:sldId id="326" r:id="rId48"/>
    <p:sldId id="327" r:id="rId49"/>
    <p:sldId id="331" r:id="rId50"/>
    <p:sldId id="304" r:id="rId51"/>
    <p:sldId id="305" r:id="rId52"/>
    <p:sldId id="306" r:id="rId53"/>
    <p:sldId id="307" r:id="rId54"/>
    <p:sldId id="313" r:id="rId55"/>
    <p:sldId id="314" r:id="rId56"/>
    <p:sldId id="315" r:id="rId57"/>
    <p:sldId id="316" r:id="rId58"/>
    <p:sldId id="329" r:id="rId59"/>
    <p:sldId id="317" r:id="rId60"/>
    <p:sldId id="318" r:id="rId61"/>
    <p:sldId id="319" r:id="rId62"/>
    <p:sldId id="320" r:id="rId63"/>
    <p:sldId id="321" r:id="rId6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06BA"/>
    <a:srgbClr val="2B03BD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viewProps" Target="view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954FC-B652-4A70-9BD6-19A27FE0288D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90290-D56B-4B86-8549-3535F36EF5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有很多动态的过程当时没见有记录下来。如有的同学浸蘸时间不同，有的同学连形态学上下端都不会分辨。在课堂上可让学生自己复述当时的情景，并自我评价。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90290-D56B-4B86-8549-3535F36EF5E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第一种方法，先知道配的总溶液的毫升数再进行计算。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90290-D56B-4B86-8549-3535F36EF5EC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/>
              <a:pPr/>
              <a:t>2014/12/10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A6C-2CE2-426D-BB78-C4CFD3F628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2014/12/10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84CF0-09AD-428E-8334-A3E8C33B238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42.jpe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5.png"/><Relationship Id="rId5" Type="http://schemas.openxmlformats.org/officeDocument/2006/relationships/image" Target="../media/image52.png"/><Relationship Id="rId4" Type="http://schemas.openxmlformats.org/officeDocument/2006/relationships/hyperlink" Target="&#23398;&#29983;&#23454;&#39564;&#25253;&#21578;/&#21016;&#20070;&#23159;1.doc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&#23398;&#29983;&#23454;&#39564;&#25253;&#21578;/&#24464;&#39567;&#38451;11.doc" TargetMode="Externa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&#23398;&#29983;&#23454;&#39564;&#25253;&#21578;/&#39759;&#33258;&#33322;11.doc" TargetMode="Externa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&#23398;&#29983;&#23454;&#39564;&#25253;&#21578;/&#38379;&#25919;&#20255;11.doc" TargetMode="Externa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" Target="slide10.xml"/><Relationship Id="rId7" Type="http://schemas.openxmlformats.org/officeDocument/2006/relationships/slide" Target="slide2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10" Type="http://schemas.openxmlformats.org/officeDocument/2006/relationships/slide" Target="slide52.xml"/><Relationship Id="rId4" Type="http://schemas.openxmlformats.org/officeDocument/2006/relationships/slide" Target="slide42.xml"/><Relationship Id="rId9" Type="http://schemas.openxmlformats.org/officeDocument/2006/relationships/slide" Target="slide4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hyperlink" Target="&#23398;&#29983;&#23454;&#39564;&#25253;&#21578;/&#24352;&#35802;&#38451;11.doc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&#23398;&#29983;&#23454;&#39564;&#25253;&#21578;/&#24352;&#27603;&#29634;11.doc" TargetMode="Externa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slide" Target="slide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572428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探</a:t>
            </a:r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索生长素类似物促进插条生根的</a:t>
            </a:r>
            <a:r>
              <a:rPr lang="zh-CN" altLang="en-US" sz="4800" b="1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最适</a:t>
            </a:r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浓度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常州市第二中学</a:t>
            </a:r>
            <a:endParaRPr lang="zh-CN" altLang="en-US" sz="4400" dirty="0">
              <a:solidFill>
                <a:srgbClr val="FF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129602"/>
            <a:ext cx="9144000" cy="5109091"/>
          </a:xfrm>
          <a:prstGeom prst="rect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自我评价要素：</a:t>
            </a:r>
            <a:endParaRPr lang="en-US" altLang="zh-CN" sz="2800" b="1" dirty="0" smtClean="0">
              <a:ln>
                <a:solidFill>
                  <a:schemeClr val="tx1"/>
                </a:solidFill>
              </a:ln>
            </a:endParaRPr>
          </a:p>
          <a:p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①遵循可行原则：选择当年生的容易生根的枝条；对溶液和枝条进行标记</a:t>
            </a:r>
          </a:p>
          <a:p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②遵循单一变量原则：对生根粉按比例稀释；设置空白对照；</a:t>
            </a:r>
          </a:p>
          <a:p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③遵循无关变量相等原则：选择相同生长状况的植株枝条；枝条长短一致；保留相同的芽数；叶片部分去掉；准确找到形态学下端并削成斜面插入营养液；营养液的量一致；对枝条浸蘸时间进行计时并保持一致；</a:t>
            </a:r>
          </a:p>
          <a:p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④遵循重复原则：每组枝条有</a:t>
            </a:r>
            <a:r>
              <a:rPr lang="en-US" altLang="zh-CN" sz="2800" b="1" dirty="0" smtClean="0">
                <a:ln>
                  <a:solidFill>
                    <a:schemeClr val="tx1"/>
                  </a:solidFill>
                </a:ln>
              </a:rPr>
              <a:t>3</a:t>
            </a:r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</a:rPr>
              <a:t>根以上；</a:t>
            </a:r>
            <a:endParaRPr lang="en-US" altLang="zh-CN" sz="2800" b="1" dirty="0" smtClean="0">
              <a:ln>
                <a:solidFill>
                  <a:schemeClr val="tx1"/>
                </a:solidFill>
              </a:ln>
            </a:endParaRPr>
          </a:p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⑤</a:t>
            </a:r>
            <a:r>
              <a:rPr lang="zh-CN" altLang="en-US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每天定时观察插条的生根数，并进行记录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077866"/>
            <a:ext cx="91440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达</a:t>
            </a:r>
            <a:r>
              <a:rPr lang="zh-CN" altLang="en-US" sz="3200" dirty="0" smtClean="0"/>
              <a:t>到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0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分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285728"/>
            <a:ext cx="42863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实验设计方案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00108"/>
            <a:ext cx="7034209" cy="506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285728"/>
            <a:ext cx="42863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实验设计方案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3571868" y="5857892"/>
            <a:ext cx="7858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761518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43240" y="285728"/>
            <a:ext cx="42863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实验设计方案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2857488" y="1928802"/>
            <a:ext cx="7143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15008" y="1928802"/>
            <a:ext cx="7143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00298" y="2500306"/>
            <a:ext cx="15716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86446" y="2500306"/>
            <a:ext cx="5000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715140" y="2442250"/>
            <a:ext cx="5000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357422" y="3071810"/>
            <a:ext cx="15716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786182" y="3571876"/>
            <a:ext cx="15716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357950" y="3571876"/>
            <a:ext cx="15716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14546" y="3929066"/>
            <a:ext cx="7143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071802" y="3929066"/>
            <a:ext cx="7858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86314" y="4500570"/>
            <a:ext cx="15716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143108" y="5429264"/>
            <a:ext cx="11430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786182" y="5357826"/>
            <a:ext cx="4286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643438" y="5357826"/>
            <a:ext cx="9286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715140" y="2500306"/>
            <a:ext cx="571504" cy="285752"/>
          </a:xfrm>
          <a:prstGeom prst="rect">
            <a:avLst/>
          </a:prstGeom>
          <a:noFill/>
          <a:ln>
            <a:solidFill>
              <a:srgbClr val="5C06BA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839407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285728"/>
            <a:ext cx="4286312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40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实验设计方案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33575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42976" y="1643050"/>
          <a:ext cx="6643734" cy="415910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504517"/>
                <a:gridCol w="2139217"/>
              </a:tblGrid>
              <a:tr h="121444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/>
                        <a:t>  </a:t>
                      </a:r>
                      <a:r>
                        <a:rPr lang="zh-CN" sz="2400" kern="100" dirty="0" smtClean="0"/>
                        <a:t>对</a:t>
                      </a:r>
                      <a:r>
                        <a:rPr lang="zh-CN" sz="2400" kern="100" dirty="0"/>
                        <a:t>照组设置</a:t>
                      </a:r>
                      <a:r>
                        <a:rPr lang="en-US" sz="2400" kern="100" dirty="0"/>
                        <a:t>6</a:t>
                      </a:r>
                      <a:r>
                        <a:rPr lang="zh-CN" sz="2400" kern="100" dirty="0"/>
                        <a:t>组（或以上）并做好标记，其中有空白对照，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5</a:t>
                      </a:r>
                      <a:r>
                        <a:rPr lang="zh-CN" sz="2400" kern="100" dirty="0"/>
                        <a:t>分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8595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  </a:t>
                      </a:r>
                      <a:r>
                        <a:rPr lang="zh-CN" sz="2400" kern="100" dirty="0"/>
                        <a:t>对照组设置</a:t>
                      </a:r>
                      <a:r>
                        <a:rPr lang="en-US" sz="2400" kern="100" dirty="0"/>
                        <a:t>6</a:t>
                      </a:r>
                      <a:r>
                        <a:rPr lang="zh-CN" sz="2400" kern="100" dirty="0"/>
                        <a:t>组并做好标记，但缺少空白对照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  </a:t>
                      </a:r>
                      <a:r>
                        <a:rPr lang="zh-CN" sz="2400" kern="100" dirty="0"/>
                        <a:t>对照组设置</a:t>
                      </a:r>
                      <a:r>
                        <a:rPr lang="en-US" sz="2400" kern="100" dirty="0"/>
                        <a:t>5</a:t>
                      </a:r>
                      <a:r>
                        <a:rPr lang="zh-CN" sz="2400" kern="100" dirty="0"/>
                        <a:t>组并做好标记，其中有空白对照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3</a:t>
                      </a:r>
                      <a:r>
                        <a:rPr lang="zh-CN" sz="2400" kern="100" dirty="0"/>
                        <a:t>分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009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/>
                        <a:t>   </a:t>
                      </a:r>
                      <a:r>
                        <a:rPr lang="zh-CN" sz="2400" kern="100" dirty="0" smtClean="0"/>
                        <a:t>其</a:t>
                      </a:r>
                      <a:r>
                        <a:rPr lang="zh-CN" sz="2400" kern="100" dirty="0"/>
                        <a:t>他情况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</a:t>
                      </a:r>
                      <a:r>
                        <a:rPr lang="zh-CN" sz="2400" kern="100" dirty="0"/>
                        <a:t>分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214678" y="285728"/>
            <a:ext cx="471490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357188" y="214290"/>
            <a:ext cx="8786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14678" y="352472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14340" name="Picture 1" descr="IMG_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357313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14678" y="314756"/>
            <a:ext cx="471490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193" name="Picture 1" descr="IMG_12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572296" cy="493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4" name="图片 3" descr="IMG_18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762765" cy="5072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314756"/>
            <a:ext cx="471490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57298"/>
            <a:ext cx="7265936" cy="433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314756"/>
            <a:ext cx="471490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357188" y="214313"/>
            <a:ext cx="8786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57224" y="1714488"/>
          <a:ext cx="7358114" cy="435771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988873"/>
                <a:gridCol w="2369241"/>
              </a:tblGrid>
              <a:tr h="1452573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每组放三根相同枝条以上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5</a:t>
                      </a:r>
                      <a:r>
                        <a:rPr lang="zh-CN" sz="2800" kern="100" dirty="0"/>
                        <a:t>分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52573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 </a:t>
                      </a:r>
                      <a:r>
                        <a:rPr lang="zh-CN" sz="2800" kern="100" dirty="0"/>
                        <a:t>每组放两根枝条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</a:t>
                      </a:r>
                      <a:r>
                        <a:rPr lang="zh-CN" sz="2800" kern="100" dirty="0"/>
                        <a:t>分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52573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每组只放一根枝条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1</a:t>
                      </a:r>
                      <a:r>
                        <a:rPr lang="zh-CN" sz="2800" kern="100" dirty="0"/>
                        <a:t>分</a:t>
                      </a:r>
                      <a:endParaRPr lang="zh-CN" sz="28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642918"/>
            <a:ext cx="9358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探索生长素类似物促进扦插枝条生根的最适浓度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428736"/>
            <a:ext cx="864399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背景资料：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生长素类似物（俗称生根粉）可以促进扦插枝条。但已知生根状况与生长素类似物的浓度密切相关。现提供相关材料，请你完成相关任务。</a:t>
            </a:r>
          </a:p>
          <a:p>
            <a:r>
              <a:rPr lang="zh-CN" altLang="zh-CN" sz="2800" b="1" dirty="0" smtClean="0">
                <a:latin typeface="+mn-ea"/>
              </a:rPr>
              <a:t>提</a:t>
            </a:r>
            <a:r>
              <a:rPr lang="zh-CN" altLang="zh-CN" sz="2800" b="1" dirty="0">
                <a:latin typeface="+mn-ea"/>
              </a:rPr>
              <a:t>供材料：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生根粉、量筒、烧杯、滴管、植物枝条若干、全营养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液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、请你提出你要探究的问</a:t>
            </a:r>
            <a:r>
              <a:rPr lang="zh-CN" altLang="zh-CN" sz="2800" b="1" dirty="0" smtClean="0">
                <a:latin typeface="+mn-ea"/>
              </a:rPr>
              <a:t>题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zh-CN" sz="2800" b="1" dirty="0">
                <a:latin typeface="+mn-ea"/>
              </a:rPr>
              <a:t>、做出假设</a:t>
            </a:r>
          </a:p>
          <a:p>
            <a:r>
              <a:rPr lang="en-US" altLang="zh-CN" sz="2800" b="1" dirty="0">
                <a:latin typeface="+mn-ea"/>
              </a:rPr>
              <a:t>  </a:t>
            </a:r>
            <a:endParaRPr lang="zh-CN" altLang="zh-CN" sz="2800" b="1" dirty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3</a:t>
            </a:r>
            <a:r>
              <a:rPr lang="zh-CN" altLang="zh-CN" sz="2800" b="1" dirty="0">
                <a:latin typeface="+mn-ea"/>
              </a:rPr>
              <a:t>、设计实验方案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7722" y="2571744"/>
            <a:ext cx="6715172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黑体" pitchFamily="49" charset="-122"/>
                <a:ea typeface="黑体" pitchFamily="49" charset="-122"/>
              </a:rPr>
              <a:t>2014</a:t>
            </a:r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96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9600" dirty="0" smtClean="0">
                <a:latin typeface="黑体" pitchFamily="49" charset="-122"/>
                <a:ea typeface="黑体" pitchFamily="49" charset="-122"/>
              </a:rPr>
              <a:t>月</a:t>
            </a:r>
            <a:endParaRPr lang="zh-CN" altLang="en-US" sz="9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IMG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49683" cy="6858000"/>
          </a:xfrm>
          <a:prstGeom prst="rect">
            <a:avLst/>
          </a:prstGeom>
        </p:spPr>
      </p:pic>
      <p:pic>
        <p:nvPicPr>
          <p:cNvPr id="10" name="图片 9" descr="IMG_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0"/>
            <a:ext cx="4849683" cy="6858000"/>
          </a:xfrm>
          <a:prstGeom prst="rect">
            <a:avLst/>
          </a:prstGeom>
        </p:spPr>
      </p:pic>
      <p:pic>
        <p:nvPicPr>
          <p:cNvPr id="15" name="图片 14" descr="IMG_0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0"/>
            <a:ext cx="4849683" cy="6858000"/>
          </a:xfrm>
          <a:prstGeom prst="rect">
            <a:avLst/>
          </a:prstGeom>
        </p:spPr>
      </p:pic>
      <p:pic>
        <p:nvPicPr>
          <p:cNvPr id="16" name="图片 15" descr="IMG_0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0"/>
            <a:ext cx="4849683" cy="6858000"/>
          </a:xfrm>
          <a:prstGeom prst="rect">
            <a:avLst/>
          </a:prstGeom>
        </p:spPr>
      </p:pic>
      <p:pic>
        <p:nvPicPr>
          <p:cNvPr id="17" name="图片 16" descr="IMG_00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94317" y="0"/>
            <a:ext cx="4849683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084" y="2214554"/>
            <a:ext cx="892971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实验设计如何评价？</a:t>
            </a:r>
            <a:endParaRPr lang="zh-CN" altLang="en-US" sz="7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魏自航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572428" cy="54650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3" name="图片 2" descr="鞠佳俊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6598122" cy="47149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图片 12" descr="6F9DC00B-48FE-4C4B-891D-9451955C8BB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357298"/>
            <a:ext cx="6429420" cy="478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3074" name="Picture 2" descr="20141028_0609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40110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5122" name="Picture 2" descr="14149362908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57229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41442" y="32813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1"/>
            <a:ext cx="878684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</a:p>
          <a:p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0034" y="4643446"/>
          <a:ext cx="7858180" cy="192882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327924"/>
                <a:gridCol w="2530256"/>
              </a:tblGrid>
              <a:tr h="642942">
                <a:tc>
                  <a:txBody>
                    <a:bodyPr/>
                    <a:lstStyle/>
                    <a:p>
                      <a:pPr marL="228600"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上述达</a:t>
                      </a:r>
                      <a:r>
                        <a:rPr lang="zh-CN" sz="3200" kern="100" dirty="0" smtClean="0"/>
                        <a:t>到</a:t>
                      </a:r>
                      <a:r>
                        <a:rPr lang="en-US" altLang="zh-CN" sz="3200" kern="100" dirty="0" smtClean="0"/>
                        <a:t>6~</a:t>
                      </a:r>
                      <a:r>
                        <a:rPr lang="en-US" sz="3200" kern="100" dirty="0" smtClean="0"/>
                        <a:t>7</a:t>
                      </a:r>
                      <a:r>
                        <a:rPr lang="zh-CN" sz="3200" kern="100" dirty="0"/>
                        <a:t>项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/>
                        <a:t>5</a:t>
                      </a:r>
                      <a:r>
                        <a:rPr lang="zh-CN" sz="3200" kern="100"/>
                        <a:t>分</a:t>
                      </a:r>
                      <a:endParaRPr lang="zh-CN" sz="3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上述达到</a:t>
                      </a:r>
                      <a:r>
                        <a:rPr lang="en-US" sz="3200" kern="100" dirty="0"/>
                        <a:t>4~5</a:t>
                      </a:r>
                      <a:r>
                        <a:rPr lang="zh-CN" sz="3200" kern="100" dirty="0"/>
                        <a:t>项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/>
                        <a:t>3</a:t>
                      </a:r>
                      <a:r>
                        <a:rPr lang="zh-CN" sz="3200" kern="100"/>
                        <a:t>分</a:t>
                      </a:r>
                      <a:endParaRPr lang="zh-CN" sz="3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上述达到</a:t>
                      </a:r>
                      <a:r>
                        <a:rPr lang="en-US" sz="3200" kern="100" dirty="0"/>
                        <a:t>3</a:t>
                      </a:r>
                      <a:r>
                        <a:rPr lang="zh-CN" sz="3200" kern="100" dirty="0"/>
                        <a:t>项及以下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/>
                        <a:t>1</a:t>
                      </a:r>
                      <a:r>
                        <a:rPr lang="zh-CN" sz="3200" kern="100" dirty="0"/>
                        <a:t>分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1357298"/>
            <a:ext cx="7929586" cy="310854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①选择相同生长状况的植株枝条；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②枝条长短一致；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③保留相同的芽数；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④叶片部分去掉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⑤准确找到形态学下端并削成斜面插入营养液；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⑥</a:t>
            </a:r>
            <a:r>
              <a:rPr lang="zh-CN" altLang="en-US" sz="2800" dirty="0" smtClean="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Times New Roman" pitchFamily="18" charset="0"/>
              </a:rPr>
              <a:t>生长素溶液的量一致；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营养液的量一致；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⑦对枝条浸蘸时间进行计时并保持一致。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00164" y="329270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、无关变量的设置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魏自航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572428" cy="54650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00164" y="329270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、无关变量的设置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顾晞南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142984"/>
            <a:ext cx="6215074" cy="46613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00164" y="329270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、无关变量的设置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李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214422"/>
            <a:ext cx="6786610" cy="50899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58082" y="5786454"/>
            <a:ext cx="1285884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00164" y="329270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、无关变量的设置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58" y="1214422"/>
          <a:ext cx="8572560" cy="525495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6858048"/>
                <a:gridCol w="1714512"/>
              </a:tblGrid>
              <a:tr h="200310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能按照一定比例稀释</a:t>
                      </a:r>
                      <a:r>
                        <a:rPr lang="en-US" sz="2400" b="1" kern="100" dirty="0"/>
                        <a:t>,</a:t>
                      </a:r>
                      <a:r>
                        <a:rPr lang="zh-CN" sz="2400" b="1" kern="100" dirty="0"/>
                        <a:t>配置不同梯度的溶液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/>
                        <a:t>(</a:t>
                      </a:r>
                      <a:r>
                        <a:rPr lang="zh-CN" sz="2400" b="1" kern="100" dirty="0"/>
                        <a:t>如</a:t>
                      </a:r>
                      <a:r>
                        <a:rPr lang="en-US" sz="2400" b="1" kern="100" dirty="0"/>
                        <a:t>:</a:t>
                      </a:r>
                      <a:r>
                        <a:rPr lang="zh-CN" sz="2400" b="1" kern="100" dirty="0"/>
                        <a:t>从母液中取</a:t>
                      </a:r>
                      <a:r>
                        <a:rPr lang="en-US" sz="2400" b="1" kern="100" dirty="0"/>
                        <a:t>10ml</a:t>
                      </a:r>
                      <a:r>
                        <a:rPr lang="zh-CN" sz="2400" b="1" kern="100" dirty="0"/>
                        <a:t>，加入</a:t>
                      </a:r>
                      <a:r>
                        <a:rPr lang="en-US" sz="2400" b="1" kern="100" dirty="0"/>
                        <a:t>90ml</a:t>
                      </a:r>
                      <a:r>
                        <a:rPr lang="zh-CN" sz="2400" b="1" kern="100" dirty="0"/>
                        <a:t>蒸馏水，以此类推，按</a:t>
                      </a:r>
                      <a:r>
                        <a:rPr lang="en-US" sz="2400" b="1" kern="100" dirty="0"/>
                        <a:t>10</a:t>
                      </a:r>
                      <a:r>
                        <a:rPr lang="zh-CN" sz="2400" b="1" kern="100" dirty="0"/>
                        <a:t>倍比例进行稀释</a:t>
                      </a:r>
                      <a:r>
                        <a:rPr lang="en-US" sz="2400" b="1" kern="100" dirty="0"/>
                        <a:t>)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/>
                        <a:t>5</a:t>
                      </a:r>
                      <a:r>
                        <a:rPr lang="zh-CN" sz="2400" kern="100"/>
                        <a:t>分</a:t>
                      </a:r>
                      <a:endParaRPr lang="zh-CN" sz="2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059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400" b="1" kern="100" dirty="0" smtClean="0"/>
                        <a:t>从母液中取</a:t>
                      </a:r>
                      <a:r>
                        <a:rPr lang="en-US" altLang="zh-CN" sz="2400" b="1" kern="100" dirty="0" smtClean="0"/>
                        <a:t>1ml</a:t>
                      </a:r>
                      <a:r>
                        <a:rPr lang="zh-CN" altLang="zh-CN" sz="2400" b="1" kern="100" dirty="0" smtClean="0"/>
                        <a:t>，分别加入</a:t>
                      </a:r>
                      <a:r>
                        <a:rPr lang="en-US" altLang="zh-CN" sz="2400" b="1" kern="100" dirty="0" smtClean="0"/>
                        <a:t>0.5</a:t>
                      </a:r>
                      <a:r>
                        <a:rPr lang="zh-CN" altLang="zh-CN" sz="2400" b="1" kern="100" dirty="0" smtClean="0"/>
                        <a:t>、</a:t>
                      </a:r>
                      <a:r>
                        <a:rPr lang="en-US" altLang="zh-CN" sz="2400" b="1" kern="100" dirty="0" smtClean="0"/>
                        <a:t>2</a:t>
                      </a:r>
                      <a:r>
                        <a:rPr lang="zh-CN" altLang="zh-CN" sz="2400" b="1" kern="100" dirty="0" smtClean="0"/>
                        <a:t>、</a:t>
                      </a:r>
                      <a:r>
                        <a:rPr lang="en-US" altLang="zh-CN" sz="2400" b="1" kern="100" dirty="0" smtClean="0"/>
                        <a:t>3.5</a:t>
                      </a:r>
                      <a:r>
                        <a:rPr lang="zh-CN" altLang="zh-CN" sz="2400" b="1" kern="100" dirty="0" smtClean="0"/>
                        <a:t>、</a:t>
                      </a:r>
                      <a:r>
                        <a:rPr lang="en-US" altLang="zh-CN" sz="2400" b="1" kern="100" dirty="0" smtClean="0"/>
                        <a:t>5ml</a:t>
                      </a:r>
                      <a:r>
                        <a:rPr lang="zh-CN" altLang="zh-CN" sz="2400" b="1" kern="100" dirty="0" smtClean="0"/>
                        <a:t>水，以加一滴管、两滴管、三滴管蒸馏水进行稀释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/>
                        <a:t>3</a:t>
                      </a:r>
                      <a:r>
                        <a:rPr lang="zh-CN" sz="2400" kern="100" dirty="0" smtClean="0"/>
                        <a:t>分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059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400" b="1" kern="100" dirty="0" smtClean="0"/>
                        <a:t>没有使用量筒，以吸满一滴管为基本单位配置溶液（如：从母液取</a:t>
                      </a:r>
                      <a:r>
                        <a:rPr lang="en-US" altLang="zh-CN" sz="2400" b="1" kern="100" dirty="0" smtClean="0"/>
                        <a:t>1</a:t>
                      </a:r>
                      <a:r>
                        <a:rPr lang="zh-CN" altLang="zh-CN" sz="2400" b="1" kern="100" dirty="0" smtClean="0"/>
                        <a:t>滴管，加入</a:t>
                      </a:r>
                      <a:r>
                        <a:rPr lang="en-US" altLang="zh-CN" sz="2400" b="1" kern="100" dirty="0" smtClean="0"/>
                        <a:t>9</a:t>
                      </a:r>
                      <a:r>
                        <a:rPr lang="zh-CN" altLang="zh-CN" sz="2400" b="1" kern="100" dirty="0" smtClean="0"/>
                        <a:t>滴管蒸馏水，以此类推）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/>
                        <a:t>1</a:t>
                      </a:r>
                      <a:r>
                        <a:rPr lang="zh-CN" sz="2400" kern="100" dirty="0" smtClean="0"/>
                        <a:t>分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642918"/>
            <a:ext cx="7256244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黑体" pitchFamily="49" charset="-122"/>
                <a:ea typeface="黑体" pitchFamily="49" charset="-122"/>
              </a:rPr>
              <a:t>2014</a:t>
            </a:r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7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7200" dirty="0" smtClean="0"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7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714620"/>
            <a:ext cx="6929486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实验第一次操作</a:t>
            </a:r>
            <a:endParaRPr lang="zh-CN" altLang="en-US" sz="7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 descr="IMG_18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 descr="IMG_18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00" y="150000"/>
            <a:ext cx="9144000" cy="6858000"/>
          </a:xfrm>
          <a:prstGeom prst="rect">
            <a:avLst/>
          </a:prstGeom>
        </p:spPr>
      </p:pic>
      <p:pic>
        <p:nvPicPr>
          <p:cNvPr id="9" name="图片 8" descr="IMG_18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00" y="300000"/>
            <a:ext cx="9144000" cy="6858000"/>
          </a:xfrm>
          <a:prstGeom prst="rect">
            <a:avLst/>
          </a:prstGeom>
        </p:spPr>
      </p:pic>
      <p:pic>
        <p:nvPicPr>
          <p:cNvPr id="10" name="图片 9" descr="IMG_18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00" y="450000"/>
            <a:ext cx="9144000" cy="6858000"/>
          </a:xfrm>
          <a:prstGeom prst="rect">
            <a:avLst/>
          </a:prstGeom>
        </p:spPr>
      </p:pic>
      <p:pic>
        <p:nvPicPr>
          <p:cNvPr id="11" name="图片 10" descr="IMG_18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00" y="600000"/>
            <a:ext cx="9144000" cy="6858000"/>
          </a:xfrm>
          <a:prstGeom prst="rect">
            <a:avLst/>
          </a:prstGeom>
        </p:spPr>
      </p:pic>
      <p:pic>
        <p:nvPicPr>
          <p:cNvPr id="12" name="图片 11" descr="IMG_182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00" y="750000"/>
            <a:ext cx="9144000" cy="6858000"/>
          </a:xfrm>
          <a:prstGeom prst="rect">
            <a:avLst/>
          </a:prstGeom>
        </p:spPr>
      </p:pic>
      <p:pic>
        <p:nvPicPr>
          <p:cNvPr id="13" name="图片 12" descr="IMG_182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0000" y="90000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5" name="图片 4" descr="IMG_35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4061365" cy="5223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98964" y="1343916"/>
            <a:ext cx="4572000" cy="21236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提供母液的浓度是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15g</a:t>
            </a:r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生根粉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+15g</a:t>
            </a:r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水，约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1g/ml</a:t>
            </a:r>
            <a:endParaRPr lang="zh-CN" altLang="en-US" sz="4400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3681196"/>
            <a:ext cx="4572000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prstClr val="black"/>
                </a:solidFill>
                <a:latin typeface="宋体"/>
              </a:rPr>
              <a:t>该怎么设置浓度梯度呢？</a:t>
            </a:r>
            <a:endParaRPr lang="zh-CN" altLang="en-US" sz="4400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IMG_346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071545"/>
            <a:ext cx="4214810" cy="5642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5" name="图片 4" descr="IMG_3523.JPG"/>
          <p:cNvPicPr>
            <a:picLocks noChangeAspect="1"/>
          </p:cNvPicPr>
          <p:nvPr/>
        </p:nvPicPr>
        <p:blipFill>
          <a:blip r:embed="rId2" cstate="print">
            <a:lum bright="27000" contrast="39000"/>
          </a:blip>
          <a:stretch>
            <a:fillRect/>
          </a:stretch>
        </p:blipFill>
        <p:spPr>
          <a:xfrm>
            <a:off x="2143108" y="1285860"/>
            <a:ext cx="3918489" cy="5246242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66760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/>
              <a:t>？分</a:t>
            </a:r>
            <a:endParaRPr lang="zh-CN" altLang="en-US" sz="48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/>
              <a:t>？分</a:t>
            </a:r>
            <a:endParaRPr lang="zh-CN" altLang="en-US" sz="4800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892734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643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00174"/>
            <a:ext cx="914399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63045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93856"/>
            <a:ext cx="6333902" cy="420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285860"/>
            <a:ext cx="7114455" cy="453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914400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214422"/>
            <a:ext cx="914400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假如提供</a:t>
            </a:r>
            <a:r>
              <a:rPr lang="en-US" altLang="zh-CN" sz="2800" b="1" dirty="0" smtClean="0"/>
              <a:t>1000ml</a:t>
            </a:r>
            <a:r>
              <a:rPr lang="zh-CN" altLang="en-US" sz="2800" b="1" dirty="0" smtClean="0"/>
              <a:t>母液浓度为</a:t>
            </a:r>
            <a:r>
              <a:rPr lang="en-US" altLang="zh-CN" sz="2800" b="1" dirty="0" smtClean="0"/>
              <a:t>5mg/ml</a:t>
            </a:r>
            <a:r>
              <a:rPr lang="zh-CN" altLang="en-US" sz="2800" b="1" dirty="0" smtClean="0"/>
              <a:t>，如何配置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2········mg/ml</a:t>
            </a:r>
            <a:r>
              <a:rPr lang="zh-CN" altLang="en-US" sz="2800" b="1" dirty="0" smtClean="0"/>
              <a:t>的系列浓度呢？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357430"/>
            <a:ext cx="2786082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u="sng" dirty="0" smtClean="0"/>
              <a:t>5mg/ml</a:t>
            </a:r>
            <a:r>
              <a:rPr lang="zh-CN" altLang="zh-CN" sz="2800" u="sng" dirty="0" smtClean="0"/>
              <a:t>×</a:t>
            </a:r>
            <a:r>
              <a:rPr lang="en-US" altLang="zh-CN" sz="2800" u="sng" dirty="0" smtClean="0">
                <a:solidFill>
                  <a:srgbClr val="C00000"/>
                </a:solidFill>
              </a:rPr>
              <a:t>X</a:t>
            </a:r>
            <a:r>
              <a:rPr lang="en-US" altLang="zh-CN" sz="2800" u="sng" dirty="0" smtClean="0"/>
              <a:t>ml</a:t>
            </a:r>
          </a:p>
          <a:p>
            <a:r>
              <a:rPr lang="en-US" altLang="zh-CN" sz="2800" dirty="0" smtClean="0">
                <a:solidFill>
                  <a:srgbClr val="5C06BA"/>
                </a:solidFill>
              </a:rPr>
              <a:t> </a:t>
            </a:r>
            <a:r>
              <a:rPr lang="zh-CN" altLang="en-US" sz="2800" dirty="0" smtClean="0">
                <a:solidFill>
                  <a:srgbClr val="5C06BA"/>
                </a:solidFill>
              </a:rPr>
              <a:t>   </a:t>
            </a:r>
            <a:r>
              <a:rPr lang="en-US" altLang="zh-CN" sz="2800" dirty="0" smtClean="0">
                <a:solidFill>
                  <a:srgbClr val="5C06BA"/>
                </a:solidFill>
              </a:rPr>
              <a:t>100ml</a:t>
            </a:r>
            <a:r>
              <a:rPr lang="zh-CN" altLang="en-US" sz="2800" dirty="0" smtClean="0">
                <a:solidFill>
                  <a:srgbClr val="5C06BA"/>
                </a:solidFill>
              </a:rPr>
              <a:t>溶</a:t>
            </a:r>
            <a:r>
              <a:rPr lang="zh-CN" altLang="en-US" sz="2800" dirty="0" smtClean="0">
                <a:solidFill>
                  <a:srgbClr val="2B03BD"/>
                </a:solidFill>
              </a:rPr>
              <a:t>液</a:t>
            </a:r>
            <a:endParaRPr lang="en-US" altLang="zh-CN" sz="2800" dirty="0" smtClean="0">
              <a:solidFill>
                <a:srgbClr val="2B03BD"/>
              </a:solidFill>
            </a:endParaRPr>
          </a:p>
          <a:p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2513688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/>
              <a:t>=4mg/ml</a:t>
            </a:r>
            <a:r>
              <a:rPr lang="zh-CN" altLang="en-US" sz="2800" dirty="0" smtClean="0"/>
              <a:t>，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2500306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X</a:t>
            </a:r>
            <a:r>
              <a:rPr lang="en-US" altLang="zh-CN" sz="2800" dirty="0" smtClean="0"/>
              <a:t>=80ml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286124"/>
            <a:ext cx="2786082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u="sng" dirty="0" smtClean="0"/>
              <a:t>5mg/ml</a:t>
            </a:r>
            <a:r>
              <a:rPr lang="zh-CN" altLang="zh-CN" sz="2800" u="sng" dirty="0" smtClean="0"/>
              <a:t>×</a:t>
            </a:r>
            <a:r>
              <a:rPr lang="en-US" altLang="zh-CN" sz="2800" u="sng" dirty="0" smtClean="0">
                <a:solidFill>
                  <a:srgbClr val="C00000"/>
                </a:solidFill>
              </a:rPr>
              <a:t>X</a:t>
            </a:r>
            <a:r>
              <a:rPr lang="en-US" altLang="zh-CN" sz="2800" u="sng" dirty="0" smtClean="0"/>
              <a:t>ml</a:t>
            </a:r>
          </a:p>
          <a:p>
            <a:r>
              <a:rPr lang="en-US" altLang="zh-CN" sz="2800" dirty="0" smtClean="0"/>
              <a:t> </a:t>
            </a:r>
            <a:r>
              <a:rPr lang="zh-CN" altLang="en-US" sz="2800" dirty="0" smtClean="0"/>
              <a:t>   </a:t>
            </a:r>
            <a:r>
              <a:rPr lang="en-US" altLang="zh-CN" sz="2800" dirty="0" smtClean="0">
                <a:solidFill>
                  <a:srgbClr val="5C06BA"/>
                </a:solidFill>
              </a:rPr>
              <a:t>100ml</a:t>
            </a:r>
            <a:r>
              <a:rPr lang="zh-CN" altLang="en-US" sz="2800" dirty="0" smtClean="0">
                <a:solidFill>
                  <a:srgbClr val="5C06BA"/>
                </a:solidFill>
              </a:rPr>
              <a:t>溶</a:t>
            </a:r>
            <a:r>
              <a:rPr lang="zh-CN" altLang="en-US" sz="2800" dirty="0" smtClean="0">
                <a:solidFill>
                  <a:srgbClr val="2B03BD"/>
                </a:solidFill>
              </a:rPr>
              <a:t>液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714612" y="3557585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/>
              <a:t>=3mg/ml</a:t>
            </a:r>
            <a:r>
              <a:rPr lang="zh-CN" altLang="en-US" sz="2800" dirty="0" smtClean="0"/>
              <a:t>，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786314" y="3544203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X</a:t>
            </a:r>
            <a:r>
              <a:rPr lang="en-US" altLang="zh-CN" sz="2800" dirty="0" smtClean="0"/>
              <a:t>=60ml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215074" y="2143116"/>
            <a:ext cx="292892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提取母液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80ml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，再加入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蒸馏水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3314020"/>
            <a:ext cx="292892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提取母液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60ml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，再加入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40ml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蒸馏水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143380"/>
            <a:ext cx="914400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假如提供</a:t>
            </a:r>
            <a:r>
              <a:rPr lang="en-US" altLang="zh-CN" sz="2800" b="1" dirty="0" smtClean="0"/>
              <a:t>1000ml</a:t>
            </a:r>
            <a:r>
              <a:rPr lang="zh-CN" altLang="en-US" sz="2800" b="1" dirty="0" smtClean="0"/>
              <a:t>母液浓度为</a:t>
            </a:r>
            <a:r>
              <a:rPr lang="en-US" altLang="zh-CN" sz="2800" b="1" dirty="0" smtClean="0"/>
              <a:t>5mg/ml</a:t>
            </a:r>
            <a:r>
              <a:rPr lang="zh-CN" altLang="en-US" sz="2800" b="1" dirty="0" smtClean="0"/>
              <a:t>，如何配置</a:t>
            </a:r>
            <a:r>
              <a:rPr lang="en-US" altLang="zh-CN" sz="2800" b="1" dirty="0" smtClean="0"/>
              <a:t>0.5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0.05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0.005········mg/ml</a:t>
            </a:r>
            <a:r>
              <a:rPr lang="zh-CN" altLang="en-US" sz="2800" b="1" dirty="0" smtClean="0"/>
              <a:t>的系列浓度呢？</a:t>
            </a:r>
            <a:endParaRPr lang="zh-CN" altLang="en-US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38120" y="5044401"/>
            <a:ext cx="2786082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u="sng" dirty="0" smtClean="0"/>
              <a:t>5mg/ml</a:t>
            </a:r>
            <a:r>
              <a:rPr lang="zh-CN" altLang="zh-CN" sz="2800" u="sng" dirty="0" smtClean="0"/>
              <a:t>×</a:t>
            </a:r>
            <a:r>
              <a:rPr lang="en-US" altLang="zh-CN" sz="2800" u="sng" dirty="0" smtClean="0">
                <a:solidFill>
                  <a:srgbClr val="C00000"/>
                </a:solidFill>
              </a:rPr>
              <a:t>X</a:t>
            </a:r>
            <a:r>
              <a:rPr lang="en-US" altLang="zh-CN" sz="2800" u="sng" dirty="0" smtClean="0"/>
              <a:t>ml</a:t>
            </a:r>
          </a:p>
          <a:p>
            <a:r>
              <a:rPr lang="en-US" altLang="zh-CN" sz="2800" dirty="0" smtClean="0"/>
              <a:t> </a:t>
            </a:r>
            <a:r>
              <a:rPr lang="zh-CN" altLang="en-US" sz="2800" dirty="0" smtClean="0"/>
              <a:t>  </a:t>
            </a:r>
            <a:r>
              <a:rPr lang="en-US" altLang="zh-CN" sz="2800" dirty="0" smtClean="0">
                <a:solidFill>
                  <a:srgbClr val="5C06BA"/>
                </a:solidFill>
              </a:rPr>
              <a:t>100ml</a:t>
            </a:r>
            <a:r>
              <a:rPr lang="zh-CN" altLang="en-US" sz="2800" dirty="0" smtClean="0">
                <a:solidFill>
                  <a:srgbClr val="5C06BA"/>
                </a:solidFill>
              </a:rPr>
              <a:t>溶</a:t>
            </a:r>
            <a:r>
              <a:rPr lang="zh-CN" altLang="en-US" sz="2800" dirty="0" smtClean="0">
                <a:solidFill>
                  <a:srgbClr val="2B03BD"/>
                </a:solidFill>
              </a:rPr>
              <a:t>液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867012" y="5191796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/>
              <a:t>=0.5mg/ml</a:t>
            </a:r>
            <a:r>
              <a:rPr lang="zh-CN" altLang="en-US" sz="2800" dirty="0" smtClean="0"/>
              <a:t>，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6314" y="5191796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X</a:t>
            </a:r>
            <a:r>
              <a:rPr lang="en-US" altLang="zh-CN" sz="2800" dirty="0" smtClean="0"/>
              <a:t>=10ml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6143668" y="5098333"/>
            <a:ext cx="292892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提取母液中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，再加入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90ml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蒸馏水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830" y="5831351"/>
            <a:ext cx="2786082" cy="1384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u="sng" dirty="0" smtClean="0">
                <a:solidFill>
                  <a:srgbClr val="FF0000"/>
                </a:solidFill>
              </a:rPr>
              <a:t>0.5</a:t>
            </a:r>
            <a:r>
              <a:rPr lang="en-US" altLang="zh-CN" sz="2800" u="sng" dirty="0" smtClean="0"/>
              <a:t>mg/ml</a:t>
            </a:r>
            <a:r>
              <a:rPr lang="zh-CN" altLang="zh-CN" sz="2800" u="sng" dirty="0" smtClean="0"/>
              <a:t>×</a:t>
            </a:r>
            <a:r>
              <a:rPr lang="en-US" altLang="zh-CN" sz="2800" u="sng" dirty="0" smtClean="0">
                <a:solidFill>
                  <a:srgbClr val="C00000"/>
                </a:solidFill>
              </a:rPr>
              <a:t>X</a:t>
            </a:r>
            <a:r>
              <a:rPr lang="en-US" altLang="zh-CN" sz="2800" u="sng" dirty="0" smtClean="0"/>
              <a:t>ml</a:t>
            </a:r>
          </a:p>
          <a:p>
            <a:r>
              <a:rPr lang="en-US" altLang="zh-CN" sz="2800" dirty="0" smtClean="0">
                <a:solidFill>
                  <a:srgbClr val="5C06BA"/>
                </a:solidFill>
              </a:rPr>
              <a:t>       100ml</a:t>
            </a:r>
            <a:r>
              <a:rPr lang="zh-CN" altLang="en-US" sz="2800" dirty="0" smtClean="0">
                <a:solidFill>
                  <a:srgbClr val="5C06BA"/>
                </a:solidFill>
              </a:rPr>
              <a:t>溶液</a:t>
            </a:r>
            <a:endParaRPr lang="en-US" altLang="zh-CN" sz="2800" dirty="0" smtClean="0">
              <a:solidFill>
                <a:srgbClr val="5C06BA"/>
              </a:solidFill>
            </a:endParaRPr>
          </a:p>
          <a:p>
            <a:endParaRPr lang="zh-CN" alt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840710" y="5958358"/>
            <a:ext cx="214314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/>
              <a:t>=0.05mg/ml</a:t>
            </a:r>
            <a:r>
              <a:rPr lang="zh-CN" altLang="en-US" sz="2800" dirty="0" smtClean="0"/>
              <a:t>，</a:t>
            </a:r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782918" y="6000768"/>
            <a:ext cx="1928826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X</a:t>
            </a:r>
            <a:r>
              <a:rPr lang="en-US" altLang="zh-CN" sz="2800" dirty="0" smtClean="0"/>
              <a:t>=10ml</a:t>
            </a:r>
            <a:endParaRPr lang="zh-CN" altLang="en-US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854488" y="5884151"/>
            <a:ext cx="344467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提取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0.5mg/ml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溶液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，再加入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90ml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蒸馏水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25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build="allAtOnce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642918"/>
            <a:ext cx="7256244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2014</a:t>
            </a:r>
            <a:r>
              <a:rPr lang="zh-CN" altLang="en-US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24</a:t>
            </a:r>
            <a:r>
              <a:rPr lang="zh-CN" altLang="en-US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日</a:t>
            </a:r>
            <a:endParaRPr lang="zh-CN" altLang="en-US" sz="7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714620"/>
            <a:ext cx="6858048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prstClr val="white"/>
                </a:solidFill>
                <a:latin typeface="黑体" pitchFamily="49" charset="-122"/>
                <a:ea typeface="黑体" pitchFamily="49" charset="-122"/>
              </a:rPr>
              <a:t>实验第二次操作</a:t>
            </a:r>
            <a:endParaRPr lang="zh-CN" altLang="en-US" sz="7200" dirty="0">
              <a:solidFill>
                <a:prstClr val="white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 descr="IMG_3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0833" y="0"/>
            <a:ext cx="5122333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643446"/>
            <a:ext cx="892971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实验操作如何评价？</a:t>
            </a:r>
            <a:endParaRPr lang="zh-CN" altLang="en-US" sz="7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5" name="图片 4" descr="IMG_35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4061365" cy="5223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98964" y="1343916"/>
            <a:ext cx="4572000" cy="21236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提供母液的浓度是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15g</a:t>
            </a:r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生根粉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+15g</a:t>
            </a:r>
            <a:r>
              <a:rPr lang="zh-CN" altLang="zh-CN" sz="4400" dirty="0" smtClean="0">
                <a:solidFill>
                  <a:prstClr val="black"/>
                </a:solidFill>
                <a:latin typeface="宋体"/>
              </a:rPr>
              <a:t>水，约</a:t>
            </a:r>
            <a:r>
              <a:rPr lang="en-US" altLang="zh-CN" sz="4400" dirty="0" smtClean="0">
                <a:solidFill>
                  <a:prstClr val="black"/>
                </a:solidFill>
                <a:latin typeface="宋体"/>
              </a:rPr>
              <a:t>1g/ml</a:t>
            </a:r>
            <a:endParaRPr lang="zh-CN" altLang="en-US" sz="4400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3681196"/>
            <a:ext cx="4572000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prstClr val="black"/>
                </a:solidFill>
                <a:latin typeface="宋体"/>
              </a:rPr>
              <a:t>该怎么设置浓度梯度呢？</a:t>
            </a:r>
            <a:endParaRPr lang="zh-CN" altLang="en-US" sz="4400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5295338"/>
            <a:ext cx="4572000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宋体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宋体"/>
              </a:rPr>
              <a:t>、</a:t>
            </a:r>
            <a:r>
              <a:rPr lang="en-US" altLang="zh-CN" sz="2800" dirty="0" smtClean="0">
                <a:solidFill>
                  <a:prstClr val="black"/>
                </a:solidFill>
                <a:latin typeface="宋体"/>
              </a:rPr>
              <a:t>0.1</a:t>
            </a:r>
            <a:r>
              <a:rPr lang="zh-CN" altLang="en-US" sz="2800" dirty="0" smtClean="0">
                <a:solidFill>
                  <a:prstClr val="black"/>
                </a:solidFill>
                <a:latin typeface="宋体"/>
              </a:rPr>
              <a:t>、</a:t>
            </a:r>
            <a:r>
              <a:rPr lang="en-US" altLang="zh-CN" sz="2800" dirty="0" smtClean="0">
                <a:solidFill>
                  <a:prstClr val="black"/>
                </a:solidFill>
                <a:latin typeface="宋体"/>
              </a:rPr>
              <a:t>0.01···g/ml</a:t>
            </a:r>
          </a:p>
          <a:p>
            <a:r>
              <a:rPr lang="en-US" altLang="zh-CN" sz="2800" dirty="0" smtClean="0">
                <a:solidFill>
                  <a:srgbClr val="5C06BA"/>
                </a:solidFill>
                <a:latin typeface="宋体"/>
              </a:rPr>
              <a:t>1</a:t>
            </a:r>
            <a:r>
              <a:rPr lang="zh-CN" altLang="en-US" sz="2800" dirty="0" smtClean="0">
                <a:solidFill>
                  <a:srgbClr val="5C06BA"/>
                </a:solidFill>
                <a:latin typeface="宋体"/>
              </a:rPr>
              <a:t>、</a:t>
            </a:r>
            <a:r>
              <a:rPr lang="en-US" altLang="zh-CN" sz="2800" dirty="0" smtClean="0">
                <a:solidFill>
                  <a:srgbClr val="5C06BA"/>
                </a:solidFill>
                <a:latin typeface="宋体"/>
              </a:rPr>
              <a:t>0.9</a:t>
            </a:r>
            <a:r>
              <a:rPr lang="zh-CN" altLang="en-US" sz="2800" dirty="0" smtClean="0">
                <a:solidFill>
                  <a:srgbClr val="5C06BA"/>
                </a:solidFill>
                <a:latin typeface="宋体"/>
              </a:rPr>
              <a:t>、</a:t>
            </a:r>
            <a:r>
              <a:rPr lang="en-US" altLang="zh-CN" sz="2800" dirty="0" smtClean="0">
                <a:solidFill>
                  <a:srgbClr val="5C06BA"/>
                </a:solidFill>
                <a:latin typeface="宋体"/>
              </a:rPr>
              <a:t>0.8··· g/ml</a:t>
            </a:r>
          </a:p>
          <a:p>
            <a:r>
              <a:rPr lang="en-US" altLang="zh-CN" sz="2800" dirty="0" smtClean="0">
                <a:solidFill>
                  <a:srgbClr val="C00000"/>
                </a:solidFill>
                <a:latin typeface="宋体"/>
              </a:rPr>
              <a:t>···</a:t>
            </a:r>
            <a:endParaRPr lang="zh-CN" altLang="en-US" sz="2800" dirty="0">
              <a:solidFill>
                <a:srgbClr val="C00000"/>
              </a:solidFill>
              <a:latin typeface="宋体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5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14678" y="285728"/>
            <a:ext cx="47148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4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142984"/>
            <a:ext cx="8180278" cy="469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112594"/>
            <a:ext cx="714348" cy="7454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129602"/>
            <a:ext cx="9144000" cy="28315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>
                  <a:solidFill>
                    <a:schemeClr val="tx1"/>
                  </a:solidFill>
                </a:ln>
              </a:rPr>
              <a:t>自我评价要素：</a:t>
            </a:r>
            <a:endParaRPr lang="en-US" altLang="zh-CN" sz="3200" b="1" dirty="0" smtClean="0">
              <a:ln>
                <a:solidFill>
                  <a:schemeClr val="tx1"/>
                </a:solidFill>
              </a:ln>
            </a:endParaRPr>
          </a:p>
          <a:p>
            <a:r>
              <a:rPr lang="zh-CN" altLang="en-US" sz="3200" dirty="0" smtClean="0"/>
              <a:t> </a:t>
            </a:r>
            <a:r>
              <a:rPr lang="zh-CN" altLang="en-US" sz="3200" b="1" dirty="0" smtClean="0"/>
              <a:t>①表格的属性要包含观察天数、生长素类似物浓度</a:t>
            </a:r>
          </a:p>
          <a:p>
            <a:r>
              <a:rPr lang="zh-CN" altLang="en-US" sz="3200" b="1" dirty="0" smtClean="0"/>
              <a:t> ②表格的属性要包含重复实验、观察指标</a:t>
            </a:r>
          </a:p>
          <a:p>
            <a:r>
              <a:rPr lang="zh-CN" altLang="en-US" sz="3200" b="1" dirty="0" smtClean="0"/>
              <a:t> ③表格绘制清楚，数据记录清晰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786322"/>
            <a:ext cx="91440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达</a:t>
            </a:r>
            <a:r>
              <a:rPr lang="zh-CN" altLang="en-US" sz="3200" dirty="0" smtClean="0"/>
              <a:t>到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0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分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357166"/>
            <a:ext cx="521497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设计表格、记录结果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0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7643866" cy="574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488" y="357166"/>
            <a:ext cx="521497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设计表格、记录结果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7715304" cy="535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57166"/>
            <a:ext cx="521497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设计表格、记录结果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8049471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57166"/>
            <a:ext cx="521497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设计表格、记录结果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0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14414" y="1714488"/>
          <a:ext cx="6786610" cy="384430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357850"/>
                <a:gridCol w="1428760"/>
              </a:tblGrid>
              <a:tr h="119063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每天观察并记录各组平均生根数或测量根平均长度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/>
                        <a:t>5</a:t>
                      </a:r>
                      <a:r>
                        <a:rPr lang="zh-CN" sz="3200" kern="100"/>
                        <a:t>分</a:t>
                      </a:r>
                      <a:endParaRPr lang="zh-CN" sz="3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063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定时观察，记录不全面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/>
                        <a:t>3</a:t>
                      </a:r>
                      <a:r>
                        <a:rPr lang="zh-CN" sz="3200" kern="100"/>
                        <a:t>分</a:t>
                      </a:r>
                      <a:endParaRPr lang="zh-CN" sz="32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9063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偶尔观察、偶尔记录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/>
                        <a:t>1</a:t>
                      </a:r>
                      <a:r>
                        <a:rPr lang="zh-CN" sz="3200" kern="100" dirty="0"/>
                        <a:t>分</a:t>
                      </a:r>
                      <a:endParaRPr lang="zh-CN" sz="3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63489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285860"/>
            <a:ext cx="73247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72396" y="5786454"/>
            <a:ext cx="121444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9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4336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214422"/>
            <a:ext cx="57912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572396" y="5786454"/>
            <a:ext cx="121444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2396" y="5786454"/>
            <a:ext cx="121444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14438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71546"/>
            <a:ext cx="58102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92971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实验设计如何评价？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3429000"/>
            <a:ext cx="892971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实验操作如何评价？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214282" y="1214422"/>
            <a:ext cx="571507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、提出问题、作出假设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227664" y="2000240"/>
            <a:ext cx="571507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实验设计方案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214282" y="2686724"/>
            <a:ext cx="571507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设计表格、记录结果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41047" y="4352218"/>
            <a:ext cx="3286147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、对照组的设置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8" name="Rectangle 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41047" y="5058692"/>
            <a:ext cx="328614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、重复实验的设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9" name="Rectangle 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1046" y="5802654"/>
            <a:ext cx="3286147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、无关变量的设置</a:t>
            </a:r>
            <a:endParaRPr lang="zh-CN" altLang="en-US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10" name="Rectangle 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000497" y="4378589"/>
            <a:ext cx="4286280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、系列浓度的配置</a:t>
            </a:r>
            <a:endParaRPr lang="zh-CN" altLang="en-US" sz="2800" dirty="0">
              <a:solidFill>
                <a:schemeClr val="tx1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11" name="Rectangle 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013878" y="5058692"/>
            <a:ext cx="427289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28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12" name="Rectangle 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987114" y="5786454"/>
            <a:ext cx="4299662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、分析实验结果得出结论</a:t>
            </a:r>
            <a:endParaRPr lang="zh-CN" altLang="en-US" sz="28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2396" y="5786454"/>
            <a:ext cx="121444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1285860"/>
            <a:ext cx="5153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72396" y="5786454"/>
            <a:ext cx="1214446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</a:rPr>
              <a:t>3</a:t>
            </a:r>
            <a:r>
              <a:rPr lang="zh-CN" altLang="en-US" sz="4800" dirty="0" smtClean="0">
                <a:solidFill>
                  <a:prstClr val="white"/>
                </a:solidFill>
              </a:rPr>
              <a:t>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147458" name="Picture 2" descr="IMG_530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071546"/>
            <a:ext cx="4000528" cy="5342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43241" y="316505"/>
            <a:ext cx="500066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、观察、记录实验结果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034" y="1857363"/>
          <a:ext cx="8429684" cy="356045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6286544"/>
                <a:gridCol w="2143140"/>
              </a:tblGrid>
              <a:tr h="100013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黑体" pitchFamily="49" charset="-122"/>
                          <a:ea typeface="黑体" pitchFamily="49" charset="-122"/>
                        </a:rPr>
                        <a:t>根据实验结果，能得出最适浓度的范围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2800" kern="100">
                          <a:latin typeface="黑体" pitchFamily="49" charset="-122"/>
                          <a:ea typeface="黑体" pitchFamily="49" charset="-122"/>
                        </a:rPr>
                        <a:t>分</a:t>
                      </a:r>
                      <a:endParaRPr lang="zh-CN" sz="2800" kern="10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013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黑体" pitchFamily="49" charset="-122"/>
                          <a:ea typeface="黑体" pitchFamily="49" charset="-122"/>
                        </a:rPr>
                        <a:t>枝条不能生根或生根少或枝条死亡，能分析出原因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2800" kern="100">
                          <a:latin typeface="黑体" pitchFamily="49" charset="-122"/>
                          <a:ea typeface="黑体" pitchFamily="49" charset="-122"/>
                        </a:rPr>
                        <a:t>分</a:t>
                      </a:r>
                      <a:endParaRPr lang="zh-CN" sz="2800" kern="10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013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黑体" pitchFamily="49" charset="-122"/>
                          <a:ea typeface="黑体" pitchFamily="49" charset="-122"/>
                        </a:rPr>
                        <a:t>枝条不能生根或生根少或枝条死亡，且分析不出原因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2800" kern="100" dirty="0">
                          <a:latin typeface="黑体" pitchFamily="49" charset="-122"/>
                          <a:ea typeface="黑体" pitchFamily="49" charset="-122"/>
                        </a:rPr>
                        <a:t>分</a:t>
                      </a:r>
                      <a:endParaRPr lang="zh-CN" sz="2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285984" y="1000108"/>
            <a:ext cx="578647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、分析实验结果得出结论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5715016"/>
            <a:ext cx="757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 smtClean="0"/>
              <a:t>①非当年枝条； ②全部去除了芽</a:t>
            </a: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③没有及时补水； </a:t>
            </a:r>
          </a:p>
          <a:p>
            <a:r>
              <a:rPr lang="zh-CN" altLang="zh-CN" sz="2400" b="1" dirty="0" smtClean="0"/>
              <a:t>④浓度过高，稀释倍数不够；⑤没能准确记录实验结果； </a:t>
            </a:r>
          </a:p>
          <a:p>
            <a:endParaRPr lang="zh-CN" altLang="en-US" b="1" dirty="0"/>
          </a:p>
        </p:txBody>
      </p:sp>
      <p:pic>
        <p:nvPicPr>
          <p:cNvPr id="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00240"/>
            <a:ext cx="6553913" cy="3219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5984" y="1000108"/>
            <a:ext cx="578647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、分析实验结果得出结论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9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6808763" cy="403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5984" y="1000108"/>
            <a:ext cx="578647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、分析实验结果得出结论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786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实验操作：</a:t>
            </a:r>
            <a:endParaRPr lang="zh-CN" altLang="zh-CN" sz="4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8082" y="5786454"/>
            <a:ext cx="1428760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</a:rPr>
              <a:t>？分</a:t>
            </a:r>
            <a:endParaRPr lang="zh-CN" altLang="en-US" sz="4800" dirty="0">
              <a:solidFill>
                <a:prstClr val="white"/>
              </a:solidFill>
            </a:endParaRPr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26"/>
            <a:ext cx="8873860" cy="314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85984" y="1000108"/>
            <a:ext cx="578647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、分析实验结果得出结论</a:t>
            </a:r>
            <a:endParaRPr lang="zh-CN" altLang="en-US" sz="3600" dirty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  <p:pic>
        <p:nvPicPr>
          <p:cNvPr id="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5" y="0"/>
            <a:ext cx="1142975" cy="11218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00240"/>
            <a:ext cx="9144000" cy="29546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</a:rPr>
              <a:t>自我评价要素：</a:t>
            </a:r>
            <a:endParaRPr lang="en-US" altLang="zh-CN" sz="2800" b="1" dirty="0" smtClean="0">
              <a:ln>
                <a:solidFill>
                  <a:schemeClr val="tx1"/>
                </a:solidFill>
              </a:ln>
            </a:endParaRPr>
          </a:p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</a:rPr>
              <a:t>①提出问题目的明确，直指“最适浓度”；</a:t>
            </a:r>
          </a:p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</a:rPr>
              <a:t>②可操作性强，明确是“某生根粉”，“某种具体的植物枝条”；</a:t>
            </a:r>
          </a:p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</a:rPr>
              <a:t>③提出问题是一个问句，假设是对提出问题推测的判断句；</a:t>
            </a:r>
          </a:p>
          <a:p>
            <a:r>
              <a:rPr lang="zh-CN" altLang="zh-CN" sz="2800" b="1" dirty="0" smtClean="0">
                <a:ln>
                  <a:solidFill>
                    <a:schemeClr val="tx1"/>
                  </a:solidFill>
                </a:ln>
              </a:rPr>
              <a:t>④表达清晰、完整，符合科学性；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8476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715016"/>
            <a:ext cx="914400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达</a:t>
            </a:r>
            <a:r>
              <a:rPr lang="zh-CN" altLang="en-US" sz="3200" dirty="0" smtClean="0"/>
              <a:t>到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分，达到</a:t>
            </a:r>
            <a:r>
              <a:rPr lang="en-US" altLang="zh-CN" sz="3200" dirty="0" smtClean="0"/>
              <a:t>0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点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分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996936" y="357166"/>
            <a:ext cx="500069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、提出问题、作出假设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8286776" cy="249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83070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连接符 8"/>
          <p:cNvCxnSpPr/>
          <p:nvPr/>
        </p:nvCxnSpPr>
        <p:spPr>
          <a:xfrm>
            <a:off x="785786" y="5572140"/>
            <a:ext cx="10001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29058" y="5500702"/>
            <a:ext cx="10001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43768" y="5500702"/>
            <a:ext cx="10001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85786" y="3571876"/>
            <a:ext cx="10001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5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168476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996936" y="357166"/>
            <a:ext cx="500069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、提出问题、作出假设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46" y="1255700"/>
            <a:ext cx="8534666" cy="245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5692" y="3684592"/>
            <a:ext cx="8572560" cy="21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168476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96936" y="357166"/>
            <a:ext cx="500069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、提出问题、作出假设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571612"/>
            <a:ext cx="86582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876"/>
            <a:ext cx="55626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464" y="1500174"/>
            <a:ext cx="862283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3643314"/>
            <a:ext cx="857716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86644" y="5786454"/>
            <a:ext cx="128588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分</a:t>
            </a:r>
            <a:endParaRPr lang="zh-CN" alt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168476" y="214290"/>
            <a:ext cx="3000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实验设计：</a:t>
            </a:r>
            <a:endParaRPr lang="zh-CN" altLang="zh-CN" sz="48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96936" y="357166"/>
            <a:ext cx="500069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、提出问题、作出假设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-24"/>
            <a:ext cx="1142976" cy="1114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28736"/>
            <a:ext cx="91440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876"/>
            <a:ext cx="8572560" cy="186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715016"/>
            <a:ext cx="1095360" cy="11429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2417</Words>
  <Application>Microsoft Office PowerPoint</Application>
  <PresentationFormat>全屏显示(4:3)</PresentationFormat>
  <Paragraphs>264</Paragraphs>
  <Slides>55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Office 主题</vt:lpstr>
      <vt:lpstr>2_Office 主题</vt:lpstr>
      <vt:lpstr>3_Office 主题</vt:lpstr>
      <vt:lpstr>4_Office 主题</vt:lpstr>
      <vt:lpstr>10_Office 主题</vt:lpstr>
      <vt:lpstr>5_Office 主题</vt:lpstr>
      <vt:lpstr>1_Office 主题</vt:lpstr>
      <vt:lpstr>6_Office 主题</vt:lpstr>
      <vt:lpstr>7_Office 主题</vt:lpstr>
      <vt:lpstr>探索生长素类似物促进插条生根的最适浓度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</cp:revision>
  <dcterms:created xsi:type="dcterms:W3CDTF">2014-12-04T04:27:42Z</dcterms:created>
  <dcterms:modified xsi:type="dcterms:W3CDTF">2014-12-10T11:37:36Z</dcterms:modified>
</cp:coreProperties>
</file>