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7" r:id="rId2"/>
    <p:sldId id="406" r:id="rId3"/>
    <p:sldId id="408" r:id="rId4"/>
    <p:sldId id="407" r:id="rId5"/>
    <p:sldId id="411" r:id="rId6"/>
    <p:sldId id="424" r:id="rId7"/>
    <p:sldId id="456" r:id="rId8"/>
    <p:sldId id="412" r:id="rId9"/>
    <p:sldId id="423" r:id="rId10"/>
    <p:sldId id="414" r:id="rId11"/>
    <p:sldId id="415" r:id="rId12"/>
    <p:sldId id="416" r:id="rId13"/>
    <p:sldId id="409" r:id="rId14"/>
    <p:sldId id="452"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72"/>
      </p:cViewPr>
      <p:guideLst/>
    </p:cSldViewPr>
  </p:slideViewPr>
  <p:notesTextViewPr>
    <p:cViewPr>
      <p:scale>
        <a:sx n="1" d="1"/>
        <a:sy n="1" d="1"/>
      </p:scale>
      <p:origin x="0" y="0"/>
    </p:cViewPr>
  </p:notesTextViewPr>
  <p:notesViewPr>
    <p:cSldViewPr snapToGrid="0">
      <p:cViewPr varScale="1">
        <p:scale>
          <a:sx n="65" d="100"/>
          <a:sy n="65" d="100"/>
        </p:scale>
        <p:origin x="3154"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zhang\Desktop\&#33026;&#32938;&#37238;&#25233;&#21046;&#32479;&#35745;%20-%20&#21103;&#26412;.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803595955931901"/>
          <c:y val="1.5678391959799001E-2"/>
          <c:w val="0.671163012392755"/>
          <c:h val="0.79847236180904502"/>
        </c:manualLayout>
      </c:layout>
      <c:scatterChart>
        <c:scatterStyle val="smoothMarker"/>
        <c:varyColors val="0"/>
        <c:ser>
          <c:idx val="0"/>
          <c:order val="0"/>
          <c:spPr>
            <a:ln w="19050" cap="rnd" cmpd="sng" algn="ctr">
              <a:solidFill>
                <a:schemeClr val="tx1"/>
              </a:solidFill>
              <a:prstDash val="solid"/>
              <a:round/>
            </a:ln>
          </c:spPr>
          <c:marker>
            <c:spPr>
              <a:solidFill>
                <a:schemeClr val="tx1"/>
              </a:solidFill>
              <a:ln w="12700" cap="flat" cmpd="sng" algn="ctr">
                <a:solidFill>
                  <a:schemeClr val="tx1"/>
                </a:solidFill>
                <a:prstDash val="solid"/>
                <a:round/>
              </a:ln>
            </c:spPr>
          </c:marker>
          <c:xVal>
            <c:numRef>
              <c:f>Sheet5!$I$45:$I$49</c:f>
              <c:numCache>
                <c:formatCode>General</c:formatCode>
                <c:ptCount val="5"/>
                <c:pt idx="0">
                  <c:v>0.1</c:v>
                </c:pt>
                <c:pt idx="1">
                  <c:v>7.4999999999999997E-2</c:v>
                </c:pt>
                <c:pt idx="2">
                  <c:v>0.05</c:v>
                </c:pt>
                <c:pt idx="3">
                  <c:v>2.5000000000000001E-2</c:v>
                </c:pt>
                <c:pt idx="4">
                  <c:v>0.01</c:v>
                </c:pt>
              </c:numCache>
            </c:numRef>
          </c:xVal>
          <c:yVal>
            <c:numRef>
              <c:f>Sheet5!$J$50:$J$54</c:f>
              <c:numCache>
                <c:formatCode>General</c:formatCode>
                <c:ptCount val="5"/>
                <c:pt idx="0">
                  <c:v>61.16</c:v>
                </c:pt>
                <c:pt idx="1">
                  <c:v>50.1</c:v>
                </c:pt>
                <c:pt idx="2">
                  <c:v>41.06</c:v>
                </c:pt>
                <c:pt idx="3">
                  <c:v>33.200000000000003</c:v>
                </c:pt>
                <c:pt idx="4">
                  <c:v>24.04</c:v>
                </c:pt>
              </c:numCache>
            </c:numRef>
          </c:yVal>
          <c:smooth val="1"/>
          <c:extLst>
            <c:ext xmlns:c16="http://schemas.microsoft.com/office/drawing/2014/chart" uri="{C3380CC4-5D6E-409C-BE32-E72D297353CC}">
              <c16:uniqueId val="{00000000-8F1B-4F9A-9551-356DCDA0B552}"/>
            </c:ext>
          </c:extLst>
        </c:ser>
        <c:dLbls>
          <c:showLegendKey val="0"/>
          <c:showVal val="0"/>
          <c:showCatName val="0"/>
          <c:showSerName val="0"/>
          <c:showPercent val="0"/>
          <c:showBubbleSize val="0"/>
        </c:dLbls>
        <c:axId val="398498432"/>
        <c:axId val="399705984"/>
      </c:scatterChart>
      <c:valAx>
        <c:axId val="398498432"/>
        <c:scaling>
          <c:orientation val="minMax"/>
          <c:max val="0.1"/>
        </c:scaling>
        <c:delete val="0"/>
        <c:axPos val="b"/>
        <c:title>
          <c:tx>
            <c:rich>
              <a:bodyPr rot="0" spcFirstLastPara="0" vertOverflow="ellipsis" vert="horz" wrap="square" anchor="ctr" anchorCtr="1"/>
              <a:lstStyle/>
              <a:p>
                <a:pPr>
                  <a:defRPr lang="zh-CN" sz="1400" b="0" i="0" u="none" strike="noStrike" kern="1200" baseline="0">
                    <a:solidFill>
                      <a:schemeClr val="tx1"/>
                    </a:solidFill>
                    <a:latin typeface="Times New Roman" panose="02020603050405020304" charset="0"/>
                    <a:ea typeface="+mn-ea"/>
                    <a:cs typeface="Times New Roman" panose="02020603050405020304" charset="0"/>
                  </a:defRPr>
                </a:pPr>
                <a:r>
                  <a:rPr lang="zh-CN" sz="1400" b="0"/>
                  <a:t>奥利司他浓度 </a:t>
                </a:r>
                <a:r>
                  <a:rPr lang="zh-CN" altLang="en-US" sz="1400" b="0"/>
                  <a:t>（</a:t>
                </a:r>
                <a:r>
                  <a:rPr lang="en-US" sz="1400" b="0"/>
                  <a:t>mg/mL</a:t>
                </a:r>
                <a:r>
                  <a:rPr lang="zh-CN" altLang="en-US" sz="1400" b="0"/>
                  <a:t>）</a:t>
                </a:r>
                <a:endParaRPr lang="en-US" sz="1400" b="0"/>
              </a:p>
            </c:rich>
          </c:tx>
          <c:layout>
            <c:manualLayout>
              <c:xMode val="edge"/>
              <c:yMode val="edge"/>
              <c:x val="0.302634089575821"/>
              <c:y val="0.91517587939698497"/>
            </c:manualLayout>
          </c:layout>
          <c:overlay val="0"/>
        </c:title>
        <c:numFmt formatCode="General" sourceLinked="1"/>
        <c:majorTickMark val="in"/>
        <c:minorTickMark val="none"/>
        <c:tickLblPos val="nextTo"/>
        <c:spPr>
          <a:ln w="12700" cap="flat" cmpd="sng" algn="ctr">
            <a:solidFill>
              <a:schemeClr val="tx1"/>
            </a:solidFill>
            <a:prstDash val="solid"/>
            <a:round/>
          </a:ln>
        </c:spPr>
        <c:txPr>
          <a:bodyPr rot="-60000000" spcFirstLastPara="0" vertOverflow="ellipsis" vert="horz" wrap="square" anchor="ctr" anchorCtr="1"/>
          <a:lstStyle/>
          <a:p>
            <a:pPr>
              <a:defRPr lang="zh-CN" sz="1400" b="0" i="0" u="none" strike="noStrike" kern="1200" baseline="0">
                <a:solidFill>
                  <a:schemeClr val="tx1"/>
                </a:solidFill>
                <a:latin typeface="Times New Roman" panose="02020603050405020304" charset="0"/>
                <a:ea typeface="+mn-ea"/>
                <a:cs typeface="Times New Roman" panose="02020603050405020304" charset="0"/>
              </a:defRPr>
            </a:pPr>
            <a:endParaRPr lang="zh-CN"/>
          </a:p>
        </c:txPr>
        <c:crossAx val="399705984"/>
        <c:crosses val="autoZero"/>
        <c:crossBetween val="midCat"/>
        <c:majorUnit val="2.5000000000000001E-2"/>
      </c:valAx>
      <c:valAx>
        <c:axId val="399705984"/>
        <c:scaling>
          <c:orientation val="minMax"/>
          <c:max val="100"/>
        </c:scaling>
        <c:delete val="0"/>
        <c:axPos val="l"/>
        <c:title>
          <c:tx>
            <c:rich>
              <a:bodyPr rot="-5400000" spcFirstLastPara="0" vertOverflow="ellipsis" vert="horz" wrap="square" anchor="ctr" anchorCtr="1"/>
              <a:lstStyle/>
              <a:p>
                <a:pPr>
                  <a:defRPr lang="zh-CN" sz="1400" b="0" i="0" u="none" strike="noStrike" kern="1200" baseline="0">
                    <a:solidFill>
                      <a:schemeClr val="tx1"/>
                    </a:solidFill>
                    <a:latin typeface="Times New Roman" panose="02020603050405020304" charset="0"/>
                    <a:ea typeface="+mn-ea"/>
                    <a:cs typeface="Times New Roman" panose="02020603050405020304" charset="0"/>
                  </a:defRPr>
                </a:pPr>
                <a:r>
                  <a:rPr lang="zh-CN" sz="1400" b="0"/>
                  <a:t>抑制率 </a:t>
                </a:r>
                <a:r>
                  <a:rPr lang="en-US" sz="1400" b="0"/>
                  <a:t>/%</a:t>
                </a:r>
                <a:endParaRPr lang="zh-CN" sz="1400" b="0"/>
              </a:p>
            </c:rich>
          </c:tx>
          <c:layout>
            <c:manualLayout>
              <c:xMode val="edge"/>
              <c:yMode val="edge"/>
              <c:x val="6.0179814385150798E-2"/>
              <c:y val="0.26455236731078302"/>
            </c:manualLayout>
          </c:layout>
          <c:overlay val="0"/>
        </c:title>
        <c:numFmt formatCode="General" sourceLinked="1"/>
        <c:majorTickMark val="in"/>
        <c:minorTickMark val="none"/>
        <c:tickLblPos val="nextTo"/>
        <c:spPr>
          <a:ln w="12700" cap="flat" cmpd="sng" algn="ctr">
            <a:solidFill>
              <a:schemeClr val="tx1"/>
            </a:solidFill>
            <a:prstDash val="solid"/>
            <a:round/>
          </a:ln>
        </c:spPr>
        <c:txPr>
          <a:bodyPr rot="-60000000" spcFirstLastPara="0" vertOverflow="ellipsis" vert="horz" wrap="square" anchor="ctr" anchorCtr="1"/>
          <a:lstStyle/>
          <a:p>
            <a:pPr>
              <a:defRPr lang="zh-CN" sz="1400" b="0" i="0" u="none" strike="noStrike" kern="1200" baseline="0">
                <a:solidFill>
                  <a:schemeClr val="tx1"/>
                </a:solidFill>
                <a:latin typeface="Times New Roman" panose="02020603050405020304" charset="0"/>
                <a:ea typeface="Times New Roman" panose="02020603050405020304" charset="0"/>
                <a:cs typeface="Times New Roman" panose="02020603050405020304" charset="0"/>
                <a:sym typeface="Times New Roman" panose="02020603050405020304" charset="0"/>
              </a:defRPr>
            </a:pPr>
            <a:endParaRPr lang="zh-CN"/>
          </a:p>
        </c:txPr>
        <c:crossAx val="398498432"/>
        <c:crosses val="autoZero"/>
        <c:crossBetween val="midCat"/>
        <c:majorUnit val="20"/>
      </c:valAx>
    </c:plotArea>
    <c:plotVisOnly val="1"/>
    <c:dispBlanksAs val="gap"/>
    <c:showDLblsOverMax val="0"/>
  </c:chart>
  <c:spPr>
    <a:ln w="9525" cap="flat" cmpd="sng" algn="ctr">
      <a:noFill/>
      <a:prstDash val="solid"/>
      <a:round/>
    </a:ln>
  </c:spPr>
  <c:txPr>
    <a:bodyPr/>
    <a:lstStyle/>
    <a:p>
      <a:pPr>
        <a:defRPr lang="zh-CN" sz="1000" b="1">
          <a:latin typeface="Times New Roman" panose="02020603050405020304" charset="0"/>
          <a:cs typeface="Times New Roman" panose="02020603050405020304" charset="0"/>
        </a:defRPr>
      </a:pPr>
      <a:endParaRPr lang="zh-CN"/>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5724844063601"/>
          <c:y val="1.6396896936879901E-2"/>
          <c:w val="0.77293482772934796"/>
          <c:h val="0.77830565482446901"/>
        </c:manualLayout>
      </c:layout>
      <c:scatterChart>
        <c:scatterStyle val="smoothMarker"/>
        <c:varyColors val="0"/>
        <c:ser>
          <c:idx val="0"/>
          <c:order val="0"/>
          <c:tx>
            <c:strRef>
              <c:f>正己烷提取部位</c:f>
              <c:strCache>
                <c:ptCount val="1"/>
                <c:pt idx="0">
                  <c:v>正己烷提取部位</c:v>
                </c:pt>
              </c:strCache>
            </c:strRef>
          </c:tx>
          <c:spPr>
            <a:ln w="19050" cap="rnd" cmpd="sng" algn="ctr">
              <a:solidFill>
                <a:schemeClr val="tx1"/>
              </a:solidFill>
              <a:prstDash val="solid"/>
              <a:round/>
            </a:ln>
          </c:spPr>
          <c:marker>
            <c:spPr>
              <a:solidFill>
                <a:schemeClr val="tx1"/>
              </a:solidFill>
              <a:ln w="12700" cap="flat" cmpd="sng" algn="ctr">
                <a:solidFill>
                  <a:schemeClr val="tx1"/>
                </a:solidFill>
                <a:prstDash val="solid"/>
                <a:round/>
              </a:ln>
            </c:spPr>
          </c:marker>
          <c:errBars>
            <c:errDir val="y"/>
            <c:errBarType val="both"/>
            <c:errValType val="cust"/>
            <c:noEndCap val="0"/>
            <c:plus>
              <c:numLit>
                <c:formatCode>General</c:formatCode>
                <c:ptCount val="1"/>
                <c:pt idx="0">
                  <c:v>2</c:v>
                </c:pt>
              </c:numLit>
            </c:plus>
            <c:minus>
              <c:numLit>
                <c:formatCode>General</c:formatCode>
                <c:ptCount val="1"/>
                <c:pt idx="0">
                  <c:v>2</c:v>
                </c:pt>
              </c:numLit>
            </c:minus>
          </c:errBars>
          <c:xVal>
            <c:numRef>
              <c:f>Sheet4!$H$72:$H$76</c:f>
              <c:numCache>
                <c:formatCode>General</c:formatCode>
                <c:ptCount val="5"/>
                <c:pt idx="0">
                  <c:v>10</c:v>
                </c:pt>
                <c:pt idx="1">
                  <c:v>7.5</c:v>
                </c:pt>
                <c:pt idx="2">
                  <c:v>5</c:v>
                </c:pt>
                <c:pt idx="3">
                  <c:v>2.5</c:v>
                </c:pt>
                <c:pt idx="4">
                  <c:v>1</c:v>
                </c:pt>
              </c:numCache>
            </c:numRef>
          </c:xVal>
          <c:yVal>
            <c:numRef>
              <c:f>Sheet4!$I$70:$I$74</c:f>
              <c:numCache>
                <c:formatCode>General</c:formatCode>
                <c:ptCount val="5"/>
                <c:pt idx="0">
                  <c:v>86.5</c:v>
                </c:pt>
                <c:pt idx="1">
                  <c:v>73.599999999999994</c:v>
                </c:pt>
                <c:pt idx="2">
                  <c:v>67.900000000000006</c:v>
                </c:pt>
                <c:pt idx="3">
                  <c:v>56.2</c:v>
                </c:pt>
                <c:pt idx="4">
                  <c:v>47.2</c:v>
                </c:pt>
              </c:numCache>
            </c:numRef>
          </c:yVal>
          <c:smooth val="1"/>
          <c:extLst>
            <c:ext xmlns:c16="http://schemas.microsoft.com/office/drawing/2014/chart" uri="{C3380CC4-5D6E-409C-BE32-E72D297353CC}">
              <c16:uniqueId val="{00000000-4DFA-4943-9FCC-447B036BF5D7}"/>
            </c:ext>
          </c:extLst>
        </c:ser>
        <c:ser>
          <c:idx val="1"/>
          <c:order val="1"/>
          <c:tx>
            <c:strRef>
              <c:f>二氯甲烷提取部位</c:f>
              <c:strCache>
                <c:ptCount val="1"/>
                <c:pt idx="0">
                  <c:v>二氯甲烷提取部位</c:v>
                </c:pt>
              </c:strCache>
            </c:strRef>
          </c:tx>
          <c:spPr>
            <a:ln w="19050" cap="rnd" cmpd="sng" algn="ctr">
              <a:solidFill>
                <a:schemeClr val="tx1"/>
              </a:solidFill>
              <a:prstDash val="solid"/>
              <a:round/>
            </a:ln>
          </c:spPr>
          <c:marker>
            <c:symbol val="circle"/>
            <c:size val="5"/>
            <c:spPr>
              <a:solidFill>
                <a:schemeClr val="tx1"/>
              </a:solidFill>
              <a:ln w="12700" cap="flat" cmpd="sng" algn="ctr">
                <a:solidFill>
                  <a:schemeClr val="tx1"/>
                </a:solidFill>
                <a:prstDash val="solid"/>
                <a:round/>
              </a:ln>
            </c:spPr>
          </c:marker>
          <c:errBars>
            <c:errDir val="y"/>
            <c:errBarType val="both"/>
            <c:errValType val="cust"/>
            <c:noEndCap val="0"/>
            <c:plus>
              <c:numLit>
                <c:formatCode>General</c:formatCode>
                <c:ptCount val="1"/>
                <c:pt idx="0">
                  <c:v>2</c:v>
                </c:pt>
              </c:numLit>
            </c:plus>
            <c:minus>
              <c:numLit>
                <c:formatCode>General</c:formatCode>
                <c:ptCount val="1"/>
                <c:pt idx="0">
                  <c:v>3</c:v>
                </c:pt>
              </c:numLit>
            </c:minus>
          </c:errBars>
          <c:xVal>
            <c:numRef>
              <c:f>Sheet4!$H$72:$H$76</c:f>
              <c:numCache>
                <c:formatCode>General</c:formatCode>
                <c:ptCount val="5"/>
                <c:pt idx="0">
                  <c:v>10</c:v>
                </c:pt>
                <c:pt idx="1">
                  <c:v>7.5</c:v>
                </c:pt>
                <c:pt idx="2">
                  <c:v>5</c:v>
                </c:pt>
                <c:pt idx="3">
                  <c:v>2.5</c:v>
                </c:pt>
                <c:pt idx="4">
                  <c:v>1</c:v>
                </c:pt>
              </c:numCache>
            </c:numRef>
          </c:xVal>
          <c:yVal>
            <c:numRef>
              <c:f>Sheet4!$I$76:$I$80</c:f>
              <c:numCache>
                <c:formatCode>General</c:formatCode>
                <c:ptCount val="5"/>
                <c:pt idx="0">
                  <c:v>58.57</c:v>
                </c:pt>
                <c:pt idx="1">
                  <c:v>40.200000000000003</c:v>
                </c:pt>
                <c:pt idx="2">
                  <c:v>32.1</c:v>
                </c:pt>
                <c:pt idx="3">
                  <c:v>21.7</c:v>
                </c:pt>
                <c:pt idx="4">
                  <c:v>15.68</c:v>
                </c:pt>
              </c:numCache>
            </c:numRef>
          </c:yVal>
          <c:smooth val="1"/>
          <c:extLst>
            <c:ext xmlns:c16="http://schemas.microsoft.com/office/drawing/2014/chart" uri="{C3380CC4-5D6E-409C-BE32-E72D297353CC}">
              <c16:uniqueId val="{00000001-4DFA-4943-9FCC-447B036BF5D7}"/>
            </c:ext>
          </c:extLst>
        </c:ser>
        <c:ser>
          <c:idx val="2"/>
          <c:order val="2"/>
          <c:tx>
            <c:strRef>
              <c:f>乙酸乙酯提取部位</c:f>
              <c:strCache>
                <c:ptCount val="1"/>
                <c:pt idx="0">
                  <c:v>乙酸乙酯提取部位</c:v>
                </c:pt>
              </c:strCache>
            </c:strRef>
          </c:tx>
          <c:spPr>
            <a:ln w="19050" cap="rnd" cmpd="sng" algn="ctr">
              <a:solidFill>
                <a:schemeClr val="tx1"/>
              </a:solidFill>
              <a:prstDash val="solid"/>
              <a:round/>
            </a:ln>
          </c:spPr>
          <c:marker>
            <c:spPr>
              <a:solidFill>
                <a:schemeClr val="tx1"/>
              </a:solidFill>
              <a:ln w="12700" cap="flat" cmpd="sng" algn="ctr">
                <a:solidFill>
                  <a:schemeClr val="tx1"/>
                </a:solidFill>
                <a:prstDash val="solid"/>
                <a:round/>
              </a:ln>
            </c:spPr>
          </c:marker>
          <c:errBars>
            <c:errDir val="y"/>
            <c:errBarType val="both"/>
            <c:errValType val="cust"/>
            <c:noEndCap val="0"/>
            <c:plus>
              <c:numLit>
                <c:formatCode>General</c:formatCode>
                <c:ptCount val="1"/>
                <c:pt idx="0">
                  <c:v>2</c:v>
                </c:pt>
              </c:numLit>
            </c:plus>
            <c:minus>
              <c:numLit>
                <c:formatCode>General</c:formatCode>
                <c:ptCount val="1"/>
                <c:pt idx="0">
                  <c:v>2</c:v>
                </c:pt>
              </c:numLit>
            </c:minus>
          </c:errBars>
          <c:xVal>
            <c:numRef>
              <c:f>Sheet4!$H$72:$H$76</c:f>
              <c:numCache>
                <c:formatCode>General</c:formatCode>
                <c:ptCount val="5"/>
                <c:pt idx="0">
                  <c:v>10</c:v>
                </c:pt>
                <c:pt idx="1">
                  <c:v>7.5</c:v>
                </c:pt>
                <c:pt idx="2">
                  <c:v>5</c:v>
                </c:pt>
                <c:pt idx="3">
                  <c:v>2.5</c:v>
                </c:pt>
                <c:pt idx="4">
                  <c:v>1</c:v>
                </c:pt>
              </c:numCache>
            </c:numRef>
          </c:xVal>
          <c:yVal>
            <c:numRef>
              <c:f>Sheet4!$G$83:$G$87</c:f>
              <c:numCache>
                <c:formatCode>General</c:formatCode>
                <c:ptCount val="5"/>
                <c:pt idx="0">
                  <c:v>39.700000000000003</c:v>
                </c:pt>
                <c:pt idx="1">
                  <c:v>25.4</c:v>
                </c:pt>
                <c:pt idx="2">
                  <c:v>17.579999999999998</c:v>
                </c:pt>
                <c:pt idx="3">
                  <c:v>12.1</c:v>
                </c:pt>
                <c:pt idx="4">
                  <c:v>8</c:v>
                </c:pt>
              </c:numCache>
            </c:numRef>
          </c:yVal>
          <c:smooth val="1"/>
          <c:extLst>
            <c:ext xmlns:c16="http://schemas.microsoft.com/office/drawing/2014/chart" uri="{C3380CC4-5D6E-409C-BE32-E72D297353CC}">
              <c16:uniqueId val="{00000002-4DFA-4943-9FCC-447B036BF5D7}"/>
            </c:ext>
          </c:extLst>
        </c:ser>
        <c:dLbls>
          <c:showLegendKey val="0"/>
          <c:showVal val="0"/>
          <c:showCatName val="0"/>
          <c:showSerName val="0"/>
          <c:showPercent val="0"/>
          <c:showBubbleSize val="0"/>
        </c:dLbls>
        <c:axId val="399764480"/>
        <c:axId val="400752640"/>
      </c:scatterChart>
      <c:valAx>
        <c:axId val="399764480"/>
        <c:scaling>
          <c:orientation val="minMax"/>
          <c:max val="10"/>
        </c:scaling>
        <c:delete val="0"/>
        <c:axPos val="b"/>
        <c:title>
          <c:tx>
            <c:rich>
              <a:bodyPr rot="0" spcFirstLastPara="0" vertOverflow="ellipsis" vert="horz" wrap="square" anchor="ctr" anchorCtr="1"/>
              <a:lstStyle/>
              <a:p>
                <a:pPr>
                  <a:defRPr lang="zh-CN" sz="1400" b="0" i="0" u="none" strike="noStrike" kern="1200" baseline="0">
                    <a:solidFill>
                      <a:schemeClr val="tx1"/>
                    </a:solidFill>
                    <a:latin typeface="+mn-lt"/>
                    <a:ea typeface="+mn-ea"/>
                    <a:cs typeface="+mn-cs"/>
                  </a:defRPr>
                </a:pPr>
                <a:r>
                  <a:rPr lang="zh-CN" altLang="en-US" sz="1400" b="0"/>
                  <a:t>提取物浓度（</a:t>
                </a:r>
                <a:r>
                  <a:rPr lang="en-US" altLang="zh-CN" sz="1400" b="0"/>
                  <a:t>mg/mL</a:t>
                </a:r>
                <a:r>
                  <a:rPr lang="zh-CN" altLang="en-US" sz="1400" b="0"/>
                  <a:t>）</a:t>
                </a:r>
                <a:endParaRPr lang="en-US" altLang="en-US" sz="1400" b="0"/>
              </a:p>
            </c:rich>
          </c:tx>
          <c:layout>
            <c:manualLayout>
              <c:xMode val="edge"/>
              <c:yMode val="edge"/>
              <c:x val="0.369414401599926"/>
              <c:y val="0.91065797771704904"/>
            </c:manualLayout>
          </c:layout>
          <c:overlay val="0"/>
        </c:title>
        <c:numFmt formatCode="General" sourceLinked="1"/>
        <c:majorTickMark val="in"/>
        <c:minorTickMark val="none"/>
        <c:tickLblPos val="nextTo"/>
        <c:spPr>
          <a:ln w="12700" cap="flat" cmpd="sng" algn="ctr">
            <a:solidFill>
              <a:schemeClr val="tx1"/>
            </a:solidFill>
            <a:prstDash val="solid"/>
            <a:round/>
          </a:ln>
        </c:spPr>
        <c:txPr>
          <a:bodyPr rot="-60000000" spcFirstLastPara="0" vertOverflow="ellipsis" vert="horz" wrap="square" anchor="ctr" anchorCtr="1"/>
          <a:lstStyle/>
          <a:p>
            <a:pPr>
              <a:defRPr lang="zh-CN" sz="1400" b="0" i="0" u="none" strike="noStrike" kern="1200" baseline="0">
                <a:solidFill>
                  <a:schemeClr val="tx1"/>
                </a:solidFill>
                <a:latin typeface="+mn-lt"/>
                <a:ea typeface="+mn-ea"/>
                <a:cs typeface="+mn-cs"/>
              </a:defRPr>
            </a:pPr>
            <a:endParaRPr lang="zh-CN"/>
          </a:p>
        </c:txPr>
        <c:crossAx val="400752640"/>
        <c:crosses val="autoZero"/>
        <c:crossBetween val="midCat"/>
      </c:valAx>
      <c:valAx>
        <c:axId val="400752640"/>
        <c:scaling>
          <c:orientation val="minMax"/>
        </c:scaling>
        <c:delete val="0"/>
        <c:axPos val="l"/>
        <c:title>
          <c:tx>
            <c:rich>
              <a:bodyPr rot="-5400000" spcFirstLastPara="0" vertOverflow="ellipsis" vert="horz" wrap="square" anchor="ctr" anchorCtr="1"/>
              <a:lstStyle/>
              <a:p>
                <a:pPr>
                  <a:defRPr lang="zh-CN" sz="1400" b="0" i="0" u="none" strike="noStrike" kern="1200" baseline="0">
                    <a:solidFill>
                      <a:schemeClr val="tx1"/>
                    </a:solidFill>
                    <a:latin typeface="+mn-lt"/>
                    <a:ea typeface="+mn-ea"/>
                    <a:cs typeface="+mn-cs"/>
                  </a:defRPr>
                </a:pPr>
                <a:r>
                  <a:rPr lang="zh-CN" altLang="en-US" sz="1400" b="0"/>
                  <a:t>抑制率</a:t>
                </a:r>
                <a:r>
                  <a:rPr lang="en-US" altLang="zh-CN" sz="1400" b="0"/>
                  <a:t>/%</a:t>
                </a:r>
                <a:endParaRPr lang="zh-CN" altLang="en-US" sz="1400" b="0"/>
              </a:p>
            </c:rich>
          </c:tx>
          <c:layout>
            <c:manualLayout>
              <c:xMode val="edge"/>
              <c:yMode val="edge"/>
              <c:x val="4.64592984778293E-2"/>
              <c:y val="0.29142289662607901"/>
            </c:manualLayout>
          </c:layout>
          <c:overlay val="0"/>
        </c:title>
        <c:numFmt formatCode="General" sourceLinked="1"/>
        <c:majorTickMark val="in"/>
        <c:minorTickMark val="none"/>
        <c:tickLblPos val="nextTo"/>
        <c:spPr>
          <a:noFill/>
          <a:ln w="12700" cap="flat" cmpd="sng" algn="ctr">
            <a:solidFill>
              <a:schemeClr val="tx1"/>
            </a:solidFill>
            <a:prstDash val="solid"/>
            <a:round/>
          </a:ln>
        </c:spPr>
        <c:txPr>
          <a:bodyPr rot="-60000000" spcFirstLastPara="0" vertOverflow="ellipsis" vert="horz" wrap="square" anchor="ctr" anchorCtr="1"/>
          <a:lstStyle/>
          <a:p>
            <a:pPr>
              <a:defRPr lang="zh-CN" sz="1400" b="0" i="0" u="none" strike="noStrike" kern="1200" baseline="0">
                <a:solidFill>
                  <a:schemeClr val="tx1"/>
                </a:solidFill>
                <a:latin typeface="Times New Roman" panose="02020603050405020304" charset="0"/>
                <a:ea typeface="Times New Roman" panose="02020603050405020304" charset="0"/>
                <a:cs typeface="Times New Roman" panose="02020603050405020304" charset="0"/>
                <a:sym typeface="Times New Roman" panose="02020603050405020304" charset="0"/>
              </a:defRPr>
            </a:pPr>
            <a:endParaRPr lang="zh-CN"/>
          </a:p>
        </c:txPr>
        <c:crossAx val="399764480"/>
        <c:crosses val="autoZero"/>
        <c:crossBetween val="midCat"/>
        <c:majorUnit val="20"/>
      </c:valAx>
    </c:plotArea>
    <c:legend>
      <c:legendPos val="r"/>
      <c:legendEntry>
        <c:idx val="0"/>
        <c:txPr>
          <a:bodyPr rot="0" spcFirstLastPara="0" vertOverflow="ellipsis" vert="horz" wrap="square" anchor="ctr" anchorCtr="1"/>
          <a:lstStyle/>
          <a:p>
            <a:pPr>
              <a:defRPr lang="zh-CN" sz="1400" b="0" i="0" u="none" strike="noStrike" kern="1200" baseline="0">
                <a:solidFill>
                  <a:schemeClr val="tx1"/>
                </a:solidFill>
                <a:latin typeface="+mn-lt"/>
                <a:ea typeface="+mn-ea"/>
                <a:cs typeface="+mn-cs"/>
              </a:defRPr>
            </a:pPr>
            <a:endParaRPr lang="zh-CN"/>
          </a:p>
        </c:txPr>
      </c:legendEntry>
      <c:legendEntry>
        <c:idx val="1"/>
        <c:txPr>
          <a:bodyPr rot="0" spcFirstLastPara="0" vertOverflow="ellipsis" vert="horz" wrap="square" anchor="ctr" anchorCtr="1"/>
          <a:lstStyle/>
          <a:p>
            <a:pPr>
              <a:defRPr lang="zh-CN" sz="1400" b="0" i="0" u="none" strike="noStrike" kern="1200" baseline="0">
                <a:solidFill>
                  <a:schemeClr val="tx1"/>
                </a:solidFill>
                <a:latin typeface="+mn-lt"/>
                <a:ea typeface="+mn-ea"/>
                <a:cs typeface="+mn-cs"/>
              </a:defRPr>
            </a:pPr>
            <a:endParaRPr lang="zh-CN"/>
          </a:p>
        </c:txPr>
      </c:legendEntry>
      <c:legendEntry>
        <c:idx val="2"/>
        <c:txPr>
          <a:bodyPr rot="0" spcFirstLastPara="0" vertOverflow="ellipsis" vert="horz" wrap="square" anchor="ctr" anchorCtr="1"/>
          <a:lstStyle/>
          <a:p>
            <a:pPr>
              <a:defRPr lang="zh-CN" sz="1400" b="0" i="0" u="none" strike="noStrike" kern="1200" baseline="0">
                <a:solidFill>
                  <a:schemeClr val="tx1"/>
                </a:solidFill>
                <a:latin typeface="+mn-lt"/>
                <a:ea typeface="+mn-ea"/>
                <a:cs typeface="+mn-cs"/>
              </a:defRPr>
            </a:pPr>
            <a:endParaRPr lang="zh-CN"/>
          </a:p>
        </c:txPr>
      </c:legendEntry>
      <c:layout>
        <c:manualLayout>
          <c:xMode val="edge"/>
          <c:yMode val="edge"/>
          <c:x val="0.175248180013236"/>
          <c:y val="7.9882318410440297E-3"/>
          <c:w val="0.54943745863666404"/>
          <c:h val="0.24994756997372"/>
        </c:manualLayout>
      </c:layout>
      <c:overlay val="0"/>
      <c:txPr>
        <a:bodyPr rot="0" spcFirstLastPara="0" vertOverflow="ellipsis" vert="horz" wrap="square" anchor="ctr" anchorCtr="1"/>
        <a:lstStyle/>
        <a:p>
          <a:pPr>
            <a:defRPr lang="zh-CN" sz="1400" b="0" i="0" u="none" strike="noStrike" kern="1200" baseline="0">
              <a:solidFill>
                <a:schemeClr val="tx1"/>
              </a:solidFill>
              <a:latin typeface="+mn-lt"/>
              <a:ea typeface="+mn-ea"/>
              <a:cs typeface="+mn-cs"/>
            </a:defRPr>
          </a:pPr>
          <a:endParaRPr lang="zh-CN"/>
        </a:p>
      </c:txPr>
    </c:legend>
    <c:plotVisOnly val="1"/>
    <c:dispBlanksAs val="gap"/>
    <c:showDLblsOverMax val="0"/>
  </c:chart>
  <c:spPr>
    <a:ln w="9525" cap="flat" cmpd="sng" algn="ctr">
      <a:noFill/>
      <a:prstDash val="solid"/>
      <a:round/>
    </a:ln>
  </c:spPr>
  <c:txPr>
    <a:bodyPr/>
    <a:lstStyle/>
    <a:p>
      <a:pPr>
        <a:defRPr lang="zh-CN"/>
      </a:pPr>
      <a:endParaRPr lang="zh-CN"/>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913888252429601"/>
          <c:y val="5.4120148440488701E-2"/>
          <c:w val="0.520315762043559"/>
          <c:h val="0.74708883009703697"/>
        </c:manualLayout>
      </c:layout>
      <c:scatterChart>
        <c:scatterStyle val="smoothMarker"/>
        <c:varyColors val="0"/>
        <c:ser>
          <c:idx val="1"/>
          <c:order val="0"/>
          <c:tx>
            <c:strRef>
              <c:f>无抑制剂组</c:f>
              <c:strCache>
                <c:ptCount val="1"/>
                <c:pt idx="0">
                  <c:v>无抑制剂组</c:v>
                </c:pt>
              </c:strCache>
            </c:strRef>
          </c:tx>
          <c:spPr>
            <a:ln w="19050" cap="rnd" cmpd="sng" algn="ctr">
              <a:solidFill>
                <a:schemeClr val="tx1"/>
              </a:solidFill>
              <a:prstDash val="solid"/>
              <a:round/>
            </a:ln>
          </c:spPr>
          <c:marker>
            <c:symbol val="square"/>
            <c:size val="3"/>
            <c:spPr>
              <a:solidFill>
                <a:schemeClr val="tx1"/>
              </a:solidFill>
              <a:ln w="12700" cap="flat" cmpd="sng" algn="ctr">
                <a:solidFill>
                  <a:schemeClr val="tx1"/>
                </a:solidFill>
                <a:prstDash val="solid"/>
                <a:round/>
              </a:ln>
            </c:spPr>
          </c:marker>
          <c:errBars>
            <c:errDir val="y"/>
            <c:errBarType val="both"/>
            <c:errValType val="cust"/>
            <c:noEndCap val="0"/>
            <c:plus>
              <c:numLit>
                <c:formatCode>General</c:formatCode>
                <c:ptCount val="1"/>
                <c:pt idx="0">
                  <c:v>2</c:v>
                </c:pt>
              </c:numLit>
            </c:plus>
            <c:minus>
              <c:numLit>
                <c:formatCode>General</c:formatCode>
                <c:ptCount val="1"/>
                <c:pt idx="0">
                  <c:v>2</c:v>
                </c:pt>
              </c:numLit>
            </c:minus>
          </c:errBars>
          <c:xVal>
            <c:numRef>
              <c:f>Sheet4!$N$625:$N$630</c:f>
              <c:numCache>
                <c:formatCode>General</c:formatCode>
                <c:ptCount val="6"/>
                <c:pt idx="0">
                  <c:v>0</c:v>
                </c:pt>
                <c:pt idx="1">
                  <c:v>15</c:v>
                </c:pt>
                <c:pt idx="2">
                  <c:v>30</c:v>
                </c:pt>
                <c:pt idx="3">
                  <c:v>60</c:v>
                </c:pt>
                <c:pt idx="4">
                  <c:v>90</c:v>
                </c:pt>
                <c:pt idx="5">
                  <c:v>120</c:v>
                </c:pt>
              </c:numCache>
            </c:numRef>
          </c:xVal>
          <c:yVal>
            <c:numRef>
              <c:f>Sheet4!$D$605:$D$610</c:f>
              <c:numCache>
                <c:formatCode>General</c:formatCode>
                <c:ptCount val="6"/>
                <c:pt idx="0">
                  <c:v>0</c:v>
                </c:pt>
                <c:pt idx="1">
                  <c:v>60</c:v>
                </c:pt>
                <c:pt idx="2">
                  <c:v>73.739999999999995</c:v>
                </c:pt>
                <c:pt idx="3">
                  <c:v>80.03</c:v>
                </c:pt>
                <c:pt idx="4">
                  <c:v>83.1</c:v>
                </c:pt>
                <c:pt idx="5">
                  <c:v>86.61</c:v>
                </c:pt>
              </c:numCache>
            </c:numRef>
          </c:yVal>
          <c:smooth val="1"/>
          <c:extLst>
            <c:ext xmlns:c16="http://schemas.microsoft.com/office/drawing/2014/chart" uri="{C3380CC4-5D6E-409C-BE32-E72D297353CC}">
              <c16:uniqueId val="{00000000-D94D-42FD-BA16-0BDD0C4FFACC}"/>
            </c:ext>
          </c:extLst>
        </c:ser>
        <c:ser>
          <c:idx val="0"/>
          <c:order val="1"/>
          <c:tx>
            <c:strRef>
              <c:f>0.2% 正己烷提取物</c:f>
              <c:strCache>
                <c:ptCount val="1"/>
                <c:pt idx="0">
                  <c:v>0.2% 正己烷提取物</c:v>
                </c:pt>
              </c:strCache>
            </c:strRef>
          </c:tx>
          <c:spPr>
            <a:ln w="19050" cap="rnd" cmpd="sng" algn="ctr">
              <a:solidFill>
                <a:schemeClr val="tx1"/>
              </a:solidFill>
              <a:prstDash val="solid"/>
              <a:round/>
            </a:ln>
          </c:spPr>
          <c:marker>
            <c:symbol val="diamond"/>
            <c:size val="4"/>
            <c:spPr>
              <a:solidFill>
                <a:schemeClr val="tx1"/>
              </a:solidFill>
              <a:ln w="12700" cap="flat" cmpd="sng" algn="ctr">
                <a:solidFill>
                  <a:schemeClr val="tx1"/>
                </a:solidFill>
                <a:prstDash val="solid"/>
                <a:round/>
              </a:ln>
            </c:spPr>
          </c:marker>
          <c:errBars>
            <c:errDir val="y"/>
            <c:errBarType val="both"/>
            <c:errValType val="cust"/>
            <c:noEndCap val="0"/>
            <c:plus>
              <c:numLit>
                <c:formatCode>General</c:formatCode>
                <c:ptCount val="1"/>
                <c:pt idx="0">
                  <c:v>2</c:v>
                </c:pt>
              </c:numLit>
            </c:plus>
            <c:minus>
              <c:numLit>
                <c:formatCode>General</c:formatCode>
                <c:ptCount val="1"/>
                <c:pt idx="0">
                  <c:v>3</c:v>
                </c:pt>
              </c:numLit>
            </c:minus>
          </c:errBars>
          <c:xVal>
            <c:numRef>
              <c:f>Sheet4!$N$625:$N$630</c:f>
              <c:numCache>
                <c:formatCode>General</c:formatCode>
                <c:ptCount val="6"/>
                <c:pt idx="0">
                  <c:v>0</c:v>
                </c:pt>
                <c:pt idx="1">
                  <c:v>15</c:v>
                </c:pt>
                <c:pt idx="2">
                  <c:v>30</c:v>
                </c:pt>
                <c:pt idx="3">
                  <c:v>60</c:v>
                </c:pt>
                <c:pt idx="4">
                  <c:v>90</c:v>
                </c:pt>
                <c:pt idx="5">
                  <c:v>120</c:v>
                </c:pt>
              </c:numCache>
            </c:numRef>
          </c:xVal>
          <c:yVal>
            <c:numRef>
              <c:f>Sheet4!$M$625:$M$630</c:f>
              <c:numCache>
                <c:formatCode>General</c:formatCode>
                <c:ptCount val="6"/>
                <c:pt idx="0">
                  <c:v>0</c:v>
                </c:pt>
                <c:pt idx="1">
                  <c:v>40</c:v>
                </c:pt>
                <c:pt idx="2">
                  <c:v>54.13</c:v>
                </c:pt>
                <c:pt idx="3">
                  <c:v>59.18</c:v>
                </c:pt>
                <c:pt idx="4">
                  <c:v>62.1</c:v>
                </c:pt>
                <c:pt idx="5">
                  <c:v>64.37</c:v>
                </c:pt>
              </c:numCache>
            </c:numRef>
          </c:yVal>
          <c:smooth val="1"/>
          <c:extLst>
            <c:ext xmlns:c16="http://schemas.microsoft.com/office/drawing/2014/chart" uri="{C3380CC4-5D6E-409C-BE32-E72D297353CC}">
              <c16:uniqueId val="{00000001-D94D-42FD-BA16-0BDD0C4FFACC}"/>
            </c:ext>
          </c:extLst>
        </c:ser>
        <c:ser>
          <c:idx val="3"/>
          <c:order val="2"/>
          <c:tx>
            <c:strRef>
              <c:f>0.4%正己烷提取物</c:f>
              <c:strCache>
                <c:ptCount val="1"/>
                <c:pt idx="0">
                  <c:v>0.4%正己烷提取物</c:v>
                </c:pt>
              </c:strCache>
            </c:strRef>
          </c:tx>
          <c:spPr>
            <a:ln w="19050" cap="rnd" cmpd="sng" algn="ctr">
              <a:solidFill>
                <a:schemeClr val="tx1"/>
              </a:solidFill>
              <a:prstDash val="solid"/>
              <a:round/>
            </a:ln>
          </c:spPr>
          <c:marker>
            <c:symbol val="circle"/>
            <c:size val="4"/>
            <c:spPr>
              <a:solidFill>
                <a:schemeClr val="tx1"/>
              </a:solidFill>
              <a:ln w="12700" cap="flat" cmpd="sng" algn="ctr">
                <a:solidFill>
                  <a:schemeClr val="tx1"/>
                </a:solidFill>
                <a:prstDash val="solid"/>
                <a:round/>
              </a:ln>
            </c:spPr>
          </c:marker>
          <c:errBars>
            <c:errDir val="y"/>
            <c:errBarType val="both"/>
            <c:errValType val="cust"/>
            <c:noEndCap val="0"/>
            <c:plus>
              <c:numLit>
                <c:formatCode>General</c:formatCode>
                <c:ptCount val="1"/>
                <c:pt idx="0">
                  <c:v>3</c:v>
                </c:pt>
              </c:numLit>
            </c:plus>
            <c:minus>
              <c:numLit>
                <c:formatCode>General</c:formatCode>
                <c:ptCount val="1"/>
                <c:pt idx="0">
                  <c:v>2</c:v>
                </c:pt>
              </c:numLit>
            </c:minus>
          </c:errBars>
          <c:xVal>
            <c:numRef>
              <c:f>Sheet4!$N$625:$N$630</c:f>
              <c:numCache>
                <c:formatCode>General</c:formatCode>
                <c:ptCount val="6"/>
                <c:pt idx="0">
                  <c:v>0</c:v>
                </c:pt>
                <c:pt idx="1">
                  <c:v>15</c:v>
                </c:pt>
                <c:pt idx="2">
                  <c:v>30</c:v>
                </c:pt>
                <c:pt idx="3">
                  <c:v>60</c:v>
                </c:pt>
                <c:pt idx="4">
                  <c:v>90</c:v>
                </c:pt>
                <c:pt idx="5">
                  <c:v>120</c:v>
                </c:pt>
              </c:numCache>
            </c:numRef>
          </c:xVal>
          <c:yVal>
            <c:numRef>
              <c:f>Sheet4!$G$672:$G$677</c:f>
              <c:numCache>
                <c:formatCode>General</c:formatCode>
                <c:ptCount val="6"/>
                <c:pt idx="0">
                  <c:v>0</c:v>
                </c:pt>
                <c:pt idx="1">
                  <c:v>30</c:v>
                </c:pt>
                <c:pt idx="2">
                  <c:v>40.9656181419166</c:v>
                </c:pt>
                <c:pt idx="3">
                  <c:v>44.330651060716903</c:v>
                </c:pt>
                <c:pt idx="4">
                  <c:v>47.695683979517199</c:v>
                </c:pt>
                <c:pt idx="5">
                  <c:v>49.305047549378202</c:v>
                </c:pt>
              </c:numCache>
            </c:numRef>
          </c:yVal>
          <c:smooth val="1"/>
          <c:extLst>
            <c:ext xmlns:c16="http://schemas.microsoft.com/office/drawing/2014/chart" uri="{C3380CC4-5D6E-409C-BE32-E72D297353CC}">
              <c16:uniqueId val="{00000002-D94D-42FD-BA16-0BDD0C4FFACC}"/>
            </c:ext>
          </c:extLst>
        </c:ser>
        <c:ser>
          <c:idx val="2"/>
          <c:order val="3"/>
          <c:tx>
            <c:strRef>
              <c:f>0.2% 奥利司他</c:f>
              <c:strCache>
                <c:ptCount val="1"/>
                <c:pt idx="0">
                  <c:v>0.2% 奥利司他</c:v>
                </c:pt>
              </c:strCache>
            </c:strRef>
          </c:tx>
          <c:spPr>
            <a:ln w="19050" cap="rnd" cmpd="sng" algn="ctr">
              <a:solidFill>
                <a:schemeClr val="tx1"/>
              </a:solidFill>
              <a:prstDash val="solid"/>
              <a:round/>
            </a:ln>
          </c:spPr>
          <c:marker>
            <c:symbol val="triangle"/>
            <c:size val="4"/>
            <c:spPr>
              <a:solidFill>
                <a:schemeClr val="tx1"/>
              </a:solidFill>
              <a:ln w="12700" cap="flat" cmpd="sng" algn="ctr">
                <a:solidFill>
                  <a:schemeClr val="tx1"/>
                </a:solidFill>
                <a:prstDash val="solid"/>
                <a:round/>
              </a:ln>
            </c:spPr>
          </c:marker>
          <c:errBars>
            <c:errDir val="y"/>
            <c:errBarType val="both"/>
            <c:errValType val="cust"/>
            <c:noEndCap val="0"/>
            <c:plus>
              <c:numLit>
                <c:formatCode>General</c:formatCode>
                <c:ptCount val="1"/>
                <c:pt idx="0">
                  <c:v>2</c:v>
                </c:pt>
              </c:numLit>
            </c:plus>
            <c:minus>
              <c:numLit>
                <c:formatCode>General</c:formatCode>
                <c:ptCount val="1"/>
                <c:pt idx="0">
                  <c:v>2</c:v>
                </c:pt>
              </c:numLit>
            </c:minus>
          </c:errBars>
          <c:xVal>
            <c:numRef>
              <c:f>Sheet4!$N$625:$N$630</c:f>
              <c:numCache>
                <c:formatCode>General</c:formatCode>
                <c:ptCount val="6"/>
                <c:pt idx="0">
                  <c:v>0</c:v>
                </c:pt>
                <c:pt idx="1">
                  <c:v>15</c:v>
                </c:pt>
                <c:pt idx="2">
                  <c:v>30</c:v>
                </c:pt>
                <c:pt idx="3">
                  <c:v>60</c:v>
                </c:pt>
                <c:pt idx="4">
                  <c:v>90</c:v>
                </c:pt>
                <c:pt idx="5">
                  <c:v>120</c:v>
                </c:pt>
              </c:numCache>
            </c:numRef>
          </c:xVal>
          <c:yVal>
            <c:numRef>
              <c:f>Sheet4!$D$623:$D$628</c:f>
              <c:numCache>
                <c:formatCode>General</c:formatCode>
                <c:ptCount val="6"/>
                <c:pt idx="0">
                  <c:v>0</c:v>
                </c:pt>
                <c:pt idx="1">
                  <c:v>1.86</c:v>
                </c:pt>
                <c:pt idx="2">
                  <c:v>2.63</c:v>
                </c:pt>
                <c:pt idx="3">
                  <c:v>4.24</c:v>
                </c:pt>
                <c:pt idx="4">
                  <c:v>4.54</c:v>
                </c:pt>
                <c:pt idx="5">
                  <c:v>4.97</c:v>
                </c:pt>
              </c:numCache>
            </c:numRef>
          </c:yVal>
          <c:smooth val="1"/>
          <c:extLst>
            <c:ext xmlns:c16="http://schemas.microsoft.com/office/drawing/2014/chart" uri="{C3380CC4-5D6E-409C-BE32-E72D297353CC}">
              <c16:uniqueId val="{00000003-D94D-42FD-BA16-0BDD0C4FFACC}"/>
            </c:ext>
          </c:extLst>
        </c:ser>
        <c:dLbls>
          <c:showLegendKey val="0"/>
          <c:showVal val="0"/>
          <c:showCatName val="0"/>
          <c:showSerName val="0"/>
          <c:showPercent val="0"/>
          <c:showBubbleSize val="0"/>
        </c:dLbls>
        <c:axId val="332483968"/>
        <c:axId val="331818112"/>
      </c:scatterChart>
      <c:valAx>
        <c:axId val="332483968"/>
        <c:scaling>
          <c:orientation val="minMax"/>
          <c:max val="120"/>
          <c:min val="0"/>
        </c:scaling>
        <c:delete val="0"/>
        <c:axPos val="b"/>
        <c:title>
          <c:tx>
            <c:rich>
              <a:bodyPr rot="0" spcFirstLastPara="0" vertOverflow="ellipsis" vert="horz" wrap="square" anchor="ctr" anchorCtr="1"/>
              <a:lstStyle/>
              <a:p>
                <a:pPr>
                  <a:defRPr lang="zh-CN" sz="1400" b="0" i="0" u="none" strike="noStrike" kern="1200" baseline="0">
                    <a:solidFill>
                      <a:schemeClr val="tx1"/>
                    </a:solidFill>
                    <a:latin typeface="Times New Roman" panose="02020603050405020304" charset="0"/>
                    <a:ea typeface="Times New Roman" panose="02020603050405020304" charset="0"/>
                    <a:cs typeface="Times New Roman" panose="02020603050405020304" charset="0"/>
                    <a:sym typeface="Times New Roman" panose="02020603050405020304" charset="0"/>
                  </a:defRPr>
                </a:pPr>
                <a:r>
                  <a:rPr lang="zh-CN" altLang="en-US" sz="1400" b="0">
                    <a:latin typeface="Times New Roman" panose="02020603050405020304" charset="0"/>
                    <a:ea typeface="Times New Roman" panose="02020603050405020304" charset="0"/>
                    <a:cs typeface="Times New Roman" panose="02020603050405020304" charset="0"/>
                    <a:sym typeface="Times New Roman" panose="02020603050405020304" charset="0"/>
                  </a:rPr>
                  <a:t>时间（</a:t>
                </a:r>
                <a:r>
                  <a:rPr lang="en-US" altLang="zh-CN" sz="1400" b="0">
                    <a:latin typeface="Times New Roman" panose="02020603050405020304" charset="0"/>
                    <a:ea typeface="Times New Roman" panose="02020603050405020304" charset="0"/>
                    <a:cs typeface="Times New Roman" panose="02020603050405020304" charset="0"/>
                    <a:sym typeface="Times New Roman" panose="02020603050405020304" charset="0"/>
                  </a:rPr>
                  <a:t>min</a:t>
                </a:r>
                <a:r>
                  <a:rPr lang="zh-CN" altLang="en-US" sz="1400" b="0">
                    <a:latin typeface="Times New Roman" panose="02020603050405020304" charset="0"/>
                    <a:ea typeface="Times New Roman" panose="02020603050405020304" charset="0"/>
                    <a:cs typeface="Times New Roman" panose="02020603050405020304" charset="0"/>
                    <a:sym typeface="Times New Roman" panose="02020603050405020304" charset="0"/>
                  </a:rPr>
                  <a:t>）</a:t>
                </a:r>
              </a:p>
            </c:rich>
          </c:tx>
          <c:layout>
            <c:manualLayout>
              <c:xMode val="edge"/>
              <c:yMode val="edge"/>
              <c:x val="0.45131316052161002"/>
              <c:y val="0.90406113595390702"/>
            </c:manualLayout>
          </c:layout>
          <c:overlay val="0"/>
        </c:title>
        <c:numFmt formatCode="General" sourceLinked="1"/>
        <c:majorTickMark val="in"/>
        <c:minorTickMark val="none"/>
        <c:tickLblPos val="nextTo"/>
        <c:spPr>
          <a:noFill/>
          <a:ln w="15875" cap="flat" cmpd="sng" algn="ctr">
            <a:solidFill>
              <a:schemeClr val="tx1"/>
            </a:solidFill>
            <a:prstDash val="solid"/>
            <a:round/>
          </a:ln>
        </c:spPr>
        <c:txPr>
          <a:bodyPr rot="-60000000" spcFirstLastPara="0" vertOverflow="ellipsis" vert="horz" wrap="square" anchor="ctr" anchorCtr="1"/>
          <a:lstStyle/>
          <a:p>
            <a:pPr>
              <a:defRPr lang="zh-CN" sz="1400" b="0" i="0" u="none" strike="noStrike" kern="1200" baseline="0">
                <a:solidFill>
                  <a:schemeClr val="tx1"/>
                </a:solidFill>
                <a:latin typeface="Times New Roman" panose="02020603050405020304" charset="0"/>
                <a:ea typeface="Times New Roman" panose="02020603050405020304" charset="0"/>
                <a:cs typeface="Times New Roman" panose="02020603050405020304" charset="0"/>
                <a:sym typeface="Times New Roman" panose="02020603050405020304" charset="0"/>
              </a:defRPr>
            </a:pPr>
            <a:endParaRPr lang="zh-CN"/>
          </a:p>
        </c:txPr>
        <c:crossAx val="331818112"/>
        <c:crosses val="autoZero"/>
        <c:crossBetween val="midCat"/>
        <c:majorUnit val="30"/>
      </c:valAx>
      <c:valAx>
        <c:axId val="331818112"/>
        <c:scaling>
          <c:orientation val="minMax"/>
          <c:max val="120"/>
          <c:min val="0"/>
        </c:scaling>
        <c:delete val="0"/>
        <c:axPos val="l"/>
        <c:title>
          <c:tx>
            <c:rich>
              <a:bodyPr rot="-5400000" spcFirstLastPara="0" vertOverflow="ellipsis" vert="horz" wrap="square" anchor="ctr" anchorCtr="1"/>
              <a:lstStyle/>
              <a:p>
                <a:pPr>
                  <a:defRPr lang="zh-CN" sz="1400" b="1" i="0" u="none" strike="noStrike" kern="1200" baseline="0">
                    <a:solidFill>
                      <a:schemeClr val="tx1"/>
                    </a:solidFill>
                    <a:latin typeface="Times New Roman" panose="02020603050405020304" charset="0"/>
                    <a:ea typeface="Times New Roman" panose="02020603050405020304" charset="0"/>
                    <a:cs typeface="Times New Roman" panose="02020603050405020304" charset="0"/>
                    <a:sym typeface="Times New Roman" panose="02020603050405020304" charset="0"/>
                  </a:defRPr>
                </a:pPr>
                <a:r>
                  <a:rPr lang="en-US" altLang="en-US" sz="1400" b="0">
                    <a:latin typeface="Times New Roman" panose="02020603050405020304" charset="0"/>
                    <a:ea typeface="Times New Roman" panose="02020603050405020304" charset="0"/>
                    <a:cs typeface="Times New Roman" panose="02020603050405020304" charset="0"/>
                    <a:sym typeface="Times New Roman" panose="02020603050405020304" charset="0"/>
                  </a:rPr>
                  <a:t>FAA</a:t>
                </a:r>
                <a:r>
                  <a:rPr lang="zh-CN" altLang="en-US" sz="1400" b="0">
                    <a:latin typeface="Times New Roman" panose="02020603050405020304" charset="0"/>
                    <a:ea typeface="Times New Roman" panose="02020603050405020304" charset="0"/>
                    <a:cs typeface="Times New Roman" panose="02020603050405020304" charset="0"/>
                    <a:sym typeface="Times New Roman" panose="02020603050405020304" charset="0"/>
                  </a:rPr>
                  <a:t>释放率 （</a:t>
                </a:r>
                <a:r>
                  <a:rPr lang="en-US" altLang="zh-CN" sz="1400" b="0">
                    <a:latin typeface="Times New Roman" panose="02020603050405020304" charset="0"/>
                    <a:ea typeface="Times New Roman" panose="02020603050405020304" charset="0"/>
                    <a:cs typeface="Times New Roman" panose="02020603050405020304" charset="0"/>
                    <a:sym typeface="Times New Roman" panose="02020603050405020304" charset="0"/>
                  </a:rPr>
                  <a:t>% w/w</a:t>
                </a:r>
                <a:r>
                  <a:rPr lang="zh-CN" altLang="en-US" sz="1400" b="0">
                    <a:latin typeface="Times New Roman" panose="02020603050405020304" charset="0"/>
                    <a:ea typeface="Times New Roman" panose="02020603050405020304" charset="0"/>
                    <a:cs typeface="Times New Roman" panose="02020603050405020304" charset="0"/>
                    <a:sym typeface="Times New Roman" panose="02020603050405020304" charset="0"/>
                  </a:rPr>
                  <a:t>）</a:t>
                </a:r>
                <a:endParaRPr lang="en-US" altLang="en-US" sz="1400" b="0">
                  <a:latin typeface="Times New Roman" panose="02020603050405020304" charset="0"/>
                  <a:ea typeface="Times New Roman" panose="02020603050405020304" charset="0"/>
                  <a:cs typeface="Times New Roman" panose="02020603050405020304" charset="0"/>
                  <a:sym typeface="Times New Roman" panose="02020603050405020304" charset="0"/>
                </a:endParaRPr>
              </a:p>
            </c:rich>
          </c:tx>
          <c:layout>
            <c:manualLayout>
              <c:xMode val="edge"/>
              <c:yMode val="edge"/>
              <c:x val="0.13594255025413299"/>
              <c:y val="0.15787618675446499"/>
            </c:manualLayout>
          </c:layout>
          <c:overlay val="0"/>
        </c:title>
        <c:numFmt formatCode="General" sourceLinked="1"/>
        <c:majorTickMark val="in"/>
        <c:minorTickMark val="none"/>
        <c:tickLblPos val="nextTo"/>
        <c:spPr>
          <a:ln w="15875" cap="flat" cmpd="sng" algn="ctr">
            <a:solidFill>
              <a:schemeClr val="tx1"/>
            </a:solidFill>
            <a:prstDash val="solid"/>
            <a:round/>
          </a:ln>
        </c:spPr>
        <c:txPr>
          <a:bodyPr rot="-60000000" spcFirstLastPara="0" vertOverflow="ellipsis" vert="horz" wrap="square" anchor="ctr" anchorCtr="1"/>
          <a:lstStyle/>
          <a:p>
            <a:pPr>
              <a:defRPr lang="zh-CN" sz="1400" b="0" i="0" u="none" strike="noStrike" kern="1200" baseline="0">
                <a:solidFill>
                  <a:schemeClr val="tx1"/>
                </a:solidFill>
                <a:latin typeface="Times New Roman" panose="02020603050405020304" charset="0"/>
                <a:ea typeface="Times New Roman" panose="02020603050405020304" charset="0"/>
                <a:cs typeface="Times New Roman" panose="02020603050405020304" charset="0"/>
                <a:sym typeface="Times New Roman" panose="02020603050405020304" charset="0"/>
              </a:defRPr>
            </a:pPr>
            <a:endParaRPr lang="zh-CN"/>
          </a:p>
        </c:txPr>
        <c:crossAx val="332483968"/>
        <c:crosses val="autoZero"/>
        <c:crossBetween val="midCat"/>
        <c:majorUnit val="20"/>
      </c:valAx>
    </c:plotArea>
    <c:legend>
      <c:legendPos val="r"/>
      <c:legendEntry>
        <c:idx val="0"/>
        <c:txPr>
          <a:bodyPr rot="0" spcFirstLastPara="0" vertOverflow="ellipsis" vert="horz" wrap="square" anchor="ctr" anchorCtr="1"/>
          <a:lstStyle/>
          <a:p>
            <a:pPr>
              <a:defRPr lang="zh-CN" sz="1400" b="0" i="0" u="none" strike="noStrike" kern="1200" baseline="0">
                <a:solidFill>
                  <a:schemeClr val="tx1"/>
                </a:solidFill>
                <a:latin typeface="Times New Roman" panose="02020603050405020304" charset="0"/>
                <a:ea typeface="+mn-ea"/>
                <a:cs typeface="Times New Roman" panose="02020603050405020304" charset="0"/>
              </a:defRPr>
            </a:pPr>
            <a:endParaRPr lang="zh-CN"/>
          </a:p>
        </c:txPr>
      </c:legendEntry>
      <c:legendEntry>
        <c:idx val="1"/>
        <c:txPr>
          <a:bodyPr rot="0" spcFirstLastPara="0" vertOverflow="ellipsis" vert="horz" wrap="square" anchor="ctr" anchorCtr="1"/>
          <a:lstStyle/>
          <a:p>
            <a:pPr>
              <a:defRPr lang="zh-CN" sz="1400" b="0" i="0" u="none" strike="noStrike" kern="1200" baseline="0">
                <a:solidFill>
                  <a:schemeClr val="tx1"/>
                </a:solidFill>
                <a:latin typeface="Times New Roman" panose="02020603050405020304" charset="0"/>
                <a:ea typeface="+mn-ea"/>
                <a:cs typeface="Times New Roman" panose="02020603050405020304" charset="0"/>
              </a:defRPr>
            </a:pPr>
            <a:endParaRPr lang="zh-CN"/>
          </a:p>
        </c:txPr>
      </c:legendEntry>
      <c:legendEntry>
        <c:idx val="2"/>
        <c:txPr>
          <a:bodyPr rot="0" spcFirstLastPara="0" vertOverflow="ellipsis" vert="horz" wrap="square" anchor="ctr" anchorCtr="1"/>
          <a:lstStyle/>
          <a:p>
            <a:pPr>
              <a:defRPr lang="zh-CN" sz="1400" b="0" i="0" u="none" strike="noStrike" kern="1200" baseline="0">
                <a:solidFill>
                  <a:schemeClr val="tx1"/>
                </a:solidFill>
                <a:latin typeface="Times New Roman" panose="02020603050405020304" charset="0"/>
                <a:ea typeface="+mn-ea"/>
                <a:cs typeface="Times New Roman" panose="02020603050405020304" charset="0"/>
              </a:defRPr>
            </a:pPr>
            <a:endParaRPr lang="zh-CN"/>
          </a:p>
        </c:txPr>
      </c:legendEntry>
      <c:legendEntry>
        <c:idx val="3"/>
        <c:txPr>
          <a:bodyPr rot="0" spcFirstLastPara="0" vertOverflow="ellipsis" vert="horz" wrap="square" anchor="ctr" anchorCtr="1"/>
          <a:lstStyle/>
          <a:p>
            <a:pPr>
              <a:defRPr lang="zh-CN" sz="1400" b="0" i="0" u="none" strike="noStrike" kern="1200" baseline="0">
                <a:solidFill>
                  <a:schemeClr val="tx1"/>
                </a:solidFill>
                <a:latin typeface="Times New Roman" panose="02020603050405020304" charset="0"/>
                <a:ea typeface="+mn-ea"/>
                <a:cs typeface="Times New Roman" panose="02020603050405020304" charset="0"/>
              </a:defRPr>
            </a:pPr>
            <a:endParaRPr lang="zh-CN"/>
          </a:p>
        </c:txPr>
      </c:legendEntry>
      <c:layout>
        <c:manualLayout>
          <c:xMode val="edge"/>
          <c:yMode val="edge"/>
          <c:x val="0.27536417071300801"/>
          <c:y val="2.4284443595520702E-2"/>
          <c:w val="0.67646307181190901"/>
          <c:h val="0.24149077771439401"/>
        </c:manualLayout>
      </c:layout>
      <c:overlay val="0"/>
      <c:txPr>
        <a:bodyPr rot="0" spcFirstLastPara="0" vertOverflow="ellipsis" vert="horz" wrap="square" anchor="ctr" anchorCtr="1"/>
        <a:lstStyle/>
        <a:p>
          <a:pPr>
            <a:defRPr lang="zh-CN" sz="1400" b="0" i="0" u="none" strike="noStrike" kern="1200" baseline="0">
              <a:solidFill>
                <a:schemeClr val="tx1"/>
              </a:solidFill>
              <a:latin typeface="Times New Roman" panose="02020603050405020304" charset="0"/>
              <a:ea typeface="+mn-ea"/>
              <a:cs typeface="Times New Roman" panose="02020603050405020304" charset="0"/>
            </a:defRPr>
          </a:pPr>
          <a:endParaRPr lang="zh-CN"/>
        </a:p>
      </c:txPr>
    </c:legend>
    <c:plotVisOnly val="1"/>
    <c:dispBlanksAs val="gap"/>
    <c:showDLblsOverMax val="0"/>
  </c:chart>
  <c:spPr>
    <a:ln>
      <a:noFill/>
    </a:ln>
  </c:spPr>
  <c:txPr>
    <a:bodyPr/>
    <a:lstStyle/>
    <a:p>
      <a:pPr>
        <a:defRPr lang="zh-CN"/>
      </a:pPr>
      <a:endParaRPr lang="zh-CN"/>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703FFBD2-8B57-46A7-9148-9478634EA4C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09FBA176-47BD-4251-860F-8F5A2399AC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6EC550-FAEF-4811-8623-1A1BF1CB4E79}" type="datetimeFigureOut">
              <a:rPr lang="zh-CN" altLang="en-US" smtClean="0"/>
              <a:t>2018/12/26</a:t>
            </a:fld>
            <a:endParaRPr lang="zh-CN" altLang="en-US"/>
          </a:p>
        </p:txBody>
      </p:sp>
      <p:sp>
        <p:nvSpPr>
          <p:cNvPr id="4" name="页脚占位符 3">
            <a:extLst>
              <a:ext uri="{FF2B5EF4-FFF2-40B4-BE49-F238E27FC236}">
                <a16:creationId xmlns:a16="http://schemas.microsoft.com/office/drawing/2014/main" id="{D68A8330-7BEF-4C51-B6FD-52AF90CAD66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6BE7BD1E-6EFC-49A6-8DB1-919E9E50A60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7EA400-165E-4E04-BE35-A32C943BBA5E}" type="slidenum">
              <a:rPr lang="zh-CN" altLang="en-US" smtClean="0"/>
              <a:t>‹#›</a:t>
            </a:fld>
            <a:endParaRPr lang="zh-CN" altLang="en-US"/>
          </a:p>
        </p:txBody>
      </p:sp>
    </p:spTree>
    <p:extLst>
      <p:ext uri="{BB962C8B-B14F-4D97-AF65-F5344CB8AC3E}">
        <p14:creationId xmlns:p14="http://schemas.microsoft.com/office/powerpoint/2010/main" val="79648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08ADD2-A00B-4D96-BC38-17029CAB9533}" type="datetimeFigureOut">
              <a:rPr lang="zh-CN" altLang="en-US" smtClean="0"/>
              <a:t>2018/12/26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D5B780-10C1-4C89-B2AE-2009D757D876}" type="slidenum">
              <a:rPr lang="zh-CN" altLang="en-US" smtClean="0"/>
              <a:t>‹#›</a:t>
            </a:fld>
            <a:endParaRPr lang="zh-CN" altLang="en-US"/>
          </a:p>
        </p:txBody>
      </p:sp>
    </p:spTree>
    <p:extLst>
      <p:ext uri="{BB962C8B-B14F-4D97-AF65-F5344CB8AC3E}">
        <p14:creationId xmlns:p14="http://schemas.microsoft.com/office/powerpoint/2010/main" val="866449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a:extLst>
              <a:ext uri="{FF2B5EF4-FFF2-40B4-BE49-F238E27FC236}">
                <a16:creationId xmlns:a16="http://schemas.microsoft.com/office/drawing/2014/main" id="{999630E9-244A-43B7-92C0-CD0BA7437BBA}"/>
              </a:ext>
            </a:extLst>
          </p:cNvPr>
          <p:cNvSpPr>
            <a:spLocks noRot="1" noChangeArrowheads="1" noTextEdit="1"/>
          </p:cNvSpPr>
          <p:nvPr>
            <p:ph type="sldImg" idx="4294967295"/>
          </p:nvPr>
        </p:nvSpPr>
        <p:spPr>
          <a:ln/>
        </p:spPr>
      </p:sp>
      <p:sp>
        <p:nvSpPr>
          <p:cNvPr id="13314" name="文本占位符 2">
            <a:extLst>
              <a:ext uri="{FF2B5EF4-FFF2-40B4-BE49-F238E27FC236}">
                <a16:creationId xmlns:a16="http://schemas.microsoft.com/office/drawing/2014/main" id="{C3E24871-30F9-48BF-BA6C-CDFD094515A7}"/>
              </a:ext>
            </a:extLst>
          </p:cNvPr>
          <p:cNvSpPr>
            <a:spLocks noChangeArrowheads="1"/>
          </p:cNvSpPr>
          <p:nvPr>
            <p:ph type="body" idx="4294967295"/>
          </p:nvPr>
        </p:nvSpPr>
        <p:spPr/>
        <p:txBody>
          <a:bodyPr>
            <a:prstTxWarp prst="textNoShape">
              <a:avLst/>
            </a:prstTxWarp>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A96AEB-378B-405D-ADB4-45FE67BCB90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64E8F3E4-9B95-4655-9278-88C46F0A43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A068D1B-7181-4DC9-A7F3-6872178A330C}"/>
              </a:ext>
            </a:extLst>
          </p:cNvPr>
          <p:cNvSpPr>
            <a:spLocks noGrp="1"/>
          </p:cNvSpPr>
          <p:nvPr>
            <p:ph type="dt" sz="half" idx="10"/>
          </p:nvPr>
        </p:nvSpPr>
        <p:spPr/>
        <p:txBody>
          <a:bodyPr/>
          <a:lstStyle/>
          <a:p>
            <a:fld id="{D6516E05-46B6-43E9-89A6-5E54603BF569}" type="datetimeFigureOut">
              <a:rPr lang="zh-CN" altLang="en-US" smtClean="0"/>
              <a:t>2018/12/26</a:t>
            </a:fld>
            <a:endParaRPr lang="zh-CN" altLang="en-US"/>
          </a:p>
        </p:txBody>
      </p:sp>
      <p:sp>
        <p:nvSpPr>
          <p:cNvPr id="5" name="页脚占位符 4">
            <a:extLst>
              <a:ext uri="{FF2B5EF4-FFF2-40B4-BE49-F238E27FC236}">
                <a16:creationId xmlns:a16="http://schemas.microsoft.com/office/drawing/2014/main" id="{83D3B983-7B96-49F7-B5C1-9D676D8100D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2191C3D-5696-4E0C-A3BB-A320557FCA55}"/>
              </a:ext>
            </a:extLst>
          </p:cNvPr>
          <p:cNvSpPr>
            <a:spLocks noGrp="1"/>
          </p:cNvSpPr>
          <p:nvPr>
            <p:ph type="sldNum" sz="quarter" idx="12"/>
          </p:nvPr>
        </p:nvSpPr>
        <p:spPr/>
        <p:txBody>
          <a:bodyPr/>
          <a:lstStyle/>
          <a:p>
            <a:fld id="{127175A1-D9BB-474C-870D-4622727D1AB2}" type="slidenum">
              <a:rPr lang="zh-CN" altLang="en-US" smtClean="0"/>
              <a:t>‹#›</a:t>
            </a:fld>
            <a:endParaRPr lang="zh-CN" altLang="en-US"/>
          </a:p>
        </p:txBody>
      </p:sp>
    </p:spTree>
    <p:extLst>
      <p:ext uri="{BB962C8B-B14F-4D97-AF65-F5344CB8AC3E}">
        <p14:creationId xmlns:p14="http://schemas.microsoft.com/office/powerpoint/2010/main" val="544003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42C87B-54B4-4BFE-8F64-AF7F55732915}"/>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2B948DC-624B-417F-8AFB-6BB326DC4499}"/>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785439C-0F86-4EA9-AF37-941A22754354}"/>
              </a:ext>
            </a:extLst>
          </p:cNvPr>
          <p:cNvSpPr>
            <a:spLocks noGrp="1"/>
          </p:cNvSpPr>
          <p:nvPr>
            <p:ph type="dt" sz="half" idx="10"/>
          </p:nvPr>
        </p:nvSpPr>
        <p:spPr/>
        <p:txBody>
          <a:bodyPr/>
          <a:lstStyle/>
          <a:p>
            <a:fld id="{D6516E05-46B6-43E9-89A6-5E54603BF569}" type="datetimeFigureOut">
              <a:rPr lang="zh-CN" altLang="en-US" smtClean="0"/>
              <a:t>2018/12/26</a:t>
            </a:fld>
            <a:endParaRPr lang="zh-CN" altLang="en-US"/>
          </a:p>
        </p:txBody>
      </p:sp>
      <p:sp>
        <p:nvSpPr>
          <p:cNvPr id="5" name="页脚占位符 4">
            <a:extLst>
              <a:ext uri="{FF2B5EF4-FFF2-40B4-BE49-F238E27FC236}">
                <a16:creationId xmlns:a16="http://schemas.microsoft.com/office/drawing/2014/main" id="{F67CE975-13F5-4C24-8CE5-708F99BDC3B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BC91AD3-7DB0-4E22-B98B-987E7E855ED1}"/>
              </a:ext>
            </a:extLst>
          </p:cNvPr>
          <p:cNvSpPr>
            <a:spLocks noGrp="1"/>
          </p:cNvSpPr>
          <p:nvPr>
            <p:ph type="sldNum" sz="quarter" idx="12"/>
          </p:nvPr>
        </p:nvSpPr>
        <p:spPr/>
        <p:txBody>
          <a:bodyPr/>
          <a:lstStyle/>
          <a:p>
            <a:fld id="{127175A1-D9BB-474C-870D-4622727D1AB2}" type="slidenum">
              <a:rPr lang="zh-CN" altLang="en-US" smtClean="0"/>
              <a:t>‹#›</a:t>
            </a:fld>
            <a:endParaRPr lang="zh-CN" altLang="en-US"/>
          </a:p>
        </p:txBody>
      </p:sp>
    </p:spTree>
    <p:extLst>
      <p:ext uri="{BB962C8B-B14F-4D97-AF65-F5344CB8AC3E}">
        <p14:creationId xmlns:p14="http://schemas.microsoft.com/office/powerpoint/2010/main" val="3846109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5FA69B2-3532-42B5-99AD-F0AA2BA50E1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B663ED0-F83C-48CB-9A42-B6A33E114F68}"/>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6237B73-9528-41FC-84F8-6A786EB7E469}"/>
              </a:ext>
            </a:extLst>
          </p:cNvPr>
          <p:cNvSpPr>
            <a:spLocks noGrp="1"/>
          </p:cNvSpPr>
          <p:nvPr>
            <p:ph type="dt" sz="half" idx="10"/>
          </p:nvPr>
        </p:nvSpPr>
        <p:spPr/>
        <p:txBody>
          <a:bodyPr/>
          <a:lstStyle/>
          <a:p>
            <a:fld id="{D6516E05-46B6-43E9-89A6-5E54603BF569}" type="datetimeFigureOut">
              <a:rPr lang="zh-CN" altLang="en-US" smtClean="0"/>
              <a:t>2018/12/26</a:t>
            </a:fld>
            <a:endParaRPr lang="zh-CN" altLang="en-US"/>
          </a:p>
        </p:txBody>
      </p:sp>
      <p:sp>
        <p:nvSpPr>
          <p:cNvPr id="5" name="页脚占位符 4">
            <a:extLst>
              <a:ext uri="{FF2B5EF4-FFF2-40B4-BE49-F238E27FC236}">
                <a16:creationId xmlns:a16="http://schemas.microsoft.com/office/drawing/2014/main" id="{B619F453-316C-4A87-A193-9817F3A710C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2DC3CF7-D694-4838-A743-DDE89EEBE780}"/>
              </a:ext>
            </a:extLst>
          </p:cNvPr>
          <p:cNvSpPr>
            <a:spLocks noGrp="1"/>
          </p:cNvSpPr>
          <p:nvPr>
            <p:ph type="sldNum" sz="quarter" idx="12"/>
          </p:nvPr>
        </p:nvSpPr>
        <p:spPr/>
        <p:txBody>
          <a:bodyPr/>
          <a:lstStyle/>
          <a:p>
            <a:fld id="{127175A1-D9BB-474C-870D-4622727D1AB2}" type="slidenum">
              <a:rPr lang="zh-CN" altLang="en-US" smtClean="0"/>
              <a:t>‹#›</a:t>
            </a:fld>
            <a:endParaRPr lang="zh-CN" altLang="en-US"/>
          </a:p>
        </p:txBody>
      </p:sp>
    </p:spTree>
    <p:extLst>
      <p:ext uri="{BB962C8B-B14F-4D97-AF65-F5344CB8AC3E}">
        <p14:creationId xmlns:p14="http://schemas.microsoft.com/office/powerpoint/2010/main" val="2837511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9359C3-4FAE-43EF-8D0A-69D25941B92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F278CC4-FA82-4B6E-8C0C-C7CA4350C40A}"/>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708EF1A-4879-45BC-A50B-EC6FF68C0B71}"/>
              </a:ext>
            </a:extLst>
          </p:cNvPr>
          <p:cNvSpPr>
            <a:spLocks noGrp="1"/>
          </p:cNvSpPr>
          <p:nvPr>
            <p:ph type="dt" sz="half" idx="10"/>
          </p:nvPr>
        </p:nvSpPr>
        <p:spPr/>
        <p:txBody>
          <a:bodyPr/>
          <a:lstStyle/>
          <a:p>
            <a:fld id="{D6516E05-46B6-43E9-89A6-5E54603BF569}" type="datetimeFigureOut">
              <a:rPr lang="zh-CN" altLang="en-US" smtClean="0"/>
              <a:t>2018/12/26</a:t>
            </a:fld>
            <a:endParaRPr lang="zh-CN" altLang="en-US"/>
          </a:p>
        </p:txBody>
      </p:sp>
      <p:sp>
        <p:nvSpPr>
          <p:cNvPr id="5" name="页脚占位符 4">
            <a:extLst>
              <a:ext uri="{FF2B5EF4-FFF2-40B4-BE49-F238E27FC236}">
                <a16:creationId xmlns:a16="http://schemas.microsoft.com/office/drawing/2014/main" id="{27BFA235-822E-47C0-A9FD-7BBBD98E97D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B492D08-BB44-4D87-9571-F1AAF6CF5326}"/>
              </a:ext>
            </a:extLst>
          </p:cNvPr>
          <p:cNvSpPr>
            <a:spLocks noGrp="1"/>
          </p:cNvSpPr>
          <p:nvPr>
            <p:ph type="sldNum" sz="quarter" idx="12"/>
          </p:nvPr>
        </p:nvSpPr>
        <p:spPr/>
        <p:txBody>
          <a:bodyPr/>
          <a:lstStyle/>
          <a:p>
            <a:fld id="{127175A1-D9BB-474C-870D-4622727D1AB2}" type="slidenum">
              <a:rPr lang="zh-CN" altLang="en-US" smtClean="0"/>
              <a:t>‹#›</a:t>
            </a:fld>
            <a:endParaRPr lang="zh-CN" altLang="en-US"/>
          </a:p>
        </p:txBody>
      </p:sp>
    </p:spTree>
    <p:extLst>
      <p:ext uri="{BB962C8B-B14F-4D97-AF65-F5344CB8AC3E}">
        <p14:creationId xmlns:p14="http://schemas.microsoft.com/office/powerpoint/2010/main" val="396034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E22480-93CB-4170-BDD6-27BDBFEB186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06AE691-7CE3-4F18-8D0C-C5448D2CBC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68E2D7C-7FC4-4FB2-A925-846F3CB08E47}"/>
              </a:ext>
            </a:extLst>
          </p:cNvPr>
          <p:cNvSpPr>
            <a:spLocks noGrp="1"/>
          </p:cNvSpPr>
          <p:nvPr>
            <p:ph type="dt" sz="half" idx="10"/>
          </p:nvPr>
        </p:nvSpPr>
        <p:spPr/>
        <p:txBody>
          <a:bodyPr/>
          <a:lstStyle/>
          <a:p>
            <a:fld id="{D6516E05-46B6-43E9-89A6-5E54603BF569}" type="datetimeFigureOut">
              <a:rPr lang="zh-CN" altLang="en-US" smtClean="0"/>
              <a:t>2018/12/26</a:t>
            </a:fld>
            <a:endParaRPr lang="zh-CN" altLang="en-US"/>
          </a:p>
        </p:txBody>
      </p:sp>
      <p:sp>
        <p:nvSpPr>
          <p:cNvPr id="5" name="页脚占位符 4">
            <a:extLst>
              <a:ext uri="{FF2B5EF4-FFF2-40B4-BE49-F238E27FC236}">
                <a16:creationId xmlns:a16="http://schemas.microsoft.com/office/drawing/2014/main" id="{8BEF73D2-C088-4929-804D-F03560DBD09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E80DC3E-D9CE-4304-9310-6883C5B40480}"/>
              </a:ext>
            </a:extLst>
          </p:cNvPr>
          <p:cNvSpPr>
            <a:spLocks noGrp="1"/>
          </p:cNvSpPr>
          <p:nvPr>
            <p:ph type="sldNum" sz="quarter" idx="12"/>
          </p:nvPr>
        </p:nvSpPr>
        <p:spPr/>
        <p:txBody>
          <a:bodyPr/>
          <a:lstStyle/>
          <a:p>
            <a:fld id="{127175A1-D9BB-474C-870D-4622727D1AB2}" type="slidenum">
              <a:rPr lang="zh-CN" altLang="en-US" smtClean="0"/>
              <a:t>‹#›</a:t>
            </a:fld>
            <a:endParaRPr lang="zh-CN" altLang="en-US"/>
          </a:p>
        </p:txBody>
      </p:sp>
    </p:spTree>
    <p:extLst>
      <p:ext uri="{BB962C8B-B14F-4D97-AF65-F5344CB8AC3E}">
        <p14:creationId xmlns:p14="http://schemas.microsoft.com/office/powerpoint/2010/main" val="3282933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2259C7-D4E4-49F6-BB58-B3338AF2278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3C08062-71C6-4546-9630-B73E0DB1C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F20AE240-3781-436C-9921-52E7FDFC7054}"/>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B9158992-7C31-42BB-A33E-0D68294D71A9}"/>
              </a:ext>
            </a:extLst>
          </p:cNvPr>
          <p:cNvSpPr>
            <a:spLocks noGrp="1"/>
          </p:cNvSpPr>
          <p:nvPr>
            <p:ph type="dt" sz="half" idx="10"/>
          </p:nvPr>
        </p:nvSpPr>
        <p:spPr/>
        <p:txBody>
          <a:bodyPr/>
          <a:lstStyle/>
          <a:p>
            <a:fld id="{D6516E05-46B6-43E9-89A6-5E54603BF569}" type="datetimeFigureOut">
              <a:rPr lang="zh-CN" altLang="en-US" smtClean="0"/>
              <a:t>2018/12/26</a:t>
            </a:fld>
            <a:endParaRPr lang="zh-CN" altLang="en-US"/>
          </a:p>
        </p:txBody>
      </p:sp>
      <p:sp>
        <p:nvSpPr>
          <p:cNvPr id="6" name="页脚占位符 5">
            <a:extLst>
              <a:ext uri="{FF2B5EF4-FFF2-40B4-BE49-F238E27FC236}">
                <a16:creationId xmlns:a16="http://schemas.microsoft.com/office/drawing/2014/main" id="{FCD0F391-2D0F-4B17-9768-0B779DC0513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9D895DE-A143-4223-A6FC-9A68640B4A49}"/>
              </a:ext>
            </a:extLst>
          </p:cNvPr>
          <p:cNvSpPr>
            <a:spLocks noGrp="1"/>
          </p:cNvSpPr>
          <p:nvPr>
            <p:ph type="sldNum" sz="quarter" idx="12"/>
          </p:nvPr>
        </p:nvSpPr>
        <p:spPr/>
        <p:txBody>
          <a:bodyPr/>
          <a:lstStyle/>
          <a:p>
            <a:fld id="{127175A1-D9BB-474C-870D-4622727D1AB2}" type="slidenum">
              <a:rPr lang="zh-CN" altLang="en-US" smtClean="0"/>
              <a:t>‹#›</a:t>
            </a:fld>
            <a:endParaRPr lang="zh-CN" altLang="en-US"/>
          </a:p>
        </p:txBody>
      </p:sp>
    </p:spTree>
    <p:extLst>
      <p:ext uri="{BB962C8B-B14F-4D97-AF65-F5344CB8AC3E}">
        <p14:creationId xmlns:p14="http://schemas.microsoft.com/office/powerpoint/2010/main" val="1161737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DBE7406-7312-42F6-95E0-9E382B3625D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59122AC-B6DC-4B63-8DC3-CC4E1BB797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3C5F333D-5C19-42D5-ADDE-CDAF53F1E76B}"/>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DAF096A0-D8E9-4F02-AA20-28282BC7AB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CA26D103-DBF8-447F-8663-C2B978A332FA}"/>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A250778-1481-4066-BD30-3885AC3FC90C}"/>
              </a:ext>
            </a:extLst>
          </p:cNvPr>
          <p:cNvSpPr>
            <a:spLocks noGrp="1"/>
          </p:cNvSpPr>
          <p:nvPr>
            <p:ph type="dt" sz="half" idx="10"/>
          </p:nvPr>
        </p:nvSpPr>
        <p:spPr/>
        <p:txBody>
          <a:bodyPr/>
          <a:lstStyle/>
          <a:p>
            <a:fld id="{D6516E05-46B6-43E9-89A6-5E54603BF569}" type="datetimeFigureOut">
              <a:rPr lang="zh-CN" altLang="en-US" smtClean="0"/>
              <a:t>2018/12/26</a:t>
            </a:fld>
            <a:endParaRPr lang="zh-CN" altLang="en-US"/>
          </a:p>
        </p:txBody>
      </p:sp>
      <p:sp>
        <p:nvSpPr>
          <p:cNvPr id="8" name="页脚占位符 7">
            <a:extLst>
              <a:ext uri="{FF2B5EF4-FFF2-40B4-BE49-F238E27FC236}">
                <a16:creationId xmlns:a16="http://schemas.microsoft.com/office/drawing/2014/main" id="{BFD524A1-06CD-4767-BDFE-C5ED7C6EFAC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119BF367-4C62-4679-81FF-AF8934A567A9}"/>
              </a:ext>
            </a:extLst>
          </p:cNvPr>
          <p:cNvSpPr>
            <a:spLocks noGrp="1"/>
          </p:cNvSpPr>
          <p:nvPr>
            <p:ph type="sldNum" sz="quarter" idx="12"/>
          </p:nvPr>
        </p:nvSpPr>
        <p:spPr/>
        <p:txBody>
          <a:bodyPr/>
          <a:lstStyle/>
          <a:p>
            <a:fld id="{127175A1-D9BB-474C-870D-4622727D1AB2}" type="slidenum">
              <a:rPr lang="zh-CN" altLang="en-US" smtClean="0"/>
              <a:t>‹#›</a:t>
            </a:fld>
            <a:endParaRPr lang="zh-CN" altLang="en-US"/>
          </a:p>
        </p:txBody>
      </p:sp>
    </p:spTree>
    <p:extLst>
      <p:ext uri="{BB962C8B-B14F-4D97-AF65-F5344CB8AC3E}">
        <p14:creationId xmlns:p14="http://schemas.microsoft.com/office/powerpoint/2010/main" val="2252371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D667D08-D55F-44F2-98F8-D97EDFFB1F79}"/>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812248A-259C-47DF-8DE8-B4D1256CCAF9}"/>
              </a:ext>
            </a:extLst>
          </p:cNvPr>
          <p:cNvSpPr>
            <a:spLocks noGrp="1"/>
          </p:cNvSpPr>
          <p:nvPr>
            <p:ph type="dt" sz="half" idx="10"/>
          </p:nvPr>
        </p:nvSpPr>
        <p:spPr/>
        <p:txBody>
          <a:bodyPr/>
          <a:lstStyle/>
          <a:p>
            <a:fld id="{D6516E05-46B6-43E9-89A6-5E54603BF569}" type="datetimeFigureOut">
              <a:rPr lang="zh-CN" altLang="en-US" smtClean="0"/>
              <a:t>2018/12/26</a:t>
            </a:fld>
            <a:endParaRPr lang="zh-CN" altLang="en-US"/>
          </a:p>
        </p:txBody>
      </p:sp>
      <p:sp>
        <p:nvSpPr>
          <p:cNvPr id="4" name="页脚占位符 3">
            <a:extLst>
              <a:ext uri="{FF2B5EF4-FFF2-40B4-BE49-F238E27FC236}">
                <a16:creationId xmlns:a16="http://schemas.microsoft.com/office/drawing/2014/main" id="{0176FDF5-AE67-48BD-A371-88397AF14088}"/>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E20D70FD-BA0B-42DC-8844-4583AB5B41D7}"/>
              </a:ext>
            </a:extLst>
          </p:cNvPr>
          <p:cNvSpPr>
            <a:spLocks noGrp="1"/>
          </p:cNvSpPr>
          <p:nvPr>
            <p:ph type="sldNum" sz="quarter" idx="12"/>
          </p:nvPr>
        </p:nvSpPr>
        <p:spPr/>
        <p:txBody>
          <a:bodyPr/>
          <a:lstStyle/>
          <a:p>
            <a:fld id="{127175A1-D9BB-474C-870D-4622727D1AB2}" type="slidenum">
              <a:rPr lang="zh-CN" altLang="en-US" smtClean="0"/>
              <a:t>‹#›</a:t>
            </a:fld>
            <a:endParaRPr lang="zh-CN" altLang="en-US"/>
          </a:p>
        </p:txBody>
      </p:sp>
    </p:spTree>
    <p:extLst>
      <p:ext uri="{BB962C8B-B14F-4D97-AF65-F5344CB8AC3E}">
        <p14:creationId xmlns:p14="http://schemas.microsoft.com/office/powerpoint/2010/main" val="1316837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28577A6-DF28-467D-BA40-2420242F4390}"/>
              </a:ext>
            </a:extLst>
          </p:cNvPr>
          <p:cNvSpPr>
            <a:spLocks noGrp="1"/>
          </p:cNvSpPr>
          <p:nvPr>
            <p:ph type="dt" sz="half" idx="10"/>
          </p:nvPr>
        </p:nvSpPr>
        <p:spPr/>
        <p:txBody>
          <a:bodyPr/>
          <a:lstStyle/>
          <a:p>
            <a:fld id="{D6516E05-46B6-43E9-89A6-5E54603BF569}" type="datetimeFigureOut">
              <a:rPr lang="zh-CN" altLang="en-US" smtClean="0"/>
              <a:t>2018/12/26</a:t>
            </a:fld>
            <a:endParaRPr lang="zh-CN" altLang="en-US"/>
          </a:p>
        </p:txBody>
      </p:sp>
      <p:sp>
        <p:nvSpPr>
          <p:cNvPr id="3" name="页脚占位符 2">
            <a:extLst>
              <a:ext uri="{FF2B5EF4-FFF2-40B4-BE49-F238E27FC236}">
                <a16:creationId xmlns:a16="http://schemas.microsoft.com/office/drawing/2014/main" id="{0E92416C-F167-4720-BDE0-37DA2A1D263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FFD6386-04F7-4627-9C81-ED681436C780}"/>
              </a:ext>
            </a:extLst>
          </p:cNvPr>
          <p:cNvSpPr>
            <a:spLocks noGrp="1"/>
          </p:cNvSpPr>
          <p:nvPr>
            <p:ph type="sldNum" sz="quarter" idx="12"/>
          </p:nvPr>
        </p:nvSpPr>
        <p:spPr/>
        <p:txBody>
          <a:bodyPr/>
          <a:lstStyle/>
          <a:p>
            <a:fld id="{127175A1-D9BB-474C-870D-4622727D1AB2}" type="slidenum">
              <a:rPr lang="zh-CN" altLang="en-US" smtClean="0"/>
              <a:t>‹#›</a:t>
            </a:fld>
            <a:endParaRPr lang="zh-CN" altLang="en-US"/>
          </a:p>
        </p:txBody>
      </p:sp>
    </p:spTree>
    <p:extLst>
      <p:ext uri="{BB962C8B-B14F-4D97-AF65-F5344CB8AC3E}">
        <p14:creationId xmlns:p14="http://schemas.microsoft.com/office/powerpoint/2010/main" val="4293932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28340D-DDA2-49CB-859C-866798420A6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D269465-1C30-4631-89A8-B584E20DB2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6A3E8C5E-1377-4A04-B67E-D25010F18F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AEE0E330-2DC1-4CC9-8436-FC8D02FD8F74}"/>
              </a:ext>
            </a:extLst>
          </p:cNvPr>
          <p:cNvSpPr>
            <a:spLocks noGrp="1"/>
          </p:cNvSpPr>
          <p:nvPr>
            <p:ph type="dt" sz="half" idx="10"/>
          </p:nvPr>
        </p:nvSpPr>
        <p:spPr/>
        <p:txBody>
          <a:bodyPr/>
          <a:lstStyle/>
          <a:p>
            <a:fld id="{D6516E05-46B6-43E9-89A6-5E54603BF569}" type="datetimeFigureOut">
              <a:rPr lang="zh-CN" altLang="en-US" smtClean="0"/>
              <a:t>2018/12/26</a:t>
            </a:fld>
            <a:endParaRPr lang="zh-CN" altLang="en-US"/>
          </a:p>
        </p:txBody>
      </p:sp>
      <p:sp>
        <p:nvSpPr>
          <p:cNvPr id="6" name="页脚占位符 5">
            <a:extLst>
              <a:ext uri="{FF2B5EF4-FFF2-40B4-BE49-F238E27FC236}">
                <a16:creationId xmlns:a16="http://schemas.microsoft.com/office/drawing/2014/main" id="{0F614793-6526-435E-B449-295FACCE73B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C7AD4A9-D0B5-4CBA-A9D2-67FFCEFAE478}"/>
              </a:ext>
            </a:extLst>
          </p:cNvPr>
          <p:cNvSpPr>
            <a:spLocks noGrp="1"/>
          </p:cNvSpPr>
          <p:nvPr>
            <p:ph type="sldNum" sz="quarter" idx="12"/>
          </p:nvPr>
        </p:nvSpPr>
        <p:spPr/>
        <p:txBody>
          <a:bodyPr/>
          <a:lstStyle/>
          <a:p>
            <a:fld id="{127175A1-D9BB-474C-870D-4622727D1AB2}" type="slidenum">
              <a:rPr lang="zh-CN" altLang="en-US" smtClean="0"/>
              <a:t>‹#›</a:t>
            </a:fld>
            <a:endParaRPr lang="zh-CN" altLang="en-US"/>
          </a:p>
        </p:txBody>
      </p:sp>
    </p:spTree>
    <p:extLst>
      <p:ext uri="{BB962C8B-B14F-4D97-AF65-F5344CB8AC3E}">
        <p14:creationId xmlns:p14="http://schemas.microsoft.com/office/powerpoint/2010/main" val="1298729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D08F09-C014-4EC0-BF3C-FF6EEC0377F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AF3199B-7568-4362-9F60-5BA241201E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49C6E02-A22E-4CE6-9E78-DCB11FCF08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50BC510C-1F81-402C-8898-D5E063684026}"/>
              </a:ext>
            </a:extLst>
          </p:cNvPr>
          <p:cNvSpPr>
            <a:spLocks noGrp="1"/>
          </p:cNvSpPr>
          <p:nvPr>
            <p:ph type="dt" sz="half" idx="10"/>
          </p:nvPr>
        </p:nvSpPr>
        <p:spPr/>
        <p:txBody>
          <a:bodyPr/>
          <a:lstStyle/>
          <a:p>
            <a:fld id="{D6516E05-46B6-43E9-89A6-5E54603BF569}" type="datetimeFigureOut">
              <a:rPr lang="zh-CN" altLang="en-US" smtClean="0"/>
              <a:t>2018/12/26</a:t>
            </a:fld>
            <a:endParaRPr lang="zh-CN" altLang="en-US"/>
          </a:p>
        </p:txBody>
      </p:sp>
      <p:sp>
        <p:nvSpPr>
          <p:cNvPr id="6" name="页脚占位符 5">
            <a:extLst>
              <a:ext uri="{FF2B5EF4-FFF2-40B4-BE49-F238E27FC236}">
                <a16:creationId xmlns:a16="http://schemas.microsoft.com/office/drawing/2014/main" id="{19CD9D2F-FAB4-4669-85D0-DA7178D78E2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A16D70B-0E0A-42EE-A954-EAEDA76CEA59}"/>
              </a:ext>
            </a:extLst>
          </p:cNvPr>
          <p:cNvSpPr>
            <a:spLocks noGrp="1"/>
          </p:cNvSpPr>
          <p:nvPr>
            <p:ph type="sldNum" sz="quarter" idx="12"/>
          </p:nvPr>
        </p:nvSpPr>
        <p:spPr/>
        <p:txBody>
          <a:bodyPr/>
          <a:lstStyle/>
          <a:p>
            <a:fld id="{127175A1-D9BB-474C-870D-4622727D1AB2}" type="slidenum">
              <a:rPr lang="zh-CN" altLang="en-US" smtClean="0"/>
              <a:t>‹#›</a:t>
            </a:fld>
            <a:endParaRPr lang="zh-CN" altLang="en-US"/>
          </a:p>
        </p:txBody>
      </p:sp>
    </p:spTree>
    <p:extLst>
      <p:ext uri="{BB962C8B-B14F-4D97-AF65-F5344CB8AC3E}">
        <p14:creationId xmlns:p14="http://schemas.microsoft.com/office/powerpoint/2010/main" val="425743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83CE7DA2-A714-4C12-8563-39892EE2F2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9729025D-D152-4E52-85DC-63C9319493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AD66F9C-6B27-47BA-8854-D9CCE45D8C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516E05-46B6-43E9-89A6-5E54603BF569}" type="datetimeFigureOut">
              <a:rPr lang="zh-CN" altLang="en-US" smtClean="0"/>
              <a:t>2018/12/26</a:t>
            </a:fld>
            <a:endParaRPr lang="zh-CN" altLang="en-US"/>
          </a:p>
        </p:txBody>
      </p:sp>
      <p:sp>
        <p:nvSpPr>
          <p:cNvPr id="5" name="页脚占位符 4">
            <a:extLst>
              <a:ext uri="{FF2B5EF4-FFF2-40B4-BE49-F238E27FC236}">
                <a16:creationId xmlns:a16="http://schemas.microsoft.com/office/drawing/2014/main" id="{E3A78417-33D8-4BBC-A139-65C1556CA3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FD8E5CC5-F735-48F4-84B3-3E00195DA1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7175A1-D9BB-474C-870D-4622727D1AB2}" type="slidenum">
              <a:rPr lang="zh-CN" altLang="en-US" smtClean="0"/>
              <a:t>‹#›</a:t>
            </a:fld>
            <a:endParaRPr lang="zh-CN" altLang="en-US"/>
          </a:p>
        </p:txBody>
      </p:sp>
    </p:spTree>
    <p:extLst>
      <p:ext uri="{BB962C8B-B14F-4D97-AF65-F5344CB8AC3E}">
        <p14:creationId xmlns:p14="http://schemas.microsoft.com/office/powerpoint/2010/main" val="2418805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8.wmf"/><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文本框 99">
            <a:extLst>
              <a:ext uri="{FF2B5EF4-FFF2-40B4-BE49-F238E27FC236}">
                <a16:creationId xmlns:a16="http://schemas.microsoft.com/office/drawing/2014/main" id="{A24A9F58-8575-4660-9325-C2D751E871C9}"/>
              </a:ext>
            </a:extLst>
          </p:cNvPr>
          <p:cNvSpPr txBox="1">
            <a:spLocks noChangeArrowheads="1"/>
          </p:cNvSpPr>
          <p:nvPr/>
        </p:nvSpPr>
        <p:spPr bwMode="auto">
          <a:xfrm>
            <a:off x="1566863" y="2274889"/>
            <a:ext cx="9110662"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4000" b="1">
                <a:latin typeface="黑体" panose="02010609060101010101" pitchFamily="49" charset="-122"/>
                <a:ea typeface="黑体" panose="02010609060101010101" pitchFamily="49" charset="-122"/>
              </a:rPr>
              <a:t>植物源胰脂肪酶抑制剂的筛选和研究</a:t>
            </a:r>
          </a:p>
        </p:txBody>
      </p:sp>
      <p:sp>
        <p:nvSpPr>
          <p:cNvPr id="4099" name="文本框 2">
            <a:extLst>
              <a:ext uri="{FF2B5EF4-FFF2-40B4-BE49-F238E27FC236}">
                <a16:creationId xmlns:a16="http://schemas.microsoft.com/office/drawing/2014/main" id="{FAD1F5A9-B24A-49B7-B37B-E4761F221043}"/>
              </a:ext>
            </a:extLst>
          </p:cNvPr>
          <p:cNvSpPr txBox="1">
            <a:spLocks noChangeArrowheads="1"/>
          </p:cNvSpPr>
          <p:nvPr/>
        </p:nvSpPr>
        <p:spPr bwMode="auto">
          <a:xfrm>
            <a:off x="8688289" y="4365104"/>
            <a:ext cx="902811" cy="105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20000"/>
              </a:lnSpc>
            </a:pPr>
            <a:r>
              <a:rPr lang="en-US" altLang="zh-CN" sz="2800" dirty="0">
                <a:latin typeface="黑体" panose="02010609060101010101" pitchFamily="49" charset="-122"/>
                <a:ea typeface="黑体" panose="02010609060101010101" pitchFamily="49" charset="-122"/>
              </a:rPr>
              <a:t>    </a:t>
            </a:r>
            <a:endParaRPr lang="zh-CN" altLang="en-US" sz="2800" dirty="0">
              <a:latin typeface="黑体" panose="02010609060101010101" pitchFamily="49" charset="-122"/>
              <a:ea typeface="黑体" panose="02010609060101010101" pitchFamily="49" charset="-122"/>
            </a:endParaRPr>
          </a:p>
          <a:p>
            <a:pPr>
              <a:lnSpc>
                <a:spcPct val="120000"/>
              </a:lnSpc>
            </a:pPr>
            <a:r>
              <a:rPr lang="zh-CN" altLang="en-US" sz="2800" dirty="0">
                <a:latin typeface="黑体" panose="02010609060101010101" pitchFamily="49" charset="-122"/>
                <a:ea typeface="黑体" panose="02010609060101010101" pitchFamily="49" charset="-122"/>
              </a:rPr>
              <a:t>张丹</a:t>
            </a:r>
          </a:p>
        </p:txBody>
      </p:sp>
    </p:spTree>
  </p:cSld>
  <p:clrMapOvr>
    <a:masterClrMapping/>
  </p:clrMapOvr>
  <p:transition advTm="16848">
    <p:checke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文本框 1">
            <a:extLst>
              <a:ext uri="{FF2B5EF4-FFF2-40B4-BE49-F238E27FC236}">
                <a16:creationId xmlns:a16="http://schemas.microsoft.com/office/drawing/2014/main" id="{F7701E7B-0108-4FD7-B112-6D8616C55F0F}"/>
              </a:ext>
            </a:extLst>
          </p:cNvPr>
          <p:cNvSpPr txBox="1">
            <a:spLocks noChangeArrowheads="1"/>
          </p:cNvSpPr>
          <p:nvPr/>
        </p:nvSpPr>
        <p:spPr bwMode="auto">
          <a:xfrm>
            <a:off x="1889126" y="2062164"/>
            <a:ext cx="8456613" cy="776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30000"/>
              </a:lnSpc>
            </a:pPr>
            <a:r>
              <a:rPr lang="zh-CN" altLang="en-US" b="1">
                <a:latin typeface="Times New Roman" panose="02020603050405020304" pitchFamily="18" charset="0"/>
              </a:rPr>
              <a:t>表</a:t>
            </a:r>
            <a:r>
              <a:rPr lang="en-US" altLang="zh-CN" b="1">
                <a:latin typeface="Times New Roman" panose="02020603050405020304" pitchFamily="18" charset="0"/>
              </a:rPr>
              <a:t>1.2 </a:t>
            </a:r>
            <a:r>
              <a:rPr lang="zh-CN" altLang="en-US" b="1">
                <a:latin typeface="Times New Roman" panose="02020603050405020304" pitchFamily="18" charset="0"/>
              </a:rPr>
              <a:t>植物不同极性提取物对胰脂肪酶活性的抑制作用</a:t>
            </a:r>
          </a:p>
          <a:p>
            <a:pPr algn="ctr">
              <a:lnSpc>
                <a:spcPct val="130000"/>
              </a:lnSpc>
            </a:pPr>
            <a:endParaRPr lang="zh-CN" altLang="en-US">
              <a:latin typeface="Times New Roman" panose="02020603050405020304" pitchFamily="18" charset="0"/>
            </a:endParaRPr>
          </a:p>
        </p:txBody>
      </p:sp>
      <p:sp>
        <p:nvSpPr>
          <p:cNvPr id="14338" name="文本框 4">
            <a:extLst>
              <a:ext uri="{FF2B5EF4-FFF2-40B4-BE49-F238E27FC236}">
                <a16:creationId xmlns:a16="http://schemas.microsoft.com/office/drawing/2014/main" id="{4618AA79-8E1C-4248-A960-11B6AD500E03}"/>
              </a:ext>
            </a:extLst>
          </p:cNvPr>
          <p:cNvSpPr txBox="1">
            <a:spLocks noChangeArrowheads="1"/>
          </p:cNvSpPr>
          <p:nvPr/>
        </p:nvSpPr>
        <p:spPr bwMode="auto">
          <a:xfrm>
            <a:off x="1889125" y="714376"/>
            <a:ext cx="2692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400">
                <a:latin typeface="Times New Roman" panose="02020603050405020304" pitchFamily="18" charset="0"/>
                <a:ea typeface="黑体" panose="02010609060101010101" pitchFamily="49" charset="-122"/>
              </a:rPr>
              <a:t>1.2 </a:t>
            </a:r>
            <a:r>
              <a:rPr lang="zh-CN" altLang="en-US" sz="2400">
                <a:latin typeface="Times New Roman" panose="02020603050405020304" pitchFamily="18" charset="0"/>
                <a:ea typeface="黑体" panose="02010609060101010101" pitchFamily="49" charset="-122"/>
              </a:rPr>
              <a:t>复筛结果</a:t>
            </a:r>
          </a:p>
        </p:txBody>
      </p:sp>
      <p:cxnSp>
        <p:nvCxnSpPr>
          <p:cNvPr id="6" name="直接连接符 5">
            <a:extLst>
              <a:ext uri="{FF2B5EF4-FFF2-40B4-BE49-F238E27FC236}">
                <a16:creationId xmlns:a16="http://schemas.microsoft.com/office/drawing/2014/main" id="{7465453A-1473-4498-BCCC-F1971E0E3B31}"/>
              </a:ext>
            </a:extLst>
          </p:cNvPr>
          <p:cNvCxnSpPr/>
          <p:nvPr/>
        </p:nvCxnSpPr>
        <p:spPr>
          <a:xfrm>
            <a:off x="2378076" y="3711576"/>
            <a:ext cx="4581525" cy="476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a16="http://schemas.microsoft.com/office/drawing/2014/main" id="{65BA4475-BAB4-4B75-8833-9A2A11E7F5AD}"/>
              </a:ext>
            </a:extLst>
          </p:cNvPr>
          <p:cNvCxnSpPr/>
          <p:nvPr/>
        </p:nvCxnSpPr>
        <p:spPr>
          <a:xfrm>
            <a:off x="2362201" y="4054476"/>
            <a:ext cx="6011863" cy="476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14341" name="图片 8">
            <a:extLst>
              <a:ext uri="{FF2B5EF4-FFF2-40B4-BE49-F238E27FC236}">
                <a16:creationId xmlns:a16="http://schemas.microsoft.com/office/drawing/2014/main" id="{C7FA0179-8BC0-4324-86D5-3D66FBEDB8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4388" y="2681288"/>
            <a:ext cx="815975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直接连接符 9">
            <a:extLst>
              <a:ext uri="{FF2B5EF4-FFF2-40B4-BE49-F238E27FC236}">
                <a16:creationId xmlns:a16="http://schemas.microsoft.com/office/drawing/2014/main" id="{44B06ACF-1E86-42C7-B26B-0A4219532E72}"/>
              </a:ext>
            </a:extLst>
          </p:cNvPr>
          <p:cNvCxnSpPr/>
          <p:nvPr/>
        </p:nvCxnSpPr>
        <p:spPr>
          <a:xfrm>
            <a:off x="2413000" y="4422775"/>
            <a:ext cx="453548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标题 1">
            <a:extLst>
              <a:ext uri="{FF2B5EF4-FFF2-40B4-BE49-F238E27FC236}">
                <a16:creationId xmlns:a16="http://schemas.microsoft.com/office/drawing/2014/main" id="{68A9818F-80BD-4DEA-AB75-3AF6FA76E614}"/>
              </a:ext>
            </a:extLst>
          </p:cNvPr>
          <p:cNvSpPr>
            <a:spLocks noGrp="1" noChangeArrowheads="1"/>
          </p:cNvSpPr>
          <p:nvPr>
            <p:ph type="title"/>
          </p:nvPr>
        </p:nvSpPr>
        <p:spPr bwMode="auto">
          <a:xfrm>
            <a:off x="1492251" y="244475"/>
            <a:ext cx="6926263" cy="546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zh-CN" altLang="en-US" sz="2800" b="1">
                <a:latin typeface="黑体" panose="02010609060101010101" pitchFamily="49" charset="-122"/>
                <a:ea typeface="黑体" panose="02010609060101010101" pitchFamily="49" charset="-122"/>
              </a:rPr>
              <a:t>二、植物提取物对胰脂肪酶活性抑制特性</a:t>
            </a:r>
          </a:p>
        </p:txBody>
      </p:sp>
      <p:sp>
        <p:nvSpPr>
          <p:cNvPr id="15362" name="文本框 99">
            <a:extLst>
              <a:ext uri="{FF2B5EF4-FFF2-40B4-BE49-F238E27FC236}">
                <a16:creationId xmlns:a16="http://schemas.microsoft.com/office/drawing/2014/main" id="{950F6845-2459-4461-8A2E-8A2109F551D3}"/>
              </a:ext>
            </a:extLst>
          </p:cNvPr>
          <p:cNvSpPr txBox="1">
            <a:spLocks noChangeArrowheads="1"/>
          </p:cNvSpPr>
          <p:nvPr/>
        </p:nvSpPr>
        <p:spPr bwMode="auto">
          <a:xfrm>
            <a:off x="3219450" y="1433514"/>
            <a:ext cx="5094288"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b="1">
                <a:latin typeface="Times New Roman" panose="02020603050405020304" pitchFamily="18" charset="0"/>
              </a:rPr>
              <a:t>表</a:t>
            </a:r>
            <a:r>
              <a:rPr lang="en-US" altLang="zh-CN" b="1">
                <a:latin typeface="Times New Roman" panose="02020603050405020304" pitchFamily="18" charset="0"/>
              </a:rPr>
              <a:t>2.1.1 </a:t>
            </a:r>
            <a:r>
              <a:rPr lang="zh-CN" altLang="en-US" b="1">
                <a:latin typeface="Times New Roman" panose="02020603050405020304" pitchFamily="18" charset="0"/>
              </a:rPr>
              <a:t>霜桑叶不同极性部位提取物的提取率</a:t>
            </a:r>
          </a:p>
          <a:p>
            <a:pPr algn="ctr"/>
            <a:endParaRPr lang="zh-CN" altLang="en-US" b="1">
              <a:latin typeface="Times New Roman" panose="02020603050405020304" pitchFamily="18" charset="0"/>
            </a:endParaRPr>
          </a:p>
        </p:txBody>
      </p:sp>
      <p:pic>
        <p:nvPicPr>
          <p:cNvPr id="15363" name="图片 2">
            <a:extLst>
              <a:ext uri="{FF2B5EF4-FFF2-40B4-BE49-F238E27FC236}">
                <a16:creationId xmlns:a16="http://schemas.microsoft.com/office/drawing/2014/main" id="{E1ACABB7-6C04-4FD2-B4D5-AF5FABD2D2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5838" y="1865314"/>
            <a:ext cx="9017000"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文本框 4">
            <a:extLst>
              <a:ext uri="{FF2B5EF4-FFF2-40B4-BE49-F238E27FC236}">
                <a16:creationId xmlns:a16="http://schemas.microsoft.com/office/drawing/2014/main" id="{F4D69BD9-9D37-4E0C-B1C1-92FA776C9703}"/>
              </a:ext>
            </a:extLst>
          </p:cNvPr>
          <p:cNvSpPr txBox="1">
            <a:spLocks noChangeArrowheads="1"/>
          </p:cNvSpPr>
          <p:nvPr/>
        </p:nvSpPr>
        <p:spPr bwMode="auto">
          <a:xfrm>
            <a:off x="2660651" y="5938839"/>
            <a:ext cx="78200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b="1">
                <a:latin typeface="Times New Roman" panose="02020603050405020304" pitchFamily="18" charset="0"/>
              </a:rPr>
              <a:t>图</a:t>
            </a:r>
            <a:r>
              <a:rPr lang="en-US" altLang="zh-CN" b="1">
                <a:latin typeface="Times New Roman" panose="02020603050405020304" pitchFamily="18" charset="0"/>
              </a:rPr>
              <a:t>2.1.1 </a:t>
            </a:r>
            <a:r>
              <a:rPr lang="zh-CN" altLang="en-US" b="1">
                <a:latin typeface="Times New Roman" panose="02020603050405020304" pitchFamily="18" charset="0"/>
              </a:rPr>
              <a:t>霜桑叶不同极性提取物及奥利司他对胰脂肪酶活性的抑制作用</a:t>
            </a:r>
          </a:p>
          <a:p>
            <a:pPr algn="ctr"/>
            <a:endParaRPr lang="zh-CN" altLang="en-US" b="1">
              <a:latin typeface="Times New Roman" panose="02020603050405020304" pitchFamily="18" charset="0"/>
            </a:endParaRPr>
          </a:p>
        </p:txBody>
      </p:sp>
      <p:graphicFrame>
        <p:nvGraphicFramePr>
          <p:cNvPr id="10" name="图表 2">
            <a:extLst>
              <a:ext uri="{FF2B5EF4-FFF2-40B4-BE49-F238E27FC236}">
                <a16:creationId xmlns:a16="http://schemas.microsoft.com/office/drawing/2014/main" id="{4A564D7C-EFED-40EF-A794-F99EA1898A71}"/>
              </a:ext>
            </a:extLst>
          </p:cNvPr>
          <p:cNvGraphicFramePr/>
          <p:nvPr/>
        </p:nvGraphicFramePr>
        <p:xfrm>
          <a:off x="6195695" y="2665095"/>
          <a:ext cx="4378959" cy="31591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图表 1">
            <a:extLst>
              <a:ext uri="{FF2B5EF4-FFF2-40B4-BE49-F238E27FC236}">
                <a16:creationId xmlns:a16="http://schemas.microsoft.com/office/drawing/2014/main" id="{6CA2472C-037B-489B-B744-7D4182E9182E}"/>
              </a:ext>
            </a:extLst>
          </p:cNvPr>
          <p:cNvGraphicFramePr/>
          <p:nvPr/>
        </p:nvGraphicFramePr>
        <p:xfrm>
          <a:off x="1398266" y="2803526"/>
          <a:ext cx="4797428" cy="3020693"/>
        </p:xfrm>
        <a:graphic>
          <a:graphicData uri="http://schemas.openxmlformats.org/drawingml/2006/chart">
            <c:chart xmlns:c="http://schemas.openxmlformats.org/drawingml/2006/chart" xmlns:r="http://schemas.openxmlformats.org/officeDocument/2006/relationships" r:id="rId4"/>
          </a:graphicData>
        </a:graphic>
      </p:graphicFrame>
      <p:sp>
        <p:nvSpPr>
          <p:cNvPr id="15367" name="文本框 11">
            <a:extLst>
              <a:ext uri="{FF2B5EF4-FFF2-40B4-BE49-F238E27FC236}">
                <a16:creationId xmlns:a16="http://schemas.microsoft.com/office/drawing/2014/main" id="{6AB549D1-F493-4E91-BE65-0E0C1378DD15}"/>
              </a:ext>
            </a:extLst>
          </p:cNvPr>
          <p:cNvSpPr txBox="1">
            <a:spLocks noChangeArrowheads="1"/>
          </p:cNvSpPr>
          <p:nvPr/>
        </p:nvSpPr>
        <p:spPr bwMode="auto">
          <a:xfrm>
            <a:off x="1747838" y="1035051"/>
            <a:ext cx="50800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000" b="1">
                <a:latin typeface="Times New Roman" panose="02020603050405020304" pitchFamily="18" charset="0"/>
                <a:cs typeface="Times New Roman" panose="02020603050405020304" pitchFamily="18" charset="0"/>
              </a:rPr>
              <a:t>2.1  </a:t>
            </a:r>
            <a:r>
              <a:rPr lang="zh-CN" altLang="en-US" sz="2000" b="1">
                <a:latin typeface="黑体" panose="02010609060101010101" pitchFamily="49" charset="-122"/>
                <a:ea typeface="黑体" panose="02010609060101010101" pitchFamily="49" charset="-122"/>
              </a:rPr>
              <a:t>霜桑叶提取物对胰脂肪酶活性抑制特点</a:t>
            </a:r>
            <a:endParaRPr lang="zh-CN" altLang="en-US" sz="2000"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文本框 3">
            <a:extLst>
              <a:ext uri="{FF2B5EF4-FFF2-40B4-BE49-F238E27FC236}">
                <a16:creationId xmlns:a16="http://schemas.microsoft.com/office/drawing/2014/main" id="{E7070337-973D-4D07-A923-173BD4B96FEC}"/>
              </a:ext>
            </a:extLst>
          </p:cNvPr>
          <p:cNvSpPr txBox="1">
            <a:spLocks noChangeArrowheads="1"/>
          </p:cNvSpPr>
          <p:nvPr/>
        </p:nvSpPr>
        <p:spPr bwMode="auto">
          <a:xfrm>
            <a:off x="1930400" y="850901"/>
            <a:ext cx="84455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b="1">
                <a:latin typeface="Times New Roman" panose="02020603050405020304" pitchFamily="18" charset="0"/>
              </a:rPr>
              <a:t>表</a:t>
            </a:r>
            <a:r>
              <a:rPr lang="en-US" altLang="zh-CN" b="1">
                <a:latin typeface="Times New Roman" panose="02020603050405020304" pitchFamily="18" charset="0"/>
              </a:rPr>
              <a:t>2.1.2  </a:t>
            </a:r>
            <a:r>
              <a:rPr lang="zh-CN" altLang="en-US" b="1">
                <a:latin typeface="Times New Roman" panose="02020603050405020304" pitchFamily="18" charset="0"/>
              </a:rPr>
              <a:t>霜桑叶不同极性提取物及奥利司他对抑制胰脂肪酶活性的半数抑制浓度</a:t>
            </a:r>
          </a:p>
          <a:p>
            <a:pPr algn="ctr"/>
            <a:endParaRPr lang="zh-CN" altLang="en-US" b="1">
              <a:latin typeface="Times New Roman" panose="02020603050405020304" pitchFamily="18" charset="0"/>
            </a:endParaRPr>
          </a:p>
        </p:txBody>
      </p:sp>
      <p:pic>
        <p:nvPicPr>
          <p:cNvPr id="16386" name="图片 4">
            <a:extLst>
              <a:ext uri="{FF2B5EF4-FFF2-40B4-BE49-F238E27FC236}">
                <a16:creationId xmlns:a16="http://schemas.microsoft.com/office/drawing/2014/main" id="{7FA60754-6DC3-4483-9888-9A158F878D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101" y="1311276"/>
            <a:ext cx="10336213"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文本框 5">
            <a:extLst>
              <a:ext uri="{FF2B5EF4-FFF2-40B4-BE49-F238E27FC236}">
                <a16:creationId xmlns:a16="http://schemas.microsoft.com/office/drawing/2014/main" id="{894DFD44-F5A6-4BE9-A1C8-E3FB677C5E96}"/>
              </a:ext>
            </a:extLst>
          </p:cNvPr>
          <p:cNvSpPr txBox="1">
            <a:spLocks noChangeArrowheads="1"/>
          </p:cNvSpPr>
          <p:nvPr/>
        </p:nvSpPr>
        <p:spPr bwMode="auto">
          <a:xfrm>
            <a:off x="1978025" y="2001839"/>
            <a:ext cx="83058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400">
                <a:latin typeface="宋体" panose="02010600030101010101" pitchFamily="2" charset="-122"/>
              </a:rPr>
              <a:t>注：</a:t>
            </a:r>
            <a:r>
              <a:rPr lang="en-US" altLang="zh-CN" sz="1400">
                <a:latin typeface="Times New Roman" panose="02020603050405020304" pitchFamily="18" charset="0"/>
                <a:cs typeface="Times New Roman" panose="02020603050405020304" pitchFamily="18" charset="0"/>
              </a:rPr>
              <a:t>n=3</a:t>
            </a:r>
            <a:r>
              <a:rPr lang="zh-CN" altLang="en-US" sz="1400">
                <a:latin typeface="宋体" panose="02010600030101010101" pitchFamily="2" charset="-122"/>
              </a:rPr>
              <a:t>。数据后标有不同字母表示差异显著（</a:t>
            </a:r>
            <a:r>
              <a:rPr lang="en-US" altLang="zh-CN" sz="1400">
                <a:latin typeface="Times New Roman" panose="02020603050405020304" pitchFamily="18" charset="0"/>
                <a:cs typeface="Times New Roman" panose="02020603050405020304" pitchFamily="18" charset="0"/>
              </a:rPr>
              <a:t>P</a:t>
            </a:r>
            <a:r>
              <a:rPr lang="zh-CN" altLang="en-US" sz="1400">
                <a:latin typeface="宋体" panose="02010600030101010101" pitchFamily="2" charset="-122"/>
              </a:rPr>
              <a:t>＜</a:t>
            </a:r>
            <a:r>
              <a:rPr lang="en-US" altLang="zh-CN" sz="1400">
                <a:latin typeface="Times New Roman" panose="02020603050405020304" pitchFamily="18" charset="0"/>
                <a:cs typeface="Times New Roman" panose="02020603050405020304" pitchFamily="18" charset="0"/>
              </a:rPr>
              <a:t>0.05</a:t>
            </a:r>
            <a:r>
              <a:rPr lang="zh-CN" altLang="en-US" sz="1400">
                <a:latin typeface="宋体" panose="02010600030101010101" pitchFamily="2" charset="-122"/>
              </a:rPr>
              <a:t>），数据后标有相同字母表示差异不显著（</a:t>
            </a:r>
            <a:r>
              <a:rPr lang="en-US" altLang="zh-CN" sz="1400">
                <a:latin typeface="Times New Roman" panose="02020603050405020304" pitchFamily="18" charset="0"/>
                <a:cs typeface="Times New Roman" panose="02020603050405020304" pitchFamily="18" charset="0"/>
              </a:rPr>
              <a:t>P</a:t>
            </a:r>
            <a:r>
              <a:rPr lang="zh-CN" altLang="en-US" sz="1400">
                <a:latin typeface="宋体" panose="02010600030101010101" pitchFamily="2" charset="-122"/>
              </a:rPr>
              <a:t>＞</a:t>
            </a:r>
            <a:r>
              <a:rPr lang="en-US" altLang="zh-CN" sz="1400">
                <a:latin typeface="Times New Roman" panose="02020603050405020304" pitchFamily="18" charset="0"/>
                <a:cs typeface="Times New Roman" panose="02020603050405020304" pitchFamily="18" charset="0"/>
              </a:rPr>
              <a:t>0.05</a:t>
            </a:r>
            <a:r>
              <a:rPr lang="zh-CN" altLang="en-US" sz="1400">
                <a:latin typeface="宋体" panose="02010600030101010101" pitchFamily="2" charset="-122"/>
              </a:rPr>
              <a:t>）。</a:t>
            </a:r>
            <a:endParaRPr lang="zh-CN" altLang="en-US" sz="1400"/>
          </a:p>
        </p:txBody>
      </p:sp>
      <p:pic>
        <p:nvPicPr>
          <p:cNvPr id="16388" name="图片 12" descr="双倒数曲线">
            <a:extLst>
              <a:ext uri="{FF2B5EF4-FFF2-40B4-BE49-F238E27FC236}">
                <a16:creationId xmlns:a16="http://schemas.microsoft.com/office/drawing/2014/main" id="{F75EEFAD-68B1-4AC3-AECA-55E95741AC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7963" y="2387601"/>
            <a:ext cx="3943350" cy="342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文本框 6">
            <a:extLst>
              <a:ext uri="{FF2B5EF4-FFF2-40B4-BE49-F238E27FC236}">
                <a16:creationId xmlns:a16="http://schemas.microsoft.com/office/drawing/2014/main" id="{1C0AFD09-1CCF-480C-97A9-BC97D5D0D3A5}"/>
              </a:ext>
            </a:extLst>
          </p:cNvPr>
          <p:cNvSpPr txBox="1">
            <a:spLocks noChangeArrowheads="1"/>
          </p:cNvSpPr>
          <p:nvPr/>
        </p:nvSpPr>
        <p:spPr bwMode="auto">
          <a:xfrm>
            <a:off x="3268664" y="5813425"/>
            <a:ext cx="62626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b="1">
                <a:latin typeface="宋体" panose="02010600030101010101" pitchFamily="2" charset="-122"/>
              </a:rPr>
              <a:t>图</a:t>
            </a:r>
            <a:r>
              <a:rPr lang="en-US" altLang="zh-CN" b="1">
                <a:latin typeface="宋体" panose="02010600030101010101" pitchFamily="2" charset="-122"/>
              </a:rPr>
              <a:t>2</a:t>
            </a:r>
            <a:r>
              <a:rPr lang="en-US" altLang="zh-CN" b="1">
                <a:latin typeface="Times New Roman" panose="02020603050405020304" pitchFamily="18" charset="0"/>
                <a:cs typeface="Times New Roman" panose="02020603050405020304" pitchFamily="18" charset="0"/>
              </a:rPr>
              <a:t>.1.2  </a:t>
            </a:r>
            <a:r>
              <a:rPr lang="zh-CN" altLang="en-US" b="1">
                <a:latin typeface="宋体" panose="02010600030101010101" pitchFamily="2" charset="-122"/>
              </a:rPr>
              <a:t>霜桑叶正己烷提取物</a:t>
            </a:r>
            <a:r>
              <a:rPr lang="en-US" altLang="zh-CN" b="1">
                <a:latin typeface="Times New Roman" panose="02020603050405020304" pitchFamily="18" charset="0"/>
                <a:cs typeface="Times New Roman" panose="02020603050405020304" pitchFamily="18" charset="0"/>
              </a:rPr>
              <a:t>Lineweaver-Burk</a:t>
            </a:r>
            <a:r>
              <a:rPr lang="zh-CN" altLang="en-US" b="1">
                <a:latin typeface="宋体" panose="02010600030101010101" pitchFamily="2" charset="-122"/>
              </a:rPr>
              <a:t>的双倒数曲线</a:t>
            </a:r>
            <a:endParaRPr lang="zh-CN" altLang="en-US" b="1"/>
          </a:p>
        </p:txBody>
      </p:sp>
      <p:sp>
        <p:nvSpPr>
          <p:cNvPr id="3" name="椭圆 2">
            <a:extLst>
              <a:ext uri="{FF2B5EF4-FFF2-40B4-BE49-F238E27FC236}">
                <a16:creationId xmlns:a16="http://schemas.microsoft.com/office/drawing/2014/main" id="{577D6706-832A-446B-8757-5C9B73FA1F3A}"/>
              </a:ext>
            </a:extLst>
          </p:cNvPr>
          <p:cNvSpPr/>
          <p:nvPr/>
        </p:nvSpPr>
        <p:spPr>
          <a:xfrm>
            <a:off x="3641726" y="1628776"/>
            <a:ext cx="1095375" cy="373063"/>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文本框 1">
            <a:extLst>
              <a:ext uri="{FF2B5EF4-FFF2-40B4-BE49-F238E27FC236}">
                <a16:creationId xmlns:a16="http://schemas.microsoft.com/office/drawing/2014/main" id="{A13B3B0C-536C-4B3F-B376-9D334A0E04D1}"/>
              </a:ext>
            </a:extLst>
          </p:cNvPr>
          <p:cNvSpPr txBox="1">
            <a:spLocks noChangeArrowheads="1"/>
          </p:cNvSpPr>
          <p:nvPr/>
        </p:nvSpPr>
        <p:spPr bwMode="auto">
          <a:xfrm>
            <a:off x="1708151" y="307975"/>
            <a:ext cx="69072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800" b="1">
                <a:latin typeface="黑体" panose="02010609060101010101" pitchFamily="49" charset="-122"/>
                <a:ea typeface="黑体" panose="02010609060101010101" pitchFamily="49" charset="-122"/>
              </a:rPr>
              <a:t>三、植物活性成分对肠吸收脂质的影响</a:t>
            </a:r>
          </a:p>
        </p:txBody>
      </p:sp>
      <p:sp>
        <p:nvSpPr>
          <p:cNvPr id="22530" name="文本框 2">
            <a:extLst>
              <a:ext uri="{FF2B5EF4-FFF2-40B4-BE49-F238E27FC236}">
                <a16:creationId xmlns:a16="http://schemas.microsoft.com/office/drawing/2014/main" id="{3F0F954D-1E16-460F-9F2E-C3FDD2EDB053}"/>
              </a:ext>
            </a:extLst>
          </p:cNvPr>
          <p:cNvSpPr txBox="1">
            <a:spLocks noChangeArrowheads="1"/>
          </p:cNvSpPr>
          <p:nvPr/>
        </p:nvSpPr>
        <p:spPr bwMode="auto">
          <a:xfrm>
            <a:off x="1708150" y="1173163"/>
            <a:ext cx="554355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000" b="1">
                <a:latin typeface="Times New Roman" panose="02020603050405020304" pitchFamily="18" charset="0"/>
                <a:ea typeface="黑体" panose="02010609060101010101" pitchFamily="49" charset="-122"/>
              </a:rPr>
              <a:t>3.1  </a:t>
            </a:r>
            <a:r>
              <a:rPr lang="zh-CN" altLang="en-US" sz="2000" b="1">
                <a:latin typeface="Times New Roman" panose="02020603050405020304" pitchFamily="18" charset="0"/>
                <a:ea typeface="黑体" panose="02010609060101010101" pitchFamily="49" charset="-122"/>
              </a:rPr>
              <a:t>体外模拟霜桑叶抑制胰脂肪酶活性测定</a:t>
            </a:r>
          </a:p>
        </p:txBody>
      </p:sp>
      <p:graphicFrame>
        <p:nvGraphicFramePr>
          <p:cNvPr id="16" name="图表 16">
            <a:extLst>
              <a:ext uri="{FF2B5EF4-FFF2-40B4-BE49-F238E27FC236}">
                <a16:creationId xmlns:a16="http://schemas.microsoft.com/office/drawing/2014/main" id="{82FE11A6-3ACA-4EC2-91AF-984754A7ED3E}"/>
              </a:ext>
            </a:extLst>
          </p:cNvPr>
          <p:cNvGraphicFramePr/>
          <p:nvPr/>
        </p:nvGraphicFramePr>
        <p:xfrm>
          <a:off x="3011804" y="1669415"/>
          <a:ext cx="5344796" cy="3519805"/>
        </p:xfrm>
        <a:graphic>
          <a:graphicData uri="http://schemas.openxmlformats.org/drawingml/2006/chart">
            <c:chart xmlns:c="http://schemas.openxmlformats.org/drawingml/2006/chart" xmlns:r="http://schemas.openxmlformats.org/officeDocument/2006/relationships" r:id="rId2"/>
          </a:graphicData>
        </a:graphic>
      </p:graphicFrame>
      <p:sp>
        <p:nvSpPr>
          <p:cNvPr id="22532" name="文本框 3">
            <a:extLst>
              <a:ext uri="{FF2B5EF4-FFF2-40B4-BE49-F238E27FC236}">
                <a16:creationId xmlns:a16="http://schemas.microsoft.com/office/drawing/2014/main" id="{FB9C91FB-0003-4F5F-87A2-4BC1E371301A}"/>
              </a:ext>
            </a:extLst>
          </p:cNvPr>
          <p:cNvSpPr txBox="1">
            <a:spLocks noChangeArrowheads="1"/>
          </p:cNvSpPr>
          <p:nvPr/>
        </p:nvSpPr>
        <p:spPr bwMode="auto">
          <a:xfrm>
            <a:off x="2268538" y="5353050"/>
            <a:ext cx="8229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a:latin typeface="Times New Roman" panose="02020603050405020304" pitchFamily="18" charset="0"/>
              </a:rPr>
              <a:t>图</a:t>
            </a:r>
            <a:r>
              <a:rPr lang="en-US" altLang="zh-CN" b="1">
                <a:latin typeface="Times New Roman" panose="02020603050405020304" pitchFamily="18" charset="0"/>
              </a:rPr>
              <a:t>3.1.1</a:t>
            </a:r>
            <a:r>
              <a:rPr lang="zh-CN" altLang="en-US" b="1">
                <a:latin typeface="Times New Roman" panose="02020603050405020304" pitchFamily="18" charset="0"/>
              </a:rPr>
              <a:t> 霜桑叶正己烷提取物及奥利司他在模拟肠道消化环境中脂肪酸释放率</a:t>
            </a:r>
          </a:p>
        </p:txBody>
      </p:sp>
      <p:cxnSp>
        <p:nvCxnSpPr>
          <p:cNvPr id="2" name="直接箭头连接符 1">
            <a:extLst>
              <a:ext uri="{FF2B5EF4-FFF2-40B4-BE49-F238E27FC236}">
                <a16:creationId xmlns:a16="http://schemas.microsoft.com/office/drawing/2014/main" id="{1DA9DF82-01EC-415F-91D7-A4D366D05D89}"/>
              </a:ext>
            </a:extLst>
          </p:cNvPr>
          <p:cNvCxnSpPr/>
          <p:nvPr/>
        </p:nvCxnSpPr>
        <p:spPr>
          <a:xfrm flipH="1">
            <a:off x="7321550" y="2538413"/>
            <a:ext cx="0" cy="90011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文本框 2">
            <a:extLst>
              <a:ext uri="{FF2B5EF4-FFF2-40B4-BE49-F238E27FC236}">
                <a16:creationId xmlns:a16="http://schemas.microsoft.com/office/drawing/2014/main" id="{0DDB69AA-3F7D-4BC2-97C0-D21CA51AAAFA}"/>
              </a:ext>
            </a:extLst>
          </p:cNvPr>
          <p:cNvSpPr txBox="1"/>
          <p:nvPr/>
        </p:nvSpPr>
        <p:spPr>
          <a:xfrm>
            <a:off x="7388860" y="2763519"/>
            <a:ext cx="773430" cy="368300"/>
          </a:xfrm>
          <a:prstGeom prst="rect">
            <a:avLst/>
          </a:prstGeom>
          <a:noFill/>
        </p:spPr>
        <p:txBody>
          <a:bodyPr wrap="none">
            <a:spAutoFit/>
          </a:bodyPr>
          <a:lstStyle/>
          <a:p>
            <a:r>
              <a:rPr lang="zh-CN" altLang="en-US" noProof="1">
                <a:ln>
                  <a:solidFill>
                    <a:srgbClr val="FF0000"/>
                  </a:solidFill>
                </a:ln>
                <a:solidFill>
                  <a:srgbClr val="FF0000"/>
                </a:solidFill>
                <a:latin typeface="Times New Roman" panose="02020603050405020304" charset="0"/>
                <a:ea typeface="黑体" panose="02010609060101010101" charset="-122"/>
                <a:cs typeface="+mn-ea"/>
              </a:rPr>
              <a:t>51.7%</a:t>
            </a:r>
            <a:endParaRPr lang="zh-CN" altLang="en-US" noProof="1">
              <a:ln>
                <a:solidFill>
                  <a:srgbClr val="FF0000"/>
                </a:solidFill>
              </a:ln>
              <a:solidFill>
                <a:srgbClr val="FF0000"/>
              </a:solidFill>
              <a:latin typeface="Times New Roman" panose="02020603050405020304" charset="0"/>
              <a:ea typeface="黑体" panose="02010609060101010101"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文本框 99">
            <a:extLst>
              <a:ext uri="{FF2B5EF4-FFF2-40B4-BE49-F238E27FC236}">
                <a16:creationId xmlns:a16="http://schemas.microsoft.com/office/drawing/2014/main" id="{7BD7FA78-1CA5-423C-892F-9B2E58C1EA70}"/>
              </a:ext>
            </a:extLst>
          </p:cNvPr>
          <p:cNvSpPr txBox="1">
            <a:spLocks noChangeArrowheads="1"/>
          </p:cNvSpPr>
          <p:nvPr/>
        </p:nvSpPr>
        <p:spPr bwMode="auto">
          <a:xfrm>
            <a:off x="2095500" y="1338264"/>
            <a:ext cx="8001000" cy="452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en-US" sz="2000" b="1">
                <a:latin typeface="Times New Roman" panose="02020603050405020304" pitchFamily="18" charset="0"/>
              </a:rPr>
              <a:t>（</a:t>
            </a:r>
            <a:r>
              <a:rPr lang="en-US" altLang="zh-CN" sz="2000" b="1">
                <a:latin typeface="Times New Roman" panose="02020603050405020304" pitchFamily="18" charset="0"/>
              </a:rPr>
              <a:t>1</a:t>
            </a:r>
            <a:r>
              <a:rPr lang="zh-CN" altLang="en-US" sz="2000" b="1">
                <a:latin typeface="Times New Roman" panose="02020603050405020304" pitchFamily="18" charset="0"/>
              </a:rPr>
              <a:t>）</a:t>
            </a:r>
            <a:r>
              <a:rPr lang="zh-CN" altLang="en-US" sz="2000">
                <a:latin typeface="Times New Roman" panose="02020603050405020304" pitchFamily="18" charset="0"/>
              </a:rPr>
              <a:t>本试验建立了简单易操作的胰脂酶抑制剂筛选模型，运用此模型对初选的九种植物醇提物进行活性测定，结果表明：在醇提取物质量浓度为</a:t>
            </a:r>
            <a:r>
              <a:rPr lang="en-US" altLang="zh-CN" sz="2000">
                <a:latin typeface="Times New Roman" panose="02020603050405020304" pitchFamily="18" charset="0"/>
              </a:rPr>
              <a:t>100 μg/mL</a:t>
            </a:r>
            <a:r>
              <a:rPr lang="zh-CN" altLang="en-US" sz="2000">
                <a:latin typeface="Times New Roman" panose="02020603050405020304" pitchFamily="18" charset="0"/>
              </a:rPr>
              <a:t>时，霜桑叶，香水莲花，制厚朴，黄精和玫瑰茄植物提取物都具有良好的抑制活性，远志、山银花、刺梨在此浓度下抑制效果并不明显，山茱萸却表现出对胰脂肪酶的促进作用。</a:t>
            </a:r>
          </a:p>
          <a:p>
            <a:pPr>
              <a:lnSpc>
                <a:spcPct val="120000"/>
              </a:lnSpc>
            </a:pPr>
            <a:endParaRPr lang="zh-CN" altLang="en-US" sz="2000">
              <a:latin typeface="Times New Roman" panose="02020603050405020304" pitchFamily="18" charset="0"/>
            </a:endParaRPr>
          </a:p>
          <a:p>
            <a:pPr>
              <a:lnSpc>
                <a:spcPct val="120000"/>
              </a:lnSpc>
            </a:pPr>
            <a:r>
              <a:rPr lang="zh-CN" altLang="en-US" sz="2000" b="1">
                <a:latin typeface="Times New Roman" panose="02020603050405020304" pitchFamily="18" charset="0"/>
              </a:rPr>
              <a:t>（</a:t>
            </a:r>
            <a:r>
              <a:rPr lang="en-US" altLang="zh-CN" sz="2000" b="1">
                <a:latin typeface="Times New Roman" panose="02020603050405020304" pitchFamily="18" charset="0"/>
              </a:rPr>
              <a:t>2</a:t>
            </a:r>
            <a:r>
              <a:rPr lang="zh-CN" altLang="en-US" sz="2000" b="1">
                <a:latin typeface="Times New Roman" panose="02020603050405020304" pitchFamily="18" charset="0"/>
              </a:rPr>
              <a:t>）</a:t>
            </a:r>
            <a:r>
              <a:rPr lang="zh-CN" altLang="en-US" sz="2000">
                <a:latin typeface="Times New Roman" panose="02020603050405020304" pitchFamily="18" charset="0"/>
              </a:rPr>
              <a:t>对进入复筛种五种采取四种极性不同的溶剂进行分级萃取，结果显示：在质量浓度都为</a:t>
            </a:r>
            <a:r>
              <a:rPr lang="en-US" altLang="zh-CN" sz="2000">
                <a:latin typeface="Times New Roman" panose="02020603050405020304" pitchFamily="18" charset="0"/>
              </a:rPr>
              <a:t>2.5 mg/mL</a:t>
            </a:r>
            <a:r>
              <a:rPr lang="zh-CN" altLang="en-US" sz="2000">
                <a:latin typeface="Times New Roman" panose="02020603050405020304" pitchFamily="18" charset="0"/>
              </a:rPr>
              <a:t>，霜桑叶正己烷部位、香水莲花乙酸乙酯部位及制厚朴正己烷部位提取物对胰脂肪酶抑制活性较高，且</a:t>
            </a:r>
            <a:r>
              <a:rPr lang="en-US" altLang="zh-CN" sz="2000">
                <a:latin typeface="Times New Roman" panose="02020603050405020304" pitchFamily="18" charset="0"/>
              </a:rPr>
              <a:t>IC</a:t>
            </a:r>
            <a:r>
              <a:rPr lang="en-US" altLang="zh-CN" sz="2000" baseline="-25000">
                <a:latin typeface="Times New Roman" panose="02020603050405020304" pitchFamily="18" charset="0"/>
              </a:rPr>
              <a:t>50</a:t>
            </a:r>
            <a:r>
              <a:rPr lang="zh-CN" altLang="en-US" sz="2000">
                <a:latin typeface="Times New Roman" panose="02020603050405020304" pitchFamily="18" charset="0"/>
              </a:rPr>
              <a:t>分别为 </a:t>
            </a:r>
            <a:r>
              <a:rPr lang="en-US" altLang="zh-CN" sz="2000">
                <a:latin typeface="Times New Roman" panose="02020603050405020304" pitchFamily="18" charset="0"/>
              </a:rPr>
              <a:t>1.14 mg/mL</a:t>
            </a:r>
            <a:r>
              <a:rPr lang="zh-CN" altLang="en-US" sz="2000">
                <a:latin typeface="Times New Roman" panose="02020603050405020304" pitchFamily="18" charset="0"/>
              </a:rPr>
              <a:t>、</a:t>
            </a:r>
            <a:r>
              <a:rPr lang="en-US" altLang="zh-CN" sz="2000">
                <a:latin typeface="Times New Roman" panose="02020603050405020304" pitchFamily="18" charset="0"/>
              </a:rPr>
              <a:t>5.64 mg/mL</a:t>
            </a:r>
            <a:r>
              <a:rPr lang="zh-CN" altLang="en-US" sz="2000">
                <a:latin typeface="Times New Roman" panose="02020603050405020304" pitchFamily="18" charset="0"/>
              </a:rPr>
              <a:t>、</a:t>
            </a:r>
            <a:r>
              <a:rPr lang="en-US" altLang="zh-CN" sz="2000">
                <a:latin typeface="Times New Roman" panose="02020603050405020304" pitchFamily="18" charset="0"/>
              </a:rPr>
              <a:t>2.31 mg/mL</a:t>
            </a:r>
            <a:r>
              <a:rPr lang="zh-CN" altLang="en-US" sz="2000">
                <a:latin typeface="Times New Roman" panose="02020603050405020304" pitchFamily="18" charset="0"/>
              </a:rPr>
              <a:t>。抑制类型研究表明，此三种植物萃取物对胰脂肪酶抑制类型为非竞争性抑制。</a:t>
            </a:r>
          </a:p>
          <a:p>
            <a:pPr>
              <a:lnSpc>
                <a:spcPct val="120000"/>
              </a:lnSpc>
            </a:pPr>
            <a:endParaRPr lang="zh-CN" altLang="en-US" sz="2000">
              <a:latin typeface="Times New Roman" panose="02020603050405020304" pitchFamily="18" charset="0"/>
            </a:endParaRPr>
          </a:p>
        </p:txBody>
      </p:sp>
      <p:sp>
        <p:nvSpPr>
          <p:cNvPr id="29698" name="文本框 3">
            <a:extLst>
              <a:ext uri="{FF2B5EF4-FFF2-40B4-BE49-F238E27FC236}">
                <a16:creationId xmlns:a16="http://schemas.microsoft.com/office/drawing/2014/main" id="{8C57F0D8-81D7-4DD4-8132-2AB0865B0035}"/>
              </a:ext>
            </a:extLst>
          </p:cNvPr>
          <p:cNvSpPr txBox="1">
            <a:spLocks noChangeArrowheads="1"/>
          </p:cNvSpPr>
          <p:nvPr/>
        </p:nvSpPr>
        <p:spPr bwMode="auto">
          <a:xfrm>
            <a:off x="1609726" y="368300"/>
            <a:ext cx="23780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800" b="1">
                <a:latin typeface="黑体" panose="02010609060101010101" pitchFamily="49" charset="-122"/>
                <a:ea typeface="黑体" panose="02010609060101010101" pitchFamily="49" charset="-122"/>
              </a:rPr>
              <a:t>全文总结</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58591809-B1C1-4D1C-BB32-E864D1841EAE}"/>
              </a:ext>
            </a:extLst>
          </p:cNvPr>
          <p:cNvGrpSpPr>
            <a:grpSpLocks/>
          </p:cNvGrpSpPr>
          <p:nvPr/>
        </p:nvGrpSpPr>
        <p:grpSpPr bwMode="auto">
          <a:xfrm>
            <a:off x="2298700" y="2189163"/>
            <a:ext cx="1619250" cy="1619250"/>
            <a:chOff x="980000" y="2348865"/>
            <a:chExt cx="2160270" cy="2160270"/>
          </a:xfrm>
        </p:grpSpPr>
        <p:sp>
          <p:nvSpPr>
            <p:cNvPr id="3" name="椭圆 2">
              <a:extLst>
                <a:ext uri="{FF2B5EF4-FFF2-40B4-BE49-F238E27FC236}">
                  <a16:creationId xmlns:a16="http://schemas.microsoft.com/office/drawing/2014/main" id="{C6E91797-5653-433D-B17E-FBF838914FB2}"/>
                </a:ext>
              </a:extLst>
            </p:cNvPr>
            <p:cNvSpPr/>
            <p:nvPr/>
          </p:nvSpPr>
          <p:spPr>
            <a:xfrm>
              <a:off x="980000" y="2348865"/>
              <a:ext cx="2160270" cy="2160270"/>
            </a:xfrm>
            <a:prstGeom prst="ellipse">
              <a:avLst/>
            </a:prstGeom>
            <a:solidFill>
              <a:srgbClr val="4F4D63"/>
            </a:solidFill>
            <a:ln>
              <a:solidFill>
                <a:srgbClr val="4F4D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noProof="1">
                <a:solidFill>
                  <a:prstClr val="white"/>
                </a:solidFill>
              </a:endParaRPr>
            </a:p>
          </p:txBody>
        </p:sp>
        <p:sp>
          <p:nvSpPr>
            <p:cNvPr id="5123" name="文本框 20">
              <a:extLst>
                <a:ext uri="{FF2B5EF4-FFF2-40B4-BE49-F238E27FC236}">
                  <a16:creationId xmlns:a16="http://schemas.microsoft.com/office/drawing/2014/main" id="{09C6D4B7-0389-4710-AE64-B52DD7BFB858}"/>
                </a:ext>
              </a:extLst>
            </p:cNvPr>
            <p:cNvSpPr>
              <a:spLocks noChangeArrowheads="1"/>
            </p:cNvSpPr>
            <p:nvPr/>
          </p:nvSpPr>
          <p:spPr bwMode="auto">
            <a:xfrm>
              <a:off x="1078135" y="3019458"/>
              <a:ext cx="2029953" cy="862282"/>
            </a:xfrm>
            <a:prstGeom prst="rect">
              <a:avLst/>
            </a:prstGeom>
            <a:noFill/>
            <a:ln w="9525">
              <a:solidFill>
                <a:srgbClr val="4F4D63"/>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3600" b="1">
                  <a:solidFill>
                    <a:srgbClr val="EBE6C9"/>
                  </a:solidFill>
                  <a:latin typeface="微软雅黑" panose="020B0503020204020204" pitchFamily="34" charset="-122"/>
                  <a:ea typeface="微软雅黑" panose="020B0503020204020204" pitchFamily="34" charset="-122"/>
                  <a:sym typeface="微软雅黑" panose="020B0503020204020204" pitchFamily="34" charset="-122"/>
                </a:rPr>
                <a:t>目   录</a:t>
              </a:r>
              <a:endParaRPr lang="en-US" altLang="en-US" sz="3600" b="1">
                <a:solidFill>
                  <a:srgbClr val="EBE6C9"/>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7" name="等腰三角形 6">
            <a:extLst>
              <a:ext uri="{FF2B5EF4-FFF2-40B4-BE49-F238E27FC236}">
                <a16:creationId xmlns:a16="http://schemas.microsoft.com/office/drawing/2014/main" id="{95F94E97-376F-4C82-85BE-ABD2CF749D0C}"/>
              </a:ext>
            </a:extLst>
          </p:cNvPr>
          <p:cNvSpPr/>
          <p:nvPr/>
        </p:nvSpPr>
        <p:spPr>
          <a:xfrm rot="5400000">
            <a:off x="4516438" y="2914651"/>
            <a:ext cx="358775" cy="311150"/>
          </a:xfrm>
          <a:prstGeom prst="triangle">
            <a:avLst/>
          </a:prstGeom>
          <a:solidFill>
            <a:srgbClr val="4F4D63"/>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anchor="ctr">
            <a:normAutofit fontScale="30000" lnSpcReduction="20000"/>
          </a:bodyPr>
          <a:lstStyle/>
          <a:p>
            <a:pPr algn="ctr"/>
            <a:endParaRPr lang="zh-CN" altLang="en-US" sz="1350" noProof="1">
              <a:solidFill>
                <a:prstClr val="white"/>
              </a:solidFill>
            </a:endParaRPr>
          </a:p>
        </p:txBody>
      </p:sp>
      <p:sp>
        <p:nvSpPr>
          <p:cNvPr id="14" name="文本框 13">
            <a:extLst>
              <a:ext uri="{FF2B5EF4-FFF2-40B4-BE49-F238E27FC236}">
                <a16:creationId xmlns:a16="http://schemas.microsoft.com/office/drawing/2014/main" id="{40D35520-EAB6-4A12-876A-505544857267}"/>
              </a:ext>
            </a:extLst>
          </p:cNvPr>
          <p:cNvSpPr txBox="1"/>
          <p:nvPr/>
        </p:nvSpPr>
        <p:spPr>
          <a:xfrm>
            <a:off x="5764523" y="1824987"/>
            <a:ext cx="680085" cy="506730"/>
          </a:xfrm>
          <a:prstGeom prst="rect">
            <a:avLst/>
          </a:prstGeom>
          <a:solidFill>
            <a:srgbClr val="4F4D63"/>
          </a:solidFill>
          <a:effectLst/>
        </p:spPr>
        <p:txBody>
          <a:bodyPr>
            <a:spAutoFit/>
            <a:scene3d>
              <a:camera prst="orthographicFront"/>
              <a:lightRig rig="threePt" dir="t"/>
            </a:scene3d>
          </a:bodyPr>
          <a:lstStyle/>
          <a:p>
            <a:r>
              <a:rPr lang="en-US" altLang="zh-CN" sz="2400" b="1" noProof="1">
                <a:cs typeface="+mn-ea"/>
              </a:rPr>
              <a:t>  </a:t>
            </a:r>
            <a:r>
              <a:rPr lang="en-US" altLang="zh-CN" sz="2700" noProof="1">
                <a:ln w="10160">
                  <a:solidFill>
                    <a:schemeClr val="accent5"/>
                  </a:solidFill>
                  <a:prstDash val="solid"/>
                </a:ln>
                <a:solidFill>
                  <a:srgbClr val="FFFFFF"/>
                </a:solidFill>
                <a:effectLst>
                  <a:outerShdw blurRad="38100" dist="22860" dir="5400000" algn="tl" rotWithShape="0">
                    <a:srgbClr val="000000">
                      <a:alpha val="30000"/>
                    </a:srgbClr>
                  </a:outerShdw>
                </a:effectLst>
                <a:latin typeface="Impact" panose="020B0806030902050204" pitchFamily="34" charset="0"/>
                <a:cs typeface="+mn-ea"/>
              </a:rPr>
              <a:t>1</a:t>
            </a:r>
            <a:endParaRPr lang="en-US" altLang="zh-CN" sz="2700" noProof="1">
              <a:ln w="10160">
                <a:solidFill>
                  <a:schemeClr val="accent5"/>
                </a:solidFill>
                <a:prstDash val="solid"/>
              </a:ln>
              <a:solidFill>
                <a:srgbClr val="FFFFFF"/>
              </a:solidFill>
              <a:effectLst>
                <a:outerShdw blurRad="38100" dist="22860" dir="5400000" algn="tl" rotWithShape="0">
                  <a:srgbClr val="000000">
                    <a:alpha val="30000"/>
                  </a:srgbClr>
                </a:outerShdw>
              </a:effectLst>
              <a:latin typeface="Impact" panose="020B0806030902050204" pitchFamily="34" charset="0"/>
            </a:endParaRPr>
          </a:p>
        </p:txBody>
      </p:sp>
      <p:sp>
        <p:nvSpPr>
          <p:cNvPr id="8" name="文本框 7">
            <a:extLst>
              <a:ext uri="{FF2B5EF4-FFF2-40B4-BE49-F238E27FC236}">
                <a16:creationId xmlns:a16="http://schemas.microsoft.com/office/drawing/2014/main" id="{AB45A0D0-DB70-4D48-8544-EDB2ABC663ED}"/>
              </a:ext>
            </a:extLst>
          </p:cNvPr>
          <p:cNvSpPr txBox="1"/>
          <p:nvPr/>
        </p:nvSpPr>
        <p:spPr>
          <a:xfrm>
            <a:off x="5764523" y="2770503"/>
            <a:ext cx="680085" cy="460375"/>
          </a:xfrm>
          <a:prstGeom prst="rect">
            <a:avLst/>
          </a:prstGeom>
          <a:solidFill>
            <a:srgbClr val="4F4D63"/>
          </a:solidFill>
          <a:effectLst/>
        </p:spPr>
        <p:txBody>
          <a:bodyPr>
            <a:spAutoFit/>
          </a:bodyPr>
          <a:lstStyle/>
          <a:p>
            <a:r>
              <a:rPr lang="en-US" altLang="zh-CN" sz="2400" b="1" noProof="1">
                <a:cs typeface="+mn-ea"/>
              </a:rPr>
              <a:t>  </a:t>
            </a:r>
            <a:r>
              <a:rPr lang="en-US" altLang="zh-CN" sz="2400" b="1" noProof="1">
                <a:ln w="10160">
                  <a:solidFill>
                    <a:schemeClr val="accent5"/>
                  </a:solidFill>
                  <a:prstDash val="solid"/>
                </a:ln>
                <a:solidFill>
                  <a:srgbClr val="FFFFFF"/>
                </a:solidFill>
                <a:effectLst>
                  <a:outerShdw blurRad="38100" dist="22860" dir="5400000" algn="tl" rotWithShape="0">
                    <a:srgbClr val="000000">
                      <a:alpha val="30000"/>
                    </a:srgbClr>
                  </a:outerShdw>
                </a:effectLst>
                <a:cs typeface="+mn-ea"/>
              </a:rPr>
              <a:t>2</a:t>
            </a:r>
            <a:endParaRPr lang="en-US" altLang="zh-CN" sz="2400" b="1" noProof="1">
              <a:ln w="10160">
                <a:solidFill>
                  <a:schemeClr val="accent5"/>
                </a:solidFill>
                <a:prstDash val="solid"/>
              </a:ln>
              <a:solidFill>
                <a:srgbClr val="FFFFFF"/>
              </a:solidFill>
              <a:effectLst>
                <a:outerShdw blurRad="38100" dist="22860" dir="5400000" algn="tl" rotWithShape="0">
                  <a:srgbClr val="000000">
                    <a:alpha val="30000"/>
                  </a:srgbClr>
                </a:outerShdw>
              </a:effectLst>
              <a:latin typeface="Impact" panose="020B0806030902050204" pitchFamily="34" charset="0"/>
            </a:endParaRPr>
          </a:p>
        </p:txBody>
      </p:sp>
      <p:sp>
        <p:nvSpPr>
          <p:cNvPr id="11" name="文本框 10">
            <a:extLst>
              <a:ext uri="{FF2B5EF4-FFF2-40B4-BE49-F238E27FC236}">
                <a16:creationId xmlns:a16="http://schemas.microsoft.com/office/drawing/2014/main" id="{EE1DD996-199E-42B7-BFD4-02DFBD5CF49F}"/>
              </a:ext>
            </a:extLst>
          </p:cNvPr>
          <p:cNvSpPr txBox="1"/>
          <p:nvPr/>
        </p:nvSpPr>
        <p:spPr>
          <a:xfrm>
            <a:off x="5764523" y="3693794"/>
            <a:ext cx="680085" cy="506730"/>
          </a:xfrm>
          <a:prstGeom prst="rect">
            <a:avLst/>
          </a:prstGeom>
          <a:solidFill>
            <a:srgbClr val="4F4D63"/>
          </a:solidFill>
          <a:effectLst/>
        </p:spPr>
        <p:txBody>
          <a:bodyPr>
            <a:spAutoFit/>
            <a:scene3d>
              <a:camera prst="orthographicFront"/>
              <a:lightRig rig="threePt" dir="t"/>
            </a:scene3d>
          </a:bodyPr>
          <a:lstStyle/>
          <a:p>
            <a:r>
              <a:rPr lang="en-US" altLang="zh-CN" sz="2400" b="1" noProof="1">
                <a:cs typeface="+mn-ea"/>
              </a:rPr>
              <a:t>  </a:t>
            </a:r>
            <a:r>
              <a:rPr lang="en-US" altLang="zh-CN" sz="2700" noProof="1">
                <a:ln w="10160">
                  <a:solidFill>
                    <a:schemeClr val="accent5"/>
                  </a:solidFill>
                  <a:prstDash val="solid"/>
                </a:ln>
                <a:solidFill>
                  <a:srgbClr val="FFFFFF"/>
                </a:solidFill>
                <a:effectLst>
                  <a:outerShdw blurRad="38100" dist="22860" dir="5400000" algn="tl" rotWithShape="0">
                    <a:srgbClr val="000000">
                      <a:alpha val="30000"/>
                    </a:srgbClr>
                  </a:outerShdw>
                </a:effectLst>
                <a:latin typeface="Impact" panose="020B0806030902050204" pitchFamily="34" charset="0"/>
                <a:cs typeface="+mn-ea"/>
              </a:rPr>
              <a:t>3</a:t>
            </a:r>
            <a:endParaRPr lang="en-US" altLang="zh-CN" sz="2700" noProof="1">
              <a:ln w="10160">
                <a:solidFill>
                  <a:schemeClr val="accent5"/>
                </a:solidFill>
                <a:prstDash val="solid"/>
              </a:ln>
              <a:solidFill>
                <a:srgbClr val="FFFFFF"/>
              </a:solidFill>
              <a:effectLst>
                <a:outerShdw blurRad="38100" dist="22860" dir="5400000" algn="tl" rotWithShape="0">
                  <a:srgbClr val="000000">
                    <a:alpha val="30000"/>
                  </a:srgbClr>
                </a:outerShdw>
              </a:effectLst>
              <a:latin typeface="Impact" panose="020B0806030902050204" pitchFamily="34" charset="0"/>
            </a:endParaRPr>
          </a:p>
        </p:txBody>
      </p:sp>
      <p:sp>
        <p:nvSpPr>
          <p:cNvPr id="5128" name="Text Box 18">
            <a:extLst>
              <a:ext uri="{FF2B5EF4-FFF2-40B4-BE49-F238E27FC236}">
                <a16:creationId xmlns:a16="http://schemas.microsoft.com/office/drawing/2014/main" id="{5D50075E-441D-4D35-9ED0-15B2FE5C8FCD}"/>
              </a:ext>
            </a:extLst>
          </p:cNvPr>
          <p:cNvSpPr txBox="1">
            <a:spLocks noChangeArrowheads="1"/>
          </p:cNvSpPr>
          <p:nvPr/>
        </p:nvSpPr>
        <p:spPr bwMode="auto">
          <a:xfrm>
            <a:off x="6704013" y="3657600"/>
            <a:ext cx="181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atinLnBrk="1"/>
            <a:r>
              <a:rPr lang="zh-CN" altLang="en-US" sz="3200" b="1">
                <a:latin typeface="宋体" panose="02010600030101010101" pitchFamily="2" charset="-122"/>
              </a:rPr>
              <a:t>全文总结</a:t>
            </a:r>
          </a:p>
        </p:txBody>
      </p:sp>
      <p:sp>
        <p:nvSpPr>
          <p:cNvPr id="20" name="Text Box 13">
            <a:extLst>
              <a:ext uri="{FF2B5EF4-FFF2-40B4-BE49-F238E27FC236}">
                <a16:creationId xmlns:a16="http://schemas.microsoft.com/office/drawing/2014/main" id="{D438E8E1-549F-45D7-96C8-8A0B8B569EF0}"/>
              </a:ext>
            </a:extLst>
          </p:cNvPr>
          <p:cNvSpPr txBox="1">
            <a:spLocks noChangeArrowheads="1"/>
          </p:cNvSpPr>
          <p:nvPr/>
        </p:nvSpPr>
        <p:spPr bwMode="gray">
          <a:xfrm>
            <a:off x="6725065" y="2770804"/>
            <a:ext cx="1816100" cy="583565"/>
          </a:xfrm>
          <a:prstGeom prst="rect">
            <a:avLst/>
          </a:prstGeom>
          <a:noFill/>
          <a:ln w="9525">
            <a:noFill/>
            <a:miter lim="800000"/>
          </a:ln>
          <a:effectLst/>
          <a:scene3d>
            <a:camera prst="orthographicFront"/>
            <a:lightRig rig="threePt" dir="t"/>
          </a:scene3d>
          <a:sp3d>
            <a:bevelT/>
          </a:sp3d>
        </p:spPr>
        <p:txBody>
          <a:bodyPr wrap="none">
            <a:spAutoFit/>
          </a:bodyPr>
          <a:lstStyle/>
          <a:p>
            <a:pPr latinLnBrk="1">
              <a:buFontTx/>
              <a:buNone/>
              <a:defRPr/>
            </a:pPr>
            <a:r>
              <a:rPr kumimoji="1" lang="zh-CN" altLang="en-US" sz="3200" b="1" dirty="0">
                <a:latin typeface="宋体" panose="02010600030101010101" pitchFamily="2" charset="-122"/>
              </a:rPr>
              <a:t>研究内容</a:t>
            </a:r>
            <a:endParaRPr kumimoji="1" lang="en-US" altLang="ko-KR" sz="3200" b="1" dirty="0">
              <a:latin typeface="宋体" panose="02010600030101010101" pitchFamily="2" charset="-122"/>
            </a:endParaRPr>
          </a:p>
        </p:txBody>
      </p:sp>
      <p:sp>
        <p:nvSpPr>
          <p:cNvPr id="16" name="Text Box 8">
            <a:extLst>
              <a:ext uri="{FF2B5EF4-FFF2-40B4-BE49-F238E27FC236}">
                <a16:creationId xmlns:a16="http://schemas.microsoft.com/office/drawing/2014/main" id="{BC4A03B4-7EEA-40AC-9CFF-982EEB204129}"/>
              </a:ext>
            </a:extLst>
          </p:cNvPr>
          <p:cNvSpPr txBox="1">
            <a:spLocks noChangeArrowheads="1"/>
          </p:cNvSpPr>
          <p:nvPr/>
        </p:nvSpPr>
        <p:spPr bwMode="gray">
          <a:xfrm>
            <a:off x="6718300" y="1824989"/>
            <a:ext cx="1816100" cy="583565"/>
          </a:xfrm>
          <a:prstGeom prst="rect">
            <a:avLst/>
          </a:prstGeom>
          <a:noFill/>
          <a:ln w="9525">
            <a:noFill/>
            <a:miter lim="800000"/>
          </a:ln>
          <a:effectLst/>
          <a:scene3d>
            <a:camera prst="orthographicFront"/>
            <a:lightRig rig="threePt" dir="t"/>
          </a:scene3d>
          <a:sp3d>
            <a:bevelT/>
            <a:bevelB/>
          </a:sp3d>
        </p:spPr>
        <p:txBody>
          <a:bodyPr wrap="none">
            <a:spAutoFit/>
          </a:bodyPr>
          <a:lstStyle/>
          <a:p>
            <a:pPr latinLnBrk="1">
              <a:buFontTx/>
              <a:buNone/>
              <a:defRPr/>
            </a:pPr>
            <a:r>
              <a:rPr kumimoji="1" lang="zh-CN" altLang="en-US" sz="3200" b="1" dirty="0">
                <a:latin typeface="宋体" panose="02010600030101010101" pitchFamily="2" charset="-122"/>
              </a:rPr>
              <a:t>研究背景</a:t>
            </a:r>
            <a:endParaRPr kumimoji="1" lang="en-US" altLang="ko-KR" sz="3200" b="1" dirty="0">
              <a:latin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279"/>
    </mc:Choice>
    <mc:Fallback>
      <p:transition spd="slow" advTm="1279"/>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childTnLst>
                          </p:cTn>
                        </p:par>
                        <p:par>
                          <p:cTn id="8" fill="hold" nodeType="afterGroup">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ppt_x</p:attrName>
                                        </p:attrNameLst>
                                      </p:cBhvr>
                                      <p:tavLst>
                                        <p:tav tm="0">
                                          <p:val>
                                            <p:strVal val="0-#ppt_w/2"/>
                                          </p:val>
                                        </p:tav>
                                        <p:tav tm="100000">
                                          <p:val>
                                            <p:strVal val="#ppt_x"/>
                                          </p:val>
                                        </p:tav>
                                      </p:tavLst>
                                    </p:anim>
                                    <p:anim calcmode="lin" valueType="num">
                                      <p:cBhvr>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
            <a:extLst>
              <a:ext uri="{FF2B5EF4-FFF2-40B4-BE49-F238E27FC236}">
                <a16:creationId xmlns:a16="http://schemas.microsoft.com/office/drawing/2014/main" id="{15FDD2A7-7E35-41A4-AED7-D03525176AE5}"/>
              </a:ext>
            </a:extLst>
          </p:cNvPr>
          <p:cNvSpPr>
            <a:spLocks noGrp="1" noChangeArrowheads="1"/>
          </p:cNvSpPr>
          <p:nvPr>
            <p:ph type="title"/>
          </p:nvPr>
        </p:nvSpPr>
        <p:spPr bwMode="auto">
          <a:xfrm>
            <a:off x="1443037" y="166688"/>
            <a:ext cx="2179638" cy="698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zh-CN" altLang="en-US" sz="2800" b="1">
                <a:latin typeface="黑体" panose="02010609060101010101" pitchFamily="49" charset="-122"/>
                <a:ea typeface="黑体" panose="02010609060101010101" pitchFamily="49" charset="-122"/>
              </a:rPr>
              <a:t>研究背景</a:t>
            </a:r>
          </a:p>
        </p:txBody>
      </p:sp>
      <p:sp>
        <p:nvSpPr>
          <p:cNvPr id="6146" name="文本框 99">
            <a:extLst>
              <a:ext uri="{FF2B5EF4-FFF2-40B4-BE49-F238E27FC236}">
                <a16:creationId xmlns:a16="http://schemas.microsoft.com/office/drawing/2014/main" id="{2653626C-80C3-45DA-9EC5-7608F73C84D7}"/>
              </a:ext>
            </a:extLst>
          </p:cNvPr>
          <p:cNvSpPr txBox="1">
            <a:spLocks noChangeArrowheads="1"/>
          </p:cNvSpPr>
          <p:nvPr/>
        </p:nvSpPr>
        <p:spPr bwMode="auto">
          <a:xfrm>
            <a:off x="2014539" y="984250"/>
            <a:ext cx="7589837"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000">
                <a:latin typeface="宋体" panose="02010600030101010101" pitchFamily="2" charset="-122"/>
              </a:rPr>
              <a:t>据英国</a:t>
            </a:r>
            <a:r>
              <a:rPr lang="en-US" altLang="zh-CN" sz="2000">
                <a:latin typeface="宋体" panose="02010600030101010101" pitchFamily="2" charset="-122"/>
              </a:rPr>
              <a:t>《</a:t>
            </a:r>
            <a:r>
              <a:rPr lang="zh-CN" altLang="en-US" sz="2000">
                <a:latin typeface="宋体" panose="02010600030101010101" pitchFamily="2" charset="-122"/>
              </a:rPr>
              <a:t>柳叶刀</a:t>
            </a:r>
            <a:r>
              <a:rPr lang="en-US" altLang="zh-CN" sz="2000">
                <a:latin typeface="宋体" panose="02010600030101010101" pitchFamily="2" charset="-122"/>
              </a:rPr>
              <a:t>》</a:t>
            </a:r>
            <a:r>
              <a:rPr lang="zh-CN" altLang="en-US" sz="2000">
                <a:latin typeface="宋体" panose="02010600030101010101" pitchFamily="2" charset="-122"/>
              </a:rPr>
              <a:t>周刊最新发表的一项研究报告指出，全球范围内的胖子已经超过瘦子人数，且近</a:t>
            </a:r>
            <a:r>
              <a:rPr lang="en-US" altLang="zh-CN" sz="2000">
                <a:latin typeface="Times New Roman" panose="02020603050405020304" pitchFamily="18" charset="0"/>
                <a:cs typeface="Times New Roman" panose="02020603050405020304" pitchFamily="18" charset="0"/>
              </a:rPr>
              <a:t>40</a:t>
            </a:r>
            <a:r>
              <a:rPr lang="zh-CN" altLang="en-US" sz="2000">
                <a:latin typeface="宋体" panose="02010600030101010101" pitchFamily="2" charset="-122"/>
              </a:rPr>
              <a:t>年以来，肥胖人数呈现不断上升趋势：从</a:t>
            </a:r>
            <a:r>
              <a:rPr lang="en-US" altLang="zh-CN" sz="2000">
                <a:latin typeface="Times New Roman" panose="02020603050405020304" pitchFamily="18" charset="0"/>
                <a:cs typeface="Times New Roman" panose="02020603050405020304" pitchFamily="18" charset="0"/>
              </a:rPr>
              <a:t>1975</a:t>
            </a:r>
            <a:r>
              <a:rPr lang="zh-CN" altLang="en-US" sz="2000">
                <a:latin typeface="宋体" panose="02010600030101010101" pitchFamily="2" charset="-122"/>
              </a:rPr>
              <a:t>年的</a:t>
            </a:r>
            <a:r>
              <a:rPr lang="en-US" altLang="zh-CN" sz="2000">
                <a:latin typeface="Times New Roman" panose="02020603050405020304" pitchFamily="18" charset="0"/>
                <a:cs typeface="Times New Roman" panose="02020603050405020304" pitchFamily="18" charset="0"/>
              </a:rPr>
              <a:t>1.05</a:t>
            </a:r>
            <a:r>
              <a:rPr lang="zh-CN" altLang="en-US" sz="2000">
                <a:latin typeface="宋体" panose="02010600030101010101" pitchFamily="2" charset="-122"/>
              </a:rPr>
              <a:t>亿增加到</a:t>
            </a:r>
            <a:r>
              <a:rPr lang="en-US" altLang="zh-CN" sz="2000">
                <a:latin typeface="Times New Roman" panose="02020603050405020304" pitchFamily="18" charset="0"/>
                <a:cs typeface="Times New Roman" panose="02020603050405020304" pitchFamily="18" charset="0"/>
              </a:rPr>
              <a:t>2014</a:t>
            </a:r>
            <a:r>
              <a:rPr lang="zh-CN" altLang="en-US" sz="2000">
                <a:latin typeface="宋体" panose="02010600030101010101" pitchFamily="2" charset="-122"/>
              </a:rPr>
              <a:t>年的</a:t>
            </a:r>
            <a:r>
              <a:rPr lang="en-US" altLang="zh-CN" sz="2000">
                <a:latin typeface="Times New Roman" panose="02020603050405020304" pitchFamily="18" charset="0"/>
                <a:cs typeface="Times New Roman" panose="02020603050405020304" pitchFamily="18" charset="0"/>
              </a:rPr>
              <a:t>6.41</a:t>
            </a:r>
            <a:r>
              <a:rPr lang="zh-CN" altLang="en-US" sz="2000">
                <a:latin typeface="宋体" panose="02010600030101010101" pitchFamily="2" charset="-122"/>
              </a:rPr>
              <a:t>亿。其中，中国女性肥胖人数为</a:t>
            </a:r>
            <a:r>
              <a:rPr lang="en-US" altLang="zh-CN" sz="2000">
                <a:latin typeface="Times New Roman" panose="02020603050405020304" pitchFamily="18" charset="0"/>
                <a:cs typeface="Times New Roman" panose="02020603050405020304" pitchFamily="18" charset="0"/>
              </a:rPr>
              <a:t>4640</a:t>
            </a:r>
            <a:r>
              <a:rPr lang="zh-CN" altLang="en-US" sz="2000">
                <a:latin typeface="宋体" panose="02010600030101010101" pitchFamily="2" charset="-122"/>
              </a:rPr>
              <a:t>万，而男性肥胖数量为</a:t>
            </a:r>
            <a:r>
              <a:rPr lang="en-US" altLang="zh-CN" sz="2000">
                <a:latin typeface="Times New Roman" panose="02020603050405020304" pitchFamily="18" charset="0"/>
                <a:cs typeface="Times New Roman" panose="02020603050405020304" pitchFamily="18" charset="0"/>
              </a:rPr>
              <a:t>4320</a:t>
            </a:r>
            <a:r>
              <a:rPr lang="zh-CN" altLang="en-US" sz="2000">
                <a:latin typeface="宋体" panose="02010600030101010101" pitchFamily="2" charset="-122"/>
              </a:rPr>
              <a:t>万人，居全球第一。</a:t>
            </a:r>
            <a:endParaRPr lang="zh-CN" altLang="en-US" sz="2000"/>
          </a:p>
        </p:txBody>
      </p:sp>
      <p:pic>
        <p:nvPicPr>
          <p:cNvPr id="6147" name="图片 6">
            <a:extLst>
              <a:ext uri="{FF2B5EF4-FFF2-40B4-BE49-F238E27FC236}">
                <a16:creationId xmlns:a16="http://schemas.microsoft.com/office/drawing/2014/main" id="{7A1A1B2F-7CEF-46E4-B9B0-167ACF5427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9426" y="2270126"/>
            <a:ext cx="5038725" cy="385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文本框 7">
            <a:extLst>
              <a:ext uri="{FF2B5EF4-FFF2-40B4-BE49-F238E27FC236}">
                <a16:creationId xmlns:a16="http://schemas.microsoft.com/office/drawing/2014/main" id="{AE403301-5FC9-4DBE-9506-10E82F76799C}"/>
              </a:ext>
            </a:extLst>
          </p:cNvPr>
          <p:cNvSpPr txBox="1">
            <a:spLocks noChangeArrowheads="1"/>
          </p:cNvSpPr>
          <p:nvPr/>
        </p:nvSpPr>
        <p:spPr bwMode="auto">
          <a:xfrm>
            <a:off x="1546225" y="2486025"/>
            <a:ext cx="4013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048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r>
              <a:rPr lang="en-US" altLang="zh-CN" sz="1600">
                <a:solidFill>
                  <a:srgbClr val="000000"/>
                </a:solidFill>
                <a:latin typeface="宋体" panose="02010600030101010101" pitchFamily="2" charset="-122"/>
              </a:rPr>
              <a:t>                                 </a:t>
            </a:r>
            <a:r>
              <a:rPr lang="zh-CN" altLang="en-US" sz="1600">
                <a:solidFill>
                  <a:srgbClr val="000000"/>
                </a:solidFill>
                <a:latin typeface="Times New Roman" panose="02020603050405020304" pitchFamily="18" charset="0"/>
              </a:rPr>
              <a:t>体重指数</a:t>
            </a:r>
            <a:r>
              <a:rPr lang="en-US" altLang="zh-CN" sz="1600">
                <a:solidFill>
                  <a:srgbClr val="000000"/>
                </a:solidFill>
                <a:latin typeface="Times New Roman" panose="02020603050405020304" pitchFamily="18" charset="0"/>
              </a:rPr>
              <a:t>(BMI)=</a:t>
            </a:r>
            <a:r>
              <a:rPr lang="zh-CN" altLang="en-US" sz="1600">
                <a:solidFill>
                  <a:srgbClr val="000000"/>
                </a:solidFill>
                <a:latin typeface="Times New Roman" panose="02020603050405020304" pitchFamily="18" charset="0"/>
              </a:rPr>
              <a:t>体重</a:t>
            </a:r>
            <a:r>
              <a:rPr lang="en-US" altLang="zh-CN" sz="1600">
                <a:solidFill>
                  <a:srgbClr val="000000"/>
                </a:solidFill>
                <a:latin typeface="Times New Roman" panose="02020603050405020304" pitchFamily="18" charset="0"/>
              </a:rPr>
              <a:t>(</a:t>
            </a:r>
            <a:r>
              <a:rPr lang="zh-CN" altLang="en-US" sz="1600">
                <a:solidFill>
                  <a:srgbClr val="000000"/>
                </a:solidFill>
                <a:latin typeface="Times New Roman" panose="02020603050405020304" pitchFamily="18" charset="0"/>
              </a:rPr>
              <a:t>千克</a:t>
            </a:r>
            <a:r>
              <a:rPr lang="en-US" altLang="zh-CN" sz="1600">
                <a:solidFill>
                  <a:srgbClr val="000000"/>
                </a:solidFill>
                <a:latin typeface="Times New Roman" panose="02020603050405020304" pitchFamily="18" charset="0"/>
              </a:rPr>
              <a:t>)/[</a:t>
            </a:r>
            <a:r>
              <a:rPr lang="zh-CN" altLang="en-US" sz="1600">
                <a:solidFill>
                  <a:srgbClr val="000000"/>
                </a:solidFill>
                <a:latin typeface="Times New Roman" panose="02020603050405020304" pitchFamily="18" charset="0"/>
              </a:rPr>
              <a:t>身高</a:t>
            </a:r>
            <a:r>
              <a:rPr lang="en-US" altLang="zh-CN" sz="1600">
                <a:solidFill>
                  <a:srgbClr val="000000"/>
                </a:solidFill>
                <a:latin typeface="Times New Roman" panose="02020603050405020304" pitchFamily="18" charset="0"/>
              </a:rPr>
              <a:t>(</a:t>
            </a:r>
            <a:r>
              <a:rPr lang="zh-CN" altLang="en-US" sz="1600">
                <a:solidFill>
                  <a:srgbClr val="000000"/>
                </a:solidFill>
                <a:latin typeface="Times New Roman" panose="02020603050405020304" pitchFamily="18" charset="0"/>
              </a:rPr>
              <a:t>米</a:t>
            </a:r>
            <a:r>
              <a:rPr lang="en-US" altLang="zh-CN" sz="1600">
                <a:solidFill>
                  <a:srgbClr val="000000"/>
                </a:solidFill>
                <a:latin typeface="Times New Roman" panose="02020603050405020304" pitchFamily="18" charset="0"/>
              </a:rPr>
              <a:t>)]</a:t>
            </a:r>
            <a:r>
              <a:rPr lang="en-US" altLang="zh-CN" sz="1600" baseline="30000">
                <a:solidFill>
                  <a:srgbClr val="000000"/>
                </a:solidFill>
                <a:latin typeface="Times New Roman" panose="02020603050405020304" pitchFamily="18" charset="0"/>
              </a:rPr>
              <a:t>2</a:t>
            </a:r>
            <a:endParaRPr lang="zh-CN" altLang="en-US" sz="1600">
              <a:latin typeface="Times New Roman" panose="02020603050405020304" pitchFamily="18" charset="0"/>
            </a:endParaRPr>
          </a:p>
        </p:txBody>
      </p:sp>
      <p:graphicFrame>
        <p:nvGraphicFramePr>
          <p:cNvPr id="6149" name="对象 9">
            <a:extLst>
              <a:ext uri="{FF2B5EF4-FFF2-40B4-BE49-F238E27FC236}">
                <a16:creationId xmlns:a16="http://schemas.microsoft.com/office/drawing/2014/main" id="{A1A0DC6F-9315-4676-A92E-96A25829CABC}"/>
              </a:ext>
            </a:extLst>
          </p:cNvPr>
          <p:cNvGraphicFramePr>
            <a:graphicFrameLocks/>
          </p:cNvGraphicFramePr>
          <p:nvPr/>
        </p:nvGraphicFramePr>
        <p:xfrm>
          <a:off x="1546226" y="3348038"/>
          <a:ext cx="3857625" cy="3014662"/>
        </p:xfrm>
        <a:graphic>
          <a:graphicData uri="http://schemas.openxmlformats.org/presentationml/2006/ole">
            <mc:AlternateContent xmlns:mc="http://schemas.openxmlformats.org/markup-compatibility/2006">
              <mc:Choice xmlns:v="urn:schemas-microsoft-com:vml" Requires="v">
                <p:oleObj spid="_x0000_s1029" r:id="rId4" imgW="3230280" imgH="2968560" progId="Word.Document.8">
                  <p:embed/>
                </p:oleObj>
              </mc:Choice>
              <mc:Fallback>
                <p:oleObj r:id="rId4" imgW="3230280" imgH="2968560" progId="Word.Document.8">
                  <p:embed/>
                  <p:pic>
                    <p:nvPicPr>
                      <p:cNvPr id="6149" name="对象 9">
                        <a:extLst>
                          <a:ext uri="{FF2B5EF4-FFF2-40B4-BE49-F238E27FC236}">
                            <a16:creationId xmlns:a16="http://schemas.microsoft.com/office/drawing/2014/main" id="{A1A0DC6F-9315-4676-A92E-96A25829CABC}"/>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6226" y="3348038"/>
                        <a:ext cx="3857625"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a:extLst>
              <a:ext uri="{FF2B5EF4-FFF2-40B4-BE49-F238E27FC236}">
                <a16:creationId xmlns:a16="http://schemas.microsoft.com/office/drawing/2014/main" id="{42A37361-F60B-4D99-8204-4AD4557B2479}"/>
              </a:ext>
            </a:extLst>
          </p:cNvPr>
          <p:cNvSpPr>
            <a:spLocks noGrp="1" noChangeArrowheads="1"/>
          </p:cNvSpPr>
          <p:nvPr>
            <p:ph type="title"/>
          </p:nvPr>
        </p:nvSpPr>
        <p:spPr bwMode="auto">
          <a:xfrm>
            <a:off x="1981200" y="274639"/>
            <a:ext cx="8229600" cy="814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l"/>
            <a:r>
              <a:rPr lang="zh-CN" altLang="en-US" sz="2800" b="1">
                <a:latin typeface="黑体" panose="02010609060101010101" pitchFamily="49" charset="-122"/>
                <a:ea typeface="黑体" panose="02010609060101010101" pitchFamily="49" charset="-122"/>
              </a:rPr>
              <a:t>研究背景</a:t>
            </a:r>
          </a:p>
        </p:txBody>
      </p:sp>
      <p:pic>
        <p:nvPicPr>
          <p:cNvPr id="7171" name="图片 9">
            <a:extLst>
              <a:ext uri="{FF2B5EF4-FFF2-40B4-BE49-F238E27FC236}">
                <a16:creationId xmlns:a16="http://schemas.microsoft.com/office/drawing/2014/main" id="{2E7767F1-C6F8-4F56-B79E-F598A59E735E}"/>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78150" y="2112963"/>
            <a:ext cx="6692900" cy="410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文本框 99">
            <a:extLst>
              <a:ext uri="{FF2B5EF4-FFF2-40B4-BE49-F238E27FC236}">
                <a16:creationId xmlns:a16="http://schemas.microsoft.com/office/drawing/2014/main" id="{A9862ED7-8746-4609-AD3D-C764D20BDE3D}"/>
              </a:ext>
            </a:extLst>
          </p:cNvPr>
          <p:cNvSpPr txBox="1">
            <a:spLocks noChangeArrowheads="1"/>
          </p:cNvSpPr>
          <p:nvPr/>
        </p:nvSpPr>
        <p:spPr bwMode="auto">
          <a:xfrm>
            <a:off x="1711325" y="1062038"/>
            <a:ext cx="821848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048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2400">
                <a:latin typeface="宋体" panose="02010600030101010101" pitchFamily="2" charset="-122"/>
              </a:rPr>
              <a:t>胰脂肪酶（</a:t>
            </a:r>
            <a:r>
              <a:rPr lang="en-US" altLang="zh-CN" sz="2400">
                <a:latin typeface="Times New Roman" panose="02020603050405020304" pitchFamily="18" charset="0"/>
              </a:rPr>
              <a:t>Pancreatic lipase</a:t>
            </a:r>
            <a:r>
              <a:rPr lang="en-US" altLang="zh-CN" sz="2400">
                <a:latin typeface="宋体" panose="02010600030101010101" pitchFamily="2" charset="-122"/>
              </a:rPr>
              <a:t>)</a:t>
            </a:r>
            <a:r>
              <a:rPr lang="zh-CN" altLang="en-US" sz="2400">
                <a:latin typeface="宋体" panose="02010600030101010101" pitchFamily="2" charset="-122"/>
              </a:rPr>
              <a:t>是膳食中脂肪水解过程的关键酶，负责将</a:t>
            </a:r>
            <a:r>
              <a:rPr lang="en-US" altLang="zh-CN" sz="2400">
                <a:latin typeface="Times New Roman" panose="02020603050405020304" pitchFamily="18" charset="0"/>
                <a:cs typeface="Times New Roman" panose="02020603050405020304" pitchFamily="18" charset="0"/>
              </a:rPr>
              <a:t>50%~70%</a:t>
            </a:r>
            <a:r>
              <a:rPr lang="zh-CN" altLang="en-US" sz="2400">
                <a:latin typeface="宋体" panose="02010600030101010101" pitchFamily="2" charset="-122"/>
              </a:rPr>
              <a:t>的甘油三酯水解生成甘油一酯和脂肪酸。</a:t>
            </a:r>
          </a:p>
          <a:p>
            <a:endParaRPr lang="zh-CN" altLang="en-US" sz="2400"/>
          </a:p>
        </p:txBody>
      </p:sp>
      <p:sp>
        <p:nvSpPr>
          <p:cNvPr id="6" name="椭圆 5">
            <a:extLst>
              <a:ext uri="{FF2B5EF4-FFF2-40B4-BE49-F238E27FC236}">
                <a16:creationId xmlns:a16="http://schemas.microsoft.com/office/drawing/2014/main" id="{35CC9EA6-356E-445C-928C-10DB90058F7C}"/>
              </a:ext>
            </a:extLst>
          </p:cNvPr>
          <p:cNvSpPr/>
          <p:nvPr/>
        </p:nvSpPr>
        <p:spPr>
          <a:xfrm>
            <a:off x="6743701" y="2865438"/>
            <a:ext cx="2447925" cy="995362"/>
          </a:xfrm>
          <a:prstGeom prst="ellipse">
            <a:avLst/>
          </a:prstGeom>
          <a:solidFill>
            <a:schemeClr val="bg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标题 1">
            <a:extLst>
              <a:ext uri="{FF2B5EF4-FFF2-40B4-BE49-F238E27FC236}">
                <a16:creationId xmlns:a16="http://schemas.microsoft.com/office/drawing/2014/main" id="{78060676-5743-4D5F-B4C2-DF46692E2297}"/>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l"/>
            <a:r>
              <a:rPr lang="zh-CN" altLang="en-US" sz="2800" b="1">
                <a:latin typeface="黑体" panose="02010609060101010101" pitchFamily="49" charset="-122"/>
                <a:ea typeface="黑体" panose="02010609060101010101" pitchFamily="49" charset="-122"/>
              </a:rPr>
              <a:t>研究背景</a:t>
            </a:r>
          </a:p>
        </p:txBody>
      </p:sp>
      <p:pic>
        <p:nvPicPr>
          <p:cNvPr id="8194" name="图片 4">
            <a:extLst>
              <a:ext uri="{FF2B5EF4-FFF2-40B4-BE49-F238E27FC236}">
                <a16:creationId xmlns:a16="http://schemas.microsoft.com/office/drawing/2014/main" id="{133CE1B5-75D0-4333-8D66-849A5BB916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4327525"/>
            <a:ext cx="7359650"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内容占位符 6">
            <a:extLst>
              <a:ext uri="{FF2B5EF4-FFF2-40B4-BE49-F238E27FC236}">
                <a16:creationId xmlns:a16="http://schemas.microsoft.com/office/drawing/2014/main" id="{6A890165-C940-4302-B3F2-45CBCF57515F}"/>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25638" y="2889251"/>
            <a:ext cx="8191500" cy="1400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图片 8">
            <a:extLst>
              <a:ext uri="{FF2B5EF4-FFF2-40B4-BE49-F238E27FC236}">
                <a16:creationId xmlns:a16="http://schemas.microsoft.com/office/drawing/2014/main" id="{F957ED1F-6D38-40FF-A4C0-EC01A9C643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939" y="1119188"/>
            <a:ext cx="7494587"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直接连接符 11">
            <a:extLst>
              <a:ext uri="{FF2B5EF4-FFF2-40B4-BE49-F238E27FC236}">
                <a16:creationId xmlns:a16="http://schemas.microsoft.com/office/drawing/2014/main" id="{48A45B46-D83F-4C4B-BBA1-3208D0535176}"/>
              </a:ext>
            </a:extLst>
          </p:cNvPr>
          <p:cNvCxnSpPr/>
          <p:nvPr/>
        </p:nvCxnSpPr>
        <p:spPr>
          <a:xfrm>
            <a:off x="5989638" y="1611313"/>
            <a:ext cx="2843212" cy="1746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F76108FB-F1E9-47D5-BE37-31939E98F195}"/>
              </a:ext>
            </a:extLst>
          </p:cNvPr>
          <p:cNvCxnSpPr/>
          <p:nvPr/>
        </p:nvCxnSpPr>
        <p:spPr>
          <a:xfrm flipV="1">
            <a:off x="2382839" y="3213101"/>
            <a:ext cx="2992437" cy="11113"/>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D73CD1D0-572C-4FE6-AB8F-B6E8BF762620}"/>
              </a:ext>
            </a:extLst>
          </p:cNvPr>
          <p:cNvCxnSpPr/>
          <p:nvPr/>
        </p:nvCxnSpPr>
        <p:spPr>
          <a:xfrm flipV="1">
            <a:off x="4835525" y="4765675"/>
            <a:ext cx="2520950" cy="381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A44F0628-B155-4194-9C97-C9C5C6D19921}"/>
              </a:ext>
            </a:extLst>
          </p:cNvPr>
          <p:cNvCxnSpPr/>
          <p:nvPr/>
        </p:nvCxnSpPr>
        <p:spPr>
          <a:xfrm>
            <a:off x="4943475" y="5084763"/>
            <a:ext cx="27368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BD5989AD-DEEB-4C82-8062-F74966D9B150}"/>
              </a:ext>
            </a:extLst>
          </p:cNvPr>
          <p:cNvCxnSpPr/>
          <p:nvPr/>
        </p:nvCxnSpPr>
        <p:spPr>
          <a:xfrm flipV="1">
            <a:off x="4633913" y="3571875"/>
            <a:ext cx="2614612" cy="793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E7B714F5-7D6A-4F81-A519-027E1D86A2C0}"/>
              </a:ext>
            </a:extLst>
          </p:cNvPr>
          <p:cNvCxnSpPr/>
          <p:nvPr/>
        </p:nvCxnSpPr>
        <p:spPr>
          <a:xfrm>
            <a:off x="6816725" y="3213100"/>
            <a:ext cx="2952750" cy="7143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2962FAAA-FCA6-4D09-B54B-28B51E165B08}"/>
              </a:ext>
            </a:extLst>
          </p:cNvPr>
          <p:cNvCxnSpPr/>
          <p:nvPr/>
        </p:nvCxnSpPr>
        <p:spPr>
          <a:xfrm flipV="1">
            <a:off x="2232025" y="1557339"/>
            <a:ext cx="1416050" cy="31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标题 1">
            <a:extLst>
              <a:ext uri="{FF2B5EF4-FFF2-40B4-BE49-F238E27FC236}">
                <a16:creationId xmlns:a16="http://schemas.microsoft.com/office/drawing/2014/main" id="{CFB9FAD3-B2B7-4936-989A-9E2F0D7F3F41}"/>
              </a:ext>
            </a:extLst>
          </p:cNvPr>
          <p:cNvSpPr>
            <a:spLocks noGrp="1" noChangeArrowheads="1"/>
          </p:cNvSpPr>
          <p:nvPr>
            <p:ph type="title"/>
          </p:nvPr>
        </p:nvSpPr>
        <p:spPr bwMode="auto">
          <a:xfrm>
            <a:off x="1706564" y="352426"/>
            <a:ext cx="1895475" cy="542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l"/>
            <a:r>
              <a:rPr lang="zh-CN" altLang="en-US" sz="2800" b="1">
                <a:latin typeface="黑体" panose="02010609060101010101" pitchFamily="49" charset="-122"/>
                <a:ea typeface="黑体" panose="02010609060101010101" pitchFamily="49" charset="-122"/>
              </a:rPr>
              <a:t>研究内容</a:t>
            </a:r>
          </a:p>
        </p:txBody>
      </p:sp>
      <p:sp>
        <p:nvSpPr>
          <p:cNvPr id="9218" name="文本框 99">
            <a:extLst>
              <a:ext uri="{FF2B5EF4-FFF2-40B4-BE49-F238E27FC236}">
                <a16:creationId xmlns:a16="http://schemas.microsoft.com/office/drawing/2014/main" id="{E12A1723-16B2-458A-A70F-DEEA55640925}"/>
              </a:ext>
            </a:extLst>
          </p:cNvPr>
          <p:cNvSpPr txBox="1">
            <a:spLocks noChangeArrowheads="1"/>
          </p:cNvSpPr>
          <p:nvPr/>
        </p:nvSpPr>
        <p:spPr bwMode="auto">
          <a:xfrm>
            <a:off x="1816100" y="1417639"/>
            <a:ext cx="8394700"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15000"/>
              </a:lnSpc>
            </a:pPr>
            <a:r>
              <a:rPr lang="en-US" altLang="zh-CN" sz="2000">
                <a:latin typeface="Times New Roman" panose="02020603050405020304" pitchFamily="18" charset="0"/>
              </a:rPr>
              <a:t>      </a:t>
            </a:r>
            <a:r>
              <a:rPr lang="zh-CN" altLang="en-US" sz="2000">
                <a:latin typeface="Times New Roman" panose="02020603050405020304" pitchFamily="18" charset="0"/>
              </a:rPr>
              <a:t>本研究选取了以下9种具有归脾、补气、及调血脂作用的植物作为试验材料，其中霜桑叶、黄精、刺梨、山银花为药食同源植物；玫瑰茄、山茱萸、远志、香水莲花、厚朴可用作保健食品原料。</a:t>
            </a:r>
          </a:p>
          <a:p>
            <a:pPr>
              <a:lnSpc>
                <a:spcPct val="115000"/>
              </a:lnSpc>
            </a:pPr>
            <a:endParaRPr lang="zh-CN" altLang="en-US" sz="2000">
              <a:latin typeface="Times New Roman" panose="02020603050405020304" pitchFamily="18" charset="0"/>
            </a:endParaRPr>
          </a:p>
          <a:p>
            <a:pPr>
              <a:lnSpc>
                <a:spcPct val="115000"/>
              </a:lnSpc>
            </a:pPr>
            <a:r>
              <a:rPr lang="zh-CN" altLang="en-US" sz="2000" b="1">
                <a:latin typeface="Times New Roman" panose="02020603050405020304" pitchFamily="18" charset="0"/>
              </a:rPr>
              <a:t>（</a:t>
            </a:r>
            <a:r>
              <a:rPr lang="en-US" altLang="zh-CN" sz="2000" b="1">
                <a:latin typeface="Times New Roman" panose="02020603050405020304" pitchFamily="18" charset="0"/>
              </a:rPr>
              <a:t>1</a:t>
            </a:r>
            <a:r>
              <a:rPr lang="zh-CN" altLang="en-US" sz="2000" b="1">
                <a:latin typeface="Times New Roman" panose="02020603050405020304" pitchFamily="18" charset="0"/>
              </a:rPr>
              <a:t>）</a:t>
            </a:r>
            <a:r>
              <a:rPr lang="zh-CN" altLang="en-US" sz="2000">
                <a:latin typeface="Times New Roman" panose="02020603050405020304" pitchFamily="18" charset="0"/>
              </a:rPr>
              <a:t>对所选植物进行</a:t>
            </a:r>
            <a:r>
              <a:rPr lang="en-US" altLang="zh-CN" sz="2000">
                <a:latin typeface="Times New Roman" panose="02020603050405020304" pitchFamily="18" charset="0"/>
              </a:rPr>
              <a:t>70%</a:t>
            </a:r>
            <a:r>
              <a:rPr lang="zh-CN" altLang="en-US" sz="2000">
                <a:latin typeface="Times New Roman" panose="02020603050405020304" pitchFamily="18" charset="0"/>
              </a:rPr>
              <a:t>乙醇初提，获得乙醇粗提物；</a:t>
            </a:r>
          </a:p>
          <a:p>
            <a:pPr>
              <a:lnSpc>
                <a:spcPct val="115000"/>
              </a:lnSpc>
            </a:pPr>
            <a:r>
              <a:rPr lang="zh-CN" altLang="en-US" sz="2000" b="1">
                <a:latin typeface="Times New Roman" panose="02020603050405020304" pitchFamily="18" charset="0"/>
              </a:rPr>
              <a:t>（</a:t>
            </a:r>
            <a:r>
              <a:rPr lang="en-US" altLang="zh-CN" sz="2000" b="1">
                <a:latin typeface="Times New Roman" panose="02020603050405020304" pitchFamily="18" charset="0"/>
              </a:rPr>
              <a:t>2</a:t>
            </a:r>
            <a:r>
              <a:rPr lang="zh-CN" altLang="en-US" sz="2000" b="1">
                <a:latin typeface="Times New Roman" panose="02020603050405020304" pitchFamily="18" charset="0"/>
              </a:rPr>
              <a:t>）</a:t>
            </a:r>
            <a:r>
              <a:rPr lang="zh-CN" altLang="en-US" sz="2000">
                <a:latin typeface="Times New Roman" panose="02020603050405020304" pitchFamily="18" charset="0"/>
              </a:rPr>
              <a:t> 采用胰脂肪酶抑制模型，利用酶标仪检测法对所选植物进行初步筛选。</a:t>
            </a:r>
          </a:p>
          <a:p>
            <a:pPr>
              <a:lnSpc>
                <a:spcPct val="115000"/>
              </a:lnSpc>
            </a:pPr>
            <a:r>
              <a:rPr lang="zh-CN" altLang="en-US" sz="2000" b="1">
                <a:latin typeface="Times New Roman" panose="02020603050405020304" pitchFamily="18" charset="0"/>
              </a:rPr>
              <a:t>（</a:t>
            </a:r>
            <a:r>
              <a:rPr lang="en-US" altLang="zh-CN" sz="2000" b="1">
                <a:latin typeface="Times New Roman" panose="02020603050405020304" pitchFamily="18" charset="0"/>
              </a:rPr>
              <a:t>3</a:t>
            </a:r>
            <a:r>
              <a:rPr lang="zh-CN" altLang="en-US" sz="2000" b="1">
                <a:latin typeface="Times New Roman" panose="02020603050405020304" pitchFamily="18" charset="0"/>
              </a:rPr>
              <a:t>）</a:t>
            </a:r>
            <a:r>
              <a:rPr lang="zh-CN" altLang="en-US" sz="2000">
                <a:latin typeface="Times New Roman" panose="02020603050405020304" pitchFamily="18" charset="0"/>
              </a:rPr>
              <a:t>根据前期筛选结果，对进入复筛的植物乙醇粗提物利用不同极性溶剂分级萃取，获得各萃取部位提取物。</a:t>
            </a:r>
          </a:p>
          <a:p>
            <a:pPr>
              <a:lnSpc>
                <a:spcPct val="115000"/>
              </a:lnSpc>
            </a:pPr>
            <a:r>
              <a:rPr lang="zh-CN" altLang="en-US" sz="2000" b="1">
                <a:latin typeface="Times New Roman" panose="02020603050405020304" pitchFamily="18" charset="0"/>
              </a:rPr>
              <a:t>（</a:t>
            </a:r>
            <a:r>
              <a:rPr lang="en-US" altLang="zh-CN" sz="2000" b="1">
                <a:latin typeface="Times New Roman" panose="02020603050405020304" pitchFamily="18" charset="0"/>
              </a:rPr>
              <a:t>4</a:t>
            </a:r>
            <a:r>
              <a:rPr lang="zh-CN" altLang="en-US" sz="2000" b="1">
                <a:latin typeface="Times New Roman" panose="02020603050405020304" pitchFamily="18" charset="0"/>
              </a:rPr>
              <a:t>）</a:t>
            </a:r>
            <a:r>
              <a:rPr lang="zh-CN" altLang="en-US" sz="2000">
                <a:latin typeface="Times New Roman" panose="02020603050405020304" pitchFamily="18" charset="0"/>
              </a:rPr>
              <a:t>采用胰脂肪酶抑制模型，对各植物提取部位进行筛选，并对其机制进行研究。</a:t>
            </a:r>
          </a:p>
          <a:p>
            <a:pPr>
              <a:lnSpc>
                <a:spcPct val="115000"/>
              </a:lnSpc>
            </a:pPr>
            <a:r>
              <a:rPr lang="zh-CN" altLang="en-US" sz="2000" b="1">
                <a:latin typeface="Times New Roman" panose="02020603050405020304" pitchFamily="18" charset="0"/>
              </a:rPr>
              <a:t>（</a:t>
            </a:r>
            <a:r>
              <a:rPr lang="en-US" altLang="zh-CN" sz="2000" b="1">
                <a:latin typeface="Times New Roman" panose="02020603050405020304" pitchFamily="18" charset="0"/>
              </a:rPr>
              <a:t>5</a:t>
            </a:r>
            <a:r>
              <a:rPr lang="zh-CN" altLang="en-US" sz="2000" b="1">
                <a:latin typeface="Times New Roman" panose="02020603050405020304" pitchFamily="18" charset="0"/>
              </a:rPr>
              <a:t>）</a:t>
            </a:r>
            <a:r>
              <a:rPr lang="zh-CN" altLang="en-US" sz="2000">
                <a:latin typeface="Times New Roman" panose="02020603050405020304" pitchFamily="18" charset="0"/>
              </a:rPr>
              <a:t>模拟体内肠道消化模型，评估该活性成分在体内降脂效果。</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101F215-FC02-4375-A9A1-027B03440302}"/>
              </a:ext>
            </a:extLst>
          </p:cNvPr>
          <p:cNvSpPr>
            <a:spLocks noChangeArrowheads="1"/>
          </p:cNvSpPr>
          <p:nvPr/>
        </p:nvSpPr>
        <p:spPr bwMode="auto">
          <a:xfrm>
            <a:off x="5448300" y="4100514"/>
            <a:ext cx="1143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en-US" sz="1600" b="1">
                <a:solidFill>
                  <a:schemeClr val="bg1"/>
                </a:solidFill>
              </a:rPr>
              <a:t>Unique</a:t>
            </a:r>
            <a:endParaRPr lang="en-US" altLang="en-US" sz="1100">
              <a:solidFill>
                <a:schemeClr val="bg1"/>
              </a:solidFill>
              <a:latin typeface="Open Sans" pitchFamily="34" charset="0"/>
            </a:endParaRPr>
          </a:p>
        </p:txBody>
      </p:sp>
      <p:grpSp>
        <p:nvGrpSpPr>
          <p:cNvPr id="13" name="Group 12">
            <a:extLst>
              <a:ext uri="{FF2B5EF4-FFF2-40B4-BE49-F238E27FC236}">
                <a16:creationId xmlns:a16="http://schemas.microsoft.com/office/drawing/2014/main" id="{AF93D4F0-35AD-426F-88A3-ED68F5005FB6}"/>
              </a:ext>
            </a:extLst>
          </p:cNvPr>
          <p:cNvGrpSpPr/>
          <p:nvPr/>
        </p:nvGrpSpPr>
        <p:grpSpPr>
          <a:xfrm>
            <a:off x="5659446" y="3606823"/>
            <a:ext cx="721372" cy="493796"/>
            <a:chOff x="2324100" y="1814513"/>
            <a:chExt cx="266700" cy="182563"/>
          </a:xfrm>
          <a:solidFill>
            <a:schemeClr val="bg1"/>
          </a:solidFill>
        </p:grpSpPr>
        <p:sp>
          <p:nvSpPr>
            <p:cNvPr id="14" name="Freeform 13">
              <a:extLst>
                <a:ext uri="{FF2B5EF4-FFF2-40B4-BE49-F238E27FC236}">
                  <a16:creationId xmlns:a16="http://schemas.microsoft.com/office/drawing/2014/main" id="{2B22979C-484D-4D6D-AA3C-03B585960E57}"/>
                </a:ext>
              </a:extLst>
            </p:cNvPr>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2400" noProof="1"/>
            </a:p>
          </p:txBody>
        </p:sp>
        <p:sp>
          <p:nvSpPr>
            <p:cNvPr id="15" name="Freeform 14">
              <a:extLst>
                <a:ext uri="{FF2B5EF4-FFF2-40B4-BE49-F238E27FC236}">
                  <a16:creationId xmlns:a16="http://schemas.microsoft.com/office/drawing/2014/main" id="{03B6E567-0BA7-4818-A139-65F355C38EC8}"/>
                </a:ext>
              </a:extLst>
            </p:cNvPr>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2400" noProof="1"/>
            </a:p>
          </p:txBody>
        </p:sp>
      </p:grpSp>
      <p:sp>
        <p:nvSpPr>
          <p:cNvPr id="10243" name="矩形 32">
            <a:extLst>
              <a:ext uri="{FF2B5EF4-FFF2-40B4-BE49-F238E27FC236}">
                <a16:creationId xmlns:a16="http://schemas.microsoft.com/office/drawing/2014/main" id="{C0F6A140-35E0-4CBF-A83E-30A2FDF310F7}"/>
              </a:ext>
            </a:extLst>
          </p:cNvPr>
          <p:cNvSpPr>
            <a:spLocks noChangeArrowheads="1"/>
          </p:cNvSpPr>
          <p:nvPr/>
        </p:nvSpPr>
        <p:spPr bwMode="auto">
          <a:xfrm>
            <a:off x="7335839" y="2760664"/>
            <a:ext cx="24018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200">
                <a:solidFill>
                  <a:srgbClr val="FFFFFF"/>
                </a:solidFill>
                <a:latin typeface="Open Sans" pitchFamily="34" charset="0"/>
              </a:rPr>
              <a:t>单击此处添加您的编辑文字标题您的</a:t>
            </a:r>
            <a:endParaRPr lang="zh-CN" altLang="en-US" sz="1200">
              <a:solidFill>
                <a:srgbClr val="FFFFFF"/>
              </a:solidFill>
            </a:endParaRPr>
          </a:p>
        </p:txBody>
      </p:sp>
      <p:sp>
        <p:nvSpPr>
          <p:cNvPr id="34" name="文本框 33">
            <a:extLst>
              <a:ext uri="{FF2B5EF4-FFF2-40B4-BE49-F238E27FC236}">
                <a16:creationId xmlns:a16="http://schemas.microsoft.com/office/drawing/2014/main" id="{674BBA67-1D0E-4BA4-B6F5-8DC532069D42}"/>
              </a:ext>
            </a:extLst>
          </p:cNvPr>
          <p:cNvSpPr txBox="1">
            <a:spLocks noChangeArrowheads="1"/>
          </p:cNvSpPr>
          <p:nvPr/>
        </p:nvSpPr>
        <p:spPr bwMode="auto">
          <a:xfrm>
            <a:off x="7335838" y="2447925"/>
            <a:ext cx="1397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500" b="1">
                <a:solidFill>
                  <a:srgbClr val="FFFFFF"/>
                </a:solidFill>
                <a:latin typeface="微软雅黑" panose="020B0503020204020204" pitchFamily="34" charset="-122"/>
                <a:ea typeface="微软雅黑" panose="020B0503020204020204" pitchFamily="34" charset="-122"/>
              </a:rPr>
              <a:t>文字内容</a:t>
            </a:r>
            <a:endParaRPr lang="en-US" altLang="zh-CN" sz="1500" b="1">
              <a:solidFill>
                <a:srgbClr val="FFFFFF"/>
              </a:solidFill>
              <a:latin typeface="微软雅黑" panose="020B0503020204020204" pitchFamily="34" charset="-122"/>
              <a:ea typeface="微软雅黑" panose="020B0503020204020204" pitchFamily="34" charset="-122"/>
            </a:endParaRPr>
          </a:p>
          <a:p>
            <a:endParaRPr lang="zh-CN" altLang="en-US" sz="1500" b="1">
              <a:solidFill>
                <a:srgbClr val="FFFFFF"/>
              </a:solidFill>
              <a:latin typeface="微软雅黑" panose="020B0503020204020204" pitchFamily="34" charset="-122"/>
              <a:ea typeface="微软雅黑" panose="020B0503020204020204" pitchFamily="34" charset="-122"/>
            </a:endParaRPr>
          </a:p>
        </p:txBody>
      </p:sp>
      <p:sp>
        <p:nvSpPr>
          <p:cNvPr id="36" name="文本框 35">
            <a:extLst>
              <a:ext uri="{FF2B5EF4-FFF2-40B4-BE49-F238E27FC236}">
                <a16:creationId xmlns:a16="http://schemas.microsoft.com/office/drawing/2014/main" id="{DB2EB1E2-F777-4D75-BEA6-3590E1BB6868}"/>
              </a:ext>
            </a:extLst>
          </p:cNvPr>
          <p:cNvSpPr txBox="1">
            <a:spLocks noChangeArrowheads="1"/>
          </p:cNvSpPr>
          <p:nvPr/>
        </p:nvSpPr>
        <p:spPr bwMode="auto">
          <a:xfrm>
            <a:off x="7335838" y="3540125"/>
            <a:ext cx="1397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500" b="1">
                <a:solidFill>
                  <a:srgbClr val="FFFFFF"/>
                </a:solidFill>
                <a:latin typeface="微软雅黑" panose="020B0503020204020204" pitchFamily="34" charset="-122"/>
                <a:ea typeface="微软雅黑" panose="020B0503020204020204" pitchFamily="34" charset="-122"/>
              </a:rPr>
              <a:t>文字容</a:t>
            </a:r>
            <a:endParaRPr lang="en-US" altLang="zh-CN" sz="1500" b="1">
              <a:solidFill>
                <a:srgbClr val="FFFFFF"/>
              </a:solidFill>
              <a:latin typeface="微软雅黑" panose="020B0503020204020204" pitchFamily="34" charset="-122"/>
              <a:ea typeface="微软雅黑" panose="020B0503020204020204" pitchFamily="34" charset="-122"/>
            </a:endParaRPr>
          </a:p>
          <a:p>
            <a:endParaRPr lang="zh-CN" altLang="en-US" sz="1500" b="1">
              <a:solidFill>
                <a:srgbClr val="FFFFFF"/>
              </a:solidFill>
              <a:latin typeface="微软雅黑" panose="020B0503020204020204" pitchFamily="34" charset="-122"/>
              <a:ea typeface="微软雅黑" panose="020B0503020204020204" pitchFamily="34" charset="-122"/>
            </a:endParaRPr>
          </a:p>
        </p:txBody>
      </p:sp>
      <p:sp>
        <p:nvSpPr>
          <p:cNvPr id="38" name="文本框 37">
            <a:extLst>
              <a:ext uri="{FF2B5EF4-FFF2-40B4-BE49-F238E27FC236}">
                <a16:creationId xmlns:a16="http://schemas.microsoft.com/office/drawing/2014/main" id="{D35A16C1-279E-4E6B-BC0F-8DE8DC2CB587}"/>
              </a:ext>
            </a:extLst>
          </p:cNvPr>
          <p:cNvSpPr txBox="1">
            <a:spLocks noChangeArrowheads="1"/>
          </p:cNvSpPr>
          <p:nvPr/>
        </p:nvSpPr>
        <p:spPr bwMode="auto">
          <a:xfrm>
            <a:off x="7335838" y="4659314"/>
            <a:ext cx="13970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500" b="1">
                <a:solidFill>
                  <a:srgbClr val="FFFFFF"/>
                </a:solidFill>
                <a:latin typeface="微软雅黑" panose="020B0503020204020204" pitchFamily="34" charset="-122"/>
                <a:ea typeface="微软雅黑" panose="020B0503020204020204" pitchFamily="34" charset="-122"/>
              </a:rPr>
              <a:t>文字内容</a:t>
            </a:r>
            <a:endParaRPr lang="en-US" altLang="zh-CN" sz="1500" b="1">
              <a:solidFill>
                <a:srgbClr val="FFFFFF"/>
              </a:solidFill>
              <a:latin typeface="微软雅黑" panose="020B0503020204020204" pitchFamily="34" charset="-122"/>
              <a:ea typeface="微软雅黑" panose="020B0503020204020204" pitchFamily="34" charset="-122"/>
            </a:endParaRPr>
          </a:p>
          <a:p>
            <a:endParaRPr lang="zh-CN" altLang="en-US" sz="1500" b="1">
              <a:solidFill>
                <a:srgbClr val="FFFFFF"/>
              </a:solidFill>
              <a:latin typeface="微软雅黑" panose="020B0503020204020204" pitchFamily="34" charset="-122"/>
              <a:ea typeface="微软雅黑" panose="020B0503020204020204" pitchFamily="34" charset="-122"/>
            </a:endParaRPr>
          </a:p>
        </p:txBody>
      </p:sp>
      <p:sp>
        <p:nvSpPr>
          <p:cNvPr id="10247" name="矩形 46">
            <a:extLst>
              <a:ext uri="{FF2B5EF4-FFF2-40B4-BE49-F238E27FC236}">
                <a16:creationId xmlns:a16="http://schemas.microsoft.com/office/drawing/2014/main" id="{61BA2332-BE06-4A9A-BF35-08439683F565}"/>
              </a:ext>
            </a:extLst>
          </p:cNvPr>
          <p:cNvSpPr>
            <a:spLocks noChangeArrowheads="1"/>
          </p:cNvSpPr>
          <p:nvPr/>
        </p:nvSpPr>
        <p:spPr bwMode="auto">
          <a:xfrm>
            <a:off x="2470151" y="3851276"/>
            <a:ext cx="2403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a:r>
              <a:rPr lang="zh-CN" altLang="en-US" sz="1200">
                <a:solidFill>
                  <a:srgbClr val="FFFFFF"/>
                </a:solidFill>
                <a:latin typeface="Open Sans" pitchFamily="34" charset="0"/>
              </a:rPr>
              <a:t>单击此处添加您的编辑文字标题您的</a:t>
            </a:r>
            <a:endParaRPr lang="zh-CN" altLang="en-US" sz="1200">
              <a:solidFill>
                <a:srgbClr val="FFFFFF"/>
              </a:solidFill>
            </a:endParaRPr>
          </a:p>
        </p:txBody>
      </p:sp>
      <p:sp>
        <p:nvSpPr>
          <p:cNvPr id="48" name="文本框 47">
            <a:extLst>
              <a:ext uri="{FF2B5EF4-FFF2-40B4-BE49-F238E27FC236}">
                <a16:creationId xmlns:a16="http://schemas.microsoft.com/office/drawing/2014/main" id="{D2E1F36B-DD31-4D85-8E10-8BF5BBF87CC3}"/>
              </a:ext>
            </a:extLst>
          </p:cNvPr>
          <p:cNvSpPr txBox="1">
            <a:spLocks noChangeArrowheads="1"/>
          </p:cNvSpPr>
          <p:nvPr/>
        </p:nvSpPr>
        <p:spPr bwMode="auto">
          <a:xfrm>
            <a:off x="3476625" y="3540125"/>
            <a:ext cx="1397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a:r>
              <a:rPr lang="zh-CN" altLang="en-US" sz="1500" b="1">
                <a:solidFill>
                  <a:srgbClr val="FFFFFF"/>
                </a:solidFill>
                <a:latin typeface="微软雅黑" panose="020B0503020204020204" pitchFamily="34" charset="-122"/>
                <a:ea typeface="微软雅黑" panose="020B0503020204020204" pitchFamily="34" charset="-122"/>
              </a:rPr>
              <a:t>文字内容</a:t>
            </a:r>
            <a:endParaRPr lang="en-US" altLang="zh-CN" sz="1500" b="1">
              <a:solidFill>
                <a:srgbClr val="FFFFFF"/>
              </a:solidFill>
              <a:latin typeface="微软雅黑" panose="020B0503020204020204" pitchFamily="34" charset="-122"/>
              <a:ea typeface="微软雅黑" panose="020B0503020204020204" pitchFamily="34" charset="-122"/>
            </a:endParaRPr>
          </a:p>
          <a:p>
            <a:pPr algn="r"/>
            <a:endParaRPr lang="zh-CN" altLang="en-US" sz="1500" b="1">
              <a:solidFill>
                <a:srgbClr val="FFFFFF"/>
              </a:solidFill>
              <a:latin typeface="微软雅黑" panose="020B0503020204020204" pitchFamily="34" charset="-122"/>
              <a:ea typeface="微软雅黑" panose="020B0503020204020204" pitchFamily="34" charset="-122"/>
            </a:endParaRPr>
          </a:p>
        </p:txBody>
      </p:sp>
      <p:sp>
        <p:nvSpPr>
          <p:cNvPr id="10249" name="矩形 48">
            <a:extLst>
              <a:ext uri="{FF2B5EF4-FFF2-40B4-BE49-F238E27FC236}">
                <a16:creationId xmlns:a16="http://schemas.microsoft.com/office/drawing/2014/main" id="{DE4B621F-6D98-4583-9F34-EAA96F3B7B97}"/>
              </a:ext>
            </a:extLst>
          </p:cNvPr>
          <p:cNvSpPr>
            <a:spLocks noChangeArrowheads="1"/>
          </p:cNvSpPr>
          <p:nvPr/>
        </p:nvSpPr>
        <p:spPr bwMode="auto">
          <a:xfrm>
            <a:off x="2470150" y="4970463"/>
            <a:ext cx="24018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a:r>
              <a:rPr lang="zh-CN" altLang="en-US" sz="1200">
                <a:solidFill>
                  <a:srgbClr val="FFFFFF"/>
                </a:solidFill>
                <a:latin typeface="Open Sans" pitchFamily="34" charset="0"/>
              </a:rPr>
              <a:t>单击此处添加您的编辑文字标题您的</a:t>
            </a:r>
            <a:endParaRPr lang="zh-CN" altLang="en-US" sz="1200">
              <a:solidFill>
                <a:srgbClr val="FFFFFF"/>
              </a:solidFill>
            </a:endParaRPr>
          </a:p>
        </p:txBody>
      </p:sp>
      <p:pic>
        <p:nvPicPr>
          <p:cNvPr id="10250" name="图片 3">
            <a:extLst>
              <a:ext uri="{FF2B5EF4-FFF2-40B4-BE49-F238E27FC236}">
                <a16:creationId xmlns:a16="http://schemas.microsoft.com/office/drawing/2014/main" id="{8E79B2D8-CC25-4E1A-A438-B1062F49EB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0401" y="714376"/>
            <a:ext cx="2271713"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图片 4">
            <a:extLst>
              <a:ext uri="{FF2B5EF4-FFF2-40B4-BE49-F238E27FC236}">
                <a16:creationId xmlns:a16="http://schemas.microsoft.com/office/drawing/2014/main" id="{6CEBAFFE-C944-4EFC-9D16-C2F5143E34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9089" y="714376"/>
            <a:ext cx="1851025"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图片 5">
            <a:extLst>
              <a:ext uri="{FF2B5EF4-FFF2-40B4-BE49-F238E27FC236}">
                <a16:creationId xmlns:a16="http://schemas.microsoft.com/office/drawing/2014/main" id="{4166AFA5-717E-4B73-AF18-ADD43F6702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6813" y="4556125"/>
            <a:ext cx="177165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图片 6">
            <a:extLst>
              <a:ext uri="{FF2B5EF4-FFF2-40B4-BE49-F238E27FC236}">
                <a16:creationId xmlns:a16="http://schemas.microsoft.com/office/drawing/2014/main" id="{969ADA51-61B7-44EB-8630-CE26FB05E1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825" y="709614"/>
            <a:ext cx="1828800"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4" name="图片 7">
            <a:extLst>
              <a:ext uri="{FF2B5EF4-FFF2-40B4-BE49-F238E27FC236}">
                <a16:creationId xmlns:a16="http://schemas.microsoft.com/office/drawing/2014/main" id="{8EA8484B-9C17-48CF-B9F2-71F5944B2E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6200" y="4659314"/>
            <a:ext cx="1900238"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5" name="图片 8">
            <a:extLst>
              <a:ext uri="{FF2B5EF4-FFF2-40B4-BE49-F238E27FC236}">
                <a16:creationId xmlns:a16="http://schemas.microsoft.com/office/drawing/2014/main" id="{85ACBDD5-6C6C-4F49-B34C-3CAD8744215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19314" y="4505326"/>
            <a:ext cx="1920875"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6" name="图片 9">
            <a:extLst>
              <a:ext uri="{FF2B5EF4-FFF2-40B4-BE49-F238E27FC236}">
                <a16:creationId xmlns:a16="http://schemas.microsoft.com/office/drawing/2014/main" id="{7CBFCE02-55DC-406D-B64E-A1BC8F9A60A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84750" y="2732088"/>
            <a:ext cx="2071688"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7" name="图片 15">
            <a:extLst>
              <a:ext uri="{FF2B5EF4-FFF2-40B4-BE49-F238E27FC236}">
                <a16:creationId xmlns:a16="http://schemas.microsoft.com/office/drawing/2014/main" id="{E261A275-D87D-4139-AF9B-AEB2F758D84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84388" y="2605089"/>
            <a:ext cx="1955800" cy="148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8" name="图片 16">
            <a:extLst>
              <a:ext uri="{FF2B5EF4-FFF2-40B4-BE49-F238E27FC236}">
                <a16:creationId xmlns:a16="http://schemas.microsoft.com/office/drawing/2014/main" id="{9008F909-8538-4C0B-8CBB-1DE6B02CFFC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40675" y="2732089"/>
            <a:ext cx="179705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9" name="文本框 17">
            <a:extLst>
              <a:ext uri="{FF2B5EF4-FFF2-40B4-BE49-F238E27FC236}">
                <a16:creationId xmlns:a16="http://schemas.microsoft.com/office/drawing/2014/main" id="{64E2E0DC-A0CB-4F8A-8FC8-469F6FD1717A}"/>
              </a:ext>
            </a:extLst>
          </p:cNvPr>
          <p:cNvSpPr txBox="1">
            <a:spLocks noChangeArrowheads="1"/>
          </p:cNvSpPr>
          <p:nvPr/>
        </p:nvSpPr>
        <p:spPr bwMode="auto">
          <a:xfrm flipH="1">
            <a:off x="2697163" y="2236788"/>
            <a:ext cx="12239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a:t>霜桑叶</a:t>
            </a:r>
          </a:p>
        </p:txBody>
      </p:sp>
      <p:sp>
        <p:nvSpPr>
          <p:cNvPr id="10260" name="文本框 18">
            <a:extLst>
              <a:ext uri="{FF2B5EF4-FFF2-40B4-BE49-F238E27FC236}">
                <a16:creationId xmlns:a16="http://schemas.microsoft.com/office/drawing/2014/main" id="{7211F56D-CE4E-4544-A2FD-7F2602D63CE8}"/>
              </a:ext>
            </a:extLst>
          </p:cNvPr>
          <p:cNvSpPr txBox="1">
            <a:spLocks noChangeArrowheads="1"/>
          </p:cNvSpPr>
          <p:nvPr/>
        </p:nvSpPr>
        <p:spPr bwMode="auto">
          <a:xfrm>
            <a:off x="5508625" y="4137025"/>
            <a:ext cx="1174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a:t>刺梨</a:t>
            </a:r>
          </a:p>
        </p:txBody>
      </p:sp>
      <p:sp>
        <p:nvSpPr>
          <p:cNvPr id="10261" name="文本框 19">
            <a:extLst>
              <a:ext uri="{FF2B5EF4-FFF2-40B4-BE49-F238E27FC236}">
                <a16:creationId xmlns:a16="http://schemas.microsoft.com/office/drawing/2014/main" id="{66615B0B-7A1C-4C33-A752-A3392B2830FF}"/>
              </a:ext>
            </a:extLst>
          </p:cNvPr>
          <p:cNvSpPr txBox="1">
            <a:spLocks noChangeArrowheads="1"/>
          </p:cNvSpPr>
          <p:nvPr/>
        </p:nvSpPr>
        <p:spPr bwMode="auto">
          <a:xfrm>
            <a:off x="8423276" y="2236788"/>
            <a:ext cx="11731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a:t>制厚朴</a:t>
            </a:r>
          </a:p>
        </p:txBody>
      </p:sp>
      <p:sp>
        <p:nvSpPr>
          <p:cNvPr id="10262" name="文本框 20">
            <a:extLst>
              <a:ext uri="{FF2B5EF4-FFF2-40B4-BE49-F238E27FC236}">
                <a16:creationId xmlns:a16="http://schemas.microsoft.com/office/drawing/2014/main" id="{B157DB6D-31D7-4713-8BDE-9CF746926923}"/>
              </a:ext>
            </a:extLst>
          </p:cNvPr>
          <p:cNvSpPr txBox="1">
            <a:spLocks noChangeArrowheads="1"/>
          </p:cNvSpPr>
          <p:nvPr/>
        </p:nvSpPr>
        <p:spPr bwMode="auto">
          <a:xfrm>
            <a:off x="2697163" y="4137025"/>
            <a:ext cx="11731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a:t>玫瑰茄</a:t>
            </a:r>
          </a:p>
        </p:txBody>
      </p:sp>
      <p:sp>
        <p:nvSpPr>
          <p:cNvPr id="10263" name="文本框 21">
            <a:extLst>
              <a:ext uri="{FF2B5EF4-FFF2-40B4-BE49-F238E27FC236}">
                <a16:creationId xmlns:a16="http://schemas.microsoft.com/office/drawing/2014/main" id="{8B83817A-8DD6-497D-8FC2-AD7C9A23D192}"/>
              </a:ext>
            </a:extLst>
          </p:cNvPr>
          <p:cNvSpPr txBox="1">
            <a:spLocks noChangeArrowheads="1"/>
          </p:cNvSpPr>
          <p:nvPr/>
        </p:nvSpPr>
        <p:spPr bwMode="auto">
          <a:xfrm>
            <a:off x="5594351" y="2236788"/>
            <a:ext cx="11541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a:t>山茱萸</a:t>
            </a:r>
          </a:p>
        </p:txBody>
      </p:sp>
      <p:sp>
        <p:nvSpPr>
          <p:cNvPr id="10264" name="文本框 23">
            <a:extLst>
              <a:ext uri="{FF2B5EF4-FFF2-40B4-BE49-F238E27FC236}">
                <a16:creationId xmlns:a16="http://schemas.microsoft.com/office/drawing/2014/main" id="{752B3696-FDAE-4F28-948B-84A558AEAF19}"/>
              </a:ext>
            </a:extLst>
          </p:cNvPr>
          <p:cNvSpPr txBox="1">
            <a:spLocks noChangeArrowheads="1"/>
          </p:cNvSpPr>
          <p:nvPr/>
        </p:nvSpPr>
        <p:spPr bwMode="auto">
          <a:xfrm>
            <a:off x="8493126" y="4137025"/>
            <a:ext cx="13954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a:t>黄精</a:t>
            </a:r>
          </a:p>
        </p:txBody>
      </p:sp>
      <p:sp>
        <p:nvSpPr>
          <p:cNvPr id="10265" name="文本框 24">
            <a:extLst>
              <a:ext uri="{FF2B5EF4-FFF2-40B4-BE49-F238E27FC236}">
                <a16:creationId xmlns:a16="http://schemas.microsoft.com/office/drawing/2014/main" id="{EA022CAC-E9FF-4DDC-9C35-0D7DC44222C8}"/>
              </a:ext>
            </a:extLst>
          </p:cNvPr>
          <p:cNvSpPr txBox="1">
            <a:spLocks noChangeArrowheads="1"/>
          </p:cNvSpPr>
          <p:nvPr/>
        </p:nvSpPr>
        <p:spPr bwMode="auto">
          <a:xfrm>
            <a:off x="8059738" y="6035675"/>
            <a:ext cx="11731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a:t>山银花</a:t>
            </a:r>
          </a:p>
        </p:txBody>
      </p:sp>
      <p:sp>
        <p:nvSpPr>
          <p:cNvPr id="10266" name="文本框 25">
            <a:extLst>
              <a:ext uri="{FF2B5EF4-FFF2-40B4-BE49-F238E27FC236}">
                <a16:creationId xmlns:a16="http://schemas.microsoft.com/office/drawing/2014/main" id="{62819B50-12FD-46B9-81CD-1D647CF441EA}"/>
              </a:ext>
            </a:extLst>
          </p:cNvPr>
          <p:cNvSpPr txBox="1">
            <a:spLocks noChangeArrowheads="1"/>
          </p:cNvSpPr>
          <p:nvPr/>
        </p:nvSpPr>
        <p:spPr bwMode="auto">
          <a:xfrm>
            <a:off x="5418138" y="5946775"/>
            <a:ext cx="11731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a:t>香水莲花</a:t>
            </a:r>
          </a:p>
        </p:txBody>
      </p:sp>
      <p:sp>
        <p:nvSpPr>
          <p:cNvPr id="10267" name="文本框 26">
            <a:extLst>
              <a:ext uri="{FF2B5EF4-FFF2-40B4-BE49-F238E27FC236}">
                <a16:creationId xmlns:a16="http://schemas.microsoft.com/office/drawing/2014/main" id="{DA2F0245-29BE-48E2-90B7-5719876D2AFA}"/>
              </a:ext>
            </a:extLst>
          </p:cNvPr>
          <p:cNvSpPr txBox="1">
            <a:spLocks noChangeArrowheads="1"/>
          </p:cNvSpPr>
          <p:nvPr/>
        </p:nvSpPr>
        <p:spPr bwMode="auto">
          <a:xfrm>
            <a:off x="2747963" y="5888038"/>
            <a:ext cx="11731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a:t>远志</a:t>
            </a:r>
          </a:p>
        </p:txBody>
      </p:sp>
      <p:sp>
        <p:nvSpPr>
          <p:cNvPr id="10268" name="文本框 27">
            <a:extLst>
              <a:ext uri="{FF2B5EF4-FFF2-40B4-BE49-F238E27FC236}">
                <a16:creationId xmlns:a16="http://schemas.microsoft.com/office/drawing/2014/main" id="{F3A62A2C-F647-43A8-921C-1B0BC1BD93CF}"/>
              </a:ext>
            </a:extLst>
          </p:cNvPr>
          <p:cNvSpPr txBox="1">
            <a:spLocks noChangeArrowheads="1"/>
          </p:cNvSpPr>
          <p:nvPr/>
        </p:nvSpPr>
        <p:spPr bwMode="auto">
          <a:xfrm>
            <a:off x="1636713" y="187325"/>
            <a:ext cx="20764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800" b="1">
                <a:latin typeface="黑体" panose="02010609060101010101" pitchFamily="49" charset="-122"/>
                <a:ea typeface="黑体" panose="02010609060101010101" pitchFamily="49" charset="-122"/>
              </a:rPr>
              <a:t>实验材料</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250" fill="hold"/>
                                        <p:tgtEl>
                                          <p:spTgt spid="13"/>
                                        </p:tgtEl>
                                        <p:attrNameLst>
                                          <p:attrName>ppt_x</p:attrName>
                                        </p:attrNameLst>
                                      </p:cBhvr>
                                      <p:tavLst>
                                        <p:tav tm="0">
                                          <p:val>
                                            <p:strVal val="#ppt_x"/>
                                          </p:val>
                                        </p:tav>
                                        <p:tav tm="100000">
                                          <p:val>
                                            <p:strVal val="#ppt_x"/>
                                          </p:val>
                                        </p:tav>
                                      </p:tavLst>
                                    </p:anim>
                                    <p:anim calcmode="lin" valueType="num">
                                      <p:cBhvr>
                                        <p:cTn id="8" dur="250" fill="hold"/>
                                        <p:tgtEl>
                                          <p:spTgt spid="13"/>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50"/>
                            </p:stCondLst>
                            <p:childTnLst>
                              <p:par>
                                <p:cTn id="10" presetID="2" presetClass="entr" presetSubtype="4"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250" fill="hold"/>
                                        <p:tgtEl>
                                          <p:spTgt spid="12"/>
                                        </p:tgtEl>
                                        <p:attrNameLst>
                                          <p:attrName>ppt_x</p:attrName>
                                        </p:attrNameLst>
                                      </p:cBhvr>
                                      <p:tavLst>
                                        <p:tav tm="0">
                                          <p:val>
                                            <p:strVal val="#ppt_x"/>
                                          </p:val>
                                        </p:tav>
                                        <p:tav tm="100000">
                                          <p:val>
                                            <p:strVal val="#ppt_x"/>
                                          </p:val>
                                        </p:tav>
                                      </p:tavLst>
                                    </p:anim>
                                    <p:anim calcmode="lin" valueType="num">
                                      <p:cBhvr>
                                        <p:cTn id="13" dur="25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1000"/>
                                        <p:tgtEl>
                                          <p:spTgt spid="34"/>
                                        </p:tgtEl>
                                      </p:cBhvr>
                                    </p:animEffect>
                                    <p:anim calcmode="lin" valueType="num">
                                      <p:cBhvr>
                                        <p:cTn id="19" dur="1000" fill="hold"/>
                                        <p:tgtEl>
                                          <p:spTgt spid="34"/>
                                        </p:tgtEl>
                                        <p:attrNameLst>
                                          <p:attrName>ppt_x</p:attrName>
                                        </p:attrNameLst>
                                      </p:cBhvr>
                                      <p:tavLst>
                                        <p:tav tm="0">
                                          <p:val>
                                            <p:strVal val="#ppt_x"/>
                                          </p:val>
                                        </p:tav>
                                        <p:tav tm="100000">
                                          <p:val>
                                            <p:strVal val="#ppt_x"/>
                                          </p:val>
                                        </p:tav>
                                      </p:tavLst>
                                    </p:anim>
                                    <p:anim calcmode="lin" valueType="num">
                                      <p:cBhvr>
                                        <p:cTn id="2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1000"/>
                                        <p:tgtEl>
                                          <p:spTgt spid="36"/>
                                        </p:tgtEl>
                                      </p:cBhvr>
                                    </p:animEffect>
                                    <p:anim calcmode="lin" valueType="num">
                                      <p:cBhvr>
                                        <p:cTn id="26" dur="1000" fill="hold"/>
                                        <p:tgtEl>
                                          <p:spTgt spid="36"/>
                                        </p:tgtEl>
                                        <p:attrNameLst>
                                          <p:attrName>ppt_x</p:attrName>
                                        </p:attrNameLst>
                                      </p:cBhvr>
                                      <p:tavLst>
                                        <p:tav tm="0">
                                          <p:val>
                                            <p:strVal val="#ppt_x"/>
                                          </p:val>
                                        </p:tav>
                                        <p:tav tm="100000">
                                          <p:val>
                                            <p:strVal val="#ppt_x"/>
                                          </p:val>
                                        </p:tav>
                                      </p:tavLst>
                                    </p:anim>
                                    <p:anim calcmode="lin" valueType="num">
                                      <p:cBhvr>
                                        <p:cTn id="2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1000"/>
                                        <p:tgtEl>
                                          <p:spTgt spid="38"/>
                                        </p:tgtEl>
                                      </p:cBhvr>
                                    </p:animEffect>
                                    <p:anim calcmode="lin" valueType="num">
                                      <p:cBhvr>
                                        <p:cTn id="33" dur="1000" fill="hold"/>
                                        <p:tgtEl>
                                          <p:spTgt spid="38"/>
                                        </p:tgtEl>
                                        <p:attrNameLst>
                                          <p:attrName>ppt_x</p:attrName>
                                        </p:attrNameLst>
                                      </p:cBhvr>
                                      <p:tavLst>
                                        <p:tav tm="0">
                                          <p:val>
                                            <p:strVal val="#ppt_x"/>
                                          </p:val>
                                        </p:tav>
                                        <p:tav tm="100000">
                                          <p:val>
                                            <p:strVal val="#ppt_x"/>
                                          </p:val>
                                        </p:tav>
                                      </p:tavLst>
                                    </p:anim>
                                    <p:anim calcmode="lin" valueType="num">
                                      <p:cBhvr>
                                        <p:cTn id="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fade">
                                      <p:cBhvr>
                                        <p:cTn id="39" dur="1000"/>
                                        <p:tgtEl>
                                          <p:spTgt spid="48"/>
                                        </p:tgtEl>
                                      </p:cBhvr>
                                    </p:animEffect>
                                    <p:anim calcmode="lin" valueType="num">
                                      <p:cBhvr>
                                        <p:cTn id="40" dur="1000" fill="hold"/>
                                        <p:tgtEl>
                                          <p:spTgt spid="48"/>
                                        </p:tgtEl>
                                        <p:attrNameLst>
                                          <p:attrName>ppt_x</p:attrName>
                                        </p:attrNameLst>
                                      </p:cBhvr>
                                      <p:tavLst>
                                        <p:tav tm="0">
                                          <p:val>
                                            <p:strVal val="#ppt_x"/>
                                          </p:val>
                                        </p:tav>
                                        <p:tav tm="100000">
                                          <p:val>
                                            <p:strVal val="#ppt_x"/>
                                          </p:val>
                                        </p:tav>
                                      </p:tavLst>
                                    </p:anim>
                                    <p:anim calcmode="lin" valueType="num">
                                      <p:cBhvr>
                                        <p:cTn id="41"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4" grpId="0"/>
      <p:bldP spid="36" grpId="0"/>
      <p:bldP spid="38" grpId="0"/>
      <p:bldP spid="4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5" name="组合 37">
            <a:extLst>
              <a:ext uri="{FF2B5EF4-FFF2-40B4-BE49-F238E27FC236}">
                <a16:creationId xmlns:a16="http://schemas.microsoft.com/office/drawing/2014/main" id="{D84CA858-B173-4BE5-97F6-4BB64B2E1906}"/>
              </a:ext>
            </a:extLst>
          </p:cNvPr>
          <p:cNvGrpSpPr/>
          <p:nvPr/>
        </p:nvGrpSpPr>
        <p:grpSpPr>
          <a:xfrm>
            <a:off x="2824480" y="1468750"/>
            <a:ext cx="3264714" cy="4003674"/>
            <a:chOff x="2401888" y="1052513"/>
            <a:chExt cx="2838450" cy="4072007"/>
          </a:xfrm>
          <a:solidFill>
            <a:schemeClr val="bg1"/>
          </a:solidFill>
        </p:grpSpPr>
        <p:sp>
          <p:nvSpPr>
            <p:cNvPr id="5" name="流程图: 过程 4">
              <a:extLst>
                <a:ext uri="{FF2B5EF4-FFF2-40B4-BE49-F238E27FC236}">
                  <a16:creationId xmlns:a16="http://schemas.microsoft.com/office/drawing/2014/main" id="{B2A49CE3-EFA3-45DA-B309-1B76DB5106FB}"/>
                </a:ext>
              </a:extLst>
            </p:cNvPr>
            <p:cNvSpPr/>
            <p:nvPr/>
          </p:nvSpPr>
          <p:spPr bwMode="auto">
            <a:xfrm>
              <a:off x="2401888" y="1052513"/>
              <a:ext cx="1531937" cy="488950"/>
            </a:xfrm>
            <a:prstGeom prst="flowChartProces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bodyPr>
            <a:lstStyle/>
            <a:p>
              <a:pPr algn="ctr">
                <a:buFontTx/>
                <a:buNone/>
                <a:defRPr/>
              </a:pPr>
              <a:r>
                <a:rPr lang="zh-CN" altLang="en-US" b="1" dirty="0">
                  <a:solidFill>
                    <a:schemeClr val="tx1"/>
                  </a:solidFill>
                  <a:effectLst>
                    <a:outerShdw blurRad="38100" dist="19050" dir="2700000" algn="tl" rotWithShape="0">
                      <a:schemeClr val="dk1">
                        <a:alpha val="40000"/>
                      </a:schemeClr>
                    </a:outerShdw>
                  </a:effectLst>
                </a:rPr>
                <a:t>初选植物</a:t>
              </a:r>
            </a:p>
          </p:txBody>
        </p:sp>
        <p:sp>
          <p:nvSpPr>
            <p:cNvPr id="7" name="流程图: 过程 6">
              <a:extLst>
                <a:ext uri="{FF2B5EF4-FFF2-40B4-BE49-F238E27FC236}">
                  <a16:creationId xmlns:a16="http://schemas.microsoft.com/office/drawing/2014/main" id="{69EFA54F-4E69-4419-BD55-B0F13C43C622}"/>
                </a:ext>
              </a:extLst>
            </p:cNvPr>
            <p:cNvSpPr/>
            <p:nvPr/>
          </p:nvSpPr>
          <p:spPr bwMode="auto">
            <a:xfrm>
              <a:off x="2420938" y="2247583"/>
              <a:ext cx="1312862" cy="417513"/>
            </a:xfrm>
            <a:prstGeom prst="flowChartProces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bodyPr>
            <a:lstStyle/>
            <a:p>
              <a:pPr algn="ctr">
                <a:buFontTx/>
                <a:buNone/>
                <a:defRPr/>
              </a:pPr>
              <a:r>
                <a:rPr lang="zh-CN" altLang="en-US" b="1" dirty="0">
                  <a:solidFill>
                    <a:schemeClr val="tx1"/>
                  </a:solidFill>
                  <a:effectLst>
                    <a:outerShdw blurRad="38100" dist="19050" dir="2700000" algn="tl" rotWithShape="0">
                      <a:schemeClr val="dk1">
                        <a:alpha val="40000"/>
                      </a:schemeClr>
                    </a:outerShdw>
                  </a:effectLst>
                </a:rPr>
                <a:t>醇提物</a:t>
              </a:r>
            </a:p>
          </p:txBody>
        </p:sp>
        <p:sp>
          <p:nvSpPr>
            <p:cNvPr id="8" name="流程图: 过程 7">
              <a:extLst>
                <a:ext uri="{FF2B5EF4-FFF2-40B4-BE49-F238E27FC236}">
                  <a16:creationId xmlns:a16="http://schemas.microsoft.com/office/drawing/2014/main" id="{E542B8CB-82AE-4E0C-9688-2B9A40DA0F91}"/>
                </a:ext>
              </a:extLst>
            </p:cNvPr>
            <p:cNvSpPr/>
            <p:nvPr/>
          </p:nvSpPr>
          <p:spPr bwMode="auto">
            <a:xfrm>
              <a:off x="3560128" y="1665923"/>
              <a:ext cx="1680210" cy="417830"/>
            </a:xfrm>
            <a:prstGeom prst="flowChartProces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bodyPr>
            <a:lstStyle/>
            <a:p>
              <a:pPr algn="ctr">
                <a:buFontTx/>
                <a:buNone/>
                <a:defRPr/>
              </a:pPr>
              <a:r>
                <a:rPr lang="en-US" altLang="zh-CN" b="1" dirty="0">
                  <a:solidFill>
                    <a:schemeClr val="tx1"/>
                  </a:solidFill>
                  <a:effectLst>
                    <a:outerShdw blurRad="38100" dist="19050" dir="2700000" algn="tl" rotWithShape="0">
                      <a:schemeClr val="dk1">
                        <a:alpha val="40000"/>
                      </a:schemeClr>
                    </a:outerShdw>
                  </a:effectLst>
                </a:rPr>
                <a:t>70%</a:t>
              </a:r>
              <a:r>
                <a:rPr lang="zh-CN" altLang="en-US" b="1" dirty="0">
                  <a:solidFill>
                    <a:schemeClr val="tx1"/>
                  </a:solidFill>
                  <a:effectLst>
                    <a:outerShdw blurRad="38100" dist="19050" dir="2700000" algn="tl" rotWithShape="0">
                      <a:schemeClr val="dk1">
                        <a:alpha val="40000"/>
                      </a:schemeClr>
                    </a:outerShdw>
                  </a:effectLst>
                </a:rPr>
                <a:t>乙醇提取</a:t>
              </a:r>
            </a:p>
          </p:txBody>
        </p:sp>
        <p:sp>
          <p:nvSpPr>
            <p:cNvPr id="14" name="流程图: 过程 13">
              <a:extLst>
                <a:ext uri="{FF2B5EF4-FFF2-40B4-BE49-F238E27FC236}">
                  <a16:creationId xmlns:a16="http://schemas.microsoft.com/office/drawing/2014/main" id="{72D9DDAD-5B09-43E8-90F7-2CE20BA1D92A}"/>
                </a:ext>
              </a:extLst>
            </p:cNvPr>
            <p:cNvSpPr/>
            <p:nvPr/>
          </p:nvSpPr>
          <p:spPr bwMode="auto">
            <a:xfrm>
              <a:off x="3677171" y="3403918"/>
              <a:ext cx="1528547" cy="581660"/>
            </a:xfrm>
            <a:prstGeom prst="flowChartProces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bodyPr>
            <a:lstStyle/>
            <a:p>
              <a:pPr algn="ctr">
                <a:buFontTx/>
                <a:buNone/>
                <a:defRPr/>
              </a:pPr>
              <a:r>
                <a:rPr lang="zh-CN" altLang="en-US" b="1" dirty="0">
                  <a:solidFill>
                    <a:schemeClr val="tx1"/>
                  </a:solidFill>
                  <a:effectLst>
                    <a:outerShdw blurRad="38100" dist="19050" dir="2700000" algn="tl" rotWithShape="0">
                      <a:schemeClr val="dk1">
                        <a:alpha val="40000"/>
                      </a:schemeClr>
                    </a:outerShdw>
                  </a:effectLst>
                </a:rPr>
                <a:t>体外胰脂肪酶活性抑制试验</a:t>
              </a:r>
            </a:p>
          </p:txBody>
        </p:sp>
        <p:grpSp>
          <p:nvGrpSpPr>
            <p:cNvPr id="21510" name="组合 34">
              <a:extLst>
                <a:ext uri="{FF2B5EF4-FFF2-40B4-BE49-F238E27FC236}">
                  <a16:creationId xmlns:a16="http://schemas.microsoft.com/office/drawing/2014/main" id="{B4291D5A-D496-4785-8386-819D626CAE82}"/>
                </a:ext>
              </a:extLst>
            </p:cNvPr>
            <p:cNvGrpSpPr/>
            <p:nvPr/>
          </p:nvGrpSpPr>
          <p:grpSpPr>
            <a:xfrm>
              <a:off x="3117901" y="2498729"/>
              <a:ext cx="1389927" cy="2625791"/>
              <a:chOff x="6647011" y="2256338"/>
              <a:chExt cx="1085359" cy="2708250"/>
            </a:xfrm>
            <a:grpFill/>
          </p:grpSpPr>
          <p:sp>
            <p:nvSpPr>
              <p:cNvPr id="28" name="直接连接符 27">
                <a:extLst>
                  <a:ext uri="{FF2B5EF4-FFF2-40B4-BE49-F238E27FC236}">
                    <a16:creationId xmlns:a16="http://schemas.microsoft.com/office/drawing/2014/main" id="{DF73B15C-F009-42E9-9055-7965CF380BFC}"/>
                  </a:ext>
                </a:extLst>
              </p:cNvPr>
              <p:cNvSpPr/>
              <p:nvPr/>
            </p:nvSpPr>
            <p:spPr>
              <a:xfrm>
                <a:off x="6647011" y="2922410"/>
                <a:ext cx="0" cy="2042178"/>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sp>
          <p:sp>
            <p:nvSpPr>
              <p:cNvPr id="30" name="直接连接符 29">
                <a:extLst>
                  <a:ext uri="{FF2B5EF4-FFF2-40B4-BE49-F238E27FC236}">
                    <a16:creationId xmlns:a16="http://schemas.microsoft.com/office/drawing/2014/main" id="{421CD40E-E3C0-4FCC-ADDD-701366A2EEF6}"/>
                  </a:ext>
                </a:extLst>
              </p:cNvPr>
              <p:cNvSpPr/>
              <p:nvPr/>
            </p:nvSpPr>
            <p:spPr>
              <a:xfrm>
                <a:off x="7732370" y="2256338"/>
                <a:ext cx="0" cy="928263"/>
              </a:xfrm>
              <a:prstGeom prst="line">
                <a:avLst/>
              </a:prstGeom>
              <a:grp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sp>
        </p:grpSp>
        <p:sp>
          <p:nvSpPr>
            <p:cNvPr id="43" name="直接连接符 42">
              <a:extLst>
                <a:ext uri="{FF2B5EF4-FFF2-40B4-BE49-F238E27FC236}">
                  <a16:creationId xmlns:a16="http://schemas.microsoft.com/office/drawing/2014/main" id="{3D4839D5-5E12-48FF-8ADD-092F9C24463C}"/>
                </a:ext>
              </a:extLst>
            </p:cNvPr>
            <p:cNvSpPr/>
            <p:nvPr/>
          </p:nvSpPr>
          <p:spPr>
            <a:xfrm flipV="1">
              <a:off x="3155308" y="1881187"/>
              <a:ext cx="414397" cy="0"/>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sp>
        <p:sp>
          <p:nvSpPr>
            <p:cNvPr id="46" name="直接连接符 45">
              <a:extLst>
                <a:ext uri="{FF2B5EF4-FFF2-40B4-BE49-F238E27FC236}">
                  <a16:creationId xmlns:a16="http://schemas.microsoft.com/office/drawing/2014/main" id="{E0076102-3A42-40FE-9F68-3C9FFE01D113}"/>
                </a:ext>
              </a:extLst>
            </p:cNvPr>
            <p:cNvSpPr/>
            <p:nvPr/>
          </p:nvSpPr>
          <p:spPr>
            <a:xfrm>
              <a:off x="3138802" y="1518604"/>
              <a:ext cx="0" cy="720000"/>
            </a:xfrm>
            <a:prstGeom prst="line">
              <a:avLst/>
            </a:prstGeom>
            <a:grp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sp>
        <p:sp>
          <p:nvSpPr>
            <p:cNvPr id="63" name="直接箭头连接符 62">
              <a:extLst>
                <a:ext uri="{FF2B5EF4-FFF2-40B4-BE49-F238E27FC236}">
                  <a16:creationId xmlns:a16="http://schemas.microsoft.com/office/drawing/2014/main" id="{FCD0D639-05C0-462B-BE1F-6892E266C9FC}"/>
                </a:ext>
              </a:extLst>
            </p:cNvPr>
            <p:cNvSpPr/>
            <p:nvPr/>
          </p:nvSpPr>
          <p:spPr bwMode="auto">
            <a:xfrm>
              <a:off x="4320669" y="3987756"/>
              <a:ext cx="0" cy="292915"/>
            </a:xfrm>
            <a:prstGeom prst="straightConnector1">
              <a:avLst/>
            </a:prstGeom>
            <a:grpFill/>
            <a:ln w="254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sp>
        <p:sp>
          <p:nvSpPr>
            <p:cNvPr id="74" name="流程图: 可选过程 73">
              <a:extLst>
                <a:ext uri="{FF2B5EF4-FFF2-40B4-BE49-F238E27FC236}">
                  <a16:creationId xmlns:a16="http://schemas.microsoft.com/office/drawing/2014/main" id="{8095ED47-B67E-4702-B8A1-22124CFDC3C1}"/>
                </a:ext>
              </a:extLst>
            </p:cNvPr>
            <p:cNvSpPr/>
            <p:nvPr/>
          </p:nvSpPr>
          <p:spPr bwMode="auto">
            <a:xfrm>
              <a:off x="3677768" y="4264265"/>
              <a:ext cx="1053940" cy="419149"/>
            </a:xfrm>
            <a:prstGeom prst="flowChartAlternateProces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bodyPr>
            <a:lstStyle/>
            <a:p>
              <a:pPr algn="ctr">
                <a:buFontTx/>
                <a:buNone/>
                <a:defRPr/>
              </a:pPr>
              <a:r>
                <a:rPr lang="zh-CN" altLang="en-US" b="1" dirty="0">
                  <a:solidFill>
                    <a:schemeClr val="tx1"/>
                  </a:solidFill>
                  <a:effectLst>
                    <a:outerShdw blurRad="38100" dist="19050" dir="2700000" algn="tl" rotWithShape="0">
                      <a:schemeClr val="dk1">
                        <a:alpha val="40000"/>
                      </a:schemeClr>
                    </a:outerShdw>
                  </a:effectLst>
                </a:rPr>
                <a:t>复筛植物</a:t>
              </a:r>
            </a:p>
          </p:txBody>
        </p:sp>
        <p:sp>
          <p:nvSpPr>
            <p:cNvPr id="100" name="直接连接符 99">
              <a:extLst>
                <a:ext uri="{FF2B5EF4-FFF2-40B4-BE49-F238E27FC236}">
                  <a16:creationId xmlns:a16="http://schemas.microsoft.com/office/drawing/2014/main" id="{9D12A6D6-28DE-4E42-8355-B01A45ACED06}"/>
                </a:ext>
              </a:extLst>
            </p:cNvPr>
            <p:cNvSpPr/>
            <p:nvPr/>
          </p:nvSpPr>
          <p:spPr bwMode="auto">
            <a:xfrm>
              <a:off x="3729133" y="2506346"/>
              <a:ext cx="780042" cy="0"/>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sp>
      </p:grpSp>
      <p:sp>
        <p:nvSpPr>
          <p:cNvPr id="2" name="流程图: 过程 1">
            <a:extLst>
              <a:ext uri="{FF2B5EF4-FFF2-40B4-BE49-F238E27FC236}">
                <a16:creationId xmlns:a16="http://schemas.microsoft.com/office/drawing/2014/main" id="{274AE641-E387-416B-A00A-9428AAAFAB55}"/>
              </a:ext>
            </a:extLst>
          </p:cNvPr>
          <p:cNvSpPr/>
          <p:nvPr/>
        </p:nvSpPr>
        <p:spPr bwMode="auto">
          <a:xfrm>
            <a:off x="1649094" y="5237480"/>
            <a:ext cx="1835150" cy="41148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bodyPr>
          <a:lstStyle/>
          <a:p>
            <a:pPr algn="ctr">
              <a:buFontTx/>
              <a:buNone/>
              <a:defRPr/>
            </a:pPr>
            <a:r>
              <a:rPr lang="zh-CN" altLang="en-US" b="1" dirty="0">
                <a:solidFill>
                  <a:schemeClr val="tx1"/>
                </a:solidFill>
                <a:effectLst>
                  <a:outerShdw blurRad="38100" dist="19050" dir="2700000" algn="tl" rotWithShape="0">
                    <a:schemeClr val="dk1">
                      <a:alpha val="40000"/>
                    </a:schemeClr>
                  </a:outerShdw>
                </a:effectLst>
              </a:rPr>
              <a:t>正丁醇提取物</a:t>
            </a:r>
          </a:p>
        </p:txBody>
      </p:sp>
      <p:sp>
        <p:nvSpPr>
          <p:cNvPr id="3" name="流程图: 过程 2">
            <a:extLst>
              <a:ext uri="{FF2B5EF4-FFF2-40B4-BE49-F238E27FC236}">
                <a16:creationId xmlns:a16="http://schemas.microsoft.com/office/drawing/2014/main" id="{4449CBC5-1A9F-4788-900C-12AFE8BC1F83}"/>
              </a:ext>
            </a:extLst>
          </p:cNvPr>
          <p:cNvSpPr/>
          <p:nvPr/>
        </p:nvSpPr>
        <p:spPr bwMode="auto">
          <a:xfrm>
            <a:off x="1649730" y="3886200"/>
            <a:ext cx="1891030" cy="41148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bodyPr>
          <a:lstStyle/>
          <a:p>
            <a:pPr algn="ctr">
              <a:buFontTx/>
              <a:buNone/>
              <a:defRPr/>
            </a:pPr>
            <a:r>
              <a:rPr lang="zh-CN" altLang="en-US" b="1" dirty="0">
                <a:solidFill>
                  <a:schemeClr val="tx1"/>
                </a:solidFill>
                <a:effectLst>
                  <a:outerShdw blurRad="38100" dist="19050" dir="2700000" algn="tl" rotWithShape="0">
                    <a:schemeClr val="dk1">
                      <a:alpha val="40000"/>
                    </a:schemeClr>
                  </a:outerShdw>
                </a:effectLst>
              </a:rPr>
              <a:t>二氯甲烷提取物</a:t>
            </a:r>
          </a:p>
        </p:txBody>
      </p:sp>
      <p:sp>
        <p:nvSpPr>
          <p:cNvPr id="4" name="流程图: 过程 3">
            <a:extLst>
              <a:ext uri="{FF2B5EF4-FFF2-40B4-BE49-F238E27FC236}">
                <a16:creationId xmlns:a16="http://schemas.microsoft.com/office/drawing/2014/main" id="{E89067E7-2ED1-45BD-9A4D-C5C4A36760C1}"/>
              </a:ext>
            </a:extLst>
          </p:cNvPr>
          <p:cNvSpPr/>
          <p:nvPr/>
        </p:nvSpPr>
        <p:spPr bwMode="auto">
          <a:xfrm>
            <a:off x="1649730" y="3225800"/>
            <a:ext cx="1852930" cy="41275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bodyPr>
          <a:lstStyle/>
          <a:p>
            <a:pPr algn="ctr">
              <a:buFontTx/>
              <a:buNone/>
              <a:defRPr/>
            </a:pPr>
            <a:r>
              <a:rPr lang="zh-CN" altLang="en-US" b="1" dirty="0">
                <a:solidFill>
                  <a:schemeClr val="tx1"/>
                </a:solidFill>
                <a:effectLst>
                  <a:outerShdw blurRad="38100" dist="19050" dir="2700000" algn="tl" rotWithShape="0">
                    <a:schemeClr val="dk1">
                      <a:alpha val="40000"/>
                    </a:schemeClr>
                  </a:outerShdw>
                </a:effectLst>
              </a:rPr>
              <a:t>正己烷提取物</a:t>
            </a:r>
          </a:p>
        </p:txBody>
      </p:sp>
      <p:sp>
        <p:nvSpPr>
          <p:cNvPr id="6" name="流程图: 过程 5">
            <a:extLst>
              <a:ext uri="{FF2B5EF4-FFF2-40B4-BE49-F238E27FC236}">
                <a16:creationId xmlns:a16="http://schemas.microsoft.com/office/drawing/2014/main" id="{A1D14A18-344A-459F-B76D-EFE9D4FE4A69}"/>
              </a:ext>
            </a:extLst>
          </p:cNvPr>
          <p:cNvSpPr/>
          <p:nvPr/>
        </p:nvSpPr>
        <p:spPr bwMode="auto">
          <a:xfrm>
            <a:off x="1649094" y="4550410"/>
            <a:ext cx="1858010" cy="43180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bodyPr>
          <a:lstStyle/>
          <a:p>
            <a:pPr algn="ctr">
              <a:buFontTx/>
              <a:buNone/>
              <a:defRPr/>
            </a:pPr>
            <a:r>
              <a:rPr lang="zh-CN" altLang="en-US" b="1" dirty="0">
                <a:solidFill>
                  <a:schemeClr val="tx1"/>
                </a:solidFill>
                <a:effectLst>
                  <a:outerShdw blurRad="38100" dist="19050" dir="2700000" algn="tl" rotWithShape="0">
                    <a:schemeClr val="dk1">
                      <a:alpha val="40000"/>
                    </a:schemeClr>
                  </a:outerShdw>
                </a:effectLst>
              </a:rPr>
              <a:t>乙酸乙酯提取物</a:t>
            </a:r>
          </a:p>
        </p:txBody>
      </p:sp>
      <p:cxnSp>
        <p:nvCxnSpPr>
          <p:cNvPr id="11" name="直接连接符 10">
            <a:extLst>
              <a:ext uri="{FF2B5EF4-FFF2-40B4-BE49-F238E27FC236}">
                <a16:creationId xmlns:a16="http://schemas.microsoft.com/office/drawing/2014/main" id="{1454E00B-5032-48BC-A20C-766B66A1741B}"/>
              </a:ext>
            </a:extLst>
          </p:cNvPr>
          <p:cNvCxnSpPr/>
          <p:nvPr/>
        </p:nvCxnSpPr>
        <p:spPr>
          <a:xfrm>
            <a:off x="3506789" y="3530600"/>
            <a:ext cx="179387" cy="0"/>
          </a:xfrm>
          <a:prstGeom prst="line">
            <a:avLst/>
          </a:prstGeom>
          <a:solidFill>
            <a:schemeClr val="bg1"/>
          </a:solid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F15BB99A-B350-4418-870E-90D54E081351}"/>
              </a:ext>
            </a:extLst>
          </p:cNvPr>
          <p:cNvCxnSpPr/>
          <p:nvPr/>
        </p:nvCxnSpPr>
        <p:spPr>
          <a:xfrm>
            <a:off x="3484564" y="5467350"/>
            <a:ext cx="179387" cy="0"/>
          </a:xfrm>
          <a:prstGeom prst="line">
            <a:avLst/>
          </a:prstGeom>
          <a:solidFill>
            <a:schemeClr val="bg1"/>
          </a:solid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D0D9901A-ECBF-4758-9237-C8CA126BCB47}"/>
              </a:ext>
            </a:extLst>
          </p:cNvPr>
          <p:cNvCxnSpPr/>
          <p:nvPr/>
        </p:nvCxnSpPr>
        <p:spPr>
          <a:xfrm>
            <a:off x="3997325" y="3044826"/>
            <a:ext cx="0" cy="1800225"/>
          </a:xfrm>
          <a:prstGeom prst="line">
            <a:avLst/>
          </a:prstGeom>
          <a:solidFill>
            <a:schemeClr val="bg1"/>
          </a:solid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72866AEA-F29A-42F7-B71A-117C0F6F5F45}"/>
              </a:ext>
            </a:extLst>
          </p:cNvPr>
          <p:cNvCxnSpPr/>
          <p:nvPr/>
        </p:nvCxnSpPr>
        <p:spPr>
          <a:xfrm>
            <a:off x="3670300" y="4848225"/>
            <a:ext cx="647700" cy="0"/>
          </a:xfrm>
          <a:prstGeom prst="line">
            <a:avLst/>
          </a:prstGeom>
          <a:solidFill>
            <a:schemeClr val="bg1"/>
          </a:solidFill>
          <a:ln w="25400">
            <a:solidFill>
              <a:schemeClr val="tx1"/>
            </a:solidFill>
            <a:headEnd type="arrow"/>
            <a:tailEnd type="none" w="med" len="med"/>
          </a:ln>
        </p:spPr>
        <p:style>
          <a:lnRef idx="1">
            <a:schemeClr val="accent1"/>
          </a:lnRef>
          <a:fillRef idx="0">
            <a:schemeClr val="accent1"/>
          </a:fillRef>
          <a:effectRef idx="0">
            <a:schemeClr val="accent1"/>
          </a:effectRef>
          <a:fontRef idx="minor">
            <a:schemeClr val="tx1"/>
          </a:fontRef>
        </p:style>
      </p:cxnSp>
      <p:sp>
        <p:nvSpPr>
          <p:cNvPr id="19" name="流程图: 可选过程 18">
            <a:extLst>
              <a:ext uri="{FF2B5EF4-FFF2-40B4-BE49-F238E27FC236}">
                <a16:creationId xmlns:a16="http://schemas.microsoft.com/office/drawing/2014/main" id="{54BC7175-FBA5-446E-B580-894791359413}"/>
              </a:ext>
            </a:extLst>
          </p:cNvPr>
          <p:cNvSpPr/>
          <p:nvPr/>
        </p:nvSpPr>
        <p:spPr bwMode="auto">
          <a:xfrm>
            <a:off x="8469626" y="2795900"/>
            <a:ext cx="2124710" cy="409575"/>
          </a:xfrm>
          <a:prstGeom prst="flowChartAlternate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bodyPr>
          <a:lstStyle/>
          <a:p>
            <a:pPr algn="ctr">
              <a:buFontTx/>
              <a:buNone/>
              <a:defRPr/>
            </a:pPr>
            <a:r>
              <a:rPr lang="zh-CN" altLang="en-US" b="1" dirty="0">
                <a:solidFill>
                  <a:schemeClr val="tx1"/>
                </a:solidFill>
                <a:effectLst>
                  <a:outerShdw blurRad="38100" dist="19050" dir="2700000" algn="tl" rotWithShape="0">
                    <a:schemeClr val="dk1">
                      <a:alpha val="40000"/>
                    </a:schemeClr>
                  </a:outerShdw>
                </a:effectLst>
                <a:sym typeface="+mn-ea"/>
              </a:rPr>
              <a:t>浓度抑制曲线</a:t>
            </a:r>
          </a:p>
        </p:txBody>
      </p:sp>
      <p:sp>
        <p:nvSpPr>
          <p:cNvPr id="20" name="流程图: 可选过程 19">
            <a:extLst>
              <a:ext uri="{FF2B5EF4-FFF2-40B4-BE49-F238E27FC236}">
                <a16:creationId xmlns:a16="http://schemas.microsoft.com/office/drawing/2014/main" id="{FAD584E6-F799-4472-AF76-F5DFB6DDE95C}"/>
              </a:ext>
            </a:extLst>
          </p:cNvPr>
          <p:cNvSpPr/>
          <p:nvPr/>
        </p:nvSpPr>
        <p:spPr bwMode="auto">
          <a:xfrm>
            <a:off x="8469631" y="2030724"/>
            <a:ext cx="2125345" cy="419100"/>
          </a:xfrm>
          <a:prstGeom prst="flowChartAlternate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bodyPr>
          <a:lstStyle/>
          <a:p>
            <a:pPr algn="ctr">
              <a:buFontTx/>
              <a:buNone/>
              <a:defRPr/>
            </a:pPr>
            <a:r>
              <a:rPr lang="zh-CN" altLang="en-US" b="1" dirty="0">
                <a:solidFill>
                  <a:schemeClr val="tx1"/>
                </a:solidFill>
                <a:effectLst>
                  <a:outerShdw blurRad="38100" dist="19050" dir="2700000" algn="tl" rotWithShape="0">
                    <a:schemeClr val="dk1">
                      <a:alpha val="40000"/>
                    </a:schemeClr>
                  </a:outerShdw>
                </a:effectLst>
              </a:rPr>
              <a:t>半数抑制浓度</a:t>
            </a:r>
          </a:p>
        </p:txBody>
      </p:sp>
      <p:sp>
        <p:nvSpPr>
          <p:cNvPr id="23" name="流程图: 可选过程 22">
            <a:extLst>
              <a:ext uri="{FF2B5EF4-FFF2-40B4-BE49-F238E27FC236}">
                <a16:creationId xmlns:a16="http://schemas.microsoft.com/office/drawing/2014/main" id="{B87FE471-0778-40BA-82B5-02E658E5E800}"/>
              </a:ext>
            </a:extLst>
          </p:cNvPr>
          <p:cNvSpPr/>
          <p:nvPr/>
        </p:nvSpPr>
        <p:spPr bwMode="auto">
          <a:xfrm>
            <a:off x="8469626" y="3457576"/>
            <a:ext cx="2124075" cy="409575"/>
          </a:xfrm>
          <a:prstGeom prst="flowChartAlternate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bodyPr>
          <a:lstStyle/>
          <a:p>
            <a:pPr algn="ctr">
              <a:buFontTx/>
              <a:buNone/>
              <a:defRPr/>
            </a:pPr>
            <a:r>
              <a:rPr lang="zh-CN" altLang="en-US" b="1" dirty="0">
                <a:solidFill>
                  <a:schemeClr val="tx1"/>
                </a:solidFill>
                <a:effectLst>
                  <a:outerShdw blurRad="38100" dist="19050" dir="2700000" algn="tl" rotWithShape="0">
                    <a:schemeClr val="dk1">
                      <a:alpha val="40000"/>
                    </a:schemeClr>
                  </a:outerShdw>
                </a:effectLst>
              </a:rPr>
              <a:t>酶抑制类型</a:t>
            </a:r>
          </a:p>
        </p:txBody>
      </p:sp>
      <p:sp>
        <p:nvSpPr>
          <p:cNvPr id="56" name="流程图: 可选过程 55">
            <a:extLst>
              <a:ext uri="{FF2B5EF4-FFF2-40B4-BE49-F238E27FC236}">
                <a16:creationId xmlns:a16="http://schemas.microsoft.com/office/drawing/2014/main" id="{15D08C06-E101-45CD-BEB5-5899874BC69B}"/>
              </a:ext>
            </a:extLst>
          </p:cNvPr>
          <p:cNvSpPr/>
          <p:nvPr/>
        </p:nvSpPr>
        <p:spPr bwMode="auto">
          <a:xfrm>
            <a:off x="8469626" y="4283076"/>
            <a:ext cx="2124075" cy="479425"/>
          </a:xfrm>
          <a:prstGeom prst="flowChartAlternate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bodyPr>
          <a:lstStyle/>
          <a:p>
            <a:pPr algn="ctr">
              <a:buFontTx/>
              <a:buNone/>
              <a:defRPr/>
            </a:pPr>
            <a:r>
              <a:rPr lang="zh-CN" altLang="en-US" b="1" dirty="0">
                <a:solidFill>
                  <a:schemeClr val="tx1"/>
                </a:solidFill>
                <a:effectLst>
                  <a:outerShdw blurRad="38100" dist="19050" dir="2700000" algn="tl" rotWithShape="0">
                    <a:schemeClr val="dk1">
                      <a:alpha val="40000"/>
                    </a:schemeClr>
                  </a:outerShdw>
                </a:effectLst>
              </a:rPr>
              <a:t>肠吸收脂质的影响</a:t>
            </a:r>
          </a:p>
        </p:txBody>
      </p:sp>
      <p:cxnSp>
        <p:nvCxnSpPr>
          <p:cNvPr id="57" name="直接连接符 56">
            <a:extLst>
              <a:ext uri="{FF2B5EF4-FFF2-40B4-BE49-F238E27FC236}">
                <a16:creationId xmlns:a16="http://schemas.microsoft.com/office/drawing/2014/main" id="{A5085C01-D20E-4CF8-B3CC-402C0F8B127A}"/>
              </a:ext>
            </a:extLst>
          </p:cNvPr>
          <p:cNvCxnSpPr/>
          <p:nvPr/>
        </p:nvCxnSpPr>
        <p:spPr>
          <a:xfrm>
            <a:off x="8199438" y="3038476"/>
            <a:ext cx="0" cy="2195513"/>
          </a:xfrm>
          <a:prstGeom prst="line">
            <a:avLst/>
          </a:prstGeom>
          <a:solidFill>
            <a:schemeClr val="bg1"/>
          </a:solid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a16="http://schemas.microsoft.com/office/drawing/2014/main" id="{45F3EB8F-F6CB-4C95-B519-63EE3857F664}"/>
              </a:ext>
            </a:extLst>
          </p:cNvPr>
          <p:cNvCxnSpPr/>
          <p:nvPr/>
        </p:nvCxnSpPr>
        <p:spPr>
          <a:xfrm flipV="1">
            <a:off x="8207376" y="3044825"/>
            <a:ext cx="288925" cy="0"/>
          </a:xfrm>
          <a:prstGeom prst="line">
            <a:avLst/>
          </a:prstGeom>
          <a:solidFill>
            <a:schemeClr val="bg1"/>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id="{45609C39-52FA-4EF2-AA1E-2BD261544042}"/>
              </a:ext>
            </a:extLst>
          </p:cNvPr>
          <p:cNvCxnSpPr/>
          <p:nvPr/>
        </p:nvCxnSpPr>
        <p:spPr>
          <a:xfrm flipV="1">
            <a:off x="8191500" y="4535488"/>
            <a:ext cx="287338" cy="0"/>
          </a:xfrm>
          <a:prstGeom prst="line">
            <a:avLst/>
          </a:prstGeom>
          <a:solidFill>
            <a:schemeClr val="bg1"/>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 name="右箭头 60">
            <a:extLst>
              <a:ext uri="{FF2B5EF4-FFF2-40B4-BE49-F238E27FC236}">
                <a16:creationId xmlns:a16="http://schemas.microsoft.com/office/drawing/2014/main" id="{2476278E-F1E7-4862-9422-6758D94F1454}"/>
              </a:ext>
            </a:extLst>
          </p:cNvPr>
          <p:cNvSpPr/>
          <p:nvPr/>
        </p:nvSpPr>
        <p:spPr>
          <a:xfrm>
            <a:off x="6134100" y="4014788"/>
            <a:ext cx="215900" cy="252412"/>
          </a:xfrm>
          <a:prstGeom prst="rightArrow">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bodyPr>
          <a:lstStyle/>
          <a:p>
            <a:pPr algn="ctr"/>
            <a:endParaRPr lang="zh-CN" altLang="en-US" noProof="1">
              <a:solidFill>
                <a:schemeClr val="tx1"/>
              </a:solidFill>
              <a:effectLst>
                <a:outerShdw blurRad="38100" dist="19050" dir="2700000" algn="tl" rotWithShape="0">
                  <a:schemeClr val="dk1">
                    <a:alpha val="40000"/>
                  </a:schemeClr>
                </a:outerShdw>
              </a:effectLst>
            </a:endParaRPr>
          </a:p>
        </p:txBody>
      </p:sp>
      <p:cxnSp>
        <p:nvCxnSpPr>
          <p:cNvPr id="62" name="直接连接符 61">
            <a:extLst>
              <a:ext uri="{FF2B5EF4-FFF2-40B4-BE49-F238E27FC236}">
                <a16:creationId xmlns:a16="http://schemas.microsoft.com/office/drawing/2014/main" id="{5E519CA7-B07D-4555-92B1-66BA395CC653}"/>
              </a:ext>
            </a:extLst>
          </p:cNvPr>
          <p:cNvCxnSpPr/>
          <p:nvPr/>
        </p:nvCxnSpPr>
        <p:spPr>
          <a:xfrm>
            <a:off x="9337675" y="2401889"/>
            <a:ext cx="0" cy="395287"/>
          </a:xfrm>
          <a:prstGeom prst="line">
            <a:avLst/>
          </a:prstGeom>
          <a:solidFill>
            <a:schemeClr val="bg1"/>
          </a:solidFill>
          <a:ln w="25400">
            <a:solidFill>
              <a:schemeClr val="tx1"/>
            </a:solidFill>
            <a:headEnd type="arrow"/>
          </a:ln>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a16="http://schemas.microsoft.com/office/drawing/2014/main" id="{939F3CC3-63F0-495D-B3CE-6A1BAAA1E331}"/>
              </a:ext>
            </a:extLst>
          </p:cNvPr>
          <p:cNvCxnSpPr/>
          <p:nvPr/>
        </p:nvCxnSpPr>
        <p:spPr>
          <a:xfrm flipV="1">
            <a:off x="8191501" y="3675063"/>
            <a:ext cx="360363" cy="0"/>
          </a:xfrm>
          <a:prstGeom prst="line">
            <a:avLst/>
          </a:prstGeom>
          <a:solidFill>
            <a:schemeClr val="bg1"/>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5" name="椭圆 64">
            <a:extLst>
              <a:ext uri="{FF2B5EF4-FFF2-40B4-BE49-F238E27FC236}">
                <a16:creationId xmlns:a16="http://schemas.microsoft.com/office/drawing/2014/main" id="{34A19FFD-0172-4001-ACC0-61866752AEC0}"/>
              </a:ext>
            </a:extLst>
          </p:cNvPr>
          <p:cNvSpPr/>
          <p:nvPr/>
        </p:nvSpPr>
        <p:spPr>
          <a:xfrm>
            <a:off x="6412231" y="3663950"/>
            <a:ext cx="1614487" cy="9064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bodyPr>
          <a:lstStyle/>
          <a:p>
            <a:pPr algn="ctr"/>
            <a:r>
              <a:rPr lang="zh-CN" altLang="en-US" b="1" dirty="0">
                <a:solidFill>
                  <a:schemeClr val="tx1"/>
                </a:solidFill>
                <a:effectLst>
                  <a:outerShdw blurRad="38100" dist="19050" dir="2700000" algn="tl" rotWithShape="0">
                    <a:schemeClr val="dk1">
                      <a:alpha val="40000"/>
                    </a:schemeClr>
                  </a:outerShdw>
                </a:effectLst>
                <a:sym typeface="+mn-ea"/>
              </a:rPr>
              <a:t>活性最佳极性部位</a:t>
            </a:r>
          </a:p>
        </p:txBody>
      </p:sp>
      <p:sp>
        <p:nvSpPr>
          <p:cNvPr id="67" name="流程图: 可选过程 66">
            <a:extLst>
              <a:ext uri="{FF2B5EF4-FFF2-40B4-BE49-F238E27FC236}">
                <a16:creationId xmlns:a16="http://schemas.microsoft.com/office/drawing/2014/main" id="{4816544A-FA61-4A08-A365-F68551A6E3F5}"/>
              </a:ext>
            </a:extLst>
          </p:cNvPr>
          <p:cNvSpPr/>
          <p:nvPr/>
        </p:nvSpPr>
        <p:spPr bwMode="auto">
          <a:xfrm>
            <a:off x="8496934" y="5044757"/>
            <a:ext cx="2027238" cy="427038"/>
          </a:xfrm>
          <a:prstGeom prst="flowChartAlternate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bodyPr>
          <a:lstStyle/>
          <a:p>
            <a:pPr algn="ctr">
              <a:buFontTx/>
              <a:buNone/>
              <a:defRPr/>
            </a:pPr>
            <a:r>
              <a:rPr lang="zh-CN" altLang="en-US" b="1" dirty="0">
                <a:solidFill>
                  <a:schemeClr val="tx1"/>
                </a:solidFill>
                <a:effectLst>
                  <a:outerShdw blurRad="38100" dist="19050" dir="2700000" algn="tl" rotWithShape="0">
                    <a:schemeClr val="dk1">
                      <a:alpha val="40000"/>
                    </a:schemeClr>
                  </a:outerShdw>
                </a:effectLst>
              </a:rPr>
              <a:t>活性成分初探</a:t>
            </a:r>
          </a:p>
        </p:txBody>
      </p:sp>
      <p:cxnSp>
        <p:nvCxnSpPr>
          <p:cNvPr id="68" name="直接连接符 67">
            <a:extLst>
              <a:ext uri="{FF2B5EF4-FFF2-40B4-BE49-F238E27FC236}">
                <a16:creationId xmlns:a16="http://schemas.microsoft.com/office/drawing/2014/main" id="{EE816A9D-F616-42F5-B171-23F043909794}"/>
              </a:ext>
            </a:extLst>
          </p:cNvPr>
          <p:cNvCxnSpPr/>
          <p:nvPr/>
        </p:nvCxnSpPr>
        <p:spPr>
          <a:xfrm flipV="1">
            <a:off x="8031164" y="4087813"/>
            <a:ext cx="180975" cy="0"/>
          </a:xfrm>
          <a:prstGeom prst="line">
            <a:avLst/>
          </a:prstGeom>
          <a:solidFill>
            <a:schemeClr val="bg1"/>
          </a:solidFill>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9" name="直接连接符 68">
            <a:extLst>
              <a:ext uri="{FF2B5EF4-FFF2-40B4-BE49-F238E27FC236}">
                <a16:creationId xmlns:a16="http://schemas.microsoft.com/office/drawing/2014/main" id="{98465AD3-DCA0-4482-B7B1-E50B868075CA}"/>
              </a:ext>
            </a:extLst>
          </p:cNvPr>
          <p:cNvCxnSpPr/>
          <p:nvPr/>
        </p:nvCxnSpPr>
        <p:spPr>
          <a:xfrm flipV="1">
            <a:off x="8175625" y="5237163"/>
            <a:ext cx="323850" cy="0"/>
          </a:xfrm>
          <a:prstGeom prst="line">
            <a:avLst/>
          </a:prstGeom>
          <a:solidFill>
            <a:schemeClr val="bg1"/>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BA0C0367-AADB-441F-B39A-99A252211D87}"/>
              </a:ext>
            </a:extLst>
          </p:cNvPr>
          <p:cNvCxnSpPr/>
          <p:nvPr/>
        </p:nvCxnSpPr>
        <p:spPr>
          <a:xfrm>
            <a:off x="3556000" y="4067175"/>
            <a:ext cx="127000" cy="0"/>
          </a:xfrm>
          <a:prstGeom prst="line">
            <a:avLst/>
          </a:prstGeom>
          <a:solidFill>
            <a:schemeClr val="bg1"/>
          </a:solidFill>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635A73DD-6900-46F1-85B6-AAEA556110C5}"/>
              </a:ext>
            </a:extLst>
          </p:cNvPr>
          <p:cNvCxnSpPr/>
          <p:nvPr/>
        </p:nvCxnSpPr>
        <p:spPr>
          <a:xfrm>
            <a:off x="3468689" y="4768850"/>
            <a:ext cx="179387" cy="0"/>
          </a:xfrm>
          <a:prstGeom prst="line">
            <a:avLst/>
          </a:prstGeom>
          <a:solidFill>
            <a:schemeClr val="bg1"/>
          </a:solidFill>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直接连接符 12">
            <a:extLst>
              <a:ext uri="{FF2B5EF4-FFF2-40B4-BE49-F238E27FC236}">
                <a16:creationId xmlns:a16="http://schemas.microsoft.com/office/drawing/2014/main" id="{1ACFDDB9-C029-4348-ACBC-FFF6EA817DBD}"/>
              </a:ext>
            </a:extLst>
          </p:cNvPr>
          <p:cNvSpPr/>
          <p:nvPr/>
        </p:nvSpPr>
        <p:spPr bwMode="auto">
          <a:xfrm>
            <a:off x="3629025" y="5238750"/>
            <a:ext cx="2197100" cy="0"/>
          </a:xfrm>
          <a:prstGeom prst="line">
            <a:avLst/>
          </a:prstGeom>
          <a:solidFill>
            <a:schemeClr val="bg1"/>
          </a:solidFill>
          <a:ln w="25400">
            <a:solidFill>
              <a:schemeClr val="tx1"/>
            </a:solidFill>
          </a:ln>
        </p:spPr>
        <p:style>
          <a:lnRef idx="1">
            <a:schemeClr val="accent1"/>
          </a:lnRef>
          <a:fillRef idx="0">
            <a:schemeClr val="accent1"/>
          </a:fillRef>
          <a:effectRef idx="0">
            <a:schemeClr val="accent1"/>
          </a:effectRef>
          <a:fontRef idx="minor">
            <a:schemeClr val="tx1"/>
          </a:fontRef>
        </p:style>
      </p:sp>
      <p:sp>
        <p:nvSpPr>
          <p:cNvPr id="17" name="直接连接符 16">
            <a:extLst>
              <a:ext uri="{FF2B5EF4-FFF2-40B4-BE49-F238E27FC236}">
                <a16:creationId xmlns:a16="http://schemas.microsoft.com/office/drawing/2014/main" id="{4C29B95B-6304-4C4B-9D08-1E903AA9B264}"/>
              </a:ext>
            </a:extLst>
          </p:cNvPr>
          <p:cNvSpPr/>
          <p:nvPr/>
        </p:nvSpPr>
        <p:spPr>
          <a:xfrm>
            <a:off x="5816600" y="4370389"/>
            <a:ext cx="0" cy="884237"/>
          </a:xfrm>
          <a:prstGeom prst="line">
            <a:avLst/>
          </a:prstGeom>
          <a:solidFill>
            <a:schemeClr val="bg1"/>
          </a:solidFill>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sp>
      <p:sp>
        <p:nvSpPr>
          <p:cNvPr id="11292" name="文本框 17">
            <a:extLst>
              <a:ext uri="{FF2B5EF4-FFF2-40B4-BE49-F238E27FC236}">
                <a16:creationId xmlns:a16="http://schemas.microsoft.com/office/drawing/2014/main" id="{28DDBB02-8A71-4541-A5E1-7008B30761B3}"/>
              </a:ext>
            </a:extLst>
          </p:cNvPr>
          <p:cNvSpPr txBox="1">
            <a:spLocks noChangeArrowheads="1"/>
          </p:cNvSpPr>
          <p:nvPr/>
        </p:nvSpPr>
        <p:spPr bwMode="auto">
          <a:xfrm>
            <a:off x="1649413" y="277814"/>
            <a:ext cx="16129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800" b="1">
                <a:latin typeface="黑体" panose="02010609060101010101" pitchFamily="49" charset="-122"/>
                <a:ea typeface="黑体" panose="02010609060101010101" pitchFamily="49" charset="-122"/>
              </a:rPr>
              <a:t>技术路线</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a:extLst>
              <a:ext uri="{FF2B5EF4-FFF2-40B4-BE49-F238E27FC236}">
                <a16:creationId xmlns:a16="http://schemas.microsoft.com/office/drawing/2014/main" id="{ECDD870C-5BB9-4FD9-AFF0-966A4990B6A3}"/>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br>
              <a:rPr lang="zh-CN" altLang="en-US"/>
            </a:br>
            <a:endParaRPr lang="zh-CN" altLang="en-US"/>
          </a:p>
        </p:txBody>
      </p:sp>
      <p:sp>
        <p:nvSpPr>
          <p:cNvPr id="12291" name="文本框 99">
            <a:extLst>
              <a:ext uri="{FF2B5EF4-FFF2-40B4-BE49-F238E27FC236}">
                <a16:creationId xmlns:a16="http://schemas.microsoft.com/office/drawing/2014/main" id="{25EC3CE0-A94B-4817-8168-93ED57CE921A}"/>
              </a:ext>
            </a:extLst>
          </p:cNvPr>
          <p:cNvSpPr txBox="1">
            <a:spLocks noChangeArrowheads="1"/>
          </p:cNvSpPr>
          <p:nvPr/>
        </p:nvSpPr>
        <p:spPr bwMode="auto">
          <a:xfrm>
            <a:off x="1628775" y="585789"/>
            <a:ext cx="63563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800" b="1">
                <a:latin typeface="黑体" panose="02010609060101010101" pitchFamily="49" charset="-122"/>
                <a:ea typeface="黑体" panose="02010609060101010101" pitchFamily="49" charset="-122"/>
              </a:rPr>
              <a:t>一、植物提取物抑制胰脂肪酶活性筛选</a:t>
            </a:r>
          </a:p>
        </p:txBody>
      </p:sp>
      <p:sp>
        <p:nvSpPr>
          <p:cNvPr id="12292" name="文本框 3">
            <a:extLst>
              <a:ext uri="{FF2B5EF4-FFF2-40B4-BE49-F238E27FC236}">
                <a16:creationId xmlns:a16="http://schemas.microsoft.com/office/drawing/2014/main" id="{528B7195-7ABD-4976-87BA-9A41058B91F8}"/>
              </a:ext>
            </a:extLst>
          </p:cNvPr>
          <p:cNvSpPr txBox="1">
            <a:spLocks noChangeArrowheads="1"/>
          </p:cNvSpPr>
          <p:nvPr/>
        </p:nvSpPr>
        <p:spPr bwMode="auto">
          <a:xfrm>
            <a:off x="1628776" y="1325563"/>
            <a:ext cx="85820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400">
                <a:latin typeface="Times New Roman" panose="02020603050405020304" pitchFamily="18" charset="0"/>
                <a:cs typeface="Times New Roman" panose="02020603050405020304" pitchFamily="18" charset="0"/>
              </a:rPr>
              <a:t>1.1</a:t>
            </a:r>
            <a:r>
              <a:rPr lang="zh-CN" altLang="en-US" sz="2400">
                <a:latin typeface="黑体" panose="02010609060101010101" pitchFamily="49" charset="-122"/>
                <a:ea typeface="黑体" panose="02010609060101010101" pitchFamily="49" charset="-122"/>
              </a:rPr>
              <a:t>初筛结果</a:t>
            </a:r>
          </a:p>
          <a:p>
            <a:pPr algn="ctr"/>
            <a:endParaRPr lang="zh-CN" altLang="en-US" sz="2400">
              <a:latin typeface="宋体" panose="02010600030101010101" pitchFamily="2" charset="-122"/>
            </a:endParaRPr>
          </a:p>
          <a:p>
            <a:pPr algn="ctr"/>
            <a:r>
              <a:rPr lang="zh-CN" altLang="en-US">
                <a:latin typeface="宋体" panose="02010600030101010101" pitchFamily="2" charset="-122"/>
              </a:rPr>
              <a:t>    表</a:t>
            </a:r>
            <a:r>
              <a:rPr lang="en-US" altLang="zh-CN">
                <a:latin typeface="Times New Roman" panose="02020603050405020304" pitchFamily="18" charset="0"/>
                <a:cs typeface="Times New Roman" panose="02020603050405020304" pitchFamily="18" charset="0"/>
              </a:rPr>
              <a:t>1.1 </a:t>
            </a:r>
            <a:r>
              <a:rPr lang="zh-CN" altLang="en-US">
                <a:latin typeface="宋体" panose="02010600030101010101" pitchFamily="2" charset="-122"/>
              </a:rPr>
              <a:t>植物乙醇提取物对胰脂肪酶抑制效果的影响</a:t>
            </a:r>
            <a:endParaRPr lang="zh-CN" altLang="en-US">
              <a:latin typeface="Times New Roman" panose="02020603050405020304" pitchFamily="18" charset="0"/>
              <a:cs typeface="Times New Roman" panose="02020603050405020304" pitchFamily="18" charset="0"/>
            </a:endParaRPr>
          </a:p>
          <a:p>
            <a:pPr algn="ctr"/>
            <a:r>
              <a:rPr lang="en-US" altLang="zh-CN">
                <a:latin typeface="Times New Roman" panose="02020603050405020304" pitchFamily="18" charset="0"/>
                <a:cs typeface="Times New Roman" panose="02020603050405020304" pitchFamily="18" charset="0"/>
              </a:rPr>
              <a:t>    </a:t>
            </a:r>
            <a:endParaRPr lang="zh-CN" altLang="en-US"/>
          </a:p>
        </p:txBody>
      </p:sp>
      <p:pic>
        <p:nvPicPr>
          <p:cNvPr id="12293" name="图片 20">
            <a:extLst>
              <a:ext uri="{FF2B5EF4-FFF2-40B4-BE49-F238E27FC236}">
                <a16:creationId xmlns:a16="http://schemas.microsoft.com/office/drawing/2014/main" id="{6DF431F4-C6C5-4714-9076-EB38F01644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5925" y="2519363"/>
            <a:ext cx="8820150" cy="362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直接连接符 21">
            <a:extLst>
              <a:ext uri="{FF2B5EF4-FFF2-40B4-BE49-F238E27FC236}">
                <a16:creationId xmlns:a16="http://schemas.microsoft.com/office/drawing/2014/main" id="{CA10FB5B-AD1A-4A50-BBBF-16CE930761A5}"/>
              </a:ext>
            </a:extLst>
          </p:cNvPr>
          <p:cNvCxnSpPr/>
          <p:nvPr/>
        </p:nvCxnSpPr>
        <p:spPr>
          <a:xfrm flipV="1">
            <a:off x="7200900" y="3213100"/>
            <a:ext cx="3238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550CFFAB-EAD5-4DCB-B33D-BE8BB3EF32FE}"/>
              </a:ext>
            </a:extLst>
          </p:cNvPr>
          <p:cNvCxnSpPr/>
          <p:nvPr/>
        </p:nvCxnSpPr>
        <p:spPr>
          <a:xfrm flipV="1">
            <a:off x="7256464" y="3556000"/>
            <a:ext cx="28892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EEF453E2-0F1E-474B-A338-BF2EF271EEBA}"/>
              </a:ext>
            </a:extLst>
          </p:cNvPr>
          <p:cNvCxnSpPr/>
          <p:nvPr/>
        </p:nvCxnSpPr>
        <p:spPr>
          <a:xfrm flipV="1">
            <a:off x="7239000" y="5476875"/>
            <a:ext cx="3238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586815A0-AE6D-4AC0-80C4-36310813D43E}"/>
              </a:ext>
            </a:extLst>
          </p:cNvPr>
          <p:cNvCxnSpPr/>
          <p:nvPr/>
        </p:nvCxnSpPr>
        <p:spPr>
          <a:xfrm flipV="1">
            <a:off x="7239000" y="4830763"/>
            <a:ext cx="3238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D7278F39-124E-4E26-91E2-EF20AF86EEE0}"/>
              </a:ext>
            </a:extLst>
          </p:cNvPr>
          <p:cNvCxnSpPr/>
          <p:nvPr/>
        </p:nvCxnSpPr>
        <p:spPr>
          <a:xfrm flipV="1">
            <a:off x="7223125" y="5746750"/>
            <a:ext cx="3238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TotalTime>
  <Words>857</Words>
  <Application>Microsoft Office PowerPoint</Application>
  <PresentationFormat>宽屏</PresentationFormat>
  <Paragraphs>87</Paragraphs>
  <Slides>14</Slides>
  <Notes>1</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1</vt:i4>
      </vt:variant>
      <vt:variant>
        <vt:lpstr>幻灯片标题</vt:lpstr>
      </vt:variant>
      <vt:variant>
        <vt:i4>14</vt:i4>
      </vt:variant>
    </vt:vector>
  </HeadingPairs>
  <TitlesOfParts>
    <vt:vector size="25" baseType="lpstr">
      <vt:lpstr>等线</vt:lpstr>
      <vt:lpstr>等线 Light</vt:lpstr>
      <vt:lpstr>黑体</vt:lpstr>
      <vt:lpstr>宋体</vt:lpstr>
      <vt:lpstr>微软雅黑</vt:lpstr>
      <vt:lpstr>Arial</vt:lpstr>
      <vt:lpstr>Impact</vt:lpstr>
      <vt:lpstr>Open Sans</vt:lpstr>
      <vt:lpstr>Times New Roman</vt:lpstr>
      <vt:lpstr>Office 主题​​</vt:lpstr>
      <vt:lpstr>Microsoft Word 97 - 2003 Document</vt:lpstr>
      <vt:lpstr>PowerPoint 演示文稿</vt:lpstr>
      <vt:lpstr>PowerPoint 演示文稿</vt:lpstr>
      <vt:lpstr>研究背景</vt:lpstr>
      <vt:lpstr>研究背景</vt:lpstr>
      <vt:lpstr>研究背景</vt:lpstr>
      <vt:lpstr>研究内容</vt:lpstr>
      <vt:lpstr>PowerPoint 演示文稿</vt:lpstr>
      <vt:lpstr>PowerPoint 演示文稿</vt:lpstr>
      <vt:lpstr> </vt:lpstr>
      <vt:lpstr>PowerPoint 演示文稿</vt:lpstr>
      <vt:lpstr>二、植物提取物对胰脂肪酶活性抑制特性</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丹 张</dc:creator>
  <cp:lastModifiedBy>丹 张</cp:lastModifiedBy>
  <cp:revision>3</cp:revision>
  <dcterms:created xsi:type="dcterms:W3CDTF">2018-12-26T06:25:06Z</dcterms:created>
  <dcterms:modified xsi:type="dcterms:W3CDTF">2018-12-26T06:27:53Z</dcterms:modified>
</cp:coreProperties>
</file>