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99" r:id="rId2"/>
    <p:sldId id="314" r:id="rId3"/>
    <p:sldId id="320" r:id="rId4"/>
    <p:sldId id="305" r:id="rId5"/>
    <p:sldId id="265" r:id="rId6"/>
    <p:sldId id="321" r:id="rId7"/>
    <p:sldId id="330" r:id="rId8"/>
    <p:sldId id="307" r:id="rId9"/>
    <p:sldId id="322" r:id="rId10"/>
    <p:sldId id="258" r:id="rId11"/>
    <p:sldId id="309" r:id="rId12"/>
    <p:sldId id="357" r:id="rId13"/>
    <p:sldId id="360" r:id="rId14"/>
    <p:sldId id="361" r:id="rId15"/>
    <p:sldId id="362" r:id="rId16"/>
    <p:sldId id="308" r:id="rId17"/>
    <p:sldId id="388" r:id="rId18"/>
    <p:sldId id="389" r:id="rId19"/>
    <p:sldId id="390" r:id="rId20"/>
    <p:sldId id="391" r:id="rId21"/>
    <p:sldId id="400" r:id="rId22"/>
    <p:sldId id="324" r:id="rId23"/>
    <p:sldId id="256" r:id="rId24"/>
    <p:sldId id="392" r:id="rId25"/>
    <p:sldId id="323" r:id="rId26"/>
    <p:sldId id="262" r:id="rId27"/>
    <p:sldId id="328" r:id="rId28"/>
    <p:sldId id="31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7A59B"/>
    <a:srgbClr val="F4F4F0"/>
    <a:srgbClr val="00CBD0"/>
    <a:srgbClr val="2D4997"/>
    <a:srgbClr val="2A49A2"/>
    <a:srgbClr val="013E82"/>
    <a:srgbClr val="003A7B"/>
    <a:srgbClr val="D90944"/>
    <a:srgbClr val="3362AF"/>
    <a:srgbClr val="D109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94" autoAdjust="0"/>
  </p:normalViewPr>
  <p:slideViewPr>
    <p:cSldViewPr snapToGrid="0">
      <p:cViewPr>
        <p:scale>
          <a:sx n="75" d="100"/>
          <a:sy n="75" d="100"/>
        </p:scale>
        <p:origin x="-1086" y="-588"/>
      </p:cViewPr>
      <p:guideLst>
        <p:guide orient="horz" pos="2146"/>
        <p:guide pos="3867"/>
        <p:guide pos="541"/>
        <p:guide pos="7128"/>
      </p:guideLst>
    </p:cSldViewPr>
  </p:slideViewPr>
  <p:outlineViewPr>
    <p:cViewPr>
      <p:scale>
        <a:sx n="25" d="100"/>
        <a:sy n="25" d="100"/>
      </p:scale>
      <p:origin x="0" y="0"/>
    </p:cViewPr>
  </p:outlineViewPr>
  <p:notesTextViewPr>
    <p:cViewPr>
      <p:scale>
        <a:sx n="1" d="1"/>
        <a:sy n="1" d="1"/>
      </p:scale>
      <p:origin x="0" y="0"/>
    </p:cViewPr>
  </p:notesTextViewPr>
  <p:sorterViewPr>
    <p:cViewPr>
      <p:scale>
        <a:sx n="125" d="100"/>
        <a:sy n="125" d="100"/>
      </p:scale>
      <p:origin x="0" y="-99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24037;&#20316;&#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24037;&#20316;&#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24037;&#20316;&#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24037;&#20316;&#349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esktop\&#26032;&#24314;%20Microsoft%20Office%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7.2508169934640515E-2"/>
          <c:y val="5.6589996349032511E-3"/>
          <c:w val="0.86111111111111105"/>
          <c:h val="0.8247685185185194"/>
        </c:manualLayout>
      </c:layout>
      <c:barChart>
        <c:barDir val="col"/>
        <c:grouping val="clustered"/>
        <c:ser>
          <c:idx val="0"/>
          <c:order val="0"/>
          <c:dLbls>
            <c:spPr>
              <a:noFill/>
              <a:ln>
                <a:noFill/>
              </a:ln>
              <a:effectLst/>
            </c:spPr>
            <c:txPr>
              <a:bodyPr rot="0" spcFirstLastPara="0" vertOverflow="ellipsis" vert="horz" wrap="square" lIns="38100" tIns="19050" rIns="38100" bIns="19050" anchor="ctr" anchorCtr="1"/>
              <a:lstStyle/>
              <a:p>
                <a:pPr>
                  <a:defRPr lang="zh-CN" sz="2400" b="0" i="0" u="none" strike="noStrike" kern="1200" baseline="0">
                    <a:solidFill>
                      <a:schemeClr val="tx1"/>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Sheet2!$A$1:$A$2</c:f>
              <c:strCache>
                <c:ptCount val="2"/>
                <c:pt idx="0">
                  <c:v>显性行为</c:v>
                </c:pt>
                <c:pt idx="1">
                  <c:v>隐性行为</c:v>
                </c:pt>
              </c:strCache>
            </c:strRef>
          </c:cat>
          <c:val>
            <c:numRef>
              <c:f>Sheet2!$B$1:$B$2</c:f>
              <c:numCache>
                <c:formatCode>0.0%</c:formatCode>
                <c:ptCount val="2"/>
                <c:pt idx="0">
                  <c:v>0.67100000000000226</c:v>
                </c:pt>
                <c:pt idx="1">
                  <c:v>0.32900000000000112</c:v>
                </c:pt>
              </c:numCache>
            </c:numRef>
          </c:val>
        </c:ser>
        <c:dLbls>
          <c:showVal val="1"/>
        </c:dLbls>
        <c:axId val="103836672"/>
        <c:axId val="103895808"/>
      </c:barChart>
      <c:catAx>
        <c:axId val="103836672"/>
        <c:scaling>
          <c:orientation val="minMax"/>
        </c:scaling>
        <c:axPos val="b"/>
        <c:tickLblPos val="nextTo"/>
        <c:txPr>
          <a:bodyPr rot="-60000000" spcFirstLastPara="0" vertOverflow="ellipsis" vert="horz" wrap="square" anchor="ctr" anchorCtr="1"/>
          <a:lstStyle/>
          <a:p>
            <a:pPr>
              <a:defRPr lang="zh-CN" sz="2400" b="0" i="0" u="none" strike="noStrike" kern="1200" baseline="0">
                <a:solidFill>
                  <a:schemeClr val="tx1"/>
                </a:solidFill>
                <a:latin typeface="+mn-lt"/>
                <a:ea typeface="+mn-ea"/>
                <a:cs typeface="+mn-cs"/>
              </a:defRPr>
            </a:pPr>
            <a:endParaRPr lang="zh-CN"/>
          </a:p>
        </c:txPr>
        <c:crossAx val="103895808"/>
        <c:crosses val="autoZero"/>
        <c:auto val="1"/>
        <c:lblAlgn val="ctr"/>
        <c:lblOffset val="100"/>
      </c:catAx>
      <c:valAx>
        <c:axId val="103895808"/>
        <c:scaling>
          <c:orientation val="minMax"/>
        </c:scaling>
        <c:axPos val="l"/>
        <c:majorGridlines/>
        <c:numFmt formatCode="0.0%" sourceLinked="1"/>
        <c:tickLblPos val="nextTo"/>
        <c:txPr>
          <a:bodyPr rot="-60000000" spcFirstLastPara="0" vertOverflow="ellipsis" vert="horz" wrap="square" anchor="ctr" anchorCtr="1"/>
          <a:lstStyle/>
          <a:p>
            <a:pPr>
              <a:defRPr lang="zh-CN" sz="2400" b="0" i="0" u="none" strike="noStrike" kern="1200" baseline="0">
                <a:solidFill>
                  <a:schemeClr val="tx1"/>
                </a:solidFill>
                <a:latin typeface="+mn-lt"/>
                <a:ea typeface="+mn-ea"/>
                <a:cs typeface="+mn-cs"/>
              </a:defRPr>
            </a:pPr>
            <a:endParaRPr lang="zh-CN"/>
          </a:p>
        </c:txPr>
        <c:crossAx val="103836672"/>
        <c:crosses val="autoZero"/>
        <c:crossBetween val="between"/>
      </c:valAx>
    </c:plotArea>
    <c:plotVisOnly val="1"/>
    <c:dispBlanksAs val="gap"/>
  </c:chart>
  <c:spPr>
    <a:ln w="9525" cap="flat" cmpd="sng" algn="ctr">
      <a:noFill/>
      <a:prstDash val="solid"/>
      <a:round/>
    </a:ln>
  </c:spPr>
  <c:txPr>
    <a:bodyPr/>
    <a:lstStyle/>
    <a:p>
      <a:pPr>
        <a:defRPr lang="zh-CN" sz="24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0" vertOverflow="ellipsis" vert="horz" wrap="square" anchor="ctr" anchorCtr="1"/>
          <a:lstStyle/>
          <a:p>
            <a:pPr defTabSz="914400">
              <a:defRPr lang="zh-CN" sz="1800" b="1" i="0" u="none" strike="noStrike" kern="1200" baseline="0">
                <a:solidFill>
                  <a:schemeClr val="tx1"/>
                </a:solidFill>
                <a:latin typeface="+mn-lt"/>
                <a:ea typeface="+mn-ea"/>
                <a:cs typeface="+mn-cs"/>
              </a:defRPr>
            </a:pPr>
            <a:r>
              <a:t>能否报出学生姓名</a:t>
            </a:r>
          </a:p>
        </c:rich>
      </c:tx>
      <c:layout/>
    </c:title>
    <c:plotArea>
      <c:layout/>
      <c:barChart>
        <c:barDir val="col"/>
        <c:grouping val="clustered"/>
        <c:ser>
          <c:idx val="0"/>
          <c:order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Sheet1!$A$98:$A$100</c:f>
              <c:strCache>
                <c:ptCount val="3"/>
                <c:pt idx="0">
                  <c:v>能报出名字</c:v>
                </c:pt>
                <c:pt idx="1">
                  <c:v>不能报出名字</c:v>
                </c:pt>
                <c:pt idx="2">
                  <c:v>我不知道</c:v>
                </c:pt>
              </c:strCache>
            </c:strRef>
          </c:cat>
          <c:val>
            <c:numRef>
              <c:f>Sheet1!$B$98:$B$100</c:f>
              <c:numCache>
                <c:formatCode>0.0%</c:formatCode>
                <c:ptCount val="3"/>
                <c:pt idx="0">
                  <c:v>0.65100000000000224</c:v>
                </c:pt>
                <c:pt idx="1">
                  <c:v>0.16800000000000001</c:v>
                </c:pt>
                <c:pt idx="2">
                  <c:v>0.18100000000000005</c:v>
                </c:pt>
              </c:numCache>
            </c:numRef>
          </c:val>
        </c:ser>
        <c:dLbls>
          <c:showVal val="1"/>
        </c:dLbls>
        <c:axId val="107019648"/>
        <c:axId val="107025536"/>
      </c:barChart>
      <c:catAx>
        <c:axId val="107019648"/>
        <c:scaling>
          <c:orientation val="minMax"/>
        </c:scaling>
        <c:axPos val="b"/>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025536"/>
        <c:crosses val="autoZero"/>
        <c:auto val="1"/>
        <c:lblAlgn val="ctr"/>
        <c:lblOffset val="100"/>
      </c:catAx>
      <c:valAx>
        <c:axId val="107025536"/>
        <c:scaling>
          <c:orientation val="minMax"/>
        </c:scaling>
        <c:axPos val="l"/>
        <c:majorGridlines/>
        <c:numFmt formatCode="0.0%"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019648"/>
        <c:crosses val="autoZero"/>
        <c:crossBetween val="between"/>
      </c:valAx>
    </c:plotArea>
    <c:plotVisOnly val="1"/>
    <c:dispBlanksAs val="gap"/>
  </c:chart>
  <c:spPr>
    <a:ln w="9525" cap="flat" cmpd="sng" algn="ctr">
      <a:noFill/>
      <a:prstDash val="solid"/>
      <a:round/>
    </a:ln>
  </c:spPr>
  <c:txPr>
    <a:bodyPr/>
    <a:lstStyle/>
    <a:p>
      <a:pPr>
        <a:defRPr lang="zh-CN"/>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0" vertOverflow="ellipsis" vert="horz" wrap="square" anchor="ctr" anchorCtr="1"/>
          <a:lstStyle/>
          <a:p>
            <a:pPr defTabSz="914400">
              <a:defRPr lang="zh-CN" sz="1800" b="1" i="0" u="none" strike="noStrike" kern="1200" baseline="0">
                <a:solidFill>
                  <a:schemeClr val="tx1"/>
                </a:solidFill>
                <a:latin typeface="+mn-lt"/>
                <a:ea typeface="+mn-ea"/>
                <a:cs typeface="+mn-cs"/>
              </a:defRPr>
            </a:pPr>
            <a:r>
              <a:t>做学生思想工作频率统计</a:t>
            </a:r>
          </a:p>
        </c:rich>
      </c:tx>
      <c:layout/>
    </c:title>
    <c:plotArea>
      <c:layout/>
      <c:barChart>
        <c:barDir val="col"/>
        <c:grouping val="clustered"/>
        <c:ser>
          <c:idx val="0"/>
          <c:order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Sheet1!$A$117:$A$120</c:f>
              <c:strCache>
                <c:ptCount val="4"/>
                <c:pt idx="0">
                  <c:v>经常</c:v>
                </c:pt>
                <c:pt idx="1">
                  <c:v>有时</c:v>
                </c:pt>
                <c:pt idx="2">
                  <c:v>偶尔</c:v>
                </c:pt>
                <c:pt idx="3">
                  <c:v>从不</c:v>
                </c:pt>
              </c:strCache>
            </c:strRef>
          </c:cat>
          <c:val>
            <c:numRef>
              <c:f>Sheet1!$B$117:$B$120</c:f>
              <c:numCache>
                <c:formatCode>0.0%</c:formatCode>
                <c:ptCount val="4"/>
                <c:pt idx="0">
                  <c:v>0.17500000000000004</c:v>
                </c:pt>
                <c:pt idx="1">
                  <c:v>0.4240000000000001</c:v>
                </c:pt>
                <c:pt idx="2">
                  <c:v>0.33700000000000113</c:v>
                </c:pt>
                <c:pt idx="3">
                  <c:v>6.4000000000000112E-2</c:v>
                </c:pt>
              </c:numCache>
            </c:numRef>
          </c:val>
        </c:ser>
        <c:dLbls>
          <c:showVal val="1"/>
        </c:dLbls>
        <c:axId val="107061632"/>
        <c:axId val="107063168"/>
      </c:barChart>
      <c:catAx>
        <c:axId val="107061632"/>
        <c:scaling>
          <c:orientation val="minMax"/>
        </c:scaling>
        <c:axPos val="b"/>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063168"/>
        <c:crosses val="autoZero"/>
        <c:auto val="1"/>
        <c:lblAlgn val="ctr"/>
        <c:lblOffset val="100"/>
      </c:catAx>
      <c:valAx>
        <c:axId val="107063168"/>
        <c:scaling>
          <c:orientation val="minMax"/>
        </c:scaling>
        <c:axPos val="l"/>
        <c:majorGridlines/>
        <c:numFmt formatCode="0.0%"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061632"/>
        <c:crosses val="autoZero"/>
        <c:crossBetween val="between"/>
      </c:valAx>
    </c:plotArea>
    <c:plotVisOnly val="1"/>
    <c:dispBlanksAs val="gap"/>
  </c:chart>
  <c:spPr>
    <a:ln w="9525" cap="flat" cmpd="sng" algn="ctr">
      <a:noFill/>
      <a:prstDash val="solid"/>
      <a:round/>
    </a:ln>
  </c:spPr>
  <c:txPr>
    <a:bodyPr/>
    <a:lstStyle/>
    <a:p>
      <a:pPr>
        <a:defRPr lang="zh-CN"/>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0" vertOverflow="ellipsis" vert="horz" wrap="square" anchor="ctr" anchorCtr="1"/>
          <a:lstStyle/>
          <a:p>
            <a:pPr defTabSz="914400">
              <a:defRPr lang="zh-CN" sz="1800" b="1" i="0" u="none" strike="noStrike" kern="1200" baseline="0">
                <a:solidFill>
                  <a:schemeClr val="tx1"/>
                </a:solidFill>
                <a:latin typeface="+mn-lt"/>
                <a:ea typeface="+mn-ea"/>
                <a:cs typeface="+mn-cs"/>
              </a:defRPr>
            </a:pPr>
            <a:r>
              <a:t>找违纪学生谈话频率</a:t>
            </a:r>
            <a:endParaRPr lang="en-US" altLang="zh-CN"/>
          </a:p>
        </c:rich>
      </c:tx>
      <c:layout/>
    </c:title>
    <c:plotArea>
      <c:layout/>
      <c:barChart>
        <c:barDir val="col"/>
        <c:grouping val="clustered"/>
        <c:ser>
          <c:idx val="0"/>
          <c:order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Sheet1!$A$132:$A$136</c:f>
              <c:strCache>
                <c:ptCount val="5"/>
                <c:pt idx="0">
                  <c:v>经常</c:v>
                </c:pt>
                <c:pt idx="1">
                  <c:v>有时</c:v>
                </c:pt>
                <c:pt idx="2">
                  <c:v>偶尔</c:v>
                </c:pt>
                <c:pt idx="3">
                  <c:v>从不</c:v>
                </c:pt>
                <c:pt idx="4">
                  <c:v>我不知道</c:v>
                </c:pt>
              </c:strCache>
            </c:strRef>
          </c:cat>
          <c:val>
            <c:numRef>
              <c:f>Sheet1!$B$132:$B$136</c:f>
              <c:numCache>
                <c:formatCode>0.0%</c:formatCode>
                <c:ptCount val="5"/>
                <c:pt idx="0">
                  <c:v>0.11</c:v>
                </c:pt>
                <c:pt idx="1">
                  <c:v>0.28200000000000008</c:v>
                </c:pt>
                <c:pt idx="2">
                  <c:v>0.32000000000000112</c:v>
                </c:pt>
                <c:pt idx="3">
                  <c:v>0.12300000000000003</c:v>
                </c:pt>
                <c:pt idx="4">
                  <c:v>0.16500000000000001</c:v>
                </c:pt>
              </c:numCache>
            </c:numRef>
          </c:val>
        </c:ser>
        <c:dLbls>
          <c:showVal val="1"/>
        </c:dLbls>
        <c:axId val="107357696"/>
        <c:axId val="107359232"/>
      </c:barChart>
      <c:catAx>
        <c:axId val="107357696"/>
        <c:scaling>
          <c:orientation val="minMax"/>
        </c:scaling>
        <c:axPos val="b"/>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359232"/>
        <c:crosses val="autoZero"/>
        <c:auto val="1"/>
        <c:lblAlgn val="ctr"/>
        <c:lblOffset val="100"/>
      </c:catAx>
      <c:valAx>
        <c:axId val="107359232"/>
        <c:scaling>
          <c:orientation val="minMax"/>
        </c:scaling>
        <c:axPos val="l"/>
        <c:majorGridlines/>
        <c:numFmt formatCode="0.0%"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357696"/>
        <c:crosses val="autoZero"/>
        <c:crossBetween val="between"/>
      </c:valAx>
    </c:plotArea>
    <c:plotVisOnly val="1"/>
    <c:dispBlanksAs val="gap"/>
  </c:chart>
  <c:spPr>
    <a:ln w="9525" cap="flat" cmpd="sng" algn="ctr">
      <a:noFill/>
      <a:prstDash val="solid"/>
      <a:round/>
    </a:ln>
  </c:spPr>
  <c:txPr>
    <a:bodyPr/>
    <a:lstStyle/>
    <a:p>
      <a:pPr>
        <a:defRPr lang="zh-CN"/>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cat>
            <c:strRef>
              <c:f>Sheet1!$A$144:$A$161</c:f>
              <c:strCache>
                <c:ptCount val="18"/>
                <c:pt idx="0">
                  <c:v>老师讲解生动有趣</c:v>
                </c:pt>
                <c:pt idx="1">
                  <c:v>决心考好大学</c:v>
                </c:pt>
                <c:pt idx="2">
                  <c:v>周围同学都在认真听讲</c:v>
                </c:pt>
                <c:pt idx="3">
                  <c:v>选择生物为“小高考”科目</c:v>
                </c:pt>
                <c:pt idx="4">
                  <c:v>语数外作业布置合理</c:v>
                </c:pt>
                <c:pt idx="5">
                  <c:v>操作实验</c:v>
                </c:pt>
                <c:pt idx="6">
                  <c:v>课堂上呈现和生活有关的内容</c:v>
                </c:pt>
                <c:pt idx="7">
                  <c:v>违纪后老师耐心教育我</c:v>
                </c:pt>
                <c:pt idx="8">
                  <c:v>老师平等看待每个学生</c:v>
                </c:pt>
                <c:pt idx="9">
                  <c:v>老师看到成绩落后关心我</c:v>
                </c:pt>
                <c:pt idx="10">
                  <c:v>和班上同学关系良好</c:v>
                </c:pt>
                <c:pt idx="11">
                  <c:v>学校严格管理、严格要求</c:v>
                </c:pt>
                <c:pt idx="12">
                  <c:v>选择生物为高考科目</c:v>
                </c:pt>
                <c:pt idx="13">
                  <c:v>家庭关系和睦融洽</c:v>
                </c:pt>
                <c:pt idx="14">
                  <c:v>父母正确关心并指导我的学习</c:v>
                </c:pt>
                <c:pt idx="15">
                  <c:v>老师经常课后和我交流</c:v>
                </c:pt>
                <c:pt idx="16">
                  <c:v>参加高职单招</c:v>
                </c:pt>
                <c:pt idx="17">
                  <c:v>其他</c:v>
                </c:pt>
              </c:strCache>
            </c:strRef>
          </c:cat>
          <c:val>
            <c:numRef>
              <c:f>Sheet1!$B$144:$B$161</c:f>
              <c:numCache>
                <c:formatCode>0.00%</c:formatCode>
                <c:ptCount val="18"/>
                <c:pt idx="0">
                  <c:v>0.82100000000000017</c:v>
                </c:pt>
                <c:pt idx="1">
                  <c:v>0.65400000000000225</c:v>
                </c:pt>
                <c:pt idx="2">
                  <c:v>0.61800000000000221</c:v>
                </c:pt>
                <c:pt idx="3">
                  <c:v>0.505</c:v>
                </c:pt>
                <c:pt idx="4">
                  <c:v>0.505</c:v>
                </c:pt>
                <c:pt idx="5">
                  <c:v>0.49800000000000111</c:v>
                </c:pt>
                <c:pt idx="6">
                  <c:v>0.45800000000000002</c:v>
                </c:pt>
                <c:pt idx="7">
                  <c:v>0.41500000000000009</c:v>
                </c:pt>
                <c:pt idx="8">
                  <c:v>0.41200000000000009</c:v>
                </c:pt>
                <c:pt idx="9">
                  <c:v>0.40600000000000008</c:v>
                </c:pt>
                <c:pt idx="10">
                  <c:v>0.36900000000000011</c:v>
                </c:pt>
                <c:pt idx="11">
                  <c:v>0.3590000000000001</c:v>
                </c:pt>
                <c:pt idx="12">
                  <c:v>0.252</c:v>
                </c:pt>
                <c:pt idx="13">
                  <c:v>0.252</c:v>
                </c:pt>
                <c:pt idx="14">
                  <c:v>0.252</c:v>
                </c:pt>
                <c:pt idx="15">
                  <c:v>0.23200000000000001</c:v>
                </c:pt>
                <c:pt idx="16">
                  <c:v>0.17600000000000005</c:v>
                </c:pt>
                <c:pt idx="17">
                  <c:v>2.7000000000000114E-2</c:v>
                </c:pt>
              </c:numCache>
            </c:numRef>
          </c:val>
        </c:ser>
        <c:axId val="107373312"/>
        <c:axId val="107374848"/>
      </c:barChart>
      <c:catAx>
        <c:axId val="107373312"/>
        <c:scaling>
          <c:orientation val="minMax"/>
        </c:scaling>
        <c:axPos val="b"/>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374848"/>
        <c:crosses val="autoZero"/>
        <c:auto val="1"/>
        <c:lblAlgn val="ctr"/>
        <c:lblOffset val="100"/>
      </c:catAx>
      <c:valAx>
        <c:axId val="107374848"/>
        <c:scaling>
          <c:orientation val="minMax"/>
        </c:scaling>
        <c:axPos val="l"/>
        <c:majorGridlines/>
        <c:numFmt formatCode="0.00%"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7373312"/>
        <c:crosses val="autoZero"/>
        <c:crossBetween val="between"/>
      </c:valAx>
    </c:plotArea>
    <c:plotVisOnly val="1"/>
    <c:dispBlanksAs val="gap"/>
  </c:chart>
  <c:spPr>
    <a:ln w="9525" cap="flat" cmpd="sng" algn="ctr">
      <a:noFill/>
      <a:prstDash val="solid"/>
      <a:round/>
    </a:ln>
  </c:spPr>
  <c:txPr>
    <a:bodyPr/>
    <a:lstStyle/>
    <a:p>
      <a:pPr>
        <a:defRPr lang="zh-CN"/>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B2E5B-1A0B-4F0A-9547-4FB8D13F2C5F}" type="datetimeFigureOut">
              <a:rPr lang="zh-CN" altLang="en-US" smtClean="0"/>
              <a:pPr/>
              <a:t>2018-12-12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3CF89-91F4-45FB-A589-58532703FCA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E3CF89-91F4-45FB-A589-58532703FCA1}"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200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2" name="任意多边形 11"/>
          <p:cNvSpPr>
            <a:spLocks noChangeAspect="1"/>
          </p:cNvSpPr>
          <p:nvPr userDrawn="1"/>
        </p:nvSpPr>
        <p:spPr>
          <a:xfrm>
            <a:off x="-11906" y="460375"/>
            <a:ext cx="676275" cy="448198"/>
          </a:xfrm>
          <a:prstGeom prst="homePlate">
            <a:avLst>
              <a:gd name="adj" fmla="val 39204"/>
            </a:avLst>
          </a:prstGeom>
          <a:pattFill prst="wdUpDiag">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17" name="标题 1"/>
          <p:cNvSpPr>
            <a:spLocks noGrp="1"/>
          </p:cNvSpPr>
          <p:nvPr>
            <p:ph type="title" hasCustomPrompt="1"/>
          </p:nvPr>
        </p:nvSpPr>
        <p:spPr>
          <a:xfrm>
            <a:off x="859182" y="502921"/>
            <a:ext cx="4512918" cy="454960"/>
          </a:xfrm>
        </p:spPr>
        <p:txBody>
          <a:bodyPr>
            <a:noAutofit/>
          </a:bodyPr>
          <a:lstStyle>
            <a:lvl1pPr>
              <a:defRPr sz="3200" b="1">
                <a:solidFill>
                  <a:schemeClr val="bg2">
                    <a:lumMod val="25000"/>
                  </a:schemeClr>
                </a:solidFill>
              </a:defRPr>
            </a:lvl1pPr>
          </a:lstStyle>
          <a:p>
            <a:r>
              <a:rPr lang="zh-CN" altLang="en-US" dirty="0" smtClean="0"/>
              <a:t>单击编辑标题</a:t>
            </a:r>
            <a:endParaRPr lang="zh-CN" altLang="en-US" dirty="0"/>
          </a:p>
        </p:txBody>
      </p:sp>
      <p:sp>
        <p:nvSpPr>
          <p:cNvPr id="9" name="任意多边形 8"/>
          <p:cNvSpPr>
            <a:spLocks noChangeAspect="1"/>
          </p:cNvSpPr>
          <p:nvPr userDrawn="1"/>
        </p:nvSpPr>
        <p:spPr>
          <a:xfrm>
            <a:off x="564358" y="460375"/>
            <a:ext cx="242886" cy="448198"/>
          </a:xfrm>
          <a:prstGeom prst="chevron">
            <a:avLst>
              <a:gd name="adj" fmla="val 72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6" name="任意多边形 8"/>
          <p:cNvSpPr>
            <a:spLocks noChangeAspect="1"/>
          </p:cNvSpPr>
          <p:nvPr userDrawn="1"/>
        </p:nvSpPr>
        <p:spPr>
          <a:xfrm>
            <a:off x="647702" y="460375"/>
            <a:ext cx="242886" cy="448198"/>
          </a:xfrm>
          <a:prstGeom prst="chevron">
            <a:avLst>
              <a:gd name="adj" fmla="val 729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00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E8CD1E-9928-481D-B1B1-402753E19CFA}" type="datetimeFigureOut">
              <a:rPr lang="zh-CN" altLang="en-US" smtClean="0"/>
              <a:pPr/>
              <a:t>2018-12-12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5387BF-38E2-4F13-BCE4-807B4F764AF5}"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00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8CD1E-9928-481D-B1B1-402753E19CFA}" type="datetimeFigureOut">
              <a:rPr lang="zh-CN" altLang="en-US" smtClean="0"/>
              <a:pPr/>
              <a:t>2018-12-12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387BF-38E2-4F13-BCE4-807B4F764AF5}" type="slidenum">
              <a:rPr lang="zh-CN" altLang="en-US" smtClean="0"/>
              <a:pPr/>
              <a:t>‹#›</a:t>
            </a:fld>
            <a:endParaRPr lang="zh-CN" altLang="en-US"/>
          </a:p>
        </p:txBody>
      </p:sp>
      <p:sp>
        <p:nvSpPr>
          <p:cNvPr id="8" name="矩形 7"/>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 xmlns:p14="http://schemas.microsoft.com/office/powerpoint/2010/main" Requires="p14">
      <p:transition p14:dur="200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mp3"/><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09"/>
          <p:cNvSpPr>
            <a:spLocks noEditPoints="1" noChangeArrowheads="1"/>
          </p:cNvSpPr>
          <p:nvPr/>
        </p:nvSpPr>
        <p:spPr bwMode="auto">
          <a:xfrm>
            <a:off x="2360601" y="94984"/>
            <a:ext cx="7470798" cy="3711208"/>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1">
              <a:lumMod val="85000"/>
              <a:alpha val="37000"/>
            </a:schemeClr>
          </a:solidFill>
          <a:ln>
            <a:noFill/>
          </a:ln>
        </p:spPr>
        <p:txBody>
          <a:bodyPr lIns="130893" tIns="65447" rIns="130893" bIns="65447"/>
          <a:lstStyle/>
          <a:p>
            <a:pPr>
              <a:defRPr/>
            </a:pPr>
            <a:endParaRPr lang="zh-CN" altLang="en-US"/>
          </a:p>
        </p:txBody>
      </p:sp>
      <p:sp>
        <p:nvSpPr>
          <p:cNvPr id="19" name="Freeform 15"/>
          <p:cNvSpPr/>
          <p:nvPr/>
        </p:nvSpPr>
        <p:spPr bwMode="auto">
          <a:xfrm>
            <a:off x="1200" y="3319463"/>
            <a:ext cx="12189600" cy="3535362"/>
          </a:xfrm>
          <a:custGeom>
            <a:avLst/>
            <a:gdLst>
              <a:gd name="T0" fmla="*/ 0 w 3840"/>
              <a:gd name="T1" fmla="*/ 3 h 1113"/>
              <a:gd name="T2" fmla="*/ 996 w 3840"/>
              <a:gd name="T3" fmla="*/ 3 h 1113"/>
              <a:gd name="T4" fmla="*/ 1920 w 3840"/>
              <a:gd name="T5" fmla="*/ 185 h 1113"/>
              <a:gd name="T6" fmla="*/ 2760 w 3840"/>
              <a:gd name="T7" fmla="*/ 3 h 1113"/>
              <a:gd name="T8" fmla="*/ 3840 w 3840"/>
              <a:gd name="T9" fmla="*/ 3 h 1113"/>
              <a:gd name="T10" fmla="*/ 3840 w 3840"/>
              <a:gd name="T11" fmla="*/ 1113 h 1113"/>
              <a:gd name="T12" fmla="*/ 0 w 3840"/>
              <a:gd name="T13" fmla="*/ 1113 h 1113"/>
              <a:gd name="T14" fmla="*/ 0 w 3840"/>
              <a:gd name="T15" fmla="*/ 3 h 1113"/>
              <a:gd name="T16" fmla="*/ 0 w 3840"/>
              <a:gd name="T17" fmla="*/ 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113">
                <a:moveTo>
                  <a:pt x="0" y="3"/>
                </a:moveTo>
                <a:cubicBezTo>
                  <a:pt x="996" y="3"/>
                  <a:pt x="996" y="3"/>
                  <a:pt x="996" y="3"/>
                </a:cubicBezTo>
                <a:cubicBezTo>
                  <a:pt x="1433" y="0"/>
                  <a:pt x="1722" y="57"/>
                  <a:pt x="1920" y="185"/>
                </a:cubicBezTo>
                <a:cubicBezTo>
                  <a:pt x="2128" y="50"/>
                  <a:pt x="2430" y="3"/>
                  <a:pt x="2760" y="3"/>
                </a:cubicBezTo>
                <a:cubicBezTo>
                  <a:pt x="3840" y="3"/>
                  <a:pt x="3840" y="3"/>
                  <a:pt x="3840" y="3"/>
                </a:cubicBezTo>
                <a:cubicBezTo>
                  <a:pt x="3840" y="1113"/>
                  <a:pt x="3840" y="1113"/>
                  <a:pt x="3840" y="1113"/>
                </a:cubicBezTo>
                <a:cubicBezTo>
                  <a:pt x="0" y="1113"/>
                  <a:pt x="0" y="1113"/>
                  <a:pt x="0" y="1113"/>
                </a:cubicBezTo>
                <a:cubicBezTo>
                  <a:pt x="0" y="3"/>
                  <a:pt x="0" y="3"/>
                  <a:pt x="0" y="3"/>
                </a:cubicBezTo>
                <a:cubicBezTo>
                  <a:pt x="0" y="3"/>
                  <a:pt x="0" y="3"/>
                  <a:pt x="0"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35" name="组合 34"/>
          <p:cNvGrpSpPr/>
          <p:nvPr/>
        </p:nvGrpSpPr>
        <p:grpSpPr>
          <a:xfrm>
            <a:off x="4762" y="1903413"/>
            <a:ext cx="12182476" cy="2000250"/>
            <a:chOff x="6350" y="1903413"/>
            <a:chExt cx="12182476" cy="2000250"/>
          </a:xfrm>
        </p:grpSpPr>
        <p:sp>
          <p:nvSpPr>
            <p:cNvPr id="22"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pic>
        <p:nvPicPr>
          <p:cNvPr id="30" name="Soundtrack - Once Upon A Time In Africa (《马达加斯加2：逃往非洲》电影主题曲)">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629786" y="21433"/>
            <a:ext cx="609600" cy="609600"/>
          </a:xfrm>
          <a:prstGeom prst="rect">
            <a:avLst/>
          </a:prstGeom>
        </p:spPr>
      </p:pic>
      <p:sp>
        <p:nvSpPr>
          <p:cNvPr id="33" name="文本框 32"/>
          <p:cNvSpPr txBox="1"/>
          <p:nvPr/>
        </p:nvSpPr>
        <p:spPr>
          <a:xfrm>
            <a:off x="1445260" y="3903980"/>
            <a:ext cx="9491980" cy="2769870"/>
          </a:xfrm>
          <a:prstGeom prst="rect">
            <a:avLst/>
          </a:prstGeom>
          <a:noFill/>
        </p:spPr>
        <p:txBody>
          <a:bodyPr wrap="square" lIns="0" tIns="0" rIns="0" bIns="0" rtlCol="0">
            <a:spAutoFit/>
          </a:bodyPr>
          <a:lstStyle/>
          <a:p>
            <a:pPr algn="ctr"/>
            <a:r>
              <a:rPr lang="zh-CN" altLang="en-US" sz="6000" b="1" dirty="0" smtClean="0">
                <a:solidFill>
                  <a:schemeClr val="accent2">
                    <a:lumMod val="75000"/>
                  </a:schemeClr>
                </a:solidFill>
                <a:latin typeface="+mj-ea"/>
                <a:ea typeface="+mj-ea"/>
              </a:rPr>
              <a:t>高中生物课堂违纪行为的现状与原因分析</a:t>
            </a:r>
            <a:r>
              <a:rPr lang="en-US" altLang="zh-CN" sz="6000" b="1" dirty="0" smtClean="0">
                <a:solidFill>
                  <a:schemeClr val="accent2">
                    <a:lumMod val="75000"/>
                  </a:schemeClr>
                </a:solidFill>
                <a:latin typeface="+mj-ea"/>
                <a:ea typeface="+mj-ea"/>
              </a:rPr>
              <a:t>——</a:t>
            </a:r>
            <a:r>
              <a:rPr lang="zh-CN" altLang="en-US" sz="6000" b="1" dirty="0" smtClean="0">
                <a:solidFill>
                  <a:schemeClr val="accent2">
                    <a:lumMod val="75000"/>
                  </a:schemeClr>
                </a:solidFill>
                <a:latin typeface="+mj-ea"/>
                <a:ea typeface="+mj-ea"/>
              </a:rPr>
              <a:t>以常州市</a:t>
            </a:r>
            <a:r>
              <a:rPr lang="en-US" altLang="zh-CN" sz="6000" b="1" dirty="0" smtClean="0">
                <a:solidFill>
                  <a:schemeClr val="accent2">
                    <a:lumMod val="75000"/>
                  </a:schemeClr>
                </a:solidFill>
                <a:latin typeface="+mj-ea"/>
                <a:ea typeface="+mj-ea"/>
              </a:rPr>
              <a:t>L</a:t>
            </a:r>
            <a:r>
              <a:rPr lang="zh-CN" altLang="en-US" sz="6000" b="1" dirty="0" smtClean="0">
                <a:solidFill>
                  <a:schemeClr val="accent2">
                    <a:lumMod val="75000"/>
                  </a:schemeClr>
                </a:solidFill>
                <a:latin typeface="+mj-ea"/>
                <a:ea typeface="+mj-ea"/>
              </a:rPr>
              <a:t>高中为例</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1"/>
          <p:cNvSpPr txBox="1"/>
          <p:nvPr/>
        </p:nvSpPr>
        <p:spPr>
          <a:xfrm>
            <a:off x="1241426" y="2001586"/>
            <a:ext cx="9753598" cy="1000125"/>
          </a:xfrm>
          <a:prstGeom prst="rect">
            <a:avLst/>
          </a:prstGeom>
          <a:noFill/>
        </p:spPr>
        <p:txBody>
          <a:bodyPr wrap="square" lIns="0" tIns="0" rIns="0" bIns="0" rtlCol="0">
            <a:spAutoFit/>
          </a:bodyPr>
          <a:lstStyle/>
          <a:p>
            <a:pPr algn="just">
              <a:lnSpc>
                <a:spcPts val="3000"/>
              </a:lnSpc>
              <a:spcBef>
                <a:spcPts val="1800"/>
              </a:spcBef>
            </a:pPr>
            <a:r>
              <a:rPr lang="zh-CN" sz="3200" b="1" dirty="0">
                <a:solidFill>
                  <a:schemeClr val="bg2">
                    <a:lumMod val="25000"/>
                  </a:schemeClr>
                </a:solidFill>
                <a:latin typeface="微软雅黑 Light" panose="020B0502040204020203" pitchFamily="34" charset="-122"/>
                <a:ea typeface="微软雅黑 Light" panose="020B0502040204020203" pitchFamily="34" charset="-122"/>
              </a:rPr>
              <a:t>本文研究内容主要包括常州市</a:t>
            </a:r>
            <a:r>
              <a:rPr lang="en-US" altLang="zh-CN" sz="3200" b="1" dirty="0">
                <a:solidFill>
                  <a:schemeClr val="bg2">
                    <a:lumMod val="25000"/>
                  </a:schemeClr>
                </a:solidFill>
                <a:latin typeface="微软雅黑 Light" panose="020B0502040204020203" pitchFamily="34" charset="-122"/>
                <a:ea typeface="微软雅黑 Light" panose="020B0502040204020203" pitchFamily="34" charset="-122"/>
              </a:rPr>
              <a:t>L</a:t>
            </a:r>
            <a:r>
              <a:rPr lang="zh-CN" sz="3200" b="1" dirty="0">
                <a:solidFill>
                  <a:schemeClr val="bg2">
                    <a:lumMod val="25000"/>
                  </a:schemeClr>
                </a:solidFill>
                <a:latin typeface="微软雅黑 Light" panose="020B0502040204020203" pitchFamily="34" charset="-122"/>
                <a:ea typeface="微软雅黑 Light" panose="020B0502040204020203" pitchFamily="34" charset="-122"/>
              </a:rPr>
              <a:t>高中生物课堂学生违纪</a:t>
            </a:r>
          </a:p>
          <a:p>
            <a:pPr algn="just">
              <a:lnSpc>
                <a:spcPts val="3000"/>
              </a:lnSpc>
              <a:spcBef>
                <a:spcPts val="1800"/>
              </a:spcBef>
            </a:pPr>
            <a:r>
              <a:rPr lang="zh-CN" sz="3200" b="1" dirty="0">
                <a:solidFill>
                  <a:schemeClr val="bg2">
                    <a:lumMod val="25000"/>
                  </a:schemeClr>
                </a:solidFill>
                <a:latin typeface="微软雅黑 Light" panose="020B0502040204020203" pitchFamily="34" charset="-122"/>
                <a:ea typeface="微软雅黑 Light" panose="020B0502040204020203" pitchFamily="34" charset="-122"/>
              </a:rPr>
              <a:t>行为的</a:t>
            </a:r>
          </a:p>
        </p:txBody>
      </p:sp>
      <p:sp>
        <p:nvSpPr>
          <p:cNvPr id="3" name="标题 2"/>
          <p:cNvSpPr>
            <a:spLocks noGrp="1"/>
          </p:cNvSpPr>
          <p:nvPr>
            <p:ph type="title"/>
          </p:nvPr>
        </p:nvSpPr>
        <p:spPr/>
        <p:txBody>
          <a:bodyPr/>
          <a:lstStyle/>
          <a:p>
            <a:r>
              <a:rPr lang="zh-CN" altLang="en-US" dirty="0" smtClean="0"/>
              <a:t>研究内容简介</a:t>
            </a:r>
            <a:endParaRPr lang="zh-CN" altLang="en-US" dirty="0"/>
          </a:p>
        </p:txBody>
      </p:sp>
      <p:sp>
        <p:nvSpPr>
          <p:cNvPr id="6" name="矩形 5"/>
          <p:cNvSpPr/>
          <p:nvPr/>
        </p:nvSpPr>
        <p:spPr>
          <a:xfrm rot="2700000">
            <a:off x="1917599" y="3603459"/>
            <a:ext cx="2032000" cy="2032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4911835" y="3603459"/>
            <a:ext cx="2032000" cy="203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7784786" y="3603459"/>
            <a:ext cx="2032000" cy="2032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8"/>
          <p:cNvSpPr txBox="1"/>
          <p:nvPr/>
        </p:nvSpPr>
        <p:spPr>
          <a:xfrm>
            <a:off x="2227558" y="4406556"/>
            <a:ext cx="1410812" cy="43053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ctr"/>
            <a:r>
              <a:rPr lang="zh-CN" altLang="en-US" sz="2800" b="1" dirty="0" smtClean="0">
                <a:solidFill>
                  <a:schemeClr val="bg1"/>
                </a:solidFill>
              </a:rPr>
              <a:t>现状</a:t>
            </a:r>
            <a:endParaRPr lang="zh-CN" altLang="en-US" sz="2800" b="1" dirty="0">
              <a:solidFill>
                <a:schemeClr val="bg1"/>
              </a:solidFill>
            </a:endParaRPr>
          </a:p>
        </p:txBody>
      </p:sp>
      <p:sp>
        <p:nvSpPr>
          <p:cNvPr id="15" name="TextBox 28"/>
          <p:cNvSpPr txBox="1"/>
          <p:nvPr/>
        </p:nvSpPr>
        <p:spPr>
          <a:xfrm>
            <a:off x="5221794" y="4404016"/>
            <a:ext cx="1410812" cy="43053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ctr"/>
            <a:r>
              <a:rPr lang="zh-CN" altLang="en-US" sz="2800" b="1" dirty="0" smtClean="0">
                <a:solidFill>
                  <a:schemeClr val="bg1"/>
                </a:solidFill>
              </a:rPr>
              <a:t>原因</a:t>
            </a:r>
            <a:endParaRPr lang="zh-CN" altLang="en-US" sz="2800" b="1" dirty="0">
              <a:solidFill>
                <a:schemeClr val="bg1"/>
              </a:solidFill>
            </a:endParaRPr>
          </a:p>
        </p:txBody>
      </p:sp>
      <p:sp>
        <p:nvSpPr>
          <p:cNvPr id="18" name="矩形 17"/>
          <p:cNvSpPr/>
          <p:nvPr/>
        </p:nvSpPr>
        <p:spPr>
          <a:xfrm rot="2700000">
            <a:off x="4175811" y="3724304"/>
            <a:ext cx="518304" cy="518302"/>
          </a:xfrm>
          <a:custGeom>
            <a:avLst/>
            <a:gdLst>
              <a:gd name="connsiteX0" fmla="*/ 0 w 2032000"/>
              <a:gd name="connsiteY0" fmla="*/ 0 h 2032000"/>
              <a:gd name="connsiteX1" fmla="*/ 2032000 w 2032000"/>
              <a:gd name="connsiteY1" fmla="*/ 0 h 2032000"/>
              <a:gd name="connsiteX2" fmla="*/ 2032000 w 2032000"/>
              <a:gd name="connsiteY2" fmla="*/ 2032000 h 2032000"/>
              <a:gd name="connsiteX3" fmla="*/ 0 w 2032000"/>
              <a:gd name="connsiteY3" fmla="*/ 2032000 h 2032000"/>
              <a:gd name="connsiteX4" fmla="*/ 0 w 2032000"/>
              <a:gd name="connsiteY4" fmla="*/ 0 h 2032000"/>
              <a:gd name="connsiteX0-1" fmla="*/ 0 w 2032000"/>
              <a:gd name="connsiteY0-2" fmla="*/ 0 h 2032000"/>
              <a:gd name="connsiteX1-3" fmla="*/ 2032000 w 2032000"/>
              <a:gd name="connsiteY1-4" fmla="*/ 0 h 2032000"/>
              <a:gd name="connsiteX2-5" fmla="*/ 2032000 w 2032000"/>
              <a:gd name="connsiteY2-6" fmla="*/ 2032000 h 2032000"/>
              <a:gd name="connsiteX3-7" fmla="*/ 0 w 2032000"/>
              <a:gd name="connsiteY3-8" fmla="*/ 2032000 h 2032000"/>
              <a:gd name="connsiteX4-9" fmla="*/ 91440 w 2032000"/>
              <a:gd name="connsiteY4-10" fmla="*/ 91440 h 2032000"/>
              <a:gd name="connsiteX0-11" fmla="*/ 2032000 w 2032000"/>
              <a:gd name="connsiteY0-12" fmla="*/ 0 h 2032000"/>
              <a:gd name="connsiteX1-13" fmla="*/ 2032000 w 2032000"/>
              <a:gd name="connsiteY1-14" fmla="*/ 2032000 h 2032000"/>
              <a:gd name="connsiteX2-15" fmla="*/ 0 w 2032000"/>
              <a:gd name="connsiteY2-16" fmla="*/ 2032000 h 2032000"/>
              <a:gd name="connsiteX3-17" fmla="*/ 91440 w 2032000"/>
              <a:gd name="connsiteY3-18" fmla="*/ 91440 h 2032000"/>
              <a:gd name="connsiteX0-19" fmla="*/ 2032000 w 2032000"/>
              <a:gd name="connsiteY0-20" fmla="*/ 0 h 2032000"/>
              <a:gd name="connsiteX1-21" fmla="*/ 2032000 w 2032000"/>
              <a:gd name="connsiteY1-22" fmla="*/ 2032000 h 2032000"/>
              <a:gd name="connsiteX2-23" fmla="*/ 0 w 2032000"/>
              <a:gd name="connsiteY2-24" fmla="*/ 2032000 h 2032000"/>
            </a:gdLst>
            <a:ahLst/>
            <a:cxnLst>
              <a:cxn ang="0">
                <a:pos x="connsiteX0-1" y="connsiteY0-2"/>
              </a:cxn>
              <a:cxn ang="0">
                <a:pos x="connsiteX1-3" y="connsiteY1-4"/>
              </a:cxn>
              <a:cxn ang="0">
                <a:pos x="connsiteX2-5" y="connsiteY2-6"/>
              </a:cxn>
            </a:cxnLst>
            <a:rect l="l" t="t" r="r" b="b"/>
            <a:pathLst>
              <a:path w="2032000" h="2032000">
                <a:moveTo>
                  <a:pt x="2032000" y="0"/>
                </a:moveTo>
                <a:lnTo>
                  <a:pt x="2032000" y="2032000"/>
                </a:lnTo>
                <a:lnTo>
                  <a:pt x="0" y="2032000"/>
                </a:lnTo>
              </a:path>
            </a:pathLst>
          </a:custGeom>
          <a:noFill/>
          <a:ln>
            <a:solidFill>
              <a:schemeClr val="bg2">
                <a:lumMod val="50000"/>
              </a:schemeClr>
            </a:solidFill>
            <a:prstDash val="sysDash"/>
            <a:headEnd type="ova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7"/>
          <p:cNvSpPr/>
          <p:nvPr/>
        </p:nvSpPr>
        <p:spPr>
          <a:xfrm rot="2700000">
            <a:off x="7128773" y="3724303"/>
            <a:ext cx="518304" cy="518302"/>
          </a:xfrm>
          <a:custGeom>
            <a:avLst/>
            <a:gdLst>
              <a:gd name="connsiteX0" fmla="*/ 0 w 2032000"/>
              <a:gd name="connsiteY0" fmla="*/ 0 h 2032000"/>
              <a:gd name="connsiteX1" fmla="*/ 2032000 w 2032000"/>
              <a:gd name="connsiteY1" fmla="*/ 0 h 2032000"/>
              <a:gd name="connsiteX2" fmla="*/ 2032000 w 2032000"/>
              <a:gd name="connsiteY2" fmla="*/ 2032000 h 2032000"/>
              <a:gd name="connsiteX3" fmla="*/ 0 w 2032000"/>
              <a:gd name="connsiteY3" fmla="*/ 2032000 h 2032000"/>
              <a:gd name="connsiteX4" fmla="*/ 0 w 2032000"/>
              <a:gd name="connsiteY4" fmla="*/ 0 h 2032000"/>
              <a:gd name="connsiteX0-1" fmla="*/ 0 w 2032000"/>
              <a:gd name="connsiteY0-2" fmla="*/ 0 h 2032000"/>
              <a:gd name="connsiteX1-3" fmla="*/ 2032000 w 2032000"/>
              <a:gd name="connsiteY1-4" fmla="*/ 0 h 2032000"/>
              <a:gd name="connsiteX2-5" fmla="*/ 2032000 w 2032000"/>
              <a:gd name="connsiteY2-6" fmla="*/ 2032000 h 2032000"/>
              <a:gd name="connsiteX3-7" fmla="*/ 0 w 2032000"/>
              <a:gd name="connsiteY3-8" fmla="*/ 2032000 h 2032000"/>
              <a:gd name="connsiteX4-9" fmla="*/ 91440 w 2032000"/>
              <a:gd name="connsiteY4-10" fmla="*/ 91440 h 2032000"/>
              <a:gd name="connsiteX0-11" fmla="*/ 2032000 w 2032000"/>
              <a:gd name="connsiteY0-12" fmla="*/ 0 h 2032000"/>
              <a:gd name="connsiteX1-13" fmla="*/ 2032000 w 2032000"/>
              <a:gd name="connsiteY1-14" fmla="*/ 2032000 h 2032000"/>
              <a:gd name="connsiteX2-15" fmla="*/ 0 w 2032000"/>
              <a:gd name="connsiteY2-16" fmla="*/ 2032000 h 2032000"/>
              <a:gd name="connsiteX3-17" fmla="*/ 91440 w 2032000"/>
              <a:gd name="connsiteY3-18" fmla="*/ 91440 h 2032000"/>
              <a:gd name="connsiteX0-19" fmla="*/ 2032000 w 2032000"/>
              <a:gd name="connsiteY0-20" fmla="*/ 0 h 2032000"/>
              <a:gd name="connsiteX1-21" fmla="*/ 2032000 w 2032000"/>
              <a:gd name="connsiteY1-22" fmla="*/ 2032000 h 2032000"/>
              <a:gd name="connsiteX2-23" fmla="*/ 0 w 2032000"/>
              <a:gd name="connsiteY2-24" fmla="*/ 2032000 h 2032000"/>
            </a:gdLst>
            <a:ahLst/>
            <a:cxnLst>
              <a:cxn ang="0">
                <a:pos x="connsiteX0-1" y="connsiteY0-2"/>
              </a:cxn>
              <a:cxn ang="0">
                <a:pos x="connsiteX1-3" y="connsiteY1-4"/>
              </a:cxn>
              <a:cxn ang="0">
                <a:pos x="connsiteX2-5" y="connsiteY2-6"/>
              </a:cxn>
            </a:cxnLst>
            <a:rect l="l" t="t" r="r" b="b"/>
            <a:pathLst>
              <a:path w="2032000" h="2032000">
                <a:moveTo>
                  <a:pt x="2032000" y="0"/>
                </a:moveTo>
                <a:lnTo>
                  <a:pt x="2032000" y="2032000"/>
                </a:lnTo>
                <a:lnTo>
                  <a:pt x="0" y="2032000"/>
                </a:lnTo>
              </a:path>
            </a:pathLst>
          </a:custGeom>
          <a:noFill/>
          <a:ln>
            <a:solidFill>
              <a:schemeClr val="bg2">
                <a:lumMod val="50000"/>
              </a:schemeClr>
            </a:solidFill>
            <a:prstDash val="sysDash"/>
            <a:headEnd type="ova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17"/>
          <p:cNvSpPr/>
          <p:nvPr/>
        </p:nvSpPr>
        <p:spPr>
          <a:xfrm rot="18900000" flipV="1">
            <a:off x="4175810" y="4944880"/>
            <a:ext cx="518304" cy="518302"/>
          </a:xfrm>
          <a:custGeom>
            <a:avLst/>
            <a:gdLst>
              <a:gd name="connsiteX0" fmla="*/ 0 w 2032000"/>
              <a:gd name="connsiteY0" fmla="*/ 0 h 2032000"/>
              <a:gd name="connsiteX1" fmla="*/ 2032000 w 2032000"/>
              <a:gd name="connsiteY1" fmla="*/ 0 h 2032000"/>
              <a:gd name="connsiteX2" fmla="*/ 2032000 w 2032000"/>
              <a:gd name="connsiteY2" fmla="*/ 2032000 h 2032000"/>
              <a:gd name="connsiteX3" fmla="*/ 0 w 2032000"/>
              <a:gd name="connsiteY3" fmla="*/ 2032000 h 2032000"/>
              <a:gd name="connsiteX4" fmla="*/ 0 w 2032000"/>
              <a:gd name="connsiteY4" fmla="*/ 0 h 2032000"/>
              <a:gd name="connsiteX0-1" fmla="*/ 0 w 2032000"/>
              <a:gd name="connsiteY0-2" fmla="*/ 0 h 2032000"/>
              <a:gd name="connsiteX1-3" fmla="*/ 2032000 w 2032000"/>
              <a:gd name="connsiteY1-4" fmla="*/ 0 h 2032000"/>
              <a:gd name="connsiteX2-5" fmla="*/ 2032000 w 2032000"/>
              <a:gd name="connsiteY2-6" fmla="*/ 2032000 h 2032000"/>
              <a:gd name="connsiteX3-7" fmla="*/ 0 w 2032000"/>
              <a:gd name="connsiteY3-8" fmla="*/ 2032000 h 2032000"/>
              <a:gd name="connsiteX4-9" fmla="*/ 91440 w 2032000"/>
              <a:gd name="connsiteY4-10" fmla="*/ 91440 h 2032000"/>
              <a:gd name="connsiteX0-11" fmla="*/ 2032000 w 2032000"/>
              <a:gd name="connsiteY0-12" fmla="*/ 0 h 2032000"/>
              <a:gd name="connsiteX1-13" fmla="*/ 2032000 w 2032000"/>
              <a:gd name="connsiteY1-14" fmla="*/ 2032000 h 2032000"/>
              <a:gd name="connsiteX2-15" fmla="*/ 0 w 2032000"/>
              <a:gd name="connsiteY2-16" fmla="*/ 2032000 h 2032000"/>
              <a:gd name="connsiteX3-17" fmla="*/ 91440 w 2032000"/>
              <a:gd name="connsiteY3-18" fmla="*/ 91440 h 2032000"/>
              <a:gd name="connsiteX0-19" fmla="*/ 2032000 w 2032000"/>
              <a:gd name="connsiteY0-20" fmla="*/ 0 h 2032000"/>
              <a:gd name="connsiteX1-21" fmla="*/ 2032000 w 2032000"/>
              <a:gd name="connsiteY1-22" fmla="*/ 2032000 h 2032000"/>
              <a:gd name="connsiteX2-23" fmla="*/ 0 w 2032000"/>
              <a:gd name="connsiteY2-24" fmla="*/ 2032000 h 2032000"/>
            </a:gdLst>
            <a:ahLst/>
            <a:cxnLst>
              <a:cxn ang="0">
                <a:pos x="connsiteX0-1" y="connsiteY0-2"/>
              </a:cxn>
              <a:cxn ang="0">
                <a:pos x="connsiteX1-3" y="connsiteY1-4"/>
              </a:cxn>
              <a:cxn ang="0">
                <a:pos x="connsiteX2-5" y="connsiteY2-6"/>
              </a:cxn>
            </a:cxnLst>
            <a:rect l="l" t="t" r="r" b="b"/>
            <a:pathLst>
              <a:path w="2032000" h="2032000">
                <a:moveTo>
                  <a:pt x="2032000" y="0"/>
                </a:moveTo>
                <a:lnTo>
                  <a:pt x="2032000" y="2032000"/>
                </a:lnTo>
                <a:lnTo>
                  <a:pt x="0" y="2032000"/>
                </a:lnTo>
              </a:path>
            </a:pathLst>
          </a:custGeom>
          <a:noFill/>
          <a:ln>
            <a:solidFill>
              <a:schemeClr val="bg2">
                <a:lumMod val="50000"/>
              </a:schemeClr>
            </a:solidFill>
            <a:prstDash val="sysDash"/>
            <a:headEnd type="ova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7"/>
          <p:cNvSpPr/>
          <p:nvPr/>
        </p:nvSpPr>
        <p:spPr>
          <a:xfrm rot="18900000" flipV="1">
            <a:off x="7128772" y="5049019"/>
            <a:ext cx="518304" cy="518302"/>
          </a:xfrm>
          <a:custGeom>
            <a:avLst/>
            <a:gdLst>
              <a:gd name="connsiteX0" fmla="*/ 0 w 2032000"/>
              <a:gd name="connsiteY0" fmla="*/ 0 h 2032000"/>
              <a:gd name="connsiteX1" fmla="*/ 2032000 w 2032000"/>
              <a:gd name="connsiteY1" fmla="*/ 0 h 2032000"/>
              <a:gd name="connsiteX2" fmla="*/ 2032000 w 2032000"/>
              <a:gd name="connsiteY2" fmla="*/ 2032000 h 2032000"/>
              <a:gd name="connsiteX3" fmla="*/ 0 w 2032000"/>
              <a:gd name="connsiteY3" fmla="*/ 2032000 h 2032000"/>
              <a:gd name="connsiteX4" fmla="*/ 0 w 2032000"/>
              <a:gd name="connsiteY4" fmla="*/ 0 h 2032000"/>
              <a:gd name="connsiteX0-1" fmla="*/ 0 w 2032000"/>
              <a:gd name="connsiteY0-2" fmla="*/ 0 h 2032000"/>
              <a:gd name="connsiteX1-3" fmla="*/ 2032000 w 2032000"/>
              <a:gd name="connsiteY1-4" fmla="*/ 0 h 2032000"/>
              <a:gd name="connsiteX2-5" fmla="*/ 2032000 w 2032000"/>
              <a:gd name="connsiteY2-6" fmla="*/ 2032000 h 2032000"/>
              <a:gd name="connsiteX3-7" fmla="*/ 0 w 2032000"/>
              <a:gd name="connsiteY3-8" fmla="*/ 2032000 h 2032000"/>
              <a:gd name="connsiteX4-9" fmla="*/ 91440 w 2032000"/>
              <a:gd name="connsiteY4-10" fmla="*/ 91440 h 2032000"/>
              <a:gd name="connsiteX0-11" fmla="*/ 2032000 w 2032000"/>
              <a:gd name="connsiteY0-12" fmla="*/ 0 h 2032000"/>
              <a:gd name="connsiteX1-13" fmla="*/ 2032000 w 2032000"/>
              <a:gd name="connsiteY1-14" fmla="*/ 2032000 h 2032000"/>
              <a:gd name="connsiteX2-15" fmla="*/ 0 w 2032000"/>
              <a:gd name="connsiteY2-16" fmla="*/ 2032000 h 2032000"/>
              <a:gd name="connsiteX3-17" fmla="*/ 91440 w 2032000"/>
              <a:gd name="connsiteY3-18" fmla="*/ 91440 h 2032000"/>
              <a:gd name="connsiteX0-19" fmla="*/ 2032000 w 2032000"/>
              <a:gd name="connsiteY0-20" fmla="*/ 0 h 2032000"/>
              <a:gd name="connsiteX1-21" fmla="*/ 2032000 w 2032000"/>
              <a:gd name="connsiteY1-22" fmla="*/ 2032000 h 2032000"/>
              <a:gd name="connsiteX2-23" fmla="*/ 0 w 2032000"/>
              <a:gd name="connsiteY2-24" fmla="*/ 2032000 h 2032000"/>
            </a:gdLst>
            <a:ahLst/>
            <a:cxnLst>
              <a:cxn ang="0">
                <a:pos x="connsiteX0-1" y="connsiteY0-2"/>
              </a:cxn>
              <a:cxn ang="0">
                <a:pos x="connsiteX1-3" y="connsiteY1-4"/>
              </a:cxn>
              <a:cxn ang="0">
                <a:pos x="connsiteX2-5" y="connsiteY2-6"/>
              </a:cxn>
            </a:cxnLst>
            <a:rect l="l" t="t" r="r" b="b"/>
            <a:pathLst>
              <a:path w="2032000" h="2032000">
                <a:moveTo>
                  <a:pt x="2032000" y="0"/>
                </a:moveTo>
                <a:lnTo>
                  <a:pt x="2032000" y="2032000"/>
                </a:lnTo>
                <a:lnTo>
                  <a:pt x="0" y="2032000"/>
                </a:lnTo>
              </a:path>
            </a:pathLst>
          </a:custGeom>
          <a:noFill/>
          <a:ln>
            <a:solidFill>
              <a:schemeClr val="bg2">
                <a:lumMod val="50000"/>
              </a:schemeClr>
            </a:solidFill>
            <a:prstDash val="sysDash"/>
            <a:headEnd type="ova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8"/>
          <p:cNvSpPr txBox="1"/>
          <p:nvPr/>
        </p:nvSpPr>
        <p:spPr>
          <a:xfrm>
            <a:off x="8095169" y="4350041"/>
            <a:ext cx="1410812" cy="43053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ctr"/>
            <a:r>
              <a:rPr lang="zh-CN" altLang="en-US" sz="2800" b="1" dirty="0" smtClean="0">
                <a:solidFill>
                  <a:schemeClr val="bg1"/>
                </a:solidFill>
              </a:rPr>
              <a:t>对策</a:t>
            </a:r>
            <a:endParaRPr lang="zh-CN" altLang="en-US" sz="2800"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p14:dur="5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0"/>
          <p:cNvSpPr txBox="1"/>
          <p:nvPr/>
        </p:nvSpPr>
        <p:spPr>
          <a:xfrm>
            <a:off x="2266675" y="1295228"/>
            <a:ext cx="9925325" cy="558000"/>
          </a:xfrm>
          <a:prstGeom prst="rect">
            <a:avLst/>
          </a:prstGeom>
          <a:solidFill>
            <a:schemeClr val="accent2"/>
          </a:solidFill>
        </p:spPr>
        <p:txBody>
          <a:bodyPr wrap="square" lIns="396000" tIns="0" rIns="0" bIns="0" rtlCol="0" anchor="ctr">
            <a:no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第一</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 name="TextBox 29"/>
          <p:cNvSpPr txBox="1"/>
          <p:nvPr/>
        </p:nvSpPr>
        <p:spPr>
          <a:xfrm>
            <a:off x="3569335" y="1295400"/>
            <a:ext cx="7362190" cy="558165"/>
          </a:xfrm>
          <a:prstGeom prst="rect">
            <a:avLst/>
          </a:prstGeom>
          <a:noFill/>
        </p:spPr>
        <p:txBody>
          <a:bodyPr wrap="square" lIns="144000" tIns="0" rIns="0" bIns="0" rtlCol="0" anchor="ctr">
            <a:no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rPr>
              <a:t>常州市</a:t>
            </a:r>
            <a:r>
              <a:rPr lang="en-US" altLang="zh-CN" sz="2800" b="1" dirty="0">
                <a:solidFill>
                  <a:schemeClr val="bg1"/>
                </a:solidFill>
                <a:latin typeface="微软雅黑" panose="020B0503020204020204" pitchFamily="34" charset="-122"/>
                <a:ea typeface="微软雅黑" panose="020B0503020204020204" pitchFamily="34" charset="-122"/>
              </a:rPr>
              <a:t>L</a:t>
            </a:r>
            <a:r>
              <a:rPr lang="zh-CN" altLang="en-US" sz="2800" b="1" dirty="0">
                <a:solidFill>
                  <a:schemeClr val="bg1"/>
                </a:solidFill>
                <a:latin typeface="微软雅黑" panose="020B0503020204020204" pitchFamily="34" charset="-122"/>
                <a:ea typeface="微软雅黑" panose="020B0503020204020204" pitchFamily="34" charset="-122"/>
              </a:rPr>
              <a:t>高中生物课堂学生违纪行为的现状</a:t>
            </a:r>
          </a:p>
        </p:txBody>
      </p:sp>
      <p:sp>
        <p:nvSpPr>
          <p:cNvPr id="2" name="标题 1"/>
          <p:cNvSpPr>
            <a:spLocks noGrp="1"/>
          </p:cNvSpPr>
          <p:nvPr>
            <p:ph type="title"/>
          </p:nvPr>
        </p:nvSpPr>
        <p:spPr/>
        <p:txBody>
          <a:bodyPr/>
          <a:lstStyle/>
          <a:p>
            <a:r>
              <a:rPr lang="zh-CN" altLang="en-US" dirty="0" smtClean="0"/>
              <a:t>论文基本内容</a:t>
            </a:r>
            <a:endParaRPr lang="zh-CN" altLang="en-US" dirty="0"/>
          </a:p>
        </p:txBody>
      </p:sp>
      <p:sp>
        <p:nvSpPr>
          <p:cNvPr id="8" name="Rectangle 57"/>
          <p:cNvSpPr/>
          <p:nvPr/>
        </p:nvSpPr>
        <p:spPr>
          <a:xfrm>
            <a:off x="3089345" y="2290924"/>
            <a:ext cx="7461947" cy="373380"/>
          </a:xfrm>
          <a:prstGeom prst="rect">
            <a:avLst/>
          </a:prstGeom>
        </p:spPr>
        <p:txBody>
          <a:bodyPr wrap="square">
            <a:spAutoFit/>
          </a:bodyPr>
          <a:lstStyle/>
          <a:p>
            <a:pPr>
              <a:lnSpc>
                <a:spcPts val="2200"/>
              </a:lnSpc>
            </a:pPr>
            <a:r>
              <a:rPr lang="zh-CN" b="1" dirty="0" smtClean="0">
                <a:solidFill>
                  <a:schemeClr val="tx1"/>
                </a:solidFill>
                <a:latin typeface="+mn-ea"/>
              </a:rPr>
              <a:t>学生违纪行为既有显性行为又有隐形行为</a:t>
            </a:r>
          </a:p>
        </p:txBody>
      </p:sp>
      <p:cxnSp>
        <p:nvCxnSpPr>
          <p:cNvPr id="18" name="直接连接符 17"/>
          <p:cNvCxnSpPr/>
          <p:nvPr/>
        </p:nvCxnSpPr>
        <p:spPr>
          <a:xfrm>
            <a:off x="3191124" y="2848926"/>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266675" y="2190889"/>
            <a:ext cx="540000" cy="54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1.1</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sp>
        <p:nvSpPr>
          <p:cNvPr id="9" name="Rectangle 57"/>
          <p:cNvSpPr/>
          <p:nvPr/>
        </p:nvSpPr>
        <p:spPr>
          <a:xfrm>
            <a:off x="3089345" y="3067688"/>
            <a:ext cx="7461947" cy="373380"/>
          </a:xfrm>
          <a:prstGeom prst="rect">
            <a:avLst/>
          </a:prstGeom>
        </p:spPr>
        <p:txBody>
          <a:bodyPr wrap="square">
            <a:spAutoFit/>
          </a:bodyPr>
          <a:lstStyle/>
          <a:p>
            <a:pPr>
              <a:lnSpc>
                <a:spcPts val="2200"/>
              </a:lnSpc>
            </a:pPr>
            <a:r>
              <a:rPr lang="zh-CN" altLang="en-US" b="1" dirty="0">
                <a:solidFill>
                  <a:schemeClr val="tx1"/>
                </a:solidFill>
                <a:latin typeface="+mn-ea"/>
              </a:rPr>
              <a:t>学生违纪行为有性别差异性</a:t>
            </a:r>
          </a:p>
        </p:txBody>
      </p:sp>
      <p:cxnSp>
        <p:nvCxnSpPr>
          <p:cNvPr id="24" name="直接连接符 23"/>
          <p:cNvCxnSpPr/>
          <p:nvPr/>
        </p:nvCxnSpPr>
        <p:spPr>
          <a:xfrm>
            <a:off x="3191124" y="3625002"/>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2266675" y="2966964"/>
            <a:ext cx="540000" cy="54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1.2</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sp>
        <p:nvSpPr>
          <p:cNvPr id="14" name="Rectangle 57"/>
          <p:cNvSpPr/>
          <p:nvPr/>
        </p:nvSpPr>
        <p:spPr>
          <a:xfrm>
            <a:off x="3089345" y="3843764"/>
            <a:ext cx="7461947" cy="373380"/>
          </a:xfrm>
          <a:prstGeom prst="rect">
            <a:avLst/>
          </a:prstGeom>
        </p:spPr>
        <p:txBody>
          <a:bodyPr wrap="square">
            <a:spAutoFit/>
          </a:bodyPr>
          <a:lstStyle/>
          <a:p>
            <a:pPr>
              <a:lnSpc>
                <a:spcPts val="2200"/>
              </a:lnSpc>
            </a:pPr>
            <a:r>
              <a:rPr lang="zh-CN" altLang="en-US" b="1" dirty="0">
                <a:solidFill>
                  <a:schemeClr val="tx1"/>
                </a:solidFill>
                <a:latin typeface="+mn-ea"/>
              </a:rPr>
              <a:t>学生违纪行为具有班级类型差异性</a:t>
            </a:r>
          </a:p>
        </p:txBody>
      </p:sp>
      <p:cxnSp>
        <p:nvCxnSpPr>
          <p:cNvPr id="25" name="直接连接符 24"/>
          <p:cNvCxnSpPr/>
          <p:nvPr/>
        </p:nvCxnSpPr>
        <p:spPr>
          <a:xfrm>
            <a:off x="3191124" y="4401078"/>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266675" y="3743041"/>
            <a:ext cx="540000" cy="54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1.3</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cxnSp>
        <p:nvCxnSpPr>
          <p:cNvPr id="41" name="直接连接符 40"/>
          <p:cNvCxnSpPr/>
          <p:nvPr/>
        </p:nvCxnSpPr>
        <p:spPr>
          <a:xfrm>
            <a:off x="3191124" y="2065155"/>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266675" y="4484614"/>
            <a:ext cx="540000" cy="54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1.</a:t>
            </a:r>
            <a:r>
              <a:rPr lang="en-US" sz="2000" dirty="0" smtClean="0">
                <a:solidFill>
                  <a:schemeClr val="bg1"/>
                </a:solidFill>
                <a:effectLst/>
                <a:latin typeface="Agency FB" panose="020B0503020202020204" pitchFamily="34" charset="0"/>
                <a:ea typeface="微软雅黑" panose="020B0503020204020204" pitchFamily="34" charset="-122"/>
              </a:rPr>
              <a:t>4</a:t>
            </a:r>
            <a:endParaRPr lang="en-US" sz="2000" dirty="0">
              <a:solidFill>
                <a:schemeClr val="bg1"/>
              </a:solidFill>
              <a:effectLst/>
              <a:latin typeface="Agency FB" panose="020B0503020202020204" pitchFamily="34" charset="0"/>
              <a:ea typeface="微软雅黑" panose="020B0503020204020204" pitchFamily="34" charset="-122"/>
            </a:endParaRPr>
          </a:p>
        </p:txBody>
      </p:sp>
      <p:sp>
        <p:nvSpPr>
          <p:cNvPr id="4" name="Rectangle 57"/>
          <p:cNvSpPr/>
          <p:nvPr/>
        </p:nvSpPr>
        <p:spPr>
          <a:xfrm>
            <a:off x="3089345" y="4567558"/>
            <a:ext cx="7461947" cy="373380"/>
          </a:xfrm>
          <a:prstGeom prst="rect">
            <a:avLst/>
          </a:prstGeom>
        </p:spPr>
        <p:txBody>
          <a:bodyPr wrap="square">
            <a:spAutoFit/>
          </a:bodyPr>
          <a:lstStyle/>
          <a:p>
            <a:pPr>
              <a:lnSpc>
                <a:spcPts val="2200"/>
              </a:lnSpc>
            </a:pPr>
            <a:r>
              <a:rPr lang="zh-CN" altLang="en-US" b="1" dirty="0">
                <a:solidFill>
                  <a:schemeClr val="tx1"/>
                </a:solidFill>
                <a:latin typeface="+mn-ea"/>
              </a:rPr>
              <a:t>学生违纪行为有年级差异性</a:t>
            </a:r>
          </a:p>
        </p:txBody>
      </p:sp>
      <p:cxnSp>
        <p:nvCxnSpPr>
          <p:cNvPr id="5" name="直接连接符 4"/>
          <p:cNvCxnSpPr/>
          <p:nvPr/>
        </p:nvCxnSpPr>
        <p:spPr>
          <a:xfrm>
            <a:off x="3089524" y="5113548"/>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3"/>
          <p:cNvGraphicFramePr/>
          <p:nvPr/>
        </p:nvGraphicFramePr>
        <p:xfrm>
          <a:off x="1420495" y="287020"/>
          <a:ext cx="9351010" cy="5734050"/>
        </p:xfrm>
        <a:graphic>
          <a:graphicData uri="http://schemas.openxmlformats.org/drawingml/2006/chart">
            <c:chart xmlns:c="http://schemas.openxmlformats.org/drawingml/2006/chart" xmlns:r="http://schemas.openxmlformats.org/officeDocument/2006/relationships" r:id="rId2"/>
          </a:graphicData>
        </a:graphic>
      </p:graphicFrame>
      <p:sp>
        <p:nvSpPr>
          <p:cNvPr id="100" name="文本框 99"/>
          <p:cNvSpPr txBox="1"/>
          <p:nvPr/>
        </p:nvSpPr>
        <p:spPr>
          <a:xfrm>
            <a:off x="3305175" y="6389370"/>
            <a:ext cx="5080000" cy="398780"/>
          </a:xfrm>
          <a:prstGeom prst="rect">
            <a:avLst/>
          </a:prstGeom>
          <a:noFill/>
          <a:ln w="9525">
            <a:noFill/>
          </a:ln>
        </p:spPr>
        <p:txBody>
          <a:bodyPr>
            <a:spAutoFit/>
          </a:bodyPr>
          <a:lstStyle/>
          <a:p>
            <a:pPr indent="0" algn="ctr"/>
            <a:r>
              <a:rPr lang="zh-CN" sz="2000" b="0">
                <a:ea typeface="宋体" panose="02010600030101010101" pitchFamily="2" charset="-122"/>
              </a:rPr>
              <a:t>显性违纪行为和隐性违纪行为的占比柱状图</a:t>
            </a:r>
            <a:endParaRPr lang="zh-CN" altLang="en-US" sz="2000" b="0">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0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53490" y="1195070"/>
            <a:ext cx="10172700" cy="2306955"/>
          </a:xfrm>
          <a:prstGeom prst="rect">
            <a:avLst/>
          </a:prstGeom>
          <a:noFill/>
          <a:ln w="9525">
            <a:noFill/>
          </a:ln>
        </p:spPr>
        <p:txBody>
          <a:bodyPr wrap="square">
            <a:spAutoFit/>
          </a:bodyPr>
          <a:lstStyle/>
          <a:p>
            <a:pPr indent="304800"/>
            <a:r>
              <a:rPr lang="en-US" altLang="zh-CN" sz="3600" b="0">
                <a:ea typeface="宋体" panose="02010600030101010101" pitchFamily="2" charset="-122"/>
              </a:rPr>
              <a:t>    </a:t>
            </a:r>
            <a:r>
              <a:rPr lang="zh-CN" sz="3600" b="0">
                <a:ea typeface="宋体" panose="02010600030101010101" pitchFamily="2" charset="-122"/>
              </a:rPr>
              <a:t>高中生物课堂学生违纪行为的表现上存在性别差异，在普遍存在的违纪行为表现中有显著性别差异的不多；个别类型的违纪表现性别差异与我们正常的认知有不同。</a:t>
            </a:r>
            <a:endParaRPr lang="zh-CN" altLang="en-US" sz="3600" b="0">
              <a:ea typeface="宋体" panose="02010600030101010101" pitchFamily="2" charset="-122"/>
            </a:endParaRPr>
          </a:p>
        </p:txBody>
      </p:sp>
      <p:sp>
        <p:nvSpPr>
          <p:cNvPr id="2" name="文本框 1"/>
          <p:cNvSpPr txBox="1"/>
          <p:nvPr/>
        </p:nvSpPr>
        <p:spPr>
          <a:xfrm>
            <a:off x="1424940" y="3608070"/>
            <a:ext cx="9828530" cy="2061210"/>
          </a:xfrm>
          <a:prstGeom prst="rect">
            <a:avLst/>
          </a:prstGeom>
          <a:noFill/>
          <a:ln w="9525">
            <a:noFill/>
          </a:ln>
        </p:spPr>
        <p:txBody>
          <a:bodyPr wrap="square">
            <a:spAutoFit/>
          </a:bodyPr>
          <a:lstStyle/>
          <a:p>
            <a:pPr indent="304800"/>
            <a:r>
              <a:rPr lang="en-US" altLang="zh-CN" sz="3200" b="0">
                <a:ea typeface="宋体" panose="02010600030101010101" pitchFamily="2" charset="-122"/>
              </a:rPr>
              <a:t>    </a:t>
            </a:r>
            <a:r>
              <a:rPr lang="zh-CN" sz="3200" b="0">
                <a:ea typeface="宋体" panose="02010600030101010101" pitchFamily="2" charset="-122"/>
              </a:rPr>
              <a:t>例如平时我们所认为的做小动作、有厌学情绪、在书上乱涂乱画、考试作弊等男生频率要高于女生，而本次调查显示女生高于男生；而吃零食我们会认为女生高于男生，而本次调查显示男生要高于女生。</a:t>
            </a:r>
            <a:endParaRPr lang="zh-CN" altLang="en-US" sz="3200" b="0">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0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94410" y="613410"/>
            <a:ext cx="10203815" cy="5631180"/>
          </a:xfrm>
          <a:prstGeom prst="rect">
            <a:avLst/>
          </a:prstGeom>
          <a:noFill/>
          <a:ln w="9525">
            <a:noFill/>
          </a:ln>
        </p:spPr>
        <p:txBody>
          <a:bodyPr wrap="square">
            <a:spAutoFit/>
          </a:bodyPr>
          <a:lstStyle/>
          <a:p>
            <a:pPr indent="304800"/>
            <a:r>
              <a:rPr lang="en-US" altLang="zh-CN" sz="4000" b="0">
                <a:ea typeface="宋体" panose="02010600030101010101" pitchFamily="2" charset="-122"/>
              </a:rPr>
              <a:t>     </a:t>
            </a:r>
            <a:r>
              <a:rPr lang="zh-CN" sz="4000" b="0">
                <a:ea typeface="宋体" panose="02010600030101010101" pitchFamily="2" charset="-122"/>
              </a:rPr>
              <a:t>两个年级学生排在前三位的违纪表现都相同，均是和同桌讲话、发呆胡思乱想、做小动作。但之后的表现上两个年级出现差异，高一年级排在四到十位的依次是吃零食、心事重重焦虑、在书上乱涂乱画、起哄吵闹、有厌学情绪、睡觉、看课外书；高二年级排在四到十位的依次是睡觉、在书上乱涂乱画、吃零食、做其他作业、心事重重焦虑、看课外书、传纸条。</a:t>
            </a:r>
            <a:endParaRPr lang="zh-CN" altLang="en-US" sz="4000" b="0">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0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0"/>
          <p:cNvSpPr txBox="1"/>
          <p:nvPr/>
        </p:nvSpPr>
        <p:spPr>
          <a:xfrm>
            <a:off x="2266675" y="1295228"/>
            <a:ext cx="9925325" cy="558000"/>
          </a:xfrm>
          <a:prstGeom prst="rect">
            <a:avLst/>
          </a:prstGeom>
          <a:solidFill>
            <a:schemeClr val="accent2"/>
          </a:solidFill>
        </p:spPr>
        <p:txBody>
          <a:bodyPr wrap="square" lIns="396000" tIns="0" rIns="0" bIns="0" rtlCol="0" anchor="ctr">
            <a:no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第二</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 name="TextBox 29"/>
          <p:cNvSpPr txBox="1"/>
          <p:nvPr/>
        </p:nvSpPr>
        <p:spPr>
          <a:xfrm>
            <a:off x="3569335" y="1295400"/>
            <a:ext cx="8255635" cy="558165"/>
          </a:xfrm>
          <a:prstGeom prst="rect">
            <a:avLst/>
          </a:prstGeom>
          <a:noFill/>
        </p:spPr>
        <p:txBody>
          <a:bodyPr wrap="square" lIns="144000" tIns="0" rIns="0" bIns="0" rtlCol="0" anchor="ctr">
            <a:no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rPr>
              <a:t>常州市</a:t>
            </a:r>
            <a:r>
              <a:rPr lang="en-US" altLang="zh-CN" sz="2800" b="1" dirty="0">
                <a:solidFill>
                  <a:schemeClr val="bg1"/>
                </a:solidFill>
                <a:latin typeface="微软雅黑" panose="020B0503020204020204" pitchFamily="34" charset="-122"/>
                <a:ea typeface="微软雅黑" panose="020B0503020204020204" pitchFamily="34" charset="-122"/>
              </a:rPr>
              <a:t>L</a:t>
            </a:r>
            <a:r>
              <a:rPr lang="zh-CN" altLang="en-US" sz="2800" b="1" dirty="0">
                <a:solidFill>
                  <a:schemeClr val="bg1"/>
                </a:solidFill>
                <a:latin typeface="微软雅黑" panose="020B0503020204020204" pitchFamily="34" charset="-122"/>
                <a:ea typeface="微软雅黑" panose="020B0503020204020204" pitchFamily="34" charset="-122"/>
              </a:rPr>
              <a:t>高中生物课堂学生违纪行为的原因分析</a:t>
            </a:r>
          </a:p>
        </p:txBody>
      </p:sp>
      <p:sp>
        <p:nvSpPr>
          <p:cNvPr id="2" name="标题 1"/>
          <p:cNvSpPr>
            <a:spLocks noGrp="1"/>
          </p:cNvSpPr>
          <p:nvPr>
            <p:ph type="title"/>
          </p:nvPr>
        </p:nvSpPr>
        <p:spPr/>
        <p:txBody>
          <a:bodyPr/>
          <a:lstStyle/>
          <a:p>
            <a:r>
              <a:rPr lang="zh-CN" altLang="en-US" dirty="0" smtClean="0"/>
              <a:t>论文基本内容</a:t>
            </a:r>
            <a:endParaRPr lang="zh-CN" altLang="en-US" dirty="0"/>
          </a:p>
        </p:txBody>
      </p:sp>
      <p:sp>
        <p:nvSpPr>
          <p:cNvPr id="8" name="Rectangle 57"/>
          <p:cNvSpPr/>
          <p:nvPr/>
        </p:nvSpPr>
        <p:spPr>
          <a:xfrm>
            <a:off x="3089345" y="2290924"/>
            <a:ext cx="7461947" cy="373380"/>
          </a:xfrm>
          <a:prstGeom prst="rect">
            <a:avLst/>
          </a:prstGeom>
        </p:spPr>
        <p:txBody>
          <a:bodyPr wrap="square">
            <a:spAutoFit/>
          </a:bodyPr>
          <a:lstStyle/>
          <a:p>
            <a:pPr>
              <a:lnSpc>
                <a:spcPts val="2200"/>
              </a:lnSpc>
            </a:pPr>
            <a:r>
              <a:rPr lang="zh-CN" b="1" dirty="0" smtClean="0">
                <a:solidFill>
                  <a:schemeClr val="tx1"/>
                </a:solidFill>
                <a:latin typeface="+mn-ea"/>
              </a:rPr>
              <a:t>学生自身因素</a:t>
            </a:r>
          </a:p>
        </p:txBody>
      </p:sp>
      <p:cxnSp>
        <p:nvCxnSpPr>
          <p:cNvPr id="18" name="直接连接符 17"/>
          <p:cNvCxnSpPr/>
          <p:nvPr/>
        </p:nvCxnSpPr>
        <p:spPr>
          <a:xfrm>
            <a:off x="3191124" y="2848926"/>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266675" y="2190889"/>
            <a:ext cx="540000" cy="54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2.1</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sp>
        <p:nvSpPr>
          <p:cNvPr id="9" name="Rectangle 57"/>
          <p:cNvSpPr/>
          <p:nvPr/>
        </p:nvSpPr>
        <p:spPr>
          <a:xfrm>
            <a:off x="3089345" y="3067688"/>
            <a:ext cx="7461947" cy="373380"/>
          </a:xfrm>
          <a:prstGeom prst="rect">
            <a:avLst/>
          </a:prstGeom>
        </p:spPr>
        <p:txBody>
          <a:bodyPr wrap="square">
            <a:spAutoFit/>
          </a:bodyPr>
          <a:lstStyle/>
          <a:p>
            <a:pPr>
              <a:lnSpc>
                <a:spcPts val="2200"/>
              </a:lnSpc>
            </a:pPr>
            <a:r>
              <a:rPr lang="zh-CN" altLang="en-US" b="1" dirty="0">
                <a:solidFill>
                  <a:schemeClr val="tx1"/>
                </a:solidFill>
                <a:latin typeface="+mn-ea"/>
              </a:rPr>
              <a:t>学科因素</a:t>
            </a:r>
          </a:p>
        </p:txBody>
      </p:sp>
      <p:cxnSp>
        <p:nvCxnSpPr>
          <p:cNvPr id="24" name="直接连接符 23"/>
          <p:cNvCxnSpPr/>
          <p:nvPr/>
        </p:nvCxnSpPr>
        <p:spPr>
          <a:xfrm>
            <a:off x="3191124" y="3625002"/>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2266675" y="2966964"/>
            <a:ext cx="540000" cy="54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2.2</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sp>
        <p:nvSpPr>
          <p:cNvPr id="14" name="Rectangle 57"/>
          <p:cNvSpPr/>
          <p:nvPr/>
        </p:nvSpPr>
        <p:spPr>
          <a:xfrm>
            <a:off x="3089345" y="3843764"/>
            <a:ext cx="7461947" cy="373380"/>
          </a:xfrm>
          <a:prstGeom prst="rect">
            <a:avLst/>
          </a:prstGeom>
        </p:spPr>
        <p:txBody>
          <a:bodyPr wrap="square">
            <a:spAutoFit/>
          </a:bodyPr>
          <a:lstStyle/>
          <a:p>
            <a:pPr>
              <a:lnSpc>
                <a:spcPts val="2200"/>
              </a:lnSpc>
            </a:pPr>
            <a:r>
              <a:rPr lang="zh-CN" altLang="en-US" b="1" dirty="0">
                <a:solidFill>
                  <a:schemeClr val="tx1"/>
                </a:solidFill>
                <a:latin typeface="+mn-ea"/>
              </a:rPr>
              <a:t>学校和环境因素</a:t>
            </a:r>
          </a:p>
        </p:txBody>
      </p:sp>
      <p:cxnSp>
        <p:nvCxnSpPr>
          <p:cNvPr id="25" name="直接连接符 24"/>
          <p:cNvCxnSpPr/>
          <p:nvPr/>
        </p:nvCxnSpPr>
        <p:spPr>
          <a:xfrm>
            <a:off x="3191124" y="4401078"/>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266675" y="3743041"/>
            <a:ext cx="540000" cy="54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2.3</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cxnSp>
        <p:nvCxnSpPr>
          <p:cNvPr id="41" name="直接连接符 40"/>
          <p:cNvCxnSpPr/>
          <p:nvPr/>
        </p:nvCxnSpPr>
        <p:spPr>
          <a:xfrm>
            <a:off x="3191124" y="2065155"/>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266675" y="4484614"/>
            <a:ext cx="540000" cy="54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2.</a:t>
            </a:r>
            <a:r>
              <a:rPr lang="en-US" sz="2000" dirty="0" smtClean="0">
                <a:solidFill>
                  <a:schemeClr val="bg1"/>
                </a:solidFill>
                <a:effectLst/>
                <a:latin typeface="Agency FB" panose="020B0503020202020204" pitchFamily="34" charset="0"/>
                <a:ea typeface="微软雅黑" panose="020B0503020204020204" pitchFamily="34" charset="-122"/>
              </a:rPr>
              <a:t>4</a:t>
            </a:r>
            <a:endParaRPr lang="en-US" sz="2000" dirty="0">
              <a:solidFill>
                <a:schemeClr val="bg1"/>
              </a:solidFill>
              <a:effectLst/>
              <a:latin typeface="Agency FB" panose="020B0503020202020204" pitchFamily="34" charset="0"/>
              <a:ea typeface="微软雅黑" panose="020B0503020204020204" pitchFamily="34" charset="-122"/>
            </a:endParaRPr>
          </a:p>
        </p:txBody>
      </p:sp>
      <p:sp>
        <p:nvSpPr>
          <p:cNvPr id="4" name="Rectangle 57"/>
          <p:cNvSpPr/>
          <p:nvPr/>
        </p:nvSpPr>
        <p:spPr>
          <a:xfrm>
            <a:off x="3089345" y="4567558"/>
            <a:ext cx="7461947" cy="373380"/>
          </a:xfrm>
          <a:prstGeom prst="rect">
            <a:avLst/>
          </a:prstGeom>
        </p:spPr>
        <p:txBody>
          <a:bodyPr wrap="square">
            <a:spAutoFit/>
          </a:bodyPr>
          <a:lstStyle/>
          <a:p>
            <a:pPr>
              <a:lnSpc>
                <a:spcPts val="2200"/>
              </a:lnSpc>
            </a:pPr>
            <a:r>
              <a:rPr lang="zh-CN" altLang="en-US" b="1" dirty="0">
                <a:solidFill>
                  <a:schemeClr val="tx1"/>
                </a:solidFill>
                <a:latin typeface="+mn-ea"/>
              </a:rPr>
              <a:t>教师因素</a:t>
            </a:r>
          </a:p>
        </p:txBody>
      </p:sp>
      <p:cxnSp>
        <p:nvCxnSpPr>
          <p:cNvPr id="5" name="直接连接符 4"/>
          <p:cNvCxnSpPr/>
          <p:nvPr/>
        </p:nvCxnSpPr>
        <p:spPr>
          <a:xfrm>
            <a:off x="3089524" y="5113548"/>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60425" y="519430"/>
            <a:ext cx="4728845" cy="454660"/>
          </a:xfrm>
        </p:spPr>
        <p:txBody>
          <a:bodyPr/>
          <a:lstStyle/>
          <a:p>
            <a:r>
              <a:rPr lang="zh-CN" altLang="en-US" dirty="0" smtClean="0"/>
              <a:t>学生自身因素</a:t>
            </a:r>
            <a:endParaRPr lang="zh-CN" altLang="en-US" dirty="0"/>
          </a:p>
        </p:txBody>
      </p:sp>
      <p:grpSp>
        <p:nvGrpSpPr>
          <p:cNvPr id="7" name="组合 6"/>
          <p:cNvGrpSpPr/>
          <p:nvPr/>
        </p:nvGrpSpPr>
        <p:grpSpPr>
          <a:xfrm>
            <a:off x="2988946" y="801369"/>
            <a:ext cx="2202179" cy="1561465"/>
            <a:chOff x="4988334" y="1248981"/>
            <a:chExt cx="2201947" cy="1107890"/>
          </a:xfrm>
        </p:grpSpPr>
        <p:sp>
          <p:nvSpPr>
            <p:cNvPr id="30" name="任意多边形 29"/>
            <p:cNvSpPr/>
            <p:nvPr/>
          </p:nvSpPr>
          <p:spPr>
            <a:xfrm>
              <a:off x="4988334" y="1248981"/>
              <a:ext cx="1325460"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流程图: 决策 22"/>
            <p:cNvSpPr/>
            <p:nvPr/>
          </p:nvSpPr>
          <p:spPr>
            <a:xfrm>
              <a:off x="5430342" y="1374030"/>
              <a:ext cx="1759939" cy="848783"/>
            </a:xfrm>
            <a:prstGeom prst="flowChartDecisi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19"/>
            <p:cNvSpPr txBox="1"/>
            <p:nvPr/>
          </p:nvSpPr>
          <p:spPr>
            <a:xfrm>
              <a:off x="5651425" y="1715686"/>
              <a:ext cx="1157769" cy="174361"/>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生理因素</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049270" y="3875405"/>
            <a:ext cx="2240280" cy="1499235"/>
            <a:chOff x="4950237" y="3120900"/>
            <a:chExt cx="2240044" cy="1107890"/>
          </a:xfrm>
        </p:grpSpPr>
        <p:sp>
          <p:nvSpPr>
            <p:cNvPr id="41" name="任意多边形 40"/>
            <p:cNvSpPr/>
            <p:nvPr/>
          </p:nvSpPr>
          <p:spPr>
            <a:xfrm>
              <a:off x="4950237" y="3120900"/>
              <a:ext cx="1325460"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流程图: 决策 41"/>
            <p:cNvSpPr/>
            <p:nvPr/>
          </p:nvSpPr>
          <p:spPr>
            <a:xfrm>
              <a:off x="5430342" y="3250454"/>
              <a:ext cx="1759939" cy="848783"/>
            </a:xfrm>
            <a:prstGeom prst="flowChartDecisi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19"/>
            <p:cNvSpPr txBox="1"/>
            <p:nvPr/>
          </p:nvSpPr>
          <p:spPr>
            <a:xfrm>
              <a:off x="5731427" y="3584085"/>
              <a:ext cx="1157769" cy="181598"/>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习惯因素</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204210" y="5374641"/>
            <a:ext cx="2215515" cy="1480820"/>
            <a:chOff x="5052467" y="4264823"/>
            <a:chExt cx="2215281" cy="1107890"/>
          </a:xfrm>
        </p:grpSpPr>
        <p:sp>
          <p:nvSpPr>
            <p:cNvPr id="49" name="任意多边形 48"/>
            <p:cNvSpPr/>
            <p:nvPr/>
          </p:nvSpPr>
          <p:spPr>
            <a:xfrm flipH="1">
              <a:off x="5942289" y="4264823"/>
              <a:ext cx="1325459"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流程图: 决策 49"/>
            <p:cNvSpPr/>
            <p:nvPr/>
          </p:nvSpPr>
          <p:spPr>
            <a:xfrm flipH="1">
              <a:off x="5052467" y="4393901"/>
              <a:ext cx="1759937" cy="848783"/>
            </a:xfrm>
            <a:prstGeom prst="flowChartDecision">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9"/>
            <p:cNvSpPr txBox="1"/>
            <p:nvPr/>
          </p:nvSpPr>
          <p:spPr>
            <a:xfrm>
              <a:off x="5354186" y="4689779"/>
              <a:ext cx="1157769" cy="368188"/>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角色与性别差异因素</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049270" y="2388235"/>
            <a:ext cx="2252980" cy="1463040"/>
            <a:chOff x="4994688" y="2182688"/>
            <a:chExt cx="2252742" cy="1107890"/>
          </a:xfrm>
        </p:grpSpPr>
        <p:sp>
          <p:nvSpPr>
            <p:cNvPr id="35" name="任意多边形 34"/>
            <p:cNvSpPr/>
            <p:nvPr/>
          </p:nvSpPr>
          <p:spPr>
            <a:xfrm flipH="1">
              <a:off x="5921971" y="2182688"/>
              <a:ext cx="1325459"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流程图: 决策 35"/>
            <p:cNvSpPr/>
            <p:nvPr/>
          </p:nvSpPr>
          <p:spPr>
            <a:xfrm flipH="1">
              <a:off x="4994688" y="2312242"/>
              <a:ext cx="1759937" cy="848783"/>
            </a:xfrm>
            <a:prstGeom prst="flowChartDecision">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9"/>
            <p:cNvSpPr txBox="1"/>
            <p:nvPr/>
          </p:nvSpPr>
          <p:spPr>
            <a:xfrm>
              <a:off x="5295772" y="2643477"/>
              <a:ext cx="1157769" cy="186091"/>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心理因素</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pic>
        <p:nvPicPr>
          <p:cNvPr id="5" name="图片 4" descr="3EWN9I05()T(8XG(GP79_OD"/>
          <p:cNvPicPr>
            <a:picLocks noChangeAspect="1"/>
          </p:cNvPicPr>
          <p:nvPr/>
        </p:nvPicPr>
        <p:blipFill>
          <a:blip r:embed="rId3" cstate="print"/>
          <a:stretch>
            <a:fillRect/>
          </a:stretch>
        </p:blipFill>
        <p:spPr>
          <a:xfrm>
            <a:off x="5289550" y="1704975"/>
            <a:ext cx="6925310" cy="3108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60425" y="519430"/>
            <a:ext cx="4728845" cy="454660"/>
          </a:xfrm>
        </p:spPr>
        <p:txBody>
          <a:bodyPr/>
          <a:lstStyle/>
          <a:p>
            <a:r>
              <a:rPr lang="zh-CN" altLang="en-US" dirty="0" smtClean="0"/>
              <a:t>学科因素</a:t>
            </a:r>
            <a:endParaRPr lang="zh-CN" altLang="en-US" dirty="0"/>
          </a:p>
        </p:txBody>
      </p:sp>
      <p:grpSp>
        <p:nvGrpSpPr>
          <p:cNvPr id="7" name="组合 6"/>
          <p:cNvGrpSpPr/>
          <p:nvPr/>
        </p:nvGrpSpPr>
        <p:grpSpPr>
          <a:xfrm>
            <a:off x="2964180" y="1101725"/>
            <a:ext cx="2841625" cy="2727960"/>
            <a:chOff x="4988334" y="1248981"/>
            <a:chExt cx="2201947" cy="1107890"/>
          </a:xfrm>
        </p:grpSpPr>
        <p:sp>
          <p:nvSpPr>
            <p:cNvPr id="30" name="任意多边形 29"/>
            <p:cNvSpPr/>
            <p:nvPr/>
          </p:nvSpPr>
          <p:spPr>
            <a:xfrm>
              <a:off x="4988334" y="1248981"/>
              <a:ext cx="1325460"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流程图: 决策 22"/>
            <p:cNvSpPr/>
            <p:nvPr/>
          </p:nvSpPr>
          <p:spPr>
            <a:xfrm>
              <a:off x="5430342" y="1374030"/>
              <a:ext cx="1759939" cy="848783"/>
            </a:xfrm>
            <a:prstGeom prst="flowChartDecisi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19"/>
            <p:cNvSpPr txBox="1"/>
            <p:nvPr/>
          </p:nvSpPr>
          <p:spPr>
            <a:xfrm>
              <a:off x="5861732" y="1703123"/>
              <a:ext cx="897017" cy="199864"/>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生物学科教学要求</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940685" y="3988435"/>
            <a:ext cx="3059430" cy="2509520"/>
            <a:chOff x="4994688" y="2182688"/>
            <a:chExt cx="2252742" cy="1107890"/>
          </a:xfrm>
        </p:grpSpPr>
        <p:sp>
          <p:nvSpPr>
            <p:cNvPr id="35" name="任意多边形 34"/>
            <p:cNvSpPr/>
            <p:nvPr/>
          </p:nvSpPr>
          <p:spPr>
            <a:xfrm flipH="1">
              <a:off x="5921971" y="2182688"/>
              <a:ext cx="1325459"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流程图: 决策 35"/>
            <p:cNvSpPr/>
            <p:nvPr/>
          </p:nvSpPr>
          <p:spPr>
            <a:xfrm flipH="1">
              <a:off x="4994688" y="2312242"/>
              <a:ext cx="1759937" cy="848783"/>
            </a:xfrm>
            <a:prstGeom prst="flowChartDecision">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9"/>
            <p:cNvSpPr txBox="1"/>
            <p:nvPr/>
          </p:nvSpPr>
          <p:spPr>
            <a:xfrm>
              <a:off x="5295772" y="2643477"/>
              <a:ext cx="1157769" cy="217261"/>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生物学科在高考和中考中的地位</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6000115" y="1946593"/>
            <a:ext cx="5080000" cy="1014730"/>
          </a:xfrm>
          <a:prstGeom prst="rect">
            <a:avLst/>
          </a:prstGeom>
          <a:noFill/>
          <a:ln w="9525">
            <a:noFill/>
          </a:ln>
        </p:spPr>
        <p:txBody>
          <a:bodyPr>
            <a:spAutoFit/>
          </a:bodyPr>
          <a:lstStyle/>
          <a:p>
            <a:pPr indent="0"/>
            <a:r>
              <a:rPr lang="zh-CN" sz="2000" b="0">
                <a:ea typeface="宋体" panose="02010600030101010101" pitchFamily="2" charset="-122"/>
              </a:rPr>
              <a:t>高中生物课堂的教学既要开展探究、实验等的多方面的教学活动，又要能及时与技术、社会以及其他学科相互交叉渗透。</a:t>
            </a:r>
            <a:endParaRPr lang="zh-CN" altLang="en-US" sz="2000" b="0">
              <a:ea typeface="宋体" panose="02010600030101010101" pitchFamily="2" charset="-122"/>
            </a:endParaRPr>
          </a:p>
        </p:txBody>
      </p:sp>
      <p:sp>
        <p:nvSpPr>
          <p:cNvPr id="2" name="文本框 1"/>
          <p:cNvSpPr txBox="1"/>
          <p:nvPr/>
        </p:nvSpPr>
        <p:spPr>
          <a:xfrm>
            <a:off x="6000115" y="4281805"/>
            <a:ext cx="5308600" cy="1938020"/>
          </a:xfrm>
          <a:prstGeom prst="rect">
            <a:avLst/>
          </a:prstGeom>
          <a:noFill/>
          <a:ln w="9525">
            <a:noFill/>
          </a:ln>
        </p:spPr>
        <p:txBody>
          <a:bodyPr wrap="square">
            <a:spAutoFit/>
          </a:bodyPr>
          <a:lstStyle/>
          <a:p>
            <a:pPr indent="0"/>
            <a:r>
              <a:rPr lang="zh-CN" sz="2000" b="0">
                <a:ea typeface="宋体" panose="02010600030101010101" pitchFamily="2" charset="-122"/>
              </a:rPr>
              <a:t>常州市L高中因为是省艺术特色学校，艺术生规模大于文化生，所以对多数学生而言，生物学科是“小高考”学科，在最终的“小高考”中只要获得C等级（60分）即可，对于艺术生而言甚至不通过也没关系（艺术类考生只要在七门中通过四门）。</a:t>
            </a:r>
            <a:endParaRPr lang="zh-CN" altLang="en-US" sz="2000" b="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60425" y="519430"/>
            <a:ext cx="4728845" cy="454660"/>
          </a:xfrm>
        </p:spPr>
        <p:txBody>
          <a:bodyPr/>
          <a:lstStyle/>
          <a:p>
            <a:r>
              <a:rPr lang="zh-CN" altLang="en-US" dirty="0" smtClean="0"/>
              <a:t>学校和环境因素</a:t>
            </a:r>
            <a:endParaRPr lang="zh-CN" altLang="en-US" dirty="0"/>
          </a:p>
        </p:txBody>
      </p:sp>
      <p:grpSp>
        <p:nvGrpSpPr>
          <p:cNvPr id="7" name="组合 6"/>
          <p:cNvGrpSpPr/>
          <p:nvPr/>
        </p:nvGrpSpPr>
        <p:grpSpPr>
          <a:xfrm>
            <a:off x="2819400" y="1029970"/>
            <a:ext cx="2343150" cy="1741170"/>
            <a:chOff x="4988334" y="1248981"/>
            <a:chExt cx="2201947" cy="1107890"/>
          </a:xfrm>
        </p:grpSpPr>
        <p:sp>
          <p:nvSpPr>
            <p:cNvPr id="30" name="任意多边形 29"/>
            <p:cNvSpPr/>
            <p:nvPr/>
          </p:nvSpPr>
          <p:spPr>
            <a:xfrm>
              <a:off x="4988334" y="1248981"/>
              <a:ext cx="1325460"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流程图: 决策 22"/>
            <p:cNvSpPr/>
            <p:nvPr/>
          </p:nvSpPr>
          <p:spPr>
            <a:xfrm>
              <a:off x="5430342" y="1374030"/>
              <a:ext cx="1759939" cy="848783"/>
            </a:xfrm>
            <a:prstGeom prst="flowChartDecisi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19"/>
            <p:cNvSpPr txBox="1"/>
            <p:nvPr/>
          </p:nvSpPr>
          <p:spPr>
            <a:xfrm>
              <a:off x="5865532" y="1724945"/>
              <a:ext cx="889133" cy="156365"/>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硬件条件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950845" y="4897755"/>
            <a:ext cx="2409190" cy="1680210"/>
            <a:chOff x="4950237" y="3120900"/>
            <a:chExt cx="2240044" cy="1107890"/>
          </a:xfrm>
        </p:grpSpPr>
        <p:sp>
          <p:nvSpPr>
            <p:cNvPr id="41" name="任意多边形 40"/>
            <p:cNvSpPr/>
            <p:nvPr/>
          </p:nvSpPr>
          <p:spPr>
            <a:xfrm>
              <a:off x="4950237" y="3120900"/>
              <a:ext cx="1325460"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流程图: 决策 41"/>
            <p:cNvSpPr/>
            <p:nvPr/>
          </p:nvSpPr>
          <p:spPr>
            <a:xfrm>
              <a:off x="5430342" y="3250454"/>
              <a:ext cx="1759939" cy="848783"/>
            </a:xfrm>
            <a:prstGeom prst="flowChartDecisi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19"/>
            <p:cNvSpPr txBox="1"/>
            <p:nvPr/>
          </p:nvSpPr>
          <p:spPr>
            <a:xfrm>
              <a:off x="5731427" y="3584085"/>
              <a:ext cx="1157769" cy="162038"/>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社会环境</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950845" y="2913380"/>
            <a:ext cx="2408555" cy="1806575"/>
            <a:chOff x="4994688" y="2182688"/>
            <a:chExt cx="2252742" cy="1107890"/>
          </a:xfrm>
        </p:grpSpPr>
        <p:sp>
          <p:nvSpPr>
            <p:cNvPr id="35" name="任意多边形 34"/>
            <p:cNvSpPr/>
            <p:nvPr/>
          </p:nvSpPr>
          <p:spPr>
            <a:xfrm flipH="1">
              <a:off x="5921971" y="2182688"/>
              <a:ext cx="1325459"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流程图: 决策 35"/>
            <p:cNvSpPr/>
            <p:nvPr/>
          </p:nvSpPr>
          <p:spPr>
            <a:xfrm flipH="1">
              <a:off x="4994688" y="2312242"/>
              <a:ext cx="1759937" cy="848783"/>
            </a:xfrm>
            <a:prstGeom prst="flowChartDecision">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9"/>
            <p:cNvSpPr txBox="1"/>
            <p:nvPr/>
          </p:nvSpPr>
          <p:spPr>
            <a:xfrm>
              <a:off x="5295772" y="2643477"/>
              <a:ext cx="1157769" cy="150704"/>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学校管理</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pic>
        <p:nvPicPr>
          <p:cNvPr id="2" name="图片 1" descr="1%U{_O%SDG9_G74U`8IFQZX"/>
          <p:cNvPicPr>
            <a:picLocks noChangeAspect="1"/>
          </p:cNvPicPr>
          <p:nvPr/>
        </p:nvPicPr>
        <p:blipFill>
          <a:blip r:embed="rId3" cstate="print"/>
          <a:stretch>
            <a:fillRect/>
          </a:stretch>
        </p:blipFill>
        <p:spPr>
          <a:xfrm>
            <a:off x="5360035" y="2388235"/>
            <a:ext cx="6675755" cy="25819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60425" y="519430"/>
            <a:ext cx="4728845" cy="454660"/>
          </a:xfrm>
        </p:spPr>
        <p:txBody>
          <a:bodyPr/>
          <a:lstStyle/>
          <a:p>
            <a:r>
              <a:rPr lang="zh-CN" altLang="en-US" dirty="0" smtClean="0"/>
              <a:t>教师因素</a:t>
            </a:r>
            <a:endParaRPr lang="zh-CN" altLang="en-US" dirty="0"/>
          </a:p>
        </p:txBody>
      </p:sp>
      <p:grpSp>
        <p:nvGrpSpPr>
          <p:cNvPr id="7" name="组合 6"/>
          <p:cNvGrpSpPr/>
          <p:nvPr/>
        </p:nvGrpSpPr>
        <p:grpSpPr>
          <a:xfrm>
            <a:off x="3964305" y="1013460"/>
            <a:ext cx="2343150" cy="1741170"/>
            <a:chOff x="4988334" y="1248981"/>
            <a:chExt cx="2201947" cy="1107890"/>
          </a:xfrm>
        </p:grpSpPr>
        <p:sp>
          <p:nvSpPr>
            <p:cNvPr id="30" name="任意多边形 29"/>
            <p:cNvSpPr/>
            <p:nvPr/>
          </p:nvSpPr>
          <p:spPr>
            <a:xfrm>
              <a:off x="4988334" y="1248981"/>
              <a:ext cx="1325460"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流程图: 决策 22"/>
            <p:cNvSpPr/>
            <p:nvPr/>
          </p:nvSpPr>
          <p:spPr>
            <a:xfrm>
              <a:off x="5430342" y="1374030"/>
              <a:ext cx="1759939" cy="848783"/>
            </a:xfrm>
            <a:prstGeom prst="flowChartDecisi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19"/>
            <p:cNvSpPr txBox="1"/>
            <p:nvPr/>
          </p:nvSpPr>
          <p:spPr>
            <a:xfrm>
              <a:off x="5865532" y="1674036"/>
              <a:ext cx="922550" cy="313134"/>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与学生的沟通</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044950" y="4969510"/>
            <a:ext cx="2409190" cy="1680210"/>
            <a:chOff x="4950237" y="3120900"/>
            <a:chExt cx="2240044" cy="1107890"/>
          </a:xfrm>
        </p:grpSpPr>
        <p:sp>
          <p:nvSpPr>
            <p:cNvPr id="41" name="任意多边形 40"/>
            <p:cNvSpPr/>
            <p:nvPr/>
          </p:nvSpPr>
          <p:spPr>
            <a:xfrm>
              <a:off x="4950237" y="3120900"/>
              <a:ext cx="1325460"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流程图: 决策 41"/>
            <p:cNvSpPr/>
            <p:nvPr/>
          </p:nvSpPr>
          <p:spPr>
            <a:xfrm>
              <a:off x="5430342" y="3250454"/>
              <a:ext cx="1759939" cy="848783"/>
            </a:xfrm>
            <a:prstGeom prst="flowChartDecisi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19"/>
            <p:cNvSpPr txBox="1"/>
            <p:nvPr/>
          </p:nvSpPr>
          <p:spPr>
            <a:xfrm>
              <a:off x="5731427" y="3584085"/>
              <a:ext cx="1157769" cy="324495"/>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教学水平和个人风格</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044950" y="2983230"/>
            <a:ext cx="2408555" cy="1806575"/>
            <a:chOff x="4994688" y="2182688"/>
            <a:chExt cx="2252742" cy="1107890"/>
          </a:xfrm>
        </p:grpSpPr>
        <p:sp>
          <p:nvSpPr>
            <p:cNvPr id="35" name="任意多边形 34"/>
            <p:cNvSpPr/>
            <p:nvPr/>
          </p:nvSpPr>
          <p:spPr>
            <a:xfrm flipH="1">
              <a:off x="5921971" y="2182688"/>
              <a:ext cx="1325459" cy="1107890"/>
            </a:xfrm>
            <a:custGeom>
              <a:avLst/>
              <a:gdLst>
                <a:gd name="connsiteX0" fmla="*/ 1435100 w 1656080"/>
                <a:gd name="connsiteY0" fmla="*/ 0 h 1384240"/>
                <a:gd name="connsiteX1" fmla="*/ 1656080 w 1656080"/>
                <a:gd name="connsiteY1" fmla="*/ 106574 h 1384240"/>
                <a:gd name="connsiteX2" fmla="*/ 441960 w 1656080"/>
                <a:gd name="connsiteY2" fmla="*/ 692120 h 1384240"/>
                <a:gd name="connsiteX3" fmla="*/ 1656080 w 1656080"/>
                <a:gd name="connsiteY3" fmla="*/ 1277666 h 1384240"/>
                <a:gd name="connsiteX4" fmla="*/ 1435100 w 1656080"/>
                <a:gd name="connsiteY4" fmla="*/ 1384240 h 1384240"/>
                <a:gd name="connsiteX5" fmla="*/ 0 w 1656080"/>
                <a:gd name="connsiteY5" fmla="*/ 692120 h 13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080" h="1384240">
                  <a:moveTo>
                    <a:pt x="1435100" y="0"/>
                  </a:moveTo>
                  <a:lnTo>
                    <a:pt x="1656080" y="106574"/>
                  </a:lnTo>
                  <a:lnTo>
                    <a:pt x="441960" y="692120"/>
                  </a:lnTo>
                  <a:lnTo>
                    <a:pt x="1656080" y="1277666"/>
                  </a:lnTo>
                  <a:lnTo>
                    <a:pt x="1435100" y="1384240"/>
                  </a:lnTo>
                  <a:lnTo>
                    <a:pt x="0" y="69212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流程图: 决策 35"/>
            <p:cNvSpPr/>
            <p:nvPr/>
          </p:nvSpPr>
          <p:spPr>
            <a:xfrm flipH="1">
              <a:off x="4994688" y="2312242"/>
              <a:ext cx="1759937" cy="848783"/>
            </a:xfrm>
            <a:prstGeom prst="flowChartDecision">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19"/>
            <p:cNvSpPr txBox="1"/>
            <p:nvPr/>
          </p:nvSpPr>
          <p:spPr>
            <a:xfrm>
              <a:off x="5366483" y="2586124"/>
              <a:ext cx="1016199" cy="301798"/>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应对方式及效果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3" name="图表 20"/>
          <p:cNvGraphicFramePr/>
          <p:nvPr/>
        </p:nvGraphicFramePr>
        <p:xfrm>
          <a:off x="-46355" y="2162175"/>
          <a:ext cx="4488815" cy="3003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21"/>
          <p:cNvGraphicFramePr/>
          <p:nvPr/>
        </p:nvGraphicFramePr>
        <p:xfrm>
          <a:off x="6453505" y="297180"/>
          <a:ext cx="5147945" cy="3118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22"/>
          <p:cNvGraphicFramePr/>
          <p:nvPr/>
        </p:nvGraphicFramePr>
        <p:xfrm>
          <a:off x="6454140" y="3415665"/>
          <a:ext cx="5066665" cy="31457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0029" y="4664099"/>
            <a:ext cx="12182476" cy="2000250"/>
            <a:chOff x="6350" y="1903413"/>
            <a:chExt cx="12182476" cy="2000250"/>
          </a:xfrm>
        </p:grpSpPr>
        <p:sp>
          <p:nvSpPr>
            <p:cNvPr id="50"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65" name="任意多边形 64"/>
          <p:cNvSpPr/>
          <p:nvPr/>
        </p:nvSpPr>
        <p:spPr>
          <a:xfrm>
            <a:off x="6467" y="6089323"/>
            <a:ext cx="12189600" cy="768677"/>
          </a:xfrm>
          <a:custGeom>
            <a:avLst/>
            <a:gdLst>
              <a:gd name="connsiteX0" fmla="*/ 0 w 12189600"/>
              <a:gd name="connsiteY0" fmla="*/ 356 h 768677"/>
              <a:gd name="connsiteX1" fmla="*/ 3161678 w 12189600"/>
              <a:gd name="connsiteY1" fmla="*/ 356 h 768677"/>
              <a:gd name="connsiteX2" fmla="*/ 5845209 w 12189600"/>
              <a:gd name="connsiteY2" fmla="*/ 436500 h 768677"/>
              <a:gd name="connsiteX3" fmla="*/ 6036969 w 12189600"/>
              <a:gd name="connsiteY3" fmla="*/ 545571 h 768677"/>
              <a:gd name="connsiteX4" fmla="*/ 6152865 w 12189600"/>
              <a:gd name="connsiteY4" fmla="*/ 545571 h 768677"/>
              <a:gd name="connsiteX5" fmla="*/ 6355979 w 12189600"/>
              <a:gd name="connsiteY5" fmla="*/ 430507 h 768677"/>
              <a:gd name="connsiteX6" fmla="*/ 8761275 w 12189600"/>
              <a:gd name="connsiteY6" fmla="*/ 356 h 768677"/>
              <a:gd name="connsiteX7" fmla="*/ 12189600 w 12189600"/>
              <a:gd name="connsiteY7" fmla="*/ 356 h 768677"/>
              <a:gd name="connsiteX8" fmla="*/ 12189600 w 12189600"/>
              <a:gd name="connsiteY8" fmla="*/ 190568 h 768677"/>
              <a:gd name="connsiteX9" fmla="*/ 8761275 w 12189600"/>
              <a:gd name="connsiteY9" fmla="*/ 190568 h 768677"/>
              <a:gd name="connsiteX10" fmla="*/ 6642677 w 12189600"/>
              <a:gd name="connsiteY10" fmla="*/ 497440 h 768677"/>
              <a:gd name="connsiteX11" fmla="*/ 6365912 w 12189600"/>
              <a:gd name="connsiteY11" fmla="*/ 616448 h 768677"/>
              <a:gd name="connsiteX12" fmla="*/ 6372664 w 12189600"/>
              <a:gd name="connsiteY12" fmla="*/ 649890 h 768677"/>
              <a:gd name="connsiteX13" fmla="*/ 6372664 w 12189600"/>
              <a:gd name="connsiteY13" fmla="*/ 664357 h 768677"/>
              <a:gd name="connsiteX14" fmla="*/ 6268345 w 12189600"/>
              <a:gd name="connsiteY14" fmla="*/ 768676 h 768677"/>
              <a:gd name="connsiteX15" fmla="*/ 6094802 w 12189600"/>
              <a:gd name="connsiteY15" fmla="*/ 768676 h 768677"/>
              <a:gd name="connsiteX16" fmla="*/ 6094800 w 12189600"/>
              <a:gd name="connsiteY16" fmla="*/ 768677 h 768677"/>
              <a:gd name="connsiteX17" fmla="*/ 6094798 w 12189600"/>
              <a:gd name="connsiteY17" fmla="*/ 768676 h 768677"/>
              <a:gd name="connsiteX18" fmla="*/ 5921255 w 12189600"/>
              <a:gd name="connsiteY18" fmla="*/ 768676 h 768677"/>
              <a:gd name="connsiteX19" fmla="*/ 5816936 w 12189600"/>
              <a:gd name="connsiteY19" fmla="*/ 664357 h 768677"/>
              <a:gd name="connsiteX20" fmla="*/ 5816936 w 12189600"/>
              <a:gd name="connsiteY20" fmla="*/ 649890 h 768677"/>
              <a:gd name="connsiteX21" fmla="*/ 5823520 w 12189600"/>
              <a:gd name="connsiteY21" fmla="*/ 617281 h 768677"/>
              <a:gd name="connsiteX22" fmla="*/ 5566416 w 12189600"/>
              <a:gd name="connsiteY22" fmla="*/ 505480 h 768677"/>
              <a:gd name="connsiteX23" fmla="*/ 3161678 w 12189600"/>
              <a:gd name="connsiteY23" fmla="*/ 190568 h 768677"/>
              <a:gd name="connsiteX24" fmla="*/ 0 w 12189600"/>
              <a:gd name="connsiteY24" fmla="*/ 190568 h 768677"/>
              <a:gd name="connsiteX25" fmla="*/ 0 w 12189600"/>
              <a:gd name="connsiteY25" fmla="*/ 124917 h 768677"/>
              <a:gd name="connsiteX26" fmla="*/ 0 w 12189600"/>
              <a:gd name="connsiteY26" fmla="*/ 356 h 7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9600" h="768677">
                <a:moveTo>
                  <a:pt x="0" y="356"/>
                </a:moveTo>
                <a:cubicBezTo>
                  <a:pt x="3161678" y="356"/>
                  <a:pt x="3161678" y="356"/>
                  <a:pt x="3161678" y="356"/>
                </a:cubicBezTo>
                <a:cubicBezTo>
                  <a:pt x="4375480" y="-7983"/>
                  <a:pt x="5229585" y="129596"/>
                  <a:pt x="5845209" y="436500"/>
                </a:cubicBezTo>
                <a:lnTo>
                  <a:pt x="6036969" y="545571"/>
                </a:lnTo>
                <a:lnTo>
                  <a:pt x="6152865" y="545571"/>
                </a:lnTo>
                <a:lnTo>
                  <a:pt x="6355979" y="430507"/>
                </a:lnTo>
                <a:cubicBezTo>
                  <a:pt x="6996124" y="114657"/>
                  <a:pt x="7844674" y="356"/>
                  <a:pt x="8761275" y="356"/>
                </a:cubicBezTo>
                <a:cubicBezTo>
                  <a:pt x="12189600" y="356"/>
                  <a:pt x="12189600" y="356"/>
                  <a:pt x="12189600" y="356"/>
                </a:cubicBezTo>
                <a:lnTo>
                  <a:pt x="12189600" y="190568"/>
                </a:lnTo>
                <a:cubicBezTo>
                  <a:pt x="12189600" y="190568"/>
                  <a:pt x="12189600" y="190568"/>
                  <a:pt x="8761275" y="190568"/>
                </a:cubicBezTo>
                <a:cubicBezTo>
                  <a:pt x="7975617" y="190568"/>
                  <a:pt x="7239956" y="274545"/>
                  <a:pt x="6642677" y="497440"/>
                </a:cubicBezTo>
                <a:lnTo>
                  <a:pt x="6365912" y="616448"/>
                </a:lnTo>
                <a:lnTo>
                  <a:pt x="6372664" y="649890"/>
                </a:lnTo>
                <a:lnTo>
                  <a:pt x="6372664" y="664357"/>
                </a:lnTo>
                <a:cubicBezTo>
                  <a:pt x="6372664" y="721971"/>
                  <a:pt x="6325959" y="768676"/>
                  <a:pt x="6268345" y="768676"/>
                </a:cubicBezTo>
                <a:lnTo>
                  <a:pt x="6094802" y="768676"/>
                </a:lnTo>
                <a:lnTo>
                  <a:pt x="6094800" y="768677"/>
                </a:lnTo>
                <a:lnTo>
                  <a:pt x="6094798" y="768676"/>
                </a:lnTo>
                <a:lnTo>
                  <a:pt x="5921255" y="768676"/>
                </a:lnTo>
                <a:cubicBezTo>
                  <a:pt x="5863641" y="768676"/>
                  <a:pt x="5816936" y="721971"/>
                  <a:pt x="5816936" y="664357"/>
                </a:cubicBezTo>
                <a:lnTo>
                  <a:pt x="5816936" y="649890"/>
                </a:lnTo>
                <a:lnTo>
                  <a:pt x="5823520" y="617281"/>
                </a:lnTo>
                <a:lnTo>
                  <a:pt x="5566416" y="505480"/>
                </a:lnTo>
                <a:cubicBezTo>
                  <a:pt x="4978214" y="283478"/>
                  <a:pt x="4202080" y="183420"/>
                  <a:pt x="3161678" y="190568"/>
                </a:cubicBezTo>
                <a:cubicBezTo>
                  <a:pt x="3161678" y="190568"/>
                  <a:pt x="3161678" y="190568"/>
                  <a:pt x="0" y="190568"/>
                </a:cubicBezTo>
                <a:lnTo>
                  <a:pt x="0" y="124917"/>
                </a:lnTo>
                <a:cubicBezTo>
                  <a:pt x="0" y="356"/>
                  <a:pt x="0" y="356"/>
                  <a:pt x="0" y="356"/>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AutoShape 49"/>
          <p:cNvSpPr>
            <a:spLocks noChangeArrowheads="1"/>
          </p:cNvSpPr>
          <p:nvPr/>
        </p:nvSpPr>
        <p:spPr bwMode="gray">
          <a:xfrm flipH="1">
            <a:off x="3656965" y="4046220"/>
            <a:ext cx="4878705" cy="678815"/>
          </a:xfrm>
          <a:prstGeom prst="roundRect">
            <a:avLst>
              <a:gd name="adj" fmla="val 50000"/>
            </a:avLst>
          </a:prstGeom>
          <a:solidFill>
            <a:schemeClr val="accent2"/>
          </a:solidFill>
          <a:ln w="28575" algn="ctr">
            <a:noFill/>
            <a:round/>
          </a:ln>
          <a:effectLst/>
        </p:spPr>
        <p:txBody>
          <a:bodyPr wrap="none" lIns="288000" anchor="ctr"/>
          <a:lstStyle/>
          <a:p>
            <a:pPr marL="899795">
              <a:lnSpc>
                <a:spcPct val="90000"/>
              </a:lnSpc>
              <a:buClr>
                <a:schemeClr val="bg2"/>
              </a:buClr>
              <a:buSzPct val="70000"/>
              <a:buFont typeface="Wingdings" panose="05000000000000000000" pitchFamily="2" charset="2"/>
              <a:buNone/>
            </a:pPr>
            <a:r>
              <a:rPr lang="zh-CN" altLang="en-US" sz="2200" b="1" dirty="0">
                <a:solidFill>
                  <a:schemeClr val="bg1"/>
                </a:solidFill>
                <a:latin typeface="微软雅黑" panose="020B0503020204020204" pitchFamily="34" charset="-122"/>
                <a:ea typeface="微软雅黑" panose="020B0503020204020204" pitchFamily="34" charset="-122"/>
              </a:rPr>
              <a:t>研究结论的发展方向</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3747364" y="4160310"/>
            <a:ext cx="449986" cy="449986"/>
          </a:xfrm>
          <a:prstGeom prst="ellipse">
            <a:avLst/>
          </a:pr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smtClean="0">
                <a:solidFill>
                  <a:schemeClr val="accent2"/>
                </a:solidFill>
                <a:latin typeface="Agency FB" panose="020B0503020202020204" pitchFamily="34" charset="0"/>
              </a:rPr>
              <a:t>5</a:t>
            </a:r>
            <a:endParaRPr lang="zh-CN" altLang="en-US" sz="2200" b="1" dirty="0">
              <a:solidFill>
                <a:schemeClr val="accent2"/>
              </a:solidFill>
              <a:latin typeface="Agency FB" panose="020B0503020202020204" pitchFamily="34" charset="0"/>
            </a:endParaRPr>
          </a:p>
        </p:txBody>
      </p:sp>
      <p:sp>
        <p:nvSpPr>
          <p:cNvPr id="8" name="AutoShape 49"/>
          <p:cNvSpPr>
            <a:spLocks noChangeArrowheads="1"/>
          </p:cNvSpPr>
          <p:nvPr/>
        </p:nvSpPr>
        <p:spPr bwMode="gray">
          <a:xfrm flipH="1">
            <a:off x="3662045" y="563245"/>
            <a:ext cx="4878705" cy="678815"/>
          </a:xfrm>
          <a:prstGeom prst="roundRect">
            <a:avLst>
              <a:gd name="adj" fmla="val 50000"/>
            </a:avLst>
          </a:prstGeom>
          <a:solidFill>
            <a:schemeClr val="accent2"/>
          </a:solidFill>
          <a:ln w="28575" algn="ctr">
            <a:noFill/>
            <a:round/>
          </a:ln>
          <a:effectLst/>
        </p:spPr>
        <p:txBody>
          <a:bodyPr wrap="none" lIns="288000" anchor="ctr"/>
          <a:lstStyle/>
          <a:p>
            <a:pPr marL="899795">
              <a:lnSpc>
                <a:spcPct val="90000"/>
              </a:lnSpc>
              <a:buClr>
                <a:schemeClr val="bg2"/>
              </a:buClr>
              <a:buSzPct val="70000"/>
              <a:buFont typeface="Wingdings" panose="05000000000000000000" pitchFamily="2" charset="2"/>
              <a:buNone/>
            </a:pPr>
            <a:r>
              <a:rPr lang="zh-CN" altLang="en-US" sz="2200" b="1" dirty="0">
                <a:solidFill>
                  <a:schemeClr val="bg1"/>
                </a:solidFill>
                <a:latin typeface="微软雅黑" panose="020B0503020204020204" pitchFamily="34" charset="-122"/>
                <a:ea typeface="微软雅黑" panose="020B0503020204020204" pitchFamily="34" charset="-122"/>
              </a:rPr>
              <a:t>选题背景及意义</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9" name="AutoShape 49"/>
          <p:cNvSpPr>
            <a:spLocks noChangeArrowheads="1"/>
          </p:cNvSpPr>
          <p:nvPr/>
        </p:nvSpPr>
        <p:spPr bwMode="gray">
          <a:xfrm flipH="1">
            <a:off x="3656330" y="1443990"/>
            <a:ext cx="4878705" cy="678815"/>
          </a:xfrm>
          <a:prstGeom prst="roundRect">
            <a:avLst>
              <a:gd name="adj" fmla="val 50000"/>
            </a:avLst>
          </a:prstGeom>
          <a:solidFill>
            <a:schemeClr val="accent1"/>
          </a:solidFill>
          <a:ln w="28575" algn="ctr">
            <a:noFill/>
            <a:round/>
          </a:ln>
          <a:effectLst/>
        </p:spPr>
        <p:txBody>
          <a:bodyPr wrap="none" lIns="288000" anchor="ctr"/>
          <a:lstStyle/>
          <a:p>
            <a:pPr marL="899795">
              <a:lnSpc>
                <a:spcPct val="90000"/>
              </a:lnSpc>
              <a:buClr>
                <a:schemeClr val="bg2"/>
              </a:buClr>
              <a:buSzPct val="70000"/>
              <a:buFont typeface="Wingdings" panose="05000000000000000000" pitchFamily="2" charset="2"/>
              <a:buNone/>
            </a:pPr>
            <a:r>
              <a:rPr lang="zh-CN" altLang="en-US" sz="2200" b="1" dirty="0">
                <a:solidFill>
                  <a:schemeClr val="bg1"/>
                </a:solidFill>
                <a:latin typeface="微软雅黑" panose="020B0503020204020204" pitchFamily="34" charset="-122"/>
                <a:ea typeface="微软雅黑" panose="020B0503020204020204" pitchFamily="34" charset="-122"/>
              </a:rPr>
              <a:t>研究现状与方法</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10" name="AutoShape 49"/>
          <p:cNvSpPr>
            <a:spLocks noChangeArrowheads="1"/>
          </p:cNvSpPr>
          <p:nvPr/>
        </p:nvSpPr>
        <p:spPr bwMode="gray">
          <a:xfrm flipH="1">
            <a:off x="3656330" y="2305050"/>
            <a:ext cx="4878705" cy="678815"/>
          </a:xfrm>
          <a:prstGeom prst="roundRect">
            <a:avLst>
              <a:gd name="adj" fmla="val 50000"/>
            </a:avLst>
          </a:prstGeom>
          <a:solidFill>
            <a:schemeClr val="accent2"/>
          </a:solidFill>
          <a:ln w="28575" algn="ctr">
            <a:noFill/>
            <a:round/>
          </a:ln>
          <a:effectLst/>
        </p:spPr>
        <p:txBody>
          <a:bodyPr wrap="none" lIns="288000" anchor="ctr"/>
          <a:lstStyle/>
          <a:p>
            <a:pPr marL="899795">
              <a:lnSpc>
                <a:spcPct val="90000"/>
              </a:lnSpc>
              <a:buClr>
                <a:schemeClr val="bg2"/>
              </a:buClr>
              <a:buSzPct val="70000"/>
              <a:buFont typeface="Wingdings" panose="05000000000000000000" pitchFamily="2" charset="2"/>
              <a:buNone/>
            </a:pPr>
            <a:r>
              <a:rPr lang="zh-CN" sz="2200" b="1" dirty="0">
                <a:solidFill>
                  <a:schemeClr val="bg1"/>
                </a:solidFill>
                <a:latin typeface="微软雅黑" panose="020B0503020204020204" pitchFamily="34" charset="-122"/>
                <a:ea typeface="微软雅黑" panose="020B0503020204020204" pitchFamily="34" charset="-122"/>
              </a:rPr>
              <a:t>论文基本内容</a:t>
            </a:r>
          </a:p>
        </p:txBody>
      </p:sp>
      <p:sp>
        <p:nvSpPr>
          <p:cNvPr id="11" name="AutoShape 49"/>
          <p:cNvSpPr>
            <a:spLocks noChangeArrowheads="1"/>
          </p:cNvSpPr>
          <p:nvPr/>
        </p:nvSpPr>
        <p:spPr bwMode="gray">
          <a:xfrm flipH="1">
            <a:off x="3656330" y="3175635"/>
            <a:ext cx="4878705" cy="678815"/>
          </a:xfrm>
          <a:prstGeom prst="roundRect">
            <a:avLst>
              <a:gd name="adj" fmla="val 50000"/>
            </a:avLst>
          </a:prstGeom>
          <a:solidFill>
            <a:schemeClr val="accent1"/>
          </a:solidFill>
          <a:ln w="28575" algn="ctr">
            <a:noFill/>
            <a:round/>
          </a:ln>
          <a:effectLst/>
        </p:spPr>
        <p:txBody>
          <a:bodyPr wrap="none" lIns="288000" anchor="ctr"/>
          <a:lstStyle/>
          <a:p>
            <a:pPr marL="899795">
              <a:lnSpc>
                <a:spcPct val="90000"/>
              </a:lnSpc>
              <a:buClr>
                <a:schemeClr val="bg2"/>
              </a:buClr>
              <a:buSzPct val="70000"/>
              <a:buFont typeface="Wingdings" panose="05000000000000000000" pitchFamily="2" charset="2"/>
              <a:buNone/>
            </a:pPr>
            <a:r>
              <a:rPr lang="zh-CN" sz="2200" b="1" dirty="0">
                <a:solidFill>
                  <a:schemeClr val="bg1"/>
                </a:solidFill>
                <a:latin typeface="微软雅黑" panose="020B0503020204020204" pitchFamily="34" charset="-122"/>
                <a:ea typeface="微软雅黑" panose="020B0503020204020204" pitchFamily="34" charset="-122"/>
              </a:rPr>
              <a:t>亮点与不足之处</a:t>
            </a:r>
          </a:p>
        </p:txBody>
      </p:sp>
      <p:sp>
        <p:nvSpPr>
          <p:cNvPr id="13" name="椭圆 12"/>
          <p:cNvSpPr/>
          <p:nvPr/>
        </p:nvSpPr>
        <p:spPr>
          <a:xfrm>
            <a:off x="3747364" y="677335"/>
            <a:ext cx="449986" cy="449986"/>
          </a:xfrm>
          <a:prstGeom prst="ellipse">
            <a:avLst/>
          </a:pr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accent2"/>
                </a:solidFill>
                <a:latin typeface="Agency FB" panose="020B0503020202020204" pitchFamily="34" charset="0"/>
              </a:rPr>
              <a:t>1</a:t>
            </a:r>
            <a:endParaRPr lang="en-US" sz="2200" b="1" dirty="0">
              <a:solidFill>
                <a:schemeClr val="accent2"/>
              </a:solidFill>
              <a:latin typeface="Agency FB" panose="020B0503020202020204" pitchFamily="34" charset="0"/>
            </a:endParaRPr>
          </a:p>
        </p:txBody>
      </p:sp>
      <p:sp>
        <p:nvSpPr>
          <p:cNvPr id="14" name="椭圆 13"/>
          <p:cNvSpPr/>
          <p:nvPr/>
        </p:nvSpPr>
        <p:spPr>
          <a:xfrm>
            <a:off x="3747364" y="1558080"/>
            <a:ext cx="449986" cy="449986"/>
          </a:xfrm>
          <a:prstGeom prst="ellipse">
            <a:avLst/>
          </a:pr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accent2"/>
                </a:solidFill>
                <a:latin typeface="Agency FB" panose="020B0503020202020204" pitchFamily="34" charset="0"/>
              </a:rPr>
              <a:t>2</a:t>
            </a:r>
            <a:endParaRPr lang="en-US" sz="2200" b="1" dirty="0">
              <a:solidFill>
                <a:schemeClr val="accent2"/>
              </a:solidFill>
              <a:latin typeface="Agency FB" panose="020B0503020202020204" pitchFamily="34" charset="0"/>
            </a:endParaRPr>
          </a:p>
        </p:txBody>
      </p:sp>
      <p:sp>
        <p:nvSpPr>
          <p:cNvPr id="15" name="椭圆 14"/>
          <p:cNvSpPr/>
          <p:nvPr/>
        </p:nvSpPr>
        <p:spPr>
          <a:xfrm>
            <a:off x="3747364" y="2419140"/>
            <a:ext cx="449986" cy="449986"/>
          </a:xfrm>
          <a:prstGeom prst="ellipse">
            <a:avLst/>
          </a:pr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accent2"/>
                </a:solidFill>
                <a:latin typeface="Agency FB" panose="020B0503020202020204" pitchFamily="34" charset="0"/>
              </a:rPr>
              <a:t>3</a:t>
            </a:r>
            <a:endParaRPr lang="en-US" sz="2200" b="1" dirty="0">
              <a:solidFill>
                <a:schemeClr val="accent2"/>
              </a:solidFill>
              <a:latin typeface="Agency FB" panose="020B0503020202020204" pitchFamily="34" charset="0"/>
            </a:endParaRPr>
          </a:p>
        </p:txBody>
      </p:sp>
      <p:sp>
        <p:nvSpPr>
          <p:cNvPr id="16" name="椭圆 15"/>
          <p:cNvSpPr/>
          <p:nvPr/>
        </p:nvSpPr>
        <p:spPr>
          <a:xfrm>
            <a:off x="3747364" y="3289725"/>
            <a:ext cx="449986" cy="449986"/>
          </a:xfrm>
          <a:prstGeom prst="ellipse">
            <a:avLst/>
          </a:pr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smtClean="0">
                <a:solidFill>
                  <a:schemeClr val="accent2"/>
                </a:solidFill>
                <a:latin typeface="Agency FB" panose="020B0503020202020204" pitchFamily="34" charset="0"/>
              </a:rPr>
              <a:t>4</a:t>
            </a:r>
            <a:endParaRPr lang="zh-CN" altLang="en-US" sz="2200" b="1" dirty="0">
              <a:solidFill>
                <a:schemeClr val="accent2"/>
              </a:solidFill>
              <a:latin typeface="Agency FB" panose="020B0503020202020204"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9"/>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0"/>
          <p:cNvSpPr txBox="1"/>
          <p:nvPr/>
        </p:nvSpPr>
        <p:spPr>
          <a:xfrm>
            <a:off x="2266675" y="1295228"/>
            <a:ext cx="9925325" cy="558000"/>
          </a:xfrm>
          <a:prstGeom prst="rect">
            <a:avLst/>
          </a:prstGeom>
          <a:solidFill>
            <a:schemeClr val="accent2"/>
          </a:solidFill>
        </p:spPr>
        <p:txBody>
          <a:bodyPr wrap="square" lIns="396000" tIns="0" rIns="0" bIns="0" rtlCol="0" anchor="ctr">
            <a:no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第三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6" name="TextBox 29"/>
          <p:cNvSpPr txBox="1"/>
          <p:nvPr/>
        </p:nvSpPr>
        <p:spPr>
          <a:xfrm>
            <a:off x="3569335" y="1295400"/>
            <a:ext cx="8255635" cy="558165"/>
          </a:xfrm>
          <a:prstGeom prst="rect">
            <a:avLst/>
          </a:prstGeom>
          <a:noFill/>
        </p:spPr>
        <p:txBody>
          <a:bodyPr wrap="square" lIns="144000" tIns="0" rIns="0" bIns="0" rtlCol="0" anchor="ctr">
            <a:no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rPr>
              <a:t>常州市</a:t>
            </a:r>
            <a:r>
              <a:rPr lang="en-US" altLang="zh-CN" sz="2800" b="1" dirty="0">
                <a:solidFill>
                  <a:schemeClr val="bg1"/>
                </a:solidFill>
                <a:latin typeface="微软雅黑" panose="020B0503020204020204" pitchFamily="34" charset="-122"/>
                <a:ea typeface="微软雅黑" panose="020B0503020204020204" pitchFamily="34" charset="-122"/>
              </a:rPr>
              <a:t>L</a:t>
            </a:r>
            <a:r>
              <a:rPr lang="zh-CN" altLang="en-US" sz="2800" b="1" dirty="0">
                <a:solidFill>
                  <a:schemeClr val="bg1"/>
                </a:solidFill>
                <a:latin typeface="微软雅黑" panose="020B0503020204020204" pitchFamily="34" charset="-122"/>
                <a:ea typeface="微软雅黑" panose="020B0503020204020204" pitchFamily="34" charset="-122"/>
              </a:rPr>
              <a:t>高中生物课堂学生违纪行为的应对策略</a:t>
            </a:r>
          </a:p>
        </p:txBody>
      </p:sp>
      <p:sp>
        <p:nvSpPr>
          <p:cNvPr id="2" name="标题 1"/>
          <p:cNvSpPr>
            <a:spLocks noGrp="1"/>
          </p:cNvSpPr>
          <p:nvPr>
            <p:ph type="title"/>
          </p:nvPr>
        </p:nvSpPr>
        <p:spPr/>
        <p:txBody>
          <a:bodyPr/>
          <a:lstStyle/>
          <a:p>
            <a:r>
              <a:rPr lang="zh-CN" altLang="en-US" dirty="0" smtClean="0"/>
              <a:t>论文基本内容</a:t>
            </a:r>
            <a:endParaRPr lang="zh-CN" altLang="en-US" dirty="0"/>
          </a:p>
        </p:txBody>
      </p:sp>
      <p:sp>
        <p:nvSpPr>
          <p:cNvPr id="8" name="Rectangle 57"/>
          <p:cNvSpPr/>
          <p:nvPr/>
        </p:nvSpPr>
        <p:spPr>
          <a:xfrm>
            <a:off x="3089345" y="2290924"/>
            <a:ext cx="7461947" cy="373380"/>
          </a:xfrm>
          <a:prstGeom prst="rect">
            <a:avLst/>
          </a:prstGeom>
        </p:spPr>
        <p:txBody>
          <a:bodyPr wrap="square">
            <a:spAutoFit/>
          </a:bodyPr>
          <a:lstStyle/>
          <a:p>
            <a:pPr>
              <a:lnSpc>
                <a:spcPts val="2200"/>
              </a:lnSpc>
            </a:pPr>
            <a:r>
              <a:rPr lang="zh-CN" b="1" dirty="0" smtClean="0">
                <a:solidFill>
                  <a:schemeClr val="tx1"/>
                </a:solidFill>
                <a:latin typeface="+mn-ea"/>
              </a:rPr>
              <a:t>提高教师授课水平</a:t>
            </a:r>
          </a:p>
        </p:txBody>
      </p:sp>
      <p:cxnSp>
        <p:nvCxnSpPr>
          <p:cNvPr id="18" name="直接连接符 17"/>
          <p:cNvCxnSpPr/>
          <p:nvPr/>
        </p:nvCxnSpPr>
        <p:spPr>
          <a:xfrm>
            <a:off x="3191124" y="2848926"/>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266675" y="2190889"/>
            <a:ext cx="540000" cy="54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3.1</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sp>
        <p:nvSpPr>
          <p:cNvPr id="9" name="Rectangle 57"/>
          <p:cNvSpPr/>
          <p:nvPr/>
        </p:nvSpPr>
        <p:spPr>
          <a:xfrm>
            <a:off x="3089345" y="3067688"/>
            <a:ext cx="7461947" cy="373380"/>
          </a:xfrm>
          <a:prstGeom prst="rect">
            <a:avLst/>
          </a:prstGeom>
        </p:spPr>
        <p:txBody>
          <a:bodyPr wrap="square">
            <a:spAutoFit/>
          </a:bodyPr>
          <a:lstStyle/>
          <a:p>
            <a:pPr>
              <a:lnSpc>
                <a:spcPts val="2200"/>
              </a:lnSpc>
            </a:pPr>
            <a:r>
              <a:rPr lang="zh-CN" altLang="en-US" b="1" dirty="0">
                <a:solidFill>
                  <a:schemeClr val="tx1"/>
                </a:solidFill>
                <a:latin typeface="+mn-ea"/>
              </a:rPr>
              <a:t>激发学生考上大学的愿望</a:t>
            </a:r>
          </a:p>
        </p:txBody>
      </p:sp>
      <p:cxnSp>
        <p:nvCxnSpPr>
          <p:cNvPr id="24" name="直接连接符 23"/>
          <p:cNvCxnSpPr/>
          <p:nvPr/>
        </p:nvCxnSpPr>
        <p:spPr>
          <a:xfrm>
            <a:off x="3191124" y="3625002"/>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2266675" y="2966964"/>
            <a:ext cx="540000" cy="54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3.2</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sp>
        <p:nvSpPr>
          <p:cNvPr id="14" name="Rectangle 57"/>
          <p:cNvSpPr/>
          <p:nvPr/>
        </p:nvSpPr>
        <p:spPr>
          <a:xfrm>
            <a:off x="3089345" y="3843764"/>
            <a:ext cx="7461947" cy="373380"/>
          </a:xfrm>
          <a:prstGeom prst="rect">
            <a:avLst/>
          </a:prstGeom>
        </p:spPr>
        <p:txBody>
          <a:bodyPr wrap="square">
            <a:spAutoFit/>
          </a:bodyPr>
          <a:lstStyle/>
          <a:p>
            <a:pPr>
              <a:lnSpc>
                <a:spcPts val="2200"/>
              </a:lnSpc>
            </a:pPr>
            <a:r>
              <a:rPr lang="zh-CN" altLang="en-US" b="1" dirty="0">
                <a:solidFill>
                  <a:schemeClr val="tx1"/>
                </a:solidFill>
                <a:latin typeface="+mn-ea"/>
              </a:rPr>
              <a:t>班主任具备科学的管理水平</a:t>
            </a:r>
          </a:p>
        </p:txBody>
      </p:sp>
      <p:cxnSp>
        <p:nvCxnSpPr>
          <p:cNvPr id="25" name="直接连接符 24"/>
          <p:cNvCxnSpPr/>
          <p:nvPr/>
        </p:nvCxnSpPr>
        <p:spPr>
          <a:xfrm>
            <a:off x="3191124" y="4401078"/>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266675" y="3743041"/>
            <a:ext cx="540000" cy="540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3.3</a:t>
            </a:r>
            <a:endParaRPr lang="zh-CN" altLang="en-US" sz="2000" dirty="0">
              <a:solidFill>
                <a:schemeClr val="bg1"/>
              </a:solidFill>
              <a:effectLst/>
              <a:latin typeface="Agency FB" panose="020B0503020202020204" pitchFamily="34" charset="0"/>
              <a:ea typeface="微软雅黑" panose="020B0503020204020204" pitchFamily="34" charset="-122"/>
            </a:endParaRPr>
          </a:p>
        </p:txBody>
      </p:sp>
      <p:cxnSp>
        <p:nvCxnSpPr>
          <p:cNvPr id="41" name="直接连接符 40"/>
          <p:cNvCxnSpPr/>
          <p:nvPr/>
        </p:nvCxnSpPr>
        <p:spPr>
          <a:xfrm>
            <a:off x="3191124" y="2065155"/>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266675" y="4484614"/>
            <a:ext cx="540000" cy="54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3.</a:t>
            </a:r>
            <a:r>
              <a:rPr lang="en-US" sz="2000" dirty="0" smtClean="0">
                <a:solidFill>
                  <a:schemeClr val="bg1"/>
                </a:solidFill>
                <a:effectLst/>
                <a:latin typeface="Agency FB" panose="020B0503020202020204" pitchFamily="34" charset="0"/>
                <a:ea typeface="微软雅黑" panose="020B0503020204020204" pitchFamily="34" charset="-122"/>
              </a:rPr>
              <a:t>4</a:t>
            </a:r>
            <a:endParaRPr lang="en-US" sz="2000" dirty="0">
              <a:solidFill>
                <a:schemeClr val="bg1"/>
              </a:solidFill>
              <a:effectLst/>
              <a:latin typeface="Agency FB" panose="020B0503020202020204" pitchFamily="34" charset="0"/>
              <a:ea typeface="微软雅黑" panose="020B0503020204020204" pitchFamily="34" charset="-122"/>
            </a:endParaRPr>
          </a:p>
        </p:txBody>
      </p:sp>
      <p:sp>
        <p:nvSpPr>
          <p:cNvPr id="4" name="Rectangle 57"/>
          <p:cNvSpPr/>
          <p:nvPr/>
        </p:nvSpPr>
        <p:spPr>
          <a:xfrm>
            <a:off x="3089345" y="4567558"/>
            <a:ext cx="7461947" cy="373380"/>
          </a:xfrm>
          <a:prstGeom prst="rect">
            <a:avLst/>
          </a:prstGeom>
        </p:spPr>
        <p:txBody>
          <a:bodyPr wrap="square">
            <a:spAutoFit/>
          </a:bodyPr>
          <a:lstStyle/>
          <a:p>
            <a:pPr>
              <a:lnSpc>
                <a:spcPts val="2200"/>
              </a:lnSpc>
            </a:pPr>
            <a:r>
              <a:rPr lang="zh-CN" altLang="en-US" b="1" dirty="0">
                <a:solidFill>
                  <a:schemeClr val="tx1"/>
                </a:solidFill>
                <a:latin typeface="+mn-ea"/>
              </a:rPr>
              <a:t>协调学科间的相互关系</a:t>
            </a:r>
          </a:p>
        </p:txBody>
      </p:sp>
      <p:cxnSp>
        <p:nvCxnSpPr>
          <p:cNvPr id="5" name="直接连接符 4"/>
          <p:cNvCxnSpPr/>
          <p:nvPr/>
        </p:nvCxnSpPr>
        <p:spPr>
          <a:xfrm>
            <a:off x="3089524" y="5113548"/>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266675" y="5332974"/>
            <a:ext cx="540000" cy="54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smtClean="0">
                <a:solidFill>
                  <a:schemeClr val="bg1"/>
                </a:solidFill>
                <a:effectLst/>
                <a:latin typeface="Agency FB" panose="020B0503020202020204" pitchFamily="34" charset="0"/>
                <a:ea typeface="微软雅黑" panose="020B0503020204020204" pitchFamily="34" charset="-122"/>
              </a:rPr>
              <a:t>3.</a:t>
            </a:r>
            <a:r>
              <a:rPr lang="en-US" sz="2000" dirty="0" smtClean="0">
                <a:solidFill>
                  <a:schemeClr val="bg1"/>
                </a:solidFill>
                <a:effectLst/>
                <a:latin typeface="Agency FB" panose="020B0503020202020204" pitchFamily="34" charset="0"/>
                <a:ea typeface="微软雅黑" panose="020B0503020204020204" pitchFamily="34" charset="-122"/>
              </a:rPr>
              <a:t>4</a:t>
            </a:r>
            <a:endParaRPr lang="en-US" sz="2000" dirty="0">
              <a:solidFill>
                <a:schemeClr val="bg1"/>
              </a:solidFill>
              <a:effectLst/>
              <a:latin typeface="Agency FB" panose="020B0503020202020204" pitchFamily="34" charset="0"/>
              <a:ea typeface="微软雅黑" panose="020B0503020204020204" pitchFamily="34" charset="-122"/>
            </a:endParaRPr>
          </a:p>
        </p:txBody>
      </p:sp>
      <p:sp>
        <p:nvSpPr>
          <p:cNvPr id="12" name="Rectangle 57"/>
          <p:cNvSpPr/>
          <p:nvPr/>
        </p:nvSpPr>
        <p:spPr>
          <a:xfrm>
            <a:off x="3089345" y="5332733"/>
            <a:ext cx="7461947" cy="373380"/>
          </a:xfrm>
          <a:prstGeom prst="rect">
            <a:avLst/>
          </a:prstGeom>
        </p:spPr>
        <p:txBody>
          <a:bodyPr wrap="square">
            <a:spAutoFit/>
          </a:bodyPr>
          <a:lstStyle/>
          <a:p>
            <a:pPr>
              <a:lnSpc>
                <a:spcPts val="2200"/>
              </a:lnSpc>
            </a:pPr>
            <a:r>
              <a:rPr lang="zh-CN" altLang="en-US" b="1" dirty="0">
                <a:solidFill>
                  <a:schemeClr val="tx1"/>
                </a:solidFill>
                <a:latin typeface="+mn-ea"/>
              </a:rPr>
              <a:t>加强生物实验教学</a:t>
            </a:r>
          </a:p>
        </p:txBody>
      </p:sp>
      <p:cxnSp>
        <p:nvCxnSpPr>
          <p:cNvPr id="13" name="直接连接符 12"/>
          <p:cNvCxnSpPr/>
          <p:nvPr/>
        </p:nvCxnSpPr>
        <p:spPr>
          <a:xfrm>
            <a:off x="3089524" y="5872373"/>
            <a:ext cx="9000000" cy="0"/>
          </a:xfrm>
          <a:prstGeom prst="line">
            <a:avLst/>
          </a:prstGeom>
          <a:ln w="63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图表 23"/>
          <p:cNvGraphicFramePr/>
          <p:nvPr/>
        </p:nvGraphicFramePr>
        <p:xfrm>
          <a:off x="158115" y="43815"/>
          <a:ext cx="11755120" cy="67087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p14:dur="20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09"/>
          <p:cNvSpPr>
            <a:spLocks noEditPoints="1" noChangeArrowheads="1"/>
          </p:cNvSpPr>
          <p:nvPr/>
        </p:nvSpPr>
        <p:spPr bwMode="auto">
          <a:xfrm>
            <a:off x="4404127" y="1988707"/>
            <a:ext cx="6130088" cy="3045192"/>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2">
              <a:lumMod val="90000"/>
              <a:alpha val="70000"/>
            </a:schemeClr>
          </a:solidFill>
          <a:ln>
            <a:noFill/>
          </a:ln>
        </p:spPr>
        <p:txBody>
          <a:bodyPr lIns="130893" tIns="65447" rIns="130893" bIns="65447"/>
          <a:lstStyle/>
          <a:p>
            <a:pPr>
              <a:defRPr/>
            </a:pPr>
            <a:endParaRPr lang="zh-CN" altLang="en-US"/>
          </a:p>
        </p:txBody>
      </p:sp>
      <p:grpSp>
        <p:nvGrpSpPr>
          <p:cNvPr id="18" name="组合 17"/>
          <p:cNvGrpSpPr/>
          <p:nvPr/>
        </p:nvGrpSpPr>
        <p:grpSpPr>
          <a:xfrm>
            <a:off x="6978259" y="1676357"/>
            <a:ext cx="1011034" cy="1011034"/>
            <a:chOff x="1253204" y="1971679"/>
            <a:chExt cx="2914645" cy="2914646"/>
          </a:xfrm>
        </p:grpSpPr>
        <p:sp>
          <p:nvSpPr>
            <p:cNvPr id="19" name="任意多边形 18"/>
            <p:cNvSpPr/>
            <p:nvPr/>
          </p:nvSpPr>
          <p:spPr>
            <a:xfrm rot="16200000">
              <a:off x="504147" y="2720736"/>
              <a:ext cx="2914646" cy="1416531"/>
            </a:xfrm>
            <a:custGeom>
              <a:avLst/>
              <a:gdLst>
                <a:gd name="connsiteX0" fmla="*/ 2914646 w 2914646"/>
                <a:gd name="connsiteY0" fmla="*/ 1416531 h 1416531"/>
                <a:gd name="connsiteX1" fmla="*/ 2697610 w 2914646"/>
                <a:gd name="connsiteY1" fmla="*/ 1416531 h 1416531"/>
                <a:gd name="connsiteX2" fmla="*/ 2693255 w 2914646"/>
                <a:gd name="connsiteY2" fmla="*/ 1330300 h 1416531"/>
                <a:gd name="connsiteX3" fmla="*/ 1457322 w 2914646"/>
                <a:gd name="connsiteY3" fmla="*/ 214974 h 1416531"/>
                <a:gd name="connsiteX4" fmla="*/ 221388 w 2914646"/>
                <a:gd name="connsiteY4" fmla="*/ 1330300 h 1416531"/>
                <a:gd name="connsiteX5" fmla="*/ 217034 w 2914646"/>
                <a:gd name="connsiteY5" fmla="*/ 1416531 h 1416531"/>
                <a:gd name="connsiteX6" fmla="*/ 0 w 2914646"/>
                <a:gd name="connsiteY6" fmla="*/ 1416531 h 1416531"/>
                <a:gd name="connsiteX7" fmla="*/ 5366 w 2914646"/>
                <a:gd name="connsiteY7" fmla="*/ 1310268 h 1416531"/>
                <a:gd name="connsiteX8" fmla="*/ 1457323 w 2914646"/>
                <a:gd name="connsiteY8" fmla="*/ 0 h 1416531"/>
                <a:gd name="connsiteX9" fmla="*/ 2909280 w 2914646"/>
                <a:gd name="connsiteY9" fmla="*/ 1310268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697610" y="1416531"/>
                  </a:lnTo>
                  <a:lnTo>
                    <a:pt x="2693255" y="1330300"/>
                  </a:lnTo>
                  <a:cubicBezTo>
                    <a:pt x="2629635" y="703838"/>
                    <a:pt x="2100568" y="214974"/>
                    <a:pt x="1457322" y="214974"/>
                  </a:cubicBezTo>
                  <a:cubicBezTo>
                    <a:pt x="814075" y="214974"/>
                    <a:pt x="285008" y="703838"/>
                    <a:pt x="221388" y="1330300"/>
                  </a:cubicBezTo>
                  <a:lnTo>
                    <a:pt x="217034" y="1416531"/>
                  </a:lnTo>
                  <a:lnTo>
                    <a:pt x="0" y="1416531"/>
                  </a:lnTo>
                  <a:lnTo>
                    <a:pt x="5366" y="1310268"/>
                  </a:lnTo>
                  <a:cubicBezTo>
                    <a:pt x="80107" y="574310"/>
                    <a:pt x="701646" y="0"/>
                    <a:pt x="1457323" y="0"/>
                  </a:cubicBezTo>
                  <a:cubicBezTo>
                    <a:pt x="2213000" y="0"/>
                    <a:pt x="2834540" y="574310"/>
                    <a:pt x="2909280" y="1310268"/>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 name="任意多边形 19"/>
            <p:cNvSpPr/>
            <p:nvPr/>
          </p:nvSpPr>
          <p:spPr>
            <a:xfrm rot="5400000" flipH="1">
              <a:off x="2002261" y="2720736"/>
              <a:ext cx="2914646" cy="1416531"/>
            </a:xfrm>
            <a:custGeom>
              <a:avLst/>
              <a:gdLst>
                <a:gd name="connsiteX0" fmla="*/ 2914646 w 2914646"/>
                <a:gd name="connsiteY0" fmla="*/ 1416531 h 1416531"/>
                <a:gd name="connsiteX1" fmla="*/ 2909280 w 2914646"/>
                <a:gd name="connsiteY1" fmla="*/ 1310268 h 1416531"/>
                <a:gd name="connsiteX2" fmla="*/ 1457323 w 2914646"/>
                <a:gd name="connsiteY2" fmla="*/ 0 h 1416531"/>
                <a:gd name="connsiteX3" fmla="*/ 5366 w 2914646"/>
                <a:gd name="connsiteY3" fmla="*/ 1310268 h 1416531"/>
                <a:gd name="connsiteX4" fmla="*/ 0 w 2914646"/>
                <a:gd name="connsiteY4" fmla="*/ 1416531 h 1416531"/>
                <a:gd name="connsiteX5" fmla="*/ 217034 w 2914646"/>
                <a:gd name="connsiteY5" fmla="*/ 1416531 h 1416531"/>
                <a:gd name="connsiteX6" fmla="*/ 221388 w 2914646"/>
                <a:gd name="connsiteY6" fmla="*/ 1330300 h 1416531"/>
                <a:gd name="connsiteX7" fmla="*/ 1457322 w 2914646"/>
                <a:gd name="connsiteY7" fmla="*/ 214974 h 1416531"/>
                <a:gd name="connsiteX8" fmla="*/ 2693255 w 2914646"/>
                <a:gd name="connsiteY8" fmla="*/ 1330300 h 1416531"/>
                <a:gd name="connsiteX9" fmla="*/ 2697610 w 2914646"/>
                <a:gd name="connsiteY9" fmla="*/ 1416531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909280" y="1310268"/>
                  </a:lnTo>
                  <a:cubicBezTo>
                    <a:pt x="2834540" y="574310"/>
                    <a:pt x="2213000" y="0"/>
                    <a:pt x="1457323" y="0"/>
                  </a:cubicBezTo>
                  <a:cubicBezTo>
                    <a:pt x="701646" y="0"/>
                    <a:pt x="80107" y="574310"/>
                    <a:pt x="5366" y="1310268"/>
                  </a:cubicBezTo>
                  <a:lnTo>
                    <a:pt x="0" y="1416531"/>
                  </a:lnTo>
                  <a:lnTo>
                    <a:pt x="217034" y="1416531"/>
                  </a:lnTo>
                  <a:lnTo>
                    <a:pt x="221388" y="1330300"/>
                  </a:lnTo>
                  <a:cubicBezTo>
                    <a:pt x="285008" y="703838"/>
                    <a:pt x="814075" y="214974"/>
                    <a:pt x="1457322" y="214974"/>
                  </a:cubicBezTo>
                  <a:cubicBezTo>
                    <a:pt x="2100568" y="214974"/>
                    <a:pt x="2629635" y="703838"/>
                    <a:pt x="2693255" y="1330300"/>
                  </a:cubicBezTo>
                  <a:lnTo>
                    <a:pt x="2697610" y="14165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21" name="AutoShape 51"/>
          <p:cNvSpPr>
            <a:spLocks noChangeArrowheads="1"/>
          </p:cNvSpPr>
          <p:nvPr/>
        </p:nvSpPr>
        <p:spPr bwMode="gray">
          <a:xfrm>
            <a:off x="4969176" y="4011429"/>
            <a:ext cx="5334000" cy="830579"/>
          </a:xfrm>
          <a:prstGeom prst="roundRect">
            <a:avLst>
              <a:gd name="adj" fmla="val 0"/>
            </a:avLst>
          </a:prstGeom>
          <a:noFill/>
          <a:ln w="28575" algn="ctr">
            <a:noFill/>
            <a:round/>
          </a:ln>
          <a:effectLst/>
        </p:spPr>
        <p:txBody>
          <a:bodyPr wrap="none" lIns="0" tIns="0" rIns="0" bIns="0" anchor="ctr">
            <a:spAutoFit/>
          </a:bodyPr>
          <a:lstStyle/>
          <a:p>
            <a:pPr algn="ctr">
              <a:lnSpc>
                <a:spcPct val="90000"/>
              </a:lnSpc>
              <a:buClr>
                <a:schemeClr val="bg2"/>
              </a:buClr>
              <a:buSzPct val="70000"/>
              <a:buFont typeface="Wingdings" panose="05000000000000000000" pitchFamily="2" charset="2"/>
              <a:buNone/>
            </a:pPr>
            <a:r>
              <a:rPr lang="zh-CN" altLang="en-US" sz="6000" b="1" dirty="0">
                <a:solidFill>
                  <a:schemeClr val="accent2"/>
                </a:solidFill>
                <a:latin typeface="微软雅黑" panose="020B0503020204020204" pitchFamily="34" charset="-122"/>
                <a:ea typeface="微软雅黑" panose="020B0503020204020204" pitchFamily="34" charset="-122"/>
              </a:rPr>
              <a:t>亮点与不足之处</a:t>
            </a:r>
            <a:endParaRPr lang="en-US" altLang="zh-CN" sz="6000" b="1" dirty="0">
              <a:solidFill>
                <a:schemeClr val="accent2"/>
              </a:solidFill>
              <a:latin typeface="微软雅黑" panose="020B0503020204020204" pitchFamily="34" charset="-122"/>
              <a:ea typeface="微软雅黑" panose="020B0503020204020204" pitchFamily="34" charset="-122"/>
            </a:endParaRPr>
          </a:p>
        </p:txBody>
      </p:sp>
      <p:sp>
        <p:nvSpPr>
          <p:cNvPr id="22" name="矩形 21"/>
          <p:cNvSpPr/>
          <p:nvPr/>
        </p:nvSpPr>
        <p:spPr>
          <a:xfrm>
            <a:off x="7176617" y="1897748"/>
            <a:ext cx="585108" cy="56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smtClean="0">
                <a:solidFill>
                  <a:schemeClr val="accent1"/>
                </a:solidFill>
                <a:latin typeface="Agency FB" panose="020B0503020202020204" pitchFamily="34" charset="0"/>
              </a:rPr>
              <a:t>04</a:t>
            </a:r>
            <a:endParaRPr lang="zh-CN" altLang="en-US" sz="3600" b="1" dirty="0">
              <a:solidFill>
                <a:schemeClr val="accent2"/>
              </a:solidFill>
              <a:latin typeface="Agency FB" panose="020B0503020202020204" pitchFamily="34" charset="0"/>
            </a:endParaRPr>
          </a:p>
        </p:txBody>
      </p:sp>
      <p:sp>
        <p:nvSpPr>
          <p:cNvPr id="23" name="矩形 22"/>
          <p:cNvSpPr/>
          <p:nvPr/>
        </p:nvSpPr>
        <p:spPr>
          <a:xfrm>
            <a:off x="7267735" y="1759371"/>
            <a:ext cx="402872" cy="211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dirty="0" smtClean="0">
                <a:solidFill>
                  <a:schemeClr val="accent2"/>
                </a:solidFill>
                <a:latin typeface="Agency FB" panose="020B0503020202020204" pitchFamily="34" charset="0"/>
              </a:rPr>
              <a:t>Part</a:t>
            </a:r>
            <a:endParaRPr lang="zh-CN" altLang="en-US" sz="1100" b="1" dirty="0">
              <a:solidFill>
                <a:schemeClr val="accent2"/>
              </a:solidFill>
              <a:latin typeface="Agency FB" panose="020B0503020202020204" pitchFamily="34" charset="0"/>
            </a:endParaRPr>
          </a:p>
        </p:txBody>
      </p:sp>
      <p:grpSp>
        <p:nvGrpSpPr>
          <p:cNvPr id="27" name="组合 26"/>
          <p:cNvGrpSpPr/>
          <p:nvPr/>
        </p:nvGrpSpPr>
        <p:grpSpPr>
          <a:xfrm flipH="1">
            <a:off x="1263563" y="1320306"/>
            <a:ext cx="2858034" cy="4381994"/>
            <a:chOff x="0" y="860425"/>
            <a:chExt cx="2795588" cy="4286250"/>
          </a:xfrm>
          <a:solidFill>
            <a:schemeClr val="accent1"/>
          </a:solidFill>
        </p:grpSpPr>
        <p:sp>
          <p:nvSpPr>
            <p:cNvPr id="28" name="Freeform 5"/>
            <p:cNvSpPr>
              <a:spLocks noEditPoints="1"/>
            </p:cNvSpPr>
            <p:nvPr/>
          </p:nvSpPr>
          <p:spPr bwMode="auto">
            <a:xfrm>
              <a:off x="0" y="860425"/>
              <a:ext cx="2674938" cy="4286250"/>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grpFill/>
            <a:ln w="5" cap="flat">
              <a:noFill/>
              <a:prstDash val="solid"/>
              <a:miter lim="800000"/>
            </a:ln>
          </p:spPr>
          <p:txBody>
            <a:bodyPr vert="horz" wrap="square" lIns="91440" tIns="45720" rIns="91440" bIns="45720" numCol="1" anchor="t" anchorCtr="0" compatLnSpc="1"/>
            <a:lstStyle/>
            <a:p>
              <a:endParaRPr lang="zh-CN" altLang="en-US"/>
            </a:p>
          </p:txBody>
        </p:sp>
        <p:sp>
          <p:nvSpPr>
            <p:cNvPr id="29" name="Freeform 6"/>
            <p:cNvSpPr>
              <a:spLocks noEditPoints="1"/>
            </p:cNvSpPr>
            <p:nvPr/>
          </p:nvSpPr>
          <p:spPr bwMode="auto">
            <a:xfrm>
              <a:off x="2590800" y="2408238"/>
              <a:ext cx="204788" cy="2530475"/>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grpFill/>
            <a:ln>
              <a:noFill/>
            </a:ln>
          </p:spPr>
          <p:txBody>
            <a:bodyPr vert="horz" wrap="square" lIns="91440" tIns="45720" rIns="91440" bIns="45720" numCol="1" anchor="t" anchorCtr="0" compatLnSpc="1"/>
            <a:lstStyle/>
            <a:p>
              <a:endParaRPr lang="zh-CN" altLang="en-US"/>
            </a:p>
          </p:txBody>
        </p:sp>
      </p:grpSp>
      <p:sp>
        <p:nvSpPr>
          <p:cNvPr id="30" name="矩形 29"/>
          <p:cNvSpPr/>
          <p:nvPr/>
        </p:nvSpPr>
        <p:spPr>
          <a:xfrm>
            <a:off x="4244942" y="1320306"/>
            <a:ext cx="6448458" cy="4381994"/>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5840291" y="2716417"/>
            <a:ext cx="3259030" cy="586564"/>
            <a:chOff x="7232135" y="5964585"/>
            <a:chExt cx="4963932" cy="893415"/>
          </a:xfrm>
        </p:grpSpPr>
        <p:grpSp>
          <p:nvGrpSpPr>
            <p:cNvPr id="32" name="组合 31"/>
            <p:cNvGrpSpPr/>
            <p:nvPr/>
          </p:nvGrpSpPr>
          <p:grpSpPr>
            <a:xfrm>
              <a:off x="7233586" y="5964585"/>
              <a:ext cx="4961031" cy="814555"/>
              <a:chOff x="6350" y="1903413"/>
              <a:chExt cx="12182476" cy="2000250"/>
            </a:xfrm>
          </p:grpSpPr>
          <p:sp>
            <p:nvSpPr>
              <p:cNvPr id="34"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3" name="任意多边形 32"/>
            <p:cNvSpPr/>
            <p:nvPr/>
          </p:nvSpPr>
          <p:spPr>
            <a:xfrm>
              <a:off x="7232135" y="6544974"/>
              <a:ext cx="4963932" cy="313026"/>
            </a:xfrm>
            <a:custGeom>
              <a:avLst/>
              <a:gdLst>
                <a:gd name="connsiteX0" fmla="*/ 0 w 12189600"/>
                <a:gd name="connsiteY0" fmla="*/ 356 h 768677"/>
                <a:gd name="connsiteX1" fmla="*/ 3161678 w 12189600"/>
                <a:gd name="connsiteY1" fmla="*/ 356 h 768677"/>
                <a:gd name="connsiteX2" fmla="*/ 5845209 w 12189600"/>
                <a:gd name="connsiteY2" fmla="*/ 436500 h 768677"/>
                <a:gd name="connsiteX3" fmla="*/ 6036969 w 12189600"/>
                <a:gd name="connsiteY3" fmla="*/ 545571 h 768677"/>
                <a:gd name="connsiteX4" fmla="*/ 6152865 w 12189600"/>
                <a:gd name="connsiteY4" fmla="*/ 545571 h 768677"/>
                <a:gd name="connsiteX5" fmla="*/ 6355979 w 12189600"/>
                <a:gd name="connsiteY5" fmla="*/ 430507 h 768677"/>
                <a:gd name="connsiteX6" fmla="*/ 8761275 w 12189600"/>
                <a:gd name="connsiteY6" fmla="*/ 356 h 768677"/>
                <a:gd name="connsiteX7" fmla="*/ 12189600 w 12189600"/>
                <a:gd name="connsiteY7" fmla="*/ 356 h 768677"/>
                <a:gd name="connsiteX8" fmla="*/ 12189600 w 12189600"/>
                <a:gd name="connsiteY8" fmla="*/ 190568 h 768677"/>
                <a:gd name="connsiteX9" fmla="*/ 8761275 w 12189600"/>
                <a:gd name="connsiteY9" fmla="*/ 190568 h 768677"/>
                <a:gd name="connsiteX10" fmla="*/ 6642677 w 12189600"/>
                <a:gd name="connsiteY10" fmla="*/ 497440 h 768677"/>
                <a:gd name="connsiteX11" fmla="*/ 6365912 w 12189600"/>
                <a:gd name="connsiteY11" fmla="*/ 616448 h 768677"/>
                <a:gd name="connsiteX12" fmla="*/ 6372664 w 12189600"/>
                <a:gd name="connsiteY12" fmla="*/ 649890 h 768677"/>
                <a:gd name="connsiteX13" fmla="*/ 6372664 w 12189600"/>
                <a:gd name="connsiteY13" fmla="*/ 664357 h 768677"/>
                <a:gd name="connsiteX14" fmla="*/ 6268345 w 12189600"/>
                <a:gd name="connsiteY14" fmla="*/ 768676 h 768677"/>
                <a:gd name="connsiteX15" fmla="*/ 6094802 w 12189600"/>
                <a:gd name="connsiteY15" fmla="*/ 768676 h 768677"/>
                <a:gd name="connsiteX16" fmla="*/ 6094800 w 12189600"/>
                <a:gd name="connsiteY16" fmla="*/ 768677 h 768677"/>
                <a:gd name="connsiteX17" fmla="*/ 6094798 w 12189600"/>
                <a:gd name="connsiteY17" fmla="*/ 768676 h 768677"/>
                <a:gd name="connsiteX18" fmla="*/ 5921255 w 12189600"/>
                <a:gd name="connsiteY18" fmla="*/ 768676 h 768677"/>
                <a:gd name="connsiteX19" fmla="*/ 5816936 w 12189600"/>
                <a:gd name="connsiteY19" fmla="*/ 664357 h 768677"/>
                <a:gd name="connsiteX20" fmla="*/ 5816936 w 12189600"/>
                <a:gd name="connsiteY20" fmla="*/ 649890 h 768677"/>
                <a:gd name="connsiteX21" fmla="*/ 5823520 w 12189600"/>
                <a:gd name="connsiteY21" fmla="*/ 617281 h 768677"/>
                <a:gd name="connsiteX22" fmla="*/ 5566416 w 12189600"/>
                <a:gd name="connsiteY22" fmla="*/ 505480 h 768677"/>
                <a:gd name="connsiteX23" fmla="*/ 3161678 w 12189600"/>
                <a:gd name="connsiteY23" fmla="*/ 190568 h 768677"/>
                <a:gd name="connsiteX24" fmla="*/ 0 w 12189600"/>
                <a:gd name="connsiteY24" fmla="*/ 190568 h 768677"/>
                <a:gd name="connsiteX25" fmla="*/ 0 w 12189600"/>
                <a:gd name="connsiteY25" fmla="*/ 124917 h 768677"/>
                <a:gd name="connsiteX26" fmla="*/ 0 w 12189600"/>
                <a:gd name="connsiteY26" fmla="*/ 356 h 7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9600" h="768677">
                  <a:moveTo>
                    <a:pt x="0" y="356"/>
                  </a:moveTo>
                  <a:cubicBezTo>
                    <a:pt x="3161678" y="356"/>
                    <a:pt x="3161678" y="356"/>
                    <a:pt x="3161678" y="356"/>
                  </a:cubicBezTo>
                  <a:cubicBezTo>
                    <a:pt x="4375480" y="-7983"/>
                    <a:pt x="5229585" y="129596"/>
                    <a:pt x="5845209" y="436500"/>
                  </a:cubicBezTo>
                  <a:lnTo>
                    <a:pt x="6036969" y="545571"/>
                  </a:lnTo>
                  <a:lnTo>
                    <a:pt x="6152865" y="545571"/>
                  </a:lnTo>
                  <a:lnTo>
                    <a:pt x="6355979" y="430507"/>
                  </a:lnTo>
                  <a:cubicBezTo>
                    <a:pt x="6996124" y="114657"/>
                    <a:pt x="7844674" y="356"/>
                    <a:pt x="8761275" y="356"/>
                  </a:cubicBezTo>
                  <a:cubicBezTo>
                    <a:pt x="12189600" y="356"/>
                    <a:pt x="12189600" y="356"/>
                    <a:pt x="12189600" y="356"/>
                  </a:cubicBezTo>
                  <a:lnTo>
                    <a:pt x="12189600" y="190568"/>
                  </a:lnTo>
                  <a:cubicBezTo>
                    <a:pt x="12189600" y="190568"/>
                    <a:pt x="12189600" y="190568"/>
                    <a:pt x="8761275" y="190568"/>
                  </a:cubicBezTo>
                  <a:cubicBezTo>
                    <a:pt x="7975617" y="190568"/>
                    <a:pt x="7239956" y="274545"/>
                    <a:pt x="6642677" y="497440"/>
                  </a:cubicBezTo>
                  <a:lnTo>
                    <a:pt x="6365912" y="616448"/>
                  </a:lnTo>
                  <a:lnTo>
                    <a:pt x="6372664" y="649890"/>
                  </a:lnTo>
                  <a:lnTo>
                    <a:pt x="6372664" y="664357"/>
                  </a:lnTo>
                  <a:cubicBezTo>
                    <a:pt x="6372664" y="721971"/>
                    <a:pt x="6325959" y="768676"/>
                    <a:pt x="6268345" y="768676"/>
                  </a:cubicBezTo>
                  <a:lnTo>
                    <a:pt x="6094802" y="768676"/>
                  </a:lnTo>
                  <a:lnTo>
                    <a:pt x="6094800" y="768677"/>
                  </a:lnTo>
                  <a:lnTo>
                    <a:pt x="6094798" y="768676"/>
                  </a:lnTo>
                  <a:lnTo>
                    <a:pt x="5921255" y="768676"/>
                  </a:lnTo>
                  <a:cubicBezTo>
                    <a:pt x="5863641" y="768676"/>
                    <a:pt x="5816936" y="721971"/>
                    <a:pt x="5816936" y="664357"/>
                  </a:cubicBezTo>
                  <a:lnTo>
                    <a:pt x="5816936" y="649890"/>
                  </a:lnTo>
                  <a:lnTo>
                    <a:pt x="5823520" y="617281"/>
                  </a:lnTo>
                  <a:lnTo>
                    <a:pt x="5566416" y="505480"/>
                  </a:lnTo>
                  <a:cubicBezTo>
                    <a:pt x="4978214" y="283478"/>
                    <a:pt x="4202080" y="183420"/>
                    <a:pt x="3161678" y="190568"/>
                  </a:cubicBezTo>
                  <a:cubicBezTo>
                    <a:pt x="3161678" y="190568"/>
                    <a:pt x="3161678" y="190568"/>
                    <a:pt x="0" y="190568"/>
                  </a:cubicBezTo>
                  <a:lnTo>
                    <a:pt x="0" y="124917"/>
                  </a:lnTo>
                  <a:cubicBezTo>
                    <a:pt x="0" y="356"/>
                    <a:pt x="0" y="356"/>
                    <a:pt x="0" y="356"/>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亮点</a:t>
            </a:r>
            <a:endParaRPr lang="zh-CN" altLang="en-US" dirty="0"/>
          </a:p>
        </p:txBody>
      </p:sp>
      <p:sp>
        <p:nvSpPr>
          <p:cNvPr id="88" name="TextBox 28"/>
          <p:cNvSpPr txBox="1"/>
          <p:nvPr/>
        </p:nvSpPr>
        <p:spPr>
          <a:xfrm>
            <a:off x="1328420" y="3316605"/>
            <a:ext cx="2651125" cy="984885"/>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sz="3200" b="1" dirty="0" smtClean="0"/>
              <a:t>研究内容具有现实针对性</a:t>
            </a:r>
          </a:p>
        </p:txBody>
      </p:sp>
      <p:sp>
        <p:nvSpPr>
          <p:cNvPr id="107" name="TextBox 28"/>
          <p:cNvSpPr txBox="1"/>
          <p:nvPr/>
        </p:nvSpPr>
        <p:spPr>
          <a:xfrm>
            <a:off x="8526780" y="3316605"/>
            <a:ext cx="2625090" cy="984885"/>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sz="3200" b="1" dirty="0" smtClean="0">
                <a:solidFill>
                  <a:schemeClr val="accent1"/>
                </a:solidFill>
              </a:rPr>
              <a:t>应对策略具有可操作性</a:t>
            </a:r>
            <a:endParaRPr lang="zh-CN" altLang="en-US" sz="3200" b="1" dirty="0">
              <a:solidFill>
                <a:schemeClr val="accent1"/>
              </a:solidFill>
            </a:endParaRPr>
          </a:p>
        </p:txBody>
      </p:sp>
      <p:grpSp>
        <p:nvGrpSpPr>
          <p:cNvPr id="21" name="组合 20"/>
          <p:cNvGrpSpPr/>
          <p:nvPr/>
        </p:nvGrpSpPr>
        <p:grpSpPr>
          <a:xfrm>
            <a:off x="3979692" y="1882775"/>
            <a:ext cx="4232617" cy="3852863"/>
            <a:chOff x="3979692" y="1882775"/>
            <a:chExt cx="4232617" cy="3852863"/>
          </a:xfrm>
        </p:grpSpPr>
        <p:sp>
          <p:nvSpPr>
            <p:cNvPr id="43" name="Freeform 5"/>
            <p:cNvSpPr/>
            <p:nvPr/>
          </p:nvSpPr>
          <p:spPr bwMode="auto">
            <a:xfrm flipH="1">
              <a:off x="5081758" y="1882775"/>
              <a:ext cx="3130551" cy="3852863"/>
            </a:xfrm>
            <a:custGeom>
              <a:avLst/>
              <a:gdLst>
                <a:gd name="T0" fmla="*/ 1521 w 1973"/>
                <a:gd name="T1" fmla="*/ 2401 h 2429"/>
                <a:gd name="T2" fmla="*/ 1501 w 1973"/>
                <a:gd name="T3" fmla="*/ 2429 h 2429"/>
                <a:gd name="T4" fmla="*/ 813 w 1973"/>
                <a:gd name="T5" fmla="*/ 2429 h 2429"/>
                <a:gd name="T6" fmla="*/ 797 w 1973"/>
                <a:gd name="T7" fmla="*/ 2413 h 2429"/>
                <a:gd name="T8" fmla="*/ 797 w 1973"/>
                <a:gd name="T9" fmla="*/ 2233 h 2429"/>
                <a:gd name="T10" fmla="*/ 777 w 1973"/>
                <a:gd name="T11" fmla="*/ 2149 h 2429"/>
                <a:gd name="T12" fmla="*/ 669 w 1973"/>
                <a:gd name="T13" fmla="*/ 2021 h 2429"/>
                <a:gd name="T14" fmla="*/ 541 w 1973"/>
                <a:gd name="T15" fmla="*/ 2037 h 2429"/>
                <a:gd name="T16" fmla="*/ 289 w 1973"/>
                <a:gd name="T17" fmla="*/ 2029 h 2429"/>
                <a:gd name="T18" fmla="*/ 261 w 1973"/>
                <a:gd name="T19" fmla="*/ 1917 h 2429"/>
                <a:gd name="T20" fmla="*/ 261 w 1973"/>
                <a:gd name="T21" fmla="*/ 1821 h 2429"/>
                <a:gd name="T22" fmla="*/ 213 w 1973"/>
                <a:gd name="T23" fmla="*/ 1729 h 2429"/>
                <a:gd name="T24" fmla="*/ 253 w 1973"/>
                <a:gd name="T25" fmla="*/ 1677 h 2429"/>
                <a:gd name="T26" fmla="*/ 205 w 1973"/>
                <a:gd name="T27" fmla="*/ 1633 h 2429"/>
                <a:gd name="T28" fmla="*/ 217 w 1973"/>
                <a:gd name="T29" fmla="*/ 1509 h 2429"/>
                <a:gd name="T30" fmla="*/ 125 w 1973"/>
                <a:gd name="T31" fmla="*/ 1413 h 2429"/>
                <a:gd name="T32" fmla="*/ 1 w 1973"/>
                <a:gd name="T33" fmla="*/ 1325 h 2429"/>
                <a:gd name="T34" fmla="*/ 145 w 1973"/>
                <a:gd name="T35" fmla="*/ 1145 h 2429"/>
                <a:gd name="T36" fmla="*/ 181 w 1973"/>
                <a:gd name="T37" fmla="*/ 901 h 2429"/>
                <a:gd name="T38" fmla="*/ 705 w 1973"/>
                <a:gd name="T39" fmla="*/ 93 h 2429"/>
                <a:gd name="T40" fmla="*/ 1541 w 1973"/>
                <a:gd name="T41" fmla="*/ 145 h 2429"/>
                <a:gd name="T42" fmla="*/ 1925 w 1973"/>
                <a:gd name="T43" fmla="*/ 961 h 2429"/>
                <a:gd name="T44" fmla="*/ 1761 w 1973"/>
                <a:gd name="T45" fmla="*/ 1381 h 2429"/>
                <a:gd name="T46" fmla="*/ 1541 w 1973"/>
                <a:gd name="T47" fmla="*/ 1381 h 2429"/>
                <a:gd name="T48" fmla="*/ 1729 w 1973"/>
                <a:gd name="T49" fmla="*/ 957 h 2429"/>
                <a:gd name="T50" fmla="*/ 1417 w 1973"/>
                <a:gd name="T51" fmla="*/ 321 h 2429"/>
                <a:gd name="T52" fmla="*/ 769 w 1973"/>
                <a:gd name="T53" fmla="*/ 317 h 2429"/>
                <a:gd name="T54" fmla="*/ 409 w 1973"/>
                <a:gd name="T55" fmla="*/ 1093 h 2429"/>
                <a:gd name="T56" fmla="*/ 873 w 1973"/>
                <a:gd name="T57" fmla="*/ 1833 h 2429"/>
                <a:gd name="T58" fmla="*/ 1217 w 1973"/>
                <a:gd name="T59" fmla="*/ 1989 h 2429"/>
                <a:gd name="T60" fmla="*/ 1445 w 1973"/>
                <a:gd name="T61" fmla="*/ 2145 h 2429"/>
                <a:gd name="T62" fmla="*/ 1521 w 1973"/>
                <a:gd name="T63" fmla="*/ 24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3" h="2429">
                  <a:moveTo>
                    <a:pt x="1521" y="2401"/>
                  </a:moveTo>
                  <a:cubicBezTo>
                    <a:pt x="1521" y="2401"/>
                    <a:pt x="1516" y="2429"/>
                    <a:pt x="1501" y="2429"/>
                  </a:cubicBezTo>
                  <a:cubicBezTo>
                    <a:pt x="1486" y="2429"/>
                    <a:pt x="813" y="2429"/>
                    <a:pt x="813" y="2429"/>
                  </a:cubicBezTo>
                  <a:cubicBezTo>
                    <a:pt x="813" y="2429"/>
                    <a:pt x="797" y="2424"/>
                    <a:pt x="797" y="2413"/>
                  </a:cubicBezTo>
                  <a:cubicBezTo>
                    <a:pt x="797" y="2402"/>
                    <a:pt x="797" y="2233"/>
                    <a:pt x="797" y="2233"/>
                  </a:cubicBezTo>
                  <a:cubicBezTo>
                    <a:pt x="797" y="2233"/>
                    <a:pt x="798" y="2197"/>
                    <a:pt x="777" y="2149"/>
                  </a:cubicBezTo>
                  <a:cubicBezTo>
                    <a:pt x="756" y="2101"/>
                    <a:pt x="716" y="2030"/>
                    <a:pt x="669" y="2021"/>
                  </a:cubicBezTo>
                  <a:cubicBezTo>
                    <a:pt x="622" y="2012"/>
                    <a:pt x="577" y="2028"/>
                    <a:pt x="541" y="2037"/>
                  </a:cubicBezTo>
                  <a:cubicBezTo>
                    <a:pt x="505" y="2046"/>
                    <a:pt x="344" y="2062"/>
                    <a:pt x="289" y="2029"/>
                  </a:cubicBezTo>
                  <a:cubicBezTo>
                    <a:pt x="234" y="1996"/>
                    <a:pt x="246" y="1945"/>
                    <a:pt x="261" y="1917"/>
                  </a:cubicBezTo>
                  <a:cubicBezTo>
                    <a:pt x="276" y="1889"/>
                    <a:pt x="281" y="1842"/>
                    <a:pt x="261" y="1821"/>
                  </a:cubicBezTo>
                  <a:cubicBezTo>
                    <a:pt x="241" y="1800"/>
                    <a:pt x="204" y="1750"/>
                    <a:pt x="213" y="1729"/>
                  </a:cubicBezTo>
                  <a:cubicBezTo>
                    <a:pt x="222" y="1708"/>
                    <a:pt x="253" y="1677"/>
                    <a:pt x="253" y="1677"/>
                  </a:cubicBezTo>
                  <a:cubicBezTo>
                    <a:pt x="253" y="1677"/>
                    <a:pt x="207" y="1664"/>
                    <a:pt x="205" y="1633"/>
                  </a:cubicBezTo>
                  <a:cubicBezTo>
                    <a:pt x="203" y="1602"/>
                    <a:pt x="225" y="1566"/>
                    <a:pt x="217" y="1509"/>
                  </a:cubicBezTo>
                  <a:cubicBezTo>
                    <a:pt x="209" y="1452"/>
                    <a:pt x="166" y="1429"/>
                    <a:pt x="125" y="1413"/>
                  </a:cubicBezTo>
                  <a:cubicBezTo>
                    <a:pt x="84" y="1397"/>
                    <a:pt x="0" y="1384"/>
                    <a:pt x="1" y="1325"/>
                  </a:cubicBezTo>
                  <a:cubicBezTo>
                    <a:pt x="2" y="1266"/>
                    <a:pt x="103" y="1193"/>
                    <a:pt x="145" y="1145"/>
                  </a:cubicBezTo>
                  <a:cubicBezTo>
                    <a:pt x="187" y="1097"/>
                    <a:pt x="194" y="1040"/>
                    <a:pt x="181" y="901"/>
                  </a:cubicBezTo>
                  <a:cubicBezTo>
                    <a:pt x="153" y="595"/>
                    <a:pt x="284" y="224"/>
                    <a:pt x="705" y="93"/>
                  </a:cubicBezTo>
                  <a:cubicBezTo>
                    <a:pt x="981" y="7"/>
                    <a:pt x="1290" y="0"/>
                    <a:pt x="1541" y="145"/>
                  </a:cubicBezTo>
                  <a:cubicBezTo>
                    <a:pt x="1792" y="290"/>
                    <a:pt x="1973" y="633"/>
                    <a:pt x="1925" y="961"/>
                  </a:cubicBezTo>
                  <a:cubicBezTo>
                    <a:pt x="1885" y="1237"/>
                    <a:pt x="1761" y="1381"/>
                    <a:pt x="1761" y="1381"/>
                  </a:cubicBezTo>
                  <a:cubicBezTo>
                    <a:pt x="1541" y="1381"/>
                    <a:pt x="1541" y="1381"/>
                    <a:pt x="1541" y="1381"/>
                  </a:cubicBezTo>
                  <a:cubicBezTo>
                    <a:pt x="1541" y="1381"/>
                    <a:pt x="1703" y="1195"/>
                    <a:pt x="1729" y="957"/>
                  </a:cubicBezTo>
                  <a:cubicBezTo>
                    <a:pt x="1755" y="719"/>
                    <a:pt x="1645" y="467"/>
                    <a:pt x="1417" y="321"/>
                  </a:cubicBezTo>
                  <a:cubicBezTo>
                    <a:pt x="1189" y="175"/>
                    <a:pt x="927" y="219"/>
                    <a:pt x="769" y="317"/>
                  </a:cubicBezTo>
                  <a:cubicBezTo>
                    <a:pt x="611" y="415"/>
                    <a:pt x="365" y="663"/>
                    <a:pt x="409" y="1093"/>
                  </a:cubicBezTo>
                  <a:cubicBezTo>
                    <a:pt x="453" y="1523"/>
                    <a:pt x="753" y="1749"/>
                    <a:pt x="873" y="1833"/>
                  </a:cubicBezTo>
                  <a:cubicBezTo>
                    <a:pt x="993" y="1917"/>
                    <a:pt x="1175" y="1977"/>
                    <a:pt x="1217" y="1989"/>
                  </a:cubicBezTo>
                  <a:cubicBezTo>
                    <a:pt x="1259" y="2001"/>
                    <a:pt x="1383" y="2051"/>
                    <a:pt x="1445" y="2145"/>
                  </a:cubicBezTo>
                  <a:cubicBezTo>
                    <a:pt x="1507" y="2239"/>
                    <a:pt x="1519" y="2369"/>
                    <a:pt x="1521" y="240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4" name="Freeform 6"/>
            <p:cNvSpPr>
              <a:spLocks noEditPoints="1"/>
            </p:cNvSpPr>
            <p:nvPr/>
          </p:nvSpPr>
          <p:spPr bwMode="auto">
            <a:xfrm flipH="1">
              <a:off x="6139034" y="2849563"/>
              <a:ext cx="438150" cy="889000"/>
            </a:xfrm>
            <a:custGeom>
              <a:avLst/>
              <a:gdLst>
                <a:gd name="T0" fmla="*/ 270 w 276"/>
                <a:gd name="T1" fmla="*/ 479 h 560"/>
                <a:gd name="T2" fmla="*/ 218 w 276"/>
                <a:gd name="T3" fmla="*/ 495 h 560"/>
                <a:gd name="T4" fmla="*/ 166 w 276"/>
                <a:gd name="T5" fmla="*/ 459 h 560"/>
                <a:gd name="T6" fmla="*/ 222 w 276"/>
                <a:gd name="T7" fmla="*/ 471 h 560"/>
                <a:gd name="T8" fmla="*/ 274 w 276"/>
                <a:gd name="T9" fmla="*/ 419 h 560"/>
                <a:gd name="T10" fmla="*/ 274 w 276"/>
                <a:gd name="T11" fmla="*/ 207 h 560"/>
                <a:gd name="T12" fmla="*/ 250 w 276"/>
                <a:gd name="T13" fmla="*/ 155 h 560"/>
                <a:gd name="T14" fmla="*/ 202 w 276"/>
                <a:gd name="T15" fmla="*/ 147 h 560"/>
                <a:gd name="T16" fmla="*/ 190 w 276"/>
                <a:gd name="T17" fmla="*/ 143 h 560"/>
                <a:gd name="T18" fmla="*/ 210 w 276"/>
                <a:gd name="T19" fmla="*/ 123 h 560"/>
                <a:gd name="T20" fmla="*/ 274 w 276"/>
                <a:gd name="T21" fmla="*/ 139 h 560"/>
                <a:gd name="T22" fmla="*/ 274 w 276"/>
                <a:gd name="T23" fmla="*/ 51 h 560"/>
                <a:gd name="T24" fmla="*/ 234 w 276"/>
                <a:gd name="T25" fmla="*/ 7 h 560"/>
                <a:gd name="T26" fmla="*/ 154 w 276"/>
                <a:gd name="T27" fmla="*/ 35 h 560"/>
                <a:gd name="T28" fmla="*/ 62 w 276"/>
                <a:gd name="T29" fmla="*/ 75 h 560"/>
                <a:gd name="T30" fmla="*/ 70 w 276"/>
                <a:gd name="T31" fmla="*/ 131 h 560"/>
                <a:gd name="T32" fmla="*/ 154 w 276"/>
                <a:gd name="T33" fmla="*/ 171 h 560"/>
                <a:gd name="T34" fmla="*/ 154 w 276"/>
                <a:gd name="T35" fmla="*/ 207 h 560"/>
                <a:gd name="T36" fmla="*/ 98 w 276"/>
                <a:gd name="T37" fmla="*/ 159 h 560"/>
                <a:gd name="T38" fmla="*/ 6 w 276"/>
                <a:gd name="T39" fmla="*/ 219 h 560"/>
                <a:gd name="T40" fmla="*/ 38 w 276"/>
                <a:gd name="T41" fmla="*/ 323 h 560"/>
                <a:gd name="T42" fmla="*/ 2 w 276"/>
                <a:gd name="T43" fmla="*/ 383 h 560"/>
                <a:gd name="T44" fmla="*/ 30 w 276"/>
                <a:gd name="T45" fmla="*/ 435 h 560"/>
                <a:gd name="T46" fmla="*/ 102 w 276"/>
                <a:gd name="T47" fmla="*/ 383 h 560"/>
                <a:gd name="T48" fmla="*/ 194 w 276"/>
                <a:gd name="T49" fmla="*/ 411 h 560"/>
                <a:gd name="T50" fmla="*/ 174 w 276"/>
                <a:gd name="T51" fmla="*/ 411 h 560"/>
                <a:gd name="T52" fmla="*/ 86 w 276"/>
                <a:gd name="T53" fmla="*/ 419 h 560"/>
                <a:gd name="T54" fmla="*/ 46 w 276"/>
                <a:gd name="T55" fmla="*/ 479 h 560"/>
                <a:gd name="T56" fmla="*/ 54 w 276"/>
                <a:gd name="T57" fmla="*/ 503 h 560"/>
                <a:gd name="T58" fmla="*/ 110 w 276"/>
                <a:gd name="T59" fmla="*/ 483 h 560"/>
                <a:gd name="T60" fmla="*/ 110 w 276"/>
                <a:gd name="T61" fmla="*/ 499 h 560"/>
                <a:gd name="T62" fmla="*/ 126 w 276"/>
                <a:gd name="T63" fmla="*/ 543 h 560"/>
                <a:gd name="T64" fmla="*/ 238 w 276"/>
                <a:gd name="T65" fmla="*/ 551 h 560"/>
                <a:gd name="T66" fmla="*/ 274 w 276"/>
                <a:gd name="T67" fmla="*/ 515 h 560"/>
                <a:gd name="T68" fmla="*/ 270 w 276"/>
                <a:gd name="T69" fmla="*/ 479 h 560"/>
                <a:gd name="T70" fmla="*/ 138 w 276"/>
                <a:gd name="T71" fmla="*/ 135 h 560"/>
                <a:gd name="T72" fmla="*/ 130 w 276"/>
                <a:gd name="T73" fmla="*/ 95 h 560"/>
                <a:gd name="T74" fmla="*/ 178 w 276"/>
                <a:gd name="T75" fmla="*/ 63 h 560"/>
                <a:gd name="T76" fmla="*/ 222 w 276"/>
                <a:gd name="T77" fmla="*/ 99 h 560"/>
                <a:gd name="T78" fmla="*/ 166 w 276"/>
                <a:gd name="T79" fmla="*/ 95 h 560"/>
                <a:gd name="T80" fmla="*/ 138 w 276"/>
                <a:gd name="T81" fmla="*/ 135 h 560"/>
                <a:gd name="T82" fmla="*/ 78 w 276"/>
                <a:gd name="T83" fmla="*/ 327 h 560"/>
                <a:gd name="T84" fmla="*/ 86 w 276"/>
                <a:gd name="T85" fmla="*/ 267 h 560"/>
                <a:gd name="T86" fmla="*/ 130 w 276"/>
                <a:gd name="T87" fmla="*/ 243 h 560"/>
                <a:gd name="T88" fmla="*/ 134 w 276"/>
                <a:gd name="T89" fmla="*/ 255 h 560"/>
                <a:gd name="T90" fmla="*/ 102 w 276"/>
                <a:gd name="T91" fmla="*/ 315 h 560"/>
                <a:gd name="T92" fmla="*/ 138 w 276"/>
                <a:gd name="T93" fmla="*/ 363 h 560"/>
                <a:gd name="T94" fmla="*/ 78 w 276"/>
                <a:gd name="T95" fmla="*/ 327 h 560"/>
                <a:gd name="T96" fmla="*/ 142 w 276"/>
                <a:gd name="T97" fmla="*/ 319 h 560"/>
                <a:gd name="T98" fmla="*/ 142 w 276"/>
                <a:gd name="T99" fmla="*/ 311 h 560"/>
                <a:gd name="T100" fmla="*/ 206 w 276"/>
                <a:gd name="T101" fmla="*/ 279 h 560"/>
                <a:gd name="T102" fmla="*/ 230 w 276"/>
                <a:gd name="T103" fmla="*/ 207 h 560"/>
                <a:gd name="T104" fmla="*/ 234 w 276"/>
                <a:gd name="T105" fmla="*/ 287 h 560"/>
                <a:gd name="T106" fmla="*/ 142 w 276"/>
                <a:gd name="T107" fmla="*/ 31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560">
                  <a:moveTo>
                    <a:pt x="270" y="479"/>
                  </a:moveTo>
                  <a:cubicBezTo>
                    <a:pt x="270" y="479"/>
                    <a:pt x="238" y="493"/>
                    <a:pt x="218" y="495"/>
                  </a:cubicBezTo>
                  <a:cubicBezTo>
                    <a:pt x="198" y="497"/>
                    <a:pt x="166" y="492"/>
                    <a:pt x="166" y="459"/>
                  </a:cubicBezTo>
                  <a:cubicBezTo>
                    <a:pt x="166" y="459"/>
                    <a:pt x="193" y="472"/>
                    <a:pt x="222" y="471"/>
                  </a:cubicBezTo>
                  <a:cubicBezTo>
                    <a:pt x="251" y="470"/>
                    <a:pt x="274" y="450"/>
                    <a:pt x="274" y="419"/>
                  </a:cubicBezTo>
                  <a:cubicBezTo>
                    <a:pt x="274" y="388"/>
                    <a:pt x="274" y="207"/>
                    <a:pt x="274" y="207"/>
                  </a:cubicBezTo>
                  <a:cubicBezTo>
                    <a:pt x="274" y="207"/>
                    <a:pt x="273" y="169"/>
                    <a:pt x="250" y="155"/>
                  </a:cubicBezTo>
                  <a:cubicBezTo>
                    <a:pt x="227" y="141"/>
                    <a:pt x="202" y="147"/>
                    <a:pt x="202" y="147"/>
                  </a:cubicBezTo>
                  <a:cubicBezTo>
                    <a:pt x="202" y="147"/>
                    <a:pt x="201" y="140"/>
                    <a:pt x="190" y="143"/>
                  </a:cubicBezTo>
                  <a:cubicBezTo>
                    <a:pt x="190" y="143"/>
                    <a:pt x="184" y="124"/>
                    <a:pt x="210" y="123"/>
                  </a:cubicBezTo>
                  <a:cubicBezTo>
                    <a:pt x="236" y="122"/>
                    <a:pt x="256" y="126"/>
                    <a:pt x="274" y="139"/>
                  </a:cubicBezTo>
                  <a:cubicBezTo>
                    <a:pt x="274" y="51"/>
                    <a:pt x="274" y="51"/>
                    <a:pt x="274" y="51"/>
                  </a:cubicBezTo>
                  <a:cubicBezTo>
                    <a:pt x="274" y="51"/>
                    <a:pt x="273" y="14"/>
                    <a:pt x="234" y="7"/>
                  </a:cubicBezTo>
                  <a:cubicBezTo>
                    <a:pt x="195" y="0"/>
                    <a:pt x="180" y="25"/>
                    <a:pt x="154" y="35"/>
                  </a:cubicBezTo>
                  <a:cubicBezTo>
                    <a:pt x="128" y="45"/>
                    <a:pt x="79" y="46"/>
                    <a:pt x="62" y="75"/>
                  </a:cubicBezTo>
                  <a:cubicBezTo>
                    <a:pt x="45" y="104"/>
                    <a:pt x="52" y="125"/>
                    <a:pt x="70" y="131"/>
                  </a:cubicBezTo>
                  <a:cubicBezTo>
                    <a:pt x="88" y="137"/>
                    <a:pt x="143" y="155"/>
                    <a:pt x="154" y="171"/>
                  </a:cubicBezTo>
                  <a:cubicBezTo>
                    <a:pt x="165" y="187"/>
                    <a:pt x="158" y="205"/>
                    <a:pt x="154" y="207"/>
                  </a:cubicBezTo>
                  <a:cubicBezTo>
                    <a:pt x="150" y="209"/>
                    <a:pt x="124" y="169"/>
                    <a:pt x="98" y="159"/>
                  </a:cubicBezTo>
                  <a:cubicBezTo>
                    <a:pt x="72" y="149"/>
                    <a:pt x="12" y="177"/>
                    <a:pt x="6" y="219"/>
                  </a:cubicBezTo>
                  <a:cubicBezTo>
                    <a:pt x="0" y="261"/>
                    <a:pt x="38" y="323"/>
                    <a:pt x="38" y="323"/>
                  </a:cubicBezTo>
                  <a:cubicBezTo>
                    <a:pt x="38" y="323"/>
                    <a:pt x="3" y="361"/>
                    <a:pt x="2" y="383"/>
                  </a:cubicBezTo>
                  <a:cubicBezTo>
                    <a:pt x="1" y="405"/>
                    <a:pt x="17" y="428"/>
                    <a:pt x="30" y="435"/>
                  </a:cubicBezTo>
                  <a:cubicBezTo>
                    <a:pt x="30" y="435"/>
                    <a:pt x="66" y="395"/>
                    <a:pt x="102" y="383"/>
                  </a:cubicBezTo>
                  <a:cubicBezTo>
                    <a:pt x="138" y="371"/>
                    <a:pt x="178" y="376"/>
                    <a:pt x="194" y="411"/>
                  </a:cubicBezTo>
                  <a:cubicBezTo>
                    <a:pt x="194" y="411"/>
                    <a:pt x="189" y="418"/>
                    <a:pt x="174" y="411"/>
                  </a:cubicBezTo>
                  <a:cubicBezTo>
                    <a:pt x="159" y="404"/>
                    <a:pt x="119" y="396"/>
                    <a:pt x="86" y="419"/>
                  </a:cubicBezTo>
                  <a:cubicBezTo>
                    <a:pt x="53" y="442"/>
                    <a:pt x="44" y="459"/>
                    <a:pt x="46" y="479"/>
                  </a:cubicBezTo>
                  <a:cubicBezTo>
                    <a:pt x="48" y="499"/>
                    <a:pt x="54" y="503"/>
                    <a:pt x="54" y="503"/>
                  </a:cubicBezTo>
                  <a:cubicBezTo>
                    <a:pt x="110" y="483"/>
                    <a:pt x="110" y="483"/>
                    <a:pt x="110" y="483"/>
                  </a:cubicBezTo>
                  <a:cubicBezTo>
                    <a:pt x="110" y="483"/>
                    <a:pt x="112" y="488"/>
                    <a:pt x="110" y="499"/>
                  </a:cubicBezTo>
                  <a:cubicBezTo>
                    <a:pt x="108" y="510"/>
                    <a:pt x="99" y="526"/>
                    <a:pt x="126" y="543"/>
                  </a:cubicBezTo>
                  <a:cubicBezTo>
                    <a:pt x="153" y="560"/>
                    <a:pt x="218" y="552"/>
                    <a:pt x="238" y="551"/>
                  </a:cubicBezTo>
                  <a:cubicBezTo>
                    <a:pt x="258" y="550"/>
                    <a:pt x="272" y="531"/>
                    <a:pt x="274" y="515"/>
                  </a:cubicBezTo>
                  <a:cubicBezTo>
                    <a:pt x="276" y="499"/>
                    <a:pt x="270" y="479"/>
                    <a:pt x="270" y="479"/>
                  </a:cubicBezTo>
                  <a:close/>
                  <a:moveTo>
                    <a:pt x="138" y="135"/>
                  </a:moveTo>
                  <a:cubicBezTo>
                    <a:pt x="131" y="135"/>
                    <a:pt x="126" y="107"/>
                    <a:pt x="130" y="95"/>
                  </a:cubicBezTo>
                  <a:cubicBezTo>
                    <a:pt x="134" y="83"/>
                    <a:pt x="148" y="60"/>
                    <a:pt x="178" y="63"/>
                  </a:cubicBezTo>
                  <a:cubicBezTo>
                    <a:pt x="208" y="66"/>
                    <a:pt x="222" y="99"/>
                    <a:pt x="222" y="99"/>
                  </a:cubicBezTo>
                  <a:cubicBezTo>
                    <a:pt x="219" y="99"/>
                    <a:pt x="191" y="84"/>
                    <a:pt x="166" y="95"/>
                  </a:cubicBezTo>
                  <a:cubicBezTo>
                    <a:pt x="141" y="106"/>
                    <a:pt x="138" y="135"/>
                    <a:pt x="138" y="135"/>
                  </a:cubicBezTo>
                  <a:close/>
                  <a:moveTo>
                    <a:pt x="78" y="327"/>
                  </a:moveTo>
                  <a:cubicBezTo>
                    <a:pt x="70" y="306"/>
                    <a:pt x="80" y="282"/>
                    <a:pt x="86" y="267"/>
                  </a:cubicBezTo>
                  <a:cubicBezTo>
                    <a:pt x="92" y="252"/>
                    <a:pt x="121" y="241"/>
                    <a:pt x="130" y="243"/>
                  </a:cubicBezTo>
                  <a:cubicBezTo>
                    <a:pt x="139" y="245"/>
                    <a:pt x="134" y="255"/>
                    <a:pt x="134" y="255"/>
                  </a:cubicBezTo>
                  <a:cubicBezTo>
                    <a:pt x="115" y="268"/>
                    <a:pt x="99" y="293"/>
                    <a:pt x="102" y="315"/>
                  </a:cubicBezTo>
                  <a:cubicBezTo>
                    <a:pt x="105" y="337"/>
                    <a:pt x="138" y="363"/>
                    <a:pt x="138" y="363"/>
                  </a:cubicBezTo>
                  <a:cubicBezTo>
                    <a:pt x="97" y="372"/>
                    <a:pt x="86" y="348"/>
                    <a:pt x="78" y="327"/>
                  </a:cubicBezTo>
                  <a:close/>
                  <a:moveTo>
                    <a:pt x="142" y="319"/>
                  </a:moveTo>
                  <a:cubicBezTo>
                    <a:pt x="142" y="319"/>
                    <a:pt x="135" y="313"/>
                    <a:pt x="142" y="311"/>
                  </a:cubicBezTo>
                  <a:cubicBezTo>
                    <a:pt x="142" y="311"/>
                    <a:pt x="185" y="302"/>
                    <a:pt x="206" y="279"/>
                  </a:cubicBezTo>
                  <a:cubicBezTo>
                    <a:pt x="233" y="250"/>
                    <a:pt x="230" y="207"/>
                    <a:pt x="230" y="207"/>
                  </a:cubicBezTo>
                  <a:cubicBezTo>
                    <a:pt x="230" y="207"/>
                    <a:pt x="250" y="251"/>
                    <a:pt x="234" y="287"/>
                  </a:cubicBezTo>
                  <a:cubicBezTo>
                    <a:pt x="218" y="323"/>
                    <a:pt x="169" y="327"/>
                    <a:pt x="142" y="31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a:off x="3979692" y="1882775"/>
              <a:ext cx="3130551" cy="3852863"/>
            </a:xfrm>
            <a:custGeom>
              <a:avLst/>
              <a:gdLst>
                <a:gd name="T0" fmla="*/ 1521 w 1973"/>
                <a:gd name="T1" fmla="*/ 2401 h 2429"/>
                <a:gd name="T2" fmla="*/ 1501 w 1973"/>
                <a:gd name="T3" fmla="*/ 2429 h 2429"/>
                <a:gd name="T4" fmla="*/ 813 w 1973"/>
                <a:gd name="T5" fmla="*/ 2429 h 2429"/>
                <a:gd name="T6" fmla="*/ 797 w 1973"/>
                <a:gd name="T7" fmla="*/ 2413 h 2429"/>
                <a:gd name="T8" fmla="*/ 797 w 1973"/>
                <a:gd name="T9" fmla="*/ 2233 h 2429"/>
                <a:gd name="T10" fmla="*/ 777 w 1973"/>
                <a:gd name="T11" fmla="*/ 2149 h 2429"/>
                <a:gd name="T12" fmla="*/ 669 w 1973"/>
                <a:gd name="T13" fmla="*/ 2021 h 2429"/>
                <a:gd name="T14" fmla="*/ 541 w 1973"/>
                <a:gd name="T15" fmla="*/ 2037 h 2429"/>
                <a:gd name="T16" fmla="*/ 289 w 1973"/>
                <a:gd name="T17" fmla="*/ 2029 h 2429"/>
                <a:gd name="T18" fmla="*/ 261 w 1973"/>
                <a:gd name="T19" fmla="*/ 1917 h 2429"/>
                <a:gd name="T20" fmla="*/ 261 w 1973"/>
                <a:gd name="T21" fmla="*/ 1821 h 2429"/>
                <a:gd name="T22" fmla="*/ 213 w 1973"/>
                <a:gd name="T23" fmla="*/ 1729 h 2429"/>
                <a:gd name="T24" fmla="*/ 253 w 1973"/>
                <a:gd name="T25" fmla="*/ 1677 h 2429"/>
                <a:gd name="T26" fmla="*/ 205 w 1973"/>
                <a:gd name="T27" fmla="*/ 1633 h 2429"/>
                <a:gd name="T28" fmla="*/ 217 w 1973"/>
                <a:gd name="T29" fmla="*/ 1509 h 2429"/>
                <a:gd name="T30" fmla="*/ 125 w 1973"/>
                <a:gd name="T31" fmla="*/ 1413 h 2429"/>
                <a:gd name="T32" fmla="*/ 1 w 1973"/>
                <a:gd name="T33" fmla="*/ 1325 h 2429"/>
                <a:gd name="T34" fmla="*/ 145 w 1973"/>
                <a:gd name="T35" fmla="*/ 1145 h 2429"/>
                <a:gd name="T36" fmla="*/ 181 w 1973"/>
                <a:gd name="T37" fmla="*/ 901 h 2429"/>
                <a:gd name="T38" fmla="*/ 705 w 1973"/>
                <a:gd name="T39" fmla="*/ 93 h 2429"/>
                <a:gd name="T40" fmla="*/ 1541 w 1973"/>
                <a:gd name="T41" fmla="*/ 145 h 2429"/>
                <a:gd name="T42" fmla="*/ 1925 w 1973"/>
                <a:gd name="T43" fmla="*/ 961 h 2429"/>
                <a:gd name="T44" fmla="*/ 1761 w 1973"/>
                <a:gd name="T45" fmla="*/ 1381 h 2429"/>
                <a:gd name="T46" fmla="*/ 1541 w 1973"/>
                <a:gd name="T47" fmla="*/ 1381 h 2429"/>
                <a:gd name="T48" fmla="*/ 1729 w 1973"/>
                <a:gd name="T49" fmla="*/ 957 h 2429"/>
                <a:gd name="T50" fmla="*/ 1417 w 1973"/>
                <a:gd name="T51" fmla="*/ 321 h 2429"/>
                <a:gd name="T52" fmla="*/ 769 w 1973"/>
                <a:gd name="T53" fmla="*/ 317 h 2429"/>
                <a:gd name="T54" fmla="*/ 409 w 1973"/>
                <a:gd name="T55" fmla="*/ 1093 h 2429"/>
                <a:gd name="T56" fmla="*/ 873 w 1973"/>
                <a:gd name="T57" fmla="*/ 1833 h 2429"/>
                <a:gd name="T58" fmla="*/ 1217 w 1973"/>
                <a:gd name="T59" fmla="*/ 1989 h 2429"/>
                <a:gd name="T60" fmla="*/ 1445 w 1973"/>
                <a:gd name="T61" fmla="*/ 2145 h 2429"/>
                <a:gd name="T62" fmla="*/ 1521 w 1973"/>
                <a:gd name="T63" fmla="*/ 24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3" h="2429">
                  <a:moveTo>
                    <a:pt x="1521" y="2401"/>
                  </a:moveTo>
                  <a:cubicBezTo>
                    <a:pt x="1521" y="2401"/>
                    <a:pt x="1516" y="2429"/>
                    <a:pt x="1501" y="2429"/>
                  </a:cubicBezTo>
                  <a:cubicBezTo>
                    <a:pt x="1486" y="2429"/>
                    <a:pt x="813" y="2429"/>
                    <a:pt x="813" y="2429"/>
                  </a:cubicBezTo>
                  <a:cubicBezTo>
                    <a:pt x="813" y="2429"/>
                    <a:pt x="797" y="2424"/>
                    <a:pt x="797" y="2413"/>
                  </a:cubicBezTo>
                  <a:cubicBezTo>
                    <a:pt x="797" y="2402"/>
                    <a:pt x="797" y="2233"/>
                    <a:pt x="797" y="2233"/>
                  </a:cubicBezTo>
                  <a:cubicBezTo>
                    <a:pt x="797" y="2233"/>
                    <a:pt x="798" y="2197"/>
                    <a:pt x="777" y="2149"/>
                  </a:cubicBezTo>
                  <a:cubicBezTo>
                    <a:pt x="756" y="2101"/>
                    <a:pt x="716" y="2030"/>
                    <a:pt x="669" y="2021"/>
                  </a:cubicBezTo>
                  <a:cubicBezTo>
                    <a:pt x="622" y="2012"/>
                    <a:pt x="577" y="2028"/>
                    <a:pt x="541" y="2037"/>
                  </a:cubicBezTo>
                  <a:cubicBezTo>
                    <a:pt x="505" y="2046"/>
                    <a:pt x="344" y="2062"/>
                    <a:pt x="289" y="2029"/>
                  </a:cubicBezTo>
                  <a:cubicBezTo>
                    <a:pt x="234" y="1996"/>
                    <a:pt x="246" y="1945"/>
                    <a:pt x="261" y="1917"/>
                  </a:cubicBezTo>
                  <a:cubicBezTo>
                    <a:pt x="276" y="1889"/>
                    <a:pt x="281" y="1842"/>
                    <a:pt x="261" y="1821"/>
                  </a:cubicBezTo>
                  <a:cubicBezTo>
                    <a:pt x="241" y="1800"/>
                    <a:pt x="204" y="1750"/>
                    <a:pt x="213" y="1729"/>
                  </a:cubicBezTo>
                  <a:cubicBezTo>
                    <a:pt x="222" y="1708"/>
                    <a:pt x="253" y="1677"/>
                    <a:pt x="253" y="1677"/>
                  </a:cubicBezTo>
                  <a:cubicBezTo>
                    <a:pt x="253" y="1677"/>
                    <a:pt x="207" y="1664"/>
                    <a:pt x="205" y="1633"/>
                  </a:cubicBezTo>
                  <a:cubicBezTo>
                    <a:pt x="203" y="1602"/>
                    <a:pt x="225" y="1566"/>
                    <a:pt x="217" y="1509"/>
                  </a:cubicBezTo>
                  <a:cubicBezTo>
                    <a:pt x="209" y="1452"/>
                    <a:pt x="166" y="1429"/>
                    <a:pt x="125" y="1413"/>
                  </a:cubicBezTo>
                  <a:cubicBezTo>
                    <a:pt x="84" y="1397"/>
                    <a:pt x="0" y="1384"/>
                    <a:pt x="1" y="1325"/>
                  </a:cubicBezTo>
                  <a:cubicBezTo>
                    <a:pt x="2" y="1266"/>
                    <a:pt x="103" y="1193"/>
                    <a:pt x="145" y="1145"/>
                  </a:cubicBezTo>
                  <a:cubicBezTo>
                    <a:pt x="187" y="1097"/>
                    <a:pt x="194" y="1040"/>
                    <a:pt x="181" y="901"/>
                  </a:cubicBezTo>
                  <a:cubicBezTo>
                    <a:pt x="153" y="595"/>
                    <a:pt x="284" y="224"/>
                    <a:pt x="705" y="93"/>
                  </a:cubicBezTo>
                  <a:cubicBezTo>
                    <a:pt x="981" y="7"/>
                    <a:pt x="1290" y="0"/>
                    <a:pt x="1541" y="145"/>
                  </a:cubicBezTo>
                  <a:cubicBezTo>
                    <a:pt x="1792" y="290"/>
                    <a:pt x="1973" y="633"/>
                    <a:pt x="1925" y="961"/>
                  </a:cubicBezTo>
                  <a:cubicBezTo>
                    <a:pt x="1885" y="1237"/>
                    <a:pt x="1761" y="1381"/>
                    <a:pt x="1761" y="1381"/>
                  </a:cubicBezTo>
                  <a:cubicBezTo>
                    <a:pt x="1541" y="1381"/>
                    <a:pt x="1541" y="1381"/>
                    <a:pt x="1541" y="1381"/>
                  </a:cubicBezTo>
                  <a:cubicBezTo>
                    <a:pt x="1541" y="1381"/>
                    <a:pt x="1703" y="1195"/>
                    <a:pt x="1729" y="957"/>
                  </a:cubicBezTo>
                  <a:cubicBezTo>
                    <a:pt x="1755" y="719"/>
                    <a:pt x="1645" y="467"/>
                    <a:pt x="1417" y="321"/>
                  </a:cubicBezTo>
                  <a:cubicBezTo>
                    <a:pt x="1189" y="175"/>
                    <a:pt x="927" y="219"/>
                    <a:pt x="769" y="317"/>
                  </a:cubicBezTo>
                  <a:cubicBezTo>
                    <a:pt x="611" y="415"/>
                    <a:pt x="365" y="663"/>
                    <a:pt x="409" y="1093"/>
                  </a:cubicBezTo>
                  <a:cubicBezTo>
                    <a:pt x="453" y="1523"/>
                    <a:pt x="753" y="1749"/>
                    <a:pt x="873" y="1833"/>
                  </a:cubicBezTo>
                  <a:cubicBezTo>
                    <a:pt x="993" y="1917"/>
                    <a:pt x="1175" y="1977"/>
                    <a:pt x="1217" y="1989"/>
                  </a:cubicBezTo>
                  <a:cubicBezTo>
                    <a:pt x="1259" y="2001"/>
                    <a:pt x="1383" y="2051"/>
                    <a:pt x="1445" y="2145"/>
                  </a:cubicBezTo>
                  <a:cubicBezTo>
                    <a:pt x="1507" y="2239"/>
                    <a:pt x="1519" y="2369"/>
                    <a:pt x="1521" y="2401"/>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5614817" y="2849563"/>
              <a:ext cx="438150" cy="889000"/>
            </a:xfrm>
            <a:custGeom>
              <a:avLst/>
              <a:gdLst>
                <a:gd name="T0" fmla="*/ 270 w 276"/>
                <a:gd name="T1" fmla="*/ 479 h 560"/>
                <a:gd name="T2" fmla="*/ 218 w 276"/>
                <a:gd name="T3" fmla="*/ 495 h 560"/>
                <a:gd name="T4" fmla="*/ 166 w 276"/>
                <a:gd name="T5" fmla="*/ 459 h 560"/>
                <a:gd name="T6" fmla="*/ 222 w 276"/>
                <a:gd name="T7" fmla="*/ 471 h 560"/>
                <a:gd name="T8" fmla="*/ 274 w 276"/>
                <a:gd name="T9" fmla="*/ 419 h 560"/>
                <a:gd name="T10" fmla="*/ 274 w 276"/>
                <a:gd name="T11" fmla="*/ 207 h 560"/>
                <a:gd name="T12" fmla="*/ 250 w 276"/>
                <a:gd name="T13" fmla="*/ 155 h 560"/>
                <a:gd name="T14" fmla="*/ 202 w 276"/>
                <a:gd name="T15" fmla="*/ 147 h 560"/>
                <a:gd name="T16" fmla="*/ 190 w 276"/>
                <a:gd name="T17" fmla="*/ 143 h 560"/>
                <a:gd name="T18" fmla="*/ 210 w 276"/>
                <a:gd name="T19" fmla="*/ 123 h 560"/>
                <a:gd name="T20" fmla="*/ 274 w 276"/>
                <a:gd name="T21" fmla="*/ 139 h 560"/>
                <a:gd name="T22" fmla="*/ 274 w 276"/>
                <a:gd name="T23" fmla="*/ 51 h 560"/>
                <a:gd name="T24" fmla="*/ 234 w 276"/>
                <a:gd name="T25" fmla="*/ 7 h 560"/>
                <a:gd name="T26" fmla="*/ 154 w 276"/>
                <a:gd name="T27" fmla="*/ 35 h 560"/>
                <a:gd name="T28" fmla="*/ 62 w 276"/>
                <a:gd name="T29" fmla="*/ 75 h 560"/>
                <a:gd name="T30" fmla="*/ 70 w 276"/>
                <a:gd name="T31" fmla="*/ 131 h 560"/>
                <a:gd name="T32" fmla="*/ 154 w 276"/>
                <a:gd name="T33" fmla="*/ 171 h 560"/>
                <a:gd name="T34" fmla="*/ 154 w 276"/>
                <a:gd name="T35" fmla="*/ 207 h 560"/>
                <a:gd name="T36" fmla="*/ 98 w 276"/>
                <a:gd name="T37" fmla="*/ 159 h 560"/>
                <a:gd name="T38" fmla="*/ 6 w 276"/>
                <a:gd name="T39" fmla="*/ 219 h 560"/>
                <a:gd name="T40" fmla="*/ 38 w 276"/>
                <a:gd name="T41" fmla="*/ 323 h 560"/>
                <a:gd name="T42" fmla="*/ 2 w 276"/>
                <a:gd name="T43" fmla="*/ 383 h 560"/>
                <a:gd name="T44" fmla="*/ 30 w 276"/>
                <a:gd name="T45" fmla="*/ 435 h 560"/>
                <a:gd name="T46" fmla="*/ 102 w 276"/>
                <a:gd name="T47" fmla="*/ 383 h 560"/>
                <a:gd name="T48" fmla="*/ 194 w 276"/>
                <a:gd name="T49" fmla="*/ 411 h 560"/>
                <a:gd name="T50" fmla="*/ 174 w 276"/>
                <a:gd name="T51" fmla="*/ 411 h 560"/>
                <a:gd name="T52" fmla="*/ 86 w 276"/>
                <a:gd name="T53" fmla="*/ 419 h 560"/>
                <a:gd name="T54" fmla="*/ 46 w 276"/>
                <a:gd name="T55" fmla="*/ 479 h 560"/>
                <a:gd name="T56" fmla="*/ 54 w 276"/>
                <a:gd name="T57" fmla="*/ 503 h 560"/>
                <a:gd name="T58" fmla="*/ 110 w 276"/>
                <a:gd name="T59" fmla="*/ 483 h 560"/>
                <a:gd name="T60" fmla="*/ 110 w 276"/>
                <a:gd name="T61" fmla="*/ 499 h 560"/>
                <a:gd name="T62" fmla="*/ 126 w 276"/>
                <a:gd name="T63" fmla="*/ 543 h 560"/>
                <a:gd name="T64" fmla="*/ 238 w 276"/>
                <a:gd name="T65" fmla="*/ 551 h 560"/>
                <a:gd name="T66" fmla="*/ 274 w 276"/>
                <a:gd name="T67" fmla="*/ 515 h 560"/>
                <a:gd name="T68" fmla="*/ 270 w 276"/>
                <a:gd name="T69" fmla="*/ 479 h 560"/>
                <a:gd name="T70" fmla="*/ 138 w 276"/>
                <a:gd name="T71" fmla="*/ 135 h 560"/>
                <a:gd name="T72" fmla="*/ 130 w 276"/>
                <a:gd name="T73" fmla="*/ 95 h 560"/>
                <a:gd name="T74" fmla="*/ 178 w 276"/>
                <a:gd name="T75" fmla="*/ 63 h 560"/>
                <a:gd name="T76" fmla="*/ 222 w 276"/>
                <a:gd name="T77" fmla="*/ 99 h 560"/>
                <a:gd name="T78" fmla="*/ 166 w 276"/>
                <a:gd name="T79" fmla="*/ 95 h 560"/>
                <a:gd name="T80" fmla="*/ 138 w 276"/>
                <a:gd name="T81" fmla="*/ 135 h 560"/>
                <a:gd name="T82" fmla="*/ 78 w 276"/>
                <a:gd name="T83" fmla="*/ 327 h 560"/>
                <a:gd name="T84" fmla="*/ 86 w 276"/>
                <a:gd name="T85" fmla="*/ 267 h 560"/>
                <a:gd name="T86" fmla="*/ 130 w 276"/>
                <a:gd name="T87" fmla="*/ 243 h 560"/>
                <a:gd name="T88" fmla="*/ 134 w 276"/>
                <a:gd name="T89" fmla="*/ 255 h 560"/>
                <a:gd name="T90" fmla="*/ 102 w 276"/>
                <a:gd name="T91" fmla="*/ 315 h 560"/>
                <a:gd name="T92" fmla="*/ 138 w 276"/>
                <a:gd name="T93" fmla="*/ 363 h 560"/>
                <a:gd name="T94" fmla="*/ 78 w 276"/>
                <a:gd name="T95" fmla="*/ 327 h 560"/>
                <a:gd name="T96" fmla="*/ 142 w 276"/>
                <a:gd name="T97" fmla="*/ 319 h 560"/>
                <a:gd name="T98" fmla="*/ 142 w 276"/>
                <a:gd name="T99" fmla="*/ 311 h 560"/>
                <a:gd name="T100" fmla="*/ 206 w 276"/>
                <a:gd name="T101" fmla="*/ 279 h 560"/>
                <a:gd name="T102" fmla="*/ 230 w 276"/>
                <a:gd name="T103" fmla="*/ 207 h 560"/>
                <a:gd name="T104" fmla="*/ 234 w 276"/>
                <a:gd name="T105" fmla="*/ 287 h 560"/>
                <a:gd name="T106" fmla="*/ 142 w 276"/>
                <a:gd name="T107" fmla="*/ 31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560">
                  <a:moveTo>
                    <a:pt x="270" y="479"/>
                  </a:moveTo>
                  <a:cubicBezTo>
                    <a:pt x="270" y="479"/>
                    <a:pt x="238" y="493"/>
                    <a:pt x="218" y="495"/>
                  </a:cubicBezTo>
                  <a:cubicBezTo>
                    <a:pt x="198" y="497"/>
                    <a:pt x="166" y="492"/>
                    <a:pt x="166" y="459"/>
                  </a:cubicBezTo>
                  <a:cubicBezTo>
                    <a:pt x="166" y="459"/>
                    <a:pt x="193" y="472"/>
                    <a:pt x="222" y="471"/>
                  </a:cubicBezTo>
                  <a:cubicBezTo>
                    <a:pt x="251" y="470"/>
                    <a:pt x="274" y="450"/>
                    <a:pt x="274" y="419"/>
                  </a:cubicBezTo>
                  <a:cubicBezTo>
                    <a:pt x="274" y="388"/>
                    <a:pt x="274" y="207"/>
                    <a:pt x="274" y="207"/>
                  </a:cubicBezTo>
                  <a:cubicBezTo>
                    <a:pt x="274" y="207"/>
                    <a:pt x="273" y="169"/>
                    <a:pt x="250" y="155"/>
                  </a:cubicBezTo>
                  <a:cubicBezTo>
                    <a:pt x="227" y="141"/>
                    <a:pt x="202" y="147"/>
                    <a:pt x="202" y="147"/>
                  </a:cubicBezTo>
                  <a:cubicBezTo>
                    <a:pt x="202" y="147"/>
                    <a:pt x="201" y="140"/>
                    <a:pt x="190" y="143"/>
                  </a:cubicBezTo>
                  <a:cubicBezTo>
                    <a:pt x="190" y="143"/>
                    <a:pt x="184" y="124"/>
                    <a:pt x="210" y="123"/>
                  </a:cubicBezTo>
                  <a:cubicBezTo>
                    <a:pt x="236" y="122"/>
                    <a:pt x="256" y="126"/>
                    <a:pt x="274" y="139"/>
                  </a:cubicBezTo>
                  <a:cubicBezTo>
                    <a:pt x="274" y="51"/>
                    <a:pt x="274" y="51"/>
                    <a:pt x="274" y="51"/>
                  </a:cubicBezTo>
                  <a:cubicBezTo>
                    <a:pt x="274" y="51"/>
                    <a:pt x="273" y="14"/>
                    <a:pt x="234" y="7"/>
                  </a:cubicBezTo>
                  <a:cubicBezTo>
                    <a:pt x="195" y="0"/>
                    <a:pt x="180" y="25"/>
                    <a:pt x="154" y="35"/>
                  </a:cubicBezTo>
                  <a:cubicBezTo>
                    <a:pt x="128" y="45"/>
                    <a:pt x="79" y="46"/>
                    <a:pt x="62" y="75"/>
                  </a:cubicBezTo>
                  <a:cubicBezTo>
                    <a:pt x="45" y="104"/>
                    <a:pt x="52" y="125"/>
                    <a:pt x="70" y="131"/>
                  </a:cubicBezTo>
                  <a:cubicBezTo>
                    <a:pt x="88" y="137"/>
                    <a:pt x="143" y="155"/>
                    <a:pt x="154" y="171"/>
                  </a:cubicBezTo>
                  <a:cubicBezTo>
                    <a:pt x="165" y="187"/>
                    <a:pt x="158" y="205"/>
                    <a:pt x="154" y="207"/>
                  </a:cubicBezTo>
                  <a:cubicBezTo>
                    <a:pt x="150" y="209"/>
                    <a:pt x="124" y="169"/>
                    <a:pt x="98" y="159"/>
                  </a:cubicBezTo>
                  <a:cubicBezTo>
                    <a:pt x="72" y="149"/>
                    <a:pt x="12" y="177"/>
                    <a:pt x="6" y="219"/>
                  </a:cubicBezTo>
                  <a:cubicBezTo>
                    <a:pt x="0" y="261"/>
                    <a:pt x="38" y="323"/>
                    <a:pt x="38" y="323"/>
                  </a:cubicBezTo>
                  <a:cubicBezTo>
                    <a:pt x="38" y="323"/>
                    <a:pt x="3" y="361"/>
                    <a:pt x="2" y="383"/>
                  </a:cubicBezTo>
                  <a:cubicBezTo>
                    <a:pt x="1" y="405"/>
                    <a:pt x="17" y="428"/>
                    <a:pt x="30" y="435"/>
                  </a:cubicBezTo>
                  <a:cubicBezTo>
                    <a:pt x="30" y="435"/>
                    <a:pt x="66" y="395"/>
                    <a:pt x="102" y="383"/>
                  </a:cubicBezTo>
                  <a:cubicBezTo>
                    <a:pt x="138" y="371"/>
                    <a:pt x="178" y="376"/>
                    <a:pt x="194" y="411"/>
                  </a:cubicBezTo>
                  <a:cubicBezTo>
                    <a:pt x="194" y="411"/>
                    <a:pt x="189" y="418"/>
                    <a:pt x="174" y="411"/>
                  </a:cubicBezTo>
                  <a:cubicBezTo>
                    <a:pt x="159" y="404"/>
                    <a:pt x="119" y="396"/>
                    <a:pt x="86" y="419"/>
                  </a:cubicBezTo>
                  <a:cubicBezTo>
                    <a:pt x="53" y="442"/>
                    <a:pt x="44" y="459"/>
                    <a:pt x="46" y="479"/>
                  </a:cubicBezTo>
                  <a:cubicBezTo>
                    <a:pt x="48" y="499"/>
                    <a:pt x="54" y="503"/>
                    <a:pt x="54" y="503"/>
                  </a:cubicBezTo>
                  <a:cubicBezTo>
                    <a:pt x="110" y="483"/>
                    <a:pt x="110" y="483"/>
                    <a:pt x="110" y="483"/>
                  </a:cubicBezTo>
                  <a:cubicBezTo>
                    <a:pt x="110" y="483"/>
                    <a:pt x="112" y="488"/>
                    <a:pt x="110" y="499"/>
                  </a:cubicBezTo>
                  <a:cubicBezTo>
                    <a:pt x="108" y="510"/>
                    <a:pt x="99" y="526"/>
                    <a:pt x="126" y="543"/>
                  </a:cubicBezTo>
                  <a:cubicBezTo>
                    <a:pt x="153" y="560"/>
                    <a:pt x="218" y="552"/>
                    <a:pt x="238" y="551"/>
                  </a:cubicBezTo>
                  <a:cubicBezTo>
                    <a:pt x="258" y="550"/>
                    <a:pt x="272" y="531"/>
                    <a:pt x="274" y="515"/>
                  </a:cubicBezTo>
                  <a:cubicBezTo>
                    <a:pt x="276" y="499"/>
                    <a:pt x="270" y="479"/>
                    <a:pt x="270" y="479"/>
                  </a:cubicBezTo>
                  <a:close/>
                  <a:moveTo>
                    <a:pt x="138" y="135"/>
                  </a:moveTo>
                  <a:cubicBezTo>
                    <a:pt x="131" y="135"/>
                    <a:pt x="126" y="107"/>
                    <a:pt x="130" y="95"/>
                  </a:cubicBezTo>
                  <a:cubicBezTo>
                    <a:pt x="134" y="83"/>
                    <a:pt x="148" y="60"/>
                    <a:pt x="178" y="63"/>
                  </a:cubicBezTo>
                  <a:cubicBezTo>
                    <a:pt x="208" y="66"/>
                    <a:pt x="222" y="99"/>
                    <a:pt x="222" y="99"/>
                  </a:cubicBezTo>
                  <a:cubicBezTo>
                    <a:pt x="219" y="99"/>
                    <a:pt x="191" y="84"/>
                    <a:pt x="166" y="95"/>
                  </a:cubicBezTo>
                  <a:cubicBezTo>
                    <a:pt x="141" y="106"/>
                    <a:pt x="138" y="135"/>
                    <a:pt x="138" y="135"/>
                  </a:cubicBezTo>
                  <a:close/>
                  <a:moveTo>
                    <a:pt x="78" y="327"/>
                  </a:moveTo>
                  <a:cubicBezTo>
                    <a:pt x="70" y="306"/>
                    <a:pt x="80" y="282"/>
                    <a:pt x="86" y="267"/>
                  </a:cubicBezTo>
                  <a:cubicBezTo>
                    <a:pt x="92" y="252"/>
                    <a:pt x="121" y="241"/>
                    <a:pt x="130" y="243"/>
                  </a:cubicBezTo>
                  <a:cubicBezTo>
                    <a:pt x="139" y="245"/>
                    <a:pt x="134" y="255"/>
                    <a:pt x="134" y="255"/>
                  </a:cubicBezTo>
                  <a:cubicBezTo>
                    <a:pt x="115" y="268"/>
                    <a:pt x="99" y="293"/>
                    <a:pt x="102" y="315"/>
                  </a:cubicBezTo>
                  <a:cubicBezTo>
                    <a:pt x="105" y="337"/>
                    <a:pt x="138" y="363"/>
                    <a:pt x="138" y="363"/>
                  </a:cubicBezTo>
                  <a:cubicBezTo>
                    <a:pt x="97" y="372"/>
                    <a:pt x="86" y="348"/>
                    <a:pt x="78" y="327"/>
                  </a:cubicBezTo>
                  <a:close/>
                  <a:moveTo>
                    <a:pt x="142" y="319"/>
                  </a:moveTo>
                  <a:cubicBezTo>
                    <a:pt x="142" y="319"/>
                    <a:pt x="135" y="313"/>
                    <a:pt x="142" y="311"/>
                  </a:cubicBezTo>
                  <a:cubicBezTo>
                    <a:pt x="142" y="311"/>
                    <a:pt x="185" y="302"/>
                    <a:pt x="206" y="279"/>
                  </a:cubicBezTo>
                  <a:cubicBezTo>
                    <a:pt x="233" y="250"/>
                    <a:pt x="230" y="207"/>
                    <a:pt x="230" y="207"/>
                  </a:cubicBezTo>
                  <a:cubicBezTo>
                    <a:pt x="230" y="207"/>
                    <a:pt x="250" y="251"/>
                    <a:pt x="234" y="287"/>
                  </a:cubicBezTo>
                  <a:cubicBezTo>
                    <a:pt x="218" y="323"/>
                    <a:pt x="169" y="327"/>
                    <a:pt x="142" y="31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圆角矩形 16"/>
            <p:cNvSpPr/>
            <p:nvPr/>
          </p:nvSpPr>
          <p:spPr>
            <a:xfrm>
              <a:off x="5525917" y="4111626"/>
              <a:ext cx="1121116" cy="238124"/>
            </a:xfrm>
            <a:prstGeom prst="roundRect">
              <a:avLst>
                <a:gd name="adj" fmla="val 30986"/>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5554492" y="4397514"/>
              <a:ext cx="1041400" cy="228600"/>
            </a:xfrm>
            <a:prstGeom prst="roundRect">
              <a:avLst>
                <a:gd name="adj" fmla="val 30986"/>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5770768" y="4673879"/>
              <a:ext cx="631413" cy="256897"/>
            </a:xfrm>
            <a:custGeom>
              <a:avLst/>
              <a:gdLst>
                <a:gd name="connsiteX0" fmla="*/ 0 w 631413"/>
                <a:gd name="connsiteY0" fmla="*/ 0 h 256897"/>
                <a:gd name="connsiteX1" fmla="*/ 631413 w 631413"/>
                <a:gd name="connsiteY1" fmla="*/ 0 h 256897"/>
                <a:gd name="connsiteX2" fmla="*/ 630644 w 631413"/>
                <a:gd name="connsiteY2" fmla="*/ 7410 h 256897"/>
                <a:gd name="connsiteX3" fmla="*/ 315706 w 631413"/>
                <a:gd name="connsiteY3" fmla="*/ 256897 h 256897"/>
                <a:gd name="connsiteX4" fmla="*/ 768 w 631413"/>
                <a:gd name="connsiteY4" fmla="*/ 7410 h 25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413" h="256897">
                  <a:moveTo>
                    <a:pt x="0" y="0"/>
                  </a:moveTo>
                  <a:lnTo>
                    <a:pt x="631413" y="0"/>
                  </a:lnTo>
                  <a:lnTo>
                    <a:pt x="630644" y="7410"/>
                  </a:lnTo>
                  <a:cubicBezTo>
                    <a:pt x="600668" y="149792"/>
                    <a:pt x="471056" y="256897"/>
                    <a:pt x="315706" y="256897"/>
                  </a:cubicBezTo>
                  <a:cubicBezTo>
                    <a:pt x="160357" y="256897"/>
                    <a:pt x="30744" y="149792"/>
                    <a:pt x="768" y="7410"/>
                  </a:cubicBez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不足之处</a:t>
            </a:r>
            <a:endParaRPr lang="zh-CN" altLang="en-US" dirty="0"/>
          </a:p>
        </p:txBody>
      </p:sp>
      <p:sp>
        <p:nvSpPr>
          <p:cNvPr id="88" name="TextBox 28"/>
          <p:cNvSpPr txBox="1"/>
          <p:nvPr/>
        </p:nvSpPr>
        <p:spPr>
          <a:xfrm>
            <a:off x="1209675" y="3124200"/>
            <a:ext cx="2651125" cy="492125"/>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sz="3200" b="1" dirty="0" smtClean="0"/>
              <a:t>仅是个案研究</a:t>
            </a:r>
          </a:p>
        </p:txBody>
      </p:sp>
      <p:sp>
        <p:nvSpPr>
          <p:cNvPr id="107" name="TextBox 28"/>
          <p:cNvSpPr txBox="1"/>
          <p:nvPr/>
        </p:nvSpPr>
        <p:spPr>
          <a:xfrm>
            <a:off x="8526780" y="3124200"/>
            <a:ext cx="3286760" cy="492125"/>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sz="3200" b="1" dirty="0" smtClean="0">
                <a:solidFill>
                  <a:schemeClr val="accent1"/>
                </a:solidFill>
              </a:rPr>
              <a:t>只发放了学生问卷</a:t>
            </a:r>
            <a:endParaRPr lang="zh-CN" altLang="en-US" sz="3200" b="1" dirty="0">
              <a:solidFill>
                <a:schemeClr val="accent1"/>
              </a:solidFill>
            </a:endParaRPr>
          </a:p>
        </p:txBody>
      </p:sp>
      <p:grpSp>
        <p:nvGrpSpPr>
          <p:cNvPr id="21" name="组合 20"/>
          <p:cNvGrpSpPr/>
          <p:nvPr/>
        </p:nvGrpSpPr>
        <p:grpSpPr>
          <a:xfrm>
            <a:off x="3979692" y="1502410"/>
            <a:ext cx="4232617" cy="3852863"/>
            <a:chOff x="3979692" y="1882775"/>
            <a:chExt cx="4232617" cy="3852863"/>
          </a:xfrm>
        </p:grpSpPr>
        <p:sp>
          <p:nvSpPr>
            <p:cNvPr id="43" name="Freeform 5"/>
            <p:cNvSpPr/>
            <p:nvPr/>
          </p:nvSpPr>
          <p:spPr bwMode="auto">
            <a:xfrm flipH="1">
              <a:off x="5081758" y="1882775"/>
              <a:ext cx="3130551" cy="3852863"/>
            </a:xfrm>
            <a:custGeom>
              <a:avLst/>
              <a:gdLst>
                <a:gd name="T0" fmla="*/ 1521 w 1973"/>
                <a:gd name="T1" fmla="*/ 2401 h 2429"/>
                <a:gd name="T2" fmla="*/ 1501 w 1973"/>
                <a:gd name="T3" fmla="*/ 2429 h 2429"/>
                <a:gd name="T4" fmla="*/ 813 w 1973"/>
                <a:gd name="T5" fmla="*/ 2429 h 2429"/>
                <a:gd name="T6" fmla="*/ 797 w 1973"/>
                <a:gd name="T7" fmla="*/ 2413 h 2429"/>
                <a:gd name="T8" fmla="*/ 797 w 1973"/>
                <a:gd name="T9" fmla="*/ 2233 h 2429"/>
                <a:gd name="T10" fmla="*/ 777 w 1973"/>
                <a:gd name="T11" fmla="*/ 2149 h 2429"/>
                <a:gd name="T12" fmla="*/ 669 w 1973"/>
                <a:gd name="T13" fmla="*/ 2021 h 2429"/>
                <a:gd name="T14" fmla="*/ 541 w 1973"/>
                <a:gd name="T15" fmla="*/ 2037 h 2429"/>
                <a:gd name="T16" fmla="*/ 289 w 1973"/>
                <a:gd name="T17" fmla="*/ 2029 h 2429"/>
                <a:gd name="T18" fmla="*/ 261 w 1973"/>
                <a:gd name="T19" fmla="*/ 1917 h 2429"/>
                <a:gd name="T20" fmla="*/ 261 w 1973"/>
                <a:gd name="T21" fmla="*/ 1821 h 2429"/>
                <a:gd name="T22" fmla="*/ 213 w 1973"/>
                <a:gd name="T23" fmla="*/ 1729 h 2429"/>
                <a:gd name="T24" fmla="*/ 253 w 1973"/>
                <a:gd name="T25" fmla="*/ 1677 h 2429"/>
                <a:gd name="T26" fmla="*/ 205 w 1973"/>
                <a:gd name="T27" fmla="*/ 1633 h 2429"/>
                <a:gd name="T28" fmla="*/ 217 w 1973"/>
                <a:gd name="T29" fmla="*/ 1509 h 2429"/>
                <a:gd name="T30" fmla="*/ 125 w 1973"/>
                <a:gd name="T31" fmla="*/ 1413 h 2429"/>
                <a:gd name="T32" fmla="*/ 1 w 1973"/>
                <a:gd name="T33" fmla="*/ 1325 h 2429"/>
                <a:gd name="T34" fmla="*/ 145 w 1973"/>
                <a:gd name="T35" fmla="*/ 1145 h 2429"/>
                <a:gd name="T36" fmla="*/ 181 w 1973"/>
                <a:gd name="T37" fmla="*/ 901 h 2429"/>
                <a:gd name="T38" fmla="*/ 705 w 1973"/>
                <a:gd name="T39" fmla="*/ 93 h 2429"/>
                <a:gd name="T40" fmla="*/ 1541 w 1973"/>
                <a:gd name="T41" fmla="*/ 145 h 2429"/>
                <a:gd name="T42" fmla="*/ 1925 w 1973"/>
                <a:gd name="T43" fmla="*/ 961 h 2429"/>
                <a:gd name="T44" fmla="*/ 1761 w 1973"/>
                <a:gd name="T45" fmla="*/ 1381 h 2429"/>
                <a:gd name="T46" fmla="*/ 1541 w 1973"/>
                <a:gd name="T47" fmla="*/ 1381 h 2429"/>
                <a:gd name="T48" fmla="*/ 1729 w 1973"/>
                <a:gd name="T49" fmla="*/ 957 h 2429"/>
                <a:gd name="T50" fmla="*/ 1417 w 1973"/>
                <a:gd name="T51" fmla="*/ 321 h 2429"/>
                <a:gd name="T52" fmla="*/ 769 w 1973"/>
                <a:gd name="T53" fmla="*/ 317 h 2429"/>
                <a:gd name="T54" fmla="*/ 409 w 1973"/>
                <a:gd name="T55" fmla="*/ 1093 h 2429"/>
                <a:gd name="T56" fmla="*/ 873 w 1973"/>
                <a:gd name="T57" fmla="*/ 1833 h 2429"/>
                <a:gd name="T58" fmla="*/ 1217 w 1973"/>
                <a:gd name="T59" fmla="*/ 1989 h 2429"/>
                <a:gd name="T60" fmla="*/ 1445 w 1973"/>
                <a:gd name="T61" fmla="*/ 2145 h 2429"/>
                <a:gd name="T62" fmla="*/ 1521 w 1973"/>
                <a:gd name="T63" fmla="*/ 24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3" h="2429">
                  <a:moveTo>
                    <a:pt x="1521" y="2401"/>
                  </a:moveTo>
                  <a:cubicBezTo>
                    <a:pt x="1521" y="2401"/>
                    <a:pt x="1516" y="2429"/>
                    <a:pt x="1501" y="2429"/>
                  </a:cubicBezTo>
                  <a:cubicBezTo>
                    <a:pt x="1486" y="2429"/>
                    <a:pt x="813" y="2429"/>
                    <a:pt x="813" y="2429"/>
                  </a:cubicBezTo>
                  <a:cubicBezTo>
                    <a:pt x="813" y="2429"/>
                    <a:pt x="797" y="2424"/>
                    <a:pt x="797" y="2413"/>
                  </a:cubicBezTo>
                  <a:cubicBezTo>
                    <a:pt x="797" y="2402"/>
                    <a:pt x="797" y="2233"/>
                    <a:pt x="797" y="2233"/>
                  </a:cubicBezTo>
                  <a:cubicBezTo>
                    <a:pt x="797" y="2233"/>
                    <a:pt x="798" y="2197"/>
                    <a:pt x="777" y="2149"/>
                  </a:cubicBezTo>
                  <a:cubicBezTo>
                    <a:pt x="756" y="2101"/>
                    <a:pt x="716" y="2030"/>
                    <a:pt x="669" y="2021"/>
                  </a:cubicBezTo>
                  <a:cubicBezTo>
                    <a:pt x="622" y="2012"/>
                    <a:pt x="577" y="2028"/>
                    <a:pt x="541" y="2037"/>
                  </a:cubicBezTo>
                  <a:cubicBezTo>
                    <a:pt x="505" y="2046"/>
                    <a:pt x="344" y="2062"/>
                    <a:pt x="289" y="2029"/>
                  </a:cubicBezTo>
                  <a:cubicBezTo>
                    <a:pt x="234" y="1996"/>
                    <a:pt x="246" y="1945"/>
                    <a:pt x="261" y="1917"/>
                  </a:cubicBezTo>
                  <a:cubicBezTo>
                    <a:pt x="276" y="1889"/>
                    <a:pt x="281" y="1842"/>
                    <a:pt x="261" y="1821"/>
                  </a:cubicBezTo>
                  <a:cubicBezTo>
                    <a:pt x="241" y="1800"/>
                    <a:pt x="204" y="1750"/>
                    <a:pt x="213" y="1729"/>
                  </a:cubicBezTo>
                  <a:cubicBezTo>
                    <a:pt x="222" y="1708"/>
                    <a:pt x="253" y="1677"/>
                    <a:pt x="253" y="1677"/>
                  </a:cubicBezTo>
                  <a:cubicBezTo>
                    <a:pt x="253" y="1677"/>
                    <a:pt x="207" y="1664"/>
                    <a:pt x="205" y="1633"/>
                  </a:cubicBezTo>
                  <a:cubicBezTo>
                    <a:pt x="203" y="1602"/>
                    <a:pt x="225" y="1566"/>
                    <a:pt x="217" y="1509"/>
                  </a:cubicBezTo>
                  <a:cubicBezTo>
                    <a:pt x="209" y="1452"/>
                    <a:pt x="166" y="1429"/>
                    <a:pt x="125" y="1413"/>
                  </a:cubicBezTo>
                  <a:cubicBezTo>
                    <a:pt x="84" y="1397"/>
                    <a:pt x="0" y="1384"/>
                    <a:pt x="1" y="1325"/>
                  </a:cubicBezTo>
                  <a:cubicBezTo>
                    <a:pt x="2" y="1266"/>
                    <a:pt x="103" y="1193"/>
                    <a:pt x="145" y="1145"/>
                  </a:cubicBezTo>
                  <a:cubicBezTo>
                    <a:pt x="187" y="1097"/>
                    <a:pt x="194" y="1040"/>
                    <a:pt x="181" y="901"/>
                  </a:cubicBezTo>
                  <a:cubicBezTo>
                    <a:pt x="153" y="595"/>
                    <a:pt x="284" y="224"/>
                    <a:pt x="705" y="93"/>
                  </a:cubicBezTo>
                  <a:cubicBezTo>
                    <a:pt x="981" y="7"/>
                    <a:pt x="1290" y="0"/>
                    <a:pt x="1541" y="145"/>
                  </a:cubicBezTo>
                  <a:cubicBezTo>
                    <a:pt x="1792" y="290"/>
                    <a:pt x="1973" y="633"/>
                    <a:pt x="1925" y="961"/>
                  </a:cubicBezTo>
                  <a:cubicBezTo>
                    <a:pt x="1885" y="1237"/>
                    <a:pt x="1761" y="1381"/>
                    <a:pt x="1761" y="1381"/>
                  </a:cubicBezTo>
                  <a:cubicBezTo>
                    <a:pt x="1541" y="1381"/>
                    <a:pt x="1541" y="1381"/>
                    <a:pt x="1541" y="1381"/>
                  </a:cubicBezTo>
                  <a:cubicBezTo>
                    <a:pt x="1541" y="1381"/>
                    <a:pt x="1703" y="1195"/>
                    <a:pt x="1729" y="957"/>
                  </a:cubicBezTo>
                  <a:cubicBezTo>
                    <a:pt x="1755" y="719"/>
                    <a:pt x="1645" y="467"/>
                    <a:pt x="1417" y="321"/>
                  </a:cubicBezTo>
                  <a:cubicBezTo>
                    <a:pt x="1189" y="175"/>
                    <a:pt x="927" y="219"/>
                    <a:pt x="769" y="317"/>
                  </a:cubicBezTo>
                  <a:cubicBezTo>
                    <a:pt x="611" y="415"/>
                    <a:pt x="365" y="663"/>
                    <a:pt x="409" y="1093"/>
                  </a:cubicBezTo>
                  <a:cubicBezTo>
                    <a:pt x="453" y="1523"/>
                    <a:pt x="753" y="1749"/>
                    <a:pt x="873" y="1833"/>
                  </a:cubicBezTo>
                  <a:cubicBezTo>
                    <a:pt x="993" y="1917"/>
                    <a:pt x="1175" y="1977"/>
                    <a:pt x="1217" y="1989"/>
                  </a:cubicBezTo>
                  <a:cubicBezTo>
                    <a:pt x="1259" y="2001"/>
                    <a:pt x="1383" y="2051"/>
                    <a:pt x="1445" y="2145"/>
                  </a:cubicBezTo>
                  <a:cubicBezTo>
                    <a:pt x="1507" y="2239"/>
                    <a:pt x="1519" y="2369"/>
                    <a:pt x="1521" y="240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4" name="Freeform 6"/>
            <p:cNvSpPr>
              <a:spLocks noEditPoints="1"/>
            </p:cNvSpPr>
            <p:nvPr/>
          </p:nvSpPr>
          <p:spPr bwMode="auto">
            <a:xfrm flipH="1">
              <a:off x="6139034" y="2849563"/>
              <a:ext cx="438150" cy="889000"/>
            </a:xfrm>
            <a:custGeom>
              <a:avLst/>
              <a:gdLst>
                <a:gd name="T0" fmla="*/ 270 w 276"/>
                <a:gd name="T1" fmla="*/ 479 h 560"/>
                <a:gd name="T2" fmla="*/ 218 w 276"/>
                <a:gd name="T3" fmla="*/ 495 h 560"/>
                <a:gd name="T4" fmla="*/ 166 w 276"/>
                <a:gd name="T5" fmla="*/ 459 h 560"/>
                <a:gd name="T6" fmla="*/ 222 w 276"/>
                <a:gd name="T7" fmla="*/ 471 h 560"/>
                <a:gd name="T8" fmla="*/ 274 w 276"/>
                <a:gd name="T9" fmla="*/ 419 h 560"/>
                <a:gd name="T10" fmla="*/ 274 w 276"/>
                <a:gd name="T11" fmla="*/ 207 h 560"/>
                <a:gd name="T12" fmla="*/ 250 w 276"/>
                <a:gd name="T13" fmla="*/ 155 h 560"/>
                <a:gd name="T14" fmla="*/ 202 w 276"/>
                <a:gd name="T15" fmla="*/ 147 h 560"/>
                <a:gd name="T16" fmla="*/ 190 w 276"/>
                <a:gd name="T17" fmla="*/ 143 h 560"/>
                <a:gd name="T18" fmla="*/ 210 w 276"/>
                <a:gd name="T19" fmla="*/ 123 h 560"/>
                <a:gd name="T20" fmla="*/ 274 w 276"/>
                <a:gd name="T21" fmla="*/ 139 h 560"/>
                <a:gd name="T22" fmla="*/ 274 w 276"/>
                <a:gd name="T23" fmla="*/ 51 h 560"/>
                <a:gd name="T24" fmla="*/ 234 w 276"/>
                <a:gd name="T25" fmla="*/ 7 h 560"/>
                <a:gd name="T26" fmla="*/ 154 w 276"/>
                <a:gd name="T27" fmla="*/ 35 h 560"/>
                <a:gd name="T28" fmla="*/ 62 w 276"/>
                <a:gd name="T29" fmla="*/ 75 h 560"/>
                <a:gd name="T30" fmla="*/ 70 w 276"/>
                <a:gd name="T31" fmla="*/ 131 h 560"/>
                <a:gd name="T32" fmla="*/ 154 w 276"/>
                <a:gd name="T33" fmla="*/ 171 h 560"/>
                <a:gd name="T34" fmla="*/ 154 w 276"/>
                <a:gd name="T35" fmla="*/ 207 h 560"/>
                <a:gd name="T36" fmla="*/ 98 w 276"/>
                <a:gd name="T37" fmla="*/ 159 h 560"/>
                <a:gd name="T38" fmla="*/ 6 w 276"/>
                <a:gd name="T39" fmla="*/ 219 h 560"/>
                <a:gd name="T40" fmla="*/ 38 w 276"/>
                <a:gd name="T41" fmla="*/ 323 h 560"/>
                <a:gd name="T42" fmla="*/ 2 w 276"/>
                <a:gd name="T43" fmla="*/ 383 h 560"/>
                <a:gd name="T44" fmla="*/ 30 w 276"/>
                <a:gd name="T45" fmla="*/ 435 h 560"/>
                <a:gd name="T46" fmla="*/ 102 w 276"/>
                <a:gd name="T47" fmla="*/ 383 h 560"/>
                <a:gd name="T48" fmla="*/ 194 w 276"/>
                <a:gd name="T49" fmla="*/ 411 h 560"/>
                <a:gd name="T50" fmla="*/ 174 w 276"/>
                <a:gd name="T51" fmla="*/ 411 h 560"/>
                <a:gd name="T52" fmla="*/ 86 w 276"/>
                <a:gd name="T53" fmla="*/ 419 h 560"/>
                <a:gd name="T54" fmla="*/ 46 w 276"/>
                <a:gd name="T55" fmla="*/ 479 h 560"/>
                <a:gd name="T56" fmla="*/ 54 w 276"/>
                <a:gd name="T57" fmla="*/ 503 h 560"/>
                <a:gd name="T58" fmla="*/ 110 w 276"/>
                <a:gd name="T59" fmla="*/ 483 h 560"/>
                <a:gd name="T60" fmla="*/ 110 w 276"/>
                <a:gd name="T61" fmla="*/ 499 h 560"/>
                <a:gd name="T62" fmla="*/ 126 w 276"/>
                <a:gd name="T63" fmla="*/ 543 h 560"/>
                <a:gd name="T64" fmla="*/ 238 w 276"/>
                <a:gd name="T65" fmla="*/ 551 h 560"/>
                <a:gd name="T66" fmla="*/ 274 w 276"/>
                <a:gd name="T67" fmla="*/ 515 h 560"/>
                <a:gd name="T68" fmla="*/ 270 w 276"/>
                <a:gd name="T69" fmla="*/ 479 h 560"/>
                <a:gd name="T70" fmla="*/ 138 w 276"/>
                <a:gd name="T71" fmla="*/ 135 h 560"/>
                <a:gd name="T72" fmla="*/ 130 w 276"/>
                <a:gd name="T73" fmla="*/ 95 h 560"/>
                <a:gd name="T74" fmla="*/ 178 w 276"/>
                <a:gd name="T75" fmla="*/ 63 h 560"/>
                <a:gd name="T76" fmla="*/ 222 w 276"/>
                <a:gd name="T77" fmla="*/ 99 h 560"/>
                <a:gd name="T78" fmla="*/ 166 w 276"/>
                <a:gd name="T79" fmla="*/ 95 h 560"/>
                <a:gd name="T80" fmla="*/ 138 w 276"/>
                <a:gd name="T81" fmla="*/ 135 h 560"/>
                <a:gd name="T82" fmla="*/ 78 w 276"/>
                <a:gd name="T83" fmla="*/ 327 h 560"/>
                <a:gd name="T84" fmla="*/ 86 w 276"/>
                <a:gd name="T85" fmla="*/ 267 h 560"/>
                <a:gd name="T86" fmla="*/ 130 w 276"/>
                <a:gd name="T87" fmla="*/ 243 h 560"/>
                <a:gd name="T88" fmla="*/ 134 w 276"/>
                <a:gd name="T89" fmla="*/ 255 h 560"/>
                <a:gd name="T90" fmla="*/ 102 w 276"/>
                <a:gd name="T91" fmla="*/ 315 h 560"/>
                <a:gd name="T92" fmla="*/ 138 w 276"/>
                <a:gd name="T93" fmla="*/ 363 h 560"/>
                <a:gd name="T94" fmla="*/ 78 w 276"/>
                <a:gd name="T95" fmla="*/ 327 h 560"/>
                <a:gd name="T96" fmla="*/ 142 w 276"/>
                <a:gd name="T97" fmla="*/ 319 h 560"/>
                <a:gd name="T98" fmla="*/ 142 w 276"/>
                <a:gd name="T99" fmla="*/ 311 h 560"/>
                <a:gd name="T100" fmla="*/ 206 w 276"/>
                <a:gd name="T101" fmla="*/ 279 h 560"/>
                <a:gd name="T102" fmla="*/ 230 w 276"/>
                <a:gd name="T103" fmla="*/ 207 h 560"/>
                <a:gd name="T104" fmla="*/ 234 w 276"/>
                <a:gd name="T105" fmla="*/ 287 h 560"/>
                <a:gd name="T106" fmla="*/ 142 w 276"/>
                <a:gd name="T107" fmla="*/ 31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560">
                  <a:moveTo>
                    <a:pt x="270" y="479"/>
                  </a:moveTo>
                  <a:cubicBezTo>
                    <a:pt x="270" y="479"/>
                    <a:pt x="238" y="493"/>
                    <a:pt x="218" y="495"/>
                  </a:cubicBezTo>
                  <a:cubicBezTo>
                    <a:pt x="198" y="497"/>
                    <a:pt x="166" y="492"/>
                    <a:pt x="166" y="459"/>
                  </a:cubicBezTo>
                  <a:cubicBezTo>
                    <a:pt x="166" y="459"/>
                    <a:pt x="193" y="472"/>
                    <a:pt x="222" y="471"/>
                  </a:cubicBezTo>
                  <a:cubicBezTo>
                    <a:pt x="251" y="470"/>
                    <a:pt x="274" y="450"/>
                    <a:pt x="274" y="419"/>
                  </a:cubicBezTo>
                  <a:cubicBezTo>
                    <a:pt x="274" y="388"/>
                    <a:pt x="274" y="207"/>
                    <a:pt x="274" y="207"/>
                  </a:cubicBezTo>
                  <a:cubicBezTo>
                    <a:pt x="274" y="207"/>
                    <a:pt x="273" y="169"/>
                    <a:pt x="250" y="155"/>
                  </a:cubicBezTo>
                  <a:cubicBezTo>
                    <a:pt x="227" y="141"/>
                    <a:pt x="202" y="147"/>
                    <a:pt x="202" y="147"/>
                  </a:cubicBezTo>
                  <a:cubicBezTo>
                    <a:pt x="202" y="147"/>
                    <a:pt x="201" y="140"/>
                    <a:pt x="190" y="143"/>
                  </a:cubicBezTo>
                  <a:cubicBezTo>
                    <a:pt x="190" y="143"/>
                    <a:pt x="184" y="124"/>
                    <a:pt x="210" y="123"/>
                  </a:cubicBezTo>
                  <a:cubicBezTo>
                    <a:pt x="236" y="122"/>
                    <a:pt x="256" y="126"/>
                    <a:pt x="274" y="139"/>
                  </a:cubicBezTo>
                  <a:cubicBezTo>
                    <a:pt x="274" y="51"/>
                    <a:pt x="274" y="51"/>
                    <a:pt x="274" y="51"/>
                  </a:cubicBezTo>
                  <a:cubicBezTo>
                    <a:pt x="274" y="51"/>
                    <a:pt x="273" y="14"/>
                    <a:pt x="234" y="7"/>
                  </a:cubicBezTo>
                  <a:cubicBezTo>
                    <a:pt x="195" y="0"/>
                    <a:pt x="180" y="25"/>
                    <a:pt x="154" y="35"/>
                  </a:cubicBezTo>
                  <a:cubicBezTo>
                    <a:pt x="128" y="45"/>
                    <a:pt x="79" y="46"/>
                    <a:pt x="62" y="75"/>
                  </a:cubicBezTo>
                  <a:cubicBezTo>
                    <a:pt x="45" y="104"/>
                    <a:pt x="52" y="125"/>
                    <a:pt x="70" y="131"/>
                  </a:cubicBezTo>
                  <a:cubicBezTo>
                    <a:pt x="88" y="137"/>
                    <a:pt x="143" y="155"/>
                    <a:pt x="154" y="171"/>
                  </a:cubicBezTo>
                  <a:cubicBezTo>
                    <a:pt x="165" y="187"/>
                    <a:pt x="158" y="205"/>
                    <a:pt x="154" y="207"/>
                  </a:cubicBezTo>
                  <a:cubicBezTo>
                    <a:pt x="150" y="209"/>
                    <a:pt x="124" y="169"/>
                    <a:pt x="98" y="159"/>
                  </a:cubicBezTo>
                  <a:cubicBezTo>
                    <a:pt x="72" y="149"/>
                    <a:pt x="12" y="177"/>
                    <a:pt x="6" y="219"/>
                  </a:cubicBezTo>
                  <a:cubicBezTo>
                    <a:pt x="0" y="261"/>
                    <a:pt x="38" y="323"/>
                    <a:pt x="38" y="323"/>
                  </a:cubicBezTo>
                  <a:cubicBezTo>
                    <a:pt x="38" y="323"/>
                    <a:pt x="3" y="361"/>
                    <a:pt x="2" y="383"/>
                  </a:cubicBezTo>
                  <a:cubicBezTo>
                    <a:pt x="1" y="405"/>
                    <a:pt x="17" y="428"/>
                    <a:pt x="30" y="435"/>
                  </a:cubicBezTo>
                  <a:cubicBezTo>
                    <a:pt x="30" y="435"/>
                    <a:pt x="66" y="395"/>
                    <a:pt x="102" y="383"/>
                  </a:cubicBezTo>
                  <a:cubicBezTo>
                    <a:pt x="138" y="371"/>
                    <a:pt x="178" y="376"/>
                    <a:pt x="194" y="411"/>
                  </a:cubicBezTo>
                  <a:cubicBezTo>
                    <a:pt x="194" y="411"/>
                    <a:pt x="189" y="418"/>
                    <a:pt x="174" y="411"/>
                  </a:cubicBezTo>
                  <a:cubicBezTo>
                    <a:pt x="159" y="404"/>
                    <a:pt x="119" y="396"/>
                    <a:pt x="86" y="419"/>
                  </a:cubicBezTo>
                  <a:cubicBezTo>
                    <a:pt x="53" y="442"/>
                    <a:pt x="44" y="459"/>
                    <a:pt x="46" y="479"/>
                  </a:cubicBezTo>
                  <a:cubicBezTo>
                    <a:pt x="48" y="499"/>
                    <a:pt x="54" y="503"/>
                    <a:pt x="54" y="503"/>
                  </a:cubicBezTo>
                  <a:cubicBezTo>
                    <a:pt x="110" y="483"/>
                    <a:pt x="110" y="483"/>
                    <a:pt x="110" y="483"/>
                  </a:cubicBezTo>
                  <a:cubicBezTo>
                    <a:pt x="110" y="483"/>
                    <a:pt x="112" y="488"/>
                    <a:pt x="110" y="499"/>
                  </a:cubicBezTo>
                  <a:cubicBezTo>
                    <a:pt x="108" y="510"/>
                    <a:pt x="99" y="526"/>
                    <a:pt x="126" y="543"/>
                  </a:cubicBezTo>
                  <a:cubicBezTo>
                    <a:pt x="153" y="560"/>
                    <a:pt x="218" y="552"/>
                    <a:pt x="238" y="551"/>
                  </a:cubicBezTo>
                  <a:cubicBezTo>
                    <a:pt x="258" y="550"/>
                    <a:pt x="272" y="531"/>
                    <a:pt x="274" y="515"/>
                  </a:cubicBezTo>
                  <a:cubicBezTo>
                    <a:pt x="276" y="499"/>
                    <a:pt x="270" y="479"/>
                    <a:pt x="270" y="479"/>
                  </a:cubicBezTo>
                  <a:close/>
                  <a:moveTo>
                    <a:pt x="138" y="135"/>
                  </a:moveTo>
                  <a:cubicBezTo>
                    <a:pt x="131" y="135"/>
                    <a:pt x="126" y="107"/>
                    <a:pt x="130" y="95"/>
                  </a:cubicBezTo>
                  <a:cubicBezTo>
                    <a:pt x="134" y="83"/>
                    <a:pt x="148" y="60"/>
                    <a:pt x="178" y="63"/>
                  </a:cubicBezTo>
                  <a:cubicBezTo>
                    <a:pt x="208" y="66"/>
                    <a:pt x="222" y="99"/>
                    <a:pt x="222" y="99"/>
                  </a:cubicBezTo>
                  <a:cubicBezTo>
                    <a:pt x="219" y="99"/>
                    <a:pt x="191" y="84"/>
                    <a:pt x="166" y="95"/>
                  </a:cubicBezTo>
                  <a:cubicBezTo>
                    <a:pt x="141" y="106"/>
                    <a:pt x="138" y="135"/>
                    <a:pt x="138" y="135"/>
                  </a:cubicBezTo>
                  <a:close/>
                  <a:moveTo>
                    <a:pt x="78" y="327"/>
                  </a:moveTo>
                  <a:cubicBezTo>
                    <a:pt x="70" y="306"/>
                    <a:pt x="80" y="282"/>
                    <a:pt x="86" y="267"/>
                  </a:cubicBezTo>
                  <a:cubicBezTo>
                    <a:pt x="92" y="252"/>
                    <a:pt x="121" y="241"/>
                    <a:pt x="130" y="243"/>
                  </a:cubicBezTo>
                  <a:cubicBezTo>
                    <a:pt x="139" y="245"/>
                    <a:pt x="134" y="255"/>
                    <a:pt x="134" y="255"/>
                  </a:cubicBezTo>
                  <a:cubicBezTo>
                    <a:pt x="115" y="268"/>
                    <a:pt x="99" y="293"/>
                    <a:pt x="102" y="315"/>
                  </a:cubicBezTo>
                  <a:cubicBezTo>
                    <a:pt x="105" y="337"/>
                    <a:pt x="138" y="363"/>
                    <a:pt x="138" y="363"/>
                  </a:cubicBezTo>
                  <a:cubicBezTo>
                    <a:pt x="97" y="372"/>
                    <a:pt x="86" y="348"/>
                    <a:pt x="78" y="327"/>
                  </a:cubicBezTo>
                  <a:close/>
                  <a:moveTo>
                    <a:pt x="142" y="319"/>
                  </a:moveTo>
                  <a:cubicBezTo>
                    <a:pt x="142" y="319"/>
                    <a:pt x="135" y="313"/>
                    <a:pt x="142" y="311"/>
                  </a:cubicBezTo>
                  <a:cubicBezTo>
                    <a:pt x="142" y="311"/>
                    <a:pt x="185" y="302"/>
                    <a:pt x="206" y="279"/>
                  </a:cubicBezTo>
                  <a:cubicBezTo>
                    <a:pt x="233" y="250"/>
                    <a:pt x="230" y="207"/>
                    <a:pt x="230" y="207"/>
                  </a:cubicBezTo>
                  <a:cubicBezTo>
                    <a:pt x="230" y="207"/>
                    <a:pt x="250" y="251"/>
                    <a:pt x="234" y="287"/>
                  </a:cubicBezTo>
                  <a:cubicBezTo>
                    <a:pt x="218" y="323"/>
                    <a:pt x="169" y="327"/>
                    <a:pt x="142" y="31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a:off x="3979692" y="1882775"/>
              <a:ext cx="3130551" cy="3852863"/>
            </a:xfrm>
            <a:custGeom>
              <a:avLst/>
              <a:gdLst>
                <a:gd name="T0" fmla="*/ 1521 w 1973"/>
                <a:gd name="T1" fmla="*/ 2401 h 2429"/>
                <a:gd name="T2" fmla="*/ 1501 w 1973"/>
                <a:gd name="T3" fmla="*/ 2429 h 2429"/>
                <a:gd name="T4" fmla="*/ 813 w 1973"/>
                <a:gd name="T5" fmla="*/ 2429 h 2429"/>
                <a:gd name="T6" fmla="*/ 797 w 1973"/>
                <a:gd name="T7" fmla="*/ 2413 h 2429"/>
                <a:gd name="T8" fmla="*/ 797 w 1973"/>
                <a:gd name="T9" fmla="*/ 2233 h 2429"/>
                <a:gd name="T10" fmla="*/ 777 w 1973"/>
                <a:gd name="T11" fmla="*/ 2149 h 2429"/>
                <a:gd name="T12" fmla="*/ 669 w 1973"/>
                <a:gd name="T13" fmla="*/ 2021 h 2429"/>
                <a:gd name="T14" fmla="*/ 541 w 1973"/>
                <a:gd name="T15" fmla="*/ 2037 h 2429"/>
                <a:gd name="T16" fmla="*/ 289 w 1973"/>
                <a:gd name="T17" fmla="*/ 2029 h 2429"/>
                <a:gd name="T18" fmla="*/ 261 w 1973"/>
                <a:gd name="T19" fmla="*/ 1917 h 2429"/>
                <a:gd name="T20" fmla="*/ 261 w 1973"/>
                <a:gd name="T21" fmla="*/ 1821 h 2429"/>
                <a:gd name="T22" fmla="*/ 213 w 1973"/>
                <a:gd name="T23" fmla="*/ 1729 h 2429"/>
                <a:gd name="T24" fmla="*/ 253 w 1973"/>
                <a:gd name="T25" fmla="*/ 1677 h 2429"/>
                <a:gd name="T26" fmla="*/ 205 w 1973"/>
                <a:gd name="T27" fmla="*/ 1633 h 2429"/>
                <a:gd name="T28" fmla="*/ 217 w 1973"/>
                <a:gd name="T29" fmla="*/ 1509 h 2429"/>
                <a:gd name="T30" fmla="*/ 125 w 1973"/>
                <a:gd name="T31" fmla="*/ 1413 h 2429"/>
                <a:gd name="T32" fmla="*/ 1 w 1973"/>
                <a:gd name="T33" fmla="*/ 1325 h 2429"/>
                <a:gd name="T34" fmla="*/ 145 w 1973"/>
                <a:gd name="T35" fmla="*/ 1145 h 2429"/>
                <a:gd name="T36" fmla="*/ 181 w 1973"/>
                <a:gd name="T37" fmla="*/ 901 h 2429"/>
                <a:gd name="T38" fmla="*/ 705 w 1973"/>
                <a:gd name="T39" fmla="*/ 93 h 2429"/>
                <a:gd name="T40" fmla="*/ 1541 w 1973"/>
                <a:gd name="T41" fmla="*/ 145 h 2429"/>
                <a:gd name="T42" fmla="*/ 1925 w 1973"/>
                <a:gd name="T43" fmla="*/ 961 h 2429"/>
                <a:gd name="T44" fmla="*/ 1761 w 1973"/>
                <a:gd name="T45" fmla="*/ 1381 h 2429"/>
                <a:gd name="T46" fmla="*/ 1541 w 1973"/>
                <a:gd name="T47" fmla="*/ 1381 h 2429"/>
                <a:gd name="T48" fmla="*/ 1729 w 1973"/>
                <a:gd name="T49" fmla="*/ 957 h 2429"/>
                <a:gd name="T50" fmla="*/ 1417 w 1973"/>
                <a:gd name="T51" fmla="*/ 321 h 2429"/>
                <a:gd name="T52" fmla="*/ 769 w 1973"/>
                <a:gd name="T53" fmla="*/ 317 h 2429"/>
                <a:gd name="T54" fmla="*/ 409 w 1973"/>
                <a:gd name="T55" fmla="*/ 1093 h 2429"/>
                <a:gd name="T56" fmla="*/ 873 w 1973"/>
                <a:gd name="T57" fmla="*/ 1833 h 2429"/>
                <a:gd name="T58" fmla="*/ 1217 w 1973"/>
                <a:gd name="T59" fmla="*/ 1989 h 2429"/>
                <a:gd name="T60" fmla="*/ 1445 w 1973"/>
                <a:gd name="T61" fmla="*/ 2145 h 2429"/>
                <a:gd name="T62" fmla="*/ 1521 w 1973"/>
                <a:gd name="T63" fmla="*/ 2401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3" h="2429">
                  <a:moveTo>
                    <a:pt x="1521" y="2401"/>
                  </a:moveTo>
                  <a:cubicBezTo>
                    <a:pt x="1521" y="2401"/>
                    <a:pt x="1516" y="2429"/>
                    <a:pt x="1501" y="2429"/>
                  </a:cubicBezTo>
                  <a:cubicBezTo>
                    <a:pt x="1486" y="2429"/>
                    <a:pt x="813" y="2429"/>
                    <a:pt x="813" y="2429"/>
                  </a:cubicBezTo>
                  <a:cubicBezTo>
                    <a:pt x="813" y="2429"/>
                    <a:pt x="797" y="2424"/>
                    <a:pt x="797" y="2413"/>
                  </a:cubicBezTo>
                  <a:cubicBezTo>
                    <a:pt x="797" y="2402"/>
                    <a:pt x="797" y="2233"/>
                    <a:pt x="797" y="2233"/>
                  </a:cubicBezTo>
                  <a:cubicBezTo>
                    <a:pt x="797" y="2233"/>
                    <a:pt x="798" y="2197"/>
                    <a:pt x="777" y="2149"/>
                  </a:cubicBezTo>
                  <a:cubicBezTo>
                    <a:pt x="756" y="2101"/>
                    <a:pt x="716" y="2030"/>
                    <a:pt x="669" y="2021"/>
                  </a:cubicBezTo>
                  <a:cubicBezTo>
                    <a:pt x="622" y="2012"/>
                    <a:pt x="577" y="2028"/>
                    <a:pt x="541" y="2037"/>
                  </a:cubicBezTo>
                  <a:cubicBezTo>
                    <a:pt x="505" y="2046"/>
                    <a:pt x="344" y="2062"/>
                    <a:pt x="289" y="2029"/>
                  </a:cubicBezTo>
                  <a:cubicBezTo>
                    <a:pt x="234" y="1996"/>
                    <a:pt x="246" y="1945"/>
                    <a:pt x="261" y="1917"/>
                  </a:cubicBezTo>
                  <a:cubicBezTo>
                    <a:pt x="276" y="1889"/>
                    <a:pt x="281" y="1842"/>
                    <a:pt x="261" y="1821"/>
                  </a:cubicBezTo>
                  <a:cubicBezTo>
                    <a:pt x="241" y="1800"/>
                    <a:pt x="204" y="1750"/>
                    <a:pt x="213" y="1729"/>
                  </a:cubicBezTo>
                  <a:cubicBezTo>
                    <a:pt x="222" y="1708"/>
                    <a:pt x="253" y="1677"/>
                    <a:pt x="253" y="1677"/>
                  </a:cubicBezTo>
                  <a:cubicBezTo>
                    <a:pt x="253" y="1677"/>
                    <a:pt x="207" y="1664"/>
                    <a:pt x="205" y="1633"/>
                  </a:cubicBezTo>
                  <a:cubicBezTo>
                    <a:pt x="203" y="1602"/>
                    <a:pt x="225" y="1566"/>
                    <a:pt x="217" y="1509"/>
                  </a:cubicBezTo>
                  <a:cubicBezTo>
                    <a:pt x="209" y="1452"/>
                    <a:pt x="166" y="1429"/>
                    <a:pt x="125" y="1413"/>
                  </a:cubicBezTo>
                  <a:cubicBezTo>
                    <a:pt x="84" y="1397"/>
                    <a:pt x="0" y="1384"/>
                    <a:pt x="1" y="1325"/>
                  </a:cubicBezTo>
                  <a:cubicBezTo>
                    <a:pt x="2" y="1266"/>
                    <a:pt x="103" y="1193"/>
                    <a:pt x="145" y="1145"/>
                  </a:cubicBezTo>
                  <a:cubicBezTo>
                    <a:pt x="187" y="1097"/>
                    <a:pt x="194" y="1040"/>
                    <a:pt x="181" y="901"/>
                  </a:cubicBezTo>
                  <a:cubicBezTo>
                    <a:pt x="153" y="595"/>
                    <a:pt x="284" y="224"/>
                    <a:pt x="705" y="93"/>
                  </a:cubicBezTo>
                  <a:cubicBezTo>
                    <a:pt x="981" y="7"/>
                    <a:pt x="1290" y="0"/>
                    <a:pt x="1541" y="145"/>
                  </a:cubicBezTo>
                  <a:cubicBezTo>
                    <a:pt x="1792" y="290"/>
                    <a:pt x="1973" y="633"/>
                    <a:pt x="1925" y="961"/>
                  </a:cubicBezTo>
                  <a:cubicBezTo>
                    <a:pt x="1885" y="1237"/>
                    <a:pt x="1761" y="1381"/>
                    <a:pt x="1761" y="1381"/>
                  </a:cubicBezTo>
                  <a:cubicBezTo>
                    <a:pt x="1541" y="1381"/>
                    <a:pt x="1541" y="1381"/>
                    <a:pt x="1541" y="1381"/>
                  </a:cubicBezTo>
                  <a:cubicBezTo>
                    <a:pt x="1541" y="1381"/>
                    <a:pt x="1703" y="1195"/>
                    <a:pt x="1729" y="957"/>
                  </a:cubicBezTo>
                  <a:cubicBezTo>
                    <a:pt x="1755" y="719"/>
                    <a:pt x="1645" y="467"/>
                    <a:pt x="1417" y="321"/>
                  </a:cubicBezTo>
                  <a:cubicBezTo>
                    <a:pt x="1189" y="175"/>
                    <a:pt x="927" y="219"/>
                    <a:pt x="769" y="317"/>
                  </a:cubicBezTo>
                  <a:cubicBezTo>
                    <a:pt x="611" y="415"/>
                    <a:pt x="365" y="663"/>
                    <a:pt x="409" y="1093"/>
                  </a:cubicBezTo>
                  <a:cubicBezTo>
                    <a:pt x="453" y="1523"/>
                    <a:pt x="753" y="1749"/>
                    <a:pt x="873" y="1833"/>
                  </a:cubicBezTo>
                  <a:cubicBezTo>
                    <a:pt x="993" y="1917"/>
                    <a:pt x="1175" y="1977"/>
                    <a:pt x="1217" y="1989"/>
                  </a:cubicBezTo>
                  <a:cubicBezTo>
                    <a:pt x="1259" y="2001"/>
                    <a:pt x="1383" y="2051"/>
                    <a:pt x="1445" y="2145"/>
                  </a:cubicBezTo>
                  <a:cubicBezTo>
                    <a:pt x="1507" y="2239"/>
                    <a:pt x="1519" y="2369"/>
                    <a:pt x="1521" y="2401"/>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5614817" y="2849563"/>
              <a:ext cx="438150" cy="889000"/>
            </a:xfrm>
            <a:custGeom>
              <a:avLst/>
              <a:gdLst>
                <a:gd name="T0" fmla="*/ 270 w 276"/>
                <a:gd name="T1" fmla="*/ 479 h 560"/>
                <a:gd name="T2" fmla="*/ 218 w 276"/>
                <a:gd name="T3" fmla="*/ 495 h 560"/>
                <a:gd name="T4" fmla="*/ 166 w 276"/>
                <a:gd name="T5" fmla="*/ 459 h 560"/>
                <a:gd name="T6" fmla="*/ 222 w 276"/>
                <a:gd name="T7" fmla="*/ 471 h 560"/>
                <a:gd name="T8" fmla="*/ 274 w 276"/>
                <a:gd name="T9" fmla="*/ 419 h 560"/>
                <a:gd name="T10" fmla="*/ 274 w 276"/>
                <a:gd name="T11" fmla="*/ 207 h 560"/>
                <a:gd name="T12" fmla="*/ 250 w 276"/>
                <a:gd name="T13" fmla="*/ 155 h 560"/>
                <a:gd name="T14" fmla="*/ 202 w 276"/>
                <a:gd name="T15" fmla="*/ 147 h 560"/>
                <a:gd name="T16" fmla="*/ 190 w 276"/>
                <a:gd name="T17" fmla="*/ 143 h 560"/>
                <a:gd name="T18" fmla="*/ 210 w 276"/>
                <a:gd name="T19" fmla="*/ 123 h 560"/>
                <a:gd name="T20" fmla="*/ 274 w 276"/>
                <a:gd name="T21" fmla="*/ 139 h 560"/>
                <a:gd name="T22" fmla="*/ 274 w 276"/>
                <a:gd name="T23" fmla="*/ 51 h 560"/>
                <a:gd name="T24" fmla="*/ 234 w 276"/>
                <a:gd name="T25" fmla="*/ 7 h 560"/>
                <a:gd name="T26" fmla="*/ 154 w 276"/>
                <a:gd name="T27" fmla="*/ 35 h 560"/>
                <a:gd name="T28" fmla="*/ 62 w 276"/>
                <a:gd name="T29" fmla="*/ 75 h 560"/>
                <a:gd name="T30" fmla="*/ 70 w 276"/>
                <a:gd name="T31" fmla="*/ 131 h 560"/>
                <a:gd name="T32" fmla="*/ 154 w 276"/>
                <a:gd name="T33" fmla="*/ 171 h 560"/>
                <a:gd name="T34" fmla="*/ 154 w 276"/>
                <a:gd name="T35" fmla="*/ 207 h 560"/>
                <a:gd name="T36" fmla="*/ 98 w 276"/>
                <a:gd name="T37" fmla="*/ 159 h 560"/>
                <a:gd name="T38" fmla="*/ 6 w 276"/>
                <a:gd name="T39" fmla="*/ 219 h 560"/>
                <a:gd name="T40" fmla="*/ 38 w 276"/>
                <a:gd name="T41" fmla="*/ 323 h 560"/>
                <a:gd name="T42" fmla="*/ 2 w 276"/>
                <a:gd name="T43" fmla="*/ 383 h 560"/>
                <a:gd name="T44" fmla="*/ 30 w 276"/>
                <a:gd name="T45" fmla="*/ 435 h 560"/>
                <a:gd name="T46" fmla="*/ 102 w 276"/>
                <a:gd name="T47" fmla="*/ 383 h 560"/>
                <a:gd name="T48" fmla="*/ 194 w 276"/>
                <a:gd name="T49" fmla="*/ 411 h 560"/>
                <a:gd name="T50" fmla="*/ 174 w 276"/>
                <a:gd name="T51" fmla="*/ 411 h 560"/>
                <a:gd name="T52" fmla="*/ 86 w 276"/>
                <a:gd name="T53" fmla="*/ 419 h 560"/>
                <a:gd name="T54" fmla="*/ 46 w 276"/>
                <a:gd name="T55" fmla="*/ 479 h 560"/>
                <a:gd name="T56" fmla="*/ 54 w 276"/>
                <a:gd name="T57" fmla="*/ 503 h 560"/>
                <a:gd name="T58" fmla="*/ 110 w 276"/>
                <a:gd name="T59" fmla="*/ 483 h 560"/>
                <a:gd name="T60" fmla="*/ 110 w 276"/>
                <a:gd name="T61" fmla="*/ 499 h 560"/>
                <a:gd name="T62" fmla="*/ 126 w 276"/>
                <a:gd name="T63" fmla="*/ 543 h 560"/>
                <a:gd name="T64" fmla="*/ 238 w 276"/>
                <a:gd name="T65" fmla="*/ 551 h 560"/>
                <a:gd name="T66" fmla="*/ 274 w 276"/>
                <a:gd name="T67" fmla="*/ 515 h 560"/>
                <a:gd name="T68" fmla="*/ 270 w 276"/>
                <a:gd name="T69" fmla="*/ 479 h 560"/>
                <a:gd name="T70" fmla="*/ 138 w 276"/>
                <a:gd name="T71" fmla="*/ 135 h 560"/>
                <a:gd name="T72" fmla="*/ 130 w 276"/>
                <a:gd name="T73" fmla="*/ 95 h 560"/>
                <a:gd name="T74" fmla="*/ 178 w 276"/>
                <a:gd name="T75" fmla="*/ 63 h 560"/>
                <a:gd name="T76" fmla="*/ 222 w 276"/>
                <a:gd name="T77" fmla="*/ 99 h 560"/>
                <a:gd name="T78" fmla="*/ 166 w 276"/>
                <a:gd name="T79" fmla="*/ 95 h 560"/>
                <a:gd name="T80" fmla="*/ 138 w 276"/>
                <a:gd name="T81" fmla="*/ 135 h 560"/>
                <a:gd name="T82" fmla="*/ 78 w 276"/>
                <a:gd name="T83" fmla="*/ 327 h 560"/>
                <a:gd name="T84" fmla="*/ 86 w 276"/>
                <a:gd name="T85" fmla="*/ 267 h 560"/>
                <a:gd name="T86" fmla="*/ 130 w 276"/>
                <a:gd name="T87" fmla="*/ 243 h 560"/>
                <a:gd name="T88" fmla="*/ 134 w 276"/>
                <a:gd name="T89" fmla="*/ 255 h 560"/>
                <a:gd name="T90" fmla="*/ 102 w 276"/>
                <a:gd name="T91" fmla="*/ 315 h 560"/>
                <a:gd name="T92" fmla="*/ 138 w 276"/>
                <a:gd name="T93" fmla="*/ 363 h 560"/>
                <a:gd name="T94" fmla="*/ 78 w 276"/>
                <a:gd name="T95" fmla="*/ 327 h 560"/>
                <a:gd name="T96" fmla="*/ 142 w 276"/>
                <a:gd name="T97" fmla="*/ 319 h 560"/>
                <a:gd name="T98" fmla="*/ 142 w 276"/>
                <a:gd name="T99" fmla="*/ 311 h 560"/>
                <a:gd name="T100" fmla="*/ 206 w 276"/>
                <a:gd name="T101" fmla="*/ 279 h 560"/>
                <a:gd name="T102" fmla="*/ 230 w 276"/>
                <a:gd name="T103" fmla="*/ 207 h 560"/>
                <a:gd name="T104" fmla="*/ 234 w 276"/>
                <a:gd name="T105" fmla="*/ 287 h 560"/>
                <a:gd name="T106" fmla="*/ 142 w 276"/>
                <a:gd name="T107" fmla="*/ 319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560">
                  <a:moveTo>
                    <a:pt x="270" y="479"/>
                  </a:moveTo>
                  <a:cubicBezTo>
                    <a:pt x="270" y="479"/>
                    <a:pt x="238" y="493"/>
                    <a:pt x="218" y="495"/>
                  </a:cubicBezTo>
                  <a:cubicBezTo>
                    <a:pt x="198" y="497"/>
                    <a:pt x="166" y="492"/>
                    <a:pt x="166" y="459"/>
                  </a:cubicBezTo>
                  <a:cubicBezTo>
                    <a:pt x="166" y="459"/>
                    <a:pt x="193" y="472"/>
                    <a:pt x="222" y="471"/>
                  </a:cubicBezTo>
                  <a:cubicBezTo>
                    <a:pt x="251" y="470"/>
                    <a:pt x="274" y="450"/>
                    <a:pt x="274" y="419"/>
                  </a:cubicBezTo>
                  <a:cubicBezTo>
                    <a:pt x="274" y="388"/>
                    <a:pt x="274" y="207"/>
                    <a:pt x="274" y="207"/>
                  </a:cubicBezTo>
                  <a:cubicBezTo>
                    <a:pt x="274" y="207"/>
                    <a:pt x="273" y="169"/>
                    <a:pt x="250" y="155"/>
                  </a:cubicBezTo>
                  <a:cubicBezTo>
                    <a:pt x="227" y="141"/>
                    <a:pt x="202" y="147"/>
                    <a:pt x="202" y="147"/>
                  </a:cubicBezTo>
                  <a:cubicBezTo>
                    <a:pt x="202" y="147"/>
                    <a:pt x="201" y="140"/>
                    <a:pt x="190" y="143"/>
                  </a:cubicBezTo>
                  <a:cubicBezTo>
                    <a:pt x="190" y="143"/>
                    <a:pt x="184" y="124"/>
                    <a:pt x="210" y="123"/>
                  </a:cubicBezTo>
                  <a:cubicBezTo>
                    <a:pt x="236" y="122"/>
                    <a:pt x="256" y="126"/>
                    <a:pt x="274" y="139"/>
                  </a:cubicBezTo>
                  <a:cubicBezTo>
                    <a:pt x="274" y="51"/>
                    <a:pt x="274" y="51"/>
                    <a:pt x="274" y="51"/>
                  </a:cubicBezTo>
                  <a:cubicBezTo>
                    <a:pt x="274" y="51"/>
                    <a:pt x="273" y="14"/>
                    <a:pt x="234" y="7"/>
                  </a:cubicBezTo>
                  <a:cubicBezTo>
                    <a:pt x="195" y="0"/>
                    <a:pt x="180" y="25"/>
                    <a:pt x="154" y="35"/>
                  </a:cubicBezTo>
                  <a:cubicBezTo>
                    <a:pt x="128" y="45"/>
                    <a:pt x="79" y="46"/>
                    <a:pt x="62" y="75"/>
                  </a:cubicBezTo>
                  <a:cubicBezTo>
                    <a:pt x="45" y="104"/>
                    <a:pt x="52" y="125"/>
                    <a:pt x="70" y="131"/>
                  </a:cubicBezTo>
                  <a:cubicBezTo>
                    <a:pt x="88" y="137"/>
                    <a:pt x="143" y="155"/>
                    <a:pt x="154" y="171"/>
                  </a:cubicBezTo>
                  <a:cubicBezTo>
                    <a:pt x="165" y="187"/>
                    <a:pt x="158" y="205"/>
                    <a:pt x="154" y="207"/>
                  </a:cubicBezTo>
                  <a:cubicBezTo>
                    <a:pt x="150" y="209"/>
                    <a:pt x="124" y="169"/>
                    <a:pt x="98" y="159"/>
                  </a:cubicBezTo>
                  <a:cubicBezTo>
                    <a:pt x="72" y="149"/>
                    <a:pt x="12" y="177"/>
                    <a:pt x="6" y="219"/>
                  </a:cubicBezTo>
                  <a:cubicBezTo>
                    <a:pt x="0" y="261"/>
                    <a:pt x="38" y="323"/>
                    <a:pt x="38" y="323"/>
                  </a:cubicBezTo>
                  <a:cubicBezTo>
                    <a:pt x="38" y="323"/>
                    <a:pt x="3" y="361"/>
                    <a:pt x="2" y="383"/>
                  </a:cubicBezTo>
                  <a:cubicBezTo>
                    <a:pt x="1" y="405"/>
                    <a:pt x="17" y="428"/>
                    <a:pt x="30" y="435"/>
                  </a:cubicBezTo>
                  <a:cubicBezTo>
                    <a:pt x="30" y="435"/>
                    <a:pt x="66" y="395"/>
                    <a:pt x="102" y="383"/>
                  </a:cubicBezTo>
                  <a:cubicBezTo>
                    <a:pt x="138" y="371"/>
                    <a:pt x="178" y="376"/>
                    <a:pt x="194" y="411"/>
                  </a:cubicBezTo>
                  <a:cubicBezTo>
                    <a:pt x="194" y="411"/>
                    <a:pt x="189" y="418"/>
                    <a:pt x="174" y="411"/>
                  </a:cubicBezTo>
                  <a:cubicBezTo>
                    <a:pt x="159" y="404"/>
                    <a:pt x="119" y="396"/>
                    <a:pt x="86" y="419"/>
                  </a:cubicBezTo>
                  <a:cubicBezTo>
                    <a:pt x="53" y="442"/>
                    <a:pt x="44" y="459"/>
                    <a:pt x="46" y="479"/>
                  </a:cubicBezTo>
                  <a:cubicBezTo>
                    <a:pt x="48" y="499"/>
                    <a:pt x="54" y="503"/>
                    <a:pt x="54" y="503"/>
                  </a:cubicBezTo>
                  <a:cubicBezTo>
                    <a:pt x="110" y="483"/>
                    <a:pt x="110" y="483"/>
                    <a:pt x="110" y="483"/>
                  </a:cubicBezTo>
                  <a:cubicBezTo>
                    <a:pt x="110" y="483"/>
                    <a:pt x="112" y="488"/>
                    <a:pt x="110" y="499"/>
                  </a:cubicBezTo>
                  <a:cubicBezTo>
                    <a:pt x="108" y="510"/>
                    <a:pt x="99" y="526"/>
                    <a:pt x="126" y="543"/>
                  </a:cubicBezTo>
                  <a:cubicBezTo>
                    <a:pt x="153" y="560"/>
                    <a:pt x="218" y="552"/>
                    <a:pt x="238" y="551"/>
                  </a:cubicBezTo>
                  <a:cubicBezTo>
                    <a:pt x="258" y="550"/>
                    <a:pt x="272" y="531"/>
                    <a:pt x="274" y="515"/>
                  </a:cubicBezTo>
                  <a:cubicBezTo>
                    <a:pt x="276" y="499"/>
                    <a:pt x="270" y="479"/>
                    <a:pt x="270" y="479"/>
                  </a:cubicBezTo>
                  <a:close/>
                  <a:moveTo>
                    <a:pt x="138" y="135"/>
                  </a:moveTo>
                  <a:cubicBezTo>
                    <a:pt x="131" y="135"/>
                    <a:pt x="126" y="107"/>
                    <a:pt x="130" y="95"/>
                  </a:cubicBezTo>
                  <a:cubicBezTo>
                    <a:pt x="134" y="83"/>
                    <a:pt x="148" y="60"/>
                    <a:pt x="178" y="63"/>
                  </a:cubicBezTo>
                  <a:cubicBezTo>
                    <a:pt x="208" y="66"/>
                    <a:pt x="222" y="99"/>
                    <a:pt x="222" y="99"/>
                  </a:cubicBezTo>
                  <a:cubicBezTo>
                    <a:pt x="219" y="99"/>
                    <a:pt x="191" y="84"/>
                    <a:pt x="166" y="95"/>
                  </a:cubicBezTo>
                  <a:cubicBezTo>
                    <a:pt x="141" y="106"/>
                    <a:pt x="138" y="135"/>
                    <a:pt x="138" y="135"/>
                  </a:cubicBezTo>
                  <a:close/>
                  <a:moveTo>
                    <a:pt x="78" y="327"/>
                  </a:moveTo>
                  <a:cubicBezTo>
                    <a:pt x="70" y="306"/>
                    <a:pt x="80" y="282"/>
                    <a:pt x="86" y="267"/>
                  </a:cubicBezTo>
                  <a:cubicBezTo>
                    <a:pt x="92" y="252"/>
                    <a:pt x="121" y="241"/>
                    <a:pt x="130" y="243"/>
                  </a:cubicBezTo>
                  <a:cubicBezTo>
                    <a:pt x="139" y="245"/>
                    <a:pt x="134" y="255"/>
                    <a:pt x="134" y="255"/>
                  </a:cubicBezTo>
                  <a:cubicBezTo>
                    <a:pt x="115" y="268"/>
                    <a:pt x="99" y="293"/>
                    <a:pt x="102" y="315"/>
                  </a:cubicBezTo>
                  <a:cubicBezTo>
                    <a:pt x="105" y="337"/>
                    <a:pt x="138" y="363"/>
                    <a:pt x="138" y="363"/>
                  </a:cubicBezTo>
                  <a:cubicBezTo>
                    <a:pt x="97" y="372"/>
                    <a:pt x="86" y="348"/>
                    <a:pt x="78" y="327"/>
                  </a:cubicBezTo>
                  <a:close/>
                  <a:moveTo>
                    <a:pt x="142" y="319"/>
                  </a:moveTo>
                  <a:cubicBezTo>
                    <a:pt x="142" y="319"/>
                    <a:pt x="135" y="313"/>
                    <a:pt x="142" y="311"/>
                  </a:cubicBezTo>
                  <a:cubicBezTo>
                    <a:pt x="142" y="311"/>
                    <a:pt x="185" y="302"/>
                    <a:pt x="206" y="279"/>
                  </a:cubicBezTo>
                  <a:cubicBezTo>
                    <a:pt x="233" y="250"/>
                    <a:pt x="230" y="207"/>
                    <a:pt x="230" y="207"/>
                  </a:cubicBezTo>
                  <a:cubicBezTo>
                    <a:pt x="230" y="207"/>
                    <a:pt x="250" y="251"/>
                    <a:pt x="234" y="287"/>
                  </a:cubicBezTo>
                  <a:cubicBezTo>
                    <a:pt x="218" y="323"/>
                    <a:pt x="169" y="327"/>
                    <a:pt x="142" y="31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圆角矩形 16"/>
            <p:cNvSpPr/>
            <p:nvPr/>
          </p:nvSpPr>
          <p:spPr>
            <a:xfrm>
              <a:off x="5525917" y="4111626"/>
              <a:ext cx="1121116" cy="238124"/>
            </a:xfrm>
            <a:prstGeom prst="roundRect">
              <a:avLst>
                <a:gd name="adj" fmla="val 30986"/>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5554492" y="4397514"/>
              <a:ext cx="1041400" cy="228600"/>
            </a:xfrm>
            <a:prstGeom prst="roundRect">
              <a:avLst>
                <a:gd name="adj" fmla="val 30986"/>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5770768" y="4673879"/>
              <a:ext cx="631413" cy="256897"/>
            </a:xfrm>
            <a:custGeom>
              <a:avLst/>
              <a:gdLst>
                <a:gd name="connsiteX0" fmla="*/ 0 w 631413"/>
                <a:gd name="connsiteY0" fmla="*/ 0 h 256897"/>
                <a:gd name="connsiteX1" fmla="*/ 631413 w 631413"/>
                <a:gd name="connsiteY1" fmla="*/ 0 h 256897"/>
                <a:gd name="connsiteX2" fmla="*/ 630644 w 631413"/>
                <a:gd name="connsiteY2" fmla="*/ 7410 h 256897"/>
                <a:gd name="connsiteX3" fmla="*/ 315706 w 631413"/>
                <a:gd name="connsiteY3" fmla="*/ 256897 h 256897"/>
                <a:gd name="connsiteX4" fmla="*/ 768 w 631413"/>
                <a:gd name="connsiteY4" fmla="*/ 7410 h 25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413" h="256897">
                  <a:moveTo>
                    <a:pt x="0" y="0"/>
                  </a:moveTo>
                  <a:lnTo>
                    <a:pt x="631413" y="0"/>
                  </a:lnTo>
                  <a:lnTo>
                    <a:pt x="630644" y="7410"/>
                  </a:lnTo>
                  <a:cubicBezTo>
                    <a:pt x="600668" y="149792"/>
                    <a:pt x="471056" y="256897"/>
                    <a:pt x="315706" y="256897"/>
                  </a:cubicBezTo>
                  <a:cubicBezTo>
                    <a:pt x="160357" y="256897"/>
                    <a:pt x="30744" y="149792"/>
                    <a:pt x="768" y="7410"/>
                  </a:cubicBez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8"/>
          <p:cNvSpPr txBox="1"/>
          <p:nvPr/>
        </p:nvSpPr>
        <p:spPr>
          <a:xfrm>
            <a:off x="4069715" y="5609590"/>
            <a:ext cx="4817745" cy="984885"/>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sz="3200" b="1" dirty="0" smtClean="0"/>
              <a:t>研究花费时间较长，新的高考方案即将出台</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09"/>
          <p:cNvSpPr>
            <a:spLocks noEditPoints="1" noChangeArrowheads="1"/>
          </p:cNvSpPr>
          <p:nvPr/>
        </p:nvSpPr>
        <p:spPr bwMode="auto">
          <a:xfrm>
            <a:off x="4404127" y="1988707"/>
            <a:ext cx="6130088" cy="3045192"/>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2">
              <a:lumMod val="90000"/>
              <a:alpha val="70000"/>
            </a:schemeClr>
          </a:solidFill>
          <a:ln>
            <a:noFill/>
          </a:ln>
        </p:spPr>
        <p:txBody>
          <a:bodyPr lIns="130893" tIns="65447" rIns="130893" bIns="65447"/>
          <a:lstStyle/>
          <a:p>
            <a:pPr>
              <a:defRPr/>
            </a:pPr>
            <a:endParaRPr lang="zh-CN" altLang="en-US"/>
          </a:p>
        </p:txBody>
      </p:sp>
      <p:grpSp>
        <p:nvGrpSpPr>
          <p:cNvPr id="17" name="组合 16"/>
          <p:cNvGrpSpPr/>
          <p:nvPr/>
        </p:nvGrpSpPr>
        <p:grpSpPr>
          <a:xfrm>
            <a:off x="6963654" y="1808437"/>
            <a:ext cx="1011034" cy="1011034"/>
            <a:chOff x="1253204" y="1971679"/>
            <a:chExt cx="2914645" cy="2914646"/>
          </a:xfrm>
        </p:grpSpPr>
        <p:sp>
          <p:nvSpPr>
            <p:cNvPr id="18" name="任意多边形 17"/>
            <p:cNvSpPr/>
            <p:nvPr/>
          </p:nvSpPr>
          <p:spPr>
            <a:xfrm rot="16200000">
              <a:off x="504147" y="2720736"/>
              <a:ext cx="2914646" cy="1416531"/>
            </a:xfrm>
            <a:custGeom>
              <a:avLst/>
              <a:gdLst>
                <a:gd name="connsiteX0" fmla="*/ 2914646 w 2914646"/>
                <a:gd name="connsiteY0" fmla="*/ 1416531 h 1416531"/>
                <a:gd name="connsiteX1" fmla="*/ 2697610 w 2914646"/>
                <a:gd name="connsiteY1" fmla="*/ 1416531 h 1416531"/>
                <a:gd name="connsiteX2" fmla="*/ 2693255 w 2914646"/>
                <a:gd name="connsiteY2" fmla="*/ 1330300 h 1416531"/>
                <a:gd name="connsiteX3" fmla="*/ 1457322 w 2914646"/>
                <a:gd name="connsiteY3" fmla="*/ 214974 h 1416531"/>
                <a:gd name="connsiteX4" fmla="*/ 221388 w 2914646"/>
                <a:gd name="connsiteY4" fmla="*/ 1330300 h 1416531"/>
                <a:gd name="connsiteX5" fmla="*/ 217034 w 2914646"/>
                <a:gd name="connsiteY5" fmla="*/ 1416531 h 1416531"/>
                <a:gd name="connsiteX6" fmla="*/ 0 w 2914646"/>
                <a:gd name="connsiteY6" fmla="*/ 1416531 h 1416531"/>
                <a:gd name="connsiteX7" fmla="*/ 5366 w 2914646"/>
                <a:gd name="connsiteY7" fmla="*/ 1310268 h 1416531"/>
                <a:gd name="connsiteX8" fmla="*/ 1457323 w 2914646"/>
                <a:gd name="connsiteY8" fmla="*/ 0 h 1416531"/>
                <a:gd name="connsiteX9" fmla="*/ 2909280 w 2914646"/>
                <a:gd name="connsiteY9" fmla="*/ 1310268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697610" y="1416531"/>
                  </a:lnTo>
                  <a:lnTo>
                    <a:pt x="2693255" y="1330300"/>
                  </a:lnTo>
                  <a:cubicBezTo>
                    <a:pt x="2629635" y="703838"/>
                    <a:pt x="2100568" y="214974"/>
                    <a:pt x="1457322" y="214974"/>
                  </a:cubicBezTo>
                  <a:cubicBezTo>
                    <a:pt x="814075" y="214974"/>
                    <a:pt x="285008" y="703838"/>
                    <a:pt x="221388" y="1330300"/>
                  </a:cubicBezTo>
                  <a:lnTo>
                    <a:pt x="217034" y="1416531"/>
                  </a:lnTo>
                  <a:lnTo>
                    <a:pt x="0" y="1416531"/>
                  </a:lnTo>
                  <a:lnTo>
                    <a:pt x="5366" y="1310268"/>
                  </a:lnTo>
                  <a:cubicBezTo>
                    <a:pt x="80107" y="574310"/>
                    <a:pt x="701646" y="0"/>
                    <a:pt x="1457323" y="0"/>
                  </a:cubicBezTo>
                  <a:cubicBezTo>
                    <a:pt x="2213000" y="0"/>
                    <a:pt x="2834540" y="574310"/>
                    <a:pt x="2909280" y="1310268"/>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9" name="任意多边形 18"/>
            <p:cNvSpPr/>
            <p:nvPr/>
          </p:nvSpPr>
          <p:spPr>
            <a:xfrm rot="5400000" flipH="1">
              <a:off x="2002261" y="2720736"/>
              <a:ext cx="2914646" cy="1416531"/>
            </a:xfrm>
            <a:custGeom>
              <a:avLst/>
              <a:gdLst>
                <a:gd name="connsiteX0" fmla="*/ 2914646 w 2914646"/>
                <a:gd name="connsiteY0" fmla="*/ 1416531 h 1416531"/>
                <a:gd name="connsiteX1" fmla="*/ 2909280 w 2914646"/>
                <a:gd name="connsiteY1" fmla="*/ 1310268 h 1416531"/>
                <a:gd name="connsiteX2" fmla="*/ 1457323 w 2914646"/>
                <a:gd name="connsiteY2" fmla="*/ 0 h 1416531"/>
                <a:gd name="connsiteX3" fmla="*/ 5366 w 2914646"/>
                <a:gd name="connsiteY3" fmla="*/ 1310268 h 1416531"/>
                <a:gd name="connsiteX4" fmla="*/ 0 w 2914646"/>
                <a:gd name="connsiteY4" fmla="*/ 1416531 h 1416531"/>
                <a:gd name="connsiteX5" fmla="*/ 217034 w 2914646"/>
                <a:gd name="connsiteY5" fmla="*/ 1416531 h 1416531"/>
                <a:gd name="connsiteX6" fmla="*/ 221388 w 2914646"/>
                <a:gd name="connsiteY6" fmla="*/ 1330300 h 1416531"/>
                <a:gd name="connsiteX7" fmla="*/ 1457322 w 2914646"/>
                <a:gd name="connsiteY7" fmla="*/ 214974 h 1416531"/>
                <a:gd name="connsiteX8" fmla="*/ 2693255 w 2914646"/>
                <a:gd name="connsiteY8" fmla="*/ 1330300 h 1416531"/>
                <a:gd name="connsiteX9" fmla="*/ 2697610 w 2914646"/>
                <a:gd name="connsiteY9" fmla="*/ 1416531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909280" y="1310268"/>
                  </a:lnTo>
                  <a:cubicBezTo>
                    <a:pt x="2834540" y="574310"/>
                    <a:pt x="2213000" y="0"/>
                    <a:pt x="1457323" y="0"/>
                  </a:cubicBezTo>
                  <a:cubicBezTo>
                    <a:pt x="701646" y="0"/>
                    <a:pt x="80107" y="574310"/>
                    <a:pt x="5366" y="1310268"/>
                  </a:cubicBezTo>
                  <a:lnTo>
                    <a:pt x="0" y="1416531"/>
                  </a:lnTo>
                  <a:lnTo>
                    <a:pt x="217034" y="1416531"/>
                  </a:lnTo>
                  <a:lnTo>
                    <a:pt x="221388" y="1330300"/>
                  </a:lnTo>
                  <a:cubicBezTo>
                    <a:pt x="285008" y="703838"/>
                    <a:pt x="814075" y="214974"/>
                    <a:pt x="1457322" y="214974"/>
                  </a:cubicBezTo>
                  <a:cubicBezTo>
                    <a:pt x="2100568" y="214974"/>
                    <a:pt x="2629635" y="703838"/>
                    <a:pt x="2693255" y="1330300"/>
                  </a:cubicBezTo>
                  <a:lnTo>
                    <a:pt x="2697610" y="14165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20" name="AutoShape 51"/>
          <p:cNvSpPr>
            <a:spLocks noChangeArrowheads="1"/>
          </p:cNvSpPr>
          <p:nvPr/>
        </p:nvSpPr>
        <p:spPr bwMode="gray">
          <a:xfrm>
            <a:off x="4726607" y="4176529"/>
            <a:ext cx="5486399" cy="664209"/>
          </a:xfrm>
          <a:prstGeom prst="roundRect">
            <a:avLst>
              <a:gd name="adj" fmla="val 0"/>
            </a:avLst>
          </a:prstGeom>
          <a:noFill/>
          <a:ln w="28575" algn="ctr">
            <a:noFill/>
            <a:round/>
          </a:ln>
          <a:effectLst/>
        </p:spPr>
        <p:txBody>
          <a:bodyPr wrap="none" lIns="0" tIns="0" rIns="0" bIns="0" anchor="ctr">
            <a:spAutoFit/>
          </a:bodyPr>
          <a:lstStyle/>
          <a:p>
            <a:pPr algn="ctr">
              <a:lnSpc>
                <a:spcPct val="90000"/>
              </a:lnSpc>
              <a:buClr>
                <a:schemeClr val="bg2"/>
              </a:buClr>
              <a:buSzPct val="70000"/>
              <a:buFont typeface="Wingdings" panose="05000000000000000000" pitchFamily="2" charset="2"/>
              <a:buNone/>
            </a:pPr>
            <a:r>
              <a:rPr lang="zh-CN" altLang="en-US" sz="4800" b="1" dirty="0">
                <a:solidFill>
                  <a:schemeClr val="accent2"/>
                </a:solidFill>
                <a:latin typeface="微软雅黑" panose="020B0503020204020204" pitchFamily="34" charset="-122"/>
                <a:ea typeface="微软雅黑" panose="020B0503020204020204" pitchFamily="34" charset="-122"/>
              </a:rPr>
              <a:t>论文结论和发展方向</a:t>
            </a:r>
          </a:p>
        </p:txBody>
      </p:sp>
      <p:sp>
        <p:nvSpPr>
          <p:cNvPr id="21" name="矩形 20"/>
          <p:cNvSpPr/>
          <p:nvPr/>
        </p:nvSpPr>
        <p:spPr>
          <a:xfrm>
            <a:off x="7162012" y="2030463"/>
            <a:ext cx="585108" cy="56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smtClean="0">
                <a:solidFill>
                  <a:schemeClr val="accent1"/>
                </a:solidFill>
                <a:latin typeface="Agency FB" panose="020B0503020202020204" pitchFamily="34" charset="0"/>
              </a:rPr>
              <a:t>05</a:t>
            </a:r>
            <a:endParaRPr lang="zh-CN" altLang="en-US" sz="3600" b="1" dirty="0">
              <a:solidFill>
                <a:schemeClr val="accent2"/>
              </a:solidFill>
              <a:latin typeface="Agency FB" panose="020B0503020202020204" pitchFamily="34" charset="0"/>
            </a:endParaRPr>
          </a:p>
        </p:txBody>
      </p:sp>
      <p:sp>
        <p:nvSpPr>
          <p:cNvPr id="22" name="矩形 21"/>
          <p:cNvSpPr/>
          <p:nvPr/>
        </p:nvSpPr>
        <p:spPr>
          <a:xfrm>
            <a:off x="7267735" y="1759371"/>
            <a:ext cx="402872" cy="211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dirty="0" smtClean="0">
                <a:solidFill>
                  <a:schemeClr val="accent2"/>
                </a:solidFill>
                <a:latin typeface="Agency FB" panose="020B0503020202020204" pitchFamily="34" charset="0"/>
              </a:rPr>
              <a:t>Part</a:t>
            </a:r>
            <a:endParaRPr lang="zh-CN" altLang="en-US" sz="1100" b="1" dirty="0">
              <a:solidFill>
                <a:schemeClr val="accent2"/>
              </a:solidFill>
              <a:latin typeface="Agency FB" panose="020B0503020202020204" pitchFamily="34" charset="0"/>
            </a:endParaRPr>
          </a:p>
        </p:txBody>
      </p:sp>
      <p:grpSp>
        <p:nvGrpSpPr>
          <p:cNvPr id="26" name="组合 25"/>
          <p:cNvGrpSpPr/>
          <p:nvPr/>
        </p:nvGrpSpPr>
        <p:grpSpPr>
          <a:xfrm flipH="1">
            <a:off x="1263563" y="1320306"/>
            <a:ext cx="2858034" cy="4381994"/>
            <a:chOff x="0" y="860425"/>
            <a:chExt cx="2795588" cy="4286250"/>
          </a:xfrm>
          <a:solidFill>
            <a:schemeClr val="accent1"/>
          </a:solidFill>
        </p:grpSpPr>
        <p:sp>
          <p:nvSpPr>
            <p:cNvPr id="27" name="Freeform 5"/>
            <p:cNvSpPr>
              <a:spLocks noEditPoints="1"/>
            </p:cNvSpPr>
            <p:nvPr/>
          </p:nvSpPr>
          <p:spPr bwMode="auto">
            <a:xfrm>
              <a:off x="0" y="860425"/>
              <a:ext cx="2674938" cy="4286250"/>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grpFill/>
            <a:ln w="5" cap="flat">
              <a:noFill/>
              <a:prstDash val="solid"/>
              <a:miter lim="800000"/>
            </a:ln>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2590800" y="2408238"/>
              <a:ext cx="204788" cy="2530475"/>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grpFill/>
            <a:ln>
              <a:noFill/>
            </a:ln>
          </p:spPr>
          <p:txBody>
            <a:bodyPr vert="horz" wrap="square" lIns="91440" tIns="45720" rIns="91440" bIns="45720" numCol="1" anchor="t" anchorCtr="0" compatLnSpc="1"/>
            <a:lstStyle/>
            <a:p>
              <a:endParaRPr lang="zh-CN" altLang="en-US"/>
            </a:p>
          </p:txBody>
        </p:sp>
      </p:grpSp>
      <p:sp>
        <p:nvSpPr>
          <p:cNvPr id="29" name="矩形 28"/>
          <p:cNvSpPr/>
          <p:nvPr/>
        </p:nvSpPr>
        <p:spPr>
          <a:xfrm>
            <a:off x="4244942" y="1320306"/>
            <a:ext cx="6448458" cy="4381994"/>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825686" y="2819287"/>
            <a:ext cx="3259030" cy="586564"/>
            <a:chOff x="7232135" y="5964585"/>
            <a:chExt cx="4963932" cy="893415"/>
          </a:xfrm>
        </p:grpSpPr>
        <p:grpSp>
          <p:nvGrpSpPr>
            <p:cNvPr id="31" name="组合 30"/>
            <p:cNvGrpSpPr/>
            <p:nvPr/>
          </p:nvGrpSpPr>
          <p:grpSpPr>
            <a:xfrm>
              <a:off x="7233586" y="5964585"/>
              <a:ext cx="4961031" cy="814555"/>
              <a:chOff x="6350" y="1903413"/>
              <a:chExt cx="12182476" cy="2000250"/>
            </a:xfrm>
          </p:grpSpPr>
          <p:sp>
            <p:nvSpPr>
              <p:cNvPr id="33"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2" name="任意多边形 31"/>
            <p:cNvSpPr/>
            <p:nvPr/>
          </p:nvSpPr>
          <p:spPr>
            <a:xfrm>
              <a:off x="7232135" y="6544974"/>
              <a:ext cx="4963932" cy="313026"/>
            </a:xfrm>
            <a:custGeom>
              <a:avLst/>
              <a:gdLst>
                <a:gd name="connsiteX0" fmla="*/ 0 w 12189600"/>
                <a:gd name="connsiteY0" fmla="*/ 356 h 768677"/>
                <a:gd name="connsiteX1" fmla="*/ 3161678 w 12189600"/>
                <a:gd name="connsiteY1" fmla="*/ 356 h 768677"/>
                <a:gd name="connsiteX2" fmla="*/ 5845209 w 12189600"/>
                <a:gd name="connsiteY2" fmla="*/ 436500 h 768677"/>
                <a:gd name="connsiteX3" fmla="*/ 6036969 w 12189600"/>
                <a:gd name="connsiteY3" fmla="*/ 545571 h 768677"/>
                <a:gd name="connsiteX4" fmla="*/ 6152865 w 12189600"/>
                <a:gd name="connsiteY4" fmla="*/ 545571 h 768677"/>
                <a:gd name="connsiteX5" fmla="*/ 6355979 w 12189600"/>
                <a:gd name="connsiteY5" fmla="*/ 430507 h 768677"/>
                <a:gd name="connsiteX6" fmla="*/ 8761275 w 12189600"/>
                <a:gd name="connsiteY6" fmla="*/ 356 h 768677"/>
                <a:gd name="connsiteX7" fmla="*/ 12189600 w 12189600"/>
                <a:gd name="connsiteY7" fmla="*/ 356 h 768677"/>
                <a:gd name="connsiteX8" fmla="*/ 12189600 w 12189600"/>
                <a:gd name="connsiteY8" fmla="*/ 190568 h 768677"/>
                <a:gd name="connsiteX9" fmla="*/ 8761275 w 12189600"/>
                <a:gd name="connsiteY9" fmla="*/ 190568 h 768677"/>
                <a:gd name="connsiteX10" fmla="*/ 6642677 w 12189600"/>
                <a:gd name="connsiteY10" fmla="*/ 497440 h 768677"/>
                <a:gd name="connsiteX11" fmla="*/ 6365912 w 12189600"/>
                <a:gd name="connsiteY11" fmla="*/ 616448 h 768677"/>
                <a:gd name="connsiteX12" fmla="*/ 6372664 w 12189600"/>
                <a:gd name="connsiteY12" fmla="*/ 649890 h 768677"/>
                <a:gd name="connsiteX13" fmla="*/ 6372664 w 12189600"/>
                <a:gd name="connsiteY13" fmla="*/ 664357 h 768677"/>
                <a:gd name="connsiteX14" fmla="*/ 6268345 w 12189600"/>
                <a:gd name="connsiteY14" fmla="*/ 768676 h 768677"/>
                <a:gd name="connsiteX15" fmla="*/ 6094802 w 12189600"/>
                <a:gd name="connsiteY15" fmla="*/ 768676 h 768677"/>
                <a:gd name="connsiteX16" fmla="*/ 6094800 w 12189600"/>
                <a:gd name="connsiteY16" fmla="*/ 768677 h 768677"/>
                <a:gd name="connsiteX17" fmla="*/ 6094798 w 12189600"/>
                <a:gd name="connsiteY17" fmla="*/ 768676 h 768677"/>
                <a:gd name="connsiteX18" fmla="*/ 5921255 w 12189600"/>
                <a:gd name="connsiteY18" fmla="*/ 768676 h 768677"/>
                <a:gd name="connsiteX19" fmla="*/ 5816936 w 12189600"/>
                <a:gd name="connsiteY19" fmla="*/ 664357 h 768677"/>
                <a:gd name="connsiteX20" fmla="*/ 5816936 w 12189600"/>
                <a:gd name="connsiteY20" fmla="*/ 649890 h 768677"/>
                <a:gd name="connsiteX21" fmla="*/ 5823520 w 12189600"/>
                <a:gd name="connsiteY21" fmla="*/ 617281 h 768677"/>
                <a:gd name="connsiteX22" fmla="*/ 5566416 w 12189600"/>
                <a:gd name="connsiteY22" fmla="*/ 505480 h 768677"/>
                <a:gd name="connsiteX23" fmla="*/ 3161678 w 12189600"/>
                <a:gd name="connsiteY23" fmla="*/ 190568 h 768677"/>
                <a:gd name="connsiteX24" fmla="*/ 0 w 12189600"/>
                <a:gd name="connsiteY24" fmla="*/ 190568 h 768677"/>
                <a:gd name="connsiteX25" fmla="*/ 0 w 12189600"/>
                <a:gd name="connsiteY25" fmla="*/ 124917 h 768677"/>
                <a:gd name="connsiteX26" fmla="*/ 0 w 12189600"/>
                <a:gd name="connsiteY26" fmla="*/ 356 h 7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9600" h="768677">
                  <a:moveTo>
                    <a:pt x="0" y="356"/>
                  </a:moveTo>
                  <a:cubicBezTo>
                    <a:pt x="3161678" y="356"/>
                    <a:pt x="3161678" y="356"/>
                    <a:pt x="3161678" y="356"/>
                  </a:cubicBezTo>
                  <a:cubicBezTo>
                    <a:pt x="4375480" y="-7983"/>
                    <a:pt x="5229585" y="129596"/>
                    <a:pt x="5845209" y="436500"/>
                  </a:cubicBezTo>
                  <a:lnTo>
                    <a:pt x="6036969" y="545571"/>
                  </a:lnTo>
                  <a:lnTo>
                    <a:pt x="6152865" y="545571"/>
                  </a:lnTo>
                  <a:lnTo>
                    <a:pt x="6355979" y="430507"/>
                  </a:lnTo>
                  <a:cubicBezTo>
                    <a:pt x="6996124" y="114657"/>
                    <a:pt x="7844674" y="356"/>
                    <a:pt x="8761275" y="356"/>
                  </a:cubicBezTo>
                  <a:cubicBezTo>
                    <a:pt x="12189600" y="356"/>
                    <a:pt x="12189600" y="356"/>
                    <a:pt x="12189600" y="356"/>
                  </a:cubicBezTo>
                  <a:lnTo>
                    <a:pt x="12189600" y="190568"/>
                  </a:lnTo>
                  <a:cubicBezTo>
                    <a:pt x="12189600" y="190568"/>
                    <a:pt x="12189600" y="190568"/>
                    <a:pt x="8761275" y="190568"/>
                  </a:cubicBezTo>
                  <a:cubicBezTo>
                    <a:pt x="7975617" y="190568"/>
                    <a:pt x="7239956" y="274545"/>
                    <a:pt x="6642677" y="497440"/>
                  </a:cubicBezTo>
                  <a:lnTo>
                    <a:pt x="6365912" y="616448"/>
                  </a:lnTo>
                  <a:lnTo>
                    <a:pt x="6372664" y="649890"/>
                  </a:lnTo>
                  <a:lnTo>
                    <a:pt x="6372664" y="664357"/>
                  </a:lnTo>
                  <a:cubicBezTo>
                    <a:pt x="6372664" y="721971"/>
                    <a:pt x="6325959" y="768676"/>
                    <a:pt x="6268345" y="768676"/>
                  </a:cubicBezTo>
                  <a:lnTo>
                    <a:pt x="6094802" y="768676"/>
                  </a:lnTo>
                  <a:lnTo>
                    <a:pt x="6094800" y="768677"/>
                  </a:lnTo>
                  <a:lnTo>
                    <a:pt x="6094798" y="768676"/>
                  </a:lnTo>
                  <a:lnTo>
                    <a:pt x="5921255" y="768676"/>
                  </a:lnTo>
                  <a:cubicBezTo>
                    <a:pt x="5863641" y="768676"/>
                    <a:pt x="5816936" y="721971"/>
                    <a:pt x="5816936" y="664357"/>
                  </a:cubicBezTo>
                  <a:lnTo>
                    <a:pt x="5816936" y="649890"/>
                  </a:lnTo>
                  <a:lnTo>
                    <a:pt x="5823520" y="617281"/>
                  </a:lnTo>
                  <a:lnTo>
                    <a:pt x="5566416" y="505480"/>
                  </a:lnTo>
                  <a:cubicBezTo>
                    <a:pt x="4978214" y="283478"/>
                    <a:pt x="4202080" y="183420"/>
                    <a:pt x="3161678" y="190568"/>
                  </a:cubicBezTo>
                  <a:cubicBezTo>
                    <a:pt x="3161678" y="190568"/>
                    <a:pt x="3161678" y="190568"/>
                    <a:pt x="0" y="190568"/>
                  </a:cubicBezTo>
                  <a:lnTo>
                    <a:pt x="0" y="124917"/>
                  </a:lnTo>
                  <a:cubicBezTo>
                    <a:pt x="0" y="356"/>
                    <a:pt x="0" y="356"/>
                    <a:pt x="0" y="356"/>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734270" y="4825098"/>
            <a:ext cx="2502771" cy="990652"/>
            <a:chOff x="2734270" y="4825098"/>
            <a:chExt cx="2502771" cy="990652"/>
          </a:xfrm>
        </p:grpSpPr>
        <p:sp>
          <p:nvSpPr>
            <p:cNvPr id="55" name="五边形 54"/>
            <p:cNvSpPr/>
            <p:nvPr/>
          </p:nvSpPr>
          <p:spPr>
            <a:xfrm>
              <a:off x="2734270" y="4825098"/>
              <a:ext cx="2502771" cy="990652"/>
            </a:xfrm>
            <a:prstGeom prst="homePlate">
              <a:avLst/>
            </a:prstGeom>
            <a:gradFill flip="none" rotWithShape="1">
              <a:gsLst>
                <a:gs pos="0">
                  <a:schemeClr val="accent1"/>
                </a:gs>
                <a:gs pos="100000">
                  <a:schemeClr val="accent1">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4371977" y="4983422"/>
              <a:ext cx="602361" cy="674004"/>
              <a:chOff x="4371977" y="1880483"/>
              <a:chExt cx="602361" cy="674004"/>
            </a:xfrm>
            <a:solidFill>
              <a:schemeClr val="accent1">
                <a:lumMod val="40000"/>
                <a:lumOff val="60000"/>
              </a:schemeClr>
            </a:solidFill>
          </p:grpSpPr>
          <p:sp>
            <p:nvSpPr>
              <p:cNvPr id="83" name="燕尾形 82"/>
              <p:cNvSpPr/>
              <p:nvPr/>
            </p:nvSpPr>
            <p:spPr>
              <a:xfrm>
                <a:off x="4495802" y="1880483"/>
                <a:ext cx="478536" cy="674004"/>
              </a:xfrm>
              <a:prstGeom prst="chevron">
                <a:avLst>
                  <a:gd name="adj" fmla="val 7169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燕尾形 87"/>
              <p:cNvSpPr/>
              <p:nvPr/>
            </p:nvSpPr>
            <p:spPr>
              <a:xfrm>
                <a:off x="4371977" y="1880483"/>
                <a:ext cx="394050" cy="674004"/>
              </a:xfrm>
              <a:prstGeom prst="chevron">
                <a:avLst>
                  <a:gd name="adj" fmla="val 8714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8" name="组合 17"/>
          <p:cNvGrpSpPr/>
          <p:nvPr/>
        </p:nvGrpSpPr>
        <p:grpSpPr>
          <a:xfrm>
            <a:off x="2159230" y="3788470"/>
            <a:ext cx="3077811" cy="990652"/>
            <a:chOff x="2159230" y="3788470"/>
            <a:chExt cx="3077811" cy="990652"/>
          </a:xfrm>
        </p:grpSpPr>
        <p:sp>
          <p:nvSpPr>
            <p:cNvPr id="51" name="五边形 50"/>
            <p:cNvSpPr/>
            <p:nvPr/>
          </p:nvSpPr>
          <p:spPr>
            <a:xfrm>
              <a:off x="2159230" y="3788470"/>
              <a:ext cx="3077811" cy="990652"/>
            </a:xfrm>
            <a:prstGeom prst="homePlate">
              <a:avLst/>
            </a:prstGeom>
            <a:gradFill flip="none" rotWithShape="1">
              <a:gsLst>
                <a:gs pos="25000">
                  <a:schemeClr val="accent2"/>
                </a:gs>
                <a:gs pos="89000">
                  <a:schemeClr val="accent2">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p:cNvGrpSpPr/>
            <p:nvPr/>
          </p:nvGrpSpPr>
          <p:grpSpPr>
            <a:xfrm>
              <a:off x="4371977" y="3946794"/>
              <a:ext cx="602361" cy="674004"/>
              <a:chOff x="4371977" y="1880483"/>
              <a:chExt cx="602361" cy="674004"/>
            </a:xfrm>
            <a:solidFill>
              <a:schemeClr val="accent2">
                <a:lumMod val="40000"/>
                <a:lumOff val="60000"/>
              </a:schemeClr>
            </a:solidFill>
          </p:grpSpPr>
          <p:sp>
            <p:nvSpPr>
              <p:cNvPr id="80" name="燕尾形 79"/>
              <p:cNvSpPr/>
              <p:nvPr/>
            </p:nvSpPr>
            <p:spPr>
              <a:xfrm>
                <a:off x="4495802" y="1880483"/>
                <a:ext cx="478536" cy="674004"/>
              </a:xfrm>
              <a:prstGeom prst="chevron">
                <a:avLst>
                  <a:gd name="adj" fmla="val 7169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燕尾形 80"/>
              <p:cNvSpPr/>
              <p:nvPr/>
            </p:nvSpPr>
            <p:spPr>
              <a:xfrm>
                <a:off x="4371977" y="1880483"/>
                <a:ext cx="394050" cy="674004"/>
              </a:xfrm>
              <a:prstGeom prst="chevron">
                <a:avLst>
                  <a:gd name="adj" fmla="val 8714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7" name="组合 16"/>
          <p:cNvGrpSpPr/>
          <p:nvPr/>
        </p:nvGrpSpPr>
        <p:grpSpPr>
          <a:xfrm>
            <a:off x="928054" y="2751841"/>
            <a:ext cx="4308987" cy="990652"/>
            <a:chOff x="928054" y="2751841"/>
            <a:chExt cx="4308987" cy="990652"/>
          </a:xfrm>
        </p:grpSpPr>
        <p:sp>
          <p:nvSpPr>
            <p:cNvPr id="47" name="五边形 46"/>
            <p:cNvSpPr/>
            <p:nvPr/>
          </p:nvSpPr>
          <p:spPr>
            <a:xfrm>
              <a:off x="928054" y="2751841"/>
              <a:ext cx="4308987" cy="990652"/>
            </a:xfrm>
            <a:prstGeom prst="homePlate">
              <a:avLst/>
            </a:prstGeom>
            <a:gradFill flip="none" rotWithShape="1">
              <a:gsLst>
                <a:gs pos="0">
                  <a:schemeClr val="accent1"/>
                </a:gs>
                <a:gs pos="100000">
                  <a:schemeClr val="accent1">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4371977" y="2910165"/>
              <a:ext cx="602361" cy="674004"/>
              <a:chOff x="4371977" y="1880483"/>
              <a:chExt cx="602361" cy="674004"/>
            </a:xfrm>
            <a:solidFill>
              <a:schemeClr val="accent1">
                <a:lumMod val="40000"/>
                <a:lumOff val="60000"/>
              </a:schemeClr>
            </a:solidFill>
          </p:grpSpPr>
          <p:sp>
            <p:nvSpPr>
              <p:cNvPr id="72" name="燕尾形 71"/>
              <p:cNvSpPr/>
              <p:nvPr/>
            </p:nvSpPr>
            <p:spPr>
              <a:xfrm>
                <a:off x="4495802" y="1880483"/>
                <a:ext cx="478536" cy="674004"/>
              </a:xfrm>
              <a:prstGeom prst="chevron">
                <a:avLst>
                  <a:gd name="adj" fmla="val 7169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燕尾形 73"/>
              <p:cNvSpPr/>
              <p:nvPr/>
            </p:nvSpPr>
            <p:spPr>
              <a:xfrm>
                <a:off x="4371977" y="1880483"/>
                <a:ext cx="394050" cy="674004"/>
              </a:xfrm>
              <a:prstGeom prst="chevron">
                <a:avLst>
                  <a:gd name="adj" fmla="val 8714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6" name="组合 15"/>
          <p:cNvGrpSpPr/>
          <p:nvPr/>
        </p:nvGrpSpPr>
        <p:grpSpPr>
          <a:xfrm>
            <a:off x="1898742" y="1715212"/>
            <a:ext cx="3338299" cy="990652"/>
            <a:chOff x="1898742" y="1715212"/>
            <a:chExt cx="3338299" cy="990652"/>
          </a:xfrm>
        </p:grpSpPr>
        <p:sp>
          <p:nvSpPr>
            <p:cNvPr id="7" name="五边形 6"/>
            <p:cNvSpPr/>
            <p:nvPr/>
          </p:nvSpPr>
          <p:spPr>
            <a:xfrm>
              <a:off x="1898742" y="1715212"/>
              <a:ext cx="3338299" cy="990652"/>
            </a:xfrm>
            <a:prstGeom prst="homePlate">
              <a:avLst/>
            </a:prstGeom>
            <a:gradFill flip="none" rotWithShape="1">
              <a:gsLst>
                <a:gs pos="25000">
                  <a:schemeClr val="accent2"/>
                </a:gs>
                <a:gs pos="89000">
                  <a:schemeClr val="accent2">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371977" y="1873536"/>
              <a:ext cx="602361" cy="674004"/>
              <a:chOff x="4371977" y="1880483"/>
              <a:chExt cx="602361" cy="674004"/>
            </a:xfrm>
            <a:solidFill>
              <a:schemeClr val="accent2">
                <a:lumMod val="40000"/>
                <a:lumOff val="60000"/>
              </a:schemeClr>
            </a:solidFill>
          </p:grpSpPr>
          <p:sp>
            <p:nvSpPr>
              <p:cNvPr id="12" name="燕尾形 11"/>
              <p:cNvSpPr/>
              <p:nvPr/>
            </p:nvSpPr>
            <p:spPr>
              <a:xfrm>
                <a:off x="4495802" y="1880483"/>
                <a:ext cx="478536" cy="674004"/>
              </a:xfrm>
              <a:prstGeom prst="chevron">
                <a:avLst>
                  <a:gd name="adj" fmla="val 7169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4371977" y="1880483"/>
                <a:ext cx="394050" cy="674004"/>
              </a:xfrm>
              <a:prstGeom prst="chevron">
                <a:avLst>
                  <a:gd name="adj" fmla="val 8714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78" name="Rectangle 59"/>
          <p:cNvSpPr/>
          <p:nvPr/>
        </p:nvSpPr>
        <p:spPr>
          <a:xfrm>
            <a:off x="5512052" y="1844252"/>
            <a:ext cx="6046399" cy="758190"/>
          </a:xfrm>
          <a:prstGeom prst="rect">
            <a:avLst/>
          </a:prstGeom>
        </p:spPr>
        <p:txBody>
          <a:bodyPr wrap="square">
            <a:spAutoFit/>
          </a:bodyPr>
          <a:lstStyle/>
          <a:p>
            <a:pPr>
              <a:lnSpc>
                <a:spcPts val="2600"/>
              </a:lnSpc>
            </a:pPr>
            <a:r>
              <a:rPr lang="zh-CN" altLang="en-US" dirty="0">
                <a:solidFill>
                  <a:schemeClr val="tx1"/>
                </a:solidFill>
                <a:latin typeface="+mn-ea"/>
              </a:rPr>
              <a:t>本文通过对常州市L高中生物课堂学生违纪行为的调查研究，发现该校生物课堂学生违纪行为较严重。</a:t>
            </a:r>
          </a:p>
        </p:txBody>
      </p:sp>
      <p:sp>
        <p:nvSpPr>
          <p:cNvPr id="92" name="Rectangle 59"/>
          <p:cNvSpPr/>
          <p:nvPr/>
        </p:nvSpPr>
        <p:spPr>
          <a:xfrm>
            <a:off x="5512052" y="2880881"/>
            <a:ext cx="5908780" cy="758190"/>
          </a:xfrm>
          <a:prstGeom prst="rect">
            <a:avLst/>
          </a:prstGeom>
        </p:spPr>
        <p:txBody>
          <a:bodyPr wrap="square">
            <a:spAutoFit/>
          </a:bodyPr>
          <a:lstStyle/>
          <a:p>
            <a:pPr>
              <a:lnSpc>
                <a:spcPts val="2600"/>
              </a:lnSpc>
            </a:pPr>
            <a:r>
              <a:rPr lang="zh-CN" altLang="en-US" dirty="0">
                <a:solidFill>
                  <a:schemeClr val="tx1"/>
                </a:solidFill>
                <a:latin typeface="+mn-ea"/>
              </a:rPr>
              <a:t>学生生物课堂违纪行为既有显性行为，又有隐性行为，且具有性别差异性、班级类型差异性和年级差异性等特征。</a:t>
            </a:r>
            <a:endParaRPr lang="zh-CN" altLang="en-US" dirty="0">
              <a:solidFill>
                <a:schemeClr val="bg2">
                  <a:lumMod val="25000"/>
                </a:schemeClr>
              </a:solidFill>
              <a:latin typeface="+mn-ea"/>
            </a:endParaRPr>
          </a:p>
        </p:txBody>
      </p:sp>
      <p:sp>
        <p:nvSpPr>
          <p:cNvPr id="93" name="Rectangle 59"/>
          <p:cNvSpPr/>
          <p:nvPr/>
        </p:nvSpPr>
        <p:spPr>
          <a:xfrm>
            <a:off x="5512052" y="3917510"/>
            <a:ext cx="5908780" cy="758190"/>
          </a:xfrm>
          <a:prstGeom prst="rect">
            <a:avLst/>
          </a:prstGeom>
        </p:spPr>
        <p:txBody>
          <a:bodyPr wrap="square">
            <a:spAutoFit/>
          </a:bodyPr>
          <a:lstStyle/>
          <a:p>
            <a:pPr>
              <a:lnSpc>
                <a:spcPts val="2600"/>
              </a:lnSpc>
            </a:pPr>
            <a:r>
              <a:rPr lang="zh-CN" altLang="en-US" dirty="0">
                <a:solidFill>
                  <a:schemeClr val="tx1"/>
                </a:solidFill>
                <a:latin typeface="+mn-ea"/>
              </a:rPr>
              <a:t>导致学生发生课堂违纪行为的原因涉及学生自身因素、学科因素、学校和环境因素以及教师因素等多个方面。</a:t>
            </a:r>
          </a:p>
        </p:txBody>
      </p:sp>
      <p:sp>
        <p:nvSpPr>
          <p:cNvPr id="94" name="Rectangle 59"/>
          <p:cNvSpPr/>
          <p:nvPr/>
        </p:nvSpPr>
        <p:spPr>
          <a:xfrm>
            <a:off x="5512052" y="4954138"/>
            <a:ext cx="5909241" cy="758190"/>
          </a:xfrm>
          <a:prstGeom prst="rect">
            <a:avLst/>
          </a:prstGeom>
        </p:spPr>
        <p:txBody>
          <a:bodyPr wrap="square">
            <a:spAutoFit/>
          </a:bodyPr>
          <a:lstStyle/>
          <a:p>
            <a:pPr>
              <a:lnSpc>
                <a:spcPts val="2600"/>
              </a:lnSpc>
            </a:pPr>
            <a:r>
              <a:rPr lang="zh-CN" altLang="en-US" dirty="0">
                <a:solidFill>
                  <a:schemeClr val="tx1"/>
                </a:solidFill>
                <a:latin typeface="+mn-ea"/>
              </a:rPr>
              <a:t>针对调查和分析的结果，本文提出了应对高中生物课堂学生违纪行为的五条策略建议。</a:t>
            </a:r>
          </a:p>
        </p:txBody>
      </p:sp>
      <p:sp>
        <p:nvSpPr>
          <p:cNvPr id="2" name="标题 1"/>
          <p:cNvSpPr>
            <a:spLocks noGrp="1"/>
          </p:cNvSpPr>
          <p:nvPr>
            <p:ph type="title"/>
          </p:nvPr>
        </p:nvSpPr>
        <p:spPr/>
        <p:txBody>
          <a:bodyPr/>
          <a:lstStyle/>
          <a:p>
            <a:r>
              <a:rPr lang="zh-CN" altLang="en-US" dirty="0" smtClean="0"/>
              <a:t>结论</a:t>
            </a:r>
            <a:endParaRPr lang="zh-CN" altLang="en-US" dirty="0"/>
          </a:p>
        </p:txBody>
      </p:sp>
      <p:grpSp>
        <p:nvGrpSpPr>
          <p:cNvPr id="10" name="组合 9"/>
          <p:cNvGrpSpPr/>
          <p:nvPr/>
        </p:nvGrpSpPr>
        <p:grpSpPr>
          <a:xfrm>
            <a:off x="1898742" y="1236723"/>
            <a:ext cx="1369055" cy="1468430"/>
            <a:chOff x="7838937" y="1610574"/>
            <a:chExt cx="1415051" cy="1517765"/>
          </a:xfrm>
        </p:grpSpPr>
        <p:sp>
          <p:nvSpPr>
            <p:cNvPr id="32" name="任意多边形 31"/>
            <p:cNvSpPr/>
            <p:nvPr/>
          </p:nvSpPr>
          <p:spPr>
            <a:xfrm rot="16200000" flipV="1">
              <a:off x="7787580" y="1661931"/>
              <a:ext cx="1517765" cy="1415051"/>
            </a:xfrm>
            <a:custGeom>
              <a:avLst/>
              <a:gdLst>
                <a:gd name="connsiteX0" fmla="*/ 1503478 w 1503478"/>
                <a:gd name="connsiteY0" fmla="*/ 295016 h 1415051"/>
                <a:gd name="connsiteX1" fmla="*/ 1171725 w 1503478"/>
                <a:gd name="connsiteY1" fmla="*/ 0 h 1415051"/>
                <a:gd name="connsiteX2" fmla="*/ 497825 w 1503478"/>
                <a:gd name="connsiteY2" fmla="*/ 245872 h 1415051"/>
                <a:gd name="connsiteX3" fmla="*/ 0 w 1503478"/>
                <a:gd name="connsiteY3" fmla="*/ 1415051 h 1415051"/>
                <a:gd name="connsiteX4" fmla="*/ 1026578 w 1503478"/>
                <a:gd name="connsiteY4" fmla="*/ 1415051 h 1415051"/>
                <a:gd name="connsiteX0-1" fmla="*/ 1517765 w 1517765"/>
                <a:gd name="connsiteY0-2" fmla="*/ 297397 h 1415051"/>
                <a:gd name="connsiteX1-3" fmla="*/ 1171725 w 1517765"/>
                <a:gd name="connsiteY1-4" fmla="*/ 0 h 1415051"/>
                <a:gd name="connsiteX2-5" fmla="*/ 497825 w 1517765"/>
                <a:gd name="connsiteY2-6" fmla="*/ 245872 h 1415051"/>
                <a:gd name="connsiteX3-7" fmla="*/ 0 w 1517765"/>
                <a:gd name="connsiteY3-8" fmla="*/ 1415051 h 1415051"/>
                <a:gd name="connsiteX4-9" fmla="*/ 1026578 w 1517765"/>
                <a:gd name="connsiteY4-10" fmla="*/ 1415051 h 1415051"/>
                <a:gd name="connsiteX5" fmla="*/ 1517765 w 1517765"/>
                <a:gd name="connsiteY5" fmla="*/ 297397 h 1415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517765" h="1415051">
                  <a:moveTo>
                    <a:pt x="1517765" y="297397"/>
                  </a:moveTo>
                  <a:lnTo>
                    <a:pt x="1171725" y="0"/>
                  </a:lnTo>
                  <a:lnTo>
                    <a:pt x="497825" y="245872"/>
                  </a:lnTo>
                  <a:lnTo>
                    <a:pt x="0" y="1415051"/>
                  </a:lnTo>
                  <a:lnTo>
                    <a:pt x="1026578" y="1415051"/>
                  </a:lnTo>
                  <a:cubicBezTo>
                    <a:pt x="1185545" y="1041706"/>
                    <a:pt x="1358798" y="670742"/>
                    <a:pt x="1517765" y="29739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TextBox 50"/>
            <p:cNvSpPr txBox="1"/>
            <p:nvPr/>
          </p:nvSpPr>
          <p:spPr>
            <a:xfrm>
              <a:off x="8061286" y="1856838"/>
              <a:ext cx="765940" cy="838776"/>
            </a:xfrm>
            <a:prstGeom prst="rect">
              <a:avLst/>
            </a:prstGeom>
            <a:noFill/>
          </p:spPr>
          <p:txBody>
            <a:bodyPr wrap="square" lIns="0" tIns="0" rIns="0" bIns="0" rtlCol="0" anchor="ctr">
              <a:noAutofit/>
              <a:scene3d>
                <a:camera prst="isometricRightUp">
                  <a:rot lat="1800000" lon="18899998" rev="0"/>
                </a:camera>
                <a:lightRig rig="threePt" dir="t"/>
              </a:scene3d>
            </a:bodyPr>
            <a:lstStyle/>
            <a:p>
              <a:pPr algn="ctr">
                <a:lnSpc>
                  <a:spcPct val="150000"/>
                </a:lnSpc>
              </a:pPr>
              <a:r>
                <a:rPr lang="en-US" altLang="zh-CN" sz="6000" b="1" dirty="0" smtClean="0">
                  <a:solidFill>
                    <a:schemeClr val="bg1">
                      <a:lumMod val="95000"/>
                    </a:schemeClr>
                  </a:solidFill>
                  <a:latin typeface="Agency FB" panose="020B0503020202020204" pitchFamily="34" charset="0"/>
                  <a:ea typeface="微软雅黑" panose="020B0503020204020204" pitchFamily="34" charset="-122"/>
                </a:rPr>
                <a:t>01</a:t>
              </a:r>
              <a:endParaRPr lang="en-US" altLang="zh-CN" sz="6000" b="1"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48" name="组合 47"/>
          <p:cNvGrpSpPr/>
          <p:nvPr/>
        </p:nvGrpSpPr>
        <p:grpSpPr>
          <a:xfrm>
            <a:off x="928054" y="2273352"/>
            <a:ext cx="1369055" cy="1468430"/>
            <a:chOff x="7838937" y="1610574"/>
            <a:chExt cx="1415051" cy="1517765"/>
          </a:xfrm>
        </p:grpSpPr>
        <p:sp>
          <p:nvSpPr>
            <p:cNvPr id="49" name="任意多边形 48"/>
            <p:cNvSpPr/>
            <p:nvPr/>
          </p:nvSpPr>
          <p:spPr>
            <a:xfrm rot="16200000" flipV="1">
              <a:off x="7787580" y="1661931"/>
              <a:ext cx="1517765" cy="1415051"/>
            </a:xfrm>
            <a:custGeom>
              <a:avLst/>
              <a:gdLst>
                <a:gd name="connsiteX0" fmla="*/ 1503478 w 1503478"/>
                <a:gd name="connsiteY0" fmla="*/ 295016 h 1415051"/>
                <a:gd name="connsiteX1" fmla="*/ 1171725 w 1503478"/>
                <a:gd name="connsiteY1" fmla="*/ 0 h 1415051"/>
                <a:gd name="connsiteX2" fmla="*/ 497825 w 1503478"/>
                <a:gd name="connsiteY2" fmla="*/ 245872 h 1415051"/>
                <a:gd name="connsiteX3" fmla="*/ 0 w 1503478"/>
                <a:gd name="connsiteY3" fmla="*/ 1415051 h 1415051"/>
                <a:gd name="connsiteX4" fmla="*/ 1026578 w 1503478"/>
                <a:gd name="connsiteY4" fmla="*/ 1415051 h 1415051"/>
                <a:gd name="connsiteX0-1" fmla="*/ 1517765 w 1517765"/>
                <a:gd name="connsiteY0-2" fmla="*/ 297397 h 1415051"/>
                <a:gd name="connsiteX1-3" fmla="*/ 1171725 w 1517765"/>
                <a:gd name="connsiteY1-4" fmla="*/ 0 h 1415051"/>
                <a:gd name="connsiteX2-5" fmla="*/ 497825 w 1517765"/>
                <a:gd name="connsiteY2-6" fmla="*/ 245872 h 1415051"/>
                <a:gd name="connsiteX3-7" fmla="*/ 0 w 1517765"/>
                <a:gd name="connsiteY3-8" fmla="*/ 1415051 h 1415051"/>
                <a:gd name="connsiteX4-9" fmla="*/ 1026578 w 1517765"/>
                <a:gd name="connsiteY4-10" fmla="*/ 1415051 h 1415051"/>
                <a:gd name="connsiteX5" fmla="*/ 1517765 w 1517765"/>
                <a:gd name="connsiteY5" fmla="*/ 297397 h 1415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517765" h="1415051">
                  <a:moveTo>
                    <a:pt x="1517765" y="297397"/>
                  </a:moveTo>
                  <a:lnTo>
                    <a:pt x="1171725" y="0"/>
                  </a:lnTo>
                  <a:lnTo>
                    <a:pt x="497825" y="245872"/>
                  </a:lnTo>
                  <a:lnTo>
                    <a:pt x="0" y="1415051"/>
                  </a:lnTo>
                  <a:lnTo>
                    <a:pt x="1026578" y="1415051"/>
                  </a:lnTo>
                  <a:cubicBezTo>
                    <a:pt x="1185545" y="1041706"/>
                    <a:pt x="1358798" y="670742"/>
                    <a:pt x="1517765" y="29739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TextBox 50"/>
            <p:cNvSpPr txBox="1"/>
            <p:nvPr/>
          </p:nvSpPr>
          <p:spPr>
            <a:xfrm>
              <a:off x="8061286" y="1856838"/>
              <a:ext cx="765940" cy="838776"/>
            </a:xfrm>
            <a:prstGeom prst="rect">
              <a:avLst/>
            </a:prstGeom>
            <a:noFill/>
          </p:spPr>
          <p:txBody>
            <a:bodyPr wrap="square" lIns="0" tIns="0" rIns="0" bIns="0" rtlCol="0" anchor="ctr">
              <a:noAutofit/>
              <a:scene3d>
                <a:camera prst="isometricRightUp">
                  <a:rot lat="1800000" lon="18899998" rev="0"/>
                </a:camera>
                <a:lightRig rig="threePt" dir="t"/>
              </a:scene3d>
            </a:bodyPr>
            <a:lstStyle/>
            <a:p>
              <a:pPr algn="ctr">
                <a:lnSpc>
                  <a:spcPct val="150000"/>
                </a:lnSpc>
              </a:pPr>
              <a:r>
                <a:rPr lang="en-US" altLang="zh-CN" sz="6000" b="1" dirty="0" smtClean="0">
                  <a:solidFill>
                    <a:schemeClr val="bg1">
                      <a:lumMod val="95000"/>
                    </a:schemeClr>
                  </a:solidFill>
                  <a:latin typeface="Agency FB" panose="020B0503020202020204" pitchFamily="34" charset="0"/>
                  <a:ea typeface="微软雅黑" panose="020B0503020204020204" pitchFamily="34" charset="-122"/>
                </a:rPr>
                <a:t>02</a:t>
              </a:r>
              <a:endParaRPr lang="en-US" altLang="zh-CN" sz="6000" b="1"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52" name="组合 51"/>
          <p:cNvGrpSpPr/>
          <p:nvPr/>
        </p:nvGrpSpPr>
        <p:grpSpPr>
          <a:xfrm>
            <a:off x="2159230" y="3309981"/>
            <a:ext cx="1369055" cy="1468430"/>
            <a:chOff x="7838937" y="1610574"/>
            <a:chExt cx="1415051" cy="1517765"/>
          </a:xfrm>
        </p:grpSpPr>
        <p:sp>
          <p:nvSpPr>
            <p:cNvPr id="53" name="任意多边形 52"/>
            <p:cNvSpPr/>
            <p:nvPr/>
          </p:nvSpPr>
          <p:spPr>
            <a:xfrm rot="16200000" flipV="1">
              <a:off x="7787580" y="1661931"/>
              <a:ext cx="1517765" cy="1415051"/>
            </a:xfrm>
            <a:custGeom>
              <a:avLst/>
              <a:gdLst>
                <a:gd name="connsiteX0" fmla="*/ 1503478 w 1503478"/>
                <a:gd name="connsiteY0" fmla="*/ 295016 h 1415051"/>
                <a:gd name="connsiteX1" fmla="*/ 1171725 w 1503478"/>
                <a:gd name="connsiteY1" fmla="*/ 0 h 1415051"/>
                <a:gd name="connsiteX2" fmla="*/ 497825 w 1503478"/>
                <a:gd name="connsiteY2" fmla="*/ 245872 h 1415051"/>
                <a:gd name="connsiteX3" fmla="*/ 0 w 1503478"/>
                <a:gd name="connsiteY3" fmla="*/ 1415051 h 1415051"/>
                <a:gd name="connsiteX4" fmla="*/ 1026578 w 1503478"/>
                <a:gd name="connsiteY4" fmla="*/ 1415051 h 1415051"/>
                <a:gd name="connsiteX0-1" fmla="*/ 1517765 w 1517765"/>
                <a:gd name="connsiteY0-2" fmla="*/ 297397 h 1415051"/>
                <a:gd name="connsiteX1-3" fmla="*/ 1171725 w 1517765"/>
                <a:gd name="connsiteY1-4" fmla="*/ 0 h 1415051"/>
                <a:gd name="connsiteX2-5" fmla="*/ 497825 w 1517765"/>
                <a:gd name="connsiteY2-6" fmla="*/ 245872 h 1415051"/>
                <a:gd name="connsiteX3-7" fmla="*/ 0 w 1517765"/>
                <a:gd name="connsiteY3-8" fmla="*/ 1415051 h 1415051"/>
                <a:gd name="connsiteX4-9" fmla="*/ 1026578 w 1517765"/>
                <a:gd name="connsiteY4-10" fmla="*/ 1415051 h 1415051"/>
                <a:gd name="connsiteX5" fmla="*/ 1517765 w 1517765"/>
                <a:gd name="connsiteY5" fmla="*/ 297397 h 1415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517765" h="1415051">
                  <a:moveTo>
                    <a:pt x="1517765" y="297397"/>
                  </a:moveTo>
                  <a:lnTo>
                    <a:pt x="1171725" y="0"/>
                  </a:lnTo>
                  <a:lnTo>
                    <a:pt x="497825" y="245872"/>
                  </a:lnTo>
                  <a:lnTo>
                    <a:pt x="0" y="1415051"/>
                  </a:lnTo>
                  <a:lnTo>
                    <a:pt x="1026578" y="1415051"/>
                  </a:lnTo>
                  <a:cubicBezTo>
                    <a:pt x="1185545" y="1041706"/>
                    <a:pt x="1358798" y="670742"/>
                    <a:pt x="1517765" y="29739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TextBox 50"/>
            <p:cNvSpPr txBox="1"/>
            <p:nvPr/>
          </p:nvSpPr>
          <p:spPr>
            <a:xfrm>
              <a:off x="8061286" y="1856838"/>
              <a:ext cx="765940" cy="838776"/>
            </a:xfrm>
            <a:prstGeom prst="rect">
              <a:avLst/>
            </a:prstGeom>
            <a:noFill/>
          </p:spPr>
          <p:txBody>
            <a:bodyPr wrap="square" lIns="0" tIns="0" rIns="0" bIns="0" rtlCol="0" anchor="ctr">
              <a:noAutofit/>
              <a:scene3d>
                <a:camera prst="isometricRightUp">
                  <a:rot lat="1800000" lon="18899998" rev="0"/>
                </a:camera>
                <a:lightRig rig="threePt" dir="t"/>
              </a:scene3d>
            </a:bodyPr>
            <a:lstStyle/>
            <a:p>
              <a:pPr algn="ctr">
                <a:lnSpc>
                  <a:spcPct val="150000"/>
                </a:lnSpc>
              </a:pPr>
              <a:r>
                <a:rPr lang="en-US" altLang="zh-CN" sz="6000" b="1" dirty="0" smtClean="0">
                  <a:solidFill>
                    <a:schemeClr val="bg1">
                      <a:lumMod val="95000"/>
                    </a:schemeClr>
                  </a:solidFill>
                  <a:latin typeface="Agency FB" panose="020B0503020202020204" pitchFamily="34" charset="0"/>
                  <a:ea typeface="微软雅黑" panose="020B0503020204020204" pitchFamily="34" charset="-122"/>
                </a:rPr>
                <a:t>03</a:t>
              </a:r>
              <a:endParaRPr lang="en-US" altLang="zh-CN" sz="6000" b="1"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60" name="组合 59"/>
          <p:cNvGrpSpPr/>
          <p:nvPr/>
        </p:nvGrpSpPr>
        <p:grpSpPr>
          <a:xfrm>
            <a:off x="2734270" y="4346609"/>
            <a:ext cx="1369055" cy="1468430"/>
            <a:chOff x="7838937" y="1610574"/>
            <a:chExt cx="1415051" cy="1517765"/>
          </a:xfrm>
        </p:grpSpPr>
        <p:sp>
          <p:nvSpPr>
            <p:cNvPr id="65" name="任意多边形 64"/>
            <p:cNvSpPr/>
            <p:nvPr/>
          </p:nvSpPr>
          <p:spPr>
            <a:xfrm rot="16200000" flipV="1">
              <a:off x="7787580" y="1661931"/>
              <a:ext cx="1517765" cy="1415051"/>
            </a:xfrm>
            <a:custGeom>
              <a:avLst/>
              <a:gdLst>
                <a:gd name="connsiteX0" fmla="*/ 1503478 w 1503478"/>
                <a:gd name="connsiteY0" fmla="*/ 295016 h 1415051"/>
                <a:gd name="connsiteX1" fmla="*/ 1171725 w 1503478"/>
                <a:gd name="connsiteY1" fmla="*/ 0 h 1415051"/>
                <a:gd name="connsiteX2" fmla="*/ 497825 w 1503478"/>
                <a:gd name="connsiteY2" fmla="*/ 245872 h 1415051"/>
                <a:gd name="connsiteX3" fmla="*/ 0 w 1503478"/>
                <a:gd name="connsiteY3" fmla="*/ 1415051 h 1415051"/>
                <a:gd name="connsiteX4" fmla="*/ 1026578 w 1503478"/>
                <a:gd name="connsiteY4" fmla="*/ 1415051 h 1415051"/>
                <a:gd name="connsiteX0-1" fmla="*/ 1517765 w 1517765"/>
                <a:gd name="connsiteY0-2" fmla="*/ 297397 h 1415051"/>
                <a:gd name="connsiteX1-3" fmla="*/ 1171725 w 1517765"/>
                <a:gd name="connsiteY1-4" fmla="*/ 0 h 1415051"/>
                <a:gd name="connsiteX2-5" fmla="*/ 497825 w 1517765"/>
                <a:gd name="connsiteY2-6" fmla="*/ 245872 h 1415051"/>
                <a:gd name="connsiteX3-7" fmla="*/ 0 w 1517765"/>
                <a:gd name="connsiteY3-8" fmla="*/ 1415051 h 1415051"/>
                <a:gd name="connsiteX4-9" fmla="*/ 1026578 w 1517765"/>
                <a:gd name="connsiteY4-10" fmla="*/ 1415051 h 1415051"/>
                <a:gd name="connsiteX5" fmla="*/ 1517765 w 1517765"/>
                <a:gd name="connsiteY5" fmla="*/ 297397 h 1415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517765" h="1415051">
                  <a:moveTo>
                    <a:pt x="1517765" y="297397"/>
                  </a:moveTo>
                  <a:lnTo>
                    <a:pt x="1171725" y="0"/>
                  </a:lnTo>
                  <a:lnTo>
                    <a:pt x="497825" y="245872"/>
                  </a:lnTo>
                  <a:lnTo>
                    <a:pt x="0" y="1415051"/>
                  </a:lnTo>
                  <a:lnTo>
                    <a:pt x="1026578" y="1415051"/>
                  </a:lnTo>
                  <a:cubicBezTo>
                    <a:pt x="1185545" y="1041706"/>
                    <a:pt x="1358798" y="670742"/>
                    <a:pt x="1517765" y="29739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TextBox 50"/>
            <p:cNvSpPr txBox="1"/>
            <p:nvPr/>
          </p:nvSpPr>
          <p:spPr>
            <a:xfrm>
              <a:off x="8061286" y="1856838"/>
              <a:ext cx="765940" cy="838776"/>
            </a:xfrm>
            <a:prstGeom prst="rect">
              <a:avLst/>
            </a:prstGeom>
            <a:noFill/>
          </p:spPr>
          <p:txBody>
            <a:bodyPr wrap="square" lIns="0" tIns="0" rIns="0" bIns="0" rtlCol="0" anchor="ctr">
              <a:noAutofit/>
              <a:scene3d>
                <a:camera prst="isometricRightUp">
                  <a:rot lat="1800000" lon="18899998" rev="0"/>
                </a:camera>
                <a:lightRig rig="threePt" dir="t"/>
              </a:scene3d>
            </a:bodyPr>
            <a:lstStyle/>
            <a:p>
              <a:pPr algn="ctr">
                <a:lnSpc>
                  <a:spcPct val="150000"/>
                </a:lnSpc>
              </a:pPr>
              <a:r>
                <a:rPr lang="en-US" altLang="zh-CN" sz="6000" b="1" dirty="0" smtClean="0">
                  <a:solidFill>
                    <a:schemeClr val="bg1">
                      <a:lumMod val="95000"/>
                    </a:schemeClr>
                  </a:solidFill>
                  <a:latin typeface="Agency FB" panose="020B0503020202020204" pitchFamily="34" charset="0"/>
                  <a:ea typeface="微软雅黑" panose="020B0503020204020204" pitchFamily="34" charset="-122"/>
                </a:rPr>
                <a:t>04</a:t>
              </a:r>
              <a:endParaRPr lang="en-US" altLang="zh-CN" sz="6000" b="1" dirty="0">
                <a:solidFill>
                  <a:schemeClr val="bg1">
                    <a:lumMod val="95000"/>
                  </a:schemeClr>
                </a:solidFill>
                <a:latin typeface="Agency FB" panose="020B0503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 xmlns:p14="http://schemas.microsoft.com/office/powerpoint/2010/main" Requires="p14">
      <p:transition p14:dur="120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箭头 9"/>
          <p:cNvSpPr/>
          <p:nvPr/>
        </p:nvSpPr>
        <p:spPr>
          <a:xfrm>
            <a:off x="6095999" y="2060575"/>
            <a:ext cx="2706256" cy="2410358"/>
          </a:xfrm>
          <a:prstGeom prst="rightArrow">
            <a:avLst>
              <a:gd name="adj1" fmla="val 79210"/>
              <a:gd name="adj2" fmla="val 30258"/>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flipH="1">
            <a:off x="3389745" y="2060575"/>
            <a:ext cx="2706254" cy="2410358"/>
          </a:xfrm>
          <a:prstGeom prst="rightArrow">
            <a:avLst>
              <a:gd name="adj1" fmla="val 79210"/>
              <a:gd name="adj2" fmla="val 3144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smtClean="0"/>
              <a:t>发展方向</a:t>
            </a:r>
            <a:endParaRPr lang="zh-CN" altLang="en-US" dirty="0"/>
          </a:p>
        </p:txBody>
      </p:sp>
      <p:sp>
        <p:nvSpPr>
          <p:cNvPr id="30" name="TextBox 106"/>
          <p:cNvSpPr txBox="1"/>
          <p:nvPr/>
        </p:nvSpPr>
        <p:spPr>
          <a:xfrm>
            <a:off x="1125220" y="2018665"/>
            <a:ext cx="2264410" cy="2493010"/>
          </a:xfrm>
          <a:prstGeom prst="rect">
            <a:avLst/>
          </a:prstGeom>
          <a:noFill/>
        </p:spPr>
        <p:txBody>
          <a:bodyPr wrap="square" lIns="0" tIns="0" rIns="0" bIns="0" rtlCol="0">
            <a:spAutoFit/>
          </a:bodyPr>
          <a:lstStyle/>
          <a:p>
            <a:pPr algn="just">
              <a:lnSpc>
                <a:spcPct val="150000"/>
              </a:lnSpc>
            </a:pPr>
            <a:r>
              <a:rPr lang="zh-CN" altLang="en-US" dirty="0">
                <a:solidFill>
                  <a:schemeClr val="bg2">
                    <a:lumMod val="25000"/>
                  </a:schemeClr>
                </a:solidFill>
              </a:rPr>
              <a:t>在今后进一步的调查研究中，应将研究对象扩大为某地区所有艺术类普通高中和更多学生教师，使研究结果更为可信。</a:t>
            </a:r>
          </a:p>
        </p:txBody>
      </p:sp>
      <p:sp>
        <p:nvSpPr>
          <p:cNvPr id="50" name="圆角矩形 49"/>
          <p:cNvSpPr/>
          <p:nvPr/>
        </p:nvSpPr>
        <p:spPr>
          <a:xfrm>
            <a:off x="872176" y="1703615"/>
            <a:ext cx="3271199" cy="3124280"/>
          </a:xfrm>
          <a:prstGeom prst="roundRect">
            <a:avLst>
              <a:gd name="adj" fmla="val 7452"/>
            </a:avLst>
          </a:prstGeom>
          <a:noFill/>
          <a:ln>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8802370" y="1703070"/>
            <a:ext cx="3161030" cy="3124200"/>
          </a:xfrm>
          <a:prstGeom prst="roundRect">
            <a:avLst>
              <a:gd name="adj" fmla="val 7452"/>
            </a:avLst>
          </a:prstGeom>
          <a:noFill/>
          <a:ln>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在分析学生违纪在分析学生违纪行为成因时，要考虑到更多和时效性。和时效性。</a:t>
            </a:r>
          </a:p>
        </p:txBody>
      </p:sp>
      <p:sp>
        <p:nvSpPr>
          <p:cNvPr id="4" name="TextBox 106"/>
          <p:cNvSpPr txBox="1"/>
          <p:nvPr/>
        </p:nvSpPr>
        <p:spPr>
          <a:xfrm>
            <a:off x="8946515" y="2018665"/>
            <a:ext cx="2921000" cy="2077085"/>
          </a:xfrm>
          <a:prstGeom prst="rect">
            <a:avLst/>
          </a:prstGeom>
          <a:noFill/>
        </p:spPr>
        <p:txBody>
          <a:bodyPr wrap="square" lIns="0" tIns="0" rIns="0" bIns="0" rtlCol="0">
            <a:spAutoFit/>
          </a:bodyPr>
          <a:lstStyle/>
          <a:p>
            <a:pPr algn="just">
              <a:lnSpc>
                <a:spcPct val="150000"/>
              </a:lnSpc>
            </a:pPr>
            <a:r>
              <a:rPr lang="zh-CN" altLang="en-US" dirty="0">
                <a:solidFill>
                  <a:schemeClr val="bg2">
                    <a:lumMod val="25000"/>
                  </a:schemeClr>
                </a:solidFill>
              </a:rPr>
              <a:t>在分析学生违纪行为成因时，要考虑到更多实际性的因素，使分析结果更为客观准确，</a:t>
            </a:r>
          </a:p>
          <a:p>
            <a:pPr algn="just">
              <a:lnSpc>
                <a:spcPct val="150000"/>
              </a:lnSpc>
            </a:pPr>
            <a:r>
              <a:rPr lang="zh-CN" altLang="en-US" dirty="0">
                <a:solidFill>
                  <a:schemeClr val="bg2">
                    <a:lumMod val="25000"/>
                  </a:schemeClr>
                </a:solidFill>
              </a:rPr>
              <a:t>使提出的应对策略更有针对</a:t>
            </a:r>
          </a:p>
          <a:p>
            <a:pPr algn="just">
              <a:lnSpc>
                <a:spcPct val="150000"/>
              </a:lnSpc>
            </a:pPr>
            <a:r>
              <a:rPr lang="zh-CN" altLang="en-US" dirty="0">
                <a:solidFill>
                  <a:schemeClr val="bg2">
                    <a:lumMod val="25000"/>
                  </a:schemeClr>
                </a:solidFill>
              </a:rPr>
              <a:t>性和时效性。</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09"/>
          <p:cNvSpPr>
            <a:spLocks noEditPoints="1" noChangeArrowheads="1"/>
          </p:cNvSpPr>
          <p:nvPr/>
        </p:nvSpPr>
        <p:spPr bwMode="auto">
          <a:xfrm>
            <a:off x="2360601" y="94984"/>
            <a:ext cx="7470798" cy="3711208"/>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1">
              <a:lumMod val="85000"/>
              <a:alpha val="37000"/>
            </a:schemeClr>
          </a:solidFill>
          <a:ln>
            <a:noFill/>
          </a:ln>
        </p:spPr>
        <p:txBody>
          <a:bodyPr lIns="130893" tIns="65447" rIns="130893" bIns="65447"/>
          <a:lstStyle/>
          <a:p>
            <a:pPr>
              <a:defRPr/>
            </a:pPr>
            <a:endParaRPr lang="zh-CN" altLang="en-US"/>
          </a:p>
        </p:txBody>
      </p:sp>
      <p:sp>
        <p:nvSpPr>
          <p:cNvPr id="15" name="Freeform 15"/>
          <p:cNvSpPr/>
          <p:nvPr/>
        </p:nvSpPr>
        <p:spPr bwMode="auto">
          <a:xfrm>
            <a:off x="1200" y="3319463"/>
            <a:ext cx="12189600" cy="3535362"/>
          </a:xfrm>
          <a:custGeom>
            <a:avLst/>
            <a:gdLst>
              <a:gd name="T0" fmla="*/ 0 w 3840"/>
              <a:gd name="T1" fmla="*/ 3 h 1113"/>
              <a:gd name="T2" fmla="*/ 996 w 3840"/>
              <a:gd name="T3" fmla="*/ 3 h 1113"/>
              <a:gd name="T4" fmla="*/ 1920 w 3840"/>
              <a:gd name="T5" fmla="*/ 185 h 1113"/>
              <a:gd name="T6" fmla="*/ 2760 w 3840"/>
              <a:gd name="T7" fmla="*/ 3 h 1113"/>
              <a:gd name="T8" fmla="*/ 3840 w 3840"/>
              <a:gd name="T9" fmla="*/ 3 h 1113"/>
              <a:gd name="T10" fmla="*/ 3840 w 3840"/>
              <a:gd name="T11" fmla="*/ 1113 h 1113"/>
              <a:gd name="T12" fmla="*/ 0 w 3840"/>
              <a:gd name="T13" fmla="*/ 1113 h 1113"/>
              <a:gd name="T14" fmla="*/ 0 w 3840"/>
              <a:gd name="T15" fmla="*/ 3 h 1113"/>
              <a:gd name="T16" fmla="*/ 0 w 3840"/>
              <a:gd name="T17" fmla="*/ 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113">
                <a:moveTo>
                  <a:pt x="0" y="3"/>
                </a:moveTo>
                <a:cubicBezTo>
                  <a:pt x="996" y="3"/>
                  <a:pt x="996" y="3"/>
                  <a:pt x="996" y="3"/>
                </a:cubicBezTo>
                <a:cubicBezTo>
                  <a:pt x="1433" y="0"/>
                  <a:pt x="1722" y="57"/>
                  <a:pt x="1920" y="185"/>
                </a:cubicBezTo>
                <a:cubicBezTo>
                  <a:pt x="2128" y="50"/>
                  <a:pt x="2430" y="3"/>
                  <a:pt x="2760" y="3"/>
                </a:cubicBezTo>
                <a:cubicBezTo>
                  <a:pt x="3840" y="3"/>
                  <a:pt x="3840" y="3"/>
                  <a:pt x="3840" y="3"/>
                </a:cubicBezTo>
                <a:cubicBezTo>
                  <a:pt x="3840" y="1113"/>
                  <a:pt x="3840" y="1113"/>
                  <a:pt x="3840" y="1113"/>
                </a:cubicBezTo>
                <a:cubicBezTo>
                  <a:pt x="0" y="1113"/>
                  <a:pt x="0" y="1113"/>
                  <a:pt x="0" y="1113"/>
                </a:cubicBezTo>
                <a:cubicBezTo>
                  <a:pt x="0" y="3"/>
                  <a:pt x="0" y="3"/>
                  <a:pt x="0" y="3"/>
                </a:cubicBezTo>
                <a:cubicBezTo>
                  <a:pt x="0" y="3"/>
                  <a:pt x="0" y="3"/>
                  <a:pt x="0"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16" name="组合 15"/>
          <p:cNvGrpSpPr/>
          <p:nvPr/>
        </p:nvGrpSpPr>
        <p:grpSpPr>
          <a:xfrm>
            <a:off x="4762" y="1903413"/>
            <a:ext cx="12182476" cy="2000250"/>
            <a:chOff x="6350" y="1903413"/>
            <a:chExt cx="12182476" cy="2000250"/>
          </a:xfrm>
        </p:grpSpPr>
        <p:sp>
          <p:nvSpPr>
            <p:cNvPr id="17"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63500" cap="flat">
              <a:solidFill>
                <a:schemeClr val="accent1"/>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74" name="文本框 73"/>
          <p:cNvSpPr txBox="1"/>
          <p:nvPr/>
        </p:nvSpPr>
        <p:spPr>
          <a:xfrm>
            <a:off x="4052624" y="6274323"/>
            <a:ext cx="4086752" cy="245745"/>
          </a:xfrm>
          <a:prstGeom prst="rect">
            <a:avLst/>
          </a:prstGeom>
          <a:noFill/>
        </p:spPr>
        <p:txBody>
          <a:bodyPr wrap="square" lIns="0" tIns="0" rIns="0" bIns="0" rtlCol="0">
            <a:spAutoFit/>
          </a:bodyPr>
          <a:lstStyle/>
          <a:p>
            <a:pPr algn="ctr"/>
            <a:r>
              <a:rPr lang="zh-CN" altLang="en-US" sz="1600" b="1" dirty="0" smtClean="0">
                <a:solidFill>
                  <a:schemeClr val="bg1"/>
                </a:solidFill>
                <a:latin typeface="+mj-ea"/>
                <a:ea typeface="+mj-ea"/>
              </a:rPr>
              <a:t>陈述人：</a:t>
            </a:r>
            <a:r>
              <a:rPr lang="zh-CN" altLang="en-US" sz="1600" dirty="0" smtClean="0">
                <a:solidFill>
                  <a:schemeClr val="bg1"/>
                </a:solidFill>
              </a:rPr>
              <a:t>周源泉</a:t>
            </a:r>
            <a:endParaRPr lang="zh-CN" altLang="en-US" sz="1600" dirty="0">
              <a:solidFill>
                <a:schemeClr val="bg1"/>
              </a:solidFill>
            </a:endParaRPr>
          </a:p>
        </p:txBody>
      </p:sp>
      <p:sp>
        <p:nvSpPr>
          <p:cNvPr id="75" name="文本框 74"/>
          <p:cNvSpPr txBox="1"/>
          <p:nvPr/>
        </p:nvSpPr>
        <p:spPr>
          <a:xfrm>
            <a:off x="3672179" y="3869032"/>
            <a:ext cx="4777052" cy="661720"/>
          </a:xfrm>
          <a:prstGeom prst="rect">
            <a:avLst/>
          </a:prstGeom>
          <a:noFill/>
        </p:spPr>
        <p:txBody>
          <a:bodyPr wrap="square" lIns="0" tIns="0" rIns="0" bIns="0" rtlCol="0">
            <a:spAutoFit/>
          </a:bodyPr>
          <a:lstStyle/>
          <a:p>
            <a:pPr algn="ctr"/>
            <a:r>
              <a:rPr lang="zh-CN" altLang="en-US" sz="4300" dirty="0" smtClean="0">
                <a:solidFill>
                  <a:schemeClr val="accent2">
                    <a:lumMod val="75000"/>
                  </a:schemeClr>
                </a:solidFill>
                <a:latin typeface="+mj-ea"/>
                <a:ea typeface="+mj-ea"/>
              </a:rPr>
              <a:t>敬请</a:t>
            </a:r>
            <a:r>
              <a:rPr lang="zh-CN" altLang="en-US" sz="4300" dirty="0" smtClean="0">
                <a:solidFill>
                  <a:schemeClr val="accent2">
                    <a:lumMod val="75000"/>
                  </a:schemeClr>
                </a:solidFill>
                <a:latin typeface="+mj-ea"/>
                <a:ea typeface="+mj-ea"/>
              </a:rPr>
              <a:t>各位</a:t>
            </a:r>
            <a:endParaRPr lang="zh-CN" altLang="en-US" sz="4300" dirty="0">
              <a:solidFill>
                <a:schemeClr val="accent2">
                  <a:lumMod val="75000"/>
                </a:schemeClr>
              </a:solidFill>
              <a:latin typeface="+mj-ea"/>
              <a:ea typeface="+mj-ea"/>
            </a:endParaRPr>
          </a:p>
        </p:txBody>
      </p:sp>
      <p:sp>
        <p:nvSpPr>
          <p:cNvPr id="76" name="TextBox 32"/>
          <p:cNvSpPr txBox="1"/>
          <p:nvPr/>
        </p:nvSpPr>
        <p:spPr>
          <a:xfrm>
            <a:off x="3471167" y="4521867"/>
            <a:ext cx="5306018" cy="1354217"/>
          </a:xfrm>
          <a:prstGeom prst="rect">
            <a:avLst/>
          </a:prstGeom>
          <a:noFill/>
        </p:spPr>
        <p:txBody>
          <a:bodyPr wrap="square" lIns="0" tIns="0" rIns="0" bIns="0" rtlCol="0">
            <a:spAutoFit/>
          </a:bodyPr>
          <a:lstStyle/>
          <a:p>
            <a:pPr algn="ctr"/>
            <a:r>
              <a:rPr lang="zh-CN" altLang="en-US" sz="8800" b="1" dirty="0" smtClean="0">
                <a:solidFill>
                  <a:schemeClr val="accent2">
                    <a:lumMod val="75000"/>
                  </a:schemeClr>
                </a:solidFill>
                <a:latin typeface="微软雅黑" panose="020B0503020204020204" pitchFamily="34" charset="-122"/>
                <a:ea typeface="微软雅黑" panose="020B0503020204020204" pitchFamily="34" charset="-122"/>
              </a:rPr>
              <a:t>批评指正</a:t>
            </a:r>
            <a:endParaRPr lang="zh-CN" altLang="en-US" sz="8800"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09"/>
          <p:cNvSpPr>
            <a:spLocks noEditPoints="1" noChangeArrowheads="1"/>
          </p:cNvSpPr>
          <p:nvPr/>
        </p:nvSpPr>
        <p:spPr bwMode="auto">
          <a:xfrm>
            <a:off x="4404127" y="1988707"/>
            <a:ext cx="6130088" cy="3045192"/>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2">
              <a:lumMod val="90000"/>
              <a:alpha val="70000"/>
            </a:schemeClr>
          </a:solidFill>
          <a:ln>
            <a:noFill/>
          </a:ln>
        </p:spPr>
        <p:txBody>
          <a:bodyPr lIns="130893" tIns="65447" rIns="130893" bIns="65447"/>
          <a:lstStyle/>
          <a:p>
            <a:pPr>
              <a:defRPr/>
            </a:pPr>
            <a:endParaRPr lang="zh-CN" altLang="en-US"/>
          </a:p>
        </p:txBody>
      </p:sp>
      <p:grpSp>
        <p:nvGrpSpPr>
          <p:cNvPr id="11" name="组合 10"/>
          <p:cNvGrpSpPr/>
          <p:nvPr/>
        </p:nvGrpSpPr>
        <p:grpSpPr>
          <a:xfrm>
            <a:off x="6963654" y="1580472"/>
            <a:ext cx="1011034" cy="1011034"/>
            <a:chOff x="1253204" y="1971679"/>
            <a:chExt cx="2914645" cy="2914646"/>
          </a:xfrm>
        </p:grpSpPr>
        <p:sp>
          <p:nvSpPr>
            <p:cNvPr id="63" name="任意多边形 62"/>
            <p:cNvSpPr/>
            <p:nvPr/>
          </p:nvSpPr>
          <p:spPr>
            <a:xfrm rot="16200000">
              <a:off x="504147" y="2720736"/>
              <a:ext cx="2914646" cy="1416531"/>
            </a:xfrm>
            <a:custGeom>
              <a:avLst/>
              <a:gdLst>
                <a:gd name="connsiteX0" fmla="*/ 2914646 w 2914646"/>
                <a:gd name="connsiteY0" fmla="*/ 1416531 h 1416531"/>
                <a:gd name="connsiteX1" fmla="*/ 2697610 w 2914646"/>
                <a:gd name="connsiteY1" fmla="*/ 1416531 h 1416531"/>
                <a:gd name="connsiteX2" fmla="*/ 2693255 w 2914646"/>
                <a:gd name="connsiteY2" fmla="*/ 1330300 h 1416531"/>
                <a:gd name="connsiteX3" fmla="*/ 1457322 w 2914646"/>
                <a:gd name="connsiteY3" fmla="*/ 214974 h 1416531"/>
                <a:gd name="connsiteX4" fmla="*/ 221388 w 2914646"/>
                <a:gd name="connsiteY4" fmla="*/ 1330300 h 1416531"/>
                <a:gd name="connsiteX5" fmla="*/ 217034 w 2914646"/>
                <a:gd name="connsiteY5" fmla="*/ 1416531 h 1416531"/>
                <a:gd name="connsiteX6" fmla="*/ 0 w 2914646"/>
                <a:gd name="connsiteY6" fmla="*/ 1416531 h 1416531"/>
                <a:gd name="connsiteX7" fmla="*/ 5366 w 2914646"/>
                <a:gd name="connsiteY7" fmla="*/ 1310268 h 1416531"/>
                <a:gd name="connsiteX8" fmla="*/ 1457323 w 2914646"/>
                <a:gd name="connsiteY8" fmla="*/ 0 h 1416531"/>
                <a:gd name="connsiteX9" fmla="*/ 2909280 w 2914646"/>
                <a:gd name="connsiteY9" fmla="*/ 1310268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697610" y="1416531"/>
                  </a:lnTo>
                  <a:lnTo>
                    <a:pt x="2693255" y="1330300"/>
                  </a:lnTo>
                  <a:cubicBezTo>
                    <a:pt x="2629635" y="703838"/>
                    <a:pt x="2100568" y="214974"/>
                    <a:pt x="1457322" y="214974"/>
                  </a:cubicBezTo>
                  <a:cubicBezTo>
                    <a:pt x="814075" y="214974"/>
                    <a:pt x="285008" y="703838"/>
                    <a:pt x="221388" y="1330300"/>
                  </a:cubicBezTo>
                  <a:lnTo>
                    <a:pt x="217034" y="1416531"/>
                  </a:lnTo>
                  <a:lnTo>
                    <a:pt x="0" y="1416531"/>
                  </a:lnTo>
                  <a:lnTo>
                    <a:pt x="5366" y="1310268"/>
                  </a:lnTo>
                  <a:cubicBezTo>
                    <a:pt x="80107" y="574310"/>
                    <a:pt x="701646" y="0"/>
                    <a:pt x="1457323" y="0"/>
                  </a:cubicBezTo>
                  <a:cubicBezTo>
                    <a:pt x="2213000" y="0"/>
                    <a:pt x="2834540" y="574310"/>
                    <a:pt x="2909280" y="1310268"/>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62" name="任意多边形 61"/>
            <p:cNvSpPr/>
            <p:nvPr/>
          </p:nvSpPr>
          <p:spPr>
            <a:xfrm rot="5400000" flipH="1">
              <a:off x="2002261" y="2720736"/>
              <a:ext cx="2914646" cy="1416531"/>
            </a:xfrm>
            <a:custGeom>
              <a:avLst/>
              <a:gdLst>
                <a:gd name="connsiteX0" fmla="*/ 2914646 w 2914646"/>
                <a:gd name="connsiteY0" fmla="*/ 1416531 h 1416531"/>
                <a:gd name="connsiteX1" fmla="*/ 2909280 w 2914646"/>
                <a:gd name="connsiteY1" fmla="*/ 1310268 h 1416531"/>
                <a:gd name="connsiteX2" fmla="*/ 1457323 w 2914646"/>
                <a:gd name="connsiteY2" fmla="*/ 0 h 1416531"/>
                <a:gd name="connsiteX3" fmla="*/ 5366 w 2914646"/>
                <a:gd name="connsiteY3" fmla="*/ 1310268 h 1416531"/>
                <a:gd name="connsiteX4" fmla="*/ 0 w 2914646"/>
                <a:gd name="connsiteY4" fmla="*/ 1416531 h 1416531"/>
                <a:gd name="connsiteX5" fmla="*/ 217034 w 2914646"/>
                <a:gd name="connsiteY5" fmla="*/ 1416531 h 1416531"/>
                <a:gd name="connsiteX6" fmla="*/ 221388 w 2914646"/>
                <a:gd name="connsiteY6" fmla="*/ 1330300 h 1416531"/>
                <a:gd name="connsiteX7" fmla="*/ 1457322 w 2914646"/>
                <a:gd name="connsiteY7" fmla="*/ 214974 h 1416531"/>
                <a:gd name="connsiteX8" fmla="*/ 2693255 w 2914646"/>
                <a:gd name="connsiteY8" fmla="*/ 1330300 h 1416531"/>
                <a:gd name="connsiteX9" fmla="*/ 2697610 w 2914646"/>
                <a:gd name="connsiteY9" fmla="*/ 1416531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909280" y="1310268"/>
                  </a:lnTo>
                  <a:cubicBezTo>
                    <a:pt x="2834540" y="574310"/>
                    <a:pt x="2213000" y="0"/>
                    <a:pt x="1457323" y="0"/>
                  </a:cubicBezTo>
                  <a:cubicBezTo>
                    <a:pt x="701646" y="0"/>
                    <a:pt x="80107" y="574310"/>
                    <a:pt x="5366" y="1310268"/>
                  </a:cubicBezTo>
                  <a:lnTo>
                    <a:pt x="0" y="1416531"/>
                  </a:lnTo>
                  <a:lnTo>
                    <a:pt x="217034" y="1416531"/>
                  </a:lnTo>
                  <a:lnTo>
                    <a:pt x="221388" y="1330300"/>
                  </a:lnTo>
                  <a:cubicBezTo>
                    <a:pt x="285008" y="703838"/>
                    <a:pt x="814075" y="214974"/>
                    <a:pt x="1457322" y="214974"/>
                  </a:cubicBezTo>
                  <a:cubicBezTo>
                    <a:pt x="2100568" y="214974"/>
                    <a:pt x="2629635" y="703838"/>
                    <a:pt x="2693255" y="1330300"/>
                  </a:cubicBezTo>
                  <a:lnTo>
                    <a:pt x="2697610" y="14165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3" name="AutoShape 51"/>
          <p:cNvSpPr>
            <a:spLocks noChangeArrowheads="1"/>
          </p:cNvSpPr>
          <p:nvPr/>
        </p:nvSpPr>
        <p:spPr bwMode="gray">
          <a:xfrm>
            <a:off x="4776126" y="3780715"/>
            <a:ext cx="5386090" cy="830997"/>
          </a:xfrm>
          <a:prstGeom prst="roundRect">
            <a:avLst>
              <a:gd name="adj" fmla="val 0"/>
            </a:avLst>
          </a:prstGeom>
          <a:noFill/>
          <a:ln w="28575" algn="ctr">
            <a:noFill/>
            <a:round/>
          </a:ln>
          <a:effectLst/>
        </p:spPr>
        <p:txBody>
          <a:bodyPr wrap="none" lIns="0" tIns="0" rIns="0" bIns="0" anchor="ctr">
            <a:spAutoFit/>
          </a:bodyPr>
          <a:lstStyle/>
          <a:p>
            <a:pPr algn="ctr">
              <a:lnSpc>
                <a:spcPct val="90000"/>
              </a:lnSpc>
              <a:buClr>
                <a:schemeClr val="bg2"/>
              </a:buClr>
              <a:buSzPct val="70000"/>
              <a:buFont typeface="Wingdings" panose="05000000000000000000" pitchFamily="2" charset="2"/>
              <a:buNone/>
              <a:defRPr/>
            </a:pPr>
            <a:r>
              <a:rPr lang="zh-CN" altLang="en-US" sz="6000" b="1" dirty="0" smtClean="0">
                <a:solidFill>
                  <a:schemeClr val="accent2"/>
                </a:solidFill>
                <a:latin typeface="微软雅黑" panose="020B0503020204020204" pitchFamily="34" charset="-122"/>
                <a:ea typeface="微软雅黑" panose="020B0503020204020204" pitchFamily="34" charset="-122"/>
              </a:rPr>
              <a:t>选题</a:t>
            </a:r>
            <a:r>
              <a:rPr lang="zh-CN" altLang="en-US" sz="6000" b="1" dirty="0">
                <a:solidFill>
                  <a:schemeClr val="accent2"/>
                </a:solidFill>
                <a:latin typeface="微软雅黑" panose="020B0503020204020204" pitchFamily="34" charset="-122"/>
                <a:ea typeface="微软雅黑" panose="020B0503020204020204" pitchFamily="34" charset="-122"/>
              </a:rPr>
              <a:t>背景及意义</a:t>
            </a:r>
            <a:endParaRPr lang="en-US" altLang="zh-CN" sz="6000" b="1"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7176617" y="1897748"/>
            <a:ext cx="585108" cy="56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smtClean="0">
                <a:solidFill>
                  <a:schemeClr val="accent1"/>
                </a:solidFill>
                <a:latin typeface="Agency FB" panose="020B0503020202020204" pitchFamily="34" charset="0"/>
              </a:rPr>
              <a:t>0</a:t>
            </a:r>
            <a:r>
              <a:rPr lang="en-US" altLang="zh-CN" sz="3600" b="1" dirty="0" smtClean="0">
                <a:solidFill>
                  <a:schemeClr val="accent2"/>
                </a:solidFill>
                <a:latin typeface="Agency FB" panose="020B0503020202020204" pitchFamily="34" charset="0"/>
              </a:rPr>
              <a:t>1</a:t>
            </a:r>
            <a:endParaRPr lang="zh-CN" altLang="en-US" sz="3600" b="1" dirty="0">
              <a:solidFill>
                <a:schemeClr val="accent2"/>
              </a:solidFill>
              <a:latin typeface="Agency FB" panose="020B0503020202020204" pitchFamily="34" charset="0"/>
            </a:endParaRPr>
          </a:p>
        </p:txBody>
      </p:sp>
      <p:sp>
        <p:nvSpPr>
          <p:cNvPr id="55" name="矩形 54"/>
          <p:cNvSpPr/>
          <p:nvPr/>
        </p:nvSpPr>
        <p:spPr>
          <a:xfrm>
            <a:off x="7267735" y="1759371"/>
            <a:ext cx="402872" cy="211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dirty="0" smtClean="0">
                <a:solidFill>
                  <a:schemeClr val="accent2"/>
                </a:solidFill>
                <a:latin typeface="Agency FB" panose="020B0503020202020204" pitchFamily="34" charset="0"/>
              </a:rPr>
              <a:t>Part</a:t>
            </a:r>
            <a:endParaRPr lang="zh-CN" altLang="en-US" sz="1100" b="1" dirty="0">
              <a:solidFill>
                <a:schemeClr val="accent2"/>
              </a:solidFill>
              <a:latin typeface="Agency FB" panose="020B0503020202020204" pitchFamily="34" charset="0"/>
            </a:endParaRPr>
          </a:p>
        </p:txBody>
      </p:sp>
      <p:grpSp>
        <p:nvGrpSpPr>
          <p:cNvPr id="20" name="组合 19"/>
          <p:cNvGrpSpPr/>
          <p:nvPr/>
        </p:nvGrpSpPr>
        <p:grpSpPr>
          <a:xfrm flipH="1">
            <a:off x="1263563" y="1320306"/>
            <a:ext cx="2858034" cy="4381994"/>
            <a:chOff x="0" y="860425"/>
            <a:chExt cx="2795588" cy="4286250"/>
          </a:xfrm>
          <a:solidFill>
            <a:schemeClr val="accent1"/>
          </a:solidFill>
        </p:grpSpPr>
        <p:sp>
          <p:nvSpPr>
            <p:cNvPr id="21" name="Freeform 5"/>
            <p:cNvSpPr>
              <a:spLocks noEditPoints="1"/>
            </p:cNvSpPr>
            <p:nvPr/>
          </p:nvSpPr>
          <p:spPr bwMode="auto">
            <a:xfrm>
              <a:off x="0" y="860425"/>
              <a:ext cx="2674938" cy="4286250"/>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grpFill/>
            <a:ln w="5" cap="flat">
              <a:noFill/>
              <a:prstDash val="solid"/>
              <a:miter lim="800000"/>
            </a:ln>
          </p:spPr>
          <p:txBody>
            <a:bodyPr vert="horz" wrap="square" lIns="91440" tIns="45720" rIns="91440" bIns="45720" numCol="1" anchor="t" anchorCtr="0" compatLnSpc="1"/>
            <a:lstStyle/>
            <a:p>
              <a:endParaRPr lang="zh-CN" altLang="en-US"/>
            </a:p>
          </p:txBody>
        </p:sp>
        <p:sp>
          <p:nvSpPr>
            <p:cNvPr id="22" name="Freeform 6"/>
            <p:cNvSpPr>
              <a:spLocks noEditPoints="1"/>
            </p:cNvSpPr>
            <p:nvPr/>
          </p:nvSpPr>
          <p:spPr bwMode="auto">
            <a:xfrm>
              <a:off x="2590800" y="2408238"/>
              <a:ext cx="204788" cy="2530475"/>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grpFill/>
            <a:ln>
              <a:noFill/>
            </a:ln>
          </p:spPr>
          <p:txBody>
            <a:bodyPr vert="horz" wrap="square" lIns="91440" tIns="45720" rIns="91440" bIns="45720" numCol="1" anchor="t" anchorCtr="0" compatLnSpc="1"/>
            <a:lstStyle/>
            <a:p>
              <a:endParaRPr lang="zh-CN" altLang="en-US"/>
            </a:p>
          </p:txBody>
        </p:sp>
      </p:grpSp>
      <p:sp>
        <p:nvSpPr>
          <p:cNvPr id="2" name="矩形 1"/>
          <p:cNvSpPr/>
          <p:nvPr/>
        </p:nvSpPr>
        <p:spPr>
          <a:xfrm>
            <a:off x="4244942" y="1320306"/>
            <a:ext cx="6448458" cy="4381994"/>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5686" y="2591322"/>
            <a:ext cx="3259030" cy="586564"/>
            <a:chOff x="7232135" y="5964585"/>
            <a:chExt cx="4963932" cy="893415"/>
          </a:xfrm>
        </p:grpSpPr>
        <p:grpSp>
          <p:nvGrpSpPr>
            <p:cNvPr id="25" name="组合 24"/>
            <p:cNvGrpSpPr/>
            <p:nvPr/>
          </p:nvGrpSpPr>
          <p:grpSpPr>
            <a:xfrm>
              <a:off x="7233586" y="5964585"/>
              <a:ext cx="4961031" cy="814555"/>
              <a:chOff x="6350" y="1903413"/>
              <a:chExt cx="12182476" cy="2000250"/>
            </a:xfrm>
          </p:grpSpPr>
          <p:sp>
            <p:nvSpPr>
              <p:cNvPr id="27"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6" name="任意多边形 25"/>
            <p:cNvSpPr/>
            <p:nvPr/>
          </p:nvSpPr>
          <p:spPr>
            <a:xfrm>
              <a:off x="7232135" y="6544974"/>
              <a:ext cx="4963932" cy="313026"/>
            </a:xfrm>
            <a:custGeom>
              <a:avLst/>
              <a:gdLst>
                <a:gd name="connsiteX0" fmla="*/ 0 w 12189600"/>
                <a:gd name="connsiteY0" fmla="*/ 356 h 768677"/>
                <a:gd name="connsiteX1" fmla="*/ 3161678 w 12189600"/>
                <a:gd name="connsiteY1" fmla="*/ 356 h 768677"/>
                <a:gd name="connsiteX2" fmla="*/ 5845209 w 12189600"/>
                <a:gd name="connsiteY2" fmla="*/ 436500 h 768677"/>
                <a:gd name="connsiteX3" fmla="*/ 6036969 w 12189600"/>
                <a:gd name="connsiteY3" fmla="*/ 545571 h 768677"/>
                <a:gd name="connsiteX4" fmla="*/ 6152865 w 12189600"/>
                <a:gd name="connsiteY4" fmla="*/ 545571 h 768677"/>
                <a:gd name="connsiteX5" fmla="*/ 6355979 w 12189600"/>
                <a:gd name="connsiteY5" fmla="*/ 430507 h 768677"/>
                <a:gd name="connsiteX6" fmla="*/ 8761275 w 12189600"/>
                <a:gd name="connsiteY6" fmla="*/ 356 h 768677"/>
                <a:gd name="connsiteX7" fmla="*/ 12189600 w 12189600"/>
                <a:gd name="connsiteY7" fmla="*/ 356 h 768677"/>
                <a:gd name="connsiteX8" fmla="*/ 12189600 w 12189600"/>
                <a:gd name="connsiteY8" fmla="*/ 190568 h 768677"/>
                <a:gd name="connsiteX9" fmla="*/ 8761275 w 12189600"/>
                <a:gd name="connsiteY9" fmla="*/ 190568 h 768677"/>
                <a:gd name="connsiteX10" fmla="*/ 6642677 w 12189600"/>
                <a:gd name="connsiteY10" fmla="*/ 497440 h 768677"/>
                <a:gd name="connsiteX11" fmla="*/ 6365912 w 12189600"/>
                <a:gd name="connsiteY11" fmla="*/ 616448 h 768677"/>
                <a:gd name="connsiteX12" fmla="*/ 6372664 w 12189600"/>
                <a:gd name="connsiteY12" fmla="*/ 649890 h 768677"/>
                <a:gd name="connsiteX13" fmla="*/ 6372664 w 12189600"/>
                <a:gd name="connsiteY13" fmla="*/ 664357 h 768677"/>
                <a:gd name="connsiteX14" fmla="*/ 6268345 w 12189600"/>
                <a:gd name="connsiteY14" fmla="*/ 768676 h 768677"/>
                <a:gd name="connsiteX15" fmla="*/ 6094802 w 12189600"/>
                <a:gd name="connsiteY15" fmla="*/ 768676 h 768677"/>
                <a:gd name="connsiteX16" fmla="*/ 6094800 w 12189600"/>
                <a:gd name="connsiteY16" fmla="*/ 768677 h 768677"/>
                <a:gd name="connsiteX17" fmla="*/ 6094798 w 12189600"/>
                <a:gd name="connsiteY17" fmla="*/ 768676 h 768677"/>
                <a:gd name="connsiteX18" fmla="*/ 5921255 w 12189600"/>
                <a:gd name="connsiteY18" fmla="*/ 768676 h 768677"/>
                <a:gd name="connsiteX19" fmla="*/ 5816936 w 12189600"/>
                <a:gd name="connsiteY19" fmla="*/ 664357 h 768677"/>
                <a:gd name="connsiteX20" fmla="*/ 5816936 w 12189600"/>
                <a:gd name="connsiteY20" fmla="*/ 649890 h 768677"/>
                <a:gd name="connsiteX21" fmla="*/ 5823520 w 12189600"/>
                <a:gd name="connsiteY21" fmla="*/ 617281 h 768677"/>
                <a:gd name="connsiteX22" fmla="*/ 5566416 w 12189600"/>
                <a:gd name="connsiteY22" fmla="*/ 505480 h 768677"/>
                <a:gd name="connsiteX23" fmla="*/ 3161678 w 12189600"/>
                <a:gd name="connsiteY23" fmla="*/ 190568 h 768677"/>
                <a:gd name="connsiteX24" fmla="*/ 0 w 12189600"/>
                <a:gd name="connsiteY24" fmla="*/ 190568 h 768677"/>
                <a:gd name="connsiteX25" fmla="*/ 0 w 12189600"/>
                <a:gd name="connsiteY25" fmla="*/ 124917 h 768677"/>
                <a:gd name="connsiteX26" fmla="*/ 0 w 12189600"/>
                <a:gd name="connsiteY26" fmla="*/ 356 h 7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9600" h="768677">
                  <a:moveTo>
                    <a:pt x="0" y="356"/>
                  </a:moveTo>
                  <a:cubicBezTo>
                    <a:pt x="3161678" y="356"/>
                    <a:pt x="3161678" y="356"/>
                    <a:pt x="3161678" y="356"/>
                  </a:cubicBezTo>
                  <a:cubicBezTo>
                    <a:pt x="4375480" y="-7983"/>
                    <a:pt x="5229585" y="129596"/>
                    <a:pt x="5845209" y="436500"/>
                  </a:cubicBezTo>
                  <a:lnTo>
                    <a:pt x="6036969" y="545571"/>
                  </a:lnTo>
                  <a:lnTo>
                    <a:pt x="6152865" y="545571"/>
                  </a:lnTo>
                  <a:lnTo>
                    <a:pt x="6355979" y="430507"/>
                  </a:lnTo>
                  <a:cubicBezTo>
                    <a:pt x="6996124" y="114657"/>
                    <a:pt x="7844674" y="356"/>
                    <a:pt x="8761275" y="356"/>
                  </a:cubicBezTo>
                  <a:cubicBezTo>
                    <a:pt x="12189600" y="356"/>
                    <a:pt x="12189600" y="356"/>
                    <a:pt x="12189600" y="356"/>
                  </a:cubicBezTo>
                  <a:lnTo>
                    <a:pt x="12189600" y="190568"/>
                  </a:lnTo>
                  <a:cubicBezTo>
                    <a:pt x="12189600" y="190568"/>
                    <a:pt x="12189600" y="190568"/>
                    <a:pt x="8761275" y="190568"/>
                  </a:cubicBezTo>
                  <a:cubicBezTo>
                    <a:pt x="7975617" y="190568"/>
                    <a:pt x="7239956" y="274545"/>
                    <a:pt x="6642677" y="497440"/>
                  </a:cubicBezTo>
                  <a:lnTo>
                    <a:pt x="6365912" y="616448"/>
                  </a:lnTo>
                  <a:lnTo>
                    <a:pt x="6372664" y="649890"/>
                  </a:lnTo>
                  <a:lnTo>
                    <a:pt x="6372664" y="664357"/>
                  </a:lnTo>
                  <a:cubicBezTo>
                    <a:pt x="6372664" y="721971"/>
                    <a:pt x="6325959" y="768676"/>
                    <a:pt x="6268345" y="768676"/>
                  </a:cubicBezTo>
                  <a:lnTo>
                    <a:pt x="6094802" y="768676"/>
                  </a:lnTo>
                  <a:lnTo>
                    <a:pt x="6094800" y="768677"/>
                  </a:lnTo>
                  <a:lnTo>
                    <a:pt x="6094798" y="768676"/>
                  </a:lnTo>
                  <a:lnTo>
                    <a:pt x="5921255" y="768676"/>
                  </a:lnTo>
                  <a:cubicBezTo>
                    <a:pt x="5863641" y="768676"/>
                    <a:pt x="5816936" y="721971"/>
                    <a:pt x="5816936" y="664357"/>
                  </a:cubicBezTo>
                  <a:lnTo>
                    <a:pt x="5816936" y="649890"/>
                  </a:lnTo>
                  <a:lnTo>
                    <a:pt x="5823520" y="617281"/>
                  </a:lnTo>
                  <a:lnTo>
                    <a:pt x="5566416" y="505480"/>
                  </a:lnTo>
                  <a:cubicBezTo>
                    <a:pt x="4978214" y="283478"/>
                    <a:pt x="4202080" y="183420"/>
                    <a:pt x="3161678" y="190568"/>
                  </a:cubicBezTo>
                  <a:cubicBezTo>
                    <a:pt x="3161678" y="190568"/>
                    <a:pt x="3161678" y="190568"/>
                    <a:pt x="0" y="190568"/>
                  </a:cubicBezTo>
                  <a:lnTo>
                    <a:pt x="0" y="124917"/>
                  </a:lnTo>
                  <a:cubicBezTo>
                    <a:pt x="0" y="356"/>
                    <a:pt x="0" y="356"/>
                    <a:pt x="0" y="356"/>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a:spLocks noChangeAspect="1"/>
          </p:cNvSpPr>
          <p:nvPr/>
        </p:nvSpPr>
        <p:spPr>
          <a:xfrm>
            <a:off x="6139779" y="2340799"/>
            <a:ext cx="5176630" cy="2548338"/>
          </a:xfrm>
          <a:custGeom>
            <a:avLst/>
            <a:gdLst>
              <a:gd name="connsiteX0" fmla="*/ 999243 w 5176630"/>
              <a:gd name="connsiteY0" fmla="*/ 0 h 2548338"/>
              <a:gd name="connsiteX1" fmla="*/ 1866900 w 5176630"/>
              <a:gd name="connsiteY1" fmla="*/ 0 h 2548338"/>
              <a:gd name="connsiteX2" fmla="*/ 2316348 w 5176630"/>
              <a:gd name="connsiteY2" fmla="*/ 0 h 2548338"/>
              <a:gd name="connsiteX3" fmla="*/ 2565930 w 5176630"/>
              <a:gd name="connsiteY3" fmla="*/ 0 h 2548338"/>
              <a:gd name="connsiteX4" fmla="*/ 2610700 w 5176630"/>
              <a:gd name="connsiteY4" fmla="*/ 0 h 2548338"/>
              <a:gd name="connsiteX5" fmla="*/ 2860282 w 5176630"/>
              <a:gd name="connsiteY5" fmla="*/ 0 h 2548338"/>
              <a:gd name="connsiteX6" fmla="*/ 3309730 w 5176630"/>
              <a:gd name="connsiteY6" fmla="*/ 0 h 2548338"/>
              <a:gd name="connsiteX7" fmla="*/ 4177387 w 5176630"/>
              <a:gd name="connsiteY7" fmla="*/ 0 h 2548338"/>
              <a:gd name="connsiteX8" fmla="*/ 4177387 w 5176630"/>
              <a:gd name="connsiteY8" fmla="*/ 1042 h 2548338"/>
              <a:gd name="connsiteX9" fmla="*/ 4326636 w 5176630"/>
              <a:gd name="connsiteY9" fmla="*/ 1042 h 2548338"/>
              <a:gd name="connsiteX10" fmla="*/ 4470026 w 5176630"/>
              <a:gd name="connsiteY10" fmla="*/ 38550 h 2548338"/>
              <a:gd name="connsiteX11" fmla="*/ 4569051 w 5176630"/>
              <a:gd name="connsiteY11" fmla="*/ 137527 h 2548338"/>
              <a:gd name="connsiteX12" fmla="*/ 5137436 w 5176630"/>
              <a:gd name="connsiteY12" fmla="*/ 1131441 h 2548338"/>
              <a:gd name="connsiteX13" fmla="*/ 5176630 w 5176630"/>
              <a:gd name="connsiteY13" fmla="*/ 1274171 h 2548338"/>
              <a:gd name="connsiteX14" fmla="*/ 5136401 w 5176630"/>
              <a:gd name="connsiteY14" fmla="*/ 1417945 h 2548338"/>
              <a:gd name="connsiteX15" fmla="*/ 4569051 w 5176630"/>
              <a:gd name="connsiteY15" fmla="*/ 2411860 h 2548338"/>
              <a:gd name="connsiteX16" fmla="*/ 4470026 w 5176630"/>
              <a:gd name="connsiteY16" fmla="*/ 2510835 h 2548338"/>
              <a:gd name="connsiteX17" fmla="*/ 4328699 w 5176630"/>
              <a:gd name="connsiteY17" fmla="*/ 2547297 h 2548338"/>
              <a:gd name="connsiteX18" fmla="*/ 4177387 w 5176630"/>
              <a:gd name="connsiteY18" fmla="*/ 2547297 h 2548338"/>
              <a:gd name="connsiteX19" fmla="*/ 4177387 w 5176630"/>
              <a:gd name="connsiteY19" fmla="*/ 2548338 h 2548338"/>
              <a:gd name="connsiteX20" fmla="*/ 3309730 w 5176630"/>
              <a:gd name="connsiteY20" fmla="*/ 2548338 h 2548338"/>
              <a:gd name="connsiteX21" fmla="*/ 2860282 w 5176630"/>
              <a:gd name="connsiteY21" fmla="*/ 2548338 h 2548338"/>
              <a:gd name="connsiteX22" fmla="*/ 2610700 w 5176630"/>
              <a:gd name="connsiteY22" fmla="*/ 2548338 h 2548338"/>
              <a:gd name="connsiteX23" fmla="*/ 2565930 w 5176630"/>
              <a:gd name="connsiteY23" fmla="*/ 2548338 h 2548338"/>
              <a:gd name="connsiteX24" fmla="*/ 2316348 w 5176630"/>
              <a:gd name="connsiteY24" fmla="*/ 2548338 h 2548338"/>
              <a:gd name="connsiteX25" fmla="*/ 1866900 w 5176630"/>
              <a:gd name="connsiteY25" fmla="*/ 2548338 h 2548338"/>
              <a:gd name="connsiteX26" fmla="*/ 999243 w 5176630"/>
              <a:gd name="connsiteY26" fmla="*/ 2548338 h 2548338"/>
              <a:gd name="connsiteX27" fmla="*/ 999243 w 5176630"/>
              <a:gd name="connsiteY27" fmla="*/ 2547297 h 2548338"/>
              <a:gd name="connsiteX28" fmla="*/ 847931 w 5176630"/>
              <a:gd name="connsiteY28" fmla="*/ 2547297 h 2548338"/>
              <a:gd name="connsiteX29" fmla="*/ 706604 w 5176630"/>
              <a:gd name="connsiteY29" fmla="*/ 2510835 h 2548338"/>
              <a:gd name="connsiteX30" fmla="*/ 607579 w 5176630"/>
              <a:gd name="connsiteY30" fmla="*/ 2411860 h 2548338"/>
              <a:gd name="connsiteX31" fmla="*/ 40229 w 5176630"/>
              <a:gd name="connsiteY31" fmla="*/ 1417945 h 2548338"/>
              <a:gd name="connsiteX32" fmla="*/ 0 w 5176630"/>
              <a:gd name="connsiteY32" fmla="*/ 1274171 h 2548338"/>
              <a:gd name="connsiteX33" fmla="*/ 39194 w 5176630"/>
              <a:gd name="connsiteY33" fmla="*/ 1131441 h 2548338"/>
              <a:gd name="connsiteX34" fmla="*/ 607579 w 5176630"/>
              <a:gd name="connsiteY34" fmla="*/ 137527 h 2548338"/>
              <a:gd name="connsiteX35" fmla="*/ 706604 w 5176630"/>
              <a:gd name="connsiteY35" fmla="*/ 38550 h 2548338"/>
              <a:gd name="connsiteX36" fmla="*/ 849994 w 5176630"/>
              <a:gd name="connsiteY36" fmla="*/ 1042 h 2548338"/>
              <a:gd name="connsiteX37" fmla="*/ 999243 w 5176630"/>
              <a:gd name="connsiteY37" fmla="*/ 1042 h 254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76630" h="2548338">
                <a:moveTo>
                  <a:pt x="999243" y="0"/>
                </a:moveTo>
                <a:lnTo>
                  <a:pt x="1866900" y="0"/>
                </a:lnTo>
                <a:lnTo>
                  <a:pt x="2316348" y="0"/>
                </a:lnTo>
                <a:lnTo>
                  <a:pt x="2565930" y="0"/>
                </a:lnTo>
                <a:lnTo>
                  <a:pt x="2610700" y="0"/>
                </a:lnTo>
                <a:lnTo>
                  <a:pt x="2860282" y="0"/>
                </a:lnTo>
                <a:lnTo>
                  <a:pt x="3309730" y="0"/>
                </a:lnTo>
                <a:lnTo>
                  <a:pt x="4177387" y="0"/>
                </a:lnTo>
                <a:lnTo>
                  <a:pt x="4177387" y="1042"/>
                </a:lnTo>
                <a:lnTo>
                  <a:pt x="4326636" y="1042"/>
                </a:lnTo>
                <a:cubicBezTo>
                  <a:pt x="4375120" y="0"/>
                  <a:pt x="4424636" y="11461"/>
                  <a:pt x="4470026" y="38550"/>
                </a:cubicBezTo>
                <a:cubicBezTo>
                  <a:pt x="4512314" y="62513"/>
                  <a:pt x="4546358" y="96893"/>
                  <a:pt x="4569051" y="137527"/>
                </a:cubicBezTo>
                <a:lnTo>
                  <a:pt x="5137436" y="1131441"/>
                </a:lnTo>
                <a:cubicBezTo>
                  <a:pt x="5162189" y="1173113"/>
                  <a:pt x="5176630" y="1222078"/>
                  <a:pt x="5176630" y="1274171"/>
                </a:cubicBezTo>
                <a:cubicBezTo>
                  <a:pt x="5176630" y="1327307"/>
                  <a:pt x="5162189" y="1376272"/>
                  <a:pt x="5136401" y="1417945"/>
                </a:cubicBezTo>
                <a:lnTo>
                  <a:pt x="4569051" y="2411860"/>
                </a:lnTo>
                <a:cubicBezTo>
                  <a:pt x="4545328" y="2451450"/>
                  <a:pt x="4512314" y="2485831"/>
                  <a:pt x="4470026" y="2510835"/>
                </a:cubicBezTo>
                <a:cubicBezTo>
                  <a:pt x="4425666" y="2536877"/>
                  <a:pt x="4377185" y="2548338"/>
                  <a:pt x="4328699" y="2547297"/>
                </a:cubicBezTo>
                <a:lnTo>
                  <a:pt x="4177387" y="2547297"/>
                </a:lnTo>
                <a:lnTo>
                  <a:pt x="4177387" y="2548338"/>
                </a:lnTo>
                <a:lnTo>
                  <a:pt x="3309730" y="2548338"/>
                </a:lnTo>
                <a:lnTo>
                  <a:pt x="2860282" y="2548338"/>
                </a:lnTo>
                <a:lnTo>
                  <a:pt x="2610700" y="2548338"/>
                </a:lnTo>
                <a:lnTo>
                  <a:pt x="2565930" y="2548338"/>
                </a:lnTo>
                <a:lnTo>
                  <a:pt x="2316348" y="2548338"/>
                </a:lnTo>
                <a:lnTo>
                  <a:pt x="1866900" y="2548338"/>
                </a:lnTo>
                <a:lnTo>
                  <a:pt x="999243" y="2548338"/>
                </a:lnTo>
                <a:lnTo>
                  <a:pt x="999243" y="2547297"/>
                </a:lnTo>
                <a:lnTo>
                  <a:pt x="847931" y="2547297"/>
                </a:lnTo>
                <a:cubicBezTo>
                  <a:pt x="799445" y="2548338"/>
                  <a:pt x="750964" y="2536877"/>
                  <a:pt x="706604" y="2510835"/>
                </a:cubicBezTo>
                <a:cubicBezTo>
                  <a:pt x="664316" y="2485831"/>
                  <a:pt x="631302" y="2451450"/>
                  <a:pt x="607579" y="2411860"/>
                </a:cubicBezTo>
                <a:lnTo>
                  <a:pt x="40229" y="1417945"/>
                </a:lnTo>
                <a:cubicBezTo>
                  <a:pt x="14441" y="1376272"/>
                  <a:pt x="0" y="1327307"/>
                  <a:pt x="0" y="1274171"/>
                </a:cubicBezTo>
                <a:cubicBezTo>
                  <a:pt x="0" y="1222078"/>
                  <a:pt x="14441" y="1173113"/>
                  <a:pt x="39194" y="1131441"/>
                </a:cubicBezTo>
                <a:lnTo>
                  <a:pt x="607579" y="137527"/>
                </a:lnTo>
                <a:cubicBezTo>
                  <a:pt x="630272" y="96893"/>
                  <a:pt x="664316" y="62513"/>
                  <a:pt x="706604" y="38550"/>
                </a:cubicBezTo>
                <a:cubicBezTo>
                  <a:pt x="751994" y="11461"/>
                  <a:pt x="801510" y="0"/>
                  <a:pt x="849994" y="1042"/>
                </a:cubicBezTo>
                <a:lnTo>
                  <a:pt x="999243" y="1042"/>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5" name="标题 4"/>
          <p:cNvSpPr>
            <a:spLocks noGrp="1"/>
          </p:cNvSpPr>
          <p:nvPr>
            <p:ph type="title"/>
          </p:nvPr>
        </p:nvSpPr>
        <p:spPr/>
        <p:txBody>
          <a:bodyPr/>
          <a:lstStyle/>
          <a:p>
            <a:r>
              <a:rPr lang="zh-CN" altLang="en-US" dirty="0" smtClean="0"/>
              <a:t>选题背景</a:t>
            </a:r>
            <a:endParaRPr lang="zh-CN" altLang="en-US" dirty="0"/>
          </a:p>
        </p:txBody>
      </p:sp>
      <p:sp>
        <p:nvSpPr>
          <p:cNvPr id="27" name="TextBox 29"/>
          <p:cNvSpPr txBox="1"/>
          <p:nvPr/>
        </p:nvSpPr>
        <p:spPr>
          <a:xfrm>
            <a:off x="1510030" y="3122295"/>
            <a:ext cx="3862070" cy="1333500"/>
          </a:xfrm>
          <a:prstGeom prst="rect">
            <a:avLst/>
          </a:prstGeom>
          <a:noFill/>
        </p:spPr>
        <p:txBody>
          <a:bodyPr wrap="square" lIns="0" tIns="0" rIns="0" bIns="0" rtlCol="0">
            <a:spAutoFit/>
          </a:bodyPr>
          <a:lstStyle/>
          <a:p>
            <a:pPr algn="l">
              <a:lnSpc>
                <a:spcPts val="2600"/>
              </a:lnSpc>
            </a:pPr>
            <a:r>
              <a:rPr lang="zh-CN" altLang="en-US" dirty="0">
                <a:solidFill>
                  <a:schemeClr val="bg2">
                    <a:lumMod val="25000"/>
                  </a:schemeClr>
                </a:solidFill>
                <a:latin typeface="微软雅黑" panose="020B0503020204020204" pitchFamily="34" charset="-122"/>
                <a:ea typeface="微软雅黑" panose="020B0503020204020204" pitchFamily="34" charset="-122"/>
              </a:rPr>
              <a:t>学校教学最重要、最有意义的部分就是课堂教学。因此，关注学生课堂违纪情况就是关注学校教学，良好的课堂纪律是提升教学质量的前提。</a:t>
            </a:r>
          </a:p>
        </p:txBody>
      </p:sp>
      <p:sp>
        <p:nvSpPr>
          <p:cNvPr id="39" name="任意多边形 38"/>
          <p:cNvSpPr>
            <a:spLocks noChangeAspect="1"/>
          </p:cNvSpPr>
          <p:nvPr/>
        </p:nvSpPr>
        <p:spPr>
          <a:xfrm>
            <a:off x="810698" y="2348419"/>
            <a:ext cx="5176630" cy="2548338"/>
          </a:xfrm>
          <a:custGeom>
            <a:avLst/>
            <a:gdLst>
              <a:gd name="connsiteX0" fmla="*/ 999243 w 5176630"/>
              <a:gd name="connsiteY0" fmla="*/ 0 h 2548338"/>
              <a:gd name="connsiteX1" fmla="*/ 1866900 w 5176630"/>
              <a:gd name="connsiteY1" fmla="*/ 0 h 2548338"/>
              <a:gd name="connsiteX2" fmla="*/ 2316348 w 5176630"/>
              <a:gd name="connsiteY2" fmla="*/ 0 h 2548338"/>
              <a:gd name="connsiteX3" fmla="*/ 2565930 w 5176630"/>
              <a:gd name="connsiteY3" fmla="*/ 0 h 2548338"/>
              <a:gd name="connsiteX4" fmla="*/ 2610700 w 5176630"/>
              <a:gd name="connsiteY4" fmla="*/ 0 h 2548338"/>
              <a:gd name="connsiteX5" fmla="*/ 2860282 w 5176630"/>
              <a:gd name="connsiteY5" fmla="*/ 0 h 2548338"/>
              <a:gd name="connsiteX6" fmla="*/ 3309730 w 5176630"/>
              <a:gd name="connsiteY6" fmla="*/ 0 h 2548338"/>
              <a:gd name="connsiteX7" fmla="*/ 4177387 w 5176630"/>
              <a:gd name="connsiteY7" fmla="*/ 0 h 2548338"/>
              <a:gd name="connsiteX8" fmla="*/ 4177387 w 5176630"/>
              <a:gd name="connsiteY8" fmla="*/ 1042 h 2548338"/>
              <a:gd name="connsiteX9" fmla="*/ 4326636 w 5176630"/>
              <a:gd name="connsiteY9" fmla="*/ 1042 h 2548338"/>
              <a:gd name="connsiteX10" fmla="*/ 4470026 w 5176630"/>
              <a:gd name="connsiteY10" fmla="*/ 38550 h 2548338"/>
              <a:gd name="connsiteX11" fmla="*/ 4569051 w 5176630"/>
              <a:gd name="connsiteY11" fmla="*/ 137527 h 2548338"/>
              <a:gd name="connsiteX12" fmla="*/ 5137436 w 5176630"/>
              <a:gd name="connsiteY12" fmla="*/ 1131441 h 2548338"/>
              <a:gd name="connsiteX13" fmla="*/ 5176630 w 5176630"/>
              <a:gd name="connsiteY13" fmla="*/ 1274171 h 2548338"/>
              <a:gd name="connsiteX14" fmla="*/ 5136401 w 5176630"/>
              <a:gd name="connsiteY14" fmla="*/ 1417945 h 2548338"/>
              <a:gd name="connsiteX15" fmla="*/ 4569051 w 5176630"/>
              <a:gd name="connsiteY15" fmla="*/ 2411860 h 2548338"/>
              <a:gd name="connsiteX16" fmla="*/ 4470026 w 5176630"/>
              <a:gd name="connsiteY16" fmla="*/ 2510835 h 2548338"/>
              <a:gd name="connsiteX17" fmla="*/ 4328699 w 5176630"/>
              <a:gd name="connsiteY17" fmla="*/ 2547297 h 2548338"/>
              <a:gd name="connsiteX18" fmla="*/ 4177387 w 5176630"/>
              <a:gd name="connsiteY18" fmla="*/ 2547297 h 2548338"/>
              <a:gd name="connsiteX19" fmla="*/ 4177387 w 5176630"/>
              <a:gd name="connsiteY19" fmla="*/ 2548338 h 2548338"/>
              <a:gd name="connsiteX20" fmla="*/ 3309730 w 5176630"/>
              <a:gd name="connsiteY20" fmla="*/ 2548338 h 2548338"/>
              <a:gd name="connsiteX21" fmla="*/ 2860282 w 5176630"/>
              <a:gd name="connsiteY21" fmla="*/ 2548338 h 2548338"/>
              <a:gd name="connsiteX22" fmla="*/ 2610700 w 5176630"/>
              <a:gd name="connsiteY22" fmla="*/ 2548338 h 2548338"/>
              <a:gd name="connsiteX23" fmla="*/ 2565930 w 5176630"/>
              <a:gd name="connsiteY23" fmla="*/ 2548338 h 2548338"/>
              <a:gd name="connsiteX24" fmla="*/ 2316348 w 5176630"/>
              <a:gd name="connsiteY24" fmla="*/ 2548338 h 2548338"/>
              <a:gd name="connsiteX25" fmla="*/ 1866900 w 5176630"/>
              <a:gd name="connsiteY25" fmla="*/ 2548338 h 2548338"/>
              <a:gd name="connsiteX26" fmla="*/ 999243 w 5176630"/>
              <a:gd name="connsiteY26" fmla="*/ 2548338 h 2548338"/>
              <a:gd name="connsiteX27" fmla="*/ 999243 w 5176630"/>
              <a:gd name="connsiteY27" fmla="*/ 2547297 h 2548338"/>
              <a:gd name="connsiteX28" fmla="*/ 847931 w 5176630"/>
              <a:gd name="connsiteY28" fmla="*/ 2547297 h 2548338"/>
              <a:gd name="connsiteX29" fmla="*/ 706604 w 5176630"/>
              <a:gd name="connsiteY29" fmla="*/ 2510835 h 2548338"/>
              <a:gd name="connsiteX30" fmla="*/ 607579 w 5176630"/>
              <a:gd name="connsiteY30" fmla="*/ 2411860 h 2548338"/>
              <a:gd name="connsiteX31" fmla="*/ 40229 w 5176630"/>
              <a:gd name="connsiteY31" fmla="*/ 1417945 h 2548338"/>
              <a:gd name="connsiteX32" fmla="*/ 0 w 5176630"/>
              <a:gd name="connsiteY32" fmla="*/ 1274171 h 2548338"/>
              <a:gd name="connsiteX33" fmla="*/ 39194 w 5176630"/>
              <a:gd name="connsiteY33" fmla="*/ 1131441 h 2548338"/>
              <a:gd name="connsiteX34" fmla="*/ 607579 w 5176630"/>
              <a:gd name="connsiteY34" fmla="*/ 137527 h 2548338"/>
              <a:gd name="connsiteX35" fmla="*/ 706604 w 5176630"/>
              <a:gd name="connsiteY35" fmla="*/ 38550 h 2548338"/>
              <a:gd name="connsiteX36" fmla="*/ 849994 w 5176630"/>
              <a:gd name="connsiteY36" fmla="*/ 1042 h 2548338"/>
              <a:gd name="connsiteX37" fmla="*/ 999243 w 5176630"/>
              <a:gd name="connsiteY37" fmla="*/ 1042 h 254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76630" h="2548338">
                <a:moveTo>
                  <a:pt x="999243" y="0"/>
                </a:moveTo>
                <a:lnTo>
                  <a:pt x="1866900" y="0"/>
                </a:lnTo>
                <a:lnTo>
                  <a:pt x="2316348" y="0"/>
                </a:lnTo>
                <a:lnTo>
                  <a:pt x="2565930" y="0"/>
                </a:lnTo>
                <a:lnTo>
                  <a:pt x="2610700" y="0"/>
                </a:lnTo>
                <a:lnTo>
                  <a:pt x="2860282" y="0"/>
                </a:lnTo>
                <a:lnTo>
                  <a:pt x="3309730" y="0"/>
                </a:lnTo>
                <a:lnTo>
                  <a:pt x="4177387" y="0"/>
                </a:lnTo>
                <a:lnTo>
                  <a:pt x="4177387" y="1042"/>
                </a:lnTo>
                <a:lnTo>
                  <a:pt x="4326636" y="1042"/>
                </a:lnTo>
                <a:cubicBezTo>
                  <a:pt x="4375120" y="0"/>
                  <a:pt x="4424636" y="11461"/>
                  <a:pt x="4470026" y="38550"/>
                </a:cubicBezTo>
                <a:cubicBezTo>
                  <a:pt x="4512314" y="62513"/>
                  <a:pt x="4546358" y="96893"/>
                  <a:pt x="4569051" y="137527"/>
                </a:cubicBezTo>
                <a:lnTo>
                  <a:pt x="5137436" y="1131441"/>
                </a:lnTo>
                <a:cubicBezTo>
                  <a:pt x="5162189" y="1173113"/>
                  <a:pt x="5176630" y="1222078"/>
                  <a:pt x="5176630" y="1274171"/>
                </a:cubicBezTo>
                <a:cubicBezTo>
                  <a:pt x="5176630" y="1327307"/>
                  <a:pt x="5162189" y="1376272"/>
                  <a:pt x="5136401" y="1417945"/>
                </a:cubicBezTo>
                <a:lnTo>
                  <a:pt x="4569051" y="2411860"/>
                </a:lnTo>
                <a:cubicBezTo>
                  <a:pt x="4545328" y="2451450"/>
                  <a:pt x="4512314" y="2485831"/>
                  <a:pt x="4470026" y="2510835"/>
                </a:cubicBezTo>
                <a:cubicBezTo>
                  <a:pt x="4425666" y="2536877"/>
                  <a:pt x="4377185" y="2548338"/>
                  <a:pt x="4328699" y="2547297"/>
                </a:cubicBezTo>
                <a:lnTo>
                  <a:pt x="4177387" y="2547297"/>
                </a:lnTo>
                <a:lnTo>
                  <a:pt x="4177387" y="2548338"/>
                </a:lnTo>
                <a:lnTo>
                  <a:pt x="3309730" y="2548338"/>
                </a:lnTo>
                <a:lnTo>
                  <a:pt x="2860282" y="2548338"/>
                </a:lnTo>
                <a:lnTo>
                  <a:pt x="2610700" y="2548338"/>
                </a:lnTo>
                <a:lnTo>
                  <a:pt x="2565930" y="2548338"/>
                </a:lnTo>
                <a:lnTo>
                  <a:pt x="2316348" y="2548338"/>
                </a:lnTo>
                <a:lnTo>
                  <a:pt x="1866900" y="2548338"/>
                </a:lnTo>
                <a:lnTo>
                  <a:pt x="999243" y="2548338"/>
                </a:lnTo>
                <a:lnTo>
                  <a:pt x="999243" y="2547297"/>
                </a:lnTo>
                <a:lnTo>
                  <a:pt x="847931" y="2547297"/>
                </a:lnTo>
                <a:cubicBezTo>
                  <a:pt x="799445" y="2548338"/>
                  <a:pt x="750964" y="2536877"/>
                  <a:pt x="706604" y="2510835"/>
                </a:cubicBezTo>
                <a:cubicBezTo>
                  <a:pt x="664316" y="2485831"/>
                  <a:pt x="631302" y="2451450"/>
                  <a:pt x="607579" y="2411860"/>
                </a:cubicBezTo>
                <a:lnTo>
                  <a:pt x="40229" y="1417945"/>
                </a:lnTo>
                <a:cubicBezTo>
                  <a:pt x="14441" y="1376272"/>
                  <a:pt x="0" y="1327307"/>
                  <a:pt x="0" y="1274171"/>
                </a:cubicBezTo>
                <a:cubicBezTo>
                  <a:pt x="0" y="1222078"/>
                  <a:pt x="14441" y="1173113"/>
                  <a:pt x="39194" y="1131441"/>
                </a:cubicBezTo>
                <a:lnTo>
                  <a:pt x="607579" y="137527"/>
                </a:lnTo>
                <a:cubicBezTo>
                  <a:pt x="630272" y="96893"/>
                  <a:pt x="664316" y="62513"/>
                  <a:pt x="706604" y="38550"/>
                </a:cubicBezTo>
                <a:cubicBezTo>
                  <a:pt x="751994" y="11461"/>
                  <a:pt x="801510" y="0"/>
                  <a:pt x="849994" y="1042"/>
                </a:cubicBezTo>
                <a:lnTo>
                  <a:pt x="999243" y="1042"/>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9" name="梯形 28"/>
          <p:cNvSpPr/>
          <p:nvPr/>
        </p:nvSpPr>
        <p:spPr>
          <a:xfrm>
            <a:off x="1680491" y="2188250"/>
            <a:ext cx="3437044" cy="159723"/>
          </a:xfrm>
          <a:prstGeom prst="trapezoid">
            <a:avLst>
              <a:gd name="adj" fmla="val 6911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任意多边形 29"/>
          <p:cNvSpPr>
            <a:spLocks noChangeAspect="1"/>
          </p:cNvSpPr>
          <p:nvPr/>
        </p:nvSpPr>
        <p:spPr>
          <a:xfrm>
            <a:off x="1789711" y="2188250"/>
            <a:ext cx="3221144" cy="662888"/>
          </a:xfrm>
          <a:custGeom>
            <a:avLst/>
            <a:gdLst>
              <a:gd name="connsiteX0" fmla="*/ 0 w 2490601"/>
              <a:gd name="connsiteY0" fmla="*/ 0 h 462588"/>
              <a:gd name="connsiteX1" fmla="*/ 2490601 w 2490601"/>
              <a:gd name="connsiteY1" fmla="*/ 0 h 462588"/>
              <a:gd name="connsiteX2" fmla="*/ 2489665 w 2490601"/>
              <a:gd name="connsiteY2" fmla="*/ 3346 h 462588"/>
              <a:gd name="connsiteX3" fmla="*/ 2259169 w 2490601"/>
              <a:gd name="connsiteY3" fmla="*/ 407142 h 462588"/>
              <a:gd name="connsiteX4" fmla="*/ 2218938 w 2490601"/>
              <a:gd name="connsiteY4" fmla="*/ 447352 h 462588"/>
              <a:gd name="connsiteX5" fmla="*/ 2161522 w 2490601"/>
              <a:gd name="connsiteY5" fmla="*/ 462165 h 462588"/>
              <a:gd name="connsiteX6" fmla="*/ 2100049 w 2490601"/>
              <a:gd name="connsiteY6" fmla="*/ 462165 h 462588"/>
              <a:gd name="connsiteX7" fmla="*/ 2100049 w 2490601"/>
              <a:gd name="connsiteY7" fmla="*/ 462588 h 462588"/>
              <a:gd name="connsiteX8" fmla="*/ 1445367 w 2490601"/>
              <a:gd name="connsiteY8" fmla="*/ 462588 h 462588"/>
              <a:gd name="connsiteX9" fmla="*/ 1343970 w 2490601"/>
              <a:gd name="connsiteY9" fmla="*/ 462588 h 462588"/>
              <a:gd name="connsiteX10" fmla="*/ 1146632 w 2490601"/>
              <a:gd name="connsiteY10" fmla="*/ 462588 h 462588"/>
              <a:gd name="connsiteX11" fmla="*/ 1045235 w 2490601"/>
              <a:gd name="connsiteY11" fmla="*/ 462588 h 462588"/>
              <a:gd name="connsiteX12" fmla="*/ 390553 w 2490601"/>
              <a:gd name="connsiteY12" fmla="*/ 462588 h 462588"/>
              <a:gd name="connsiteX13" fmla="*/ 390553 w 2490601"/>
              <a:gd name="connsiteY13" fmla="*/ 462165 h 462588"/>
              <a:gd name="connsiteX14" fmla="*/ 329080 w 2490601"/>
              <a:gd name="connsiteY14" fmla="*/ 462165 h 462588"/>
              <a:gd name="connsiteX15" fmla="*/ 271663 w 2490601"/>
              <a:gd name="connsiteY15" fmla="*/ 447352 h 462588"/>
              <a:gd name="connsiteX16" fmla="*/ 231432 w 2490601"/>
              <a:gd name="connsiteY16" fmla="*/ 407142 h 462588"/>
              <a:gd name="connsiteX17" fmla="*/ 937 w 2490601"/>
              <a:gd name="connsiteY17" fmla="*/ 3346 h 46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0601" h="462588">
                <a:moveTo>
                  <a:pt x="0" y="0"/>
                </a:moveTo>
                <a:lnTo>
                  <a:pt x="2490601" y="0"/>
                </a:lnTo>
                <a:lnTo>
                  <a:pt x="2489665" y="3346"/>
                </a:lnTo>
                <a:lnTo>
                  <a:pt x="2259169" y="407142"/>
                </a:lnTo>
                <a:cubicBezTo>
                  <a:pt x="2249531" y="423226"/>
                  <a:pt x="2236118" y="437194"/>
                  <a:pt x="2218938" y="447352"/>
                </a:cubicBezTo>
                <a:cubicBezTo>
                  <a:pt x="2200916" y="457932"/>
                  <a:pt x="2181220" y="462588"/>
                  <a:pt x="2161522" y="462165"/>
                </a:cubicBezTo>
                <a:lnTo>
                  <a:pt x="2100049" y="462165"/>
                </a:lnTo>
                <a:lnTo>
                  <a:pt x="2100049" y="462588"/>
                </a:lnTo>
                <a:lnTo>
                  <a:pt x="1445367" y="462588"/>
                </a:lnTo>
                <a:lnTo>
                  <a:pt x="1343970" y="462588"/>
                </a:lnTo>
                <a:lnTo>
                  <a:pt x="1146632" y="462588"/>
                </a:lnTo>
                <a:lnTo>
                  <a:pt x="1045235" y="462588"/>
                </a:lnTo>
                <a:lnTo>
                  <a:pt x="390553" y="462588"/>
                </a:lnTo>
                <a:lnTo>
                  <a:pt x="390553" y="462165"/>
                </a:lnTo>
                <a:lnTo>
                  <a:pt x="329080" y="462165"/>
                </a:lnTo>
                <a:cubicBezTo>
                  <a:pt x="309381" y="462588"/>
                  <a:pt x="289685" y="457932"/>
                  <a:pt x="271663" y="447352"/>
                </a:cubicBezTo>
                <a:cubicBezTo>
                  <a:pt x="254483" y="437194"/>
                  <a:pt x="241070" y="423226"/>
                  <a:pt x="231432" y="407142"/>
                </a:cubicBezTo>
                <a:lnTo>
                  <a:pt x="937" y="33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2300605" y="2340610"/>
            <a:ext cx="2199005" cy="430530"/>
          </a:xfrm>
          <a:prstGeom prst="rect">
            <a:avLst/>
          </a:prstGeom>
          <a:noFill/>
        </p:spPr>
        <p:txBody>
          <a:bodyPr wrap="square" lIns="0" tIns="0" rIns="0" bIns="0"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关注课堂教学</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TextBox 29"/>
          <p:cNvSpPr txBox="1"/>
          <p:nvPr/>
        </p:nvSpPr>
        <p:spPr>
          <a:xfrm>
            <a:off x="7009298" y="3122542"/>
            <a:ext cx="3607772" cy="1333500"/>
          </a:xfrm>
          <a:prstGeom prst="rect">
            <a:avLst/>
          </a:prstGeom>
          <a:noFill/>
        </p:spPr>
        <p:txBody>
          <a:bodyPr wrap="square" lIns="0" tIns="0" rIns="0" bIns="0" rtlCol="0">
            <a:spAutoFit/>
          </a:bodyPr>
          <a:lstStyle/>
          <a:p>
            <a:pPr algn="l">
              <a:lnSpc>
                <a:spcPts val="2600"/>
              </a:lnSpc>
            </a:pPr>
            <a:r>
              <a:rPr lang="zh-CN" altLang="en-US" dirty="0">
                <a:solidFill>
                  <a:schemeClr val="bg2">
                    <a:lumMod val="25000"/>
                  </a:schemeClr>
                </a:solidFill>
                <a:latin typeface="微软雅黑" panose="020B0503020204020204" pitchFamily="34" charset="-122"/>
                <a:ea typeface="微软雅黑" panose="020B0503020204020204" pitchFamily="34" charset="-122"/>
              </a:rPr>
              <a:t>素质教育要达到让人正确面临和处理自身所处社会环境的一切事物和现象的目的。学生课堂违纪行为背后的原因分析是素质教育的需要。</a:t>
            </a:r>
          </a:p>
        </p:txBody>
      </p:sp>
      <p:sp>
        <p:nvSpPr>
          <p:cNvPr id="34" name="梯形 33"/>
          <p:cNvSpPr/>
          <p:nvPr/>
        </p:nvSpPr>
        <p:spPr>
          <a:xfrm>
            <a:off x="7094662" y="2180630"/>
            <a:ext cx="3437044" cy="159723"/>
          </a:xfrm>
          <a:prstGeom prst="trapezoid">
            <a:avLst>
              <a:gd name="adj" fmla="val 6911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任意多边形 34"/>
          <p:cNvSpPr>
            <a:spLocks noChangeAspect="1"/>
          </p:cNvSpPr>
          <p:nvPr/>
        </p:nvSpPr>
        <p:spPr>
          <a:xfrm>
            <a:off x="7202612" y="2188250"/>
            <a:ext cx="3221144" cy="662888"/>
          </a:xfrm>
          <a:custGeom>
            <a:avLst/>
            <a:gdLst>
              <a:gd name="connsiteX0" fmla="*/ 0 w 2490601"/>
              <a:gd name="connsiteY0" fmla="*/ 0 h 462588"/>
              <a:gd name="connsiteX1" fmla="*/ 2490601 w 2490601"/>
              <a:gd name="connsiteY1" fmla="*/ 0 h 462588"/>
              <a:gd name="connsiteX2" fmla="*/ 2489665 w 2490601"/>
              <a:gd name="connsiteY2" fmla="*/ 3346 h 462588"/>
              <a:gd name="connsiteX3" fmla="*/ 2259169 w 2490601"/>
              <a:gd name="connsiteY3" fmla="*/ 407142 h 462588"/>
              <a:gd name="connsiteX4" fmla="*/ 2218938 w 2490601"/>
              <a:gd name="connsiteY4" fmla="*/ 447352 h 462588"/>
              <a:gd name="connsiteX5" fmla="*/ 2161522 w 2490601"/>
              <a:gd name="connsiteY5" fmla="*/ 462165 h 462588"/>
              <a:gd name="connsiteX6" fmla="*/ 2100049 w 2490601"/>
              <a:gd name="connsiteY6" fmla="*/ 462165 h 462588"/>
              <a:gd name="connsiteX7" fmla="*/ 2100049 w 2490601"/>
              <a:gd name="connsiteY7" fmla="*/ 462588 h 462588"/>
              <a:gd name="connsiteX8" fmla="*/ 1445367 w 2490601"/>
              <a:gd name="connsiteY8" fmla="*/ 462588 h 462588"/>
              <a:gd name="connsiteX9" fmla="*/ 1343970 w 2490601"/>
              <a:gd name="connsiteY9" fmla="*/ 462588 h 462588"/>
              <a:gd name="connsiteX10" fmla="*/ 1146632 w 2490601"/>
              <a:gd name="connsiteY10" fmla="*/ 462588 h 462588"/>
              <a:gd name="connsiteX11" fmla="*/ 1045235 w 2490601"/>
              <a:gd name="connsiteY11" fmla="*/ 462588 h 462588"/>
              <a:gd name="connsiteX12" fmla="*/ 390553 w 2490601"/>
              <a:gd name="connsiteY12" fmla="*/ 462588 h 462588"/>
              <a:gd name="connsiteX13" fmla="*/ 390553 w 2490601"/>
              <a:gd name="connsiteY13" fmla="*/ 462165 h 462588"/>
              <a:gd name="connsiteX14" fmla="*/ 329080 w 2490601"/>
              <a:gd name="connsiteY14" fmla="*/ 462165 h 462588"/>
              <a:gd name="connsiteX15" fmla="*/ 271663 w 2490601"/>
              <a:gd name="connsiteY15" fmla="*/ 447352 h 462588"/>
              <a:gd name="connsiteX16" fmla="*/ 231432 w 2490601"/>
              <a:gd name="connsiteY16" fmla="*/ 407142 h 462588"/>
              <a:gd name="connsiteX17" fmla="*/ 937 w 2490601"/>
              <a:gd name="connsiteY17" fmla="*/ 3346 h 46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0601" h="462588">
                <a:moveTo>
                  <a:pt x="0" y="0"/>
                </a:moveTo>
                <a:lnTo>
                  <a:pt x="2490601" y="0"/>
                </a:lnTo>
                <a:lnTo>
                  <a:pt x="2489665" y="3346"/>
                </a:lnTo>
                <a:lnTo>
                  <a:pt x="2259169" y="407142"/>
                </a:lnTo>
                <a:cubicBezTo>
                  <a:pt x="2249531" y="423226"/>
                  <a:pt x="2236118" y="437194"/>
                  <a:pt x="2218938" y="447352"/>
                </a:cubicBezTo>
                <a:cubicBezTo>
                  <a:pt x="2200916" y="457932"/>
                  <a:pt x="2181220" y="462588"/>
                  <a:pt x="2161522" y="462165"/>
                </a:cubicBezTo>
                <a:lnTo>
                  <a:pt x="2100049" y="462165"/>
                </a:lnTo>
                <a:lnTo>
                  <a:pt x="2100049" y="462588"/>
                </a:lnTo>
                <a:lnTo>
                  <a:pt x="1445367" y="462588"/>
                </a:lnTo>
                <a:lnTo>
                  <a:pt x="1343970" y="462588"/>
                </a:lnTo>
                <a:lnTo>
                  <a:pt x="1146632" y="462588"/>
                </a:lnTo>
                <a:lnTo>
                  <a:pt x="1045235" y="462588"/>
                </a:lnTo>
                <a:lnTo>
                  <a:pt x="390553" y="462588"/>
                </a:lnTo>
                <a:lnTo>
                  <a:pt x="390553" y="462165"/>
                </a:lnTo>
                <a:lnTo>
                  <a:pt x="329080" y="462165"/>
                </a:lnTo>
                <a:cubicBezTo>
                  <a:pt x="309381" y="462588"/>
                  <a:pt x="289685" y="457932"/>
                  <a:pt x="271663" y="447352"/>
                </a:cubicBezTo>
                <a:cubicBezTo>
                  <a:pt x="254483" y="437194"/>
                  <a:pt x="241070" y="423226"/>
                  <a:pt x="231432" y="407142"/>
                </a:cubicBezTo>
                <a:lnTo>
                  <a:pt x="937" y="33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0"/>
          <p:cNvSpPr txBox="1"/>
          <p:nvPr/>
        </p:nvSpPr>
        <p:spPr>
          <a:xfrm>
            <a:off x="7689850" y="2304415"/>
            <a:ext cx="2247265" cy="430530"/>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关注素质教育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右箭头 54"/>
          <p:cNvSpPr/>
          <p:nvPr/>
        </p:nvSpPr>
        <p:spPr>
          <a:xfrm>
            <a:off x="5289305" y="4387367"/>
            <a:ext cx="1322690" cy="392919"/>
          </a:xfrm>
          <a:prstGeom prst="rightArrow">
            <a:avLst>
              <a:gd name="adj1" fmla="val 62355"/>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420664" y="4140493"/>
            <a:ext cx="868886" cy="868886"/>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右箭头 50"/>
          <p:cNvSpPr/>
          <p:nvPr/>
        </p:nvSpPr>
        <p:spPr>
          <a:xfrm>
            <a:off x="5204215" y="2757385"/>
            <a:ext cx="1322690" cy="392919"/>
          </a:xfrm>
          <a:prstGeom prst="rightArrow">
            <a:avLst>
              <a:gd name="adj1" fmla="val 62355"/>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420664" y="2540991"/>
            <a:ext cx="868886" cy="868886"/>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smtClean="0"/>
              <a:t>选题意义</a:t>
            </a:r>
            <a:endParaRPr lang="zh-CN" altLang="en-US" dirty="0"/>
          </a:p>
        </p:txBody>
      </p:sp>
      <p:sp>
        <p:nvSpPr>
          <p:cNvPr id="21" name="TextBox 15"/>
          <p:cNvSpPr txBox="1"/>
          <p:nvPr/>
        </p:nvSpPr>
        <p:spPr>
          <a:xfrm>
            <a:off x="6527382" y="2601171"/>
            <a:ext cx="4592093" cy="706755"/>
          </a:xfrm>
          <a:prstGeom prst="rect">
            <a:avLst/>
          </a:prstGeom>
        </p:spPr>
        <p:txBody>
          <a:bodyPr wrap="square">
            <a:spAutoFit/>
          </a:bodyPr>
          <a:lstStyle>
            <a:defPPr>
              <a:defRPr lang="zh-CN"/>
            </a:defPPr>
          </a:lstStyle>
          <a:p>
            <a:pPr>
              <a:lnSpc>
                <a:spcPts val="2400"/>
              </a:lnSpc>
            </a:pPr>
            <a:r>
              <a:rPr lang="zh-CN" altLang="en-US" sz="2400" dirty="0"/>
              <a:t>关注学生生物课堂违纪行为有助于更好的提升高中生生物学素养</a:t>
            </a:r>
          </a:p>
        </p:txBody>
      </p:sp>
      <p:sp>
        <p:nvSpPr>
          <p:cNvPr id="24" name="Freeform 5"/>
          <p:cNvSpPr/>
          <p:nvPr/>
        </p:nvSpPr>
        <p:spPr bwMode="auto">
          <a:xfrm rot="5400000">
            <a:off x="1673764" y="2488311"/>
            <a:ext cx="2520000" cy="2520000"/>
          </a:xfrm>
          <a:prstGeom prst="ellipse">
            <a:avLst/>
          </a:prstGeom>
          <a:solidFill>
            <a:schemeClr val="accent1"/>
          </a:solidFill>
          <a:ln w="9525" cap="flat">
            <a:noFill/>
            <a:prstDash val="solid"/>
            <a:miter lim="800000"/>
          </a:ln>
        </p:spPr>
        <p:txBody>
          <a:bodyPr vert="horz" wrap="square" lIns="109728" tIns="54864" rIns="109728" bIns="54864" numCol="1" anchor="t" anchorCtr="0" compatLnSpc="1"/>
          <a:lstStyle/>
          <a:p>
            <a:endParaRPr lang="zh-CN" altLang="en-US" sz="2615"/>
          </a:p>
        </p:txBody>
      </p:sp>
      <p:sp>
        <p:nvSpPr>
          <p:cNvPr id="25" name="TextBox 19"/>
          <p:cNvSpPr txBox="1"/>
          <p:nvPr/>
        </p:nvSpPr>
        <p:spPr>
          <a:xfrm>
            <a:off x="2304457" y="3409757"/>
            <a:ext cx="1258614" cy="67710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4400" b="1" dirty="0" smtClean="0"/>
              <a:t>意义</a:t>
            </a:r>
            <a:endParaRPr lang="zh-CN" altLang="en-US" sz="4400" dirty="0"/>
          </a:p>
        </p:txBody>
      </p:sp>
      <p:sp>
        <p:nvSpPr>
          <p:cNvPr id="27" name="Freeform 5"/>
          <p:cNvSpPr/>
          <p:nvPr/>
        </p:nvSpPr>
        <p:spPr bwMode="auto">
          <a:xfrm rot="5400000">
            <a:off x="1493764" y="2308311"/>
            <a:ext cx="2880000" cy="2880000"/>
          </a:xfrm>
          <a:prstGeom prst="ellipse">
            <a:avLst/>
          </a:prstGeom>
          <a:noFill/>
          <a:ln w="19050" cap="flat">
            <a:solidFill>
              <a:schemeClr val="accent2"/>
            </a:solidFill>
            <a:prstDash val="solid"/>
            <a:miter lim="800000"/>
          </a:ln>
        </p:spPr>
        <p:txBody>
          <a:bodyPr vert="horz" wrap="square" lIns="109728" tIns="54864" rIns="109728" bIns="54864" numCol="1" anchor="t" anchorCtr="0" compatLnSpc="1"/>
          <a:lstStyle/>
          <a:p>
            <a:endParaRPr lang="zh-CN" altLang="en-US" sz="2615"/>
          </a:p>
        </p:txBody>
      </p:sp>
      <p:sp>
        <p:nvSpPr>
          <p:cNvPr id="30" name="椭圆 29"/>
          <p:cNvSpPr/>
          <p:nvPr/>
        </p:nvSpPr>
        <p:spPr>
          <a:xfrm>
            <a:off x="4505701" y="2604770"/>
            <a:ext cx="698812" cy="698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Agency FB" panose="020B0503020202020204" pitchFamily="34" charset="0"/>
                <a:ea typeface="微软雅黑" panose="020B0503020204020204" pitchFamily="34" charset="-122"/>
              </a:rPr>
              <a:t>1</a:t>
            </a:r>
            <a:endParaRPr lang="zh-CN" altLang="en-US" sz="2400" dirty="0">
              <a:solidFill>
                <a:schemeClr val="bg1"/>
              </a:solidFill>
              <a:latin typeface="Agency FB" panose="020B0503020202020204" pitchFamily="34" charset="0"/>
              <a:ea typeface="微软雅黑" panose="020B0503020204020204" pitchFamily="34" charset="-122"/>
            </a:endParaRPr>
          </a:p>
        </p:txBody>
      </p:sp>
      <p:sp>
        <p:nvSpPr>
          <p:cNvPr id="34" name="椭圆 33"/>
          <p:cNvSpPr/>
          <p:nvPr/>
        </p:nvSpPr>
        <p:spPr>
          <a:xfrm>
            <a:off x="4505701" y="4225533"/>
            <a:ext cx="698812" cy="698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gency FB" panose="020B0503020202020204" pitchFamily="34" charset="0"/>
                <a:ea typeface="微软雅黑" panose="020B0503020204020204" pitchFamily="34" charset="-122"/>
              </a:rPr>
              <a:t>2</a:t>
            </a:r>
          </a:p>
        </p:txBody>
      </p:sp>
      <p:sp>
        <p:nvSpPr>
          <p:cNvPr id="44" name="TextBox 42"/>
          <p:cNvSpPr txBox="1"/>
          <p:nvPr/>
        </p:nvSpPr>
        <p:spPr>
          <a:xfrm>
            <a:off x="6527165" y="4230370"/>
            <a:ext cx="4976495" cy="706755"/>
          </a:xfrm>
          <a:prstGeom prst="rect">
            <a:avLst/>
          </a:prstGeom>
        </p:spPr>
        <p:txBody>
          <a:bodyPr wrap="square">
            <a:spAutoFit/>
          </a:bodyPr>
          <a:lstStyle>
            <a:defPPr>
              <a:defRPr lang="zh-CN"/>
            </a:defPPr>
          </a:lstStyle>
          <a:p>
            <a:pPr>
              <a:lnSpc>
                <a:spcPts val="2400"/>
              </a:lnSpc>
            </a:pPr>
            <a:r>
              <a:rPr lang="zh-CN" altLang="en-US" sz="2400" dirty="0"/>
              <a:t>研究艺术类高中学生生物课堂违纪行为的原因有助于学生完成学业</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09"/>
          <p:cNvSpPr>
            <a:spLocks noEditPoints="1" noChangeArrowheads="1"/>
          </p:cNvSpPr>
          <p:nvPr/>
        </p:nvSpPr>
        <p:spPr bwMode="auto">
          <a:xfrm>
            <a:off x="4404127" y="1988707"/>
            <a:ext cx="6130088" cy="3045192"/>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2">
              <a:lumMod val="90000"/>
              <a:alpha val="70000"/>
            </a:schemeClr>
          </a:solidFill>
          <a:ln>
            <a:noFill/>
          </a:ln>
        </p:spPr>
        <p:txBody>
          <a:bodyPr lIns="130893" tIns="65447" rIns="130893" bIns="65447"/>
          <a:lstStyle/>
          <a:p>
            <a:pPr>
              <a:defRPr/>
            </a:pPr>
            <a:endParaRPr lang="zh-CN" altLang="en-US"/>
          </a:p>
        </p:txBody>
      </p:sp>
      <p:grpSp>
        <p:nvGrpSpPr>
          <p:cNvPr id="17" name="组合 16"/>
          <p:cNvGrpSpPr/>
          <p:nvPr/>
        </p:nvGrpSpPr>
        <p:grpSpPr>
          <a:xfrm>
            <a:off x="6935079" y="1988777"/>
            <a:ext cx="1011034" cy="1011034"/>
            <a:chOff x="1253204" y="1971679"/>
            <a:chExt cx="2914645" cy="2914646"/>
          </a:xfrm>
        </p:grpSpPr>
        <p:sp>
          <p:nvSpPr>
            <p:cNvPr id="18" name="任意多边形 17"/>
            <p:cNvSpPr/>
            <p:nvPr/>
          </p:nvSpPr>
          <p:spPr>
            <a:xfrm rot="16200000">
              <a:off x="504147" y="2720736"/>
              <a:ext cx="2914646" cy="1416531"/>
            </a:xfrm>
            <a:custGeom>
              <a:avLst/>
              <a:gdLst>
                <a:gd name="connsiteX0" fmla="*/ 2914646 w 2914646"/>
                <a:gd name="connsiteY0" fmla="*/ 1416531 h 1416531"/>
                <a:gd name="connsiteX1" fmla="*/ 2697610 w 2914646"/>
                <a:gd name="connsiteY1" fmla="*/ 1416531 h 1416531"/>
                <a:gd name="connsiteX2" fmla="*/ 2693255 w 2914646"/>
                <a:gd name="connsiteY2" fmla="*/ 1330300 h 1416531"/>
                <a:gd name="connsiteX3" fmla="*/ 1457322 w 2914646"/>
                <a:gd name="connsiteY3" fmla="*/ 214974 h 1416531"/>
                <a:gd name="connsiteX4" fmla="*/ 221388 w 2914646"/>
                <a:gd name="connsiteY4" fmla="*/ 1330300 h 1416531"/>
                <a:gd name="connsiteX5" fmla="*/ 217034 w 2914646"/>
                <a:gd name="connsiteY5" fmla="*/ 1416531 h 1416531"/>
                <a:gd name="connsiteX6" fmla="*/ 0 w 2914646"/>
                <a:gd name="connsiteY6" fmla="*/ 1416531 h 1416531"/>
                <a:gd name="connsiteX7" fmla="*/ 5366 w 2914646"/>
                <a:gd name="connsiteY7" fmla="*/ 1310268 h 1416531"/>
                <a:gd name="connsiteX8" fmla="*/ 1457323 w 2914646"/>
                <a:gd name="connsiteY8" fmla="*/ 0 h 1416531"/>
                <a:gd name="connsiteX9" fmla="*/ 2909280 w 2914646"/>
                <a:gd name="connsiteY9" fmla="*/ 1310268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697610" y="1416531"/>
                  </a:lnTo>
                  <a:lnTo>
                    <a:pt x="2693255" y="1330300"/>
                  </a:lnTo>
                  <a:cubicBezTo>
                    <a:pt x="2629635" y="703838"/>
                    <a:pt x="2100568" y="214974"/>
                    <a:pt x="1457322" y="214974"/>
                  </a:cubicBezTo>
                  <a:cubicBezTo>
                    <a:pt x="814075" y="214974"/>
                    <a:pt x="285008" y="703838"/>
                    <a:pt x="221388" y="1330300"/>
                  </a:cubicBezTo>
                  <a:lnTo>
                    <a:pt x="217034" y="1416531"/>
                  </a:lnTo>
                  <a:lnTo>
                    <a:pt x="0" y="1416531"/>
                  </a:lnTo>
                  <a:lnTo>
                    <a:pt x="5366" y="1310268"/>
                  </a:lnTo>
                  <a:cubicBezTo>
                    <a:pt x="80107" y="574310"/>
                    <a:pt x="701646" y="0"/>
                    <a:pt x="1457323" y="0"/>
                  </a:cubicBezTo>
                  <a:cubicBezTo>
                    <a:pt x="2213000" y="0"/>
                    <a:pt x="2834540" y="574310"/>
                    <a:pt x="2909280" y="1310268"/>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9" name="任意多边形 18"/>
            <p:cNvSpPr/>
            <p:nvPr/>
          </p:nvSpPr>
          <p:spPr>
            <a:xfrm rot="5400000" flipH="1">
              <a:off x="2002261" y="2720736"/>
              <a:ext cx="2914646" cy="1416531"/>
            </a:xfrm>
            <a:custGeom>
              <a:avLst/>
              <a:gdLst>
                <a:gd name="connsiteX0" fmla="*/ 2914646 w 2914646"/>
                <a:gd name="connsiteY0" fmla="*/ 1416531 h 1416531"/>
                <a:gd name="connsiteX1" fmla="*/ 2909280 w 2914646"/>
                <a:gd name="connsiteY1" fmla="*/ 1310268 h 1416531"/>
                <a:gd name="connsiteX2" fmla="*/ 1457323 w 2914646"/>
                <a:gd name="connsiteY2" fmla="*/ 0 h 1416531"/>
                <a:gd name="connsiteX3" fmla="*/ 5366 w 2914646"/>
                <a:gd name="connsiteY3" fmla="*/ 1310268 h 1416531"/>
                <a:gd name="connsiteX4" fmla="*/ 0 w 2914646"/>
                <a:gd name="connsiteY4" fmla="*/ 1416531 h 1416531"/>
                <a:gd name="connsiteX5" fmla="*/ 217034 w 2914646"/>
                <a:gd name="connsiteY5" fmla="*/ 1416531 h 1416531"/>
                <a:gd name="connsiteX6" fmla="*/ 221388 w 2914646"/>
                <a:gd name="connsiteY6" fmla="*/ 1330300 h 1416531"/>
                <a:gd name="connsiteX7" fmla="*/ 1457322 w 2914646"/>
                <a:gd name="connsiteY7" fmla="*/ 214974 h 1416531"/>
                <a:gd name="connsiteX8" fmla="*/ 2693255 w 2914646"/>
                <a:gd name="connsiteY8" fmla="*/ 1330300 h 1416531"/>
                <a:gd name="connsiteX9" fmla="*/ 2697610 w 2914646"/>
                <a:gd name="connsiteY9" fmla="*/ 1416531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909280" y="1310268"/>
                  </a:lnTo>
                  <a:cubicBezTo>
                    <a:pt x="2834540" y="574310"/>
                    <a:pt x="2213000" y="0"/>
                    <a:pt x="1457323" y="0"/>
                  </a:cubicBezTo>
                  <a:cubicBezTo>
                    <a:pt x="701646" y="0"/>
                    <a:pt x="80107" y="574310"/>
                    <a:pt x="5366" y="1310268"/>
                  </a:cubicBezTo>
                  <a:lnTo>
                    <a:pt x="0" y="1416531"/>
                  </a:lnTo>
                  <a:lnTo>
                    <a:pt x="217034" y="1416531"/>
                  </a:lnTo>
                  <a:lnTo>
                    <a:pt x="221388" y="1330300"/>
                  </a:lnTo>
                  <a:cubicBezTo>
                    <a:pt x="285008" y="703838"/>
                    <a:pt x="814075" y="214974"/>
                    <a:pt x="1457322" y="214974"/>
                  </a:cubicBezTo>
                  <a:cubicBezTo>
                    <a:pt x="2100568" y="214974"/>
                    <a:pt x="2629635" y="703838"/>
                    <a:pt x="2693255" y="1330300"/>
                  </a:cubicBezTo>
                  <a:lnTo>
                    <a:pt x="2697610" y="14165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20" name="AutoShape 51"/>
          <p:cNvSpPr>
            <a:spLocks noChangeArrowheads="1"/>
          </p:cNvSpPr>
          <p:nvPr/>
        </p:nvSpPr>
        <p:spPr bwMode="gray">
          <a:xfrm>
            <a:off x="4802171" y="3929514"/>
            <a:ext cx="5334000" cy="830579"/>
          </a:xfrm>
          <a:prstGeom prst="roundRect">
            <a:avLst>
              <a:gd name="adj" fmla="val 0"/>
            </a:avLst>
          </a:prstGeom>
          <a:noFill/>
          <a:ln w="28575" algn="ctr">
            <a:noFill/>
            <a:round/>
          </a:ln>
          <a:effectLst/>
        </p:spPr>
        <p:txBody>
          <a:bodyPr wrap="none" lIns="0" tIns="0" rIns="0" bIns="0" anchor="ctr">
            <a:spAutoFit/>
          </a:bodyPr>
          <a:lstStyle/>
          <a:p>
            <a:pPr algn="ctr">
              <a:lnSpc>
                <a:spcPct val="90000"/>
              </a:lnSpc>
              <a:buClr>
                <a:schemeClr val="bg2"/>
              </a:buClr>
              <a:buSzPct val="70000"/>
              <a:buFont typeface="Wingdings" panose="05000000000000000000" pitchFamily="2" charset="2"/>
              <a:buNone/>
            </a:pPr>
            <a:r>
              <a:rPr lang="zh-CN" altLang="en-US" sz="6000" b="1" dirty="0">
                <a:solidFill>
                  <a:schemeClr val="accent2"/>
                </a:solidFill>
                <a:latin typeface="微软雅黑" panose="020B0503020204020204" pitchFamily="34" charset="-122"/>
                <a:ea typeface="微软雅黑" panose="020B0503020204020204" pitchFamily="34" charset="-122"/>
              </a:rPr>
              <a:t>研究现状及方法</a:t>
            </a:r>
            <a:endParaRPr lang="en-US" altLang="zh-CN" sz="6000" b="1" dirty="0">
              <a:solidFill>
                <a:schemeClr val="accent2"/>
              </a:solidFill>
              <a:latin typeface="微软雅黑" panose="020B0503020204020204" pitchFamily="34" charset="-122"/>
              <a:ea typeface="微软雅黑" panose="020B0503020204020204" pitchFamily="34" charset="-122"/>
            </a:endParaRPr>
          </a:p>
        </p:txBody>
      </p:sp>
      <p:sp>
        <p:nvSpPr>
          <p:cNvPr id="21" name="矩形 20"/>
          <p:cNvSpPr/>
          <p:nvPr/>
        </p:nvSpPr>
        <p:spPr>
          <a:xfrm>
            <a:off x="7162012" y="2210168"/>
            <a:ext cx="585108" cy="56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smtClean="0">
                <a:solidFill>
                  <a:schemeClr val="accent1"/>
                </a:solidFill>
                <a:latin typeface="Agency FB" panose="020B0503020202020204" pitchFamily="34" charset="0"/>
              </a:rPr>
              <a:t>02</a:t>
            </a:r>
            <a:endParaRPr lang="zh-CN" altLang="en-US" sz="3600" b="1" dirty="0">
              <a:solidFill>
                <a:schemeClr val="accent2"/>
              </a:solidFill>
              <a:latin typeface="Agency FB" panose="020B0503020202020204" pitchFamily="34" charset="0"/>
            </a:endParaRPr>
          </a:p>
        </p:txBody>
      </p:sp>
      <p:sp>
        <p:nvSpPr>
          <p:cNvPr id="22" name="矩形 21"/>
          <p:cNvSpPr/>
          <p:nvPr/>
        </p:nvSpPr>
        <p:spPr>
          <a:xfrm>
            <a:off x="7267735" y="1759371"/>
            <a:ext cx="402872" cy="211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dirty="0" smtClean="0">
                <a:solidFill>
                  <a:schemeClr val="accent2"/>
                </a:solidFill>
                <a:latin typeface="Agency FB" panose="020B0503020202020204" pitchFamily="34" charset="0"/>
              </a:rPr>
              <a:t>Part</a:t>
            </a:r>
            <a:endParaRPr lang="zh-CN" altLang="en-US" sz="1100" b="1" dirty="0">
              <a:solidFill>
                <a:schemeClr val="accent2"/>
              </a:solidFill>
              <a:latin typeface="Agency FB" panose="020B0503020202020204" pitchFamily="34" charset="0"/>
            </a:endParaRPr>
          </a:p>
        </p:txBody>
      </p:sp>
      <p:grpSp>
        <p:nvGrpSpPr>
          <p:cNvPr id="27" name="组合 26"/>
          <p:cNvGrpSpPr/>
          <p:nvPr/>
        </p:nvGrpSpPr>
        <p:grpSpPr>
          <a:xfrm flipH="1">
            <a:off x="1263563" y="1320306"/>
            <a:ext cx="2858034" cy="4381994"/>
            <a:chOff x="0" y="860425"/>
            <a:chExt cx="2795588" cy="4286250"/>
          </a:xfrm>
          <a:solidFill>
            <a:schemeClr val="accent1"/>
          </a:solidFill>
        </p:grpSpPr>
        <p:sp>
          <p:nvSpPr>
            <p:cNvPr id="28" name="Freeform 5"/>
            <p:cNvSpPr>
              <a:spLocks noEditPoints="1"/>
            </p:cNvSpPr>
            <p:nvPr/>
          </p:nvSpPr>
          <p:spPr bwMode="auto">
            <a:xfrm>
              <a:off x="0" y="860425"/>
              <a:ext cx="2674938" cy="4286250"/>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grpFill/>
            <a:ln w="5" cap="flat">
              <a:noFill/>
              <a:prstDash val="solid"/>
              <a:miter lim="800000"/>
            </a:ln>
          </p:spPr>
          <p:txBody>
            <a:bodyPr vert="horz" wrap="square" lIns="91440" tIns="45720" rIns="91440" bIns="45720" numCol="1" anchor="t" anchorCtr="0" compatLnSpc="1"/>
            <a:lstStyle/>
            <a:p>
              <a:endParaRPr lang="zh-CN" altLang="en-US"/>
            </a:p>
          </p:txBody>
        </p:sp>
        <p:sp>
          <p:nvSpPr>
            <p:cNvPr id="29" name="Freeform 6"/>
            <p:cNvSpPr>
              <a:spLocks noEditPoints="1"/>
            </p:cNvSpPr>
            <p:nvPr/>
          </p:nvSpPr>
          <p:spPr bwMode="auto">
            <a:xfrm>
              <a:off x="2590800" y="2408238"/>
              <a:ext cx="204788" cy="2530475"/>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grpFill/>
            <a:ln>
              <a:noFill/>
            </a:ln>
          </p:spPr>
          <p:txBody>
            <a:bodyPr vert="horz" wrap="square" lIns="91440" tIns="45720" rIns="91440" bIns="45720" numCol="1" anchor="t" anchorCtr="0" compatLnSpc="1"/>
            <a:lstStyle/>
            <a:p>
              <a:endParaRPr lang="zh-CN" altLang="en-US"/>
            </a:p>
          </p:txBody>
        </p:sp>
      </p:grpSp>
      <p:sp>
        <p:nvSpPr>
          <p:cNvPr id="35" name="矩形 34"/>
          <p:cNvSpPr/>
          <p:nvPr/>
        </p:nvSpPr>
        <p:spPr>
          <a:xfrm>
            <a:off x="4244942" y="1320306"/>
            <a:ext cx="6448458" cy="4381994"/>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5825686" y="2993277"/>
            <a:ext cx="3259030" cy="586564"/>
            <a:chOff x="7232135" y="5964585"/>
            <a:chExt cx="4963932" cy="893415"/>
          </a:xfrm>
        </p:grpSpPr>
        <p:grpSp>
          <p:nvGrpSpPr>
            <p:cNvPr id="37" name="组合 36"/>
            <p:cNvGrpSpPr/>
            <p:nvPr/>
          </p:nvGrpSpPr>
          <p:grpSpPr>
            <a:xfrm>
              <a:off x="7233586" y="5964585"/>
              <a:ext cx="4961031" cy="814555"/>
              <a:chOff x="6350" y="1903413"/>
              <a:chExt cx="12182476" cy="2000250"/>
            </a:xfrm>
          </p:grpSpPr>
          <p:sp>
            <p:nvSpPr>
              <p:cNvPr id="39"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8" name="任意多边形 37"/>
            <p:cNvSpPr/>
            <p:nvPr/>
          </p:nvSpPr>
          <p:spPr>
            <a:xfrm>
              <a:off x="7232135" y="6544974"/>
              <a:ext cx="4963932" cy="313026"/>
            </a:xfrm>
            <a:custGeom>
              <a:avLst/>
              <a:gdLst>
                <a:gd name="connsiteX0" fmla="*/ 0 w 12189600"/>
                <a:gd name="connsiteY0" fmla="*/ 356 h 768677"/>
                <a:gd name="connsiteX1" fmla="*/ 3161678 w 12189600"/>
                <a:gd name="connsiteY1" fmla="*/ 356 h 768677"/>
                <a:gd name="connsiteX2" fmla="*/ 5845209 w 12189600"/>
                <a:gd name="connsiteY2" fmla="*/ 436500 h 768677"/>
                <a:gd name="connsiteX3" fmla="*/ 6036969 w 12189600"/>
                <a:gd name="connsiteY3" fmla="*/ 545571 h 768677"/>
                <a:gd name="connsiteX4" fmla="*/ 6152865 w 12189600"/>
                <a:gd name="connsiteY4" fmla="*/ 545571 h 768677"/>
                <a:gd name="connsiteX5" fmla="*/ 6355979 w 12189600"/>
                <a:gd name="connsiteY5" fmla="*/ 430507 h 768677"/>
                <a:gd name="connsiteX6" fmla="*/ 8761275 w 12189600"/>
                <a:gd name="connsiteY6" fmla="*/ 356 h 768677"/>
                <a:gd name="connsiteX7" fmla="*/ 12189600 w 12189600"/>
                <a:gd name="connsiteY7" fmla="*/ 356 h 768677"/>
                <a:gd name="connsiteX8" fmla="*/ 12189600 w 12189600"/>
                <a:gd name="connsiteY8" fmla="*/ 190568 h 768677"/>
                <a:gd name="connsiteX9" fmla="*/ 8761275 w 12189600"/>
                <a:gd name="connsiteY9" fmla="*/ 190568 h 768677"/>
                <a:gd name="connsiteX10" fmla="*/ 6642677 w 12189600"/>
                <a:gd name="connsiteY10" fmla="*/ 497440 h 768677"/>
                <a:gd name="connsiteX11" fmla="*/ 6365912 w 12189600"/>
                <a:gd name="connsiteY11" fmla="*/ 616448 h 768677"/>
                <a:gd name="connsiteX12" fmla="*/ 6372664 w 12189600"/>
                <a:gd name="connsiteY12" fmla="*/ 649890 h 768677"/>
                <a:gd name="connsiteX13" fmla="*/ 6372664 w 12189600"/>
                <a:gd name="connsiteY13" fmla="*/ 664357 h 768677"/>
                <a:gd name="connsiteX14" fmla="*/ 6268345 w 12189600"/>
                <a:gd name="connsiteY14" fmla="*/ 768676 h 768677"/>
                <a:gd name="connsiteX15" fmla="*/ 6094802 w 12189600"/>
                <a:gd name="connsiteY15" fmla="*/ 768676 h 768677"/>
                <a:gd name="connsiteX16" fmla="*/ 6094800 w 12189600"/>
                <a:gd name="connsiteY16" fmla="*/ 768677 h 768677"/>
                <a:gd name="connsiteX17" fmla="*/ 6094798 w 12189600"/>
                <a:gd name="connsiteY17" fmla="*/ 768676 h 768677"/>
                <a:gd name="connsiteX18" fmla="*/ 5921255 w 12189600"/>
                <a:gd name="connsiteY18" fmla="*/ 768676 h 768677"/>
                <a:gd name="connsiteX19" fmla="*/ 5816936 w 12189600"/>
                <a:gd name="connsiteY19" fmla="*/ 664357 h 768677"/>
                <a:gd name="connsiteX20" fmla="*/ 5816936 w 12189600"/>
                <a:gd name="connsiteY20" fmla="*/ 649890 h 768677"/>
                <a:gd name="connsiteX21" fmla="*/ 5823520 w 12189600"/>
                <a:gd name="connsiteY21" fmla="*/ 617281 h 768677"/>
                <a:gd name="connsiteX22" fmla="*/ 5566416 w 12189600"/>
                <a:gd name="connsiteY22" fmla="*/ 505480 h 768677"/>
                <a:gd name="connsiteX23" fmla="*/ 3161678 w 12189600"/>
                <a:gd name="connsiteY23" fmla="*/ 190568 h 768677"/>
                <a:gd name="connsiteX24" fmla="*/ 0 w 12189600"/>
                <a:gd name="connsiteY24" fmla="*/ 190568 h 768677"/>
                <a:gd name="connsiteX25" fmla="*/ 0 w 12189600"/>
                <a:gd name="connsiteY25" fmla="*/ 124917 h 768677"/>
                <a:gd name="connsiteX26" fmla="*/ 0 w 12189600"/>
                <a:gd name="connsiteY26" fmla="*/ 356 h 7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9600" h="768677">
                  <a:moveTo>
                    <a:pt x="0" y="356"/>
                  </a:moveTo>
                  <a:cubicBezTo>
                    <a:pt x="3161678" y="356"/>
                    <a:pt x="3161678" y="356"/>
                    <a:pt x="3161678" y="356"/>
                  </a:cubicBezTo>
                  <a:cubicBezTo>
                    <a:pt x="4375480" y="-7983"/>
                    <a:pt x="5229585" y="129596"/>
                    <a:pt x="5845209" y="436500"/>
                  </a:cubicBezTo>
                  <a:lnTo>
                    <a:pt x="6036969" y="545571"/>
                  </a:lnTo>
                  <a:lnTo>
                    <a:pt x="6152865" y="545571"/>
                  </a:lnTo>
                  <a:lnTo>
                    <a:pt x="6355979" y="430507"/>
                  </a:lnTo>
                  <a:cubicBezTo>
                    <a:pt x="6996124" y="114657"/>
                    <a:pt x="7844674" y="356"/>
                    <a:pt x="8761275" y="356"/>
                  </a:cubicBezTo>
                  <a:cubicBezTo>
                    <a:pt x="12189600" y="356"/>
                    <a:pt x="12189600" y="356"/>
                    <a:pt x="12189600" y="356"/>
                  </a:cubicBezTo>
                  <a:lnTo>
                    <a:pt x="12189600" y="190568"/>
                  </a:lnTo>
                  <a:cubicBezTo>
                    <a:pt x="12189600" y="190568"/>
                    <a:pt x="12189600" y="190568"/>
                    <a:pt x="8761275" y="190568"/>
                  </a:cubicBezTo>
                  <a:cubicBezTo>
                    <a:pt x="7975617" y="190568"/>
                    <a:pt x="7239956" y="274545"/>
                    <a:pt x="6642677" y="497440"/>
                  </a:cubicBezTo>
                  <a:lnTo>
                    <a:pt x="6365912" y="616448"/>
                  </a:lnTo>
                  <a:lnTo>
                    <a:pt x="6372664" y="649890"/>
                  </a:lnTo>
                  <a:lnTo>
                    <a:pt x="6372664" y="664357"/>
                  </a:lnTo>
                  <a:cubicBezTo>
                    <a:pt x="6372664" y="721971"/>
                    <a:pt x="6325959" y="768676"/>
                    <a:pt x="6268345" y="768676"/>
                  </a:cubicBezTo>
                  <a:lnTo>
                    <a:pt x="6094802" y="768676"/>
                  </a:lnTo>
                  <a:lnTo>
                    <a:pt x="6094800" y="768677"/>
                  </a:lnTo>
                  <a:lnTo>
                    <a:pt x="6094798" y="768676"/>
                  </a:lnTo>
                  <a:lnTo>
                    <a:pt x="5921255" y="768676"/>
                  </a:lnTo>
                  <a:cubicBezTo>
                    <a:pt x="5863641" y="768676"/>
                    <a:pt x="5816936" y="721971"/>
                    <a:pt x="5816936" y="664357"/>
                  </a:cubicBezTo>
                  <a:lnTo>
                    <a:pt x="5816936" y="649890"/>
                  </a:lnTo>
                  <a:lnTo>
                    <a:pt x="5823520" y="617281"/>
                  </a:lnTo>
                  <a:lnTo>
                    <a:pt x="5566416" y="505480"/>
                  </a:lnTo>
                  <a:cubicBezTo>
                    <a:pt x="4978214" y="283478"/>
                    <a:pt x="4202080" y="183420"/>
                    <a:pt x="3161678" y="190568"/>
                  </a:cubicBezTo>
                  <a:cubicBezTo>
                    <a:pt x="3161678" y="190568"/>
                    <a:pt x="3161678" y="190568"/>
                    <a:pt x="0" y="190568"/>
                  </a:cubicBezTo>
                  <a:lnTo>
                    <a:pt x="0" y="124917"/>
                  </a:lnTo>
                  <a:cubicBezTo>
                    <a:pt x="0" y="356"/>
                    <a:pt x="0" y="356"/>
                    <a:pt x="0" y="356"/>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研究现状</a:t>
            </a:r>
            <a:endParaRPr lang="zh-CN" altLang="en-US" dirty="0"/>
          </a:p>
        </p:txBody>
      </p:sp>
      <p:grpSp>
        <p:nvGrpSpPr>
          <p:cNvPr id="8" name="组合 7"/>
          <p:cNvGrpSpPr/>
          <p:nvPr/>
        </p:nvGrpSpPr>
        <p:grpSpPr>
          <a:xfrm>
            <a:off x="859182" y="1627505"/>
            <a:ext cx="2044038" cy="3263240"/>
            <a:chOff x="795682" y="1627505"/>
            <a:chExt cx="2044038" cy="3263240"/>
          </a:xfrm>
        </p:grpSpPr>
        <p:sp>
          <p:nvSpPr>
            <p:cNvPr id="6" name="同侧圆角矩形 5"/>
            <p:cNvSpPr/>
            <p:nvPr/>
          </p:nvSpPr>
          <p:spPr>
            <a:xfrm>
              <a:off x="795682" y="1627505"/>
              <a:ext cx="2044038" cy="1226820"/>
            </a:xfrm>
            <a:prstGeom prst="round2Same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95682" y="2854325"/>
              <a:ext cx="2044038" cy="1255948"/>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109457" y="4110273"/>
              <a:ext cx="730263" cy="780472"/>
            </a:xfrm>
            <a:prstGeom prst="triangle">
              <a:avLst>
                <a:gd name="adj" fmla="val 0"/>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814381" y="1614170"/>
            <a:ext cx="2044038" cy="3263240"/>
            <a:chOff x="795682" y="1627505"/>
            <a:chExt cx="2044038" cy="3263240"/>
          </a:xfrm>
        </p:grpSpPr>
        <p:sp>
          <p:nvSpPr>
            <p:cNvPr id="43" name="同侧圆角矩形 42"/>
            <p:cNvSpPr/>
            <p:nvPr/>
          </p:nvSpPr>
          <p:spPr>
            <a:xfrm>
              <a:off x="795682" y="1627505"/>
              <a:ext cx="2044038" cy="1226820"/>
            </a:xfrm>
            <a:prstGeom prst="round2Same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95682" y="2854325"/>
              <a:ext cx="2044038" cy="1255948"/>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flipV="1">
              <a:off x="2109457" y="4110273"/>
              <a:ext cx="730263" cy="780472"/>
            </a:xfrm>
            <a:prstGeom prst="triangle">
              <a:avLst>
                <a:gd name="adj" fmla="val 0"/>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6769671" y="1614170"/>
            <a:ext cx="2044038" cy="3263240"/>
            <a:chOff x="795682" y="1627505"/>
            <a:chExt cx="2044038" cy="3263240"/>
          </a:xfrm>
        </p:grpSpPr>
        <p:sp>
          <p:nvSpPr>
            <p:cNvPr id="48" name="同侧圆角矩形 47"/>
            <p:cNvSpPr/>
            <p:nvPr/>
          </p:nvSpPr>
          <p:spPr>
            <a:xfrm>
              <a:off x="795682" y="1627505"/>
              <a:ext cx="2044038" cy="1226820"/>
            </a:xfrm>
            <a:prstGeom prst="round2Same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95682" y="2854325"/>
              <a:ext cx="2044038" cy="1255948"/>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2109457" y="4110273"/>
              <a:ext cx="730263" cy="780472"/>
            </a:xfrm>
            <a:prstGeom prst="triangle">
              <a:avLst>
                <a:gd name="adj" fmla="val 0"/>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459735" y="3047396"/>
            <a:ext cx="738740" cy="738740"/>
          </a:xfrm>
          <a:prstGeom prst="ellipse">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accent1"/>
                </a:solidFill>
                <a:latin typeface="Agency FB" panose="020B0503020202020204" pitchFamily="34" charset="0"/>
              </a:rPr>
              <a:t>1</a:t>
            </a:r>
            <a:endParaRPr lang="zh-CN" altLang="en-US" sz="3200" dirty="0">
              <a:solidFill>
                <a:schemeClr val="accent1"/>
              </a:solidFill>
              <a:latin typeface="Agency FB" panose="020B0503020202020204" pitchFamily="34" charset="0"/>
            </a:endParaRPr>
          </a:p>
        </p:txBody>
      </p:sp>
      <p:sp>
        <p:nvSpPr>
          <p:cNvPr id="24" name="椭圆 23"/>
          <p:cNvSpPr/>
          <p:nvPr/>
        </p:nvSpPr>
        <p:spPr>
          <a:xfrm>
            <a:off x="4399535" y="3047396"/>
            <a:ext cx="738740" cy="738740"/>
          </a:xfrm>
          <a:prstGeom prst="ellipse">
            <a:avLst/>
          </a:prstGeom>
          <a:solidFill>
            <a:schemeClr val="bg1"/>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accent2"/>
                </a:solidFill>
                <a:latin typeface="Agency FB" panose="020B0503020202020204" pitchFamily="34" charset="0"/>
              </a:rPr>
              <a:t>2</a:t>
            </a:r>
            <a:endParaRPr lang="zh-CN" altLang="en-US" sz="3200" dirty="0">
              <a:solidFill>
                <a:schemeClr val="accent2"/>
              </a:solidFill>
              <a:latin typeface="Agency FB" panose="020B0503020202020204" pitchFamily="34" charset="0"/>
            </a:endParaRPr>
          </a:p>
        </p:txBody>
      </p:sp>
      <p:sp>
        <p:nvSpPr>
          <p:cNvPr id="25" name="椭圆 24"/>
          <p:cNvSpPr/>
          <p:nvPr/>
        </p:nvSpPr>
        <p:spPr>
          <a:xfrm>
            <a:off x="7519235" y="3047396"/>
            <a:ext cx="738740" cy="738740"/>
          </a:xfrm>
          <a:prstGeom prst="ellipse">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accent1"/>
                </a:solidFill>
                <a:latin typeface="Agency FB" panose="020B0503020202020204" pitchFamily="34" charset="0"/>
              </a:rPr>
              <a:t>3</a:t>
            </a:r>
            <a:endParaRPr lang="zh-CN" altLang="en-US" sz="3200" dirty="0">
              <a:solidFill>
                <a:schemeClr val="accent1"/>
              </a:solidFill>
              <a:latin typeface="Agency FB" panose="020B0503020202020204" pitchFamily="34" charset="0"/>
            </a:endParaRPr>
          </a:p>
        </p:txBody>
      </p:sp>
      <p:sp>
        <p:nvSpPr>
          <p:cNvPr id="27" name="TextBox 28"/>
          <p:cNvSpPr txBox="1"/>
          <p:nvPr/>
        </p:nvSpPr>
        <p:spPr>
          <a:xfrm>
            <a:off x="968375" y="1654175"/>
            <a:ext cx="1824990" cy="120015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ctr"/>
            <a:r>
              <a:rPr lang="zh-CN" altLang="en-US" b="1" dirty="0" smtClean="0">
                <a:solidFill>
                  <a:schemeClr val="bg1"/>
                </a:solidFill>
              </a:rPr>
              <a:t>有关课堂违纪行为的描述性研究</a:t>
            </a:r>
            <a:endParaRPr lang="zh-CN" altLang="en-US" b="1" dirty="0">
              <a:solidFill>
                <a:schemeClr val="bg1"/>
              </a:solidFill>
            </a:endParaRPr>
          </a:p>
        </p:txBody>
      </p:sp>
      <p:sp>
        <p:nvSpPr>
          <p:cNvPr id="28" name="TextBox 29"/>
          <p:cNvSpPr txBox="1"/>
          <p:nvPr/>
        </p:nvSpPr>
        <p:spPr>
          <a:xfrm>
            <a:off x="859182" y="4890722"/>
            <a:ext cx="2135555" cy="112839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tx1"/>
                </a:solidFill>
              </a:rPr>
              <a:t>研究者大多都将“影响”或“干扰”了正常教学秩序的学生行为视为“课堂违纪行为”</a:t>
            </a:r>
          </a:p>
        </p:txBody>
      </p:sp>
      <p:sp>
        <p:nvSpPr>
          <p:cNvPr id="31" name="TextBox 28"/>
          <p:cNvSpPr txBox="1"/>
          <p:nvPr/>
        </p:nvSpPr>
        <p:spPr>
          <a:xfrm>
            <a:off x="3932555" y="1654175"/>
            <a:ext cx="1858010" cy="120015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ctr"/>
            <a:r>
              <a:rPr lang="zh-CN" altLang="en-US" b="1" dirty="0">
                <a:solidFill>
                  <a:schemeClr val="bg1"/>
                </a:solidFill>
              </a:rPr>
              <a:t>有关课堂违纪行为的解释性研究</a:t>
            </a:r>
          </a:p>
        </p:txBody>
      </p:sp>
      <p:sp>
        <p:nvSpPr>
          <p:cNvPr id="32" name="TextBox 29"/>
          <p:cNvSpPr txBox="1"/>
          <p:nvPr/>
        </p:nvSpPr>
        <p:spPr>
          <a:xfrm>
            <a:off x="3746436" y="4877387"/>
            <a:ext cx="2179453" cy="112839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tx1"/>
                </a:solidFill>
              </a:rPr>
              <a:t>影响课堂纪律的因素涉及到了以下几种，分别为：环境、学生以及教师因素。</a:t>
            </a:r>
          </a:p>
        </p:txBody>
      </p:sp>
      <p:sp>
        <p:nvSpPr>
          <p:cNvPr id="33" name="TextBox 28"/>
          <p:cNvSpPr txBox="1"/>
          <p:nvPr/>
        </p:nvSpPr>
        <p:spPr>
          <a:xfrm>
            <a:off x="6866255" y="1735455"/>
            <a:ext cx="1851025" cy="80010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ctr"/>
            <a:r>
              <a:rPr lang="zh-CN" altLang="en-US" b="1" dirty="0" smtClean="0">
                <a:solidFill>
                  <a:schemeClr val="bg1"/>
                </a:solidFill>
              </a:rPr>
              <a:t>现有研究的不足与启示</a:t>
            </a:r>
            <a:endParaRPr lang="zh-CN" altLang="en-US" b="1" dirty="0">
              <a:solidFill>
                <a:schemeClr val="bg1"/>
              </a:solidFill>
            </a:endParaRPr>
          </a:p>
        </p:txBody>
      </p:sp>
      <p:sp>
        <p:nvSpPr>
          <p:cNvPr id="34" name="TextBox 29"/>
          <p:cNvSpPr txBox="1"/>
          <p:nvPr/>
        </p:nvSpPr>
        <p:spPr>
          <a:xfrm>
            <a:off x="6359461" y="4890722"/>
            <a:ext cx="2135555" cy="845820"/>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tx1"/>
                </a:solidFill>
              </a:rPr>
              <a:t>对高中生生物课堂违纪行为及成因的分析几乎是空白。</a:t>
            </a:r>
          </a:p>
        </p:txBody>
      </p:sp>
      <p:sp>
        <p:nvSpPr>
          <p:cNvPr id="3" name="TextBox 29"/>
          <p:cNvSpPr txBox="1"/>
          <p:nvPr/>
        </p:nvSpPr>
        <p:spPr>
          <a:xfrm>
            <a:off x="8574976" y="4877387"/>
            <a:ext cx="2135555" cy="1974850"/>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tx1"/>
                </a:solidFill>
              </a:rPr>
              <a:t>生物学科在江苏省现行高考政策中有必修类的“小高考”和选修类的高考两种情形，常州市L高中是艺术类高中，学生在此背景下的生物课堂违纪行为成因有特殊性。</a:t>
            </a:r>
          </a:p>
        </p:txBody>
      </p:sp>
    </p:spTree>
  </p:cSld>
  <p:clrMapOvr>
    <a:masterClrMapping/>
  </p:clrMapOvr>
  <mc:AlternateContent xmlns:mc="http://schemas.openxmlformats.org/markup-compatibility/2006">
    <mc:Choice xmlns=""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标题 80"/>
          <p:cNvSpPr>
            <a:spLocks noGrp="1"/>
          </p:cNvSpPr>
          <p:nvPr>
            <p:ph type="title"/>
          </p:nvPr>
        </p:nvSpPr>
        <p:spPr/>
        <p:txBody>
          <a:bodyPr/>
          <a:lstStyle/>
          <a:p>
            <a:r>
              <a:rPr lang="zh-CN" altLang="en-US" dirty="0" smtClean="0"/>
              <a:t>研究方法</a:t>
            </a:r>
            <a:endParaRPr lang="zh-CN" altLang="en-US" dirty="0"/>
          </a:p>
        </p:txBody>
      </p:sp>
      <p:sp>
        <p:nvSpPr>
          <p:cNvPr id="46" name="TextBox 19"/>
          <p:cNvSpPr txBox="1"/>
          <p:nvPr/>
        </p:nvSpPr>
        <p:spPr>
          <a:xfrm>
            <a:off x="891016" y="4875377"/>
            <a:ext cx="662052" cy="662052"/>
          </a:xfrm>
          <a:prstGeom prst="roundRect">
            <a:avLst>
              <a:gd name="adj" fmla="val 25299"/>
            </a:avLst>
          </a:prstGeom>
          <a:solidFill>
            <a:schemeClr val="accent1"/>
          </a:solidFill>
        </p:spPr>
        <p:txBody>
          <a:bodyPr wrap="square" lIns="0" tIns="0" rIns="0" bIns="0" rtlCol="0" anchor="ctr">
            <a:noAutofit/>
          </a:bodyPr>
          <a:lstStyle/>
          <a:p>
            <a:pPr algn="ctr"/>
            <a:r>
              <a:rPr lang="en-US" altLang="zh-CN" sz="2800" dirty="0" smtClean="0">
                <a:solidFill>
                  <a:schemeClr val="bg1"/>
                </a:solidFill>
                <a:latin typeface="Agency FB" panose="020B0503020202020204" pitchFamily="34" charset="0"/>
                <a:ea typeface="微软雅黑" panose="020B0503020204020204" pitchFamily="34" charset="-122"/>
              </a:rPr>
              <a:t>02</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47" name="TextBox 28"/>
          <p:cNvSpPr txBox="1"/>
          <p:nvPr/>
        </p:nvSpPr>
        <p:spPr>
          <a:xfrm>
            <a:off x="1895742" y="4675322"/>
            <a:ext cx="2253331" cy="40005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b="1" dirty="0" smtClean="0">
                <a:solidFill>
                  <a:schemeClr val="accent1"/>
                </a:solidFill>
              </a:rPr>
              <a:t>观察法</a:t>
            </a:r>
            <a:endParaRPr lang="zh-CN" altLang="en-US" b="1" dirty="0">
              <a:solidFill>
                <a:schemeClr val="accent1"/>
              </a:solidFill>
            </a:endParaRPr>
          </a:p>
        </p:txBody>
      </p:sp>
      <p:sp>
        <p:nvSpPr>
          <p:cNvPr id="48" name="TextBox 29"/>
          <p:cNvSpPr txBox="1"/>
          <p:nvPr/>
        </p:nvSpPr>
        <p:spPr>
          <a:xfrm>
            <a:off x="1895743" y="5189884"/>
            <a:ext cx="2294502" cy="141033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tx1"/>
                </a:solidFill>
              </a:rPr>
              <a:t>本研究观察目的是要对常州市L高中生物课堂班级的学生违纪行为进行深入细致的考察,并对这些违纪行为进行描述和分析。</a:t>
            </a:r>
          </a:p>
        </p:txBody>
      </p:sp>
      <p:sp>
        <p:nvSpPr>
          <p:cNvPr id="49" name="TextBox 19"/>
          <p:cNvSpPr txBox="1"/>
          <p:nvPr/>
        </p:nvSpPr>
        <p:spPr>
          <a:xfrm>
            <a:off x="891016" y="2116449"/>
            <a:ext cx="662052" cy="662052"/>
          </a:xfrm>
          <a:prstGeom prst="roundRect">
            <a:avLst>
              <a:gd name="adj" fmla="val 26738"/>
            </a:avLst>
          </a:prstGeom>
          <a:solidFill>
            <a:schemeClr val="accent2"/>
          </a:solidFill>
        </p:spPr>
        <p:txBody>
          <a:bodyPr wrap="square" lIns="0" tIns="0" rIns="0" bIns="0" rtlCol="0" anchor="ctr">
            <a:noAutofit/>
          </a:bodyPr>
          <a:lstStyle/>
          <a:p>
            <a:pPr algn="ctr"/>
            <a:r>
              <a:rPr lang="en-US" altLang="zh-CN" sz="2800" dirty="0" smtClean="0">
                <a:solidFill>
                  <a:schemeClr val="bg1"/>
                </a:solidFill>
                <a:latin typeface="Agency FB" panose="020B0503020202020204" pitchFamily="34" charset="0"/>
                <a:ea typeface="微软雅黑" panose="020B0503020204020204" pitchFamily="34" charset="-122"/>
              </a:rPr>
              <a:t>01</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50" name="TextBox 28"/>
          <p:cNvSpPr txBox="1"/>
          <p:nvPr/>
        </p:nvSpPr>
        <p:spPr>
          <a:xfrm>
            <a:off x="1895742" y="1865770"/>
            <a:ext cx="2253331" cy="40005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b="1" dirty="0"/>
              <a:t>文献研究法</a:t>
            </a:r>
          </a:p>
        </p:txBody>
      </p:sp>
      <p:sp>
        <p:nvSpPr>
          <p:cNvPr id="51" name="TextBox 29"/>
          <p:cNvSpPr txBox="1"/>
          <p:nvPr/>
        </p:nvSpPr>
        <p:spPr>
          <a:xfrm>
            <a:off x="1895743" y="2380332"/>
            <a:ext cx="2294502" cy="169227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tx1"/>
                </a:solidFill>
              </a:rPr>
              <a:t>通过对文献进行整合与归纳，详细的了解国内外在有关高中生物课堂违纪行为成因的研究现状，提出本论文所要研究的内容，以及想要解决的问题</a:t>
            </a:r>
          </a:p>
        </p:txBody>
      </p:sp>
      <p:sp>
        <p:nvSpPr>
          <p:cNvPr id="56" name="TextBox 19"/>
          <p:cNvSpPr txBox="1"/>
          <p:nvPr/>
        </p:nvSpPr>
        <p:spPr>
          <a:xfrm>
            <a:off x="7881098" y="4924809"/>
            <a:ext cx="662052" cy="662052"/>
          </a:xfrm>
          <a:prstGeom prst="roundRect">
            <a:avLst>
              <a:gd name="adj" fmla="val 28177"/>
            </a:avLst>
          </a:prstGeom>
          <a:solidFill>
            <a:schemeClr val="accent2"/>
          </a:solidFill>
        </p:spPr>
        <p:txBody>
          <a:bodyPr wrap="square" lIns="0" tIns="0" rIns="0" bIns="0" rtlCol="0" anchor="ctr">
            <a:noAutofit/>
          </a:bodyPr>
          <a:lstStyle/>
          <a:p>
            <a:pPr algn="ctr"/>
            <a:r>
              <a:rPr lang="en-US" altLang="zh-CN" sz="2800" dirty="0" smtClean="0">
                <a:solidFill>
                  <a:schemeClr val="bg1"/>
                </a:solidFill>
                <a:latin typeface="Agency FB" panose="020B0503020202020204" pitchFamily="34" charset="0"/>
                <a:ea typeface="微软雅黑" panose="020B0503020204020204" pitchFamily="34" charset="-122"/>
              </a:rPr>
              <a:t>04</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57" name="TextBox 28"/>
          <p:cNvSpPr txBox="1"/>
          <p:nvPr/>
        </p:nvSpPr>
        <p:spPr>
          <a:xfrm>
            <a:off x="8800662" y="4675322"/>
            <a:ext cx="2253331" cy="40005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b="1" dirty="0"/>
              <a:t>问卷调查法</a:t>
            </a:r>
          </a:p>
        </p:txBody>
      </p:sp>
      <p:sp>
        <p:nvSpPr>
          <p:cNvPr id="58" name="TextBox 29"/>
          <p:cNvSpPr txBox="1"/>
          <p:nvPr/>
        </p:nvSpPr>
        <p:spPr>
          <a:xfrm>
            <a:off x="8800662" y="5189884"/>
            <a:ext cx="2349938" cy="169227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bg2">
                    <a:lumMod val="25000"/>
                  </a:schemeClr>
                </a:solidFill>
              </a:rPr>
              <a:t>采用问卷调查形式，研究艺术类高中生物课堂违纪行为的表现、成因及教师的应对策略，从实践中发现问题，总结规律，提出相应的对策。</a:t>
            </a:r>
          </a:p>
        </p:txBody>
      </p:sp>
      <p:sp>
        <p:nvSpPr>
          <p:cNvPr id="59" name="TextBox 19"/>
          <p:cNvSpPr txBox="1"/>
          <p:nvPr/>
        </p:nvSpPr>
        <p:spPr>
          <a:xfrm>
            <a:off x="7881098" y="2116449"/>
            <a:ext cx="662052" cy="662052"/>
          </a:xfrm>
          <a:prstGeom prst="roundRect">
            <a:avLst>
              <a:gd name="adj" fmla="val 23861"/>
            </a:avLst>
          </a:prstGeom>
          <a:solidFill>
            <a:schemeClr val="accent1"/>
          </a:solidFill>
        </p:spPr>
        <p:txBody>
          <a:bodyPr wrap="square" lIns="0" tIns="0" rIns="0" bIns="0" rtlCol="0" anchor="ctr">
            <a:noAutofit/>
          </a:bodyPr>
          <a:lstStyle/>
          <a:p>
            <a:pPr algn="ctr"/>
            <a:r>
              <a:rPr lang="en-US" altLang="zh-CN" sz="2800" dirty="0" smtClean="0">
                <a:solidFill>
                  <a:schemeClr val="bg1"/>
                </a:solidFill>
                <a:latin typeface="Agency FB" panose="020B0503020202020204" pitchFamily="34" charset="0"/>
                <a:ea typeface="微软雅黑" panose="020B0503020204020204" pitchFamily="34" charset="-122"/>
              </a:rPr>
              <a:t>03</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60" name="TextBox 28"/>
          <p:cNvSpPr txBox="1"/>
          <p:nvPr/>
        </p:nvSpPr>
        <p:spPr>
          <a:xfrm>
            <a:off x="8800662" y="1865770"/>
            <a:ext cx="2253331" cy="400050"/>
          </a:xfrm>
          <a:prstGeom prst="rect">
            <a:avLst/>
          </a:prstGeom>
          <a:noFill/>
        </p:spPr>
        <p:txBody>
          <a:bodyPr wrap="square" lIns="0" tIns="0" rIns="0" bIns="0" rtlCol="0">
            <a:spAutoFit/>
          </a:bodyPr>
          <a:lstStyle>
            <a:defPPr>
              <a:defRPr lang="zh-CN"/>
            </a:defPPr>
            <a:lvl1pPr algn="r">
              <a:defRPr sz="2600">
                <a:solidFill>
                  <a:schemeClr val="accent2"/>
                </a:solidFill>
                <a:latin typeface="微软雅黑" panose="020B0503020204020204" pitchFamily="34" charset="-122"/>
                <a:ea typeface="微软雅黑" panose="020B0503020204020204" pitchFamily="34" charset="-122"/>
              </a:defRPr>
            </a:lvl1pPr>
          </a:lstStyle>
          <a:p>
            <a:pPr algn="l"/>
            <a:r>
              <a:rPr lang="zh-CN" altLang="en-US" b="1" dirty="0" smtClean="0">
                <a:solidFill>
                  <a:schemeClr val="accent1"/>
                </a:solidFill>
              </a:rPr>
              <a:t>访谈法</a:t>
            </a:r>
            <a:endParaRPr lang="zh-CN" altLang="en-US" b="1" dirty="0">
              <a:solidFill>
                <a:schemeClr val="accent1"/>
              </a:solidFill>
            </a:endParaRPr>
          </a:p>
        </p:txBody>
      </p:sp>
      <p:sp>
        <p:nvSpPr>
          <p:cNvPr id="61" name="TextBox 29"/>
          <p:cNvSpPr txBox="1"/>
          <p:nvPr/>
        </p:nvSpPr>
        <p:spPr>
          <a:xfrm>
            <a:off x="8800663" y="2380332"/>
            <a:ext cx="2309450" cy="1128395"/>
          </a:xfrm>
          <a:prstGeom prst="rect">
            <a:avLst/>
          </a:prstGeom>
        </p:spPr>
        <p:txBody>
          <a:bodyPr wrap="square" lIns="0" tIns="0" rIns="0" bIns="0">
            <a:spAutoFit/>
          </a:bodyPr>
          <a:lstStyle>
            <a:defPPr>
              <a:defRPr lang="zh-CN"/>
            </a:defPPr>
            <a:lvl1pPr algn="just">
              <a:defRPr>
                <a:solidFill>
                  <a:schemeClr val="accent2"/>
                </a:solidFill>
                <a:latin typeface="+mn-ea"/>
              </a:defRPr>
            </a:lvl1pPr>
          </a:lstStyle>
          <a:p>
            <a:pPr>
              <a:lnSpc>
                <a:spcPts val="2200"/>
              </a:lnSpc>
            </a:pPr>
            <a:r>
              <a:rPr lang="zh-CN" altLang="en-US" sz="1600" dirty="0">
                <a:solidFill>
                  <a:schemeClr val="bg2">
                    <a:lumMod val="25000"/>
                  </a:schemeClr>
                </a:solidFill>
              </a:rPr>
              <a:t>通过访谈，获得了有关生物课堂违纪行为具体表现和成因的信息，为本研究的深入开展提供了方向。</a:t>
            </a:r>
          </a:p>
        </p:txBody>
      </p:sp>
      <p:grpSp>
        <p:nvGrpSpPr>
          <p:cNvPr id="12" name="组合 11"/>
          <p:cNvGrpSpPr/>
          <p:nvPr/>
        </p:nvGrpSpPr>
        <p:grpSpPr>
          <a:xfrm>
            <a:off x="6323759" y="3130550"/>
            <a:ext cx="1804599" cy="1687852"/>
            <a:chOff x="6323759" y="3206750"/>
            <a:chExt cx="1804599" cy="1687852"/>
          </a:xfrm>
        </p:grpSpPr>
        <p:sp>
          <p:nvSpPr>
            <p:cNvPr id="30" name="任意多边形 29"/>
            <p:cNvSpPr/>
            <p:nvPr/>
          </p:nvSpPr>
          <p:spPr>
            <a:xfrm rot="2700000">
              <a:off x="6966965" y="3232372"/>
              <a:ext cx="594169" cy="542925"/>
            </a:xfrm>
            <a:custGeom>
              <a:avLst/>
              <a:gdLst>
                <a:gd name="connsiteX0" fmla="*/ 0 w 594169"/>
                <a:gd name="connsiteY0" fmla="*/ 0 h 542925"/>
                <a:gd name="connsiteX1" fmla="*/ 594169 w 594169"/>
                <a:gd name="connsiteY1" fmla="*/ 0 h 542925"/>
                <a:gd name="connsiteX2" fmla="*/ 594169 w 594169"/>
                <a:gd name="connsiteY2" fmla="*/ 542925 h 542925"/>
                <a:gd name="connsiteX3" fmla="*/ 7 w 594169"/>
                <a:gd name="connsiteY3" fmla="*/ 542925 h 542925"/>
                <a:gd name="connsiteX4" fmla="*/ 335287 w 594169"/>
                <a:gd name="connsiteY4" fmla="*/ 271466 h 54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69" h="542925">
                  <a:moveTo>
                    <a:pt x="0" y="0"/>
                  </a:moveTo>
                  <a:lnTo>
                    <a:pt x="594169" y="0"/>
                  </a:lnTo>
                  <a:lnTo>
                    <a:pt x="594169" y="542925"/>
                  </a:lnTo>
                  <a:lnTo>
                    <a:pt x="7" y="542925"/>
                  </a:lnTo>
                  <a:lnTo>
                    <a:pt x="335287" y="271466"/>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8100000">
              <a:off x="6323759" y="3962089"/>
              <a:ext cx="1804599" cy="932513"/>
            </a:xfrm>
            <a:custGeom>
              <a:avLst/>
              <a:gdLst>
                <a:gd name="connsiteX0" fmla="*/ 1228726 w 1804599"/>
                <a:gd name="connsiteY0" fmla="*/ 0 h 932513"/>
                <a:gd name="connsiteX1" fmla="*/ 1804599 w 1804599"/>
                <a:gd name="connsiteY1" fmla="*/ 466257 h 932513"/>
                <a:gd name="connsiteX2" fmla="*/ 1228726 w 1804599"/>
                <a:gd name="connsiteY2" fmla="*/ 932513 h 932513"/>
                <a:gd name="connsiteX3" fmla="*/ 1228726 w 1804599"/>
                <a:gd name="connsiteY3" fmla="*/ 737719 h 932513"/>
                <a:gd name="connsiteX4" fmla="*/ 0 w 1804599"/>
                <a:gd name="connsiteY4" fmla="*/ 737719 h 932513"/>
                <a:gd name="connsiteX5" fmla="*/ 0 w 1804599"/>
                <a:gd name="connsiteY5" fmla="*/ 733905 h 932513"/>
                <a:gd name="connsiteX6" fmla="*/ 539111 w 1804599"/>
                <a:gd name="connsiteY6" fmla="*/ 194794 h 932513"/>
                <a:gd name="connsiteX7" fmla="*/ 1228726 w 1804599"/>
                <a:gd name="connsiteY7" fmla="*/ 194794 h 9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599" h="932513">
                  <a:moveTo>
                    <a:pt x="1228726" y="0"/>
                  </a:moveTo>
                  <a:lnTo>
                    <a:pt x="1804599" y="466257"/>
                  </a:lnTo>
                  <a:lnTo>
                    <a:pt x="1228726" y="932513"/>
                  </a:lnTo>
                  <a:lnTo>
                    <a:pt x="1228726" y="737719"/>
                  </a:lnTo>
                  <a:lnTo>
                    <a:pt x="0" y="737719"/>
                  </a:lnTo>
                  <a:lnTo>
                    <a:pt x="0" y="733905"/>
                  </a:lnTo>
                  <a:lnTo>
                    <a:pt x="539111" y="194794"/>
                  </a:lnTo>
                  <a:lnTo>
                    <a:pt x="1228726" y="19479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151698" y="4102574"/>
            <a:ext cx="1684621" cy="1804599"/>
            <a:chOff x="5151698" y="4178774"/>
            <a:chExt cx="1684621" cy="1804599"/>
          </a:xfrm>
        </p:grpSpPr>
        <p:sp>
          <p:nvSpPr>
            <p:cNvPr id="37" name="任意多边形 36"/>
            <p:cNvSpPr/>
            <p:nvPr/>
          </p:nvSpPr>
          <p:spPr>
            <a:xfrm rot="8100000">
              <a:off x="6242150" y="4843707"/>
              <a:ext cx="594169" cy="542925"/>
            </a:xfrm>
            <a:custGeom>
              <a:avLst/>
              <a:gdLst>
                <a:gd name="connsiteX0" fmla="*/ 0 w 594169"/>
                <a:gd name="connsiteY0" fmla="*/ 0 h 542925"/>
                <a:gd name="connsiteX1" fmla="*/ 594169 w 594169"/>
                <a:gd name="connsiteY1" fmla="*/ 0 h 542925"/>
                <a:gd name="connsiteX2" fmla="*/ 594169 w 594169"/>
                <a:gd name="connsiteY2" fmla="*/ 542925 h 542925"/>
                <a:gd name="connsiteX3" fmla="*/ 7 w 594169"/>
                <a:gd name="connsiteY3" fmla="*/ 542925 h 542925"/>
                <a:gd name="connsiteX4" fmla="*/ 335287 w 594169"/>
                <a:gd name="connsiteY4" fmla="*/ 271466 h 54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69" h="542925">
                  <a:moveTo>
                    <a:pt x="0" y="0"/>
                  </a:moveTo>
                  <a:lnTo>
                    <a:pt x="594169" y="0"/>
                  </a:lnTo>
                  <a:lnTo>
                    <a:pt x="594169" y="542925"/>
                  </a:lnTo>
                  <a:lnTo>
                    <a:pt x="7" y="542925"/>
                  </a:lnTo>
                  <a:lnTo>
                    <a:pt x="335287" y="27146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3500000">
              <a:off x="4715655" y="4614817"/>
              <a:ext cx="1804599" cy="932513"/>
            </a:xfrm>
            <a:custGeom>
              <a:avLst/>
              <a:gdLst>
                <a:gd name="connsiteX0" fmla="*/ 1228726 w 1804599"/>
                <a:gd name="connsiteY0" fmla="*/ 0 h 932513"/>
                <a:gd name="connsiteX1" fmla="*/ 1804599 w 1804599"/>
                <a:gd name="connsiteY1" fmla="*/ 466257 h 932513"/>
                <a:gd name="connsiteX2" fmla="*/ 1228726 w 1804599"/>
                <a:gd name="connsiteY2" fmla="*/ 932513 h 932513"/>
                <a:gd name="connsiteX3" fmla="*/ 1228726 w 1804599"/>
                <a:gd name="connsiteY3" fmla="*/ 737719 h 932513"/>
                <a:gd name="connsiteX4" fmla="*/ 0 w 1804599"/>
                <a:gd name="connsiteY4" fmla="*/ 737719 h 932513"/>
                <a:gd name="connsiteX5" fmla="*/ 0 w 1804599"/>
                <a:gd name="connsiteY5" fmla="*/ 733905 h 932513"/>
                <a:gd name="connsiteX6" fmla="*/ 539111 w 1804599"/>
                <a:gd name="connsiteY6" fmla="*/ 194794 h 932513"/>
                <a:gd name="connsiteX7" fmla="*/ 1228726 w 1804599"/>
                <a:gd name="connsiteY7" fmla="*/ 194794 h 9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599" h="932513">
                  <a:moveTo>
                    <a:pt x="1228726" y="0"/>
                  </a:moveTo>
                  <a:lnTo>
                    <a:pt x="1804599" y="466257"/>
                  </a:lnTo>
                  <a:lnTo>
                    <a:pt x="1228726" y="932513"/>
                  </a:lnTo>
                  <a:lnTo>
                    <a:pt x="1228726" y="737719"/>
                  </a:lnTo>
                  <a:lnTo>
                    <a:pt x="0" y="737719"/>
                  </a:lnTo>
                  <a:lnTo>
                    <a:pt x="0" y="733905"/>
                  </a:lnTo>
                  <a:lnTo>
                    <a:pt x="539111" y="194794"/>
                  </a:lnTo>
                  <a:lnTo>
                    <a:pt x="1228726" y="194794"/>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052553" y="2909991"/>
            <a:ext cx="1804599" cy="1705143"/>
            <a:chOff x="4052553" y="2986191"/>
            <a:chExt cx="1804599" cy="1705143"/>
          </a:xfrm>
        </p:grpSpPr>
        <p:sp>
          <p:nvSpPr>
            <p:cNvPr id="40" name="任意多边形 39"/>
            <p:cNvSpPr/>
            <p:nvPr/>
          </p:nvSpPr>
          <p:spPr>
            <a:xfrm rot="13500000">
              <a:off x="4634046" y="4122787"/>
              <a:ext cx="594169" cy="542925"/>
            </a:xfrm>
            <a:custGeom>
              <a:avLst/>
              <a:gdLst>
                <a:gd name="connsiteX0" fmla="*/ 0 w 594169"/>
                <a:gd name="connsiteY0" fmla="*/ 0 h 542925"/>
                <a:gd name="connsiteX1" fmla="*/ 594169 w 594169"/>
                <a:gd name="connsiteY1" fmla="*/ 0 h 542925"/>
                <a:gd name="connsiteX2" fmla="*/ 594169 w 594169"/>
                <a:gd name="connsiteY2" fmla="*/ 542925 h 542925"/>
                <a:gd name="connsiteX3" fmla="*/ 7 w 594169"/>
                <a:gd name="connsiteY3" fmla="*/ 542925 h 542925"/>
                <a:gd name="connsiteX4" fmla="*/ 335287 w 594169"/>
                <a:gd name="connsiteY4" fmla="*/ 271466 h 54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69" h="542925">
                  <a:moveTo>
                    <a:pt x="0" y="0"/>
                  </a:moveTo>
                  <a:lnTo>
                    <a:pt x="594169" y="0"/>
                  </a:lnTo>
                  <a:lnTo>
                    <a:pt x="594169" y="542925"/>
                  </a:lnTo>
                  <a:lnTo>
                    <a:pt x="7" y="542925"/>
                  </a:lnTo>
                  <a:lnTo>
                    <a:pt x="335287" y="271466"/>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8900000">
              <a:off x="4052553" y="2986191"/>
              <a:ext cx="1804599" cy="932513"/>
            </a:xfrm>
            <a:custGeom>
              <a:avLst/>
              <a:gdLst>
                <a:gd name="connsiteX0" fmla="*/ 1228726 w 1804599"/>
                <a:gd name="connsiteY0" fmla="*/ 0 h 932513"/>
                <a:gd name="connsiteX1" fmla="*/ 1804599 w 1804599"/>
                <a:gd name="connsiteY1" fmla="*/ 466257 h 932513"/>
                <a:gd name="connsiteX2" fmla="*/ 1228726 w 1804599"/>
                <a:gd name="connsiteY2" fmla="*/ 932513 h 932513"/>
                <a:gd name="connsiteX3" fmla="*/ 1228726 w 1804599"/>
                <a:gd name="connsiteY3" fmla="*/ 737719 h 932513"/>
                <a:gd name="connsiteX4" fmla="*/ 0 w 1804599"/>
                <a:gd name="connsiteY4" fmla="*/ 737719 h 932513"/>
                <a:gd name="connsiteX5" fmla="*/ 0 w 1804599"/>
                <a:gd name="connsiteY5" fmla="*/ 733905 h 932513"/>
                <a:gd name="connsiteX6" fmla="*/ 539111 w 1804599"/>
                <a:gd name="connsiteY6" fmla="*/ 194794 h 932513"/>
                <a:gd name="connsiteX7" fmla="*/ 1228726 w 1804599"/>
                <a:gd name="connsiteY7" fmla="*/ 194794 h 9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599" h="932513">
                  <a:moveTo>
                    <a:pt x="1228726" y="0"/>
                  </a:moveTo>
                  <a:lnTo>
                    <a:pt x="1804599" y="466257"/>
                  </a:lnTo>
                  <a:lnTo>
                    <a:pt x="1228726" y="932513"/>
                  </a:lnTo>
                  <a:lnTo>
                    <a:pt x="1228726" y="737719"/>
                  </a:lnTo>
                  <a:lnTo>
                    <a:pt x="0" y="737719"/>
                  </a:lnTo>
                  <a:lnTo>
                    <a:pt x="0" y="733905"/>
                  </a:lnTo>
                  <a:lnTo>
                    <a:pt x="539111" y="194794"/>
                  </a:lnTo>
                  <a:lnTo>
                    <a:pt x="1228726" y="19479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344592" y="1838511"/>
            <a:ext cx="1698890" cy="1804599"/>
            <a:chOff x="5344592" y="1914711"/>
            <a:chExt cx="1698890" cy="1804599"/>
          </a:xfrm>
        </p:grpSpPr>
        <p:sp>
          <p:nvSpPr>
            <p:cNvPr id="33" name="任意多边形 32"/>
            <p:cNvSpPr/>
            <p:nvPr/>
          </p:nvSpPr>
          <p:spPr>
            <a:xfrm rot="2700000">
              <a:off x="5674926" y="2350754"/>
              <a:ext cx="1804599" cy="932513"/>
            </a:xfrm>
            <a:custGeom>
              <a:avLst/>
              <a:gdLst>
                <a:gd name="connsiteX0" fmla="*/ 1228726 w 1804599"/>
                <a:gd name="connsiteY0" fmla="*/ 0 h 932513"/>
                <a:gd name="connsiteX1" fmla="*/ 1804599 w 1804599"/>
                <a:gd name="connsiteY1" fmla="*/ 466257 h 932513"/>
                <a:gd name="connsiteX2" fmla="*/ 1228726 w 1804599"/>
                <a:gd name="connsiteY2" fmla="*/ 932513 h 932513"/>
                <a:gd name="connsiteX3" fmla="*/ 1228726 w 1804599"/>
                <a:gd name="connsiteY3" fmla="*/ 737719 h 932513"/>
                <a:gd name="connsiteX4" fmla="*/ 0 w 1804599"/>
                <a:gd name="connsiteY4" fmla="*/ 737719 h 932513"/>
                <a:gd name="connsiteX5" fmla="*/ 0 w 1804599"/>
                <a:gd name="connsiteY5" fmla="*/ 733905 h 932513"/>
                <a:gd name="connsiteX6" fmla="*/ 539111 w 1804599"/>
                <a:gd name="connsiteY6" fmla="*/ 194794 h 932513"/>
                <a:gd name="connsiteX7" fmla="*/ 1228726 w 1804599"/>
                <a:gd name="connsiteY7" fmla="*/ 194794 h 9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599" h="932513">
                  <a:moveTo>
                    <a:pt x="1228726" y="0"/>
                  </a:moveTo>
                  <a:lnTo>
                    <a:pt x="1804599" y="466257"/>
                  </a:lnTo>
                  <a:lnTo>
                    <a:pt x="1228726" y="932513"/>
                  </a:lnTo>
                  <a:lnTo>
                    <a:pt x="1228726" y="737719"/>
                  </a:lnTo>
                  <a:lnTo>
                    <a:pt x="0" y="737719"/>
                  </a:lnTo>
                  <a:lnTo>
                    <a:pt x="0" y="733905"/>
                  </a:lnTo>
                  <a:lnTo>
                    <a:pt x="539111" y="194794"/>
                  </a:lnTo>
                  <a:lnTo>
                    <a:pt x="1228726" y="194794"/>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18900000">
              <a:off x="5344592" y="2494161"/>
              <a:ext cx="594169" cy="542925"/>
            </a:xfrm>
            <a:custGeom>
              <a:avLst/>
              <a:gdLst>
                <a:gd name="connsiteX0" fmla="*/ 0 w 594169"/>
                <a:gd name="connsiteY0" fmla="*/ 0 h 542925"/>
                <a:gd name="connsiteX1" fmla="*/ 594169 w 594169"/>
                <a:gd name="connsiteY1" fmla="*/ 0 h 542925"/>
                <a:gd name="connsiteX2" fmla="*/ 594169 w 594169"/>
                <a:gd name="connsiteY2" fmla="*/ 542925 h 542925"/>
                <a:gd name="connsiteX3" fmla="*/ 7 w 594169"/>
                <a:gd name="connsiteY3" fmla="*/ 542925 h 542925"/>
                <a:gd name="connsiteX4" fmla="*/ 335287 w 594169"/>
                <a:gd name="connsiteY4" fmla="*/ 271466 h 54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69" h="542925">
                  <a:moveTo>
                    <a:pt x="0" y="0"/>
                  </a:moveTo>
                  <a:lnTo>
                    <a:pt x="594169" y="0"/>
                  </a:lnTo>
                  <a:lnTo>
                    <a:pt x="594169" y="542925"/>
                  </a:lnTo>
                  <a:lnTo>
                    <a:pt x="7" y="542925"/>
                  </a:lnTo>
                  <a:lnTo>
                    <a:pt x="335287" y="27146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609"/>
          <p:cNvSpPr>
            <a:spLocks noEditPoints="1" noChangeArrowheads="1"/>
          </p:cNvSpPr>
          <p:nvPr/>
        </p:nvSpPr>
        <p:spPr bwMode="auto">
          <a:xfrm>
            <a:off x="4404127" y="1988707"/>
            <a:ext cx="6130088" cy="3045192"/>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2">
              <a:lumMod val="90000"/>
              <a:alpha val="70000"/>
            </a:schemeClr>
          </a:solidFill>
          <a:ln>
            <a:noFill/>
          </a:ln>
        </p:spPr>
        <p:txBody>
          <a:bodyPr lIns="130893" tIns="65447" rIns="130893" bIns="65447"/>
          <a:lstStyle/>
          <a:p>
            <a:pPr>
              <a:defRPr/>
            </a:pPr>
            <a:endParaRPr lang="zh-CN" altLang="en-US"/>
          </a:p>
        </p:txBody>
      </p:sp>
      <p:grpSp>
        <p:nvGrpSpPr>
          <p:cNvPr id="16" name="组合 15"/>
          <p:cNvGrpSpPr/>
          <p:nvPr/>
        </p:nvGrpSpPr>
        <p:grpSpPr>
          <a:xfrm>
            <a:off x="6963654" y="1580472"/>
            <a:ext cx="1011034" cy="1011034"/>
            <a:chOff x="1253204" y="1971679"/>
            <a:chExt cx="2914645" cy="2914646"/>
          </a:xfrm>
        </p:grpSpPr>
        <p:sp>
          <p:nvSpPr>
            <p:cNvPr id="17" name="任意多边形 16"/>
            <p:cNvSpPr/>
            <p:nvPr/>
          </p:nvSpPr>
          <p:spPr>
            <a:xfrm rot="16200000">
              <a:off x="504147" y="2720736"/>
              <a:ext cx="2914646" cy="1416531"/>
            </a:xfrm>
            <a:custGeom>
              <a:avLst/>
              <a:gdLst>
                <a:gd name="connsiteX0" fmla="*/ 2914646 w 2914646"/>
                <a:gd name="connsiteY0" fmla="*/ 1416531 h 1416531"/>
                <a:gd name="connsiteX1" fmla="*/ 2697610 w 2914646"/>
                <a:gd name="connsiteY1" fmla="*/ 1416531 h 1416531"/>
                <a:gd name="connsiteX2" fmla="*/ 2693255 w 2914646"/>
                <a:gd name="connsiteY2" fmla="*/ 1330300 h 1416531"/>
                <a:gd name="connsiteX3" fmla="*/ 1457322 w 2914646"/>
                <a:gd name="connsiteY3" fmla="*/ 214974 h 1416531"/>
                <a:gd name="connsiteX4" fmla="*/ 221388 w 2914646"/>
                <a:gd name="connsiteY4" fmla="*/ 1330300 h 1416531"/>
                <a:gd name="connsiteX5" fmla="*/ 217034 w 2914646"/>
                <a:gd name="connsiteY5" fmla="*/ 1416531 h 1416531"/>
                <a:gd name="connsiteX6" fmla="*/ 0 w 2914646"/>
                <a:gd name="connsiteY6" fmla="*/ 1416531 h 1416531"/>
                <a:gd name="connsiteX7" fmla="*/ 5366 w 2914646"/>
                <a:gd name="connsiteY7" fmla="*/ 1310268 h 1416531"/>
                <a:gd name="connsiteX8" fmla="*/ 1457323 w 2914646"/>
                <a:gd name="connsiteY8" fmla="*/ 0 h 1416531"/>
                <a:gd name="connsiteX9" fmla="*/ 2909280 w 2914646"/>
                <a:gd name="connsiteY9" fmla="*/ 1310268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697610" y="1416531"/>
                  </a:lnTo>
                  <a:lnTo>
                    <a:pt x="2693255" y="1330300"/>
                  </a:lnTo>
                  <a:cubicBezTo>
                    <a:pt x="2629635" y="703838"/>
                    <a:pt x="2100568" y="214974"/>
                    <a:pt x="1457322" y="214974"/>
                  </a:cubicBezTo>
                  <a:cubicBezTo>
                    <a:pt x="814075" y="214974"/>
                    <a:pt x="285008" y="703838"/>
                    <a:pt x="221388" y="1330300"/>
                  </a:cubicBezTo>
                  <a:lnTo>
                    <a:pt x="217034" y="1416531"/>
                  </a:lnTo>
                  <a:lnTo>
                    <a:pt x="0" y="1416531"/>
                  </a:lnTo>
                  <a:lnTo>
                    <a:pt x="5366" y="1310268"/>
                  </a:lnTo>
                  <a:cubicBezTo>
                    <a:pt x="80107" y="574310"/>
                    <a:pt x="701646" y="0"/>
                    <a:pt x="1457323" y="0"/>
                  </a:cubicBezTo>
                  <a:cubicBezTo>
                    <a:pt x="2213000" y="0"/>
                    <a:pt x="2834540" y="574310"/>
                    <a:pt x="2909280" y="1310268"/>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8" name="任意多边形 17"/>
            <p:cNvSpPr/>
            <p:nvPr/>
          </p:nvSpPr>
          <p:spPr>
            <a:xfrm rot="5400000" flipH="1">
              <a:off x="2002261" y="2720736"/>
              <a:ext cx="2914646" cy="1416531"/>
            </a:xfrm>
            <a:custGeom>
              <a:avLst/>
              <a:gdLst>
                <a:gd name="connsiteX0" fmla="*/ 2914646 w 2914646"/>
                <a:gd name="connsiteY0" fmla="*/ 1416531 h 1416531"/>
                <a:gd name="connsiteX1" fmla="*/ 2909280 w 2914646"/>
                <a:gd name="connsiteY1" fmla="*/ 1310268 h 1416531"/>
                <a:gd name="connsiteX2" fmla="*/ 1457323 w 2914646"/>
                <a:gd name="connsiteY2" fmla="*/ 0 h 1416531"/>
                <a:gd name="connsiteX3" fmla="*/ 5366 w 2914646"/>
                <a:gd name="connsiteY3" fmla="*/ 1310268 h 1416531"/>
                <a:gd name="connsiteX4" fmla="*/ 0 w 2914646"/>
                <a:gd name="connsiteY4" fmla="*/ 1416531 h 1416531"/>
                <a:gd name="connsiteX5" fmla="*/ 217034 w 2914646"/>
                <a:gd name="connsiteY5" fmla="*/ 1416531 h 1416531"/>
                <a:gd name="connsiteX6" fmla="*/ 221388 w 2914646"/>
                <a:gd name="connsiteY6" fmla="*/ 1330300 h 1416531"/>
                <a:gd name="connsiteX7" fmla="*/ 1457322 w 2914646"/>
                <a:gd name="connsiteY7" fmla="*/ 214974 h 1416531"/>
                <a:gd name="connsiteX8" fmla="*/ 2693255 w 2914646"/>
                <a:gd name="connsiteY8" fmla="*/ 1330300 h 1416531"/>
                <a:gd name="connsiteX9" fmla="*/ 2697610 w 2914646"/>
                <a:gd name="connsiteY9" fmla="*/ 1416531 h 141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4646" h="1416531">
                  <a:moveTo>
                    <a:pt x="2914646" y="1416531"/>
                  </a:moveTo>
                  <a:lnTo>
                    <a:pt x="2909280" y="1310268"/>
                  </a:lnTo>
                  <a:cubicBezTo>
                    <a:pt x="2834540" y="574310"/>
                    <a:pt x="2213000" y="0"/>
                    <a:pt x="1457323" y="0"/>
                  </a:cubicBezTo>
                  <a:cubicBezTo>
                    <a:pt x="701646" y="0"/>
                    <a:pt x="80107" y="574310"/>
                    <a:pt x="5366" y="1310268"/>
                  </a:cubicBezTo>
                  <a:lnTo>
                    <a:pt x="0" y="1416531"/>
                  </a:lnTo>
                  <a:lnTo>
                    <a:pt x="217034" y="1416531"/>
                  </a:lnTo>
                  <a:lnTo>
                    <a:pt x="221388" y="1330300"/>
                  </a:lnTo>
                  <a:cubicBezTo>
                    <a:pt x="285008" y="703838"/>
                    <a:pt x="814075" y="214974"/>
                    <a:pt x="1457322" y="214974"/>
                  </a:cubicBezTo>
                  <a:cubicBezTo>
                    <a:pt x="2100568" y="214974"/>
                    <a:pt x="2629635" y="703838"/>
                    <a:pt x="2693255" y="1330300"/>
                  </a:cubicBezTo>
                  <a:lnTo>
                    <a:pt x="2697610" y="14165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sp>
        <p:nvSpPr>
          <p:cNvPr id="19" name="AutoShape 51"/>
          <p:cNvSpPr>
            <a:spLocks noChangeArrowheads="1"/>
          </p:cNvSpPr>
          <p:nvPr/>
        </p:nvSpPr>
        <p:spPr bwMode="gray">
          <a:xfrm>
            <a:off x="5160847" y="3258745"/>
            <a:ext cx="4616648" cy="830997"/>
          </a:xfrm>
          <a:prstGeom prst="roundRect">
            <a:avLst>
              <a:gd name="adj" fmla="val 0"/>
            </a:avLst>
          </a:prstGeom>
          <a:noFill/>
          <a:ln w="28575" algn="ctr">
            <a:noFill/>
            <a:round/>
          </a:ln>
          <a:effectLst/>
        </p:spPr>
        <p:txBody>
          <a:bodyPr wrap="none" lIns="0" tIns="0" rIns="0" bIns="0" anchor="ctr">
            <a:spAutoFit/>
          </a:bodyPr>
          <a:lstStyle/>
          <a:p>
            <a:pPr algn="ctr">
              <a:lnSpc>
                <a:spcPct val="90000"/>
              </a:lnSpc>
              <a:buClr>
                <a:schemeClr val="bg2"/>
              </a:buClr>
              <a:buSzPct val="70000"/>
              <a:buFont typeface="Wingdings" panose="05000000000000000000" pitchFamily="2" charset="2"/>
              <a:buNone/>
            </a:pPr>
            <a:r>
              <a:rPr lang="zh-CN" altLang="en-US" sz="6000" b="1" dirty="0">
                <a:solidFill>
                  <a:schemeClr val="accent2"/>
                </a:solidFill>
                <a:latin typeface="微软雅黑" panose="020B0503020204020204" pitchFamily="34" charset="-122"/>
                <a:ea typeface="微软雅黑" panose="020B0503020204020204" pitchFamily="34" charset="-122"/>
              </a:rPr>
              <a:t>论文基本内容</a:t>
            </a:r>
            <a:endParaRPr lang="en-US" altLang="zh-CN" sz="6000" b="1" dirty="0">
              <a:solidFill>
                <a:schemeClr val="accent2"/>
              </a:solidFill>
              <a:latin typeface="微软雅黑" panose="020B0503020204020204" pitchFamily="34" charset="-122"/>
              <a:ea typeface="微软雅黑" panose="020B0503020204020204" pitchFamily="34" charset="-122"/>
            </a:endParaRPr>
          </a:p>
        </p:txBody>
      </p:sp>
      <p:sp>
        <p:nvSpPr>
          <p:cNvPr id="20" name="矩形 19"/>
          <p:cNvSpPr/>
          <p:nvPr/>
        </p:nvSpPr>
        <p:spPr>
          <a:xfrm>
            <a:off x="7176617" y="1897748"/>
            <a:ext cx="585108" cy="56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dirty="0" smtClean="0">
                <a:solidFill>
                  <a:schemeClr val="accent1"/>
                </a:solidFill>
                <a:latin typeface="Agency FB" panose="020B0503020202020204" pitchFamily="34" charset="0"/>
              </a:rPr>
              <a:t>03</a:t>
            </a:r>
            <a:endParaRPr lang="zh-CN" altLang="en-US" sz="3600" b="1" dirty="0">
              <a:solidFill>
                <a:schemeClr val="accent2"/>
              </a:solidFill>
              <a:latin typeface="Agency FB" panose="020B0503020202020204" pitchFamily="34" charset="0"/>
            </a:endParaRPr>
          </a:p>
        </p:txBody>
      </p:sp>
      <p:sp>
        <p:nvSpPr>
          <p:cNvPr id="21" name="矩形 20"/>
          <p:cNvSpPr/>
          <p:nvPr/>
        </p:nvSpPr>
        <p:spPr>
          <a:xfrm>
            <a:off x="7267735" y="1759371"/>
            <a:ext cx="402872" cy="211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dirty="0" smtClean="0">
                <a:solidFill>
                  <a:schemeClr val="accent2"/>
                </a:solidFill>
                <a:latin typeface="Agency FB" panose="020B0503020202020204" pitchFamily="34" charset="0"/>
              </a:rPr>
              <a:t>Part</a:t>
            </a:r>
            <a:endParaRPr lang="zh-CN" altLang="en-US" sz="1100" b="1" dirty="0">
              <a:solidFill>
                <a:schemeClr val="accent2"/>
              </a:solidFill>
              <a:latin typeface="Agency FB" panose="020B0503020202020204" pitchFamily="34" charset="0"/>
            </a:endParaRPr>
          </a:p>
        </p:txBody>
      </p:sp>
      <p:grpSp>
        <p:nvGrpSpPr>
          <p:cNvPr id="25" name="组合 24"/>
          <p:cNvGrpSpPr/>
          <p:nvPr/>
        </p:nvGrpSpPr>
        <p:grpSpPr>
          <a:xfrm flipH="1">
            <a:off x="1263563" y="1320306"/>
            <a:ext cx="2858034" cy="4381994"/>
            <a:chOff x="0" y="860425"/>
            <a:chExt cx="2795588" cy="4286250"/>
          </a:xfrm>
          <a:solidFill>
            <a:schemeClr val="accent1"/>
          </a:solidFill>
        </p:grpSpPr>
        <p:sp>
          <p:nvSpPr>
            <p:cNvPr id="26" name="Freeform 5"/>
            <p:cNvSpPr>
              <a:spLocks noEditPoints="1"/>
            </p:cNvSpPr>
            <p:nvPr/>
          </p:nvSpPr>
          <p:spPr bwMode="auto">
            <a:xfrm>
              <a:off x="0" y="860425"/>
              <a:ext cx="2674938" cy="4286250"/>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grpFill/>
            <a:ln w="5" cap="flat">
              <a:noFill/>
              <a:prstDash val="solid"/>
              <a:miter lim="800000"/>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2590800" y="2408238"/>
              <a:ext cx="204788" cy="2530475"/>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grpFill/>
            <a:ln>
              <a:noFill/>
            </a:ln>
          </p:spPr>
          <p:txBody>
            <a:bodyPr vert="horz" wrap="square" lIns="91440" tIns="45720" rIns="91440" bIns="45720" numCol="1" anchor="t" anchorCtr="0" compatLnSpc="1"/>
            <a:lstStyle/>
            <a:p>
              <a:endParaRPr lang="zh-CN" altLang="en-US"/>
            </a:p>
          </p:txBody>
        </p:sp>
      </p:grpSp>
      <p:sp>
        <p:nvSpPr>
          <p:cNvPr id="28" name="矩形 27"/>
          <p:cNvSpPr/>
          <p:nvPr/>
        </p:nvSpPr>
        <p:spPr>
          <a:xfrm>
            <a:off x="4244942" y="1320306"/>
            <a:ext cx="6448458" cy="4381994"/>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839656" y="2428762"/>
            <a:ext cx="3259030" cy="586564"/>
            <a:chOff x="7232135" y="5964585"/>
            <a:chExt cx="4963932" cy="893415"/>
          </a:xfrm>
        </p:grpSpPr>
        <p:grpSp>
          <p:nvGrpSpPr>
            <p:cNvPr id="30" name="组合 29"/>
            <p:cNvGrpSpPr/>
            <p:nvPr/>
          </p:nvGrpSpPr>
          <p:grpSpPr>
            <a:xfrm>
              <a:off x="7233586" y="5964585"/>
              <a:ext cx="4961031" cy="814555"/>
              <a:chOff x="6350" y="1903413"/>
              <a:chExt cx="12182476" cy="2000250"/>
            </a:xfrm>
          </p:grpSpPr>
          <p:sp>
            <p:nvSpPr>
              <p:cNvPr id="32" name="Freeform 16"/>
              <p:cNvSpPr/>
              <p:nvPr/>
            </p:nvSpPr>
            <p:spPr bwMode="auto">
              <a:xfrm>
                <a:off x="6350" y="2878138"/>
                <a:ext cx="6091238" cy="1025525"/>
              </a:xfrm>
              <a:custGeom>
                <a:avLst/>
                <a:gdLst>
                  <a:gd name="T0" fmla="*/ 1920 w 1920"/>
                  <a:gd name="T1" fmla="*/ 323 h 323"/>
                  <a:gd name="T2" fmla="*/ 1209 w 1920"/>
                  <a:gd name="T3" fmla="*/ 38 h 323"/>
                  <a:gd name="T4" fmla="*/ 0 w 1920"/>
                  <a:gd name="T5" fmla="*/ 86 h 323"/>
                </a:gdLst>
                <a:ahLst/>
                <a:cxnLst>
                  <a:cxn ang="0">
                    <a:pos x="T0" y="T1"/>
                  </a:cxn>
                  <a:cxn ang="0">
                    <a:pos x="T2" y="T3"/>
                  </a:cxn>
                  <a:cxn ang="0">
                    <a:pos x="T4" y="T5"/>
                  </a:cxn>
                </a:cxnLst>
                <a:rect l="0" t="0" r="r" b="b"/>
                <a:pathLst>
                  <a:path w="1920" h="323">
                    <a:moveTo>
                      <a:pt x="1920" y="323"/>
                    </a:moveTo>
                    <a:cubicBezTo>
                      <a:pt x="1742" y="142"/>
                      <a:pt x="1510" y="77"/>
                      <a:pt x="1209" y="38"/>
                    </a:cubicBezTo>
                    <a:cubicBezTo>
                      <a:pt x="928" y="2"/>
                      <a:pt x="495" y="0"/>
                      <a:pt x="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7"/>
              <p:cNvSpPr/>
              <p:nvPr/>
            </p:nvSpPr>
            <p:spPr bwMode="auto">
              <a:xfrm>
                <a:off x="6350" y="3068638"/>
                <a:ext cx="6091238" cy="835025"/>
              </a:xfrm>
              <a:custGeom>
                <a:avLst/>
                <a:gdLst>
                  <a:gd name="T0" fmla="*/ 1920 w 1920"/>
                  <a:gd name="T1" fmla="*/ 263 h 263"/>
                  <a:gd name="T2" fmla="*/ 1155 w 1920"/>
                  <a:gd name="T3" fmla="*/ 28 h 263"/>
                  <a:gd name="T4" fmla="*/ 0 w 1920"/>
                  <a:gd name="T5" fmla="*/ 59 h 263"/>
                </a:gdLst>
                <a:ahLst/>
                <a:cxnLst>
                  <a:cxn ang="0">
                    <a:pos x="T0" y="T1"/>
                  </a:cxn>
                  <a:cxn ang="0">
                    <a:pos x="T2" y="T3"/>
                  </a:cxn>
                  <a:cxn ang="0">
                    <a:pos x="T4" y="T5"/>
                  </a:cxn>
                </a:cxnLst>
                <a:rect l="0" t="0" r="r" b="b"/>
                <a:pathLst>
                  <a:path w="1920" h="263">
                    <a:moveTo>
                      <a:pt x="1920" y="263"/>
                    </a:moveTo>
                    <a:cubicBezTo>
                      <a:pt x="1671" y="92"/>
                      <a:pt x="1458" y="53"/>
                      <a:pt x="1155" y="28"/>
                    </a:cubicBezTo>
                    <a:cubicBezTo>
                      <a:pt x="807" y="0"/>
                      <a:pt x="479" y="6"/>
                      <a:pt x="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8"/>
              <p:cNvSpPr/>
              <p:nvPr/>
            </p:nvSpPr>
            <p:spPr bwMode="auto">
              <a:xfrm>
                <a:off x="6097588" y="3068638"/>
                <a:ext cx="6091238" cy="835025"/>
              </a:xfrm>
              <a:custGeom>
                <a:avLst/>
                <a:gdLst>
                  <a:gd name="T0" fmla="*/ 0 w 1920"/>
                  <a:gd name="T1" fmla="*/ 263 h 263"/>
                  <a:gd name="T2" fmla="*/ 764 w 1920"/>
                  <a:gd name="T3" fmla="*/ 28 h 263"/>
                  <a:gd name="T4" fmla="*/ 1920 w 1920"/>
                  <a:gd name="T5" fmla="*/ 59 h 263"/>
                </a:gdLst>
                <a:ahLst/>
                <a:cxnLst>
                  <a:cxn ang="0">
                    <a:pos x="T0" y="T1"/>
                  </a:cxn>
                  <a:cxn ang="0">
                    <a:pos x="T2" y="T3"/>
                  </a:cxn>
                  <a:cxn ang="0">
                    <a:pos x="T4" y="T5"/>
                  </a:cxn>
                </a:cxnLst>
                <a:rect l="0" t="0" r="r" b="b"/>
                <a:pathLst>
                  <a:path w="1920" h="263">
                    <a:moveTo>
                      <a:pt x="0" y="263"/>
                    </a:moveTo>
                    <a:cubicBezTo>
                      <a:pt x="249" y="92"/>
                      <a:pt x="462" y="53"/>
                      <a:pt x="764" y="28"/>
                    </a:cubicBezTo>
                    <a:cubicBezTo>
                      <a:pt x="1112" y="0"/>
                      <a:pt x="1441" y="6"/>
                      <a:pt x="1920" y="59"/>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9"/>
              <p:cNvSpPr/>
              <p:nvPr/>
            </p:nvSpPr>
            <p:spPr bwMode="auto">
              <a:xfrm>
                <a:off x="346075" y="2484438"/>
                <a:ext cx="5751513" cy="1419225"/>
              </a:xfrm>
              <a:custGeom>
                <a:avLst/>
                <a:gdLst>
                  <a:gd name="T0" fmla="*/ 1813 w 1813"/>
                  <a:gd name="T1" fmla="*/ 447 h 447"/>
                  <a:gd name="T2" fmla="*/ 1000 w 1813"/>
                  <a:gd name="T3" fmla="*/ 42 h 447"/>
                  <a:gd name="T4" fmla="*/ 0 w 1813"/>
                  <a:gd name="T5" fmla="*/ 82 h 447"/>
                </a:gdLst>
                <a:ahLst/>
                <a:cxnLst>
                  <a:cxn ang="0">
                    <a:pos x="T0" y="T1"/>
                  </a:cxn>
                  <a:cxn ang="0">
                    <a:pos x="T2" y="T3"/>
                  </a:cxn>
                  <a:cxn ang="0">
                    <a:pos x="T4" y="T5"/>
                  </a:cxn>
                </a:cxnLst>
                <a:rect l="0" t="0" r="r" b="b"/>
                <a:pathLst>
                  <a:path w="1813" h="447">
                    <a:moveTo>
                      <a:pt x="1813" y="447"/>
                    </a:moveTo>
                    <a:cubicBezTo>
                      <a:pt x="1682" y="209"/>
                      <a:pt x="1314" y="90"/>
                      <a:pt x="1000" y="42"/>
                    </a:cubicBezTo>
                    <a:cubicBezTo>
                      <a:pt x="723" y="0"/>
                      <a:pt x="385" y="9"/>
                      <a:pt x="0"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20"/>
              <p:cNvSpPr/>
              <p:nvPr/>
            </p:nvSpPr>
            <p:spPr bwMode="auto">
              <a:xfrm>
                <a:off x="765175" y="1903413"/>
                <a:ext cx="5332413" cy="2000250"/>
              </a:xfrm>
              <a:custGeom>
                <a:avLst/>
                <a:gdLst>
                  <a:gd name="T0" fmla="*/ 1681 w 1681"/>
                  <a:gd name="T1" fmla="*/ 630 h 630"/>
                  <a:gd name="T2" fmla="*/ 891 w 1681"/>
                  <a:gd name="T3" fmla="*/ 85 h 630"/>
                  <a:gd name="T4" fmla="*/ 0 w 1681"/>
                  <a:gd name="T5" fmla="*/ 22 h 630"/>
                </a:gdLst>
                <a:ahLst/>
                <a:cxnLst>
                  <a:cxn ang="0">
                    <a:pos x="T0" y="T1"/>
                  </a:cxn>
                  <a:cxn ang="0">
                    <a:pos x="T2" y="T3"/>
                  </a:cxn>
                  <a:cxn ang="0">
                    <a:pos x="T4" y="T5"/>
                  </a:cxn>
                </a:cxnLst>
                <a:rect l="0" t="0" r="r" b="b"/>
                <a:pathLst>
                  <a:path w="1681" h="630">
                    <a:moveTo>
                      <a:pt x="1681" y="630"/>
                    </a:moveTo>
                    <a:cubicBezTo>
                      <a:pt x="1557" y="313"/>
                      <a:pt x="1212" y="170"/>
                      <a:pt x="891" y="85"/>
                    </a:cubicBezTo>
                    <a:cubicBezTo>
                      <a:pt x="620" y="13"/>
                      <a:pt x="311" y="0"/>
                      <a:pt x="0"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21"/>
              <p:cNvSpPr/>
              <p:nvPr/>
            </p:nvSpPr>
            <p:spPr bwMode="auto">
              <a:xfrm>
                <a:off x="6097588" y="2878138"/>
                <a:ext cx="6091238" cy="1025525"/>
              </a:xfrm>
              <a:custGeom>
                <a:avLst/>
                <a:gdLst>
                  <a:gd name="T0" fmla="*/ 0 w 1920"/>
                  <a:gd name="T1" fmla="*/ 323 h 323"/>
                  <a:gd name="T2" fmla="*/ 710 w 1920"/>
                  <a:gd name="T3" fmla="*/ 38 h 323"/>
                  <a:gd name="T4" fmla="*/ 1920 w 1920"/>
                  <a:gd name="T5" fmla="*/ 86 h 323"/>
                </a:gdLst>
                <a:ahLst/>
                <a:cxnLst>
                  <a:cxn ang="0">
                    <a:pos x="T0" y="T1"/>
                  </a:cxn>
                  <a:cxn ang="0">
                    <a:pos x="T2" y="T3"/>
                  </a:cxn>
                  <a:cxn ang="0">
                    <a:pos x="T4" y="T5"/>
                  </a:cxn>
                </a:cxnLst>
                <a:rect l="0" t="0" r="r" b="b"/>
                <a:pathLst>
                  <a:path w="1920" h="323">
                    <a:moveTo>
                      <a:pt x="0" y="323"/>
                    </a:moveTo>
                    <a:cubicBezTo>
                      <a:pt x="178" y="142"/>
                      <a:pt x="410" y="77"/>
                      <a:pt x="710" y="38"/>
                    </a:cubicBezTo>
                    <a:cubicBezTo>
                      <a:pt x="992" y="2"/>
                      <a:pt x="1425" y="0"/>
                      <a:pt x="1920" y="86"/>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2"/>
              <p:cNvSpPr/>
              <p:nvPr/>
            </p:nvSpPr>
            <p:spPr bwMode="auto">
              <a:xfrm>
                <a:off x="6097588" y="2484438"/>
                <a:ext cx="5751513" cy="1419225"/>
              </a:xfrm>
              <a:custGeom>
                <a:avLst/>
                <a:gdLst>
                  <a:gd name="T0" fmla="*/ 0 w 1813"/>
                  <a:gd name="T1" fmla="*/ 447 h 447"/>
                  <a:gd name="T2" fmla="*/ 813 w 1813"/>
                  <a:gd name="T3" fmla="*/ 42 h 447"/>
                  <a:gd name="T4" fmla="*/ 1813 w 1813"/>
                  <a:gd name="T5" fmla="*/ 82 h 447"/>
                </a:gdLst>
                <a:ahLst/>
                <a:cxnLst>
                  <a:cxn ang="0">
                    <a:pos x="T0" y="T1"/>
                  </a:cxn>
                  <a:cxn ang="0">
                    <a:pos x="T2" y="T3"/>
                  </a:cxn>
                  <a:cxn ang="0">
                    <a:pos x="T4" y="T5"/>
                  </a:cxn>
                </a:cxnLst>
                <a:rect l="0" t="0" r="r" b="b"/>
                <a:pathLst>
                  <a:path w="1813" h="447">
                    <a:moveTo>
                      <a:pt x="0" y="447"/>
                    </a:moveTo>
                    <a:cubicBezTo>
                      <a:pt x="130" y="209"/>
                      <a:pt x="498" y="90"/>
                      <a:pt x="813" y="42"/>
                    </a:cubicBezTo>
                    <a:cubicBezTo>
                      <a:pt x="1090" y="0"/>
                      <a:pt x="1428" y="9"/>
                      <a:pt x="1813" y="8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23"/>
              <p:cNvSpPr/>
              <p:nvPr/>
            </p:nvSpPr>
            <p:spPr bwMode="auto">
              <a:xfrm>
                <a:off x="6097588" y="1903413"/>
                <a:ext cx="5332413" cy="2000250"/>
              </a:xfrm>
              <a:custGeom>
                <a:avLst/>
                <a:gdLst>
                  <a:gd name="T0" fmla="*/ 0 w 1681"/>
                  <a:gd name="T1" fmla="*/ 630 h 630"/>
                  <a:gd name="T2" fmla="*/ 790 w 1681"/>
                  <a:gd name="T3" fmla="*/ 85 h 630"/>
                  <a:gd name="T4" fmla="*/ 1681 w 1681"/>
                  <a:gd name="T5" fmla="*/ 22 h 630"/>
                </a:gdLst>
                <a:ahLst/>
                <a:cxnLst>
                  <a:cxn ang="0">
                    <a:pos x="T0" y="T1"/>
                  </a:cxn>
                  <a:cxn ang="0">
                    <a:pos x="T2" y="T3"/>
                  </a:cxn>
                  <a:cxn ang="0">
                    <a:pos x="T4" y="T5"/>
                  </a:cxn>
                </a:cxnLst>
                <a:rect l="0" t="0" r="r" b="b"/>
                <a:pathLst>
                  <a:path w="1681" h="630">
                    <a:moveTo>
                      <a:pt x="0" y="630"/>
                    </a:moveTo>
                    <a:cubicBezTo>
                      <a:pt x="124" y="313"/>
                      <a:pt x="469" y="170"/>
                      <a:pt x="790" y="85"/>
                    </a:cubicBezTo>
                    <a:cubicBezTo>
                      <a:pt x="1060" y="13"/>
                      <a:pt x="1369" y="0"/>
                      <a:pt x="1681" y="22"/>
                    </a:cubicBezTo>
                  </a:path>
                </a:pathLst>
              </a:custGeom>
              <a:noFill/>
              <a:ln w="12700" cap="flat">
                <a:solidFill>
                  <a:schemeClr val="accent2"/>
                </a:solidFill>
                <a:prstDash val="solid"/>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1" name="任意多边形 30"/>
            <p:cNvSpPr/>
            <p:nvPr/>
          </p:nvSpPr>
          <p:spPr>
            <a:xfrm>
              <a:off x="7232135" y="6544974"/>
              <a:ext cx="4963932" cy="313026"/>
            </a:xfrm>
            <a:custGeom>
              <a:avLst/>
              <a:gdLst>
                <a:gd name="connsiteX0" fmla="*/ 0 w 12189600"/>
                <a:gd name="connsiteY0" fmla="*/ 356 h 768677"/>
                <a:gd name="connsiteX1" fmla="*/ 3161678 w 12189600"/>
                <a:gd name="connsiteY1" fmla="*/ 356 h 768677"/>
                <a:gd name="connsiteX2" fmla="*/ 5845209 w 12189600"/>
                <a:gd name="connsiteY2" fmla="*/ 436500 h 768677"/>
                <a:gd name="connsiteX3" fmla="*/ 6036969 w 12189600"/>
                <a:gd name="connsiteY3" fmla="*/ 545571 h 768677"/>
                <a:gd name="connsiteX4" fmla="*/ 6152865 w 12189600"/>
                <a:gd name="connsiteY4" fmla="*/ 545571 h 768677"/>
                <a:gd name="connsiteX5" fmla="*/ 6355979 w 12189600"/>
                <a:gd name="connsiteY5" fmla="*/ 430507 h 768677"/>
                <a:gd name="connsiteX6" fmla="*/ 8761275 w 12189600"/>
                <a:gd name="connsiteY6" fmla="*/ 356 h 768677"/>
                <a:gd name="connsiteX7" fmla="*/ 12189600 w 12189600"/>
                <a:gd name="connsiteY7" fmla="*/ 356 h 768677"/>
                <a:gd name="connsiteX8" fmla="*/ 12189600 w 12189600"/>
                <a:gd name="connsiteY8" fmla="*/ 190568 h 768677"/>
                <a:gd name="connsiteX9" fmla="*/ 8761275 w 12189600"/>
                <a:gd name="connsiteY9" fmla="*/ 190568 h 768677"/>
                <a:gd name="connsiteX10" fmla="*/ 6642677 w 12189600"/>
                <a:gd name="connsiteY10" fmla="*/ 497440 h 768677"/>
                <a:gd name="connsiteX11" fmla="*/ 6365912 w 12189600"/>
                <a:gd name="connsiteY11" fmla="*/ 616448 h 768677"/>
                <a:gd name="connsiteX12" fmla="*/ 6372664 w 12189600"/>
                <a:gd name="connsiteY12" fmla="*/ 649890 h 768677"/>
                <a:gd name="connsiteX13" fmla="*/ 6372664 w 12189600"/>
                <a:gd name="connsiteY13" fmla="*/ 664357 h 768677"/>
                <a:gd name="connsiteX14" fmla="*/ 6268345 w 12189600"/>
                <a:gd name="connsiteY14" fmla="*/ 768676 h 768677"/>
                <a:gd name="connsiteX15" fmla="*/ 6094802 w 12189600"/>
                <a:gd name="connsiteY15" fmla="*/ 768676 h 768677"/>
                <a:gd name="connsiteX16" fmla="*/ 6094800 w 12189600"/>
                <a:gd name="connsiteY16" fmla="*/ 768677 h 768677"/>
                <a:gd name="connsiteX17" fmla="*/ 6094798 w 12189600"/>
                <a:gd name="connsiteY17" fmla="*/ 768676 h 768677"/>
                <a:gd name="connsiteX18" fmla="*/ 5921255 w 12189600"/>
                <a:gd name="connsiteY18" fmla="*/ 768676 h 768677"/>
                <a:gd name="connsiteX19" fmla="*/ 5816936 w 12189600"/>
                <a:gd name="connsiteY19" fmla="*/ 664357 h 768677"/>
                <a:gd name="connsiteX20" fmla="*/ 5816936 w 12189600"/>
                <a:gd name="connsiteY20" fmla="*/ 649890 h 768677"/>
                <a:gd name="connsiteX21" fmla="*/ 5823520 w 12189600"/>
                <a:gd name="connsiteY21" fmla="*/ 617281 h 768677"/>
                <a:gd name="connsiteX22" fmla="*/ 5566416 w 12189600"/>
                <a:gd name="connsiteY22" fmla="*/ 505480 h 768677"/>
                <a:gd name="connsiteX23" fmla="*/ 3161678 w 12189600"/>
                <a:gd name="connsiteY23" fmla="*/ 190568 h 768677"/>
                <a:gd name="connsiteX24" fmla="*/ 0 w 12189600"/>
                <a:gd name="connsiteY24" fmla="*/ 190568 h 768677"/>
                <a:gd name="connsiteX25" fmla="*/ 0 w 12189600"/>
                <a:gd name="connsiteY25" fmla="*/ 124917 h 768677"/>
                <a:gd name="connsiteX26" fmla="*/ 0 w 12189600"/>
                <a:gd name="connsiteY26" fmla="*/ 356 h 7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89600" h="768677">
                  <a:moveTo>
                    <a:pt x="0" y="356"/>
                  </a:moveTo>
                  <a:cubicBezTo>
                    <a:pt x="3161678" y="356"/>
                    <a:pt x="3161678" y="356"/>
                    <a:pt x="3161678" y="356"/>
                  </a:cubicBezTo>
                  <a:cubicBezTo>
                    <a:pt x="4375480" y="-7983"/>
                    <a:pt x="5229585" y="129596"/>
                    <a:pt x="5845209" y="436500"/>
                  </a:cubicBezTo>
                  <a:lnTo>
                    <a:pt x="6036969" y="545571"/>
                  </a:lnTo>
                  <a:lnTo>
                    <a:pt x="6152865" y="545571"/>
                  </a:lnTo>
                  <a:lnTo>
                    <a:pt x="6355979" y="430507"/>
                  </a:lnTo>
                  <a:cubicBezTo>
                    <a:pt x="6996124" y="114657"/>
                    <a:pt x="7844674" y="356"/>
                    <a:pt x="8761275" y="356"/>
                  </a:cubicBezTo>
                  <a:cubicBezTo>
                    <a:pt x="12189600" y="356"/>
                    <a:pt x="12189600" y="356"/>
                    <a:pt x="12189600" y="356"/>
                  </a:cubicBezTo>
                  <a:lnTo>
                    <a:pt x="12189600" y="190568"/>
                  </a:lnTo>
                  <a:cubicBezTo>
                    <a:pt x="12189600" y="190568"/>
                    <a:pt x="12189600" y="190568"/>
                    <a:pt x="8761275" y="190568"/>
                  </a:cubicBezTo>
                  <a:cubicBezTo>
                    <a:pt x="7975617" y="190568"/>
                    <a:pt x="7239956" y="274545"/>
                    <a:pt x="6642677" y="497440"/>
                  </a:cubicBezTo>
                  <a:lnTo>
                    <a:pt x="6365912" y="616448"/>
                  </a:lnTo>
                  <a:lnTo>
                    <a:pt x="6372664" y="649890"/>
                  </a:lnTo>
                  <a:lnTo>
                    <a:pt x="6372664" y="664357"/>
                  </a:lnTo>
                  <a:cubicBezTo>
                    <a:pt x="6372664" y="721971"/>
                    <a:pt x="6325959" y="768676"/>
                    <a:pt x="6268345" y="768676"/>
                  </a:cubicBezTo>
                  <a:lnTo>
                    <a:pt x="6094802" y="768676"/>
                  </a:lnTo>
                  <a:lnTo>
                    <a:pt x="6094800" y="768677"/>
                  </a:lnTo>
                  <a:lnTo>
                    <a:pt x="6094798" y="768676"/>
                  </a:lnTo>
                  <a:lnTo>
                    <a:pt x="5921255" y="768676"/>
                  </a:lnTo>
                  <a:cubicBezTo>
                    <a:pt x="5863641" y="768676"/>
                    <a:pt x="5816936" y="721971"/>
                    <a:pt x="5816936" y="664357"/>
                  </a:cubicBezTo>
                  <a:lnTo>
                    <a:pt x="5816936" y="649890"/>
                  </a:lnTo>
                  <a:lnTo>
                    <a:pt x="5823520" y="617281"/>
                  </a:lnTo>
                  <a:lnTo>
                    <a:pt x="5566416" y="505480"/>
                  </a:lnTo>
                  <a:cubicBezTo>
                    <a:pt x="4978214" y="283478"/>
                    <a:pt x="4202080" y="183420"/>
                    <a:pt x="3161678" y="190568"/>
                  </a:cubicBezTo>
                  <a:cubicBezTo>
                    <a:pt x="3161678" y="190568"/>
                    <a:pt x="3161678" y="190568"/>
                    <a:pt x="0" y="190568"/>
                  </a:cubicBezTo>
                  <a:lnTo>
                    <a:pt x="0" y="124917"/>
                  </a:lnTo>
                  <a:cubicBezTo>
                    <a:pt x="0" y="356"/>
                    <a:pt x="0" y="356"/>
                    <a:pt x="0" y="356"/>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F9F9F9"/>
      </a:lt2>
      <a:accent1>
        <a:srgbClr val="42A9B4"/>
      </a:accent1>
      <a:accent2>
        <a:srgbClr val="234C89"/>
      </a:accent2>
      <a:accent3>
        <a:srgbClr val="5188E1"/>
      </a:accent3>
      <a:accent4>
        <a:srgbClr val="F65083"/>
      </a:accent4>
      <a:accent5>
        <a:srgbClr val="FFFFFF"/>
      </a:accent5>
      <a:accent6>
        <a:srgbClr val="FFFFFF"/>
      </a:accent6>
      <a:hlink>
        <a:srgbClr val="FFFFFF"/>
      </a:hlink>
      <a:folHlink>
        <a:srgbClr val="FFFFFF"/>
      </a:folHlink>
    </a:clrScheme>
    <a:fontScheme name="自定义 7">
      <a:majorFont>
        <a:latin typeface="Segoe UI"/>
        <a:ea typeface="微软雅黑"/>
        <a:cs typeface=""/>
      </a:majorFont>
      <a:minorFont>
        <a:latin typeface="Calibr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1251</Words>
  <Application>Microsoft Office PowerPoint</Application>
  <PresentationFormat>自定义</PresentationFormat>
  <Paragraphs>176</Paragraphs>
  <Slides>28</Slides>
  <Notes>24</Notes>
  <HiddenSlides>0</HiddenSlides>
  <MMClips>1</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幻灯片 1</vt:lpstr>
      <vt:lpstr>幻灯片 2</vt:lpstr>
      <vt:lpstr>幻灯片 3</vt:lpstr>
      <vt:lpstr>选题背景</vt:lpstr>
      <vt:lpstr>选题意义</vt:lpstr>
      <vt:lpstr>幻灯片 6</vt:lpstr>
      <vt:lpstr>研究现状</vt:lpstr>
      <vt:lpstr>研究方法</vt:lpstr>
      <vt:lpstr>幻灯片 9</vt:lpstr>
      <vt:lpstr>研究内容简介</vt:lpstr>
      <vt:lpstr>论文基本内容</vt:lpstr>
      <vt:lpstr>幻灯片 12</vt:lpstr>
      <vt:lpstr>幻灯片 13</vt:lpstr>
      <vt:lpstr>幻灯片 14</vt:lpstr>
      <vt:lpstr>论文基本内容</vt:lpstr>
      <vt:lpstr>学生自身因素</vt:lpstr>
      <vt:lpstr>学科因素</vt:lpstr>
      <vt:lpstr>学校和环境因素</vt:lpstr>
      <vt:lpstr>教师因素</vt:lpstr>
      <vt:lpstr>论文基本内容</vt:lpstr>
      <vt:lpstr>幻灯片 21</vt:lpstr>
      <vt:lpstr>幻灯片 22</vt:lpstr>
      <vt:lpstr>亮点</vt:lpstr>
      <vt:lpstr>不足之处</vt:lpstr>
      <vt:lpstr>幻灯片 25</vt:lpstr>
      <vt:lpstr>结论</vt:lpstr>
      <vt:lpstr>发展方向</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毕业答辩PPT-A01</dc:title>
  <dc:creator>LEE SIMON</dc:creator>
  <cp:lastModifiedBy>周源泉</cp:lastModifiedBy>
  <cp:revision>515</cp:revision>
  <dcterms:created xsi:type="dcterms:W3CDTF">2015-05-08T09:21:00Z</dcterms:created>
  <dcterms:modified xsi:type="dcterms:W3CDTF">2018-12-12T00:36:24Z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y fmtid="{D5CDD505-2E9C-101B-9397-08002B2CF9AE}" pid="3" name="KSORubyTemplateID">
    <vt:lpwstr>8</vt:lpwstr>
  </property>
</Properties>
</file>