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heme/themeOverride12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5.xml" ContentType="application/vnd.openxmlformats-officedocument.themeOverride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Override13.xml" ContentType="application/vnd.openxmlformats-officedocument.themeOverride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heme/themeOverride6.xml" ContentType="application/vnd.openxmlformats-officedocument.themeOverrid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theme/themeOverride18.xml" ContentType="application/vnd.openxmlformats-officedocument.themeOverr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heme/themeOverride9.xml" ContentType="application/vnd.openxmlformats-officedocument.themeOverride+xml"/>
  <Override PartName="/ppt/tags/tag20.xml" ContentType="application/vnd.openxmlformats-officedocument.presentationml.tags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303" r:id="rId6"/>
    <p:sldId id="321" r:id="rId7"/>
    <p:sldId id="322" r:id="rId8"/>
    <p:sldId id="276" r:id="rId9"/>
    <p:sldId id="290" r:id="rId10"/>
    <p:sldId id="324" r:id="rId11"/>
    <p:sldId id="304" r:id="rId12"/>
    <p:sldId id="264" r:id="rId13"/>
    <p:sldId id="320" r:id="rId14"/>
    <p:sldId id="265" r:id="rId15"/>
    <p:sldId id="323" r:id="rId16"/>
    <p:sldId id="266" r:id="rId17"/>
    <p:sldId id="267" r:id="rId18"/>
    <p:sldId id="268" r:id="rId19"/>
    <p:sldId id="270" r:id="rId20"/>
    <p:sldId id="271" r:id="rId21"/>
    <p:sldId id="274" r:id="rId22"/>
    <p:sldId id="325" r:id="rId23"/>
    <p:sldId id="275" r:id="rId24"/>
    <p:sldId id="326" r:id="rId25"/>
    <p:sldId id="327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89" d="100"/>
          <a:sy n="89" d="100"/>
        </p:scale>
        <p:origin x="-768" y="-96"/>
      </p:cViewPr>
      <p:guideLst>
        <p:guide orient="horz" pos="2158"/>
        <p:guide pos="38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pPr/>
              <a:t>2018/10/8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530" y="1143000"/>
            <a:ext cx="5486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150" y="1854295"/>
            <a:ext cx="9144900" cy="1655848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50" y="3602223"/>
            <a:ext cx="9144900" cy="165584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8235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2018/10/8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2018/10/8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83" y="551572"/>
            <a:ext cx="10516635" cy="555925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2018/10/8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pPr/>
              <a:t>2018/10/8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83" y="2187555"/>
            <a:ext cx="10516635" cy="2483243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83" y="1825719"/>
            <a:ext cx="5182110" cy="435156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808" y="1825719"/>
            <a:ext cx="5182110" cy="435156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2018/10/8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365144"/>
            <a:ext cx="10516635" cy="1325631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871" y="1745051"/>
            <a:ext cx="5158295" cy="8239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871" y="2615744"/>
            <a:ext cx="5158295" cy="357423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808" y="1745051"/>
            <a:ext cx="5183698" cy="82395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835" indent="0">
              <a:buNone/>
              <a:defRPr sz="1600" b="1"/>
            </a:lvl7pPr>
            <a:lvl8pPr marL="3201035" indent="0">
              <a:buNone/>
              <a:defRPr sz="1600" b="1"/>
            </a:lvl8pPr>
            <a:lvl9pPr marL="3658235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808" y="2615744"/>
            <a:ext cx="5183698" cy="357423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2018/10/8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819" y="2159111"/>
            <a:ext cx="5715563" cy="1382521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pPr/>
              <a:t>2018/10/8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819" y="3733394"/>
            <a:ext cx="5715563" cy="118599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2018/10/8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83" y="713709"/>
            <a:ext cx="4682116" cy="1428234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3073" y="713709"/>
            <a:ext cx="5712445" cy="54038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835" indent="0">
              <a:buNone/>
              <a:defRPr sz="2000"/>
            </a:lvl7pPr>
            <a:lvl8pPr marL="3201035" indent="0">
              <a:buNone/>
              <a:defRPr sz="2000"/>
            </a:lvl8pPr>
            <a:lvl9pPr marL="3658235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83" y="2313992"/>
            <a:ext cx="4682116" cy="381178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835" indent="0">
              <a:buNone/>
              <a:defRPr sz="1000"/>
            </a:lvl7pPr>
            <a:lvl8pPr marL="3201035" indent="0">
              <a:buNone/>
              <a:defRPr sz="1000"/>
            </a:lvl8pPr>
            <a:lvl9pPr marL="3658235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2018/10/8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5927" y="365144"/>
            <a:ext cx="908991" cy="5812137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81" y="365144"/>
            <a:ext cx="9447373" cy="5812137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2018/10/8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83" y="365144"/>
            <a:ext cx="10516635" cy="1325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83" y="1825719"/>
            <a:ext cx="10516635" cy="4351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83" y="6356677"/>
            <a:ext cx="274347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2018/10/8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998" y="6356677"/>
            <a:ext cx="4115205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448" y="6356677"/>
            <a:ext cx="2743470" cy="36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4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8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jpeg"/><Relationship Id="rId2" Type="http://schemas.openxmlformats.org/officeDocument/2006/relationships/tags" Target="../tags/tag15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3.jpeg"/><Relationship Id="rId10" Type="http://schemas.openxmlformats.org/officeDocument/2006/relationships/image" Target="../media/image46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jpeg"/><Relationship Id="rId2" Type="http://schemas.openxmlformats.org/officeDocument/2006/relationships/tags" Target="../tags/tag16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8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jpeg"/><Relationship Id="rId2" Type="http://schemas.openxmlformats.org/officeDocument/2006/relationships/tags" Target="../tags/tag1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2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jpeg"/><Relationship Id="rId2" Type="http://schemas.openxmlformats.org/officeDocument/2006/relationships/tags" Target="../tags/tag19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5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jpeg"/><Relationship Id="rId2" Type="http://schemas.openxmlformats.org/officeDocument/2006/relationships/tags" Target="../tags/tag20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7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tags" Target="../tags/tag21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3.jpeg"/><Relationship Id="rId10" Type="http://schemas.openxmlformats.org/officeDocument/2006/relationships/image" Target="../media/image65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0.jpeg"/><Relationship Id="rId2" Type="http://schemas.openxmlformats.org/officeDocument/2006/relationships/tags" Target="../tags/tag2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69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3.jpeg"/><Relationship Id="rId2" Type="http://schemas.openxmlformats.org/officeDocument/2006/relationships/tags" Target="../tags/tag23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72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tags" Target="../tags/tag24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3.jpeg"/><Relationship Id="rId10" Type="http://schemas.openxmlformats.org/officeDocument/2006/relationships/image" Target="../media/image79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3.jpeg"/><Relationship Id="rId9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2.jpeg"/><Relationship Id="rId2" Type="http://schemas.openxmlformats.org/officeDocument/2006/relationships/tags" Target="../tags/tag26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91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tags" Target="../tags/tag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tags" Target="../tags/tag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tags" Target="../tags/tag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png"/><Relationship Id="rId11" Type="http://schemas.openxmlformats.org/officeDocument/2006/relationships/image" Target="../media/image18.jpeg"/><Relationship Id="rId5" Type="http://schemas.openxmlformats.org/officeDocument/2006/relationships/image" Target="../media/image3.jpeg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3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jpeg"/><Relationship Id="rId2" Type="http://schemas.openxmlformats.org/officeDocument/2006/relationships/tags" Target="../tags/tag1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3.jpeg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tags" Target="../tags/tag1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2.png"/><Relationship Id="rId5" Type="http://schemas.openxmlformats.org/officeDocument/2006/relationships/image" Target="../media/image3.jpe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7780" y="0"/>
            <a:ext cx="12207240" cy="68808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02363" y="1420813"/>
            <a:ext cx="9366885" cy="3538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8000" b="1" dirty="0" smtClean="0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ea typeface="宋体" panose="02010600030101010101" pitchFamily="2" charset="-122"/>
              </a:rPr>
              <a:t>以生命自育之所是，</a:t>
            </a:r>
            <a:endParaRPr lang="en-US" altLang="zh-CN" sz="8000" b="1" dirty="0" smtClean="0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ea typeface="宋体" panose="02010600030101010101" pitchFamily="2" charset="-122"/>
            </a:endParaRPr>
          </a:p>
          <a:p>
            <a:pPr algn="ctr">
              <a:lnSpc>
                <a:spcPct val="140000"/>
              </a:lnSpc>
            </a:pPr>
            <a:r>
              <a:rPr lang="zh-CN" altLang="en-US" sz="8000" b="1" dirty="0" smtClean="0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ea typeface="宋体" panose="02010600030101010101" pitchFamily="2" charset="-122"/>
              </a:rPr>
              <a:t>达全面育人新生活</a:t>
            </a:r>
            <a:endParaRPr lang="zh-CN" altLang="zh-CN" sz="8000" b="1" dirty="0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7780" y="0"/>
            <a:ext cx="12207240" cy="6880860"/>
          </a:xfrm>
          <a:prstGeom prst="rect">
            <a:avLst/>
          </a:prstGeom>
        </p:spPr>
      </p:pic>
      <p:pic>
        <p:nvPicPr>
          <p:cNvPr id="4" name="图片 3" descr="社团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9088" y="516367"/>
            <a:ext cx="2532305" cy="2576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图片 4" descr="社团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56094" y="537883"/>
            <a:ext cx="2571078" cy="2576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图片 6" descr="社团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94147" y="570155"/>
            <a:ext cx="2728855" cy="2517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图片 7" descr="社团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98080" y="3711389"/>
            <a:ext cx="3614569" cy="1904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图片 8" descr="社团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6526" y="3625328"/>
            <a:ext cx="3377901" cy="2076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690795" y="4012602"/>
            <a:ext cx="134470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 smtClean="0"/>
              <a:t>  社团活动</a:t>
            </a:r>
            <a:endParaRPr lang="zh-CN" altLang="en-US" b="1" dirty="0"/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350" y="1905"/>
            <a:ext cx="12205970" cy="68541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851660" y="622935"/>
            <a:ext cx="951166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lvl="0" algn="l"/>
            <a:r>
              <a:rPr lang="en-US" altLang="zh-CN" sz="3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en-US" altLang="zh-CN" sz="3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宋体" panose="02010600030101010101" pitchFamily="2" charset="-122"/>
                <a:ea typeface="宋体" panose="02010600030101010101" pitchFamily="2" charset="-122"/>
                <a:cs typeface="黑体" panose="02010600030101010101" pitchFamily="49" charset="-122"/>
                <a:sym typeface="+mn-ea"/>
              </a:rPr>
              <a:t>  </a:t>
            </a:r>
            <a:r>
              <a:rPr 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黑体" panose="02010600030101010101" pitchFamily="49" charset="-122"/>
                <a:sym typeface="+mn-ea"/>
              </a:rPr>
              <a:t>叶澜教授在《探教育之所是，创学校全面育人新生活》中这样说：教育是促进人之生命成长。通过长善救失的教育实践活动。是参与者变得更美好。承担起自己从事职业的社会责任。教育是人类生存与发展不可或缺的伟大事业。</a:t>
            </a:r>
          </a:p>
        </p:txBody>
      </p:sp>
    </p:spTree>
    <p:custDataLst>
      <p:tags r:id="rId2"/>
    </p:custData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795" y="635"/>
            <a:ext cx="12214860" cy="68567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74445" y="187325"/>
            <a:ext cx="568071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桌椅整齐，地面干净</a:t>
            </a: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480" y="1688951"/>
            <a:ext cx="2736215" cy="35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 descr="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0736" y="1656678"/>
            <a:ext cx="2543698" cy="36360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 descr="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3470" y="613186"/>
            <a:ext cx="2369185" cy="2216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 descr="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73470" y="3133725"/>
            <a:ext cx="2368550" cy="2105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316753" y="5473005"/>
            <a:ext cx="11191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一3</a:t>
            </a:r>
            <a:r>
              <a:rPr lang="zh-CN" altLang="en-US" sz="2800" dirty="0"/>
              <a:t>、一</a:t>
            </a:r>
            <a:r>
              <a:rPr lang="zh-CN" altLang="en-US" sz="2800" dirty="0" smtClean="0"/>
              <a:t>4、一6</a:t>
            </a:r>
            <a:r>
              <a:rPr lang="zh-CN" altLang="en-US" sz="2800" dirty="0"/>
              <a:t>、ー7、一</a:t>
            </a:r>
            <a:r>
              <a:rPr lang="zh-CN" altLang="en-US" sz="2800" dirty="0" smtClean="0"/>
              <a:t>9、一10</a:t>
            </a:r>
            <a:r>
              <a:rPr lang="zh-CN" altLang="en-US" sz="2800" dirty="0"/>
              <a:t>、一</a:t>
            </a:r>
            <a:r>
              <a:rPr lang="en-US" altLang="zh-CN" sz="2800" dirty="0"/>
              <a:t>1</a:t>
            </a:r>
            <a:r>
              <a:rPr lang="zh-CN" altLang="en-US" sz="2800" dirty="0"/>
              <a:t>6</a:t>
            </a:r>
            <a:r>
              <a:rPr lang="zh-CN" altLang="en-US" sz="2800" dirty="0" smtClean="0"/>
              <a:t>、</a:t>
            </a:r>
            <a:endParaRPr lang="en-US" altLang="zh-CN" sz="2800" dirty="0" smtClean="0"/>
          </a:p>
          <a:p>
            <a:r>
              <a:rPr lang="zh-CN" altLang="en-US" sz="2800" dirty="0" smtClean="0"/>
              <a:t>ニ</a:t>
            </a:r>
            <a:r>
              <a:rPr lang="zh-CN" altLang="en-US" sz="2800" dirty="0"/>
              <a:t>1、ニ</a:t>
            </a:r>
            <a:r>
              <a:rPr lang="zh-CN" altLang="en-US" sz="2800" dirty="0" smtClean="0"/>
              <a:t>4、5</a:t>
            </a:r>
            <a:r>
              <a:rPr lang="zh-CN" altLang="en-US" sz="2800" dirty="0"/>
              <a:t>、ニ</a:t>
            </a:r>
            <a:r>
              <a:rPr lang="zh-CN" altLang="en-US" sz="2800" dirty="0" smtClean="0"/>
              <a:t>7、8、9</a:t>
            </a:r>
            <a:r>
              <a:rPr lang="zh-CN" altLang="en-US" sz="2800" dirty="0"/>
              <a:t>、二</a:t>
            </a:r>
            <a:r>
              <a:rPr lang="zh-CN" altLang="en-US" sz="2800" dirty="0" smtClean="0"/>
              <a:t>11、12、13、14</a:t>
            </a:r>
            <a:r>
              <a:rPr lang="zh-CN" altLang="en-US" sz="2800" dirty="0"/>
              <a:t>、二16</a:t>
            </a:r>
            <a:r>
              <a:rPr lang="zh-CN" altLang="en-US" sz="2800" dirty="0" smtClean="0"/>
              <a:t>、</a:t>
            </a:r>
            <a:endParaRPr lang="en-US" altLang="zh-CN" sz="2800" dirty="0" smtClean="0"/>
          </a:p>
          <a:p>
            <a:r>
              <a:rPr lang="zh-CN" altLang="en-US" sz="2800" dirty="0" smtClean="0"/>
              <a:t>三</a:t>
            </a:r>
            <a:r>
              <a:rPr lang="zh-CN" altLang="en-US" sz="2800" dirty="0"/>
              <a:t>1</a:t>
            </a:r>
            <a:r>
              <a:rPr lang="zh-CN" altLang="en-US" sz="2800" dirty="0" smtClean="0"/>
              <a:t>、三2</a:t>
            </a:r>
            <a:r>
              <a:rPr lang="zh-CN" altLang="en-US" sz="2800" dirty="0"/>
              <a:t>、三3、三4、三5</a:t>
            </a:r>
            <a:r>
              <a:rPr lang="zh-CN" altLang="en-US" sz="2800" dirty="0" smtClean="0"/>
              <a:t>、三</a:t>
            </a:r>
            <a:r>
              <a:rPr lang="zh-CN" altLang="en-US" sz="2800" dirty="0"/>
              <a:t>8、三12、三13、三14、15。</a:t>
            </a:r>
          </a:p>
        </p:txBody>
      </p:sp>
      <p:pic>
        <p:nvPicPr>
          <p:cNvPr id="9" name="图片 8" descr="韩翠指导扫地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892540" y="548640"/>
            <a:ext cx="2338444" cy="2280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 descr="1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892541" y="3158491"/>
            <a:ext cx="2402988" cy="2112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1522354" y="3108959"/>
            <a:ext cx="461665" cy="2883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 smtClean="0"/>
              <a:t>韩翠老师在示范指导</a:t>
            </a:r>
            <a:endParaRPr lang="zh-CN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65008" y="1226371"/>
            <a:ext cx="405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          三</a:t>
            </a:r>
            <a:r>
              <a:rPr lang="en-US" altLang="zh-CN" dirty="0" smtClean="0">
                <a:solidFill>
                  <a:srgbClr val="FF0000"/>
                </a:solidFill>
              </a:rPr>
              <a:t>13                                   </a:t>
            </a:r>
            <a:r>
              <a:rPr lang="zh-CN" altLang="en-US" dirty="0" smtClean="0">
                <a:solidFill>
                  <a:srgbClr val="FF0000"/>
                </a:solidFill>
              </a:rPr>
              <a:t>三</a:t>
            </a:r>
            <a:r>
              <a:rPr lang="en-US" altLang="zh-CN" dirty="0" smtClean="0">
                <a:solidFill>
                  <a:srgbClr val="FF0000"/>
                </a:solidFill>
              </a:rPr>
              <a:t>12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350" y="-1905"/>
            <a:ext cx="12214860" cy="6856730"/>
          </a:xfrm>
          <a:prstGeom prst="rect">
            <a:avLst/>
          </a:prstGeom>
        </p:spPr>
      </p:pic>
      <p:pic>
        <p:nvPicPr>
          <p:cNvPr id="4" name="图片 3" descr="洁具整齐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0175" y="945515"/>
            <a:ext cx="4516531" cy="247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 descr="美书包整齐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3390" y="945515"/>
            <a:ext cx="3696074" cy="247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 descr="小岗位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20348" y="3937300"/>
            <a:ext cx="3582298" cy="2271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 descr="小岗位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00175" y="4055633"/>
            <a:ext cx="4484258" cy="2152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860" y="1270"/>
            <a:ext cx="12214860" cy="6856730"/>
          </a:xfrm>
          <a:prstGeom prst="rect">
            <a:avLst/>
          </a:prstGeom>
        </p:spPr>
      </p:pic>
      <p:sp>
        <p:nvSpPr>
          <p:cNvPr id="147463" name="文本框 13"/>
          <p:cNvSpPr txBox="1"/>
          <p:nvPr/>
        </p:nvSpPr>
        <p:spPr>
          <a:xfrm>
            <a:off x="1285240" y="436880"/>
            <a:ext cx="64242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不让每一个孩子掉队</a:t>
            </a:r>
          </a:p>
        </p:txBody>
      </p:sp>
      <p:pic>
        <p:nvPicPr>
          <p:cNvPr id="8" name="图片 7" descr="陶可萍辅导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5870" y="1289388"/>
            <a:ext cx="4679165" cy="3314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8"/>
          <p:cNvSpPr txBox="1"/>
          <p:nvPr/>
        </p:nvSpPr>
        <p:spPr>
          <a:xfrm>
            <a:off x="1052830" y="5345430"/>
            <a:ext cx="10324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曹慧敏、包红玲，刘小琴、郭桃琴、陶可萍、李恬、花叶、李陶、唐静亚、顾英、韩素、郑丽萍、周婷婷、牛佩佩、刘丽玉、陈静琪、曹燕</a:t>
            </a:r>
          </a:p>
        </p:txBody>
      </p:sp>
      <p:pic>
        <p:nvPicPr>
          <p:cNvPr id="3" name="图片 2" descr="辅导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26187" y="1161827"/>
            <a:ext cx="4957371" cy="3356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985" y="1905"/>
            <a:ext cx="12205970" cy="68541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454275" y="2411730"/>
            <a:ext cx="894651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zh-CN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自我更新，不断前行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350" y="-1905"/>
            <a:ext cx="12214860" cy="6856730"/>
          </a:xfrm>
          <a:prstGeom prst="rect">
            <a:avLst/>
          </a:prstGeom>
        </p:spPr>
      </p:pic>
      <p:sp>
        <p:nvSpPr>
          <p:cNvPr id="147463" name="文本框 13"/>
          <p:cNvSpPr txBox="1"/>
          <p:nvPr/>
        </p:nvSpPr>
        <p:spPr>
          <a:xfrm>
            <a:off x="1285240" y="436880"/>
            <a:ext cx="93808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开</a:t>
            </a:r>
            <a:r>
              <a:rPr lang="zh-C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学</a:t>
            </a:r>
            <a:r>
              <a:rPr lang="zh-CN" alt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序曲</a:t>
            </a:r>
            <a:r>
              <a:rPr lang="zh-C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：</a:t>
            </a:r>
            <a:endParaRPr lang="zh-CN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软雅黑" panose="020B0503020204020204" pitchFamily="34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9" name="图片 28" descr="开学典礼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6154" y="1764253"/>
            <a:ext cx="3103245" cy="3017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图片 29" descr="开学典礼彩排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31970" y="1839595"/>
            <a:ext cx="3341370" cy="2941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图片 2" descr="志刚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46135" y="1839595"/>
            <a:ext cx="3373120" cy="2941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350" y="-1905"/>
            <a:ext cx="12214860" cy="6856730"/>
          </a:xfrm>
          <a:prstGeom prst="rect">
            <a:avLst/>
          </a:prstGeom>
        </p:spPr>
      </p:pic>
      <p:sp>
        <p:nvSpPr>
          <p:cNvPr id="147463" name="文本框 13"/>
          <p:cNvSpPr txBox="1"/>
          <p:nvPr/>
        </p:nvSpPr>
        <p:spPr>
          <a:xfrm>
            <a:off x="4996628" y="3367143"/>
            <a:ext cx="1866751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教学研讨：</a:t>
            </a:r>
          </a:p>
        </p:txBody>
      </p:sp>
      <p:pic>
        <p:nvPicPr>
          <p:cNvPr id="9" name="图片 8" descr="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94098" y="883957"/>
            <a:ext cx="4312546" cy="2752127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图片 4" descr="包红玲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2315" y="1140311"/>
            <a:ext cx="4130935" cy="244736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图片 5" descr="zhangd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0311" y="3840480"/>
            <a:ext cx="4353261" cy="283464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图片 7" descr="朗读研讨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76104" y="4044874"/>
            <a:ext cx="4249270" cy="251729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350" y="-1905"/>
            <a:ext cx="12214860" cy="6856730"/>
          </a:xfrm>
          <a:prstGeom prst="rect">
            <a:avLst/>
          </a:prstGeom>
        </p:spPr>
      </p:pic>
      <p:sp>
        <p:nvSpPr>
          <p:cNvPr id="147463" name="文本框 13"/>
          <p:cNvSpPr txBox="1"/>
          <p:nvPr/>
        </p:nvSpPr>
        <p:spPr>
          <a:xfrm>
            <a:off x="1285240" y="436880"/>
            <a:ext cx="68821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善真少年，成长有约：</a:t>
            </a:r>
          </a:p>
        </p:txBody>
      </p:sp>
      <p:pic>
        <p:nvPicPr>
          <p:cNvPr id="4" name="图片 3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7176" y="1570615"/>
            <a:ext cx="2198146" cy="1549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 descr="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62749" y="1530275"/>
            <a:ext cx="2653552" cy="1621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 descr="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6809" y="1559858"/>
            <a:ext cx="2510117" cy="1678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 descr="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54758" y="1602889"/>
            <a:ext cx="2733562" cy="1527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 descr="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7425" y="3666863"/>
            <a:ext cx="2163408" cy="2884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 descr="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56385" y="3668357"/>
            <a:ext cx="2097741" cy="28400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 descr="98237153827453094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57770" y="3953434"/>
            <a:ext cx="2083398" cy="25549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 descr="自然研学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59152" y="3808207"/>
            <a:ext cx="1810871" cy="26248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795" y="635"/>
            <a:ext cx="12214860" cy="68567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65810" y="232410"/>
            <a:ext cx="665099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师徒结对</a:t>
            </a:r>
          </a:p>
        </p:txBody>
      </p:sp>
      <p:pic>
        <p:nvPicPr>
          <p:cNvPr id="3" name="图片 2" descr="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9114" y="1645920"/>
            <a:ext cx="3021330" cy="23451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 descr="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2953" y="1667436"/>
            <a:ext cx="3164840" cy="24419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 descr="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54315" y="1688952"/>
            <a:ext cx="3270885" cy="256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5610" y="4335332"/>
            <a:ext cx="10983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  以学促自明</a:t>
            </a:r>
            <a:endParaRPr lang="en-US" altLang="zh-CN" sz="2800" b="1" dirty="0" smtClean="0"/>
          </a:p>
          <a:p>
            <a:r>
              <a:rPr lang="zh-CN" altLang="en-US" sz="2800" b="1" dirty="0" smtClean="0"/>
              <a:t>                               以思促自得</a:t>
            </a:r>
            <a:endParaRPr lang="en-US" altLang="zh-CN" sz="2800" b="1" dirty="0" smtClean="0"/>
          </a:p>
          <a:p>
            <a:r>
              <a:rPr lang="zh-CN" altLang="en-US" sz="2800" b="1" dirty="0" smtClean="0"/>
              <a:t>                                                           以省促自立</a:t>
            </a:r>
            <a:endParaRPr lang="en-US" altLang="zh-CN" sz="2800" b="1" dirty="0" smtClean="0"/>
          </a:p>
          <a:p>
            <a:r>
              <a:rPr lang="zh-CN" altLang="en-US" sz="2800" b="1" dirty="0" smtClean="0"/>
              <a:t>                                                                                          以行促自成</a:t>
            </a:r>
            <a:endParaRPr lang="zh-CN" altLang="en-US" sz="2800" b="1" dirty="0"/>
          </a:p>
        </p:txBody>
      </p:sp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985" y="1905"/>
            <a:ext cx="12205970" cy="68541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454275" y="2411730"/>
            <a:ext cx="894651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</a:rPr>
              <a:t>下足工夫，成就功夫</a:t>
            </a:r>
          </a:p>
        </p:txBody>
      </p:sp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350" y="-1905"/>
            <a:ext cx="12214860" cy="6856730"/>
          </a:xfrm>
          <a:prstGeom prst="rect">
            <a:avLst/>
          </a:prstGeom>
        </p:spPr>
      </p:pic>
      <p:sp>
        <p:nvSpPr>
          <p:cNvPr id="147463" name="文本框 13"/>
          <p:cNvSpPr txBox="1"/>
          <p:nvPr/>
        </p:nvSpPr>
        <p:spPr>
          <a:xfrm>
            <a:off x="1235075" y="436880"/>
            <a:ext cx="29813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问题</a:t>
            </a:r>
            <a:r>
              <a:rPr lang="zh-C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坊</a:t>
            </a:r>
            <a:r>
              <a:rPr lang="zh-CN" alt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：随意</a:t>
            </a:r>
            <a:endParaRPr lang="zh-CN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软雅黑" panose="020B0503020204020204" pitchFamily="34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6" name="图片 5" descr="无人灯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065" y="1505585"/>
            <a:ext cx="3056255" cy="37226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图片 6" descr="无人灯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40530" y="1504950"/>
            <a:ext cx="3038475" cy="37017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图片 7" descr="无人扇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04785" y="1504950"/>
            <a:ext cx="3320415" cy="36909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350" y="-1905"/>
            <a:ext cx="12214860" cy="68567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8805" y="258445"/>
            <a:ext cx="6893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值</a:t>
            </a:r>
            <a:r>
              <a:rPr lang="zh-CN" altLang="en-US" sz="3200" b="1" dirty="0" smtClean="0"/>
              <a:t>日速度慢，物品摆放乱</a:t>
            </a:r>
            <a:endParaRPr lang="zh-CN" altLang="en-US" sz="3200" b="1" dirty="0"/>
          </a:p>
        </p:txBody>
      </p:sp>
      <p:pic>
        <p:nvPicPr>
          <p:cNvPr id="4" name="图片 3" descr="IMG_7070(1)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7113" y="1290918"/>
            <a:ext cx="2607758" cy="2107341"/>
          </a:xfrm>
          <a:prstGeom prst="round2DiagRect">
            <a:avLst>
              <a:gd name="adj1" fmla="val 16667"/>
              <a:gd name="adj2" fmla="val 4038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 descr="IMG_7071(1)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62046" y="1280159"/>
            <a:ext cx="2286934" cy="2070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 descr="IMG_707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48418" y="1204855"/>
            <a:ext cx="2386792" cy="2086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 descr="IMG_7075(1)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45606" y="1226372"/>
            <a:ext cx="2096135" cy="1993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 descr="IMG_72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4962" y="3840480"/>
            <a:ext cx="2653529" cy="24334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 descr="IMG_722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35152" y="3797450"/>
            <a:ext cx="2376082" cy="24758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 descr="IMG_722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55865" y="3851238"/>
            <a:ext cx="2357829" cy="23467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 descr="IMG_722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253818" y="3883510"/>
            <a:ext cx="2181561" cy="2315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795" y="635"/>
            <a:ext cx="12214860" cy="6856730"/>
          </a:xfrm>
          <a:prstGeom prst="rect">
            <a:avLst/>
          </a:prstGeom>
        </p:spPr>
      </p:pic>
      <p:pic>
        <p:nvPicPr>
          <p:cNvPr id="12" name="图片 11" descr="书包乱丢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4132" y="892885"/>
            <a:ext cx="2001893" cy="2392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图片 12" descr="书包袋子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0780" y="893723"/>
            <a:ext cx="1833581" cy="24346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图片 13" descr="书包乱发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87615" y="914399"/>
            <a:ext cx="1975932" cy="2441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图片 14" descr="物品摆动乱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0800000" flipV="1">
            <a:off x="8250516" y="935915"/>
            <a:ext cx="1958489" cy="2452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图片 15" descr="物品乱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5430" y="3559810"/>
            <a:ext cx="2502535" cy="25234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图片 16" descr="不会整理抽屉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84413" y="3549426"/>
            <a:ext cx="2469515" cy="25736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图片 17" descr="讲台凌乱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87085" y="3539267"/>
            <a:ext cx="2514637" cy="25440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图片 18" descr="早晨聚集讲话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691507" y="3571539"/>
            <a:ext cx="2476500" cy="25041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077148" y="129092"/>
            <a:ext cx="4819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早读讲话、物品摆放凌乱</a:t>
            </a:r>
            <a:endParaRPr lang="zh-CN" altLang="en-US" sz="2400" b="1" dirty="0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350" y="-1905"/>
            <a:ext cx="12214860" cy="6856730"/>
          </a:xfrm>
          <a:prstGeom prst="rect">
            <a:avLst/>
          </a:prstGeom>
        </p:spPr>
      </p:pic>
      <p:pic>
        <p:nvPicPr>
          <p:cNvPr id="5" name="图片 4" descr="IMG_20180912_09424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085" y="1109345"/>
            <a:ext cx="4415155" cy="2466340"/>
          </a:xfrm>
          <a:prstGeom prst="rect">
            <a:avLst/>
          </a:prstGeom>
        </p:spPr>
      </p:pic>
      <p:pic>
        <p:nvPicPr>
          <p:cNvPr id="7" name="图片 6" descr="IMG_20180912_09430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0460" y="1109345"/>
            <a:ext cx="4347845" cy="2466340"/>
          </a:xfrm>
          <a:prstGeom prst="rect">
            <a:avLst/>
          </a:prstGeom>
        </p:spPr>
      </p:pic>
      <p:pic>
        <p:nvPicPr>
          <p:cNvPr id="8" name="图片 7" descr="IMG_20180914_14005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7085" y="4184015"/>
            <a:ext cx="4415155" cy="2439035"/>
          </a:xfrm>
          <a:prstGeom prst="rect">
            <a:avLst/>
          </a:prstGeom>
        </p:spPr>
      </p:pic>
      <p:pic>
        <p:nvPicPr>
          <p:cNvPr id="9" name="图片 8" descr="IMG_20180925_09473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20460" y="4184650"/>
            <a:ext cx="4374515" cy="2438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985" y="1905"/>
            <a:ext cx="12205970" cy="68541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454275" y="1301675"/>
            <a:ext cx="8946515" cy="25853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indent="0"/>
            <a:r>
              <a:rPr lang="zh-CN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</a:rPr>
              <a:t>问题坊：游离</a:t>
            </a:r>
            <a:endParaRPr lang="en-US" altLang="zh-CN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  <a:p>
            <a:pPr indent="0"/>
            <a:endParaRPr lang="en-US" altLang="zh-CN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  <a:p>
            <a:pPr indent="0"/>
            <a:r>
              <a:rPr lang="zh-CN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</a:rPr>
              <a:t>问</a:t>
            </a:r>
            <a:r>
              <a:rPr lang="zh-CN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</a:rPr>
              <a:t>题</a:t>
            </a:r>
            <a:r>
              <a:rPr lang="zh-CN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</a:rPr>
              <a:t>坊：无</a:t>
            </a:r>
            <a:r>
              <a:rPr lang="zh-CN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</a:rPr>
              <a:t>视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985" y="1905"/>
            <a:ext cx="12205970" cy="68541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828801" y="430307"/>
            <a:ext cx="9571990" cy="42473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zh-CN" sz="2400" b="1" dirty="0" smtClean="0"/>
              <a:t>我</a:t>
            </a:r>
            <a:r>
              <a:rPr lang="zh-CN" altLang="zh-CN" sz="2400" b="1" dirty="0" smtClean="0"/>
              <a:t>们所追求的教育最高境</a:t>
            </a:r>
            <a:r>
              <a:rPr lang="zh-CN" altLang="zh-CN" sz="2400" b="1" dirty="0" smtClean="0"/>
              <a:t>界：</a:t>
            </a:r>
            <a:endParaRPr lang="zh-CN" altLang="zh-CN" sz="2400" dirty="0" smtClean="0"/>
          </a:p>
          <a:p>
            <a:r>
              <a:rPr lang="zh-CN" altLang="zh-CN" sz="2400" dirty="0" smtClean="0"/>
              <a:t>（</a:t>
            </a:r>
            <a:r>
              <a:rPr lang="en-US" altLang="zh-CN" sz="2400" dirty="0" smtClean="0"/>
              <a:t>1</a:t>
            </a:r>
            <a:r>
              <a:rPr lang="zh-CN" altLang="zh-CN" sz="2400" dirty="0" smtClean="0"/>
              <a:t>）厚朴如树。扎根于土，坚实不移；不图虚名，不玩花样；成全生命，舒展成长。</a:t>
            </a:r>
          </a:p>
          <a:p>
            <a:r>
              <a:rPr lang="zh-CN" altLang="zh-CN" sz="2400" dirty="0" smtClean="0"/>
              <a:t>（</a:t>
            </a:r>
            <a:r>
              <a:rPr lang="en-US" altLang="zh-CN" sz="2400" dirty="0" smtClean="0"/>
              <a:t>2</a:t>
            </a:r>
            <a:r>
              <a:rPr lang="zh-CN" altLang="zh-CN" sz="2400" dirty="0" smtClean="0"/>
              <a:t>）温润如玉。经久积淀，化为内质；光自心出，方得温润；自在自如，悦己养人。</a:t>
            </a:r>
          </a:p>
          <a:p>
            <a:r>
              <a:rPr lang="zh-CN" altLang="zh-CN" sz="2400" dirty="0" smtClean="0"/>
              <a:t>（</a:t>
            </a:r>
            <a:r>
              <a:rPr lang="en-US" altLang="zh-CN" sz="2400" dirty="0" smtClean="0"/>
              <a:t>3</a:t>
            </a:r>
            <a:r>
              <a:rPr lang="zh-CN" altLang="zh-CN" sz="2400" dirty="0" smtClean="0"/>
              <a:t>）灵动如水。不畏高山，不惧险阻；一往直前，无怨无悔；坦荡灵动，得大自在。</a:t>
            </a:r>
          </a:p>
          <a:p>
            <a:r>
              <a:rPr lang="zh-CN" altLang="zh-CN" sz="2400" dirty="0" smtClean="0"/>
              <a:t>（</a:t>
            </a:r>
            <a:r>
              <a:rPr lang="en-US" altLang="zh-CN" sz="2400" dirty="0" smtClean="0"/>
              <a:t>4</a:t>
            </a:r>
            <a:r>
              <a:rPr lang="zh-CN" altLang="zh-CN" sz="2400" dirty="0" smtClean="0"/>
              <a:t>）绚丽如凤。生命多姿，五彩缤纷；精神奋发，涅槃重生；爱心不变，欢乐永存。</a:t>
            </a:r>
          </a:p>
          <a:p>
            <a:pPr indent="0"/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795" y="635"/>
            <a:ext cx="12214860" cy="6856730"/>
          </a:xfrm>
          <a:prstGeom prst="rect">
            <a:avLst/>
          </a:prstGeom>
        </p:spPr>
      </p:pic>
      <p:grpSp>
        <p:nvGrpSpPr>
          <p:cNvPr id="3" name="组合 3"/>
          <p:cNvGrpSpPr/>
          <p:nvPr/>
        </p:nvGrpSpPr>
        <p:grpSpPr>
          <a:xfrm>
            <a:off x="750888" y="436563"/>
            <a:ext cx="5161154" cy="583456"/>
            <a:chOff x="1851" y="1883"/>
            <a:chExt cx="6097" cy="691"/>
          </a:xfrm>
        </p:grpSpPr>
        <p:grpSp>
          <p:nvGrpSpPr>
            <p:cNvPr id="4" name="组合 11"/>
            <p:cNvGrpSpPr/>
            <p:nvPr/>
          </p:nvGrpSpPr>
          <p:grpSpPr>
            <a:xfrm>
              <a:off x="1851" y="1942"/>
              <a:ext cx="630" cy="535"/>
              <a:chOff x="312" y="781"/>
              <a:chExt cx="756" cy="642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376" y="781"/>
                <a:ext cx="642" cy="642"/>
              </a:xfrm>
              <a:prstGeom prst="ellipse">
                <a:avLst/>
              </a:prstGeom>
              <a:blipFill dpi="0" rotWithShape="1">
                <a:blip r:embed="rId6" cstate="print"/>
                <a:srcRect/>
                <a:stretch>
                  <a:fillRect/>
                </a:stretch>
              </a:blipFill>
              <a:ln w="15875">
                <a:gradFill flip="none" rotWithShape="1">
                  <a:gsLst>
                    <a:gs pos="100000">
                      <a:schemeClr val="bg1"/>
                    </a:gs>
                    <a:gs pos="0">
                      <a:srgbClr val="C9C9C9"/>
                    </a:gs>
                  </a:gsLst>
                  <a:lin ang="8100000" scaled="1"/>
                  <a:tileRect/>
                </a:gradFill>
              </a:ln>
              <a:effectLst>
                <a:innerShdw blurRad="76200" dist="25400" dir="189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35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方正正黑简体" pitchFamily="2" charset="-122"/>
                  <a:cs typeface="+mn-cs"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472" y="828"/>
                <a:ext cx="457" cy="374"/>
              </a:xfrm>
              <a:prstGeom prst="ellipse">
                <a:avLst/>
              </a:prstGeom>
              <a:gradFill>
                <a:gsLst>
                  <a:gs pos="95000">
                    <a:srgbClr val="FFB850">
                      <a:alpha val="0"/>
                    </a:srgbClr>
                  </a:gs>
                  <a:gs pos="0">
                    <a:schemeClr val="bg1">
                      <a:alpha val="70000"/>
                    </a:schemeClr>
                  </a:gs>
                </a:gsLst>
                <a:lin ang="5400000" scaled="0"/>
              </a:gradFill>
              <a:ln w="158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35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方正正黑简体" pitchFamily="2" charset="-122"/>
                  <a:cs typeface="+mn-cs"/>
                </a:endParaRPr>
              </a:p>
            </p:txBody>
          </p:sp>
          <p:sp>
            <p:nvSpPr>
              <p:cNvPr id="7" name="文本框 854"/>
              <p:cNvSpPr txBox="1"/>
              <p:nvPr/>
            </p:nvSpPr>
            <p:spPr>
              <a:xfrm>
                <a:off x="312" y="857"/>
                <a:ext cx="756" cy="53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R="0" algn="ctr" defTabSz="914400"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865" kern="1200" cap="none" spc="0" normalizeH="0" baseline="0" noProof="1">
                    <a:solidFill>
                      <a:schemeClr val="bg1"/>
                    </a:solidFill>
                    <a:latin typeface="Impact" panose="020B0806030902050204" pitchFamily="34" charset="0"/>
                    <a:ea typeface="方正正黑简体" pitchFamily="2" charset="-122"/>
                    <a:cs typeface="+mn-cs"/>
                  </a:rPr>
                  <a:t>01</a:t>
                </a:r>
              </a:p>
            </p:txBody>
          </p:sp>
        </p:grpSp>
        <p:sp>
          <p:nvSpPr>
            <p:cNvPr id="8" name="文本框 13"/>
            <p:cNvSpPr txBox="1"/>
            <p:nvPr/>
          </p:nvSpPr>
          <p:spPr>
            <a:xfrm>
              <a:off x="2482" y="1883"/>
              <a:ext cx="5466" cy="6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早阅读</a:t>
              </a:r>
            </a:p>
          </p:txBody>
        </p:sp>
      </p:grpSp>
      <p:cxnSp>
        <p:nvCxnSpPr>
          <p:cNvPr id="12" name="直接连接符 11"/>
          <p:cNvCxnSpPr/>
          <p:nvPr/>
        </p:nvCxnSpPr>
        <p:spPr>
          <a:xfrm>
            <a:off x="7129780" y="4519295"/>
            <a:ext cx="0" cy="134112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9298940" y="4542790"/>
            <a:ext cx="0" cy="134112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小小领读员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410" y="1125855"/>
            <a:ext cx="3044190" cy="213741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图片 9" descr="三2认真早读的学生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24910" y="1125855"/>
            <a:ext cx="3271520" cy="221488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图片 15" descr="小早读员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62825" y="1125855"/>
            <a:ext cx="3369945" cy="221488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图片 16" descr="有任务的早读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9410" y="3878580"/>
            <a:ext cx="3495675" cy="2621915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图片 17" descr="312早读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19575" y="3878580"/>
            <a:ext cx="3752850" cy="254254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图片 18" descr="早读要求写黑板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87080" y="3878580"/>
            <a:ext cx="3338830" cy="254254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495" y="635"/>
            <a:ext cx="12214860" cy="6856730"/>
          </a:xfrm>
          <a:prstGeom prst="rect">
            <a:avLst/>
          </a:prstGeom>
        </p:spPr>
      </p:pic>
      <p:grpSp>
        <p:nvGrpSpPr>
          <p:cNvPr id="149506" name="组合 3"/>
          <p:cNvGrpSpPr/>
          <p:nvPr/>
        </p:nvGrpSpPr>
        <p:grpSpPr>
          <a:xfrm>
            <a:off x="750888" y="436563"/>
            <a:ext cx="5161154" cy="583456"/>
            <a:chOff x="1851" y="1883"/>
            <a:chExt cx="6097" cy="691"/>
          </a:xfrm>
        </p:grpSpPr>
        <p:grpSp>
          <p:nvGrpSpPr>
            <p:cNvPr id="147459" name="组合 11"/>
            <p:cNvGrpSpPr/>
            <p:nvPr/>
          </p:nvGrpSpPr>
          <p:grpSpPr>
            <a:xfrm>
              <a:off x="1851" y="1942"/>
              <a:ext cx="630" cy="535"/>
              <a:chOff x="312" y="781"/>
              <a:chExt cx="756" cy="642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376" y="781"/>
                <a:ext cx="642" cy="642"/>
              </a:xfrm>
              <a:prstGeom prst="ellipse">
                <a:avLst/>
              </a:prstGeom>
              <a:blipFill dpi="0" rotWithShape="1">
                <a:blip r:embed="rId6" cstate="print"/>
                <a:srcRect/>
                <a:stretch>
                  <a:fillRect/>
                </a:stretch>
              </a:blipFill>
              <a:ln w="15875">
                <a:gradFill flip="none" rotWithShape="1">
                  <a:gsLst>
                    <a:gs pos="100000">
                      <a:schemeClr val="bg1"/>
                    </a:gs>
                    <a:gs pos="0">
                      <a:srgbClr val="C9C9C9"/>
                    </a:gs>
                  </a:gsLst>
                  <a:lin ang="8100000" scaled="1"/>
                  <a:tileRect/>
                </a:gradFill>
              </a:ln>
              <a:effectLst>
                <a:innerShdw blurRad="76200" dist="25400" dir="189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35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方正正黑简体" pitchFamily="2" charset="-122"/>
                  <a:cs typeface="+mn-cs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472" y="828"/>
                <a:ext cx="457" cy="374"/>
              </a:xfrm>
              <a:prstGeom prst="ellipse">
                <a:avLst/>
              </a:prstGeom>
              <a:gradFill>
                <a:gsLst>
                  <a:gs pos="95000">
                    <a:srgbClr val="FFB850">
                      <a:alpha val="0"/>
                    </a:srgbClr>
                  </a:gs>
                  <a:gs pos="0">
                    <a:schemeClr val="bg1">
                      <a:alpha val="70000"/>
                    </a:schemeClr>
                  </a:gs>
                </a:gsLst>
                <a:lin ang="5400000" scaled="0"/>
              </a:gradFill>
              <a:ln w="158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35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方正正黑简体" pitchFamily="2" charset="-122"/>
                  <a:cs typeface="+mn-cs"/>
                </a:endParaRPr>
              </a:p>
            </p:txBody>
          </p:sp>
          <p:sp>
            <p:nvSpPr>
              <p:cNvPr id="24" name="文本框 854"/>
              <p:cNvSpPr txBox="1"/>
              <p:nvPr/>
            </p:nvSpPr>
            <p:spPr>
              <a:xfrm>
                <a:off x="312" y="857"/>
                <a:ext cx="756" cy="53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R="0" algn="ctr" defTabSz="914400"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865" kern="1200" cap="none" spc="0" normalizeH="0" baseline="0" noProof="1">
                    <a:solidFill>
                      <a:schemeClr val="bg1"/>
                    </a:solidFill>
                    <a:latin typeface="Impact" panose="020B0806030902050204" pitchFamily="34" charset="0"/>
                    <a:ea typeface="方正正黑简体" pitchFamily="2" charset="-122"/>
                    <a:cs typeface="+mn-cs"/>
                  </a:rPr>
                  <a:t>02</a:t>
                </a:r>
              </a:p>
            </p:txBody>
          </p:sp>
        </p:grpSp>
        <p:sp>
          <p:nvSpPr>
            <p:cNvPr id="147463" name="文本框 13"/>
            <p:cNvSpPr txBox="1"/>
            <p:nvPr/>
          </p:nvSpPr>
          <p:spPr>
            <a:xfrm>
              <a:off x="2482" y="1883"/>
              <a:ext cx="5466" cy="6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微软雅黑" panose="020B0503020204020204" pitchFamily="34" charset="-122"/>
                  <a:ea typeface="宋体" panose="02010600030101010101" pitchFamily="2" charset="-122"/>
                </a:rPr>
                <a:t>陪伴是最美的师爱</a:t>
              </a:r>
            </a:p>
          </p:txBody>
        </p:sp>
      </p:grpSp>
      <p:pic>
        <p:nvPicPr>
          <p:cNvPr id="10" name="图片 9" descr="包红玲早读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0045" y="1287780"/>
            <a:ext cx="3488055" cy="2662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2483970" y="4716668"/>
            <a:ext cx="6871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功夫：布置早读任务，安排小领读</a:t>
            </a:r>
            <a:r>
              <a:rPr lang="zh-CN" altLang="en-US" sz="3200" dirty="0" smtClean="0"/>
              <a:t>员</a:t>
            </a:r>
            <a:endParaRPr lang="en-US" altLang="zh-CN" sz="3200" dirty="0" smtClean="0"/>
          </a:p>
          <a:p>
            <a:endParaRPr lang="zh-CN" altLang="en-US" sz="3200" dirty="0"/>
          </a:p>
          <a:p>
            <a:r>
              <a:rPr lang="zh-CN" altLang="en-US" sz="3200" dirty="0"/>
              <a:t>工夫：早早进班，温情陪伴。</a:t>
            </a:r>
            <a:endParaRPr lang="en-US" altLang="zh-CN" sz="3200" dirty="0"/>
          </a:p>
        </p:txBody>
      </p:sp>
      <p:pic>
        <p:nvPicPr>
          <p:cNvPr id="13" name="图片 12" descr="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16070" y="1287780"/>
            <a:ext cx="3437255" cy="2663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图片 13" descr="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21295" y="1287780"/>
            <a:ext cx="3787775" cy="2663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140311" y="4173967"/>
            <a:ext cx="97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包红玲、                                                 王静、                                             唐静亚</a:t>
            </a:r>
            <a:endParaRPr lang="zh-CN" altLang="en-US" b="1" dirty="0"/>
          </a:p>
        </p:txBody>
      </p:sp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29540" y="635"/>
            <a:ext cx="12214860" cy="6856730"/>
          </a:xfrm>
          <a:prstGeom prst="rect">
            <a:avLst/>
          </a:prstGeom>
        </p:spPr>
      </p:pic>
      <p:grpSp>
        <p:nvGrpSpPr>
          <p:cNvPr id="149506" name="组合 3"/>
          <p:cNvGrpSpPr/>
          <p:nvPr/>
        </p:nvGrpSpPr>
        <p:grpSpPr>
          <a:xfrm>
            <a:off x="751205" y="419735"/>
            <a:ext cx="6959600" cy="583326"/>
            <a:chOff x="1851" y="1863"/>
            <a:chExt cx="5838" cy="691"/>
          </a:xfrm>
        </p:grpSpPr>
        <p:grpSp>
          <p:nvGrpSpPr>
            <p:cNvPr id="147459" name="组合 11"/>
            <p:cNvGrpSpPr/>
            <p:nvPr/>
          </p:nvGrpSpPr>
          <p:grpSpPr>
            <a:xfrm>
              <a:off x="1851" y="1942"/>
              <a:ext cx="630" cy="535"/>
              <a:chOff x="312" y="781"/>
              <a:chExt cx="756" cy="642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376" y="781"/>
                <a:ext cx="642" cy="642"/>
              </a:xfrm>
              <a:prstGeom prst="ellipse">
                <a:avLst/>
              </a:prstGeom>
              <a:blipFill dpi="0" rotWithShape="1">
                <a:blip r:embed="rId6" cstate="print"/>
                <a:srcRect/>
                <a:stretch>
                  <a:fillRect/>
                </a:stretch>
              </a:blipFill>
              <a:ln w="15875">
                <a:gradFill flip="none" rotWithShape="1">
                  <a:gsLst>
                    <a:gs pos="100000">
                      <a:schemeClr val="bg1"/>
                    </a:gs>
                    <a:gs pos="0">
                      <a:srgbClr val="C9C9C9"/>
                    </a:gs>
                  </a:gsLst>
                  <a:lin ang="8100000" scaled="1"/>
                  <a:tileRect/>
                </a:gradFill>
              </a:ln>
              <a:effectLst>
                <a:innerShdw blurRad="76200" dist="25400" dir="189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35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方正正黑简体" pitchFamily="2" charset="-122"/>
                  <a:cs typeface="+mn-cs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472" y="828"/>
                <a:ext cx="457" cy="374"/>
              </a:xfrm>
              <a:prstGeom prst="ellipse">
                <a:avLst/>
              </a:prstGeom>
              <a:gradFill>
                <a:gsLst>
                  <a:gs pos="95000">
                    <a:srgbClr val="FFB850">
                      <a:alpha val="0"/>
                    </a:srgbClr>
                  </a:gs>
                  <a:gs pos="0">
                    <a:schemeClr val="bg1">
                      <a:alpha val="70000"/>
                    </a:schemeClr>
                  </a:gs>
                </a:gsLst>
                <a:lin ang="5400000" scaled="0"/>
              </a:gradFill>
              <a:ln w="158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35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方正正黑简体" pitchFamily="2" charset="-122"/>
                  <a:cs typeface="+mn-cs"/>
                </a:endParaRPr>
              </a:p>
            </p:txBody>
          </p:sp>
          <p:sp>
            <p:nvSpPr>
              <p:cNvPr id="24" name="文本框 854"/>
              <p:cNvSpPr txBox="1"/>
              <p:nvPr/>
            </p:nvSpPr>
            <p:spPr>
              <a:xfrm>
                <a:off x="312" y="857"/>
                <a:ext cx="756" cy="53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R="0" algn="ctr" defTabSz="914400"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865" kern="1200" cap="none" spc="0" normalizeH="0" baseline="0" noProof="1" smtClean="0">
                    <a:solidFill>
                      <a:schemeClr val="bg1"/>
                    </a:solidFill>
                    <a:latin typeface="Impact" panose="020B0806030902050204" pitchFamily="34" charset="0"/>
                    <a:ea typeface="方正正黑简体" pitchFamily="2" charset="-122"/>
                    <a:cs typeface="+mn-cs"/>
                  </a:rPr>
                  <a:t>03</a:t>
                </a:r>
                <a:endParaRPr kumimoji="0" lang="en-US" altLang="zh-CN" sz="1865" kern="1200" cap="none" spc="0" normalizeH="0" baseline="0" noProof="1">
                  <a:solidFill>
                    <a:schemeClr val="bg1"/>
                  </a:solidFill>
                  <a:latin typeface="Impact" panose="020B0806030902050204" pitchFamily="34" charset="0"/>
                  <a:ea typeface="方正正黑简体" pitchFamily="2" charset="-122"/>
                  <a:cs typeface="+mn-cs"/>
                </a:endParaRPr>
              </a:p>
            </p:txBody>
          </p:sp>
        </p:grpSp>
        <p:sp>
          <p:nvSpPr>
            <p:cNvPr id="147463" name="文本框 13"/>
            <p:cNvSpPr txBox="1"/>
            <p:nvPr/>
          </p:nvSpPr>
          <p:spPr>
            <a:xfrm>
              <a:off x="2223" y="1863"/>
              <a:ext cx="5466" cy="6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微软雅黑" panose="020B0503020204020204" pitchFamily="34" charset="-122"/>
                  <a:ea typeface="宋体" panose="02010600030101010101" pitchFamily="2" charset="-122"/>
                </a:rPr>
                <a:t>功夫：恪尽职守   工夫：严格执行</a:t>
              </a:r>
            </a:p>
          </p:txBody>
        </p:sp>
      </p:grpSp>
      <p:pic>
        <p:nvPicPr>
          <p:cNvPr id="3" name="图片 2" descr="楼层值日杨慧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6517" y="1146958"/>
            <a:ext cx="2882899" cy="2115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本框 3"/>
          <p:cNvSpPr txBox="1"/>
          <p:nvPr/>
        </p:nvSpPr>
        <p:spPr>
          <a:xfrm>
            <a:off x="3133574" y="3457014"/>
            <a:ext cx="503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杨慧、 黄飞、卢园园（图</a:t>
            </a:r>
            <a:r>
              <a:rPr lang="en-US" altLang="zh-CN" dirty="0" smtClean="0"/>
              <a:t>3</a:t>
            </a:r>
            <a:r>
              <a:rPr lang="zh-CN" altLang="en-US" dirty="0" smtClean="0"/>
              <a:t>还有顾英老师在整队）</a:t>
            </a:r>
            <a:endParaRPr lang="zh-CN" altLang="en-US" dirty="0"/>
          </a:p>
        </p:txBody>
      </p:sp>
      <p:pic>
        <p:nvPicPr>
          <p:cNvPr id="12" name="图片 11" descr="黄飞值日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66954" y="1189728"/>
            <a:ext cx="2990063" cy="2086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 descr="罗欢值日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67021" y="1204856"/>
            <a:ext cx="2918948" cy="2097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 descr="朱颖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5004" y="4061310"/>
            <a:ext cx="2864411" cy="2108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 descr="亚芬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56262" y="3961504"/>
            <a:ext cx="3022899" cy="2229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 descr="史高伟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23360" y="3951904"/>
            <a:ext cx="3087445" cy="2229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249270" y="6357769"/>
            <a:ext cx="394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朱莹、史高伟、洪亚芬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350" y="-1905"/>
            <a:ext cx="12214860" cy="68567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93495" y="207010"/>
            <a:ext cx="545528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大课间</a:t>
            </a:r>
          </a:p>
        </p:txBody>
      </p:sp>
      <p:pic>
        <p:nvPicPr>
          <p:cNvPr id="11" name="图片 10" descr="花叶互动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215" y="1040765"/>
            <a:ext cx="3719830" cy="2340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 descr="官只敏做操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74845" y="1040765"/>
            <a:ext cx="3320415" cy="2340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图片 19" descr="韩翠互动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61325" y="1040765"/>
            <a:ext cx="3609340" cy="2423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图片 20" descr="障碍运球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75480" y="4027170"/>
            <a:ext cx="3319780" cy="2422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图片 21" descr="钻圈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0215" y="4027170"/>
            <a:ext cx="3719830" cy="2423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图片 23" descr="套圈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61325" y="4027805"/>
            <a:ext cx="3609340" cy="2423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721685" y="3571539"/>
            <a:ext cx="794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花叶                                         官志敏                                         韩翠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29540" y="635"/>
            <a:ext cx="12214860" cy="6856730"/>
          </a:xfrm>
          <a:prstGeom prst="rect">
            <a:avLst/>
          </a:prstGeom>
        </p:spPr>
      </p:pic>
      <p:grpSp>
        <p:nvGrpSpPr>
          <p:cNvPr id="7" name="组合 3"/>
          <p:cNvGrpSpPr/>
          <p:nvPr/>
        </p:nvGrpSpPr>
        <p:grpSpPr>
          <a:xfrm>
            <a:off x="751205" y="344603"/>
            <a:ext cx="8458095" cy="583326"/>
            <a:chOff x="1851" y="1774"/>
            <a:chExt cx="7095" cy="691"/>
          </a:xfrm>
        </p:grpSpPr>
        <p:grpSp>
          <p:nvGrpSpPr>
            <p:cNvPr id="8" name="组合 11"/>
            <p:cNvGrpSpPr/>
            <p:nvPr/>
          </p:nvGrpSpPr>
          <p:grpSpPr>
            <a:xfrm>
              <a:off x="1851" y="1981"/>
              <a:ext cx="678" cy="473"/>
              <a:chOff x="312" y="828"/>
              <a:chExt cx="814" cy="568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472" y="828"/>
                <a:ext cx="457" cy="374"/>
              </a:xfrm>
              <a:prstGeom prst="ellipse">
                <a:avLst/>
              </a:prstGeom>
              <a:gradFill>
                <a:gsLst>
                  <a:gs pos="95000">
                    <a:srgbClr val="FFB850">
                      <a:alpha val="0"/>
                    </a:srgbClr>
                  </a:gs>
                  <a:gs pos="0">
                    <a:schemeClr val="bg1">
                      <a:alpha val="70000"/>
                    </a:schemeClr>
                  </a:gs>
                </a:gsLst>
                <a:lin ang="5400000" scaled="0"/>
              </a:gradFill>
              <a:ln w="158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457200" lvl="1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914400" lvl="2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371600" lvl="3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1828800" lvl="4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35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方正正黑简体" pitchFamily="2" charset="-122"/>
                  <a:cs typeface="+mn-cs"/>
                </a:endParaRPr>
              </a:p>
            </p:txBody>
          </p:sp>
          <p:sp>
            <p:nvSpPr>
              <p:cNvPr id="24" name="文本框 854"/>
              <p:cNvSpPr txBox="1"/>
              <p:nvPr/>
            </p:nvSpPr>
            <p:spPr>
              <a:xfrm>
                <a:off x="312" y="857"/>
                <a:ext cx="814" cy="5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marR="0" algn="ctr" defTabSz="914400"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865" kern="1200" cap="none" spc="0" normalizeH="0" baseline="0" noProof="1" smtClean="0">
                    <a:solidFill>
                      <a:schemeClr val="bg1"/>
                    </a:solidFill>
                    <a:latin typeface="Impact" panose="020B0806030902050204" pitchFamily="34" charset="0"/>
                    <a:ea typeface="方正正黑简体" pitchFamily="2" charset="-122"/>
                    <a:cs typeface="+mn-cs"/>
                  </a:rPr>
                  <a:t>03</a:t>
                </a:r>
                <a:endParaRPr kumimoji="0" lang="en-US" altLang="zh-CN" sz="1865" kern="1200" cap="none" spc="0" normalizeH="0" baseline="0" noProof="1">
                  <a:solidFill>
                    <a:schemeClr val="bg1"/>
                  </a:solidFill>
                  <a:latin typeface="Impact" panose="020B0806030902050204" pitchFamily="34" charset="0"/>
                  <a:ea typeface="方正正黑简体" pitchFamily="2" charset="-122"/>
                  <a:cs typeface="+mn-cs"/>
                </a:endParaRPr>
              </a:p>
            </p:txBody>
          </p:sp>
        </p:grpSp>
        <p:sp>
          <p:nvSpPr>
            <p:cNvPr id="147463" name="文本框 13"/>
            <p:cNvSpPr txBox="1"/>
            <p:nvPr/>
          </p:nvSpPr>
          <p:spPr>
            <a:xfrm>
              <a:off x="2611" y="1774"/>
              <a:ext cx="6335" cy="69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sz="3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微软雅黑" panose="020B0503020204020204" pitchFamily="34" charset="-122"/>
                  <a:ea typeface="宋体" panose="02010600030101010101" pitchFamily="2" charset="-122"/>
                </a:rPr>
                <a:t>功夫：恪尽职守   工夫：严格执行</a:t>
              </a:r>
            </a:p>
          </p:txBody>
        </p:sp>
      </p:grpSp>
      <p:pic>
        <p:nvPicPr>
          <p:cNvPr id="3" name="图片 2" descr="楼层值日杨慧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517" y="1146958"/>
            <a:ext cx="2882899" cy="2115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本框 3"/>
          <p:cNvSpPr txBox="1"/>
          <p:nvPr/>
        </p:nvSpPr>
        <p:spPr>
          <a:xfrm>
            <a:off x="3133574" y="3457014"/>
            <a:ext cx="503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杨慧、 黄飞、卢园园（图</a:t>
            </a:r>
            <a:r>
              <a:rPr lang="en-US" altLang="zh-CN" dirty="0" smtClean="0"/>
              <a:t>3</a:t>
            </a:r>
            <a:r>
              <a:rPr lang="zh-CN" altLang="en-US" dirty="0" smtClean="0"/>
              <a:t>还有顾英老师在整队）</a:t>
            </a:r>
            <a:endParaRPr lang="zh-CN" altLang="en-US" dirty="0"/>
          </a:p>
        </p:txBody>
      </p:sp>
      <p:pic>
        <p:nvPicPr>
          <p:cNvPr id="12" name="图片 11" descr="黄飞值日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6954" y="1189728"/>
            <a:ext cx="2990063" cy="2086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 descr="罗欢值日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67021" y="1204856"/>
            <a:ext cx="2918948" cy="2097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 descr="朱颖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5004" y="4061310"/>
            <a:ext cx="2864411" cy="2108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 descr="亚芬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56262" y="3961504"/>
            <a:ext cx="3022899" cy="2229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 descr="史高伟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23360" y="3951904"/>
            <a:ext cx="3087445" cy="2229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249270" y="6357769"/>
            <a:ext cx="394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朱莹、史高伟、洪亚芬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795" y="635"/>
            <a:ext cx="12214860" cy="6856730"/>
          </a:xfrm>
          <a:prstGeom prst="rect">
            <a:avLst/>
          </a:prstGeom>
        </p:spPr>
      </p:pic>
      <p:sp>
        <p:nvSpPr>
          <p:cNvPr id="147463" name="文本框 13"/>
          <p:cNvSpPr txBox="1"/>
          <p:nvPr/>
        </p:nvSpPr>
        <p:spPr>
          <a:xfrm>
            <a:off x="1285240" y="436880"/>
            <a:ext cx="8030882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午间用</a:t>
            </a:r>
            <a:r>
              <a:rPr lang="zh-C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餐</a:t>
            </a:r>
            <a:r>
              <a:rPr lang="zh-CN" alt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：建立岗位</a:t>
            </a:r>
            <a:r>
              <a:rPr lang="en-US" altLang="zh-C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学会服从</a:t>
            </a:r>
            <a:r>
              <a:rPr lang="en-US" altLang="zh-C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智慧评价</a:t>
            </a:r>
            <a:endParaRPr lang="zh-CN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吃饭奖励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44340" y="1370965"/>
            <a:ext cx="3370580" cy="2527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图片 10" descr="吃饭不挑食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27645" y="1409065"/>
            <a:ext cx="3136900" cy="2527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图片 11" descr="韩素分饭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1190" y="1332865"/>
            <a:ext cx="3470910" cy="260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图片 12" descr="IMG_708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0800000" flipV="1">
            <a:off x="796925" y="4169410"/>
            <a:ext cx="3305810" cy="2354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图片 13" descr="IMG_708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44975" y="4169410"/>
            <a:ext cx="3369945" cy="2353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图片 14" descr="IMG_708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27645" y="4169410"/>
            <a:ext cx="3137535" cy="2353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795" y="635"/>
            <a:ext cx="12214860" cy="6856730"/>
          </a:xfrm>
          <a:prstGeom prst="rect">
            <a:avLst/>
          </a:prstGeom>
        </p:spPr>
      </p:pic>
      <p:sp>
        <p:nvSpPr>
          <p:cNvPr id="11" name="文本框 99"/>
          <p:cNvSpPr/>
          <p:nvPr/>
        </p:nvSpPr>
        <p:spPr>
          <a:xfrm>
            <a:off x="236855" y="1316242"/>
            <a:ext cx="1024283" cy="1224118"/>
          </a:xfrm>
          <a:prstGeom prst="flowChartPredefinedProcess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n-ea"/>
                <a:ea typeface="+mn-ea"/>
                <a:cs typeface="+mn-ea"/>
                <a:sym typeface="+mn-ea"/>
              </a:rPr>
              <a:t>巡课</a:t>
            </a:r>
            <a:endParaRPr kumimoji="0" lang="zh-CN" altLang="en-US" sz="3200" b="1" i="0" u="none" strike="noStrike" kern="1200" cap="none" spc="0" normalizeH="0" baseline="0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+mn-ea"/>
              <a:ea typeface="+mn-ea"/>
              <a:cs typeface="+mn-ea"/>
              <a:sym typeface="+mn-ea"/>
            </a:endParaRPr>
          </a:p>
        </p:txBody>
      </p:sp>
      <p:pic>
        <p:nvPicPr>
          <p:cNvPr id="4" name="图片 3" descr="QQ图片2018092820425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14447" y="4001845"/>
            <a:ext cx="2861534" cy="25911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 descr="IMG_724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9902" y="487045"/>
            <a:ext cx="2987040" cy="27895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 descr="IMG_724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99928" y="3240779"/>
            <a:ext cx="2979420" cy="25546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 descr="IMG_725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7400" y="368486"/>
            <a:ext cx="2921000" cy="2670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 descr="IMG_725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65356" y="3883660"/>
            <a:ext cx="3095886" cy="2626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0972800" y="5593976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施旖的</a:t>
            </a:r>
            <a:r>
              <a:rPr lang="en-US" altLang="zh-CN" dirty="0" smtClean="0"/>
              <a:t>QQ</a:t>
            </a:r>
            <a:r>
              <a:rPr lang="zh-CN" altLang="en-US" dirty="0" smtClean="0"/>
              <a:t>交流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2606" y="1280160"/>
            <a:ext cx="2958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</a:rPr>
              <a:t>不管什么时候，</a:t>
            </a:r>
            <a:endParaRPr lang="en-US" altLang="zh-CN" sz="3200" dirty="0" smtClean="0">
              <a:solidFill>
                <a:srgbClr val="FF0000"/>
              </a:solidFill>
            </a:endParaRPr>
          </a:p>
          <a:p>
            <a:r>
              <a:rPr lang="zh-CN" altLang="en-US" sz="3200" dirty="0" smtClean="0">
                <a:solidFill>
                  <a:srgbClr val="FF0000"/>
                </a:solidFill>
              </a:rPr>
              <a:t>都是那种状态！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777</Words>
  <Application>Microsoft Office PowerPoint</Application>
  <PresentationFormat>自定义</PresentationFormat>
  <Paragraphs>81</Paragraphs>
  <Slides>25</Slides>
  <Notes>25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46</cp:revision>
  <dcterms:created xsi:type="dcterms:W3CDTF">2018-03-01T02:03:00Z</dcterms:created>
  <dcterms:modified xsi:type="dcterms:W3CDTF">2018-10-08T06:32:08Z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  <property fmtid="{D5CDD505-2E9C-101B-9397-08002B2CF9AE}" pid="3" name="KSORubyTemplateID">
    <vt:lpwstr>2</vt:lpwstr>
  </property>
</Properties>
</file>