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352" r:id="rId6"/>
    <p:sldId id="257" r:id="rId7"/>
    <p:sldId id="258" r:id="rId8"/>
    <p:sldId id="290" r:id="rId9"/>
    <p:sldId id="331" r:id="rId10"/>
    <p:sldId id="332" r:id="rId11"/>
    <p:sldId id="333" r:id="rId12"/>
    <p:sldId id="330" r:id="rId13"/>
    <p:sldId id="270" r:id="rId14"/>
    <p:sldId id="353" r:id="rId15"/>
    <p:sldId id="329" r:id="rId16"/>
    <p:sldId id="272" r:id="rId17"/>
    <p:sldId id="354" r:id="rId18"/>
    <p:sldId id="355" r:id="rId19"/>
    <p:sldId id="356" r:id="rId20"/>
    <p:sldId id="360" r:id="rId21"/>
    <p:sldId id="357" r:id="rId22"/>
    <p:sldId id="358" r:id="rId23"/>
    <p:sldId id="359" r:id="rId24"/>
    <p:sldId id="328" r:id="rId25"/>
    <p:sldId id="335" r:id="rId26"/>
    <p:sldId id="336" r:id="rId27"/>
    <p:sldId id="337" r:id="rId28"/>
    <p:sldId id="338" r:id="rId29"/>
    <p:sldId id="327" r:id="rId30"/>
    <p:sldId id="339" r:id="rId31"/>
    <p:sldId id="361" r:id="rId32"/>
    <p:sldId id="340" r:id="rId33"/>
    <p:sldId id="384" r:id="rId34"/>
    <p:sldId id="341" r:id="rId35"/>
    <p:sldId id="342" r:id="rId36"/>
    <p:sldId id="294"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5F9C"/>
    <a:srgbClr val="C0C2CC"/>
    <a:srgbClr val="C193B3"/>
    <a:srgbClr val="6BB177"/>
    <a:srgbClr val="EA91B1"/>
    <a:srgbClr val="4F7C34"/>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autoAdjust="0"/>
    <p:restoredTop sz="94660"/>
  </p:normalViewPr>
  <p:slideViewPr>
    <p:cSldViewPr snapToGrid="0">
      <p:cViewPr varScale="1">
        <p:scale>
          <a:sx n="76" d="100"/>
          <a:sy n="76" d="100"/>
        </p:scale>
        <p:origin x="894" y="96"/>
      </p:cViewPr>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C4DE3-9065-4445-8DEC-EED44134393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08271-4A1E-4472-8AD6-3B3D00F311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643243" y="502036"/>
            <a:ext cx="10515600" cy="383812"/>
          </a:xfrm>
        </p:spPr>
        <p:txBody>
          <a:bodyPr>
            <a:normAutofit/>
          </a:bodyPr>
          <a:lstStyle>
            <a:lvl1pPr>
              <a:defRPr sz="2800" b="1" i="1">
                <a:solidFill>
                  <a:srgbClr val="4F7C34"/>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4.emf"/></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2" Type="http://schemas.openxmlformats.org/officeDocument/2006/relationships/notesSlide" Target="../notesSlides/notesSlide9.xml"/><Relationship Id="rId11" Type="http://schemas.openxmlformats.org/officeDocument/2006/relationships/slideLayout" Target="../slideLayouts/slideLayout6.xml"/><Relationship Id="rId10" Type="http://schemas.openxmlformats.org/officeDocument/2006/relationships/image" Target="../media/image28.pn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9" Type="http://schemas.openxmlformats.org/officeDocument/2006/relationships/image" Target="../media/image42.jpeg"/><Relationship Id="rId8" Type="http://schemas.openxmlformats.org/officeDocument/2006/relationships/image" Target="../media/image41.jpeg"/><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1" Type="http://schemas.openxmlformats.org/officeDocument/2006/relationships/slideLayout" Target="../slideLayouts/slideLayout6.xml"/><Relationship Id="rId10" Type="http://schemas.openxmlformats.org/officeDocument/2006/relationships/image" Target="../media/image43.jpeg"/><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4.emf"/></Relationships>
</file>

<file path=ppt/slides/_rels/slide22.xml.rels><?xml version="1.0" encoding="UTF-8" standalone="yes"?>
<Relationships xmlns="http://schemas.openxmlformats.org/package/2006/relationships"><Relationship Id="rId9" Type="http://schemas.openxmlformats.org/officeDocument/2006/relationships/image" Target="../media/image52.jpeg"/><Relationship Id="rId8" Type="http://schemas.openxmlformats.org/officeDocument/2006/relationships/image" Target="../media/image51.jpeg"/><Relationship Id="rId7" Type="http://schemas.openxmlformats.org/officeDocument/2006/relationships/image" Target="../media/image50.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0" Type="http://schemas.openxmlformats.org/officeDocument/2006/relationships/slideLayout" Target="../slideLayouts/slideLayout6.xml"/><Relationship Id="rId1" Type="http://schemas.openxmlformats.org/officeDocument/2006/relationships/image" Target="../media/image44.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4.emf"/></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2.png"/><Relationship Id="rId1"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image" Target="../media/image77.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Flowchart: Alternate Process 1"/>
          <p:cNvSpPr/>
          <p:nvPr>
            <p:custDataLst>
              <p:tags r:id="rId1"/>
            </p:custDataLst>
          </p:nvPr>
        </p:nvSpPr>
        <p:spPr bwMode="auto">
          <a:xfrm>
            <a:off x="1677035" y="2867660"/>
            <a:ext cx="8540115" cy="1189990"/>
          </a:xfrm>
          <a:prstGeom prst="flowChartAlternateProcess">
            <a:avLst/>
          </a:prstGeom>
          <a:solidFill>
            <a:srgbClr val="EA91B1"/>
          </a:solidFill>
          <a:ln w="9525" cap="flat" cmpd="sng" algn="ctr">
            <a:solidFill>
              <a:schemeClr val="bg1"/>
            </a:solidFill>
            <a:prstDash val="solid"/>
            <a:round/>
            <a:headEnd type="none" w="med" len="med"/>
            <a:tailEnd type="none" w="med" len="med"/>
          </a:ln>
          <a:effectLst/>
        </p:spPr>
        <p:txBody>
          <a:bodyPr vert="horz" wrap="square" lIns="91419" tIns="45709" rIns="91419" bIns="45709" numCol="1" rtlCol="0" anchor="t" anchorCtr="0" compatLnSpc="1"/>
          <a:lstStyle/>
          <a:p>
            <a:pPr algn="ctr" defTabSz="913765" fontAlgn="base">
              <a:spcBef>
                <a:spcPct val="0"/>
              </a:spcBef>
              <a:spcAft>
                <a:spcPct val="0"/>
              </a:spcAft>
            </a:pPr>
            <a:endParaRPr lang="zh-CN" altLang="en-US">
              <a:solidFill>
                <a:schemeClr val="tx2"/>
              </a:solidFill>
              <a:latin typeface="Arial" panose="020B0604020202020204" pitchFamily="34" charset="0"/>
              <a:ea typeface="宋体" panose="02010600030101010101" pitchFamily="2" charset="-122"/>
            </a:endParaRPr>
          </a:p>
        </p:txBody>
      </p:sp>
      <p:sp>
        <p:nvSpPr>
          <p:cNvPr id="4" name="PA_文本框 4"/>
          <p:cNvSpPr txBox="1"/>
          <p:nvPr>
            <p:custDataLst>
              <p:tags r:id="rId2"/>
            </p:custDataLst>
          </p:nvPr>
        </p:nvSpPr>
        <p:spPr>
          <a:xfrm>
            <a:off x="3037962" y="4321623"/>
            <a:ext cx="6116077" cy="553085"/>
          </a:xfrm>
          <a:prstGeom prst="rect">
            <a:avLst/>
          </a:prstGeom>
          <a:noFill/>
        </p:spPr>
        <p:txBody>
          <a:bodyPr wrap="square" rtlCol="0">
            <a:spAutoFit/>
          </a:bodyPr>
          <a:lstStyle/>
          <a:p>
            <a:pPr algn="ctr">
              <a:lnSpc>
                <a:spcPct val="150000"/>
              </a:lnSpc>
            </a:pPr>
            <a:r>
              <a:rPr lang="zh-CN" altLang="en-US" sz="2000" dirty="0">
                <a:solidFill>
                  <a:schemeClr val="tx2"/>
                </a:solidFill>
                <a:latin typeface="微软雅黑" panose="020B0503020204020204" pitchFamily="34" charset="-122"/>
                <a:ea typeface="微软雅黑" panose="020B0503020204020204" pitchFamily="34" charset="-122"/>
              </a:rPr>
              <a:t> 时间：</a:t>
            </a:r>
            <a:r>
              <a:rPr lang="en-US" altLang="zh-CN" sz="2000" dirty="0">
                <a:solidFill>
                  <a:schemeClr val="tx2"/>
                </a:solidFill>
                <a:latin typeface="微软雅黑" panose="020B0503020204020204" pitchFamily="34" charset="-122"/>
                <a:ea typeface="微软雅黑" panose="020B0503020204020204" pitchFamily="34" charset="-122"/>
              </a:rPr>
              <a:t>2018</a:t>
            </a:r>
            <a:r>
              <a:rPr lang="zh-CN" altLang="en-US" sz="2000" dirty="0">
                <a:solidFill>
                  <a:schemeClr val="tx2"/>
                </a:solidFill>
                <a:latin typeface="微软雅黑" panose="020B0503020204020204" pitchFamily="34" charset="-122"/>
                <a:ea typeface="微软雅黑" panose="020B0503020204020204" pitchFamily="34" charset="-122"/>
              </a:rPr>
              <a:t>年</a:t>
            </a:r>
            <a:r>
              <a:rPr lang="en-US" altLang="zh-CN" sz="2000" dirty="0">
                <a:solidFill>
                  <a:schemeClr val="tx2"/>
                </a:solidFill>
                <a:latin typeface="微软雅黑" panose="020B0503020204020204" pitchFamily="34" charset="-122"/>
                <a:ea typeface="微软雅黑" panose="020B0503020204020204" pitchFamily="34" charset="-122"/>
              </a:rPr>
              <a:t>6</a:t>
            </a:r>
            <a:r>
              <a:rPr lang="zh-CN" altLang="en-US" sz="2000" dirty="0">
                <a:solidFill>
                  <a:schemeClr val="tx2"/>
                </a:solidFill>
                <a:latin typeface="微软雅黑" panose="020B0503020204020204" pitchFamily="34" charset="-122"/>
                <a:ea typeface="微软雅黑" panose="020B0503020204020204" pitchFamily="34" charset="-122"/>
              </a:rPr>
              <a:t>月</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5" name="PA_文本框 5"/>
          <p:cNvSpPr txBox="1"/>
          <p:nvPr>
            <p:custDataLst>
              <p:tags r:id="rId3"/>
            </p:custDataLst>
          </p:nvPr>
        </p:nvSpPr>
        <p:spPr>
          <a:xfrm>
            <a:off x="1718310" y="2881630"/>
            <a:ext cx="8419465" cy="1014730"/>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综合组展示</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6" name="PA_矩形 3"/>
          <p:cNvSpPr txBox="1">
            <a:spLocks noChangeArrowheads="1"/>
          </p:cNvSpPr>
          <p:nvPr>
            <p:custDataLst>
              <p:tags r:id="rId4"/>
            </p:custDataLst>
          </p:nvPr>
        </p:nvSpPr>
        <p:spPr bwMode="auto">
          <a:xfrm>
            <a:off x="4617717" y="1684328"/>
            <a:ext cx="3029729"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600" dirty="0">
                <a:solidFill>
                  <a:schemeClr val="tx2"/>
                </a:solidFill>
                <a:latin typeface="Impact" panose="020B0806030902050204" pitchFamily="34" charset="0"/>
              </a:rPr>
              <a:t>2017-2018</a:t>
            </a:r>
            <a:r>
              <a:rPr lang="zh-CN" altLang="en-US" sz="3600" dirty="0">
                <a:solidFill>
                  <a:schemeClr val="tx2"/>
                </a:solidFill>
                <a:latin typeface="Impact" panose="020B0806030902050204" pitchFamily="34" charset="0"/>
              </a:rPr>
              <a:t>年度</a:t>
            </a:r>
            <a:endParaRPr lang="zh-CN" altLang="en-US" sz="3600" dirty="0">
              <a:solidFill>
                <a:schemeClr val="tx2"/>
              </a:solidFill>
              <a:latin typeface="Impact" panose="020B080603090205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rcRect b="4681"/>
          <a:stretch>
            <a:fillRect/>
          </a:stretch>
        </p:blipFill>
        <p:spPr>
          <a:xfrm>
            <a:off x="6381115" y="3234690"/>
            <a:ext cx="5803265" cy="3624580"/>
          </a:xfrm>
          <a:prstGeom prst="rect">
            <a:avLst/>
          </a:prstGeom>
        </p:spPr>
      </p:pic>
      <p:sp>
        <p:nvSpPr>
          <p:cNvPr id="30732" name="TextBox 10"/>
          <p:cNvSpPr>
            <a:spLocks noChangeArrowheads="1"/>
          </p:cNvSpPr>
          <p:nvPr/>
        </p:nvSpPr>
        <p:spPr bwMode="auto">
          <a:xfrm>
            <a:off x="764540" y="1572895"/>
            <a:ext cx="7960995" cy="342900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65000"/>
              </a:lnSpc>
            </a:pPr>
            <a:r>
              <a:rPr lang="en-US" sz="2000" dirty="0">
                <a:latin typeface="微软雅黑" panose="020B0503020204020204" pitchFamily="34" charset="-122"/>
                <a:ea typeface="微软雅黑" panose="020B0503020204020204" pitchFamily="34" charset="-122"/>
                <a:cs typeface="Open Sans Condensed Light" pitchFamily="34" charset="0"/>
                <a:sym typeface="+mn-ea"/>
              </a:rPr>
              <a:t>       </a:t>
            </a:r>
            <a:r>
              <a:rPr sz="2000" dirty="0">
                <a:latin typeface="微软雅黑" panose="020B0503020204020204" pitchFamily="34" charset="-122"/>
                <a:ea typeface="微软雅黑" panose="020B0503020204020204" pitchFamily="34" charset="-122"/>
                <a:cs typeface="Open Sans Condensed Light" pitchFamily="34" charset="0"/>
                <a:sym typeface="+mn-ea"/>
              </a:rPr>
              <a:t> 我们这支团队在顾海燕主任的引领下、各位组长的分管下，有条不紊的开展着各项活动,本学年我们四位组长在各个条线的工作中不但能协调好各项布置下来的工作，自身更是对自己严格要求，能自己完成的绝不推脱给组员，能最大程度的发挥自身的专业特长，为学校的发展贡献自己最大的能量。正是由于组长的以身作则，给整个团队提供了强大的核心凝聚力，为整个综合组的发展奠定了基础动力。</a:t>
            </a:r>
            <a:endParaRPr sz="2000" dirty="0">
              <a:latin typeface="微软雅黑" panose="020B0503020204020204" pitchFamily="34" charset="-122"/>
              <a:ea typeface="微软雅黑" panose="020B0503020204020204" pitchFamily="34" charset="-122"/>
              <a:cs typeface="Open Sans Condensed Light" pitchFamily="34" charset="0"/>
              <a:sym typeface="+mn-ea"/>
            </a:endParaRPr>
          </a:p>
        </p:txBody>
      </p:sp>
      <p:sp>
        <p:nvSpPr>
          <p:cNvPr id="100" name="文本框 99"/>
          <p:cNvSpPr txBox="1"/>
          <p:nvPr/>
        </p:nvSpPr>
        <p:spPr>
          <a:xfrm>
            <a:off x="2204720" y="370840"/>
            <a:ext cx="5080000" cy="583565"/>
          </a:xfrm>
          <a:prstGeom prst="rect">
            <a:avLst/>
          </a:prstGeom>
          <a:noFill/>
          <a:ln w="9525">
            <a:noFill/>
          </a:ln>
        </p:spPr>
        <p:txBody>
          <a:bodyPr>
            <a:spAutoFit/>
          </a:bodyPr>
          <a:p>
            <a:pPr indent="0"/>
            <a:r>
              <a:rPr lang="zh-CN" sz="3200" b="1">
                <a:solidFill>
                  <a:srgbClr val="FF0000"/>
                </a:solidFill>
                <a:effectLst>
                  <a:outerShdw blurRad="38100" dist="38100" dir="2700000" algn="tl">
                    <a:srgbClr val="000000">
                      <a:alpha val="43137"/>
                    </a:srgbClr>
                  </a:outerShdw>
                </a:effectLst>
                <a:ea typeface="微软雅黑" panose="020B0503020204020204" pitchFamily="34" charset="-122"/>
              </a:rPr>
              <a:t>（一）团队核心凝聚力</a:t>
            </a:r>
            <a:endParaRPr lang="zh-CN" altLang="en-US" sz="3200" b="1">
              <a:solidFill>
                <a:srgbClr val="FF0000"/>
              </a:solidFill>
              <a:effectLst>
                <a:outerShdw blurRad="38100" dist="38100" dir="2700000" algn="tl">
                  <a:srgbClr val="000000">
                    <a:alpha val="43137"/>
                  </a:srgbClr>
                </a:outerShdw>
              </a:effectLst>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0732"/>
                                        </p:tgtEl>
                                        <p:attrNameLst>
                                          <p:attrName>style.visibility</p:attrName>
                                        </p:attrNameLst>
                                      </p:cBhvr>
                                      <p:to>
                                        <p:strVal val="visible"/>
                                      </p:to>
                                    </p:set>
                                    <p:animEffect transition="in" filter="fade">
                                      <p:cBhvr>
                                        <p:cTn id="7" dur="500"/>
                                        <p:tgtEl>
                                          <p:spTgt spid="30732"/>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rcRect b="4681"/>
          <a:stretch>
            <a:fillRect/>
          </a:stretch>
        </p:blipFill>
        <p:spPr>
          <a:xfrm>
            <a:off x="6381115" y="3234690"/>
            <a:ext cx="5803265" cy="3624580"/>
          </a:xfrm>
          <a:prstGeom prst="rect">
            <a:avLst/>
          </a:prstGeom>
        </p:spPr>
      </p:pic>
      <p:sp>
        <p:nvSpPr>
          <p:cNvPr id="30732" name="TextBox 10"/>
          <p:cNvSpPr>
            <a:spLocks noChangeArrowheads="1"/>
          </p:cNvSpPr>
          <p:nvPr/>
        </p:nvSpPr>
        <p:spPr bwMode="auto">
          <a:xfrm>
            <a:off x="764540" y="1572895"/>
            <a:ext cx="7960995" cy="342900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65000"/>
              </a:lnSpc>
            </a:pPr>
            <a:r>
              <a:rPr lang="en-US" sz="2000" dirty="0">
                <a:latin typeface="微软雅黑" panose="020B0503020204020204" pitchFamily="34" charset="-122"/>
                <a:ea typeface="微软雅黑" panose="020B0503020204020204" pitchFamily="34" charset="-122"/>
                <a:cs typeface="Open Sans Condensed Light" pitchFamily="34" charset="0"/>
                <a:sym typeface="+mn-ea"/>
              </a:rPr>
              <a:t>       </a:t>
            </a:r>
            <a:r>
              <a:rPr sz="2000" dirty="0">
                <a:latin typeface="微软雅黑" panose="020B0503020204020204" pitchFamily="34" charset="-122"/>
                <a:ea typeface="微软雅黑" panose="020B0503020204020204" pitchFamily="34" charset="-122"/>
                <a:cs typeface="Open Sans Condensed Light" pitchFamily="34" charset="0"/>
                <a:sym typeface="+mn-ea"/>
              </a:rPr>
              <a:t>一个团队的成长离不开每一个成员的付出与努力，所谓聚沙成塔，集腋成裘。我们综合大组四个教研组团队有一个共同的特点那就是但凡学校布置给我们的任务，组内每一个人都能心往一处想，劲往一处使，从不推诿更不埋怨，因为热爱，我们深情的呵护着我们各自的团队，因为执著，我们微笑的写下希望而擦去功利。我们用我们的实际行动演绎着我们自己的精彩。</a:t>
            </a:r>
            <a:endParaRPr sz="2000" dirty="0">
              <a:latin typeface="微软雅黑" panose="020B0503020204020204" pitchFamily="34" charset="-122"/>
              <a:ea typeface="微软雅黑" panose="020B0503020204020204" pitchFamily="34" charset="-122"/>
              <a:cs typeface="Open Sans Condensed Light" pitchFamily="34" charset="0"/>
              <a:sym typeface="+mn-ea"/>
            </a:endParaRPr>
          </a:p>
        </p:txBody>
      </p:sp>
      <p:sp>
        <p:nvSpPr>
          <p:cNvPr id="100" name="文本框 99"/>
          <p:cNvSpPr txBox="1"/>
          <p:nvPr/>
        </p:nvSpPr>
        <p:spPr>
          <a:xfrm>
            <a:off x="2204720" y="370840"/>
            <a:ext cx="5080000" cy="583565"/>
          </a:xfrm>
          <a:prstGeom prst="rect">
            <a:avLst/>
          </a:prstGeom>
          <a:noFill/>
          <a:ln w="9525">
            <a:noFill/>
          </a:ln>
        </p:spPr>
        <p:txBody>
          <a:bodyPr>
            <a:spAutoFit/>
          </a:bodyPr>
          <a:p>
            <a:pPr indent="0"/>
            <a:r>
              <a:rPr lang="zh-CN" sz="3200" b="1">
                <a:solidFill>
                  <a:srgbClr val="FF0000"/>
                </a:solidFill>
                <a:effectLst>
                  <a:outerShdw blurRad="38100" dist="38100" dir="2700000" algn="tl">
                    <a:srgbClr val="000000">
                      <a:alpha val="43137"/>
                    </a:srgbClr>
                  </a:outerShdw>
                </a:effectLst>
                <a:ea typeface="微软雅黑" panose="020B0503020204020204" pitchFamily="34" charset="-122"/>
              </a:rPr>
              <a:t>（二）团队实践执行力</a:t>
            </a:r>
            <a:endParaRPr lang="zh-CN" sz="3200" b="1">
              <a:solidFill>
                <a:srgbClr val="FF0000"/>
              </a:solidFill>
              <a:effectLst>
                <a:outerShdw blurRad="38100" dist="38100" dir="2700000" algn="tl">
                  <a:srgbClr val="000000">
                    <a:alpha val="43137"/>
                  </a:srgbClr>
                </a:outerShdw>
              </a:effectLst>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0732"/>
                                        </p:tgtEl>
                                        <p:attrNameLst>
                                          <p:attrName>style.visibility</p:attrName>
                                        </p:attrNameLst>
                                      </p:cBhvr>
                                      <p:to>
                                        <p:strVal val="visible"/>
                                      </p:to>
                                    </p:set>
                                    <p:animEffect transition="in" filter="fade">
                                      <p:cBhvr>
                                        <p:cTn id="7" dur="500"/>
                                        <p:tgtEl>
                                          <p:spTgt spid="30732"/>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320" y="2381250"/>
            <a:ext cx="1405890" cy="922020"/>
          </a:xfrm>
          <a:prstGeom prst="rect">
            <a:avLst/>
          </a:prstGeom>
        </p:spPr>
        <p:txBody>
          <a:bodyPr wrap="square">
            <a:spAutoFit/>
          </a:bodyPr>
          <a:lstStyle/>
          <a:p>
            <a:r>
              <a:rPr lang="zh-CN" altLang="en-US" sz="5400" b="1" dirty="0">
                <a:solidFill>
                  <a:srgbClr val="FFFFFF"/>
                </a:solidFill>
                <a:latin typeface="+mj-ea"/>
                <a:ea typeface="+mj-ea"/>
                <a:cs typeface="Hiragino Sans GB W6"/>
              </a:rPr>
              <a:t>三</a:t>
            </a:r>
            <a:endParaRPr lang="zh-CN" altLang="en-US" sz="5400" b="1" dirty="0">
              <a:solidFill>
                <a:srgbClr val="FFFFFF"/>
              </a:solidFill>
              <a:latin typeface="+mj-ea"/>
              <a:ea typeface="+mj-ea"/>
              <a:cs typeface="Hiragino Sans GB W6"/>
            </a:endParaRPr>
          </a:p>
        </p:txBody>
      </p:sp>
      <p:sp>
        <p:nvSpPr>
          <p:cNvPr id="4" name="矩形 3"/>
          <p:cNvSpPr/>
          <p:nvPr/>
        </p:nvSpPr>
        <p:spPr>
          <a:xfrm>
            <a:off x="2451100" y="2581910"/>
            <a:ext cx="5647690" cy="645160"/>
          </a:xfrm>
          <a:prstGeom prst="rect">
            <a:avLst/>
          </a:prstGeom>
        </p:spPr>
        <p:txBody>
          <a:bodyPr wrap="square">
            <a:spAutoFit/>
          </a:bodyPr>
          <a:lstStyle/>
          <a:p>
            <a:pPr algn="dist"/>
            <a:r>
              <a:rPr lang="zh-CN" altLang="en-US" sz="3600" b="1" kern="0" dirty="0">
                <a:solidFill>
                  <a:schemeClr val="bg1"/>
                </a:solidFill>
                <a:latin typeface="微软雅黑" panose="020B0503020204020204" pitchFamily="34" charset="-122"/>
                <a:ea typeface="微软雅黑" panose="020B0503020204020204" pitchFamily="34" charset="-122"/>
                <a:sym typeface="+mn-ea"/>
              </a:rPr>
              <a:t>团队教研多元化</a:t>
            </a:r>
            <a:endParaRPr lang="zh-CN" altLang="en-US" sz="3600" b="1" kern="0" dirty="0">
              <a:solidFill>
                <a:schemeClr val="bg1"/>
              </a:solidFill>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160"/>
          <p:cNvSpPr/>
          <p:nvPr/>
        </p:nvSpPr>
        <p:spPr bwMode="auto">
          <a:xfrm>
            <a:off x="5284470" y="2573655"/>
            <a:ext cx="6675755" cy="332867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nchor="t">
            <a:noAutofit/>
          </a:bodyPr>
          <a:lstStyle/>
          <a:p>
            <a:pPr lvl="0" algn="l" fontAlgn="base">
              <a:lnSpc>
                <a:spcPct val="185000"/>
              </a:lnSpc>
            </a:pPr>
            <a:r>
              <a:rPr lang="en-US" sz="2000" dirty="0">
                <a:latin typeface="微软雅黑" panose="020B0503020204020204" pitchFamily="34" charset="-122"/>
                <a:ea typeface="微软雅黑" panose="020B0503020204020204" pitchFamily="34" charset="-122"/>
                <a:cs typeface="Open Sans Condensed Light" pitchFamily="34" charset="0"/>
                <a:sym typeface="+mn-ea"/>
              </a:rPr>
              <a:t>      </a:t>
            </a:r>
            <a:r>
              <a:rPr lang="en-US" sz="2400" dirty="0">
                <a:latin typeface="微软雅黑" panose="020B0503020204020204" pitchFamily="34" charset="-122"/>
                <a:ea typeface="微软雅黑" panose="020B0503020204020204" pitchFamily="34" charset="-122"/>
                <a:cs typeface="Open Sans Condensed Light" pitchFamily="34" charset="0"/>
                <a:sym typeface="+mn-ea"/>
              </a:rPr>
              <a:t> 本学年我们综合组四个团队依据“小学术科教师课程建设能力提升的行动研究”这个研究主题，</a:t>
            </a:r>
            <a:r>
              <a:rPr lang="zh-CN" altLang="en-US" sz="2400" dirty="0">
                <a:latin typeface="微软雅黑" panose="020B0503020204020204" pitchFamily="34" charset="-122"/>
                <a:ea typeface="微软雅黑" panose="020B0503020204020204" pitchFamily="34" charset="-122"/>
                <a:cs typeface="Open Sans Condensed Light" pitchFamily="34" charset="0"/>
                <a:sym typeface="+mn-ea"/>
              </a:rPr>
              <a:t>共</a:t>
            </a:r>
            <a:r>
              <a:rPr lang="en-US" sz="2400" dirty="0">
                <a:latin typeface="微软雅黑" panose="020B0503020204020204" pitchFamily="34" charset="-122"/>
                <a:ea typeface="微软雅黑" panose="020B0503020204020204" pitchFamily="34" charset="-122"/>
                <a:cs typeface="Open Sans Condensed Light" pitchFamily="34" charset="0"/>
                <a:sym typeface="+mn-ea"/>
              </a:rPr>
              <a:t>开展了三十多次教研活动，活动方面涉及：读书分享、教材梳理、课堂研究、专家讲座，视频研讨，基本功训练等等</a:t>
            </a:r>
            <a:endParaRPr lang="zh-CN" altLang="en-US" sz="2400" dirty="0">
              <a:latin typeface="微软雅黑" panose="020B0503020204020204" pitchFamily="34" charset="-122"/>
              <a:ea typeface="微软雅黑" panose="020B0503020204020204" pitchFamily="34" charset="-122"/>
              <a:cs typeface="Open Sans Condensed Light" pitchFamily="34" charset="0"/>
              <a:sym typeface="+mn-ea"/>
            </a:endParaRPr>
          </a:p>
        </p:txBody>
      </p:sp>
      <p:pic>
        <p:nvPicPr>
          <p:cNvPr id="5" name="图片 4"/>
          <p:cNvPicPr>
            <a:picLocks noChangeAspect="1"/>
          </p:cNvPicPr>
          <p:nvPr/>
        </p:nvPicPr>
        <p:blipFill>
          <a:blip r:embed="rId1"/>
          <a:stretch>
            <a:fillRect/>
          </a:stretch>
        </p:blipFill>
        <p:spPr>
          <a:xfrm rot="21240000">
            <a:off x="488950" y="3691890"/>
            <a:ext cx="2218055" cy="2963545"/>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7" name="图片 6" descr="J0RMW18(ON%(9)[T~A@0)AX"/>
          <p:cNvPicPr>
            <a:picLocks noChangeAspect="1"/>
          </p:cNvPicPr>
          <p:nvPr/>
        </p:nvPicPr>
        <p:blipFill>
          <a:blip r:embed="rId2"/>
          <a:stretch>
            <a:fillRect/>
          </a:stretch>
        </p:blipFill>
        <p:spPr>
          <a:xfrm rot="360000">
            <a:off x="3851275" y="307975"/>
            <a:ext cx="2831465" cy="2123440"/>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p:cNvPicPr>
            <a:picLocks noChangeAspect="1"/>
          </p:cNvPicPr>
          <p:nvPr/>
        </p:nvPicPr>
        <p:blipFill>
          <a:blip r:embed="rId3"/>
          <a:stretch>
            <a:fillRect/>
          </a:stretch>
        </p:blipFill>
        <p:spPr>
          <a:xfrm rot="21060000">
            <a:off x="614045" y="750570"/>
            <a:ext cx="2894965" cy="2172335"/>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6" name="图片 5" descr="QQ图片20180625144947"/>
          <p:cNvPicPr>
            <a:picLocks noChangeAspect="1"/>
          </p:cNvPicPr>
          <p:nvPr/>
        </p:nvPicPr>
        <p:blipFill>
          <a:blip r:embed="rId4"/>
          <a:stretch>
            <a:fillRect/>
          </a:stretch>
        </p:blipFill>
        <p:spPr>
          <a:xfrm>
            <a:off x="2363470" y="2903220"/>
            <a:ext cx="2753995" cy="2066290"/>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TextBox 10"/>
          <p:cNvSpPr>
            <a:spLocks noChangeArrowheads="1"/>
          </p:cNvSpPr>
          <p:nvPr/>
        </p:nvSpPr>
        <p:spPr bwMode="auto">
          <a:xfrm>
            <a:off x="764540" y="1572895"/>
            <a:ext cx="10677525" cy="495935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65000"/>
              </a:lnSpc>
            </a:pPr>
            <a:r>
              <a:rPr lang="en-US" sz="2000" dirty="0">
                <a:latin typeface="微软雅黑" panose="020B0503020204020204" pitchFamily="34" charset="-122"/>
                <a:ea typeface="微软雅黑" panose="020B0503020204020204" pitchFamily="34" charset="-122"/>
                <a:cs typeface="Open Sans Condensed Light" pitchFamily="34" charset="0"/>
                <a:sym typeface="+mn-ea"/>
              </a:rPr>
              <a:t>       </a:t>
            </a:r>
            <a:r>
              <a:rPr sz="2000" dirty="0">
                <a:latin typeface="微软雅黑" panose="020B0503020204020204" pitchFamily="34" charset="-122"/>
                <a:ea typeface="微软雅黑" panose="020B0503020204020204" pitchFamily="34" charset="-122"/>
                <a:cs typeface="Open Sans Condensed Light" pitchFamily="34" charset="0"/>
                <a:sym typeface="+mn-ea"/>
              </a:rPr>
              <a:t>1、精读一本教育书籍：《教育概论》这本书，本学年我们全组老师针对叶澜教授的信条、认真研读，每位教师都从自己理解的角度出发撰写读后感，并在组内分享、交流。</a:t>
            </a:r>
            <a:endParaRPr sz="2000" dirty="0">
              <a:latin typeface="微软雅黑" panose="020B0503020204020204" pitchFamily="34" charset="-122"/>
              <a:ea typeface="微软雅黑" panose="020B0503020204020204" pitchFamily="34" charset="-122"/>
              <a:cs typeface="Open Sans Condensed Light" pitchFamily="34" charset="0"/>
              <a:sym typeface="+mn-ea"/>
            </a:endParaRPr>
          </a:p>
          <a:p>
            <a:pPr lvl="0" algn="l" fontAlgn="base">
              <a:lnSpc>
                <a:spcPct val="165000"/>
              </a:lnSpc>
            </a:pPr>
            <a:r>
              <a:rPr sz="2000" dirty="0">
                <a:latin typeface="微软雅黑" panose="020B0503020204020204" pitchFamily="34" charset="-122"/>
                <a:ea typeface="微软雅黑" panose="020B0503020204020204" pitchFamily="34" charset="-122"/>
                <a:cs typeface="Open Sans Condensed Light" pitchFamily="34" charset="0"/>
                <a:sym typeface="+mn-ea"/>
              </a:rPr>
              <a:t>      2、各组用好 </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一</a:t>
            </a:r>
            <a:r>
              <a:rPr lang="en-US" altLang="zh-CN" sz="2000" dirty="0">
                <a:latin typeface="微软雅黑" panose="020B0503020204020204" pitchFamily="34" charset="-122"/>
                <a:ea typeface="微软雅黑" panose="020B0503020204020204" pitchFamily="34" charset="-122"/>
                <a:cs typeface="Open Sans Condensed Light" pitchFamily="34" charset="0"/>
                <a:sym typeface="+mn-ea"/>
              </a:rPr>
              <a:t>~</a:t>
            </a:r>
            <a:r>
              <a:rPr sz="2000" dirty="0">
                <a:latin typeface="微软雅黑" panose="020B0503020204020204" pitchFamily="34" charset="-122"/>
                <a:ea typeface="微软雅黑" panose="020B0503020204020204" pitchFamily="34" charset="-122"/>
                <a:cs typeface="Open Sans Condensed Light" pitchFamily="34" charset="0"/>
                <a:sym typeface="+mn-ea"/>
              </a:rPr>
              <a:t>两本专业杂志：音乐组本学年订阅了两本月刊杂志《中国音乐教育》、《中小学音乐教育》，最新的观点见解、专业思想、最详细的实践操作，给音乐老师提供了很多的咨询。美术组平时主要围绕</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a:t>
            </a:r>
            <a:r>
              <a:rPr sz="2000" dirty="0">
                <a:latin typeface="微软雅黑" panose="020B0503020204020204" pitchFamily="34" charset="-122"/>
                <a:ea typeface="微软雅黑" panose="020B0503020204020204" pitchFamily="34" charset="-122"/>
                <a:cs typeface="Open Sans Condensed Light" pitchFamily="34" charset="0"/>
                <a:sym typeface="+mn-ea"/>
              </a:rPr>
              <a:t>美术课程标准</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a:t>
            </a:r>
            <a:r>
              <a:rPr sz="2000" dirty="0">
                <a:latin typeface="微软雅黑" panose="020B0503020204020204" pitchFamily="34" charset="-122"/>
                <a:ea typeface="微软雅黑" panose="020B0503020204020204" pitchFamily="34" charset="-122"/>
                <a:cs typeface="Open Sans Condensed Light" pitchFamily="34" charset="0"/>
                <a:sym typeface="+mn-ea"/>
              </a:rPr>
              <a:t>一书深入研究和分析美术课的四个学习领域，总结不同年龄段的四个领域的学习目标。  订阅</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a:t>
            </a:r>
            <a:r>
              <a:rPr sz="2000" dirty="0">
                <a:latin typeface="微软雅黑" panose="020B0503020204020204" pitchFamily="34" charset="-122"/>
                <a:ea typeface="微软雅黑" panose="020B0503020204020204" pitchFamily="34" charset="-122"/>
                <a:cs typeface="Open Sans Condensed Light" pitchFamily="34" charset="0"/>
                <a:sym typeface="+mn-ea"/>
              </a:rPr>
              <a:t>美术教育 </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a:t>
            </a:r>
            <a:r>
              <a:rPr sz="2000" dirty="0">
                <a:latin typeface="微软雅黑" panose="020B0503020204020204" pitchFamily="34" charset="-122"/>
                <a:ea typeface="微软雅黑" panose="020B0503020204020204" pitchFamily="34" charset="-122"/>
                <a:cs typeface="Open Sans Condensed Light" pitchFamily="34" charset="0"/>
                <a:sym typeface="+mn-ea"/>
              </a:rPr>
              <a:t>等杂志向更多的名师名家学习研究理念，内化形成自己的教学理念特色。</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体育组订阅了《中国学校体育》、《体育教学》等认真研读。</a:t>
            </a:r>
            <a:endParaRPr lang="zh-CN" sz="2000" dirty="0">
              <a:latin typeface="微软雅黑" panose="020B0503020204020204" pitchFamily="34" charset="-122"/>
              <a:ea typeface="微软雅黑" panose="020B0503020204020204" pitchFamily="34" charset="-122"/>
              <a:cs typeface="Open Sans Condensed Light" pitchFamily="34" charset="0"/>
              <a:sym typeface="+mn-ea"/>
            </a:endParaRPr>
          </a:p>
          <a:p>
            <a:pPr lvl="0" algn="l" fontAlgn="base">
              <a:lnSpc>
                <a:spcPct val="165000"/>
              </a:lnSpc>
            </a:pPr>
            <a:r>
              <a:rPr sz="2000" dirty="0">
                <a:latin typeface="微软雅黑" panose="020B0503020204020204" pitchFamily="34" charset="-122"/>
                <a:ea typeface="微软雅黑" panose="020B0503020204020204" pitchFamily="34" charset="-122"/>
                <a:cs typeface="Open Sans Condensed Light" pitchFamily="34" charset="0"/>
                <a:sym typeface="+mn-ea"/>
              </a:rPr>
              <a:t>      3、拓展几套课外书籍：本学年各组都在完成必读书目的同时，还拓展阅读了一些课外书籍，比如：</a:t>
            </a:r>
            <a:r>
              <a:rPr lang="zh-CN" sz="2000" dirty="0">
                <a:latin typeface="微软雅黑" panose="020B0503020204020204" pitchFamily="34" charset="-122"/>
                <a:ea typeface="微软雅黑" panose="020B0503020204020204" pitchFamily="34" charset="-122"/>
                <a:cs typeface="Open Sans Condensed Light" pitchFamily="34" charset="0"/>
                <a:sym typeface="+mn-ea"/>
              </a:rPr>
              <a:t>《课程的力量》、《幸福与教育》、《爱的教育》等等书籍</a:t>
            </a:r>
            <a:r>
              <a:rPr sz="2000" dirty="0">
                <a:latin typeface="微软雅黑" panose="020B0503020204020204" pitchFamily="34" charset="-122"/>
                <a:ea typeface="微软雅黑" panose="020B0503020204020204" pitchFamily="34" charset="-122"/>
                <a:cs typeface="Open Sans Condensed Light" pitchFamily="34" charset="0"/>
                <a:sym typeface="+mn-ea"/>
              </a:rPr>
              <a:t>。</a:t>
            </a:r>
            <a:endParaRPr sz="2000" dirty="0">
              <a:latin typeface="微软雅黑" panose="020B0503020204020204" pitchFamily="34" charset="-122"/>
              <a:ea typeface="微软雅黑" panose="020B0503020204020204" pitchFamily="34" charset="-122"/>
              <a:cs typeface="Open Sans Condensed Light" pitchFamily="34" charset="0"/>
              <a:sym typeface="+mn-ea"/>
            </a:endParaRPr>
          </a:p>
        </p:txBody>
      </p:sp>
      <p:sp>
        <p:nvSpPr>
          <p:cNvPr id="100" name="文本框 99"/>
          <p:cNvSpPr txBox="1"/>
          <p:nvPr/>
        </p:nvSpPr>
        <p:spPr>
          <a:xfrm>
            <a:off x="2204720" y="510540"/>
            <a:ext cx="5080000" cy="583565"/>
          </a:xfrm>
          <a:prstGeom prst="rect">
            <a:avLst/>
          </a:prstGeom>
          <a:noFill/>
          <a:ln w="9525">
            <a:noFill/>
          </a:ln>
        </p:spPr>
        <p:txBody>
          <a:bodyPr>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（一）读书分享、理论提升</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0732"/>
                                        </p:tgtEl>
                                        <p:attrNameLst>
                                          <p:attrName>style.visibility</p:attrName>
                                        </p:attrNameLst>
                                      </p:cBhvr>
                                      <p:to>
                                        <p:strVal val="visible"/>
                                      </p:to>
                                    </p:set>
                                    <p:animEffect transition="in" filter="fade">
                                      <p:cBhvr>
                                        <p:cTn id="7" dur="5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TextBox 10"/>
          <p:cNvSpPr>
            <a:spLocks noChangeArrowheads="1"/>
          </p:cNvSpPr>
          <p:nvPr/>
        </p:nvSpPr>
        <p:spPr bwMode="auto">
          <a:xfrm>
            <a:off x="394335" y="1475105"/>
            <a:ext cx="5048250" cy="4732655"/>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65000"/>
              </a:lnSpc>
            </a:pPr>
            <a:r>
              <a:rPr lang="en-US" sz="2000" dirty="0">
                <a:latin typeface="微软雅黑" panose="020B0503020204020204" pitchFamily="34" charset="-122"/>
                <a:ea typeface="微软雅黑" panose="020B0503020204020204" pitchFamily="34" charset="-122"/>
                <a:cs typeface="Open Sans Condensed Light" pitchFamily="34" charset="0"/>
                <a:sym typeface="+mn-ea"/>
              </a:rPr>
              <a:t>      </a:t>
            </a:r>
            <a:r>
              <a:rPr sz="2000" dirty="0">
                <a:latin typeface="微软雅黑" panose="020B0503020204020204" pitchFamily="34" charset="-122"/>
                <a:ea typeface="微软雅黑" panose="020B0503020204020204" pitchFamily="34" charset="-122"/>
                <a:cs typeface="Open Sans Condensed Light" pitchFamily="34" charset="0"/>
                <a:sym typeface="+mn-ea"/>
              </a:rPr>
              <a:t>全组老师在认真学习各自教学工作计划的基础上，通过深入研究分析教材，我们四个组开始对教材进行详细的梳理，形成我们自己的基于薛小特色的教材理解，部分学科还开始着手编写符合我们学生的课堂练习，设计全册的教学PPT，以老带新、毫无保留的分享自己的教学经验、形成文本稿传承分享，不但为年轻教师的成长提供了平台，也为一些非专职教师提供了便利。</a:t>
            </a:r>
            <a:endParaRPr sz="2000" dirty="0">
              <a:latin typeface="微软雅黑" panose="020B0503020204020204" pitchFamily="34" charset="-122"/>
              <a:ea typeface="微软雅黑" panose="020B0503020204020204" pitchFamily="34" charset="-122"/>
              <a:cs typeface="Open Sans Condensed Light" pitchFamily="34" charset="0"/>
              <a:sym typeface="+mn-ea"/>
            </a:endParaRPr>
          </a:p>
        </p:txBody>
      </p:sp>
      <p:sp>
        <p:nvSpPr>
          <p:cNvPr id="100" name="文本框 99"/>
          <p:cNvSpPr txBox="1"/>
          <p:nvPr/>
        </p:nvSpPr>
        <p:spPr>
          <a:xfrm>
            <a:off x="2204720" y="510540"/>
            <a:ext cx="5080000" cy="583565"/>
          </a:xfrm>
          <a:prstGeom prst="rect">
            <a:avLst/>
          </a:prstGeom>
          <a:noFill/>
          <a:ln w="9525">
            <a:noFill/>
          </a:ln>
        </p:spPr>
        <p:txBody>
          <a:bodyPr>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（二）教材梳理、合作分享</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pic>
        <p:nvPicPr>
          <p:cNvPr id="2" name="图片 1" descr="1E437756EBC552094532BE11188C8AC0"/>
          <p:cNvPicPr>
            <a:picLocks noChangeAspect="1"/>
          </p:cNvPicPr>
          <p:nvPr/>
        </p:nvPicPr>
        <p:blipFill>
          <a:blip r:embed="rId1"/>
          <a:stretch>
            <a:fillRect/>
          </a:stretch>
        </p:blipFill>
        <p:spPr>
          <a:xfrm rot="16440000">
            <a:off x="8797925" y="-243205"/>
            <a:ext cx="2258060" cy="4016375"/>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3" name="图片 2" descr="BDD437B622817B508E301EB1CCCCBE47"/>
          <p:cNvPicPr>
            <a:picLocks noChangeAspect="1"/>
          </p:cNvPicPr>
          <p:nvPr/>
        </p:nvPicPr>
        <p:blipFill>
          <a:blip r:embed="rId2"/>
          <a:stretch>
            <a:fillRect/>
          </a:stretch>
        </p:blipFill>
        <p:spPr>
          <a:xfrm>
            <a:off x="5720080" y="1607820"/>
            <a:ext cx="3052445" cy="3046730"/>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descr="7F44A2E83A39B8395D75D6C6ECB510FE"/>
          <p:cNvPicPr>
            <a:picLocks noChangeAspect="1"/>
          </p:cNvPicPr>
          <p:nvPr/>
        </p:nvPicPr>
        <p:blipFill>
          <a:blip r:embed="rId3"/>
          <a:stretch>
            <a:fillRect/>
          </a:stretch>
        </p:blipFill>
        <p:spPr>
          <a:xfrm rot="16620000">
            <a:off x="6371590" y="4014470"/>
            <a:ext cx="2238375" cy="2985770"/>
          </a:xfrm>
          <a:prstGeom prst="round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5" name="图片 4" descr="E4D5D57743F2D89A6CB531728A723240"/>
          <p:cNvPicPr>
            <a:picLocks noChangeAspect="1"/>
          </p:cNvPicPr>
          <p:nvPr/>
        </p:nvPicPr>
        <p:blipFill>
          <a:blip r:embed="rId4"/>
          <a:stretch>
            <a:fillRect/>
          </a:stretch>
        </p:blipFill>
        <p:spPr>
          <a:xfrm rot="660000">
            <a:off x="9088755" y="2897505"/>
            <a:ext cx="2683510" cy="3575050"/>
          </a:xfrm>
          <a:prstGeom prst="round2DiagRect">
            <a:avLst>
              <a:gd name="adj1" fmla="val 16667"/>
              <a:gd name="adj2" fmla="val 0"/>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0732"/>
                                        </p:tgtEl>
                                        <p:attrNameLst>
                                          <p:attrName>style.visibility</p:attrName>
                                        </p:attrNameLst>
                                      </p:cBhvr>
                                      <p:to>
                                        <p:strVal val="visible"/>
                                      </p:to>
                                    </p:set>
                                    <p:animEffect transition="in" filter="fade">
                                      <p:cBhvr>
                                        <p:cTn id="7" dur="5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204720" y="510540"/>
            <a:ext cx="5080000" cy="583565"/>
          </a:xfrm>
          <a:prstGeom prst="rect">
            <a:avLst/>
          </a:prstGeom>
          <a:noFill/>
          <a:ln w="9525">
            <a:noFill/>
          </a:ln>
        </p:spPr>
        <p:txBody>
          <a:bodyPr>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（三）课堂研究、全面发展</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graphicFrame>
        <p:nvGraphicFramePr>
          <p:cNvPr id="3" name="表格 2"/>
          <p:cNvGraphicFramePr/>
          <p:nvPr/>
        </p:nvGraphicFramePr>
        <p:xfrm>
          <a:off x="694055" y="1176020"/>
          <a:ext cx="11199495" cy="5498465"/>
        </p:xfrm>
        <a:graphic>
          <a:graphicData uri="http://schemas.openxmlformats.org/drawingml/2006/table">
            <a:tbl>
              <a:tblPr firstRow="1" bandRow="1">
                <a:tableStyleId>{5940675A-B579-460E-94D1-54222C63F5DA}</a:tableStyleId>
              </a:tblPr>
              <a:tblGrid>
                <a:gridCol w="2132965"/>
                <a:gridCol w="1910715"/>
                <a:gridCol w="5013960"/>
                <a:gridCol w="2141855"/>
              </a:tblGrid>
              <a:tr h="316865">
                <a:tc>
                  <a:txBody>
                    <a:bodyPr/>
                    <a:p>
                      <a:pPr indent="0" algn="ctr">
                        <a:buNone/>
                      </a:pPr>
                      <a:r>
                        <a:rPr lang="en-US" sz="2000" b="0">
                          <a:latin typeface="微软雅黑" panose="020B0503020204020204" pitchFamily="34" charset="-122"/>
                          <a:ea typeface="微软雅黑" panose="020B0503020204020204" pitchFamily="34" charset="-122"/>
                          <a:cs typeface="宋体" panose="02010600030101010101" pitchFamily="2" charset="-122"/>
                        </a:rPr>
                        <a:t>时间</a:t>
                      </a:r>
                      <a:endParaRPr lang="en-US" altLang="en-US" sz="20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latin typeface="微软雅黑" panose="020B0503020204020204" pitchFamily="34" charset="-122"/>
                          <a:ea typeface="微软雅黑" panose="020B0503020204020204" pitchFamily="34" charset="-122"/>
                          <a:cs typeface="宋体" panose="02010600030101010101" pitchFamily="2" charset="-122"/>
                        </a:rPr>
                        <a:t>执教者</a:t>
                      </a:r>
                      <a:endParaRPr lang="en-US" altLang="en-US" sz="20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latin typeface="微软雅黑" panose="020B0503020204020204" pitchFamily="34" charset="-122"/>
                          <a:ea typeface="微软雅黑" panose="020B0503020204020204" pitchFamily="34" charset="-122"/>
                          <a:cs typeface="宋体" panose="02010600030101010101" pitchFamily="2" charset="-122"/>
                        </a:rPr>
                        <a:t>内容</a:t>
                      </a:r>
                      <a:endParaRPr lang="en-US" altLang="en-US" sz="20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c>
                  <a:txBody>
                    <a:bodyPr/>
                    <a:p>
                      <a:pPr indent="0" algn="ctr">
                        <a:buNone/>
                      </a:pPr>
                      <a:r>
                        <a:rPr lang="en-US" sz="2000" b="0">
                          <a:latin typeface="微软雅黑" panose="020B0503020204020204" pitchFamily="34" charset="-122"/>
                          <a:ea typeface="微软雅黑" panose="020B0503020204020204" pitchFamily="34" charset="-122"/>
                          <a:cs typeface="宋体" panose="02010600030101010101" pitchFamily="2" charset="-122"/>
                        </a:rPr>
                        <a:t>级别</a:t>
                      </a:r>
                      <a:endParaRPr lang="en-US" altLang="en-US" sz="20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60000"/>
                        <a:lumOff val="40000"/>
                      </a:schemeClr>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2017年10月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吴银兰</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动物明星</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2017年10月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王慧娟</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画情绪</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2017年10月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刘露娟</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校本课程展示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2017年10月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翁婷</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《行进间运球》</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2017年10月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尤文霞</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《认识感官》</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2017年10月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顾燕艳</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《认识感官》</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2018年5月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尤文霞</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《空气是什么样的》</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2018年5月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顾燕艳</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《空气是什么样的》</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2018年5月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姚明珠</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《赶花会》</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市</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2017年11月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宋元凯</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《原地侧向投掷》</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2017年12月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尤文霞</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《轮子的故事》</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2017年11月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陆秋敏</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《牧场上的家》</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2017年11月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姚明珠</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《白鸽》</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2018年1月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尤文霞</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《轮子的故事》</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2018年5月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陈红芳</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《插入超链接》</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2018年4月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姚明珠</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《对鲜花》</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04800">
                <a:tc>
                  <a:txBody>
                    <a:bodyPr/>
                    <a:p>
                      <a:pPr indent="0" algn="ctr">
                        <a:buNone/>
                      </a:pPr>
                      <a:r>
                        <a:rPr lang="en-US" sz="2000" b="0">
                          <a:latin typeface="微软雅黑" panose="020B0503020204020204" pitchFamily="34" charset="-122"/>
                          <a:ea typeface="微软雅黑" panose="020B0503020204020204" pitchFamily="34" charset="-122"/>
                          <a:cs typeface="微软雅黑" panose="020B0503020204020204" pitchFamily="34" charset="-122"/>
                        </a:rPr>
                        <a:t>2018年3月</a:t>
                      </a:r>
                      <a:endParaRPr lang="en-US" altLang="en-US" sz="20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卞越</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跨越式跳高</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2000" b="0">
                          <a:latin typeface="微软雅黑" panose="020B0503020204020204" pitchFamily="34" charset="-122"/>
                          <a:ea typeface="微软雅黑" panose="020B0503020204020204" pitchFamily="34" charset="-122"/>
                          <a:cs typeface="仿宋" panose="02010609060101010101" charset="-122"/>
                        </a:rPr>
                        <a:t>区</a:t>
                      </a:r>
                      <a:endParaRPr lang="en-US" altLang="en-US" sz="2000" b="0">
                        <a:latin typeface="微软雅黑" panose="020B0503020204020204" pitchFamily="34" charset="-122"/>
                        <a:ea typeface="微软雅黑" panose="020B0503020204020204" pitchFamily="34" charset="-122"/>
                        <a:cs typeface="仿宋"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204720" y="510540"/>
            <a:ext cx="5080000" cy="583565"/>
          </a:xfrm>
          <a:prstGeom prst="rect">
            <a:avLst/>
          </a:prstGeom>
          <a:noFill/>
          <a:ln w="9525">
            <a:noFill/>
          </a:ln>
        </p:spPr>
        <p:txBody>
          <a:bodyPr>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（三）课堂研究、全面发展</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pic>
        <p:nvPicPr>
          <p:cNvPr id="6" name="图片 5" descr="QQ图片20180619094437"/>
          <p:cNvPicPr>
            <a:picLocks noChangeAspect="1"/>
          </p:cNvPicPr>
          <p:nvPr/>
        </p:nvPicPr>
        <p:blipFill>
          <a:blip r:embed="rId1"/>
          <a:stretch>
            <a:fillRect/>
          </a:stretch>
        </p:blipFill>
        <p:spPr>
          <a:xfrm>
            <a:off x="167640" y="3314065"/>
            <a:ext cx="2713990" cy="1817370"/>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7" name="图片 6" descr="QQ图片20180619094511"/>
          <p:cNvPicPr>
            <a:picLocks noChangeAspect="1"/>
          </p:cNvPicPr>
          <p:nvPr/>
        </p:nvPicPr>
        <p:blipFill>
          <a:blip r:embed="rId2"/>
          <a:stretch>
            <a:fillRect/>
          </a:stretch>
        </p:blipFill>
        <p:spPr>
          <a:xfrm>
            <a:off x="1943100" y="5004435"/>
            <a:ext cx="2660650" cy="1781175"/>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2" name="图片 1" descr="AF7A817EDCE022C5A6AC8928497AA636"/>
          <p:cNvPicPr>
            <a:picLocks noChangeAspect="1"/>
          </p:cNvPicPr>
          <p:nvPr/>
        </p:nvPicPr>
        <p:blipFill>
          <a:blip r:embed="rId3"/>
          <a:stretch>
            <a:fillRect/>
          </a:stretch>
        </p:blipFill>
        <p:spPr>
          <a:xfrm rot="900000">
            <a:off x="4865370" y="4234180"/>
            <a:ext cx="1681480" cy="2240915"/>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descr="7"/>
          <p:cNvPicPr>
            <a:picLocks noChangeAspect="1"/>
          </p:cNvPicPr>
          <p:nvPr/>
        </p:nvPicPr>
        <p:blipFill>
          <a:blip r:embed="rId4"/>
          <a:stretch>
            <a:fillRect/>
          </a:stretch>
        </p:blipFill>
        <p:spPr>
          <a:xfrm>
            <a:off x="6564630" y="4843780"/>
            <a:ext cx="2373630" cy="1781810"/>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8" name="图片 7" descr="DSC05495"/>
          <p:cNvPicPr>
            <a:picLocks noChangeAspect="1"/>
          </p:cNvPicPr>
          <p:nvPr/>
        </p:nvPicPr>
        <p:blipFill>
          <a:blip r:embed="rId5"/>
          <a:stretch>
            <a:fillRect/>
          </a:stretch>
        </p:blipFill>
        <p:spPr>
          <a:xfrm>
            <a:off x="5697855" y="1719580"/>
            <a:ext cx="2381885" cy="1786890"/>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sp>
        <p:nvSpPr>
          <p:cNvPr id="9" name="文本框 8"/>
          <p:cNvSpPr txBox="1"/>
          <p:nvPr/>
        </p:nvSpPr>
        <p:spPr>
          <a:xfrm>
            <a:off x="10731500" y="3409315"/>
            <a:ext cx="1097280" cy="645160"/>
          </a:xfrm>
          <a:prstGeom prst="rect">
            <a:avLst/>
          </a:prstGeom>
          <a:noFill/>
        </p:spPr>
        <p:txBody>
          <a:bodyPr wrap="none" rtlCol="0">
            <a:spAutoFit/>
          </a:bodyPr>
          <a:p>
            <a:r>
              <a:rPr lang="en-US" altLang="zh-CN" sz="3600"/>
              <a:t>……</a:t>
            </a:r>
            <a:endParaRPr lang="en-US" altLang="zh-CN" sz="3600"/>
          </a:p>
        </p:txBody>
      </p:sp>
      <p:pic>
        <p:nvPicPr>
          <p:cNvPr id="5" name="图片 4" descr="QQ图片20180628195107"/>
          <p:cNvPicPr>
            <a:picLocks noChangeAspect="1"/>
          </p:cNvPicPr>
          <p:nvPr/>
        </p:nvPicPr>
        <p:blipFill>
          <a:blip r:embed="rId6"/>
          <a:stretch>
            <a:fillRect/>
          </a:stretch>
        </p:blipFill>
        <p:spPr>
          <a:xfrm>
            <a:off x="9327515" y="1322705"/>
            <a:ext cx="2501265" cy="1669415"/>
          </a:xfrm>
          <a:prstGeom prst="dodecagon">
            <a:avLst/>
          </a:prstGeom>
          <a:ln w="25400">
            <a:solidFill>
              <a:schemeClr val="bg1"/>
            </a:solidFill>
          </a:ln>
          <a:effectLst>
            <a:glow rad="101600">
              <a:schemeClr val="accent4">
                <a:satMod val="175000"/>
                <a:alpha val="40000"/>
              </a:schemeClr>
            </a:glow>
            <a:outerShdw blurRad="50800" dist="50800" dir="1800000" algn="ctr" rotWithShape="0">
              <a:srgbClr val="000000">
                <a:alpha val="43000"/>
              </a:srgbClr>
            </a:outerShdw>
          </a:effectLst>
        </p:spPr>
      </p:pic>
      <p:pic>
        <p:nvPicPr>
          <p:cNvPr id="10" name="图片 9" descr="QQ图片20180628205539"/>
          <p:cNvPicPr>
            <a:picLocks noChangeAspect="1"/>
          </p:cNvPicPr>
          <p:nvPr/>
        </p:nvPicPr>
        <p:blipFill>
          <a:blip r:embed="rId7"/>
          <a:srcRect l="1878" t="-1645" r="-1878" b="1645"/>
          <a:stretch>
            <a:fillRect/>
          </a:stretch>
        </p:blipFill>
        <p:spPr>
          <a:xfrm>
            <a:off x="9546590" y="4354830"/>
            <a:ext cx="2569845" cy="1929765"/>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11" name="图片 10" descr="799501506557474988"/>
          <p:cNvPicPr>
            <a:picLocks noChangeAspect="1"/>
          </p:cNvPicPr>
          <p:nvPr/>
        </p:nvPicPr>
        <p:blipFill>
          <a:blip r:embed="rId8"/>
          <a:stretch>
            <a:fillRect/>
          </a:stretch>
        </p:blipFill>
        <p:spPr>
          <a:xfrm>
            <a:off x="7558405" y="2992120"/>
            <a:ext cx="2458720" cy="1645920"/>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12" name="图片 11" descr="试上2月28"/>
          <p:cNvPicPr>
            <a:picLocks noChangeAspect="1"/>
          </p:cNvPicPr>
          <p:nvPr/>
        </p:nvPicPr>
        <p:blipFill>
          <a:blip r:embed="rId9"/>
          <a:stretch>
            <a:fillRect/>
          </a:stretch>
        </p:blipFill>
        <p:spPr>
          <a:xfrm>
            <a:off x="828675" y="1322705"/>
            <a:ext cx="2466975" cy="1850390"/>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13" name="图片 12"/>
          <p:cNvPicPr>
            <a:picLocks noChangeAspect="1"/>
          </p:cNvPicPr>
          <p:nvPr/>
        </p:nvPicPr>
        <p:blipFill>
          <a:blip r:embed="rId10"/>
          <a:stretch>
            <a:fillRect/>
          </a:stretch>
        </p:blipFill>
        <p:spPr>
          <a:xfrm>
            <a:off x="3066415" y="2663825"/>
            <a:ext cx="2428875" cy="1821815"/>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204720" y="510540"/>
            <a:ext cx="5778500" cy="583565"/>
          </a:xfrm>
          <a:prstGeom prst="rect">
            <a:avLst/>
          </a:prstGeom>
          <a:noFill/>
          <a:ln w="9525">
            <a:noFill/>
          </a:ln>
        </p:spPr>
        <p:txBody>
          <a:bodyPr wrap="square">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（四）校级练兵、扎实基本功</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graphicFrame>
        <p:nvGraphicFramePr>
          <p:cNvPr id="4" name="表格 3"/>
          <p:cNvGraphicFramePr/>
          <p:nvPr/>
        </p:nvGraphicFramePr>
        <p:xfrm>
          <a:off x="5734685" y="2298065"/>
          <a:ext cx="5342890" cy="4147820"/>
        </p:xfrm>
        <a:graphic>
          <a:graphicData uri="http://schemas.openxmlformats.org/drawingml/2006/table">
            <a:tbl>
              <a:tblPr firstRow="1" bandRow="1">
                <a:tableStyleId>{5940675A-B579-460E-94D1-54222C63F5DA}</a:tableStyleId>
              </a:tblPr>
              <a:tblGrid>
                <a:gridCol w="1969135"/>
                <a:gridCol w="3373755"/>
              </a:tblGrid>
              <a:tr h="1259840">
                <a:tc>
                  <a:txBody>
                    <a:bodyPr/>
                    <a:p>
                      <a:pPr algn="ctr">
                        <a:buNone/>
                      </a:pPr>
                      <a:r>
                        <a:rPr lang="zh-CN" altLang="en-US" sz="2000" b="1">
                          <a:solidFill>
                            <a:schemeClr val="bg1"/>
                          </a:solidFill>
                        </a:rPr>
                        <a:t>音乐组</a:t>
                      </a:r>
                      <a:endParaRPr lang="zh-CN" altLang="en-US" sz="2000" b="1">
                        <a:solidFill>
                          <a:schemeClr val="bg1"/>
                        </a:solidFill>
                      </a:endParaRPr>
                    </a:p>
                  </a:txBody>
                  <a:tcPr anchor="ctr" anchorCtr="0">
                    <a:solidFill>
                      <a:schemeClr val="accent2"/>
                    </a:solidFill>
                  </a:tcPr>
                </a:tc>
                <a:tc>
                  <a:txBody>
                    <a:bodyPr/>
                    <a:p>
                      <a:pPr>
                        <a:lnSpc>
                          <a:spcPct val="140000"/>
                        </a:lnSpc>
                        <a:buNone/>
                      </a:pPr>
                      <a:r>
                        <a:rPr lang="zh-CN" altLang="en-US" sz="1800">
                          <a:sym typeface="+mn-ea"/>
                        </a:rPr>
                        <a:t>王粲省二等奖</a:t>
                      </a:r>
                      <a:endParaRPr lang="zh-CN" altLang="en-US" sz="1800">
                        <a:sym typeface="+mn-ea"/>
                      </a:endParaRPr>
                    </a:p>
                    <a:p>
                      <a:pPr>
                        <a:lnSpc>
                          <a:spcPct val="140000"/>
                        </a:lnSpc>
                        <a:buNone/>
                      </a:pPr>
                      <a:r>
                        <a:rPr lang="zh-CN" altLang="en-US" sz="1800">
                          <a:sym typeface="+mn-ea"/>
                        </a:rPr>
                        <a:t>陆秋敏区一等奖</a:t>
                      </a:r>
                      <a:endParaRPr lang="zh-CN" altLang="en-US" sz="1800">
                        <a:sym typeface="+mn-ea"/>
                      </a:endParaRPr>
                    </a:p>
                    <a:p>
                      <a:pPr>
                        <a:lnSpc>
                          <a:spcPct val="140000"/>
                        </a:lnSpc>
                        <a:buNone/>
                      </a:pPr>
                      <a:r>
                        <a:rPr lang="zh-CN" altLang="en-US" sz="1800">
                          <a:sym typeface="+mn-ea"/>
                        </a:rPr>
                        <a:t>曹植晟区三等奖</a:t>
                      </a:r>
                      <a:endParaRPr lang="zh-CN" altLang="en-US" sz="1800">
                        <a:sym typeface="+mn-ea"/>
                      </a:endParaRPr>
                    </a:p>
                    <a:p>
                      <a:pPr>
                        <a:buNone/>
                      </a:pPr>
                      <a:endParaRPr lang="zh-CN" altLang="en-US"/>
                    </a:p>
                  </a:txBody>
                  <a:tcPr anchor="ctr" anchorCtr="0">
                    <a:solidFill>
                      <a:schemeClr val="bg1"/>
                    </a:solidFill>
                  </a:tcPr>
                </a:tc>
              </a:tr>
              <a:tr h="381000">
                <a:tc>
                  <a:txBody>
                    <a:bodyPr/>
                    <a:p>
                      <a:pPr algn="ctr">
                        <a:buNone/>
                      </a:pPr>
                      <a:r>
                        <a:rPr lang="zh-CN" altLang="en-US" sz="2000" b="1">
                          <a:solidFill>
                            <a:schemeClr val="bg1"/>
                          </a:solidFill>
                        </a:rPr>
                        <a:t>体育组</a:t>
                      </a:r>
                      <a:endParaRPr lang="zh-CN" altLang="en-US" sz="2000" b="1">
                        <a:solidFill>
                          <a:schemeClr val="bg1"/>
                        </a:solidFill>
                      </a:endParaRPr>
                    </a:p>
                  </a:txBody>
                  <a:tcPr anchor="ctr" anchorCtr="0">
                    <a:solidFill>
                      <a:schemeClr val="accent2"/>
                    </a:solidFill>
                  </a:tcPr>
                </a:tc>
                <a:tc>
                  <a:txBody>
                    <a:bodyPr/>
                    <a:p>
                      <a:pPr>
                        <a:lnSpc>
                          <a:spcPct val="140000"/>
                        </a:lnSpc>
                        <a:buNone/>
                      </a:pPr>
                      <a:r>
                        <a:rPr lang="zh-CN" altLang="en-US" sz="1800">
                          <a:sym typeface="+mn-ea"/>
                        </a:rPr>
                        <a:t>翁婷区二等奖</a:t>
                      </a:r>
                      <a:endParaRPr lang="zh-CN" altLang="en-US" sz="1800">
                        <a:sym typeface="+mn-ea"/>
                      </a:endParaRPr>
                    </a:p>
                    <a:p>
                      <a:pPr>
                        <a:buNone/>
                      </a:pPr>
                      <a:endParaRPr lang="zh-CN" altLang="en-US"/>
                    </a:p>
                  </a:txBody>
                  <a:tcPr anchor="ctr" anchorCtr="0">
                    <a:solidFill>
                      <a:schemeClr val="bg1"/>
                    </a:solidFill>
                  </a:tcPr>
                </a:tc>
              </a:tr>
              <a:tr h="381000">
                <a:tc>
                  <a:txBody>
                    <a:bodyPr/>
                    <a:p>
                      <a:pPr algn="ctr">
                        <a:buNone/>
                      </a:pPr>
                      <a:r>
                        <a:rPr lang="zh-CN" altLang="en-US" sz="2000" b="1">
                          <a:solidFill>
                            <a:schemeClr val="bg1"/>
                          </a:solidFill>
                        </a:rPr>
                        <a:t>科学信息组</a:t>
                      </a:r>
                      <a:endParaRPr lang="zh-CN" altLang="en-US" sz="2000" b="1">
                        <a:solidFill>
                          <a:schemeClr val="bg1"/>
                        </a:solidFill>
                      </a:endParaRPr>
                    </a:p>
                  </a:txBody>
                  <a:tcPr anchor="ctr" anchorCtr="0">
                    <a:solidFill>
                      <a:schemeClr val="accent2"/>
                    </a:solidFill>
                  </a:tcPr>
                </a:tc>
                <a:tc>
                  <a:txBody>
                    <a:bodyPr/>
                    <a:p>
                      <a:pPr>
                        <a:lnSpc>
                          <a:spcPct val="140000"/>
                        </a:lnSpc>
                        <a:buNone/>
                      </a:pPr>
                      <a:r>
                        <a:rPr lang="zh-CN" altLang="en-US" sz="1800">
                          <a:sym typeface="+mn-ea"/>
                        </a:rPr>
                        <a:t>陈红芳区一等奖，市三等奖</a:t>
                      </a:r>
                      <a:endParaRPr lang="zh-CN" altLang="en-US" sz="1800">
                        <a:sym typeface="+mn-ea"/>
                      </a:endParaRPr>
                    </a:p>
                    <a:p>
                      <a:pPr>
                        <a:lnSpc>
                          <a:spcPct val="140000"/>
                        </a:lnSpc>
                        <a:buNone/>
                      </a:pPr>
                      <a:r>
                        <a:rPr lang="zh-CN" altLang="en-US" sz="1800">
                          <a:sym typeface="+mn-ea"/>
                        </a:rPr>
                        <a:t>尤文霞区二等奖</a:t>
                      </a:r>
                      <a:endParaRPr lang="zh-CN" altLang="en-US" sz="1800">
                        <a:sym typeface="+mn-ea"/>
                      </a:endParaRPr>
                    </a:p>
                    <a:p>
                      <a:pPr>
                        <a:buNone/>
                      </a:pPr>
                      <a:endParaRPr lang="zh-CN" altLang="en-US" sz="1800">
                        <a:sym typeface="+mn-ea"/>
                      </a:endParaRPr>
                    </a:p>
                  </a:txBody>
                  <a:tcPr anchor="ctr" anchorCtr="0">
                    <a:solidFill>
                      <a:schemeClr val="bg1"/>
                    </a:solidFill>
                  </a:tcPr>
                </a:tc>
              </a:tr>
              <a:tr h="749300">
                <a:tc>
                  <a:txBody>
                    <a:bodyPr/>
                    <a:p>
                      <a:pPr algn="ctr">
                        <a:buNone/>
                      </a:pPr>
                      <a:r>
                        <a:rPr lang="zh-CN" altLang="en-US" sz="2000" b="1">
                          <a:solidFill>
                            <a:schemeClr val="bg1"/>
                          </a:solidFill>
                        </a:rPr>
                        <a:t>美术组</a:t>
                      </a:r>
                      <a:endParaRPr lang="zh-CN" altLang="en-US" sz="2000" b="1">
                        <a:solidFill>
                          <a:schemeClr val="bg1"/>
                        </a:solidFill>
                      </a:endParaRPr>
                    </a:p>
                  </a:txBody>
                  <a:tcPr anchor="ctr" anchorCtr="0">
                    <a:solidFill>
                      <a:schemeClr val="accent2"/>
                    </a:solidFill>
                  </a:tcPr>
                </a:tc>
                <a:tc>
                  <a:txBody>
                    <a:bodyPr/>
                    <a:p>
                      <a:pPr>
                        <a:lnSpc>
                          <a:spcPct val="140000"/>
                        </a:lnSpc>
                        <a:buNone/>
                      </a:pPr>
                      <a:r>
                        <a:rPr lang="zh-CN" altLang="en-US" sz="1800">
                          <a:sym typeface="+mn-ea"/>
                        </a:rPr>
                        <a:t>吴银兰区二等奖</a:t>
                      </a:r>
                      <a:endParaRPr lang="zh-CN" altLang="en-US" sz="1800">
                        <a:sym typeface="+mn-ea"/>
                      </a:endParaRPr>
                    </a:p>
                    <a:p>
                      <a:pPr>
                        <a:buNone/>
                      </a:pPr>
                      <a:endParaRPr lang="zh-CN" altLang="en-US"/>
                    </a:p>
                  </a:txBody>
                  <a:tcPr anchor="ctr" anchorCtr="0">
                    <a:solidFill>
                      <a:schemeClr val="bg1"/>
                    </a:solidFill>
                  </a:tcPr>
                </a:tc>
              </a:tr>
            </a:tbl>
          </a:graphicData>
        </a:graphic>
      </p:graphicFrame>
      <p:sp>
        <p:nvSpPr>
          <p:cNvPr id="5" name="矩形 4"/>
          <p:cNvSpPr/>
          <p:nvPr/>
        </p:nvSpPr>
        <p:spPr>
          <a:xfrm>
            <a:off x="5511800" y="1816735"/>
            <a:ext cx="1859280" cy="768350"/>
          </a:xfrm>
          <a:prstGeom prst="rect">
            <a:avLst/>
          </a:prstGeom>
          <a:noFill/>
          <a:ln>
            <a:noFill/>
          </a:ln>
        </p:spPr>
        <p:txBody>
          <a:bodyPr wrap="none" rtlCol="0" anchor="t">
            <a:spAutoFit/>
          </a:bodyPr>
          <a:p>
            <a:pPr algn="ctr"/>
            <a:r>
              <a:rPr lang="zh-CN" altLang="en-US" sz="4400" b="1">
                <a:ln w="9525">
                  <a:solidFill>
                    <a:schemeClr val="bg1"/>
                  </a:solidFill>
                  <a:prstDash val="solid"/>
                </a:ln>
                <a:solidFill>
                  <a:srgbClr val="FF0000"/>
                </a:solidFill>
                <a:effectLst>
                  <a:outerShdw blurRad="12700" dist="38100" dir="2700000" algn="tl" rotWithShape="0">
                    <a:schemeClr val="bg1">
                      <a:lumMod val="50000"/>
                    </a:schemeClr>
                  </a:outerShdw>
                </a:effectLst>
              </a:rPr>
              <a:t>基本功</a:t>
            </a:r>
            <a:endParaRPr lang="zh-CN" altLang="en-US" sz="4400" b="1">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pic>
        <p:nvPicPr>
          <p:cNvPr id="8" name="图片 7"/>
          <p:cNvPicPr>
            <a:picLocks noChangeAspect="1"/>
          </p:cNvPicPr>
          <p:nvPr/>
        </p:nvPicPr>
        <p:blipFill>
          <a:blip r:embed="rId1"/>
          <a:stretch>
            <a:fillRect/>
          </a:stretch>
        </p:blipFill>
        <p:spPr>
          <a:xfrm>
            <a:off x="163830" y="2087245"/>
            <a:ext cx="2428875" cy="1821815"/>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3" name="图片 2" descr="试上2月28"/>
          <p:cNvPicPr>
            <a:picLocks noChangeAspect="1"/>
          </p:cNvPicPr>
          <p:nvPr/>
        </p:nvPicPr>
        <p:blipFill>
          <a:blip r:embed="rId2"/>
          <a:stretch>
            <a:fillRect/>
          </a:stretch>
        </p:blipFill>
        <p:spPr>
          <a:xfrm>
            <a:off x="2027555" y="4822825"/>
            <a:ext cx="2466975" cy="1850390"/>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9" name="图片 8" descr="IMG_20180428_145443"/>
          <p:cNvPicPr>
            <a:picLocks noChangeAspect="1"/>
          </p:cNvPicPr>
          <p:nvPr/>
        </p:nvPicPr>
        <p:blipFill>
          <a:blip r:embed="rId3"/>
          <a:stretch>
            <a:fillRect/>
          </a:stretch>
        </p:blipFill>
        <p:spPr>
          <a:xfrm>
            <a:off x="288290" y="3909060"/>
            <a:ext cx="2405380" cy="1798955"/>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2" name="图片 1" descr="025BB7A1BB8906AF6657317998B7DE07"/>
          <p:cNvPicPr>
            <a:picLocks noChangeAspect="1"/>
          </p:cNvPicPr>
          <p:nvPr/>
        </p:nvPicPr>
        <p:blipFill>
          <a:blip r:embed="rId4"/>
          <a:stretch>
            <a:fillRect/>
          </a:stretch>
        </p:blipFill>
        <p:spPr>
          <a:xfrm rot="600000">
            <a:off x="9372600" y="1203960"/>
            <a:ext cx="2656840" cy="1993265"/>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6" name="图片 5" descr="QQ图片20180628172144"/>
          <p:cNvPicPr>
            <a:picLocks noChangeAspect="1"/>
          </p:cNvPicPr>
          <p:nvPr/>
        </p:nvPicPr>
        <p:blipFill>
          <a:blip r:embed="rId5"/>
          <a:stretch>
            <a:fillRect/>
          </a:stretch>
        </p:blipFill>
        <p:spPr>
          <a:xfrm>
            <a:off x="2935605" y="1225550"/>
            <a:ext cx="2056130" cy="1398905"/>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7" name="图片 6" descr="QQ图片20180628173112"/>
          <p:cNvPicPr>
            <a:picLocks noChangeAspect="1"/>
          </p:cNvPicPr>
          <p:nvPr/>
        </p:nvPicPr>
        <p:blipFill>
          <a:blip r:embed="rId6"/>
          <a:stretch>
            <a:fillRect/>
          </a:stretch>
        </p:blipFill>
        <p:spPr>
          <a:xfrm>
            <a:off x="2693670" y="2767965"/>
            <a:ext cx="2125345" cy="1592580"/>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10" name="图片 9" descr="QQ图片20180628173124"/>
          <p:cNvPicPr>
            <a:picLocks noChangeAspect="1"/>
          </p:cNvPicPr>
          <p:nvPr/>
        </p:nvPicPr>
        <p:blipFill>
          <a:blip r:embed="rId7"/>
          <a:stretch>
            <a:fillRect/>
          </a:stretch>
        </p:blipFill>
        <p:spPr>
          <a:xfrm>
            <a:off x="4365625" y="3764915"/>
            <a:ext cx="1456055" cy="1943100"/>
          </a:xfrm>
          <a:prstGeom prst="do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204720" y="510540"/>
            <a:ext cx="5080000" cy="583565"/>
          </a:xfrm>
          <a:prstGeom prst="rect">
            <a:avLst/>
          </a:prstGeom>
          <a:noFill/>
          <a:ln w="9525">
            <a:noFill/>
          </a:ln>
        </p:spPr>
        <p:txBody>
          <a:bodyPr>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（五）规范评价、提升能力</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sp>
        <p:nvSpPr>
          <p:cNvPr id="2" name="文本框 1"/>
          <p:cNvSpPr txBox="1"/>
          <p:nvPr/>
        </p:nvSpPr>
        <p:spPr>
          <a:xfrm>
            <a:off x="549910" y="1106805"/>
            <a:ext cx="11245215" cy="5631180"/>
          </a:xfrm>
          <a:prstGeom prst="rect">
            <a:avLst/>
          </a:prstGeom>
          <a:noFill/>
          <a:ln w="9525">
            <a:noFill/>
          </a:ln>
        </p:spPr>
        <p:txBody>
          <a:bodyPr wrap="square">
            <a:spAutoFit/>
          </a:bodyPr>
          <a:p>
            <a:pPr indent="720090" fontAlgn="auto">
              <a:lnSpc>
                <a:spcPct val="120000"/>
              </a:lnSpc>
            </a:pPr>
            <a:r>
              <a:rPr lang="zh-CN" sz="2000" b="1">
                <a:ea typeface="微软雅黑" panose="020B0503020204020204" pitchFamily="34" charset="-122"/>
              </a:rPr>
              <a:t>每学年我们的评价考核都是非常细致、规范，行政参与评选、评价形式多样：比如音乐学科的评价内容包括：          一年级：                       1、全班齐唱一首歌曲（中层现场随机抽取）                       2、另外随机再抽取20名学生独唱一首歌曲（随机抽取另外一首歌曲）           二年级：                        1、全班齐唱一首歌曲（中层现场随机抽取）                        2、乐理知识考核（交互出卷）           三—六年级：                        1、全班齐唱一首歌曲（中层现场随机抽取）                        2、乐理知识考核（交互出卷）                        3、器乐竖笛考核（跟随伴奏音乐有感情演奏）       此外还要结合学生平时的路队排队情况和平时课堂表现（老师们都有固定表格做好平时记录），这三、四项内容加在一起，对学生一学期的表现进行了全面的评价，老师们也在这种规范的评价中，不断完善自己、提升自身的能力。</a:t>
            </a:r>
            <a:endParaRPr lang="zh-CN" altLang="en-US" sz="2000" b="1">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Flowchart: Alternate Process 1"/>
          <p:cNvSpPr/>
          <p:nvPr>
            <p:custDataLst>
              <p:tags r:id="rId1"/>
            </p:custDataLst>
          </p:nvPr>
        </p:nvSpPr>
        <p:spPr bwMode="auto">
          <a:xfrm>
            <a:off x="863600" y="2867660"/>
            <a:ext cx="9805670" cy="1189990"/>
          </a:xfrm>
          <a:prstGeom prst="flowChartAlternateProcess">
            <a:avLst/>
          </a:prstGeom>
          <a:solidFill>
            <a:srgbClr val="EA91B1"/>
          </a:solidFill>
          <a:ln w="9525" cap="flat" cmpd="sng" algn="ctr">
            <a:solidFill>
              <a:schemeClr val="bg1"/>
            </a:solidFill>
            <a:prstDash val="solid"/>
            <a:round/>
            <a:headEnd type="none" w="med" len="med"/>
            <a:tailEnd type="none" w="med" len="med"/>
          </a:ln>
          <a:effectLst/>
        </p:spPr>
        <p:txBody>
          <a:bodyPr vert="horz" wrap="square" lIns="91419" tIns="45709" rIns="91419" bIns="45709" numCol="1" rtlCol="0" anchor="t" anchorCtr="0" compatLnSpc="1"/>
          <a:lstStyle/>
          <a:p>
            <a:pPr algn="ctr" defTabSz="913765" fontAlgn="base">
              <a:spcBef>
                <a:spcPct val="0"/>
              </a:spcBef>
              <a:spcAft>
                <a:spcPct val="0"/>
              </a:spcAft>
            </a:pPr>
            <a:endParaRPr lang="zh-CN" altLang="en-US">
              <a:solidFill>
                <a:schemeClr val="tx2"/>
              </a:solidFill>
              <a:latin typeface="Arial" panose="020B0604020202020204" pitchFamily="34" charset="0"/>
              <a:ea typeface="宋体" panose="02010600030101010101" pitchFamily="2" charset="-122"/>
            </a:endParaRPr>
          </a:p>
        </p:txBody>
      </p:sp>
      <p:sp>
        <p:nvSpPr>
          <p:cNvPr id="5" name="PA_文本框 5"/>
          <p:cNvSpPr txBox="1"/>
          <p:nvPr>
            <p:custDataLst>
              <p:tags r:id="rId2"/>
            </p:custDataLst>
          </p:nvPr>
        </p:nvSpPr>
        <p:spPr>
          <a:xfrm>
            <a:off x="916305" y="3041650"/>
            <a:ext cx="9667240" cy="829945"/>
          </a:xfrm>
          <a:prstGeom prst="rect">
            <a:avLst/>
          </a:prstGeom>
          <a:noFill/>
        </p:spPr>
        <p:txBody>
          <a:bodyPr wrap="square" rtlCol="0">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联合教研促成长  合作共赢创佳绩</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204720" y="510540"/>
            <a:ext cx="5080000" cy="583565"/>
          </a:xfrm>
          <a:prstGeom prst="rect">
            <a:avLst/>
          </a:prstGeom>
          <a:noFill/>
          <a:ln w="9525">
            <a:noFill/>
          </a:ln>
        </p:spPr>
        <p:txBody>
          <a:bodyPr>
            <a:spAutoFit/>
          </a:bodyPr>
          <a:p>
            <a:pPr indent="0"/>
            <a:r>
              <a:rPr lang="zh-CN" sz="3200" b="1">
                <a:solidFill>
                  <a:srgbClr val="0070C0"/>
                </a:solidFill>
                <a:effectLst>
                  <a:outerShdw blurRad="38100" dist="38100" dir="2700000" algn="tl">
                    <a:srgbClr val="000000">
                      <a:alpha val="43137"/>
                    </a:srgbClr>
                  </a:outerShdw>
                </a:effectLst>
                <a:ea typeface="微软雅黑" panose="020B0503020204020204" pitchFamily="34" charset="-122"/>
              </a:rPr>
              <a:t>（六）深入教研、丰实成果</a:t>
            </a:r>
            <a:endParaRPr lang="zh-CN" sz="3200" b="1">
              <a:solidFill>
                <a:srgbClr val="0070C0"/>
              </a:solidFill>
              <a:effectLst>
                <a:outerShdw blurRad="38100" dist="38100" dir="2700000" algn="tl">
                  <a:srgbClr val="000000">
                    <a:alpha val="43137"/>
                  </a:srgbClr>
                </a:outerShdw>
              </a:effectLst>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rot="21300000">
            <a:off x="358775" y="1323340"/>
            <a:ext cx="2862580" cy="2146935"/>
          </a:xfrm>
          <a:prstGeom prst="rect">
            <a:avLst/>
          </a:prstGeom>
        </p:spPr>
      </p:pic>
      <p:pic>
        <p:nvPicPr>
          <p:cNvPr id="4" name="图片 3" descr="个人教学设计获省二等奖"/>
          <p:cNvPicPr>
            <a:picLocks noChangeAspect="1"/>
          </p:cNvPicPr>
          <p:nvPr/>
        </p:nvPicPr>
        <p:blipFill>
          <a:blip r:embed="rId2"/>
          <a:stretch>
            <a:fillRect/>
          </a:stretch>
        </p:blipFill>
        <p:spPr>
          <a:xfrm rot="240000">
            <a:off x="5795010" y="1252855"/>
            <a:ext cx="2298065" cy="3064510"/>
          </a:xfrm>
          <a:prstGeom prst="rect">
            <a:avLst/>
          </a:prstGeom>
        </p:spPr>
      </p:pic>
      <p:pic>
        <p:nvPicPr>
          <p:cNvPr id="6" name="图片 5" descr="IMG20180621153108"/>
          <p:cNvPicPr>
            <a:picLocks noChangeAspect="1"/>
          </p:cNvPicPr>
          <p:nvPr/>
        </p:nvPicPr>
        <p:blipFill>
          <a:blip r:embed="rId3"/>
          <a:stretch>
            <a:fillRect/>
          </a:stretch>
        </p:blipFill>
        <p:spPr>
          <a:xfrm rot="16200000">
            <a:off x="8860155" y="788035"/>
            <a:ext cx="2331085" cy="3108325"/>
          </a:xfrm>
          <a:prstGeom prst="rect">
            <a:avLst/>
          </a:prstGeom>
        </p:spPr>
      </p:pic>
      <p:pic>
        <p:nvPicPr>
          <p:cNvPr id="7" name="图片 6" descr="IMG20180621153121"/>
          <p:cNvPicPr>
            <a:picLocks noChangeAspect="1"/>
          </p:cNvPicPr>
          <p:nvPr/>
        </p:nvPicPr>
        <p:blipFill>
          <a:blip r:embed="rId4"/>
          <a:stretch>
            <a:fillRect/>
          </a:stretch>
        </p:blipFill>
        <p:spPr>
          <a:xfrm rot="4680000">
            <a:off x="6013450" y="4044950"/>
            <a:ext cx="2774315" cy="2081530"/>
          </a:xfrm>
          <a:prstGeom prst="rect">
            <a:avLst/>
          </a:prstGeom>
        </p:spPr>
      </p:pic>
      <p:pic>
        <p:nvPicPr>
          <p:cNvPr id="8" name="图片 7" descr="IMG20180621153129"/>
          <p:cNvPicPr>
            <a:picLocks noChangeAspect="1"/>
          </p:cNvPicPr>
          <p:nvPr/>
        </p:nvPicPr>
        <p:blipFill>
          <a:blip r:embed="rId5"/>
          <a:stretch>
            <a:fillRect/>
          </a:stretch>
        </p:blipFill>
        <p:spPr>
          <a:xfrm rot="5400000">
            <a:off x="7677785" y="3918585"/>
            <a:ext cx="2853690" cy="2140585"/>
          </a:xfrm>
          <a:prstGeom prst="rect">
            <a:avLst/>
          </a:prstGeom>
        </p:spPr>
      </p:pic>
      <p:pic>
        <p:nvPicPr>
          <p:cNvPr id="9" name="图片 8" descr="IMG20180621153140"/>
          <p:cNvPicPr>
            <a:picLocks noChangeAspect="1"/>
          </p:cNvPicPr>
          <p:nvPr/>
        </p:nvPicPr>
        <p:blipFill>
          <a:blip r:embed="rId6"/>
          <a:stretch>
            <a:fillRect/>
          </a:stretch>
        </p:blipFill>
        <p:spPr>
          <a:xfrm rot="5880000">
            <a:off x="9575800" y="4032250"/>
            <a:ext cx="2778760" cy="2084070"/>
          </a:xfrm>
          <a:prstGeom prst="rect">
            <a:avLst/>
          </a:prstGeom>
        </p:spPr>
      </p:pic>
      <p:pic>
        <p:nvPicPr>
          <p:cNvPr id="2" name="图片 1" descr="QQ图片20180628164335"/>
          <p:cNvPicPr>
            <a:picLocks noChangeAspect="1"/>
          </p:cNvPicPr>
          <p:nvPr/>
        </p:nvPicPr>
        <p:blipFill>
          <a:blip r:embed="rId7"/>
          <a:stretch>
            <a:fillRect/>
          </a:stretch>
        </p:blipFill>
        <p:spPr>
          <a:xfrm>
            <a:off x="59690" y="3872865"/>
            <a:ext cx="2757805" cy="2068195"/>
          </a:xfrm>
          <a:prstGeom prst="rect">
            <a:avLst/>
          </a:prstGeom>
        </p:spPr>
      </p:pic>
      <p:pic>
        <p:nvPicPr>
          <p:cNvPr id="5" name="图片 4" descr="QQ图片20180628171214"/>
          <p:cNvPicPr>
            <a:picLocks noChangeAspect="1"/>
          </p:cNvPicPr>
          <p:nvPr/>
        </p:nvPicPr>
        <p:blipFill>
          <a:blip r:embed="rId8"/>
          <a:stretch>
            <a:fillRect/>
          </a:stretch>
        </p:blipFill>
        <p:spPr>
          <a:xfrm rot="5400000">
            <a:off x="3032125" y="1650365"/>
            <a:ext cx="2970530" cy="2228215"/>
          </a:xfrm>
          <a:prstGeom prst="rect">
            <a:avLst/>
          </a:prstGeom>
        </p:spPr>
      </p:pic>
      <p:pic>
        <p:nvPicPr>
          <p:cNvPr id="10" name="图片 9" descr="QQ图片20180628171223"/>
          <p:cNvPicPr>
            <a:picLocks noChangeAspect="1"/>
          </p:cNvPicPr>
          <p:nvPr/>
        </p:nvPicPr>
        <p:blipFill>
          <a:blip r:embed="rId9"/>
          <a:stretch>
            <a:fillRect/>
          </a:stretch>
        </p:blipFill>
        <p:spPr>
          <a:xfrm rot="5400000">
            <a:off x="3957320" y="3860800"/>
            <a:ext cx="2790190" cy="2092960"/>
          </a:xfrm>
          <a:prstGeom prst="rect">
            <a:avLst/>
          </a:prstGeom>
        </p:spPr>
      </p:pic>
      <p:pic>
        <p:nvPicPr>
          <p:cNvPr id="11" name="图片 10" descr="QQ图片20180628171233"/>
          <p:cNvPicPr>
            <a:picLocks noChangeAspect="1"/>
          </p:cNvPicPr>
          <p:nvPr/>
        </p:nvPicPr>
        <p:blipFill>
          <a:blip r:embed="rId10"/>
          <a:stretch>
            <a:fillRect/>
          </a:stretch>
        </p:blipFill>
        <p:spPr>
          <a:xfrm rot="5400000">
            <a:off x="2501265" y="3959225"/>
            <a:ext cx="2526665" cy="1894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320" y="2381250"/>
            <a:ext cx="1405890" cy="922020"/>
          </a:xfrm>
          <a:prstGeom prst="rect">
            <a:avLst/>
          </a:prstGeom>
        </p:spPr>
        <p:txBody>
          <a:bodyPr wrap="square">
            <a:spAutoFit/>
          </a:bodyPr>
          <a:lstStyle/>
          <a:p>
            <a:r>
              <a:rPr lang="zh-CN" altLang="en-US" sz="5400" b="1" dirty="0">
                <a:solidFill>
                  <a:srgbClr val="FFFFFF"/>
                </a:solidFill>
                <a:latin typeface="+mj-ea"/>
                <a:ea typeface="+mj-ea"/>
                <a:cs typeface="Hiragino Sans GB W6"/>
              </a:rPr>
              <a:t>四</a:t>
            </a:r>
            <a:endParaRPr lang="zh-CN" altLang="en-US" sz="5400" b="1" dirty="0">
              <a:solidFill>
                <a:srgbClr val="FFFFFF"/>
              </a:solidFill>
              <a:latin typeface="+mj-ea"/>
              <a:ea typeface="+mj-ea"/>
              <a:cs typeface="Hiragino Sans GB W6"/>
            </a:endParaRPr>
          </a:p>
        </p:txBody>
      </p:sp>
      <p:sp>
        <p:nvSpPr>
          <p:cNvPr id="4" name="矩形 3"/>
          <p:cNvSpPr/>
          <p:nvPr/>
        </p:nvSpPr>
        <p:spPr>
          <a:xfrm>
            <a:off x="2451100" y="2581910"/>
            <a:ext cx="5647690" cy="645160"/>
          </a:xfrm>
          <a:prstGeom prst="rect">
            <a:avLst/>
          </a:prstGeom>
        </p:spPr>
        <p:txBody>
          <a:bodyPr wrap="square">
            <a:spAutoFit/>
          </a:bodyPr>
          <a:lstStyle/>
          <a:p>
            <a:pPr algn="dist"/>
            <a:r>
              <a:rPr lang="zh-CN" altLang="en-US" sz="3600" b="1" kern="0" dirty="0">
                <a:solidFill>
                  <a:schemeClr val="bg1"/>
                </a:solidFill>
                <a:latin typeface="微软雅黑" panose="020B0503020204020204" pitchFamily="34" charset="-122"/>
                <a:ea typeface="微软雅黑" panose="020B0503020204020204" pitchFamily="34" charset="-122"/>
                <a:sym typeface="+mn-ea"/>
              </a:rPr>
              <a:t>社团训练特色化</a:t>
            </a:r>
            <a:endParaRPr lang="zh-CN" altLang="en-US" sz="3600" b="1" kern="0" dirty="0">
              <a:solidFill>
                <a:schemeClr val="bg1"/>
              </a:solidFill>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2936"/>
          <p:cNvPicPr>
            <a:picLocks noChangeAspect="1"/>
          </p:cNvPicPr>
          <p:nvPr/>
        </p:nvPicPr>
        <p:blipFill>
          <a:blip r:embed="rId1"/>
          <a:stretch>
            <a:fillRect/>
          </a:stretch>
        </p:blipFill>
        <p:spPr>
          <a:xfrm>
            <a:off x="1681480" y="4686300"/>
            <a:ext cx="2862580" cy="1876425"/>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3" name="图片 2" descr="IMG_20160504_164304"/>
          <p:cNvPicPr>
            <a:picLocks noChangeAspect="1"/>
          </p:cNvPicPr>
          <p:nvPr/>
        </p:nvPicPr>
        <p:blipFill>
          <a:blip r:embed="rId2"/>
          <a:stretch>
            <a:fillRect/>
          </a:stretch>
        </p:blipFill>
        <p:spPr>
          <a:xfrm>
            <a:off x="4515485" y="2626360"/>
            <a:ext cx="2954020" cy="2025015"/>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4" name="图片 3" descr="IMG_20160506_154508"/>
          <p:cNvPicPr>
            <a:picLocks noChangeAspect="1"/>
          </p:cNvPicPr>
          <p:nvPr/>
        </p:nvPicPr>
        <p:blipFill>
          <a:blip r:embed="rId3"/>
          <a:stretch>
            <a:fillRect/>
          </a:stretch>
        </p:blipFill>
        <p:spPr>
          <a:xfrm>
            <a:off x="1681480" y="2591435"/>
            <a:ext cx="2861945" cy="2094865"/>
          </a:xfrm>
          <a:prstGeom prst="decagon">
            <a:avLst/>
          </a:prstGeom>
          <a:ln w="25400">
            <a:solidFill>
              <a:schemeClr val="bg1"/>
            </a:solidFill>
          </a:ln>
          <a:effectLst>
            <a:glow rad="101600">
              <a:schemeClr val="accent4">
                <a:satMod val="175000"/>
                <a:alpha val="40000"/>
              </a:schemeClr>
            </a:glow>
            <a:outerShdw blurRad="50800" dist="50800" dir="5400000" sx="6000" sy="6000" algn="ctr" rotWithShape="0">
              <a:srgbClr val="000000">
                <a:alpha val="43000"/>
              </a:srgbClr>
            </a:outerShdw>
          </a:effectLst>
        </p:spPr>
      </p:pic>
      <p:pic>
        <p:nvPicPr>
          <p:cNvPr id="5" name="图片 4" descr="QQ图片20180628174545"/>
          <p:cNvPicPr>
            <a:picLocks noChangeAspect="1"/>
          </p:cNvPicPr>
          <p:nvPr/>
        </p:nvPicPr>
        <p:blipFill>
          <a:blip r:embed="rId4"/>
          <a:stretch>
            <a:fillRect/>
          </a:stretch>
        </p:blipFill>
        <p:spPr>
          <a:xfrm>
            <a:off x="4542155" y="777240"/>
            <a:ext cx="2955290" cy="1884045"/>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6" name="图片 5" descr="QQ图片20180628174600"/>
          <p:cNvPicPr>
            <a:picLocks noChangeAspect="1"/>
          </p:cNvPicPr>
          <p:nvPr/>
        </p:nvPicPr>
        <p:blipFill>
          <a:blip r:embed="rId5"/>
          <a:stretch>
            <a:fillRect/>
          </a:stretch>
        </p:blipFill>
        <p:spPr>
          <a:xfrm>
            <a:off x="7498080" y="2657475"/>
            <a:ext cx="2806065" cy="1962785"/>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8" name="图片 7" descr="QQ图片20180628174618"/>
          <p:cNvPicPr>
            <a:picLocks noChangeAspect="1"/>
          </p:cNvPicPr>
          <p:nvPr/>
        </p:nvPicPr>
        <p:blipFill>
          <a:blip r:embed="rId6"/>
          <a:stretch>
            <a:fillRect/>
          </a:stretch>
        </p:blipFill>
        <p:spPr>
          <a:xfrm>
            <a:off x="7498080" y="772160"/>
            <a:ext cx="2844800" cy="1885315"/>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9" name="图片 8" descr="QQ图片20180628174627"/>
          <p:cNvPicPr>
            <a:picLocks noChangeAspect="1"/>
          </p:cNvPicPr>
          <p:nvPr/>
        </p:nvPicPr>
        <p:blipFill>
          <a:blip r:embed="rId7"/>
          <a:stretch>
            <a:fillRect/>
          </a:stretch>
        </p:blipFill>
        <p:spPr>
          <a:xfrm>
            <a:off x="1680845" y="772795"/>
            <a:ext cx="2861945" cy="1884680"/>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10" name="图片 9" descr="QQ图片20180628175225"/>
          <p:cNvPicPr>
            <a:picLocks noChangeAspect="1"/>
          </p:cNvPicPr>
          <p:nvPr/>
        </p:nvPicPr>
        <p:blipFill>
          <a:blip r:embed="rId8"/>
          <a:stretch>
            <a:fillRect/>
          </a:stretch>
        </p:blipFill>
        <p:spPr>
          <a:xfrm>
            <a:off x="4487545" y="4643755"/>
            <a:ext cx="3009900" cy="1918970"/>
          </a:xfrm>
          <a:prstGeom prst="decagon">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11" name="图片 10" descr="QQ图片20180628175417"/>
          <p:cNvPicPr>
            <a:picLocks noChangeAspect="1"/>
          </p:cNvPicPr>
          <p:nvPr/>
        </p:nvPicPr>
        <p:blipFill>
          <a:blip r:embed="rId9"/>
          <a:stretch>
            <a:fillRect/>
          </a:stretch>
        </p:blipFill>
        <p:spPr>
          <a:xfrm>
            <a:off x="7498080" y="4620260"/>
            <a:ext cx="2805430" cy="1941830"/>
          </a:xfrm>
          <a:prstGeom prst="decagon">
            <a:avLst/>
          </a:prstGeom>
          <a:ln>
            <a:solidFill>
              <a:schemeClr val="bg1"/>
            </a:solidFill>
          </a:ln>
          <a:effectLst>
            <a:glow rad="101600">
              <a:schemeClr val="accent4">
                <a:satMod val="175000"/>
                <a:alpha val="40000"/>
              </a:schemeClr>
            </a:glow>
            <a:outerShdw blurRad="50800" dist="38100" dir="18900000" algn="bl" rotWithShape="0">
              <a:prstClr val="black">
                <a:alpha val="40000"/>
              </a:prstClr>
            </a:outerShdw>
            <a:reflection stA="45000" endPos="0" dist="508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21300000">
            <a:off x="1012190" y="2670810"/>
            <a:ext cx="4335145" cy="3253105"/>
          </a:xfrm>
          <a:prstGeom prst="flowChartPunchedCard">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3" name="图片 2"/>
          <p:cNvPicPr>
            <a:picLocks noChangeAspect="1"/>
          </p:cNvPicPr>
          <p:nvPr/>
        </p:nvPicPr>
        <p:blipFill>
          <a:blip r:embed="rId2"/>
          <a:stretch>
            <a:fillRect/>
          </a:stretch>
        </p:blipFill>
        <p:spPr>
          <a:xfrm rot="240000">
            <a:off x="5158740" y="302895"/>
            <a:ext cx="4274820" cy="3196590"/>
          </a:xfrm>
          <a:prstGeom prst="flowChartPunchedCard">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p:cNvPicPr>
            <a:picLocks noChangeAspect="1"/>
          </p:cNvPicPr>
          <p:nvPr/>
        </p:nvPicPr>
        <p:blipFill>
          <a:blip r:embed="rId3"/>
          <a:stretch>
            <a:fillRect/>
          </a:stretch>
        </p:blipFill>
        <p:spPr>
          <a:xfrm rot="21420000">
            <a:off x="6750050" y="3000375"/>
            <a:ext cx="4657090" cy="3494405"/>
          </a:xfrm>
          <a:prstGeom prst="flowChartPunchedCard">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曹丽佳老师认真训练建模"/>
          <p:cNvPicPr>
            <a:picLocks noChangeAspect="1"/>
          </p:cNvPicPr>
          <p:nvPr/>
        </p:nvPicPr>
        <p:blipFill>
          <a:blip r:embed="rId1"/>
          <a:stretch>
            <a:fillRect/>
          </a:stretch>
        </p:blipFill>
        <p:spPr>
          <a:xfrm>
            <a:off x="6886575" y="3838575"/>
            <a:ext cx="3571240" cy="2677795"/>
          </a:xfrm>
          <a:prstGeom prst="round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3" name="图片 2" descr="刘露娟老师静心辅导国画社团"/>
          <p:cNvPicPr>
            <a:picLocks noChangeAspect="1"/>
          </p:cNvPicPr>
          <p:nvPr/>
        </p:nvPicPr>
        <p:blipFill>
          <a:blip r:embed="rId2"/>
          <a:stretch>
            <a:fillRect/>
          </a:stretch>
        </p:blipFill>
        <p:spPr>
          <a:xfrm rot="21240000">
            <a:off x="710565" y="869950"/>
            <a:ext cx="3418840" cy="2565400"/>
          </a:xfrm>
          <a:prstGeom prst="round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descr="认真画画最美"/>
          <p:cNvPicPr>
            <a:picLocks noChangeAspect="1"/>
          </p:cNvPicPr>
          <p:nvPr/>
        </p:nvPicPr>
        <p:blipFill>
          <a:blip r:embed="rId3"/>
          <a:stretch>
            <a:fillRect/>
          </a:stretch>
        </p:blipFill>
        <p:spPr>
          <a:xfrm>
            <a:off x="1801495" y="3838575"/>
            <a:ext cx="4856480" cy="2726055"/>
          </a:xfrm>
          <a:prstGeom prst="round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5" name="图片 4" descr="王佳佳老师辅导学生建模拼插技巧"/>
          <p:cNvPicPr>
            <a:picLocks noChangeAspect="1"/>
          </p:cNvPicPr>
          <p:nvPr/>
        </p:nvPicPr>
        <p:blipFill>
          <a:blip r:embed="rId4"/>
          <a:stretch>
            <a:fillRect/>
          </a:stretch>
        </p:blipFill>
        <p:spPr>
          <a:xfrm rot="360000">
            <a:off x="8392795" y="869950"/>
            <a:ext cx="3419475" cy="2564130"/>
          </a:xfrm>
          <a:prstGeom prst="round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6" name="图片 5" descr="吴银兰老师细心指导学生手工技巧"/>
          <p:cNvPicPr>
            <a:picLocks noChangeAspect="1"/>
          </p:cNvPicPr>
          <p:nvPr/>
        </p:nvPicPr>
        <p:blipFill>
          <a:blip r:embed="rId5"/>
          <a:stretch>
            <a:fillRect/>
          </a:stretch>
        </p:blipFill>
        <p:spPr>
          <a:xfrm>
            <a:off x="4564380" y="633095"/>
            <a:ext cx="3419475" cy="2564130"/>
          </a:xfrm>
          <a:prstGeom prst="round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D39F5BFDE40FA34FA5520AA3F2BF046"/>
          <p:cNvPicPr>
            <a:picLocks noChangeAspect="1"/>
          </p:cNvPicPr>
          <p:nvPr/>
        </p:nvPicPr>
        <p:blipFill>
          <a:blip r:embed="rId1"/>
          <a:stretch>
            <a:fillRect/>
          </a:stretch>
        </p:blipFill>
        <p:spPr>
          <a:xfrm>
            <a:off x="7720965" y="569595"/>
            <a:ext cx="3864610" cy="2898775"/>
          </a:xfrm>
          <a:prstGeom prst="flowChartPreparati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3" name="图片 2" descr="0A43311F64AF6220DD53F7DDA7DC5502"/>
          <p:cNvPicPr>
            <a:picLocks noChangeAspect="1"/>
          </p:cNvPicPr>
          <p:nvPr/>
        </p:nvPicPr>
        <p:blipFill>
          <a:blip r:embed="rId2"/>
          <a:stretch>
            <a:fillRect/>
          </a:stretch>
        </p:blipFill>
        <p:spPr>
          <a:xfrm>
            <a:off x="4619625" y="2985135"/>
            <a:ext cx="3864610" cy="2898775"/>
          </a:xfrm>
          <a:prstGeom prst="flowChartPreparati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descr="7951D6D32F8AAF2D9AED6003897089AD"/>
          <p:cNvPicPr>
            <a:picLocks noChangeAspect="1"/>
          </p:cNvPicPr>
          <p:nvPr/>
        </p:nvPicPr>
        <p:blipFill>
          <a:blip r:embed="rId3"/>
          <a:stretch>
            <a:fillRect/>
          </a:stretch>
        </p:blipFill>
        <p:spPr>
          <a:xfrm>
            <a:off x="1559560" y="371475"/>
            <a:ext cx="3864610" cy="2898775"/>
          </a:xfrm>
          <a:prstGeom prst="flowChartPreparati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5" name="图片 4" descr="995DB398254B7378ECFAE667820AF3DE"/>
          <p:cNvPicPr>
            <a:picLocks noChangeAspect="1"/>
          </p:cNvPicPr>
          <p:nvPr/>
        </p:nvPicPr>
        <p:blipFill>
          <a:blip r:embed="rId4"/>
          <a:srcRect t="7700" b="18107"/>
          <a:stretch>
            <a:fillRect/>
          </a:stretch>
        </p:blipFill>
        <p:spPr>
          <a:xfrm>
            <a:off x="890270" y="3468370"/>
            <a:ext cx="3293110" cy="3251200"/>
          </a:xfrm>
          <a:prstGeom prst="flowChartPreparati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320" y="2381250"/>
            <a:ext cx="1405890" cy="922020"/>
          </a:xfrm>
          <a:prstGeom prst="rect">
            <a:avLst/>
          </a:prstGeom>
        </p:spPr>
        <p:txBody>
          <a:bodyPr wrap="square">
            <a:spAutoFit/>
          </a:bodyPr>
          <a:lstStyle/>
          <a:p>
            <a:r>
              <a:rPr lang="zh-CN" altLang="en-US" sz="5400" b="1" dirty="0">
                <a:solidFill>
                  <a:srgbClr val="FFFFFF"/>
                </a:solidFill>
                <a:latin typeface="+mj-ea"/>
                <a:ea typeface="+mj-ea"/>
                <a:cs typeface="Hiragino Sans GB W6"/>
              </a:rPr>
              <a:t>五</a:t>
            </a:r>
            <a:endParaRPr lang="zh-CN" altLang="en-US" sz="5400" b="1" dirty="0">
              <a:solidFill>
                <a:srgbClr val="FFFFFF"/>
              </a:solidFill>
              <a:latin typeface="+mj-ea"/>
              <a:ea typeface="+mj-ea"/>
              <a:cs typeface="Hiragino Sans GB W6"/>
            </a:endParaRPr>
          </a:p>
        </p:txBody>
      </p:sp>
      <p:sp>
        <p:nvSpPr>
          <p:cNvPr id="4" name="矩形 3"/>
          <p:cNvSpPr/>
          <p:nvPr/>
        </p:nvSpPr>
        <p:spPr>
          <a:xfrm>
            <a:off x="2451100" y="2581910"/>
            <a:ext cx="5647690" cy="645160"/>
          </a:xfrm>
          <a:prstGeom prst="rect">
            <a:avLst/>
          </a:prstGeom>
        </p:spPr>
        <p:txBody>
          <a:bodyPr wrap="square">
            <a:spAutoFit/>
          </a:bodyPr>
          <a:lstStyle/>
          <a:p>
            <a:pPr algn="dist"/>
            <a:r>
              <a:rPr lang="zh-CN" altLang="en-US" sz="3600" b="1" kern="0" dirty="0">
                <a:solidFill>
                  <a:schemeClr val="bg1"/>
                </a:solidFill>
                <a:latin typeface="微软雅黑" panose="020B0503020204020204" pitchFamily="34" charset="-122"/>
                <a:ea typeface="微软雅黑" panose="020B0503020204020204" pitchFamily="34" charset="-122"/>
                <a:sym typeface="+mn-ea"/>
              </a:rPr>
              <a:t>团队荣誉争光彩</a:t>
            </a:r>
            <a:endParaRPr lang="zh-CN" altLang="en-US" sz="3600" b="1" kern="0" dirty="0">
              <a:solidFill>
                <a:schemeClr val="bg1"/>
              </a:solidFill>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5960000">
            <a:off x="2844165" y="3306445"/>
            <a:ext cx="2601595" cy="3469640"/>
          </a:xfrm>
          <a:prstGeom prst="flowChartAlternateProcess">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3" name="图片 2"/>
          <p:cNvPicPr>
            <a:picLocks noChangeAspect="1"/>
          </p:cNvPicPr>
          <p:nvPr/>
        </p:nvPicPr>
        <p:blipFill>
          <a:blip r:embed="rId2"/>
          <a:stretch>
            <a:fillRect/>
          </a:stretch>
        </p:blipFill>
        <p:spPr>
          <a:xfrm rot="16920000">
            <a:off x="8861425" y="966470"/>
            <a:ext cx="2324100" cy="3098800"/>
          </a:xfrm>
          <a:prstGeom prst="flowChartAlternateProcess">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p:cNvPicPr>
            <a:picLocks noChangeAspect="1"/>
          </p:cNvPicPr>
          <p:nvPr/>
        </p:nvPicPr>
        <p:blipFill>
          <a:blip r:embed="rId3"/>
          <a:stretch>
            <a:fillRect/>
          </a:stretch>
        </p:blipFill>
        <p:spPr>
          <a:xfrm>
            <a:off x="4669155" y="707390"/>
            <a:ext cx="3304540" cy="2479040"/>
          </a:xfrm>
          <a:prstGeom prst="flowChartAlternateProcess">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5" name="图片 4"/>
          <p:cNvPicPr>
            <a:picLocks noChangeAspect="1"/>
          </p:cNvPicPr>
          <p:nvPr/>
        </p:nvPicPr>
        <p:blipFill>
          <a:blip r:embed="rId4"/>
          <a:stretch>
            <a:fillRect/>
          </a:stretch>
        </p:blipFill>
        <p:spPr>
          <a:xfrm rot="21240000">
            <a:off x="1089660" y="1085850"/>
            <a:ext cx="3080385" cy="2310130"/>
          </a:xfrm>
          <a:prstGeom prst="flowChartAlternateProcess">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6" name="图片 5" descr="QQ图片20180112084012"/>
          <p:cNvPicPr>
            <a:picLocks noChangeAspect="1"/>
          </p:cNvPicPr>
          <p:nvPr/>
        </p:nvPicPr>
        <p:blipFill>
          <a:blip r:embed="rId5"/>
          <a:stretch>
            <a:fillRect/>
          </a:stretch>
        </p:blipFill>
        <p:spPr>
          <a:xfrm rot="11220000">
            <a:off x="6442710" y="3825875"/>
            <a:ext cx="3494405" cy="2621915"/>
          </a:xfrm>
          <a:prstGeom prst="round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9`8@B4IP%S0GK`YSLKH4`8X"/>
          <p:cNvPicPr>
            <a:picLocks noChangeAspect="1"/>
          </p:cNvPicPr>
          <p:nvPr/>
        </p:nvPicPr>
        <p:blipFill>
          <a:blip r:embed="rId1">
            <a:clrChange>
              <a:clrFrom>
                <a:srgbClr val="FCF2F3">
                  <a:alpha val="100000"/>
                </a:srgbClr>
              </a:clrFrom>
              <a:clrTo>
                <a:srgbClr val="FCF2F3">
                  <a:alpha val="100000"/>
                  <a:alpha val="0"/>
                </a:srgbClr>
              </a:clrTo>
            </a:clrChange>
          </a:blip>
          <a:stretch>
            <a:fillRect/>
          </a:stretch>
        </p:blipFill>
        <p:spPr>
          <a:xfrm>
            <a:off x="659765" y="111760"/>
            <a:ext cx="11348085" cy="6384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random/>
      </p:transition>
    </mc:Choice>
    <mc:Fallback>
      <p:transition spd="med">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12385"/>
          <a:stretch>
            <a:fillRect/>
          </a:stretch>
        </p:blipFill>
        <p:spPr>
          <a:xfrm flipH="1" flipV="1">
            <a:off x="766445" y="2463800"/>
            <a:ext cx="4489450" cy="3831590"/>
          </a:xfrm>
          <a:prstGeom prst="snip2DiagRect">
            <a:avLst>
              <a:gd name="adj1" fmla="val 0"/>
              <a:gd name="adj2" fmla="val 16667"/>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p:cNvPicPr>
            <a:picLocks noChangeAspect="1"/>
          </p:cNvPicPr>
          <p:nvPr/>
        </p:nvPicPr>
        <p:blipFill>
          <a:blip r:embed="rId2"/>
          <a:stretch>
            <a:fillRect/>
          </a:stretch>
        </p:blipFill>
        <p:spPr>
          <a:xfrm rot="180000">
            <a:off x="5838190" y="781685"/>
            <a:ext cx="5586095" cy="4178935"/>
          </a:xfrm>
          <a:prstGeom prst="snip2Diag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椭圆 64"/>
          <p:cNvSpPr/>
          <p:nvPr/>
        </p:nvSpPr>
        <p:spPr>
          <a:xfrm>
            <a:off x="2814394" y="2305050"/>
            <a:ext cx="2412687" cy="2401876"/>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ea typeface="微软雅黑" panose="020B0503020204020204" pitchFamily="34" charset="-122"/>
            </a:endParaRPr>
          </a:p>
        </p:txBody>
      </p:sp>
      <p:sp>
        <p:nvSpPr>
          <p:cNvPr id="66" name="Freeform 5"/>
          <p:cNvSpPr>
            <a:spLocks noEditPoints="1"/>
          </p:cNvSpPr>
          <p:nvPr/>
        </p:nvSpPr>
        <p:spPr bwMode="auto">
          <a:xfrm>
            <a:off x="2501715" y="2022904"/>
            <a:ext cx="3028639" cy="2964427"/>
          </a:xfrm>
          <a:custGeom>
            <a:avLst/>
            <a:gdLst>
              <a:gd name="T0" fmla="*/ 4412 w 8636"/>
              <a:gd name="T1" fmla="*/ 0 h 8450"/>
              <a:gd name="T2" fmla="*/ 8636 w 8636"/>
              <a:gd name="T3" fmla="*/ 4225 h 8450"/>
              <a:gd name="T4" fmla="*/ 4412 w 8636"/>
              <a:gd name="T5" fmla="*/ 8450 h 8450"/>
              <a:gd name="T6" fmla="*/ 187 w 8636"/>
              <a:gd name="T7" fmla="*/ 4225 h 8450"/>
              <a:gd name="T8" fmla="*/ 217 w 8636"/>
              <a:gd name="T9" fmla="*/ 3720 h 8450"/>
              <a:gd name="T10" fmla="*/ 0 w 8636"/>
              <a:gd name="T11" fmla="*/ 3432 h 8450"/>
              <a:gd name="T12" fmla="*/ 300 w 8636"/>
              <a:gd name="T13" fmla="*/ 3132 h 8450"/>
              <a:gd name="T14" fmla="*/ 330 w 8636"/>
              <a:gd name="T15" fmla="*/ 3134 h 8450"/>
              <a:gd name="T16" fmla="*/ 4412 w 8636"/>
              <a:gd name="T17" fmla="*/ 0 h 8450"/>
              <a:gd name="T18" fmla="*/ 409 w 8636"/>
              <a:gd name="T19" fmla="*/ 3153 h 8450"/>
              <a:gd name="T20" fmla="*/ 599 w 8636"/>
              <a:gd name="T21" fmla="*/ 3432 h 8450"/>
              <a:gd name="T22" fmla="*/ 300 w 8636"/>
              <a:gd name="T23" fmla="*/ 3732 h 8450"/>
              <a:gd name="T24" fmla="*/ 298 w 8636"/>
              <a:gd name="T25" fmla="*/ 3732 h 8450"/>
              <a:gd name="T26" fmla="*/ 268 w 8636"/>
              <a:gd name="T27" fmla="*/ 4225 h 8450"/>
              <a:gd name="T28" fmla="*/ 4412 w 8636"/>
              <a:gd name="T29" fmla="*/ 8368 h 8450"/>
              <a:gd name="T30" fmla="*/ 8555 w 8636"/>
              <a:gd name="T31" fmla="*/ 4225 h 8450"/>
              <a:gd name="T32" fmla="*/ 4412 w 8636"/>
              <a:gd name="T33" fmla="*/ 82 h 8450"/>
              <a:gd name="T34" fmla="*/ 409 w 8636"/>
              <a:gd name="T35" fmla="*/ 3153 h 8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36" h="8450">
                <a:moveTo>
                  <a:pt x="4412" y="0"/>
                </a:moveTo>
                <a:cubicBezTo>
                  <a:pt x="6745" y="0"/>
                  <a:pt x="8636" y="1892"/>
                  <a:pt x="8636" y="4225"/>
                </a:cubicBezTo>
                <a:cubicBezTo>
                  <a:pt x="8636" y="6558"/>
                  <a:pt x="6745" y="8450"/>
                  <a:pt x="4412" y="8450"/>
                </a:cubicBezTo>
                <a:cubicBezTo>
                  <a:pt x="2079" y="8450"/>
                  <a:pt x="187" y="6558"/>
                  <a:pt x="187" y="4225"/>
                </a:cubicBezTo>
                <a:cubicBezTo>
                  <a:pt x="187" y="4054"/>
                  <a:pt x="198" y="3886"/>
                  <a:pt x="217" y="3720"/>
                </a:cubicBezTo>
                <a:cubicBezTo>
                  <a:pt x="92" y="3685"/>
                  <a:pt x="0" y="3569"/>
                  <a:pt x="0" y="3432"/>
                </a:cubicBezTo>
                <a:cubicBezTo>
                  <a:pt x="0" y="3267"/>
                  <a:pt x="134" y="3132"/>
                  <a:pt x="300" y="3132"/>
                </a:cubicBezTo>
                <a:cubicBezTo>
                  <a:pt x="310" y="3132"/>
                  <a:pt x="320" y="3133"/>
                  <a:pt x="330" y="3134"/>
                </a:cubicBezTo>
                <a:cubicBezTo>
                  <a:pt x="811" y="1330"/>
                  <a:pt x="2456" y="0"/>
                  <a:pt x="4412" y="0"/>
                </a:cubicBezTo>
                <a:close/>
                <a:moveTo>
                  <a:pt x="409" y="3153"/>
                </a:moveTo>
                <a:cubicBezTo>
                  <a:pt x="520" y="3197"/>
                  <a:pt x="599" y="3305"/>
                  <a:pt x="599" y="3432"/>
                </a:cubicBezTo>
                <a:cubicBezTo>
                  <a:pt x="599" y="3598"/>
                  <a:pt x="465" y="3732"/>
                  <a:pt x="300" y="3732"/>
                </a:cubicBezTo>
                <a:lnTo>
                  <a:pt x="298" y="3732"/>
                </a:lnTo>
                <a:cubicBezTo>
                  <a:pt x="279" y="3894"/>
                  <a:pt x="268" y="4058"/>
                  <a:pt x="268" y="4225"/>
                </a:cubicBezTo>
                <a:cubicBezTo>
                  <a:pt x="268" y="6513"/>
                  <a:pt x="2124" y="8368"/>
                  <a:pt x="4412" y="8368"/>
                </a:cubicBezTo>
                <a:cubicBezTo>
                  <a:pt x="6700" y="8368"/>
                  <a:pt x="8555" y="6513"/>
                  <a:pt x="8555" y="4225"/>
                </a:cubicBezTo>
                <a:cubicBezTo>
                  <a:pt x="8555" y="1937"/>
                  <a:pt x="6700" y="82"/>
                  <a:pt x="4412" y="82"/>
                </a:cubicBezTo>
                <a:cubicBezTo>
                  <a:pt x="2495" y="82"/>
                  <a:pt x="881" y="1385"/>
                  <a:pt x="409" y="3153"/>
                </a:cubicBezTo>
                <a:close/>
              </a:path>
            </a:pathLst>
          </a:custGeom>
          <a:solidFill>
            <a:schemeClr val="accent1"/>
          </a:solidFill>
          <a:ln>
            <a:solidFill>
              <a:schemeClr val="tx2"/>
            </a:solidFill>
          </a:ln>
        </p:spPr>
        <p:txBody>
          <a:bodyPr vert="horz" wrap="square" lIns="121908" tIns="60954" rIns="121908" bIns="60954" numCol="1" anchor="t" anchorCtr="0" compatLnSpc="1"/>
          <a:lstStyle/>
          <a:p>
            <a:endParaRPr lang="zh-CN" altLang="en-US"/>
          </a:p>
        </p:txBody>
      </p:sp>
      <p:sp>
        <p:nvSpPr>
          <p:cNvPr id="67" name="Freeform 6"/>
          <p:cNvSpPr>
            <a:spLocks noEditPoints="1"/>
          </p:cNvSpPr>
          <p:nvPr/>
        </p:nvSpPr>
        <p:spPr bwMode="auto">
          <a:xfrm>
            <a:off x="2794662" y="2283587"/>
            <a:ext cx="2442742" cy="2443060"/>
          </a:xfrm>
          <a:custGeom>
            <a:avLst/>
            <a:gdLst>
              <a:gd name="T0" fmla="*/ 3484 w 6967"/>
              <a:gd name="T1" fmla="*/ 0 h 6966"/>
              <a:gd name="T2" fmla="*/ 6967 w 6967"/>
              <a:gd name="T3" fmla="*/ 3483 h 6966"/>
              <a:gd name="T4" fmla="*/ 5094 w 6967"/>
              <a:gd name="T5" fmla="*/ 6572 h 6966"/>
              <a:gd name="T6" fmla="*/ 5101 w 6967"/>
              <a:gd name="T7" fmla="*/ 6627 h 6966"/>
              <a:gd name="T8" fmla="*/ 4891 w 6967"/>
              <a:gd name="T9" fmla="*/ 6837 h 6966"/>
              <a:gd name="T10" fmla="*/ 4715 w 6967"/>
              <a:gd name="T11" fmla="*/ 6742 h 6966"/>
              <a:gd name="T12" fmla="*/ 3484 w 6967"/>
              <a:gd name="T13" fmla="*/ 6966 h 6966"/>
              <a:gd name="T14" fmla="*/ 0 w 6967"/>
              <a:gd name="T15" fmla="*/ 3483 h 6966"/>
              <a:gd name="T16" fmla="*/ 3484 w 6967"/>
              <a:gd name="T17" fmla="*/ 0 h 6966"/>
              <a:gd name="T18" fmla="*/ 4891 w 6967"/>
              <a:gd name="T19" fmla="*/ 6416 h 6966"/>
              <a:gd name="T20" fmla="*/ 5070 w 6967"/>
              <a:gd name="T21" fmla="*/ 6516 h 6966"/>
              <a:gd name="T22" fmla="*/ 6914 w 6967"/>
              <a:gd name="T23" fmla="*/ 3483 h 6966"/>
              <a:gd name="T24" fmla="*/ 3484 w 6967"/>
              <a:gd name="T25" fmla="*/ 57 h 6966"/>
              <a:gd name="T26" fmla="*/ 53 w 6967"/>
              <a:gd name="T27" fmla="*/ 3483 h 6966"/>
              <a:gd name="T28" fmla="*/ 3484 w 6967"/>
              <a:gd name="T29" fmla="*/ 6915 h 6966"/>
              <a:gd name="T30" fmla="*/ 4690 w 6967"/>
              <a:gd name="T31" fmla="*/ 6689 h 6966"/>
              <a:gd name="T32" fmla="*/ 4681 w 6967"/>
              <a:gd name="T33" fmla="*/ 6627 h 6966"/>
              <a:gd name="T34" fmla="*/ 4891 w 6967"/>
              <a:gd name="T35" fmla="*/ 6416 h 6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67" h="6966">
                <a:moveTo>
                  <a:pt x="3484" y="0"/>
                </a:moveTo>
                <a:cubicBezTo>
                  <a:pt x="5407" y="0"/>
                  <a:pt x="6967" y="1560"/>
                  <a:pt x="6967" y="3483"/>
                </a:cubicBezTo>
                <a:cubicBezTo>
                  <a:pt x="6967" y="4825"/>
                  <a:pt x="6207" y="5991"/>
                  <a:pt x="5094" y="6572"/>
                </a:cubicBezTo>
                <a:cubicBezTo>
                  <a:pt x="5099" y="6589"/>
                  <a:pt x="5101" y="6608"/>
                  <a:pt x="5101" y="6627"/>
                </a:cubicBezTo>
                <a:cubicBezTo>
                  <a:pt x="5101" y="6743"/>
                  <a:pt x="5007" y="6837"/>
                  <a:pt x="4891" y="6837"/>
                </a:cubicBezTo>
                <a:cubicBezTo>
                  <a:pt x="4818" y="6837"/>
                  <a:pt x="4753" y="6799"/>
                  <a:pt x="4715" y="6742"/>
                </a:cubicBezTo>
                <a:cubicBezTo>
                  <a:pt x="4332" y="6887"/>
                  <a:pt x="3917" y="6966"/>
                  <a:pt x="3484" y="6966"/>
                </a:cubicBezTo>
                <a:cubicBezTo>
                  <a:pt x="1560" y="6966"/>
                  <a:pt x="0" y="5407"/>
                  <a:pt x="0" y="3483"/>
                </a:cubicBezTo>
                <a:cubicBezTo>
                  <a:pt x="0" y="1560"/>
                  <a:pt x="1560" y="0"/>
                  <a:pt x="3484" y="0"/>
                </a:cubicBezTo>
                <a:close/>
                <a:moveTo>
                  <a:pt x="4891" y="6416"/>
                </a:moveTo>
                <a:cubicBezTo>
                  <a:pt x="4966" y="6416"/>
                  <a:pt x="5033" y="6456"/>
                  <a:pt x="5070" y="6516"/>
                </a:cubicBezTo>
                <a:cubicBezTo>
                  <a:pt x="6159" y="5935"/>
                  <a:pt x="6914" y="4783"/>
                  <a:pt x="6914" y="3483"/>
                </a:cubicBezTo>
                <a:cubicBezTo>
                  <a:pt x="6914" y="1614"/>
                  <a:pt x="5352" y="57"/>
                  <a:pt x="3484" y="57"/>
                </a:cubicBezTo>
                <a:cubicBezTo>
                  <a:pt x="1615" y="57"/>
                  <a:pt x="53" y="1614"/>
                  <a:pt x="53" y="3483"/>
                </a:cubicBezTo>
                <a:cubicBezTo>
                  <a:pt x="53" y="5352"/>
                  <a:pt x="1615" y="6915"/>
                  <a:pt x="3484" y="6915"/>
                </a:cubicBezTo>
                <a:cubicBezTo>
                  <a:pt x="3906" y="6915"/>
                  <a:pt x="4313" y="6835"/>
                  <a:pt x="4690" y="6689"/>
                </a:cubicBezTo>
                <a:cubicBezTo>
                  <a:pt x="4684" y="6670"/>
                  <a:pt x="4681" y="6648"/>
                  <a:pt x="4681" y="6627"/>
                </a:cubicBezTo>
                <a:cubicBezTo>
                  <a:pt x="4681" y="6510"/>
                  <a:pt x="4775" y="6416"/>
                  <a:pt x="4891" y="6416"/>
                </a:cubicBezTo>
                <a:close/>
              </a:path>
            </a:pathLst>
          </a:custGeom>
          <a:solidFill>
            <a:schemeClr val="accent1"/>
          </a:solidFill>
          <a:ln>
            <a:solidFill>
              <a:schemeClr val="tx2"/>
            </a:solidFill>
          </a:ln>
        </p:spPr>
        <p:txBody>
          <a:bodyPr vert="horz" wrap="square" lIns="121908" tIns="60954" rIns="121908" bIns="60954" numCol="1" anchor="t" anchorCtr="0" compatLnSpc="1"/>
          <a:lstStyle/>
          <a:p>
            <a:endParaRPr lang="zh-CN" altLang="en-US"/>
          </a:p>
        </p:txBody>
      </p:sp>
      <p:sp>
        <p:nvSpPr>
          <p:cNvPr id="68" name="Freeform 7"/>
          <p:cNvSpPr>
            <a:spLocks noEditPoints="1"/>
          </p:cNvSpPr>
          <p:nvPr/>
        </p:nvSpPr>
        <p:spPr bwMode="auto">
          <a:xfrm>
            <a:off x="2244068" y="1732171"/>
            <a:ext cx="3543928" cy="3545892"/>
          </a:xfrm>
          <a:custGeom>
            <a:avLst/>
            <a:gdLst>
              <a:gd name="T0" fmla="*/ 5054 w 10108"/>
              <a:gd name="T1" fmla="*/ 0 h 10108"/>
              <a:gd name="T2" fmla="*/ 9170 w 10108"/>
              <a:gd name="T3" fmla="*/ 2122 h 10108"/>
              <a:gd name="T4" fmla="*/ 9316 w 10108"/>
              <a:gd name="T5" fmla="*/ 2077 h 10108"/>
              <a:gd name="T6" fmla="*/ 9576 w 10108"/>
              <a:gd name="T7" fmla="*/ 2337 h 10108"/>
              <a:gd name="T8" fmla="*/ 9450 w 10108"/>
              <a:gd name="T9" fmla="*/ 2560 h 10108"/>
              <a:gd name="T10" fmla="*/ 10108 w 10108"/>
              <a:gd name="T11" fmla="*/ 5054 h 10108"/>
              <a:gd name="T12" fmla="*/ 5054 w 10108"/>
              <a:gd name="T13" fmla="*/ 10108 h 10108"/>
              <a:gd name="T14" fmla="*/ 2531 w 10108"/>
              <a:gd name="T15" fmla="*/ 9434 h 10108"/>
              <a:gd name="T16" fmla="*/ 2175 w 10108"/>
              <a:gd name="T17" fmla="*/ 9630 h 10108"/>
              <a:gd name="T18" fmla="*/ 1754 w 10108"/>
              <a:gd name="T19" fmla="*/ 9208 h 10108"/>
              <a:gd name="T20" fmla="*/ 1840 w 10108"/>
              <a:gd name="T21" fmla="*/ 8954 h 10108"/>
              <a:gd name="T22" fmla="*/ 0 w 10108"/>
              <a:gd name="T23" fmla="*/ 5054 h 10108"/>
              <a:gd name="T24" fmla="*/ 5054 w 10108"/>
              <a:gd name="T25" fmla="*/ 0 h 10108"/>
              <a:gd name="T26" fmla="*/ 9358 w 10108"/>
              <a:gd name="T27" fmla="*/ 2594 h 10108"/>
              <a:gd name="T28" fmla="*/ 9316 w 10108"/>
              <a:gd name="T29" fmla="*/ 2598 h 10108"/>
              <a:gd name="T30" fmla="*/ 9056 w 10108"/>
              <a:gd name="T31" fmla="*/ 2337 h 10108"/>
              <a:gd name="T32" fmla="*/ 9101 w 10108"/>
              <a:gd name="T33" fmla="*/ 2191 h 10108"/>
              <a:gd name="T34" fmla="*/ 5054 w 10108"/>
              <a:gd name="T35" fmla="*/ 98 h 10108"/>
              <a:gd name="T36" fmla="*/ 97 w 10108"/>
              <a:gd name="T37" fmla="*/ 5054 h 10108"/>
              <a:gd name="T38" fmla="*/ 1907 w 10108"/>
              <a:gd name="T39" fmla="*/ 8884 h 10108"/>
              <a:gd name="T40" fmla="*/ 2175 w 10108"/>
              <a:gd name="T41" fmla="*/ 8787 h 10108"/>
              <a:gd name="T42" fmla="*/ 2596 w 10108"/>
              <a:gd name="T43" fmla="*/ 9208 h 10108"/>
              <a:gd name="T44" fmla="*/ 2573 w 10108"/>
              <a:gd name="T45" fmla="*/ 9346 h 10108"/>
              <a:gd name="T46" fmla="*/ 5054 w 10108"/>
              <a:gd name="T47" fmla="*/ 10011 h 10108"/>
              <a:gd name="T48" fmla="*/ 10011 w 10108"/>
              <a:gd name="T49" fmla="*/ 5054 h 10108"/>
              <a:gd name="T50" fmla="*/ 9358 w 10108"/>
              <a:gd name="T51" fmla="*/ 2594 h 10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08" h="10108">
                <a:moveTo>
                  <a:pt x="5054" y="0"/>
                </a:moveTo>
                <a:cubicBezTo>
                  <a:pt x="6752" y="0"/>
                  <a:pt x="8254" y="838"/>
                  <a:pt x="9170" y="2122"/>
                </a:cubicBezTo>
                <a:cubicBezTo>
                  <a:pt x="9212" y="2094"/>
                  <a:pt x="9262" y="2077"/>
                  <a:pt x="9316" y="2077"/>
                </a:cubicBezTo>
                <a:cubicBezTo>
                  <a:pt x="9460" y="2077"/>
                  <a:pt x="9576" y="2194"/>
                  <a:pt x="9576" y="2337"/>
                </a:cubicBezTo>
                <a:cubicBezTo>
                  <a:pt x="9576" y="2432"/>
                  <a:pt x="9526" y="2515"/>
                  <a:pt x="9450" y="2560"/>
                </a:cubicBezTo>
                <a:cubicBezTo>
                  <a:pt x="9869" y="3296"/>
                  <a:pt x="10108" y="4147"/>
                  <a:pt x="10108" y="5054"/>
                </a:cubicBezTo>
                <a:cubicBezTo>
                  <a:pt x="10108" y="7845"/>
                  <a:pt x="7845" y="10108"/>
                  <a:pt x="5054" y="10108"/>
                </a:cubicBezTo>
                <a:cubicBezTo>
                  <a:pt x="4135" y="10108"/>
                  <a:pt x="3273" y="9863"/>
                  <a:pt x="2531" y="9434"/>
                </a:cubicBezTo>
                <a:cubicBezTo>
                  <a:pt x="2456" y="9552"/>
                  <a:pt x="2325" y="9630"/>
                  <a:pt x="2175" y="9630"/>
                </a:cubicBezTo>
                <a:cubicBezTo>
                  <a:pt x="1943" y="9630"/>
                  <a:pt x="1754" y="9441"/>
                  <a:pt x="1754" y="9208"/>
                </a:cubicBezTo>
                <a:cubicBezTo>
                  <a:pt x="1754" y="9113"/>
                  <a:pt x="1786" y="9025"/>
                  <a:pt x="1840" y="8954"/>
                </a:cubicBezTo>
                <a:cubicBezTo>
                  <a:pt x="716" y="8027"/>
                  <a:pt x="0" y="6624"/>
                  <a:pt x="0" y="5054"/>
                </a:cubicBezTo>
                <a:cubicBezTo>
                  <a:pt x="0" y="2264"/>
                  <a:pt x="2263" y="0"/>
                  <a:pt x="5054" y="0"/>
                </a:cubicBezTo>
                <a:close/>
                <a:moveTo>
                  <a:pt x="9358" y="2594"/>
                </a:moveTo>
                <a:cubicBezTo>
                  <a:pt x="9344" y="2596"/>
                  <a:pt x="9330" y="2598"/>
                  <a:pt x="9316" y="2598"/>
                </a:cubicBezTo>
                <a:cubicBezTo>
                  <a:pt x="9172" y="2598"/>
                  <a:pt x="9056" y="2481"/>
                  <a:pt x="9056" y="2337"/>
                </a:cubicBezTo>
                <a:cubicBezTo>
                  <a:pt x="9056" y="2283"/>
                  <a:pt x="9072" y="2233"/>
                  <a:pt x="9101" y="2191"/>
                </a:cubicBezTo>
                <a:cubicBezTo>
                  <a:pt x="8203" y="925"/>
                  <a:pt x="6725" y="98"/>
                  <a:pt x="5054" y="98"/>
                </a:cubicBezTo>
                <a:cubicBezTo>
                  <a:pt x="2317" y="98"/>
                  <a:pt x="97" y="2317"/>
                  <a:pt x="97" y="5054"/>
                </a:cubicBezTo>
                <a:cubicBezTo>
                  <a:pt x="97" y="6597"/>
                  <a:pt x="802" y="7975"/>
                  <a:pt x="1907" y="8884"/>
                </a:cubicBezTo>
                <a:cubicBezTo>
                  <a:pt x="1980" y="8823"/>
                  <a:pt x="2073" y="8787"/>
                  <a:pt x="2175" y="8787"/>
                </a:cubicBezTo>
                <a:cubicBezTo>
                  <a:pt x="2408" y="8787"/>
                  <a:pt x="2596" y="8976"/>
                  <a:pt x="2596" y="9208"/>
                </a:cubicBezTo>
                <a:cubicBezTo>
                  <a:pt x="2596" y="9257"/>
                  <a:pt x="2588" y="9303"/>
                  <a:pt x="2573" y="9346"/>
                </a:cubicBezTo>
                <a:cubicBezTo>
                  <a:pt x="3303" y="9769"/>
                  <a:pt x="4150" y="10011"/>
                  <a:pt x="5054" y="10011"/>
                </a:cubicBezTo>
                <a:cubicBezTo>
                  <a:pt x="7791" y="10011"/>
                  <a:pt x="10011" y="7792"/>
                  <a:pt x="10011" y="5054"/>
                </a:cubicBezTo>
                <a:cubicBezTo>
                  <a:pt x="10011" y="4159"/>
                  <a:pt x="9773" y="3319"/>
                  <a:pt x="9358" y="2594"/>
                </a:cubicBezTo>
                <a:close/>
              </a:path>
            </a:pathLst>
          </a:custGeom>
          <a:solidFill>
            <a:schemeClr val="tx2"/>
          </a:solidFill>
          <a:ln>
            <a:noFill/>
          </a:ln>
        </p:spPr>
        <p:txBody>
          <a:bodyPr vert="horz" wrap="square" lIns="121908" tIns="60954" rIns="121908" bIns="60954" numCol="1" anchor="t" anchorCtr="0" compatLnSpc="1"/>
          <a:lstStyle/>
          <a:p>
            <a:endParaRPr lang="zh-CN" altLang="en-US"/>
          </a:p>
        </p:txBody>
      </p:sp>
      <p:sp>
        <p:nvSpPr>
          <p:cNvPr id="69" name="Freeform 8"/>
          <p:cNvSpPr>
            <a:spLocks noEditPoints="1"/>
          </p:cNvSpPr>
          <p:nvPr/>
        </p:nvSpPr>
        <p:spPr bwMode="auto">
          <a:xfrm>
            <a:off x="1976659" y="1428667"/>
            <a:ext cx="4078748" cy="4152901"/>
          </a:xfrm>
          <a:custGeom>
            <a:avLst/>
            <a:gdLst>
              <a:gd name="T0" fmla="*/ 5809 w 11634"/>
              <a:gd name="T1" fmla="*/ 222 h 11841"/>
              <a:gd name="T2" fmla="*/ 11618 w 11634"/>
              <a:gd name="T3" fmla="*/ 6032 h 11841"/>
              <a:gd name="T4" fmla="*/ 11409 w 11634"/>
              <a:gd name="T5" fmla="*/ 7579 h 11841"/>
              <a:gd name="T6" fmla="*/ 11634 w 11634"/>
              <a:gd name="T7" fmla="*/ 7940 h 11841"/>
              <a:gd name="T8" fmla="*/ 11232 w 11634"/>
              <a:gd name="T9" fmla="*/ 8343 h 11841"/>
              <a:gd name="T10" fmla="*/ 11144 w 11634"/>
              <a:gd name="T11" fmla="*/ 8333 h 11841"/>
              <a:gd name="T12" fmla="*/ 5809 w 11634"/>
              <a:gd name="T13" fmla="*/ 11841 h 11841"/>
              <a:gd name="T14" fmla="*/ 0 w 11634"/>
              <a:gd name="T15" fmla="*/ 6032 h 11841"/>
              <a:gd name="T16" fmla="*/ 4613 w 11634"/>
              <a:gd name="T17" fmla="*/ 346 h 11841"/>
              <a:gd name="T18" fmla="*/ 4610 w 11634"/>
              <a:gd name="T19" fmla="*/ 307 h 11841"/>
              <a:gd name="T20" fmla="*/ 4917 w 11634"/>
              <a:gd name="T21" fmla="*/ 0 h 11841"/>
              <a:gd name="T22" fmla="*/ 5220 w 11634"/>
              <a:gd name="T23" fmla="*/ 252 h 11841"/>
              <a:gd name="T24" fmla="*/ 5809 w 11634"/>
              <a:gd name="T25" fmla="*/ 222 h 11841"/>
              <a:gd name="T26" fmla="*/ 5225 w 11634"/>
              <a:gd name="T27" fmla="*/ 301 h 11841"/>
              <a:gd name="T28" fmla="*/ 5225 w 11634"/>
              <a:gd name="T29" fmla="*/ 307 h 11841"/>
              <a:gd name="T30" fmla="*/ 4917 w 11634"/>
              <a:gd name="T31" fmla="*/ 615 h 11841"/>
              <a:gd name="T32" fmla="*/ 4624 w 11634"/>
              <a:gd name="T33" fmla="*/ 399 h 11841"/>
              <a:gd name="T34" fmla="*/ 45 w 11634"/>
              <a:gd name="T35" fmla="*/ 6032 h 11841"/>
              <a:gd name="T36" fmla="*/ 5809 w 11634"/>
              <a:gd name="T37" fmla="*/ 11798 h 11841"/>
              <a:gd name="T38" fmla="*/ 11081 w 11634"/>
              <a:gd name="T39" fmla="*/ 8313 h 11841"/>
              <a:gd name="T40" fmla="*/ 10830 w 11634"/>
              <a:gd name="T41" fmla="*/ 7940 h 11841"/>
              <a:gd name="T42" fmla="*/ 11232 w 11634"/>
              <a:gd name="T43" fmla="*/ 7538 h 11841"/>
              <a:gd name="T44" fmla="*/ 11357 w 11634"/>
              <a:gd name="T45" fmla="*/ 7558 h 11841"/>
              <a:gd name="T46" fmla="*/ 11572 w 11634"/>
              <a:gd name="T47" fmla="*/ 6032 h 11841"/>
              <a:gd name="T48" fmla="*/ 5809 w 11634"/>
              <a:gd name="T49" fmla="*/ 270 h 11841"/>
              <a:gd name="T50" fmla="*/ 5225 w 11634"/>
              <a:gd name="T51" fmla="*/ 301 h 1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34" h="11841">
                <a:moveTo>
                  <a:pt x="5809" y="222"/>
                </a:moveTo>
                <a:cubicBezTo>
                  <a:pt x="9017" y="222"/>
                  <a:pt x="11618" y="2824"/>
                  <a:pt x="11618" y="6032"/>
                </a:cubicBezTo>
                <a:cubicBezTo>
                  <a:pt x="11618" y="6568"/>
                  <a:pt x="11545" y="7087"/>
                  <a:pt x="11409" y="7579"/>
                </a:cubicBezTo>
                <a:cubicBezTo>
                  <a:pt x="11542" y="7645"/>
                  <a:pt x="11634" y="7782"/>
                  <a:pt x="11634" y="7940"/>
                </a:cubicBezTo>
                <a:cubicBezTo>
                  <a:pt x="11634" y="8162"/>
                  <a:pt x="11454" y="8343"/>
                  <a:pt x="11232" y="8343"/>
                </a:cubicBezTo>
                <a:cubicBezTo>
                  <a:pt x="11202" y="8343"/>
                  <a:pt x="11172" y="8339"/>
                  <a:pt x="11144" y="8333"/>
                </a:cubicBezTo>
                <a:cubicBezTo>
                  <a:pt x="10253" y="10396"/>
                  <a:pt x="8199" y="11841"/>
                  <a:pt x="5809" y="11841"/>
                </a:cubicBezTo>
                <a:cubicBezTo>
                  <a:pt x="2601" y="11841"/>
                  <a:pt x="0" y="9239"/>
                  <a:pt x="0" y="6032"/>
                </a:cubicBezTo>
                <a:cubicBezTo>
                  <a:pt x="0" y="3234"/>
                  <a:pt x="1979" y="898"/>
                  <a:pt x="4613" y="346"/>
                </a:cubicBezTo>
                <a:cubicBezTo>
                  <a:pt x="4611" y="333"/>
                  <a:pt x="4610" y="320"/>
                  <a:pt x="4610" y="307"/>
                </a:cubicBezTo>
                <a:cubicBezTo>
                  <a:pt x="4610" y="138"/>
                  <a:pt x="4748" y="0"/>
                  <a:pt x="4917" y="0"/>
                </a:cubicBezTo>
                <a:cubicBezTo>
                  <a:pt x="5068" y="0"/>
                  <a:pt x="5194" y="109"/>
                  <a:pt x="5220" y="252"/>
                </a:cubicBezTo>
                <a:cubicBezTo>
                  <a:pt x="5414" y="233"/>
                  <a:pt x="5610" y="222"/>
                  <a:pt x="5809" y="222"/>
                </a:cubicBezTo>
                <a:close/>
                <a:moveTo>
                  <a:pt x="5225" y="301"/>
                </a:moveTo>
                <a:lnTo>
                  <a:pt x="5225" y="307"/>
                </a:lnTo>
                <a:cubicBezTo>
                  <a:pt x="5225" y="477"/>
                  <a:pt x="5087" y="615"/>
                  <a:pt x="4917" y="615"/>
                </a:cubicBezTo>
                <a:cubicBezTo>
                  <a:pt x="4780" y="615"/>
                  <a:pt x="4663" y="524"/>
                  <a:pt x="4624" y="399"/>
                </a:cubicBezTo>
                <a:cubicBezTo>
                  <a:pt x="2050" y="965"/>
                  <a:pt x="45" y="3320"/>
                  <a:pt x="45" y="6032"/>
                </a:cubicBezTo>
                <a:cubicBezTo>
                  <a:pt x="45" y="9148"/>
                  <a:pt x="2693" y="11798"/>
                  <a:pt x="5809" y="11798"/>
                </a:cubicBezTo>
                <a:cubicBezTo>
                  <a:pt x="8122" y="11798"/>
                  <a:pt x="10175" y="10339"/>
                  <a:pt x="11081" y="8313"/>
                </a:cubicBezTo>
                <a:cubicBezTo>
                  <a:pt x="10934" y="8253"/>
                  <a:pt x="10830" y="8109"/>
                  <a:pt x="10830" y="7940"/>
                </a:cubicBezTo>
                <a:cubicBezTo>
                  <a:pt x="10830" y="7718"/>
                  <a:pt x="11010" y="7538"/>
                  <a:pt x="11232" y="7538"/>
                </a:cubicBezTo>
                <a:cubicBezTo>
                  <a:pt x="11276" y="7538"/>
                  <a:pt x="11318" y="7545"/>
                  <a:pt x="11357" y="7558"/>
                </a:cubicBezTo>
                <a:cubicBezTo>
                  <a:pt x="11497" y="7069"/>
                  <a:pt x="11572" y="6557"/>
                  <a:pt x="11572" y="6032"/>
                </a:cubicBezTo>
                <a:cubicBezTo>
                  <a:pt x="11572" y="2915"/>
                  <a:pt x="8926" y="270"/>
                  <a:pt x="5809" y="270"/>
                </a:cubicBezTo>
                <a:cubicBezTo>
                  <a:pt x="5612" y="270"/>
                  <a:pt x="5417" y="280"/>
                  <a:pt x="5225" y="301"/>
                </a:cubicBezTo>
                <a:close/>
              </a:path>
            </a:pathLst>
          </a:custGeom>
          <a:solidFill>
            <a:schemeClr val="accent1">
              <a:alpha val="90000"/>
            </a:schemeClr>
          </a:solidFill>
          <a:ln>
            <a:solidFill>
              <a:schemeClr val="tx2"/>
            </a:solidFill>
          </a:ln>
        </p:spPr>
        <p:txBody>
          <a:bodyPr vert="horz" wrap="square" lIns="121908" tIns="60954" rIns="121908" bIns="60954" numCol="1" anchor="t" anchorCtr="0" compatLnSpc="1"/>
          <a:lstStyle/>
          <a:p>
            <a:endParaRPr lang="zh-CN" altLang="en-US"/>
          </a:p>
        </p:txBody>
      </p:sp>
      <p:grpSp>
        <p:nvGrpSpPr>
          <p:cNvPr id="70" name="组合 69"/>
          <p:cNvGrpSpPr/>
          <p:nvPr/>
        </p:nvGrpSpPr>
        <p:grpSpPr>
          <a:xfrm>
            <a:off x="2712252" y="2201168"/>
            <a:ext cx="2607562" cy="2607901"/>
            <a:chOff x="7775848" y="3879193"/>
            <a:chExt cx="2736304" cy="2736304"/>
          </a:xfrm>
        </p:grpSpPr>
        <p:sp>
          <p:nvSpPr>
            <p:cNvPr id="71" name="空心弧 70"/>
            <p:cNvSpPr/>
            <p:nvPr/>
          </p:nvSpPr>
          <p:spPr>
            <a:xfrm>
              <a:off x="7775848" y="3879193"/>
              <a:ext cx="2736304" cy="2736304"/>
            </a:xfrm>
            <a:prstGeom prst="blockArc">
              <a:avLst>
                <a:gd name="adj1" fmla="val 20063004"/>
                <a:gd name="adj2" fmla="val 531664"/>
                <a:gd name="adj3" fmla="val 2996"/>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72" name="空心弧 71"/>
            <p:cNvSpPr/>
            <p:nvPr/>
          </p:nvSpPr>
          <p:spPr>
            <a:xfrm>
              <a:off x="7775848" y="3879193"/>
              <a:ext cx="2736304" cy="2736304"/>
            </a:xfrm>
            <a:prstGeom prst="blockArc">
              <a:avLst>
                <a:gd name="adj1" fmla="val 1190086"/>
                <a:gd name="adj2" fmla="val 18723865"/>
                <a:gd name="adj3" fmla="val 2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grpSp>
      <p:grpSp>
        <p:nvGrpSpPr>
          <p:cNvPr id="73" name="组合 72"/>
          <p:cNvGrpSpPr/>
          <p:nvPr/>
        </p:nvGrpSpPr>
        <p:grpSpPr>
          <a:xfrm>
            <a:off x="2403089" y="1904884"/>
            <a:ext cx="3225889" cy="3200467"/>
            <a:chOff x="-472367" y="2816387"/>
            <a:chExt cx="3408836" cy="3381052"/>
          </a:xfrm>
        </p:grpSpPr>
        <p:sp>
          <p:nvSpPr>
            <p:cNvPr id="74" name="空心弧 73"/>
            <p:cNvSpPr/>
            <p:nvPr/>
          </p:nvSpPr>
          <p:spPr>
            <a:xfrm>
              <a:off x="-411251" y="2826703"/>
              <a:ext cx="3347720" cy="3347720"/>
            </a:xfrm>
            <a:prstGeom prst="blockArc">
              <a:avLst>
                <a:gd name="adj1" fmla="val 4773451"/>
                <a:gd name="adj2" fmla="val 6763489"/>
                <a:gd name="adj3" fmla="val 332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75" name="空心弧 74"/>
            <p:cNvSpPr/>
            <p:nvPr/>
          </p:nvSpPr>
          <p:spPr>
            <a:xfrm>
              <a:off x="-472367" y="2816387"/>
              <a:ext cx="3381052" cy="3381052"/>
            </a:xfrm>
            <a:prstGeom prst="blockArc">
              <a:avLst>
                <a:gd name="adj1" fmla="val 7778583"/>
                <a:gd name="adj2" fmla="val 3633558"/>
                <a:gd name="adj3" fmla="val 120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grpSp>
      <p:grpSp>
        <p:nvGrpSpPr>
          <p:cNvPr id="76" name="组合 75"/>
          <p:cNvGrpSpPr/>
          <p:nvPr/>
        </p:nvGrpSpPr>
        <p:grpSpPr>
          <a:xfrm>
            <a:off x="2119527" y="1608367"/>
            <a:ext cx="3793010" cy="3793503"/>
            <a:chOff x="-1374137" y="-962811"/>
            <a:chExt cx="4062400" cy="4062398"/>
          </a:xfrm>
        </p:grpSpPr>
        <p:sp>
          <p:nvSpPr>
            <p:cNvPr id="77" name="空心弧 76"/>
            <p:cNvSpPr/>
            <p:nvPr/>
          </p:nvSpPr>
          <p:spPr>
            <a:xfrm>
              <a:off x="-1374137" y="-962811"/>
              <a:ext cx="4062400" cy="4062398"/>
            </a:xfrm>
            <a:prstGeom prst="blockArc">
              <a:avLst>
                <a:gd name="adj1" fmla="val 14595268"/>
                <a:gd name="adj2" fmla="val 10706091"/>
                <a:gd name="adj3" fmla="val 2157"/>
              </a:avLst>
            </a:prstGeom>
            <a:no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78" name="空心弧 77"/>
            <p:cNvSpPr/>
            <p:nvPr/>
          </p:nvSpPr>
          <p:spPr>
            <a:xfrm>
              <a:off x="-1374137" y="-962811"/>
              <a:ext cx="4062400" cy="4062398"/>
            </a:xfrm>
            <a:prstGeom prst="blockArc">
              <a:avLst>
                <a:gd name="adj1" fmla="val 11707883"/>
                <a:gd name="adj2" fmla="val 13329711"/>
                <a:gd name="adj3" fmla="val 3376"/>
              </a:avLst>
            </a:prstGeom>
            <a:solidFill>
              <a:schemeClr val="accent1"/>
            </a:solid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grpSp>
      <p:grpSp>
        <p:nvGrpSpPr>
          <p:cNvPr id="79" name="组合 78"/>
          <p:cNvGrpSpPr/>
          <p:nvPr/>
        </p:nvGrpSpPr>
        <p:grpSpPr>
          <a:xfrm>
            <a:off x="1847529" y="1336334"/>
            <a:ext cx="4337009" cy="4344633"/>
            <a:chOff x="2424469" y="308571"/>
            <a:chExt cx="4582970" cy="4590429"/>
          </a:xfrm>
        </p:grpSpPr>
        <p:sp>
          <p:nvSpPr>
            <p:cNvPr id="80" name="空心弧 79"/>
            <p:cNvSpPr/>
            <p:nvPr/>
          </p:nvSpPr>
          <p:spPr>
            <a:xfrm>
              <a:off x="2434895" y="336889"/>
              <a:ext cx="4562117" cy="4562111"/>
            </a:xfrm>
            <a:prstGeom prst="blockArc">
              <a:avLst>
                <a:gd name="adj1" fmla="val 18332790"/>
                <a:gd name="adj2" fmla="val 19956715"/>
                <a:gd name="adj3" fmla="val 3190"/>
              </a:avLst>
            </a:prstGeom>
            <a:solidFill>
              <a:schemeClr val="accent1">
                <a:alpha val="90000"/>
              </a:schemeClr>
            </a:solid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81" name="空心弧 80"/>
            <p:cNvSpPr/>
            <p:nvPr/>
          </p:nvSpPr>
          <p:spPr>
            <a:xfrm flipH="1" flipV="1">
              <a:off x="2424469" y="308571"/>
              <a:ext cx="4582970" cy="4582964"/>
            </a:xfrm>
            <a:prstGeom prst="blockArc">
              <a:avLst>
                <a:gd name="adj1" fmla="val 18332790"/>
                <a:gd name="adj2" fmla="val 19956715"/>
                <a:gd name="adj3" fmla="val 3190"/>
              </a:avLst>
            </a:prstGeom>
            <a:noFill/>
            <a:ln>
              <a:noFill/>
            </a:ln>
          </p:spPr>
          <p:txBody>
            <a:bodyPr vert="horz" wrap="square" lIns="91440" tIns="45720" rIns="91440" bIns="45720" numCol="1" anchor="t" anchorCtr="0" compatLnSpc="1"/>
            <a:lstStyle/>
            <a:p>
              <a:endParaRPr lang="zh-CN" altLang="en-US">
                <a:ea typeface="微软雅黑" panose="020B0503020204020204" pitchFamily="34" charset="-122"/>
              </a:endParaRPr>
            </a:p>
          </p:txBody>
        </p:sp>
      </p:grpSp>
      <p:sp>
        <p:nvSpPr>
          <p:cNvPr id="82" name="空心弧 81"/>
          <p:cNvSpPr/>
          <p:nvPr/>
        </p:nvSpPr>
        <p:spPr>
          <a:xfrm>
            <a:off x="3009944" y="568659"/>
            <a:ext cx="4420017" cy="6057500"/>
          </a:xfrm>
          <a:prstGeom prst="blockArc">
            <a:avLst>
              <a:gd name="adj1" fmla="val 17676490"/>
              <a:gd name="adj2" fmla="val 4051999"/>
              <a:gd name="adj3" fmla="val 47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a typeface="微软雅黑" panose="020B0503020204020204" pitchFamily="34" charset="-122"/>
            </a:endParaRPr>
          </a:p>
        </p:txBody>
      </p:sp>
      <p:sp>
        <p:nvSpPr>
          <p:cNvPr id="83" name="椭圆 82"/>
          <p:cNvSpPr/>
          <p:nvPr/>
        </p:nvSpPr>
        <p:spPr>
          <a:xfrm>
            <a:off x="6604537" y="1533882"/>
            <a:ext cx="633957" cy="634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1</a:t>
            </a:r>
            <a:endParaRPr lang="zh-CN" altLang="en-US" sz="3200" b="1">
              <a:latin typeface="微软雅黑" panose="020B0503020204020204" pitchFamily="34" charset="-122"/>
              <a:ea typeface="微软雅黑" panose="020B0503020204020204" pitchFamily="34" charset="-122"/>
            </a:endParaRPr>
          </a:p>
        </p:txBody>
      </p:sp>
      <p:sp>
        <p:nvSpPr>
          <p:cNvPr id="84" name="矩形 83"/>
          <p:cNvSpPr/>
          <p:nvPr/>
        </p:nvSpPr>
        <p:spPr>
          <a:xfrm>
            <a:off x="7467757" y="1548699"/>
            <a:ext cx="2376170" cy="563245"/>
          </a:xfrm>
          <a:prstGeom prst="rect">
            <a:avLst/>
          </a:prstGeom>
        </p:spPr>
        <p:txBody>
          <a:bodyPr wrap="none" lIns="121908" tIns="60954" rIns="121908" bIns="60954">
            <a:spAutoFit/>
          </a:bodyPr>
          <a:lstStyle/>
          <a:p>
            <a:pPr algn="l">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团队组员大亮相</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
        <p:nvSpPr>
          <p:cNvPr id="85" name="椭圆 84"/>
          <p:cNvSpPr/>
          <p:nvPr/>
        </p:nvSpPr>
        <p:spPr>
          <a:xfrm>
            <a:off x="6994339" y="2488921"/>
            <a:ext cx="633957" cy="634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2</a:t>
            </a:r>
            <a:endParaRPr lang="zh-CN" altLang="en-US" sz="3200" b="1">
              <a:latin typeface="微软雅黑" panose="020B0503020204020204" pitchFamily="34" charset="-122"/>
              <a:ea typeface="微软雅黑" panose="020B0503020204020204" pitchFamily="34" charset="-122"/>
            </a:endParaRPr>
          </a:p>
        </p:txBody>
      </p:sp>
      <p:sp>
        <p:nvSpPr>
          <p:cNvPr id="86" name="矩形 85"/>
          <p:cNvSpPr/>
          <p:nvPr/>
        </p:nvSpPr>
        <p:spPr>
          <a:xfrm>
            <a:off x="7857558" y="2503739"/>
            <a:ext cx="2376170" cy="563245"/>
          </a:xfrm>
          <a:prstGeom prst="rect">
            <a:avLst/>
          </a:prstGeom>
        </p:spPr>
        <p:txBody>
          <a:bodyPr wrap="none" lIns="121908" tIns="60954" rIns="121908" bIns="60954">
            <a:spAutoFit/>
          </a:bodyPr>
          <a:lstStyle/>
          <a:p>
            <a:pPr algn="l">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团队思想合作化</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
        <p:nvSpPr>
          <p:cNvPr id="87" name="椭圆 86"/>
          <p:cNvSpPr/>
          <p:nvPr/>
        </p:nvSpPr>
        <p:spPr>
          <a:xfrm>
            <a:off x="7071226" y="3406707"/>
            <a:ext cx="633957" cy="634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3</a:t>
            </a:r>
            <a:endParaRPr lang="zh-CN" altLang="en-US" sz="3200" b="1">
              <a:latin typeface="微软雅黑" panose="020B0503020204020204" pitchFamily="34" charset="-122"/>
              <a:ea typeface="微软雅黑" panose="020B0503020204020204" pitchFamily="34" charset="-122"/>
            </a:endParaRPr>
          </a:p>
        </p:txBody>
      </p:sp>
      <p:sp>
        <p:nvSpPr>
          <p:cNvPr id="88" name="矩形 87"/>
          <p:cNvSpPr/>
          <p:nvPr/>
        </p:nvSpPr>
        <p:spPr>
          <a:xfrm>
            <a:off x="7836021" y="3477405"/>
            <a:ext cx="2376170" cy="563245"/>
          </a:xfrm>
          <a:prstGeom prst="rect">
            <a:avLst/>
          </a:prstGeom>
        </p:spPr>
        <p:txBody>
          <a:bodyPr wrap="none" lIns="121908" tIns="60954" rIns="121908" bIns="60954">
            <a:spAutoFit/>
          </a:bodyPr>
          <a:lstStyle/>
          <a:p>
            <a:pPr algn="l">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团队教研多元化</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
        <p:nvSpPr>
          <p:cNvPr id="89" name="椭圆 88"/>
          <p:cNvSpPr/>
          <p:nvPr/>
        </p:nvSpPr>
        <p:spPr>
          <a:xfrm>
            <a:off x="7071172" y="4323776"/>
            <a:ext cx="633957" cy="634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4</a:t>
            </a:r>
            <a:endParaRPr lang="zh-CN" altLang="en-US" sz="3200" b="1">
              <a:latin typeface="微软雅黑" panose="020B0503020204020204" pitchFamily="34" charset="-122"/>
              <a:ea typeface="微软雅黑" panose="020B0503020204020204" pitchFamily="34" charset="-122"/>
            </a:endParaRPr>
          </a:p>
        </p:txBody>
      </p:sp>
      <p:sp>
        <p:nvSpPr>
          <p:cNvPr id="90" name="矩形 89"/>
          <p:cNvSpPr/>
          <p:nvPr/>
        </p:nvSpPr>
        <p:spPr>
          <a:xfrm>
            <a:off x="7717857" y="4467499"/>
            <a:ext cx="2466975" cy="563245"/>
          </a:xfrm>
          <a:prstGeom prst="rect">
            <a:avLst/>
          </a:prstGeom>
        </p:spPr>
        <p:txBody>
          <a:bodyPr wrap="none" lIns="121908" tIns="60954" rIns="121908" bIns="60954">
            <a:spAutoFit/>
          </a:bodyPr>
          <a:lstStyle/>
          <a:p>
            <a:pPr algn="l">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社团训练特色化 </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
        <p:nvSpPr>
          <p:cNvPr id="91" name="椭圆 90"/>
          <p:cNvSpPr/>
          <p:nvPr/>
        </p:nvSpPr>
        <p:spPr>
          <a:xfrm>
            <a:off x="6613534" y="5285713"/>
            <a:ext cx="633957" cy="634040"/>
          </a:xfrm>
          <a:prstGeom prst="ellipse">
            <a:avLst/>
          </a:prstGeom>
          <a:solidFill>
            <a:srgbClr val="6BB1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5</a:t>
            </a:r>
            <a:endParaRPr lang="zh-CN" altLang="en-US" sz="3200" b="1">
              <a:latin typeface="微软雅黑" panose="020B0503020204020204" pitchFamily="34" charset="-122"/>
              <a:ea typeface="微软雅黑" panose="020B0503020204020204" pitchFamily="34" charset="-122"/>
            </a:endParaRPr>
          </a:p>
        </p:txBody>
      </p:sp>
      <p:sp>
        <p:nvSpPr>
          <p:cNvPr id="92" name="矩形 91"/>
          <p:cNvSpPr/>
          <p:nvPr/>
        </p:nvSpPr>
        <p:spPr>
          <a:xfrm>
            <a:off x="7455164" y="5305611"/>
            <a:ext cx="2376170" cy="563245"/>
          </a:xfrm>
          <a:prstGeom prst="rect">
            <a:avLst/>
          </a:prstGeom>
        </p:spPr>
        <p:txBody>
          <a:bodyPr wrap="none" lIns="121908" tIns="60954" rIns="121908" bIns="60954">
            <a:spAutoFit/>
          </a:bodyPr>
          <a:lstStyle/>
          <a:p>
            <a:pPr algn="l">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团队荣誉风采化</a:t>
            </a:r>
            <a:endParaRPr lang="zh-CN" altLang="en-US" sz="2400" b="1" kern="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67"/>
                                        </p:tgtEl>
                                        <p:attrNameLst>
                                          <p:attrName>style.visibility</p:attrName>
                                        </p:attrNameLst>
                                      </p:cBhvr>
                                      <p:to>
                                        <p:strVal val="visible"/>
                                      </p:to>
                                    </p:set>
                                    <p:anim calcmode="lin" valueType="num">
                                      <p:cBhvr>
                                        <p:cTn id="12" dur="500" fill="hold"/>
                                        <p:tgtEl>
                                          <p:spTgt spid="67"/>
                                        </p:tgtEl>
                                        <p:attrNameLst>
                                          <p:attrName>ppt_w</p:attrName>
                                        </p:attrNameLst>
                                      </p:cBhvr>
                                      <p:tavLst>
                                        <p:tav tm="0">
                                          <p:val>
                                            <p:fltVal val="0"/>
                                          </p:val>
                                        </p:tav>
                                        <p:tav tm="100000">
                                          <p:val>
                                            <p:strVal val="#ppt_w"/>
                                          </p:val>
                                        </p:tav>
                                      </p:tavLst>
                                    </p:anim>
                                    <p:anim calcmode="lin" valueType="num">
                                      <p:cBhvr>
                                        <p:cTn id="13" dur="500" fill="hold"/>
                                        <p:tgtEl>
                                          <p:spTgt spid="67"/>
                                        </p:tgtEl>
                                        <p:attrNameLst>
                                          <p:attrName>ppt_h</p:attrName>
                                        </p:attrNameLst>
                                      </p:cBhvr>
                                      <p:tavLst>
                                        <p:tav tm="0">
                                          <p:val>
                                            <p:fltVal val="0"/>
                                          </p:val>
                                        </p:tav>
                                        <p:tav tm="100000">
                                          <p:val>
                                            <p:strVal val="#ppt_h"/>
                                          </p:val>
                                        </p:tav>
                                      </p:tavLst>
                                    </p:anim>
                                    <p:animEffect transition="in" filter="fade">
                                      <p:cBhvr>
                                        <p:cTn id="14" dur="500"/>
                                        <p:tgtEl>
                                          <p:spTgt spid="6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fltVal val="0"/>
                                          </p:val>
                                        </p:tav>
                                        <p:tav tm="100000">
                                          <p:val>
                                            <p:strVal val="#ppt_w"/>
                                          </p:val>
                                        </p:tav>
                                      </p:tavLst>
                                    </p:anim>
                                    <p:anim calcmode="lin" valueType="num">
                                      <p:cBhvr>
                                        <p:cTn id="18" dur="500" fill="hold"/>
                                        <p:tgtEl>
                                          <p:spTgt spid="68"/>
                                        </p:tgtEl>
                                        <p:attrNameLst>
                                          <p:attrName>ppt_h</p:attrName>
                                        </p:attrNameLst>
                                      </p:cBhvr>
                                      <p:tavLst>
                                        <p:tav tm="0">
                                          <p:val>
                                            <p:fltVal val="0"/>
                                          </p:val>
                                        </p:tav>
                                        <p:tav tm="100000">
                                          <p:val>
                                            <p:strVal val="#ppt_h"/>
                                          </p:val>
                                        </p:tav>
                                      </p:tavLst>
                                    </p:anim>
                                    <p:animEffect transition="in" filter="fade">
                                      <p:cBhvr>
                                        <p:cTn id="19" dur="500"/>
                                        <p:tgtEl>
                                          <p:spTgt spid="6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grpId="0" nodeType="withEffect">
                                  <p:stCondLst>
                                    <p:cond delay="160"/>
                                  </p:stCondLst>
                                  <p:childTnLst>
                                    <p:set>
                                      <p:cBhvr>
                                        <p:cTn id="26" dur="1" fill="hold">
                                          <p:stCondLst>
                                            <p:cond delay="0"/>
                                          </p:stCondLst>
                                        </p:cTn>
                                        <p:tgtEl>
                                          <p:spTgt spid="69"/>
                                        </p:tgtEl>
                                        <p:attrNameLst>
                                          <p:attrName>style.visibility</p:attrName>
                                        </p:attrNameLst>
                                      </p:cBhvr>
                                      <p:to>
                                        <p:strVal val="visible"/>
                                      </p:to>
                                    </p:set>
                                    <p:anim calcmode="lin" valueType="num">
                                      <p:cBhvr>
                                        <p:cTn id="27" dur="500" fill="hold"/>
                                        <p:tgtEl>
                                          <p:spTgt spid="69"/>
                                        </p:tgtEl>
                                        <p:attrNameLst>
                                          <p:attrName>ppt_w</p:attrName>
                                        </p:attrNameLst>
                                      </p:cBhvr>
                                      <p:tavLst>
                                        <p:tav tm="0">
                                          <p:val>
                                            <p:fltVal val="0"/>
                                          </p:val>
                                        </p:tav>
                                        <p:tav tm="100000">
                                          <p:val>
                                            <p:strVal val="#ppt_w"/>
                                          </p:val>
                                        </p:tav>
                                      </p:tavLst>
                                    </p:anim>
                                    <p:anim calcmode="lin" valueType="num">
                                      <p:cBhvr>
                                        <p:cTn id="28" dur="500" fill="hold"/>
                                        <p:tgtEl>
                                          <p:spTgt spid="69"/>
                                        </p:tgtEl>
                                        <p:attrNameLst>
                                          <p:attrName>ppt_h</p:attrName>
                                        </p:attrNameLst>
                                      </p:cBhvr>
                                      <p:tavLst>
                                        <p:tav tm="0">
                                          <p:val>
                                            <p:fltVal val="0"/>
                                          </p:val>
                                        </p:tav>
                                        <p:tav tm="100000">
                                          <p:val>
                                            <p:strVal val="#ppt_h"/>
                                          </p:val>
                                        </p:tav>
                                      </p:tavLst>
                                    </p:anim>
                                    <p:animEffect transition="in" filter="fade">
                                      <p:cBhvr>
                                        <p:cTn id="29" dur="500"/>
                                        <p:tgtEl>
                                          <p:spTgt spid="69"/>
                                        </p:tgtEl>
                                      </p:cBhvr>
                                    </p:animEffect>
                                  </p:childTnLst>
                                </p:cTn>
                              </p:par>
                              <p:par>
                                <p:cTn id="30" presetID="53" presetClass="entr" presetSubtype="16" fill="hold" nodeType="withEffect">
                                  <p:stCondLst>
                                    <p:cond delay="30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ppt_w</p:attrName>
                                        </p:attrNameLst>
                                      </p:cBhvr>
                                      <p:tavLst>
                                        <p:tav tm="0">
                                          <p:val>
                                            <p:fltVal val="0"/>
                                          </p:val>
                                        </p:tav>
                                        <p:tav tm="100000">
                                          <p:val>
                                            <p:strVal val="#ppt_w"/>
                                          </p:val>
                                        </p:tav>
                                      </p:tavLst>
                                    </p:anim>
                                    <p:anim calcmode="lin" valueType="num">
                                      <p:cBhvr>
                                        <p:cTn id="33" dur="500" fill="hold"/>
                                        <p:tgtEl>
                                          <p:spTgt spid="70"/>
                                        </p:tgtEl>
                                        <p:attrNameLst>
                                          <p:attrName>ppt_h</p:attrName>
                                        </p:attrNameLst>
                                      </p:cBhvr>
                                      <p:tavLst>
                                        <p:tav tm="0">
                                          <p:val>
                                            <p:fltVal val="0"/>
                                          </p:val>
                                        </p:tav>
                                        <p:tav tm="100000">
                                          <p:val>
                                            <p:strVal val="#ppt_h"/>
                                          </p:val>
                                        </p:tav>
                                      </p:tavLst>
                                    </p:anim>
                                    <p:animEffect transition="in" filter="fade">
                                      <p:cBhvr>
                                        <p:cTn id="34" dur="500"/>
                                        <p:tgtEl>
                                          <p:spTgt spid="70"/>
                                        </p:tgtEl>
                                      </p:cBhvr>
                                    </p:animEffect>
                                  </p:childTnLst>
                                </p:cTn>
                              </p:par>
                              <p:par>
                                <p:cTn id="35" presetID="53" presetClass="entr" presetSubtype="16"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p:cTn id="37" dur="500" fill="hold"/>
                                        <p:tgtEl>
                                          <p:spTgt spid="73"/>
                                        </p:tgtEl>
                                        <p:attrNameLst>
                                          <p:attrName>ppt_w</p:attrName>
                                        </p:attrNameLst>
                                      </p:cBhvr>
                                      <p:tavLst>
                                        <p:tav tm="0">
                                          <p:val>
                                            <p:fltVal val="0"/>
                                          </p:val>
                                        </p:tav>
                                        <p:tav tm="100000">
                                          <p:val>
                                            <p:strVal val="#ppt_w"/>
                                          </p:val>
                                        </p:tav>
                                      </p:tavLst>
                                    </p:anim>
                                    <p:anim calcmode="lin" valueType="num">
                                      <p:cBhvr>
                                        <p:cTn id="38" dur="500" fill="hold"/>
                                        <p:tgtEl>
                                          <p:spTgt spid="73"/>
                                        </p:tgtEl>
                                        <p:attrNameLst>
                                          <p:attrName>ppt_h</p:attrName>
                                        </p:attrNameLst>
                                      </p:cBhvr>
                                      <p:tavLst>
                                        <p:tav tm="0">
                                          <p:val>
                                            <p:fltVal val="0"/>
                                          </p:val>
                                        </p:tav>
                                        <p:tav tm="100000">
                                          <p:val>
                                            <p:strVal val="#ppt_h"/>
                                          </p:val>
                                        </p:tav>
                                      </p:tavLst>
                                    </p:anim>
                                    <p:animEffect transition="in" filter="fade">
                                      <p:cBhvr>
                                        <p:cTn id="39" dur="500"/>
                                        <p:tgtEl>
                                          <p:spTgt spid="73"/>
                                        </p:tgtEl>
                                      </p:cBhvr>
                                    </p:animEffect>
                                  </p:childTnLst>
                                </p:cTn>
                              </p:par>
                              <p:par>
                                <p:cTn id="40" presetID="53" presetClass="entr" presetSubtype="16" fill="hold" nodeType="withEffect">
                                  <p:stCondLst>
                                    <p:cond delay="160"/>
                                  </p:stCondLst>
                                  <p:childTnLst>
                                    <p:set>
                                      <p:cBhvr>
                                        <p:cTn id="41" dur="1" fill="hold">
                                          <p:stCondLst>
                                            <p:cond delay="0"/>
                                          </p:stCondLst>
                                        </p:cTn>
                                        <p:tgtEl>
                                          <p:spTgt spid="76"/>
                                        </p:tgtEl>
                                        <p:attrNameLst>
                                          <p:attrName>style.visibility</p:attrName>
                                        </p:attrNameLst>
                                      </p:cBhvr>
                                      <p:to>
                                        <p:strVal val="visible"/>
                                      </p:to>
                                    </p:set>
                                    <p:anim calcmode="lin" valueType="num">
                                      <p:cBhvr>
                                        <p:cTn id="42" dur="500" fill="hold"/>
                                        <p:tgtEl>
                                          <p:spTgt spid="76"/>
                                        </p:tgtEl>
                                        <p:attrNameLst>
                                          <p:attrName>ppt_w</p:attrName>
                                        </p:attrNameLst>
                                      </p:cBhvr>
                                      <p:tavLst>
                                        <p:tav tm="0">
                                          <p:val>
                                            <p:fltVal val="0"/>
                                          </p:val>
                                        </p:tav>
                                        <p:tav tm="100000">
                                          <p:val>
                                            <p:strVal val="#ppt_w"/>
                                          </p:val>
                                        </p:tav>
                                      </p:tavLst>
                                    </p:anim>
                                    <p:anim calcmode="lin" valueType="num">
                                      <p:cBhvr>
                                        <p:cTn id="43" dur="500" fill="hold"/>
                                        <p:tgtEl>
                                          <p:spTgt spid="76"/>
                                        </p:tgtEl>
                                        <p:attrNameLst>
                                          <p:attrName>ppt_h</p:attrName>
                                        </p:attrNameLst>
                                      </p:cBhvr>
                                      <p:tavLst>
                                        <p:tav tm="0">
                                          <p:val>
                                            <p:fltVal val="0"/>
                                          </p:val>
                                        </p:tav>
                                        <p:tav tm="100000">
                                          <p:val>
                                            <p:strVal val="#ppt_h"/>
                                          </p:val>
                                        </p:tav>
                                      </p:tavLst>
                                    </p:anim>
                                    <p:animEffect transition="in" filter="fade">
                                      <p:cBhvr>
                                        <p:cTn id="44" dur="500"/>
                                        <p:tgtEl>
                                          <p:spTgt spid="76"/>
                                        </p:tgtEl>
                                      </p:cBhvr>
                                    </p:animEffect>
                                  </p:childTnLst>
                                </p:cTn>
                              </p:par>
                              <p:par>
                                <p:cTn id="45" presetID="53" presetClass="entr" presetSubtype="16" fill="hold" nodeType="withEffect">
                                  <p:stCondLst>
                                    <p:cond delay="160"/>
                                  </p:stCondLst>
                                  <p:childTnLst>
                                    <p:set>
                                      <p:cBhvr>
                                        <p:cTn id="46" dur="1" fill="hold">
                                          <p:stCondLst>
                                            <p:cond delay="0"/>
                                          </p:stCondLst>
                                        </p:cTn>
                                        <p:tgtEl>
                                          <p:spTgt spid="79"/>
                                        </p:tgtEl>
                                        <p:attrNameLst>
                                          <p:attrName>style.visibility</p:attrName>
                                        </p:attrNameLst>
                                      </p:cBhvr>
                                      <p:to>
                                        <p:strVal val="visible"/>
                                      </p:to>
                                    </p:set>
                                    <p:anim calcmode="lin" valueType="num">
                                      <p:cBhvr>
                                        <p:cTn id="47" dur="500" fill="hold"/>
                                        <p:tgtEl>
                                          <p:spTgt spid="79"/>
                                        </p:tgtEl>
                                        <p:attrNameLst>
                                          <p:attrName>ppt_w</p:attrName>
                                        </p:attrNameLst>
                                      </p:cBhvr>
                                      <p:tavLst>
                                        <p:tav tm="0">
                                          <p:val>
                                            <p:fltVal val="0"/>
                                          </p:val>
                                        </p:tav>
                                        <p:tav tm="100000">
                                          <p:val>
                                            <p:strVal val="#ppt_w"/>
                                          </p:val>
                                        </p:tav>
                                      </p:tavLst>
                                    </p:anim>
                                    <p:anim calcmode="lin" valueType="num">
                                      <p:cBhvr>
                                        <p:cTn id="48" dur="500" fill="hold"/>
                                        <p:tgtEl>
                                          <p:spTgt spid="79"/>
                                        </p:tgtEl>
                                        <p:attrNameLst>
                                          <p:attrName>ppt_h</p:attrName>
                                        </p:attrNameLst>
                                      </p:cBhvr>
                                      <p:tavLst>
                                        <p:tav tm="0">
                                          <p:val>
                                            <p:fltVal val="0"/>
                                          </p:val>
                                        </p:tav>
                                        <p:tav tm="100000">
                                          <p:val>
                                            <p:strVal val="#ppt_h"/>
                                          </p:val>
                                        </p:tav>
                                      </p:tavLst>
                                    </p:anim>
                                    <p:animEffect transition="in" filter="fade">
                                      <p:cBhvr>
                                        <p:cTn id="49" dur="500"/>
                                        <p:tgtEl>
                                          <p:spTgt spid="79"/>
                                        </p:tgtEl>
                                      </p:cBhvr>
                                    </p:animEffect>
                                  </p:childTnLst>
                                </p:cTn>
                              </p:par>
                              <p:par>
                                <p:cTn id="50" presetID="8" presetClass="emph" presetSubtype="0" repeatCount="indefinite" fill="hold" grpId="1" nodeType="withEffect">
                                  <p:stCondLst>
                                    <p:cond delay="160"/>
                                  </p:stCondLst>
                                  <p:childTnLst>
                                    <p:animRot by="21600000">
                                      <p:cBhvr>
                                        <p:cTn id="51" dur="4000" fill="hold"/>
                                        <p:tgtEl>
                                          <p:spTgt spid="66"/>
                                        </p:tgtEl>
                                        <p:attrNameLst>
                                          <p:attrName>r</p:attrName>
                                        </p:attrNameLst>
                                      </p:cBhvr>
                                    </p:animRot>
                                  </p:childTnLst>
                                </p:cTn>
                              </p:par>
                              <p:par>
                                <p:cTn id="52" presetID="8" presetClass="emph" presetSubtype="0" repeatCount="indefinite" fill="hold" grpId="1" nodeType="withEffect">
                                  <p:stCondLst>
                                    <p:cond delay="160"/>
                                  </p:stCondLst>
                                  <p:childTnLst>
                                    <p:animRot by="-21600000">
                                      <p:cBhvr>
                                        <p:cTn id="53" dur="3500" fill="hold"/>
                                        <p:tgtEl>
                                          <p:spTgt spid="67"/>
                                        </p:tgtEl>
                                        <p:attrNameLst>
                                          <p:attrName>r</p:attrName>
                                        </p:attrNameLst>
                                      </p:cBhvr>
                                    </p:animRot>
                                  </p:childTnLst>
                                </p:cTn>
                              </p:par>
                              <p:par>
                                <p:cTn id="54" presetID="8" presetClass="emph" presetSubtype="0" repeatCount="indefinite" fill="hold" grpId="1" nodeType="withEffect">
                                  <p:stCondLst>
                                    <p:cond delay="160"/>
                                  </p:stCondLst>
                                  <p:childTnLst>
                                    <p:animRot by="-21600000">
                                      <p:cBhvr>
                                        <p:cTn id="55" dur="4000" fill="hold"/>
                                        <p:tgtEl>
                                          <p:spTgt spid="68"/>
                                        </p:tgtEl>
                                        <p:attrNameLst>
                                          <p:attrName>r</p:attrName>
                                        </p:attrNameLst>
                                      </p:cBhvr>
                                    </p:animRot>
                                  </p:childTnLst>
                                </p:cTn>
                              </p:par>
                              <p:par>
                                <p:cTn id="56" presetID="8" presetClass="emph" presetSubtype="0" repeatCount="indefinite" fill="hold" grpId="1" nodeType="withEffect">
                                  <p:stCondLst>
                                    <p:cond delay="160"/>
                                  </p:stCondLst>
                                  <p:childTnLst>
                                    <p:animRot by="-21600000">
                                      <p:cBhvr>
                                        <p:cTn id="57" dur="4000" fill="hold"/>
                                        <p:tgtEl>
                                          <p:spTgt spid="69"/>
                                        </p:tgtEl>
                                        <p:attrNameLst>
                                          <p:attrName>r</p:attrName>
                                        </p:attrNameLst>
                                      </p:cBhvr>
                                    </p:animRot>
                                  </p:childTnLst>
                                </p:cTn>
                              </p:par>
                              <p:par>
                                <p:cTn id="58" presetID="8" presetClass="emph" presetSubtype="0" repeatCount="indefinite" fill="hold" nodeType="withEffect">
                                  <p:stCondLst>
                                    <p:cond delay="160"/>
                                  </p:stCondLst>
                                  <p:childTnLst>
                                    <p:animRot by="-21600000">
                                      <p:cBhvr>
                                        <p:cTn id="59" dur="3500" fill="hold"/>
                                        <p:tgtEl>
                                          <p:spTgt spid="70"/>
                                        </p:tgtEl>
                                        <p:attrNameLst>
                                          <p:attrName>r</p:attrName>
                                        </p:attrNameLst>
                                      </p:cBhvr>
                                    </p:animRot>
                                  </p:childTnLst>
                                </p:cTn>
                              </p:par>
                              <p:par>
                                <p:cTn id="60" presetID="8" presetClass="emph" presetSubtype="0" repeatCount="indefinite" fill="hold" nodeType="withEffect">
                                  <p:stCondLst>
                                    <p:cond delay="160"/>
                                  </p:stCondLst>
                                  <p:childTnLst>
                                    <p:animRot by="21600000">
                                      <p:cBhvr>
                                        <p:cTn id="61" dur="4000" fill="hold"/>
                                        <p:tgtEl>
                                          <p:spTgt spid="73"/>
                                        </p:tgtEl>
                                        <p:attrNameLst>
                                          <p:attrName>r</p:attrName>
                                        </p:attrNameLst>
                                      </p:cBhvr>
                                    </p:animRot>
                                  </p:childTnLst>
                                </p:cTn>
                              </p:par>
                              <p:par>
                                <p:cTn id="62" presetID="8" presetClass="emph" presetSubtype="0" repeatCount="indefinite" fill="hold" nodeType="withEffect">
                                  <p:stCondLst>
                                    <p:cond delay="160"/>
                                  </p:stCondLst>
                                  <p:childTnLst>
                                    <p:animRot by="-21600000">
                                      <p:cBhvr>
                                        <p:cTn id="63" dur="4000" fill="hold"/>
                                        <p:tgtEl>
                                          <p:spTgt spid="76"/>
                                        </p:tgtEl>
                                        <p:attrNameLst>
                                          <p:attrName>r</p:attrName>
                                        </p:attrNameLst>
                                      </p:cBhvr>
                                    </p:animRot>
                                  </p:childTnLst>
                                </p:cTn>
                              </p:par>
                              <p:par>
                                <p:cTn id="64" presetID="8" presetClass="emph" presetSubtype="0" repeatCount="indefinite" fill="hold" nodeType="withEffect">
                                  <p:stCondLst>
                                    <p:cond delay="160"/>
                                  </p:stCondLst>
                                  <p:childTnLst>
                                    <p:animRot by="21600000">
                                      <p:cBhvr>
                                        <p:cTn id="65" dur="4000" fill="hold"/>
                                        <p:tgtEl>
                                          <p:spTgt spid="79"/>
                                        </p:tgtEl>
                                        <p:attrNameLst>
                                          <p:attrName>r</p:attrName>
                                        </p:attrNameLst>
                                      </p:cBhvr>
                                    </p:animRot>
                                  </p:childTnLst>
                                </p:cTn>
                              </p:par>
                              <p:par>
                                <p:cTn id="66" presetID="16" presetClass="entr" presetSubtype="42" fill="hold" grpId="0" nodeType="withEffect">
                                  <p:stCondLst>
                                    <p:cond delay="1660"/>
                                  </p:stCondLst>
                                  <p:childTnLst>
                                    <p:set>
                                      <p:cBhvr>
                                        <p:cTn id="67" dur="1" fill="hold">
                                          <p:stCondLst>
                                            <p:cond delay="0"/>
                                          </p:stCondLst>
                                        </p:cTn>
                                        <p:tgtEl>
                                          <p:spTgt spid="82"/>
                                        </p:tgtEl>
                                        <p:attrNameLst>
                                          <p:attrName>style.visibility</p:attrName>
                                        </p:attrNameLst>
                                      </p:cBhvr>
                                      <p:to>
                                        <p:strVal val="visible"/>
                                      </p:to>
                                    </p:set>
                                    <p:animEffect transition="in" filter="barn(outHorizontal)">
                                      <p:cBhvr>
                                        <p:cTn id="68" dur="500"/>
                                        <p:tgtEl>
                                          <p:spTgt spid="82"/>
                                        </p:tgtEl>
                                      </p:cBhvr>
                                    </p:animEffect>
                                  </p:childTnLst>
                                </p:cTn>
                              </p:par>
                              <p:par>
                                <p:cTn id="69" presetID="10" presetClass="entr" presetSubtype="0" fill="hold" grpId="0" nodeType="withEffect">
                                  <p:stCondLst>
                                    <p:cond delay="210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10"/>
                                        <p:tgtEl>
                                          <p:spTgt spid="83"/>
                                        </p:tgtEl>
                                      </p:cBhvr>
                                    </p:animEffect>
                                  </p:childTnLst>
                                </p:cTn>
                              </p:par>
                              <p:par>
                                <p:cTn id="72" presetID="56" presetClass="path" presetSubtype="0" accel="50000" decel="50000" fill="hold" grpId="1" nodeType="withEffect">
                                  <p:stCondLst>
                                    <p:cond delay="2100"/>
                                  </p:stCondLst>
                                  <p:childTnLst>
                                    <p:animMotion origin="layout" path="M -0.23403 0.27809 L 3.33333E-6 -4.07407E-6 " pathEditMode="relative" rAng="0" ptsTypes="AA">
                                      <p:cBhvr>
                                        <p:cTn id="73" dur="500" fill="hold"/>
                                        <p:tgtEl>
                                          <p:spTgt spid="83"/>
                                        </p:tgtEl>
                                        <p:attrNameLst>
                                          <p:attrName>ppt_x</p:attrName>
                                          <p:attrName>ppt_y</p:attrName>
                                        </p:attrNameLst>
                                      </p:cBhvr>
                                      <p:rCtr x="11701" y="-13920"/>
                                    </p:animMotion>
                                  </p:childTnLst>
                                </p:cTn>
                              </p:par>
                              <p:par>
                                <p:cTn id="74" presetID="22" presetClass="entr" presetSubtype="8" fill="hold" grpId="0" nodeType="withEffect">
                                  <p:stCondLst>
                                    <p:cond delay="2500"/>
                                  </p:stCondLst>
                                  <p:childTnLst>
                                    <p:set>
                                      <p:cBhvr>
                                        <p:cTn id="75" dur="1" fill="hold">
                                          <p:stCondLst>
                                            <p:cond delay="0"/>
                                          </p:stCondLst>
                                        </p:cTn>
                                        <p:tgtEl>
                                          <p:spTgt spid="84"/>
                                        </p:tgtEl>
                                        <p:attrNameLst>
                                          <p:attrName>style.visibility</p:attrName>
                                        </p:attrNameLst>
                                      </p:cBhvr>
                                      <p:to>
                                        <p:strVal val="visible"/>
                                      </p:to>
                                    </p:set>
                                    <p:animEffect transition="in" filter="wipe(left)">
                                      <p:cBhvr>
                                        <p:cTn id="76" dur="500"/>
                                        <p:tgtEl>
                                          <p:spTgt spid="84"/>
                                        </p:tgtEl>
                                      </p:cBhvr>
                                    </p:animEffect>
                                  </p:childTnLst>
                                </p:cTn>
                              </p:par>
                              <p:par>
                                <p:cTn id="77" presetID="10" presetClass="entr" presetSubtype="0" fill="hold" grpId="0" nodeType="withEffect">
                                  <p:stCondLst>
                                    <p:cond delay="2750"/>
                                  </p:stCondLst>
                                  <p:childTnLst>
                                    <p:set>
                                      <p:cBhvr>
                                        <p:cTn id="78" dur="1" fill="hold">
                                          <p:stCondLst>
                                            <p:cond delay="0"/>
                                          </p:stCondLst>
                                        </p:cTn>
                                        <p:tgtEl>
                                          <p:spTgt spid="85"/>
                                        </p:tgtEl>
                                        <p:attrNameLst>
                                          <p:attrName>style.visibility</p:attrName>
                                        </p:attrNameLst>
                                      </p:cBhvr>
                                      <p:to>
                                        <p:strVal val="visible"/>
                                      </p:to>
                                    </p:set>
                                    <p:animEffect transition="in" filter="fade">
                                      <p:cBhvr>
                                        <p:cTn id="79" dur="10"/>
                                        <p:tgtEl>
                                          <p:spTgt spid="85"/>
                                        </p:tgtEl>
                                      </p:cBhvr>
                                    </p:animEffect>
                                  </p:childTnLst>
                                </p:cTn>
                              </p:par>
                              <p:par>
                                <p:cTn id="80" presetID="56" presetClass="path" presetSubtype="0" accel="50000" decel="50000" fill="hold" grpId="1" nodeType="withEffect">
                                  <p:stCondLst>
                                    <p:cond delay="2750"/>
                                  </p:stCondLst>
                                  <p:childTnLst>
                                    <p:animMotion origin="layout" path="M -0.26562 0.13766 L -2.77778E-6 -8.64198E-7 " pathEditMode="relative" rAng="0" ptsTypes="AA">
                                      <p:cBhvr>
                                        <p:cTn id="81" dur="500" fill="hold"/>
                                        <p:tgtEl>
                                          <p:spTgt spid="85"/>
                                        </p:tgtEl>
                                        <p:attrNameLst>
                                          <p:attrName>ppt_x</p:attrName>
                                          <p:attrName>ppt_y</p:attrName>
                                        </p:attrNameLst>
                                      </p:cBhvr>
                                      <p:rCtr x="13281" y="-6883"/>
                                    </p:animMotion>
                                  </p:childTnLst>
                                </p:cTn>
                              </p:par>
                              <p:par>
                                <p:cTn id="82" presetID="22" presetClass="entr" presetSubtype="8" fill="hold" grpId="0" nodeType="withEffect">
                                  <p:stCondLst>
                                    <p:cond delay="3250"/>
                                  </p:stCondLst>
                                  <p:childTnLst>
                                    <p:set>
                                      <p:cBhvr>
                                        <p:cTn id="83" dur="1" fill="hold">
                                          <p:stCondLst>
                                            <p:cond delay="0"/>
                                          </p:stCondLst>
                                        </p:cTn>
                                        <p:tgtEl>
                                          <p:spTgt spid="86"/>
                                        </p:tgtEl>
                                        <p:attrNameLst>
                                          <p:attrName>style.visibility</p:attrName>
                                        </p:attrNameLst>
                                      </p:cBhvr>
                                      <p:to>
                                        <p:strVal val="visible"/>
                                      </p:to>
                                    </p:set>
                                    <p:animEffect transition="in" filter="wipe(left)">
                                      <p:cBhvr>
                                        <p:cTn id="84" dur="500"/>
                                        <p:tgtEl>
                                          <p:spTgt spid="86"/>
                                        </p:tgtEl>
                                      </p:cBhvr>
                                    </p:animEffect>
                                  </p:childTnLst>
                                </p:cTn>
                              </p:par>
                              <p:par>
                                <p:cTn id="85" presetID="10" presetClass="entr" presetSubtype="0" fill="hold" grpId="0" nodeType="withEffect">
                                  <p:stCondLst>
                                    <p:cond delay="350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10"/>
                                        <p:tgtEl>
                                          <p:spTgt spid="87"/>
                                        </p:tgtEl>
                                      </p:cBhvr>
                                    </p:animEffect>
                                  </p:childTnLst>
                                </p:cTn>
                              </p:par>
                              <p:par>
                                <p:cTn id="88" presetID="56" presetClass="path" presetSubtype="0" accel="50000" decel="50000" fill="hold" grpId="1" nodeType="withEffect">
                                  <p:stCondLst>
                                    <p:cond delay="3500"/>
                                  </p:stCondLst>
                                  <p:childTnLst>
                                    <p:animMotion origin="layout" path="M -0.27483 -0.00062 L 3.33333E-6 3.82716E-6 " pathEditMode="relative" rAng="0" ptsTypes="AA">
                                      <p:cBhvr>
                                        <p:cTn id="89" dur="500" fill="hold"/>
                                        <p:tgtEl>
                                          <p:spTgt spid="87"/>
                                        </p:tgtEl>
                                        <p:attrNameLst>
                                          <p:attrName>ppt_x</p:attrName>
                                          <p:attrName>ppt_y</p:attrName>
                                        </p:attrNameLst>
                                      </p:cBhvr>
                                      <p:rCtr x="13733" y="31"/>
                                    </p:animMotion>
                                  </p:childTnLst>
                                </p:cTn>
                              </p:par>
                              <p:par>
                                <p:cTn id="90" presetID="22" presetClass="entr" presetSubtype="8" fill="hold" grpId="0" nodeType="withEffect">
                                  <p:stCondLst>
                                    <p:cond delay="4000"/>
                                  </p:stCondLst>
                                  <p:childTnLst>
                                    <p:set>
                                      <p:cBhvr>
                                        <p:cTn id="91" dur="1" fill="hold">
                                          <p:stCondLst>
                                            <p:cond delay="0"/>
                                          </p:stCondLst>
                                        </p:cTn>
                                        <p:tgtEl>
                                          <p:spTgt spid="88"/>
                                        </p:tgtEl>
                                        <p:attrNameLst>
                                          <p:attrName>style.visibility</p:attrName>
                                        </p:attrNameLst>
                                      </p:cBhvr>
                                      <p:to>
                                        <p:strVal val="visible"/>
                                      </p:to>
                                    </p:set>
                                    <p:animEffect transition="in" filter="wipe(left)">
                                      <p:cBhvr>
                                        <p:cTn id="92" dur="500"/>
                                        <p:tgtEl>
                                          <p:spTgt spid="88"/>
                                        </p:tgtEl>
                                      </p:cBhvr>
                                    </p:animEffect>
                                  </p:childTnLst>
                                </p:cTn>
                              </p:par>
                              <p:par>
                                <p:cTn id="93" presetID="10" presetClass="entr" presetSubtype="0" fill="hold" grpId="0" nodeType="withEffect">
                                  <p:stCondLst>
                                    <p:cond delay="4500"/>
                                  </p:stCondLst>
                                  <p:childTnLst>
                                    <p:set>
                                      <p:cBhvr>
                                        <p:cTn id="94" dur="1" fill="hold">
                                          <p:stCondLst>
                                            <p:cond delay="0"/>
                                          </p:stCondLst>
                                        </p:cTn>
                                        <p:tgtEl>
                                          <p:spTgt spid="89"/>
                                        </p:tgtEl>
                                        <p:attrNameLst>
                                          <p:attrName>style.visibility</p:attrName>
                                        </p:attrNameLst>
                                      </p:cBhvr>
                                      <p:to>
                                        <p:strVal val="visible"/>
                                      </p:to>
                                    </p:set>
                                    <p:animEffect transition="in" filter="fade">
                                      <p:cBhvr>
                                        <p:cTn id="95" dur="10"/>
                                        <p:tgtEl>
                                          <p:spTgt spid="89"/>
                                        </p:tgtEl>
                                      </p:cBhvr>
                                    </p:animEffect>
                                  </p:childTnLst>
                                </p:cTn>
                              </p:par>
                              <p:par>
                                <p:cTn id="96" presetID="56" presetClass="path" presetSubtype="0" accel="50000" decel="50000" fill="hold" grpId="1" nodeType="withEffect">
                                  <p:stCondLst>
                                    <p:cond delay="4500"/>
                                  </p:stCondLst>
                                  <p:childTnLst>
                                    <p:animMotion origin="layout" path="M -0.2651 -0.14506 L -4.44444E-6 -6.17284E-7 " pathEditMode="relative" rAng="0" ptsTypes="AA">
                                      <p:cBhvr>
                                        <p:cTn id="97" dur="500" fill="hold"/>
                                        <p:tgtEl>
                                          <p:spTgt spid="89"/>
                                        </p:tgtEl>
                                        <p:attrNameLst>
                                          <p:attrName>ppt_x</p:attrName>
                                          <p:attrName>ppt_y</p:attrName>
                                        </p:attrNameLst>
                                      </p:cBhvr>
                                      <p:rCtr x="13247" y="7253"/>
                                    </p:animMotion>
                                  </p:childTnLst>
                                </p:cTn>
                              </p:par>
                              <p:par>
                                <p:cTn id="98" presetID="22" presetClass="entr" presetSubtype="8" fill="hold" grpId="0" nodeType="withEffect">
                                  <p:stCondLst>
                                    <p:cond delay="5000"/>
                                  </p:stCondLst>
                                  <p:childTnLst>
                                    <p:set>
                                      <p:cBhvr>
                                        <p:cTn id="99" dur="1" fill="hold">
                                          <p:stCondLst>
                                            <p:cond delay="0"/>
                                          </p:stCondLst>
                                        </p:cTn>
                                        <p:tgtEl>
                                          <p:spTgt spid="90"/>
                                        </p:tgtEl>
                                        <p:attrNameLst>
                                          <p:attrName>style.visibility</p:attrName>
                                        </p:attrNameLst>
                                      </p:cBhvr>
                                      <p:to>
                                        <p:strVal val="visible"/>
                                      </p:to>
                                    </p:set>
                                    <p:animEffect transition="in" filter="wipe(left)">
                                      <p:cBhvr>
                                        <p:cTn id="100" dur="500"/>
                                        <p:tgtEl>
                                          <p:spTgt spid="90"/>
                                        </p:tgtEl>
                                      </p:cBhvr>
                                    </p:animEffect>
                                  </p:childTnLst>
                                </p:cTn>
                              </p:par>
                              <p:par>
                                <p:cTn id="101" presetID="10" presetClass="entr" presetSubtype="0" fill="hold" grpId="0" nodeType="withEffect">
                                  <p:stCondLst>
                                    <p:cond delay="550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10"/>
                                        <p:tgtEl>
                                          <p:spTgt spid="91"/>
                                        </p:tgtEl>
                                      </p:cBhvr>
                                    </p:animEffect>
                                  </p:childTnLst>
                                </p:cTn>
                              </p:par>
                              <p:par>
                                <p:cTn id="104" presetID="56" presetClass="path" presetSubtype="0" accel="50000" decel="50000" fill="hold" grpId="1" nodeType="withEffect">
                                  <p:stCondLst>
                                    <p:cond delay="5500"/>
                                  </p:stCondLst>
                                  <p:childTnLst>
                                    <p:animMotion origin="layout" path="M -0.23281 -0.29383 L -2.77778E-6 3.95062E-6 " pathEditMode="relative" rAng="0" ptsTypes="AA">
                                      <p:cBhvr>
                                        <p:cTn id="105" dur="500" fill="hold"/>
                                        <p:tgtEl>
                                          <p:spTgt spid="91"/>
                                        </p:tgtEl>
                                        <p:attrNameLst>
                                          <p:attrName>ppt_x</p:attrName>
                                          <p:attrName>ppt_y</p:attrName>
                                        </p:attrNameLst>
                                      </p:cBhvr>
                                      <p:rCtr x="11632" y="14691"/>
                                    </p:animMotion>
                                  </p:childTnLst>
                                </p:cTn>
                              </p:par>
                              <p:par>
                                <p:cTn id="106" presetID="22" presetClass="entr" presetSubtype="8" fill="hold" grpId="0" nodeType="withEffect">
                                  <p:stCondLst>
                                    <p:cond delay="6000"/>
                                  </p:stCondLst>
                                  <p:childTnLst>
                                    <p:set>
                                      <p:cBhvr>
                                        <p:cTn id="107" dur="1" fill="hold">
                                          <p:stCondLst>
                                            <p:cond delay="0"/>
                                          </p:stCondLst>
                                        </p:cTn>
                                        <p:tgtEl>
                                          <p:spTgt spid="92"/>
                                        </p:tgtEl>
                                        <p:attrNameLst>
                                          <p:attrName>style.visibility</p:attrName>
                                        </p:attrNameLst>
                                      </p:cBhvr>
                                      <p:to>
                                        <p:strVal val="visible"/>
                                      </p:to>
                                    </p:set>
                                    <p:animEffect transition="in" filter="wipe(left)">
                                      <p:cBhvr>
                                        <p:cTn id="10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6" grpId="1" animBg="1"/>
      <p:bldP spid="67" grpId="0" animBg="1"/>
      <p:bldP spid="67" grpId="1" animBg="1"/>
      <p:bldP spid="68" grpId="0" animBg="1"/>
      <p:bldP spid="68" grpId="1" animBg="1"/>
      <p:bldP spid="69" grpId="0" animBg="1"/>
      <p:bldP spid="69" grpId="1" animBg="1"/>
      <p:bldP spid="82" grpId="0" bldLvl="0" animBg="1"/>
      <p:bldP spid="83" grpId="0" bldLvl="0" animBg="1"/>
      <p:bldP spid="83" grpId="1" bldLvl="0" animBg="1"/>
      <p:bldP spid="84" grpId="0"/>
      <p:bldP spid="85" grpId="0" bldLvl="0" animBg="1"/>
      <p:bldP spid="85" grpId="1" bldLvl="0" animBg="1"/>
      <p:bldP spid="86" grpId="0"/>
      <p:bldP spid="87" grpId="0" bldLvl="0" animBg="1"/>
      <p:bldP spid="87" grpId="1" bldLvl="0" animBg="1"/>
      <p:bldP spid="88" grpId="0"/>
      <p:bldP spid="89" grpId="0" bldLvl="0" animBg="1"/>
      <p:bldP spid="89" grpId="1" bldLvl="0" animBg="1"/>
      <p:bldP spid="90" grpId="0"/>
      <p:bldP spid="91" grpId="0" bldLvl="0" animBg="1"/>
      <p:bldP spid="91" grpId="1" bldLvl="0" animBg="1"/>
      <p:bldP spid="9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QQ图片20180628172038"/>
          <p:cNvPicPr>
            <a:picLocks noChangeAspect="1"/>
          </p:cNvPicPr>
          <p:nvPr/>
        </p:nvPicPr>
        <p:blipFill>
          <a:blip r:embed="rId1"/>
          <a:stretch>
            <a:fillRect/>
          </a:stretch>
        </p:blipFill>
        <p:spPr>
          <a:xfrm>
            <a:off x="1734820" y="3484245"/>
            <a:ext cx="3963670" cy="2964815"/>
          </a:xfrm>
          <a:prstGeom prst="round2DiagRect">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6" name="图片 5" descr="QQ图片20180628172158"/>
          <p:cNvPicPr>
            <a:picLocks noChangeAspect="1"/>
          </p:cNvPicPr>
          <p:nvPr/>
        </p:nvPicPr>
        <p:blipFill>
          <a:blip r:embed="rId2"/>
          <a:stretch>
            <a:fillRect/>
          </a:stretch>
        </p:blipFill>
        <p:spPr>
          <a:xfrm>
            <a:off x="6953250" y="448945"/>
            <a:ext cx="4080510" cy="2920365"/>
          </a:xfrm>
          <a:prstGeom prst="round2DiagRect">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7" name="图片 6" descr="QQ图片20180628172102"/>
          <p:cNvPicPr>
            <a:picLocks noChangeAspect="1"/>
          </p:cNvPicPr>
          <p:nvPr/>
        </p:nvPicPr>
        <p:blipFill>
          <a:blip r:embed="rId3"/>
          <a:stretch>
            <a:fillRect/>
          </a:stretch>
        </p:blipFill>
        <p:spPr>
          <a:xfrm>
            <a:off x="6342380" y="3728720"/>
            <a:ext cx="4380865" cy="2823210"/>
          </a:xfrm>
          <a:prstGeom prst="round2DiagRect">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pic>
        <p:nvPicPr>
          <p:cNvPr id="8" name="图片 7" descr="QQ图片20180628172117"/>
          <p:cNvPicPr>
            <a:picLocks noChangeAspect="1"/>
          </p:cNvPicPr>
          <p:nvPr/>
        </p:nvPicPr>
        <p:blipFill>
          <a:blip r:embed="rId4"/>
          <a:stretch>
            <a:fillRect/>
          </a:stretch>
        </p:blipFill>
        <p:spPr>
          <a:xfrm rot="16200000">
            <a:off x="2766695" y="-379730"/>
            <a:ext cx="2900045" cy="4250055"/>
          </a:xfrm>
          <a:prstGeom prst="round2DiagRect">
            <a:avLst/>
          </a:prstGeom>
          <a:ln w="25400">
            <a:solidFill>
              <a:schemeClr val="bg1"/>
            </a:solidFill>
          </a:ln>
          <a:effectLst>
            <a:glow rad="101600">
              <a:schemeClr val="accent4">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rot="21360000">
            <a:off x="424180" y="455930"/>
            <a:ext cx="4578350" cy="3865880"/>
          </a:xfrm>
          <a:prstGeom prst="rect">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2" name="图片 1"/>
          <p:cNvPicPr>
            <a:picLocks noChangeAspect="1"/>
          </p:cNvPicPr>
          <p:nvPr/>
        </p:nvPicPr>
        <p:blipFill>
          <a:blip r:embed="rId2"/>
          <a:srcRect l="1660" t="4991" r="2278"/>
          <a:stretch>
            <a:fillRect/>
          </a:stretch>
        </p:blipFill>
        <p:spPr>
          <a:xfrm rot="21300000">
            <a:off x="3631565" y="2881630"/>
            <a:ext cx="4928870" cy="3656965"/>
          </a:xfrm>
          <a:prstGeom prst="flowChartPunchedCard">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pic>
        <p:nvPicPr>
          <p:cNvPr id="4" name="图片 3" descr="8993B972B67C0A7A7CAE9E85133F78D6"/>
          <p:cNvPicPr>
            <a:picLocks noChangeAspect="1"/>
          </p:cNvPicPr>
          <p:nvPr/>
        </p:nvPicPr>
        <p:blipFill>
          <a:blip r:embed="rId3"/>
          <a:srcRect t="6692" r="7464" b="7885"/>
          <a:stretch>
            <a:fillRect/>
          </a:stretch>
        </p:blipFill>
        <p:spPr>
          <a:xfrm rot="16680000">
            <a:off x="7929245" y="-464820"/>
            <a:ext cx="2917190" cy="4787900"/>
          </a:xfrm>
          <a:prstGeom prst="flowChartPunchedCard">
            <a:avLst/>
          </a:prstGeom>
          <a:ln w="25400">
            <a:solidFill>
              <a:schemeClr val="bg1"/>
            </a:solidFill>
          </a:ln>
          <a:effectLst>
            <a:glow rad="101600">
              <a:schemeClr val="accent1">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rot="21360000">
            <a:off x="344170" y="2087880"/>
            <a:ext cx="5198110" cy="3898900"/>
          </a:xfrm>
          <a:prstGeom prst="rect">
            <a:avLst/>
          </a:prstGeom>
        </p:spPr>
      </p:pic>
      <p:pic>
        <p:nvPicPr>
          <p:cNvPr id="3" name="图片 2" descr="7"/>
          <p:cNvPicPr>
            <a:picLocks noChangeAspect="1"/>
          </p:cNvPicPr>
          <p:nvPr/>
        </p:nvPicPr>
        <p:blipFill>
          <a:blip r:embed="rId2"/>
          <a:stretch>
            <a:fillRect/>
          </a:stretch>
        </p:blipFill>
        <p:spPr>
          <a:xfrm rot="240000">
            <a:off x="5459730" y="448310"/>
            <a:ext cx="6427470" cy="2997200"/>
          </a:xfrm>
          <a:prstGeom prst="rect">
            <a:avLst/>
          </a:prstGeom>
        </p:spPr>
      </p:pic>
      <p:pic>
        <p:nvPicPr>
          <p:cNvPr id="4" name="图片 3" descr="QQ图片20180613083348__副本"/>
          <p:cNvPicPr>
            <a:picLocks noChangeAspect="1"/>
          </p:cNvPicPr>
          <p:nvPr/>
        </p:nvPicPr>
        <p:blipFill>
          <a:blip r:embed="rId3"/>
          <a:stretch>
            <a:fillRect/>
          </a:stretch>
        </p:blipFill>
        <p:spPr>
          <a:xfrm>
            <a:off x="6367145" y="3423920"/>
            <a:ext cx="4396105" cy="3297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304764" y="3009531"/>
            <a:ext cx="7655634"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1500" dirty="0">
                <a:solidFill>
                  <a:schemeClr val="tx2"/>
                </a:solidFill>
                <a:latin typeface="微软雅黑" panose="020B0503020204020204" pitchFamily="34" charset="-122"/>
                <a:ea typeface="微软雅黑" panose="020B0503020204020204" pitchFamily="34" charset="-122"/>
              </a:rPr>
              <a:t>谢谢</a:t>
            </a:r>
            <a:endParaRPr lang="zh-CN" altLang="en-US" sz="115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3" name="矩形 2"/>
          <p:cNvSpPr/>
          <p:nvPr/>
        </p:nvSpPr>
        <p:spPr>
          <a:xfrm>
            <a:off x="909246" y="2381186"/>
            <a:ext cx="1221790" cy="922020"/>
          </a:xfrm>
          <a:prstGeom prst="rect">
            <a:avLst/>
          </a:prstGeom>
        </p:spPr>
        <p:txBody>
          <a:bodyPr wrap="square">
            <a:spAutoFit/>
          </a:bodyPr>
          <a:lstStyle/>
          <a:p>
            <a:r>
              <a:rPr lang="zh-CN" sz="5400" b="1" dirty="0">
                <a:solidFill>
                  <a:srgbClr val="FFFFFF"/>
                </a:solidFill>
                <a:latin typeface="+mj-ea"/>
                <a:ea typeface="+mj-ea"/>
                <a:cs typeface="Hiragino Sans GB W6"/>
              </a:rPr>
              <a:t>一</a:t>
            </a:r>
            <a:endParaRPr lang="zh-CN" sz="5400" b="1" dirty="0">
              <a:solidFill>
                <a:srgbClr val="FFFFFF"/>
              </a:solidFill>
              <a:latin typeface="+mj-ea"/>
              <a:ea typeface="+mj-ea"/>
              <a:cs typeface="Hiragino Sans GB W6"/>
            </a:endParaRPr>
          </a:p>
        </p:txBody>
      </p:sp>
      <p:sp>
        <p:nvSpPr>
          <p:cNvPr id="4" name="矩形 3"/>
          <p:cNvSpPr/>
          <p:nvPr/>
        </p:nvSpPr>
        <p:spPr>
          <a:xfrm>
            <a:off x="2451100" y="2581910"/>
            <a:ext cx="5647690" cy="645160"/>
          </a:xfrm>
          <a:prstGeom prst="rect">
            <a:avLst/>
          </a:prstGeom>
        </p:spPr>
        <p:txBody>
          <a:bodyPr wrap="square">
            <a:spAutoFit/>
          </a:bodyPr>
          <a:lstStyle/>
          <a:p>
            <a:pPr algn="dist"/>
            <a:r>
              <a:rPr lang="zh-CN" altLang="en-US" sz="3600" b="1" kern="0" dirty="0">
                <a:solidFill>
                  <a:schemeClr val="bg1"/>
                </a:solidFill>
                <a:latin typeface="微软雅黑" panose="020B0503020204020204" pitchFamily="34" charset="-122"/>
                <a:ea typeface="微软雅黑" panose="020B0503020204020204" pitchFamily="34" charset="-122"/>
                <a:sym typeface="+mn-ea"/>
              </a:rPr>
              <a:t>团队组员大亮相</a:t>
            </a:r>
            <a:endParaRPr lang="zh-CN" altLang="en-US" sz="3600" b="1" kern="0" spc="300" dirty="0">
              <a:solidFill>
                <a:schemeClr val="bg1"/>
              </a:solidFill>
              <a:latin typeface="微软雅黑" panose="020B0503020204020204" pitchFamily="34" charset="-122"/>
              <a:ea typeface="微软雅黑" panose="020B0503020204020204" pitchFamily="34" charset="-122"/>
              <a:cs typeface="Hiragino Sans GB W3"/>
              <a:sym typeface="+mn-ea"/>
            </a:endParaRP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20"/>
          <p:cNvSpPr/>
          <p:nvPr/>
        </p:nvSpPr>
        <p:spPr bwMode="auto">
          <a:xfrm>
            <a:off x="6389370" y="1570355"/>
            <a:ext cx="509333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55000"/>
              </a:lnSpc>
              <a:spcBef>
                <a:spcPct val="0"/>
              </a:spcBef>
              <a:spcAft>
                <a:spcPct val="0"/>
              </a:spcAft>
            </a:pPr>
            <a:r>
              <a:rPr lang="en-US" sz="2000" dirty="0">
                <a:solidFill>
                  <a:schemeClr val="tx1"/>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        </a:t>
            </a:r>
            <a:r>
              <a:rPr sz="2000" dirty="0">
                <a:solidFill>
                  <a:schemeClr val="tx1"/>
                </a:solidFill>
                <a:latin typeface="微软雅黑" panose="020B0503020204020204" pitchFamily="34" charset="-122"/>
                <a:ea typeface="微软雅黑" panose="020B0503020204020204" pitchFamily="34" charset="-122"/>
                <a:cs typeface="Open Sans Condensed Light" pitchFamily="34" charset="0"/>
                <a:sym typeface="Open Sans Cond Light" charset="0"/>
              </a:rPr>
              <a:t>本学年音乐教研组有9名音乐老师，组成了一支充满朝气的团队。这是一支非常年轻化的团队，主要优势： 9位音乐老师平均年龄不满30岁，其中有1位常州市教坛新秀，2位区骨干音乐教师，几位都有一定的教学经验和社团训练方法，为学校各项比赛、活动贡献了自己最大的力量。</a:t>
            </a:r>
            <a:endParaRPr sz="2000" dirty="0">
              <a:solidFill>
                <a:schemeClr val="tx1"/>
              </a:solidFill>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sp>
        <p:nvSpPr>
          <p:cNvPr id="2" name="标题 1"/>
          <p:cNvSpPr>
            <a:spLocks noGrp="1"/>
          </p:cNvSpPr>
          <p:nvPr>
            <p:ph type="title"/>
          </p:nvPr>
        </p:nvSpPr>
        <p:spPr>
          <a:xfrm>
            <a:off x="2567940" y="469900"/>
            <a:ext cx="2156460" cy="383540"/>
          </a:xfrm>
          <a:ln>
            <a:noFill/>
          </a:ln>
        </p:spPr>
        <p:txBody>
          <a:bodyPr>
            <a:noAutofit/>
          </a:bodyPr>
          <a:lstStyle/>
          <a:p>
            <a:r>
              <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rPr>
              <a:t>音乐组</a:t>
            </a:r>
            <a:endPar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endParaRPr>
          </a:p>
        </p:txBody>
      </p:sp>
      <p:pic>
        <p:nvPicPr>
          <p:cNvPr id="4" name="图片 3" descr="QQ图片20180625110856"/>
          <p:cNvPicPr>
            <a:picLocks noChangeAspect="1"/>
          </p:cNvPicPr>
          <p:nvPr/>
        </p:nvPicPr>
        <p:blipFill>
          <a:blip r:embed="rId1"/>
          <a:stretch>
            <a:fillRect/>
          </a:stretch>
        </p:blipFill>
        <p:spPr>
          <a:xfrm rot="21420000">
            <a:off x="685800" y="1793240"/>
            <a:ext cx="5354955" cy="3719195"/>
          </a:xfrm>
          <a:prstGeom prst="dodecagon">
            <a:avLst/>
          </a:prstGeom>
          <a:ln w="25400">
            <a:solidFill>
              <a:schemeClr val="bg1"/>
            </a:solidFill>
          </a:ln>
          <a:effectLst>
            <a:glow rad="101600">
              <a:srgbClr val="C193B3">
                <a:alpha val="40000"/>
              </a:srgb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2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20"/>
          <p:cNvSpPr/>
          <p:nvPr/>
        </p:nvSpPr>
        <p:spPr bwMode="auto">
          <a:xfrm>
            <a:off x="642620" y="2023110"/>
            <a:ext cx="5092700" cy="330327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55000"/>
              </a:lnSpc>
            </a:pPr>
            <a:r>
              <a:rPr lang="en-US" sz="2000" dirty="0">
                <a:latin typeface="微软雅黑" panose="020B0503020204020204" pitchFamily="34" charset="-122"/>
                <a:ea typeface="微软雅黑" panose="020B0503020204020204" pitchFamily="34" charset="-122"/>
                <a:cs typeface="Open Sans Condensed Light" pitchFamily="34" charset="0"/>
                <a:sym typeface="Open Sans Cond Light" charset="0"/>
              </a:rPr>
              <a:t>       本学年体育组共有13名专职老师组成了一支年轻的队伍，其中11人在35周岁以下，年轻是他们的优势，因为年轻，所以富有活力，有拼劲，结合组员精湛的专项技术，不断为学校日常体育工作和竞技体育工作做出贡献。</a:t>
            </a:r>
            <a:endParaRPr lang="en-US" sz="2000" dirty="0">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sp>
        <p:nvSpPr>
          <p:cNvPr id="2" name="标题 1"/>
          <p:cNvSpPr>
            <a:spLocks noGrp="1"/>
          </p:cNvSpPr>
          <p:nvPr>
            <p:ph type="title"/>
          </p:nvPr>
        </p:nvSpPr>
        <p:spPr>
          <a:xfrm>
            <a:off x="2567940" y="469900"/>
            <a:ext cx="2156460" cy="383540"/>
          </a:xfrm>
          <a:ln>
            <a:noFill/>
          </a:ln>
        </p:spPr>
        <p:txBody>
          <a:bodyPr>
            <a:noAutofit/>
          </a:bodyPr>
          <a:lstStyle/>
          <a:p>
            <a:r>
              <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rPr>
              <a:t>体育组</a:t>
            </a:r>
            <a:endPar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endParaRPr>
          </a:p>
        </p:txBody>
      </p:sp>
      <p:pic>
        <p:nvPicPr>
          <p:cNvPr id="3" name="图片 2"/>
          <p:cNvPicPr>
            <a:picLocks noChangeAspect="1"/>
          </p:cNvPicPr>
          <p:nvPr/>
        </p:nvPicPr>
        <p:blipFill>
          <a:blip r:embed="rId1"/>
          <a:stretch>
            <a:fillRect/>
          </a:stretch>
        </p:blipFill>
        <p:spPr>
          <a:xfrm rot="180000">
            <a:off x="6012815" y="1753235"/>
            <a:ext cx="5407660" cy="4058285"/>
          </a:xfrm>
          <a:prstGeom prst="foldedCorner">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2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20"/>
          <p:cNvSpPr/>
          <p:nvPr/>
        </p:nvSpPr>
        <p:spPr bwMode="auto">
          <a:xfrm>
            <a:off x="6607175" y="1838960"/>
            <a:ext cx="4669155" cy="2964815"/>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55000"/>
              </a:lnSpc>
            </a:pPr>
            <a:r>
              <a:rPr lang="en-US" sz="2000" dirty="0">
                <a:latin typeface="微软雅黑" panose="020B0503020204020204" pitchFamily="34" charset="-122"/>
                <a:ea typeface="微软雅黑" panose="020B0503020204020204" pitchFamily="34" charset="-122"/>
                <a:cs typeface="Open Sans Condensed Light" pitchFamily="34" charset="0"/>
                <a:sym typeface="Open Sans Cond Light" charset="0"/>
              </a:rPr>
              <a:t>      本学年科学信息组总共由10名专职老师组成，是一支和谐向上的团队，主要优势： 10位教师知识渊博以老带新组成合理，其中有1位全国优秀教师，1位市骨干教师，1位市教坛新秀，1位区学科带头人，其他几位都有着非常丰富的教学经验和一技之长。</a:t>
            </a:r>
            <a:endParaRPr lang="en-US" sz="2000" dirty="0">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sp>
        <p:nvSpPr>
          <p:cNvPr id="2" name="标题 1"/>
          <p:cNvSpPr>
            <a:spLocks noGrp="1"/>
          </p:cNvSpPr>
          <p:nvPr>
            <p:ph type="title"/>
          </p:nvPr>
        </p:nvSpPr>
        <p:spPr>
          <a:xfrm>
            <a:off x="2567940" y="469900"/>
            <a:ext cx="4039235" cy="383540"/>
          </a:xfrm>
          <a:ln>
            <a:noFill/>
          </a:ln>
        </p:spPr>
        <p:txBody>
          <a:bodyPr>
            <a:noAutofit/>
          </a:bodyPr>
          <a:lstStyle/>
          <a:p>
            <a:r>
              <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rPr>
              <a:t>科学信息组</a:t>
            </a:r>
            <a:endPar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endParaRPr>
          </a:p>
        </p:txBody>
      </p:sp>
      <p:pic>
        <p:nvPicPr>
          <p:cNvPr id="3" name="图片 2" descr="QQ图片20180625142443"/>
          <p:cNvPicPr>
            <a:picLocks noChangeAspect="1"/>
          </p:cNvPicPr>
          <p:nvPr/>
        </p:nvPicPr>
        <p:blipFill>
          <a:blip r:embed="rId1"/>
          <a:stretch>
            <a:fillRect/>
          </a:stretch>
        </p:blipFill>
        <p:spPr>
          <a:xfrm rot="21300000">
            <a:off x="848360" y="1828165"/>
            <a:ext cx="5269865" cy="3953510"/>
          </a:xfrm>
          <a:prstGeom prst="dodecagon">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2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20"/>
          <p:cNvSpPr/>
          <p:nvPr/>
        </p:nvSpPr>
        <p:spPr bwMode="auto">
          <a:xfrm>
            <a:off x="391795" y="1925320"/>
            <a:ext cx="5604510" cy="3935730"/>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nchor="t">
            <a:noAutofit/>
          </a:bodyPr>
          <a:lstStyle/>
          <a:p>
            <a:pPr lvl="0" algn="l" fontAlgn="base">
              <a:lnSpc>
                <a:spcPct val="155000"/>
              </a:lnSpc>
            </a:pPr>
            <a:r>
              <a:rPr lang="en-US" sz="2000" dirty="0">
                <a:latin typeface="微软雅黑" panose="020B0503020204020204" pitchFamily="34" charset="-122"/>
                <a:ea typeface="微软雅黑" panose="020B0503020204020204" pitchFamily="34" charset="-122"/>
                <a:cs typeface="Open Sans Condensed Light" pitchFamily="34" charset="0"/>
                <a:sym typeface="Open Sans Cond Light" charset="0"/>
              </a:rPr>
              <a:t>       本学年美术教研组总共有11名美术老师，组成了一支青春活泼、富有特色的团队。主要优势： 有1位常州市教学能手，1位市骨干教师，1位区学科带头人，几位老师都有较好的教学经验和创新意识。其他几位教师也都积极向上，各有所长，是一支乐于发现美、创造美的团队。</a:t>
            </a:r>
            <a:endParaRPr lang="en-US" sz="2000" dirty="0">
              <a:latin typeface="微软雅黑" panose="020B0503020204020204" pitchFamily="34" charset="-122"/>
              <a:ea typeface="微软雅黑" panose="020B0503020204020204" pitchFamily="34" charset="-122"/>
              <a:cs typeface="Open Sans Condensed Light" pitchFamily="34" charset="0"/>
              <a:sym typeface="Open Sans Cond Light" charset="0"/>
            </a:endParaRPr>
          </a:p>
        </p:txBody>
      </p:sp>
      <p:sp>
        <p:nvSpPr>
          <p:cNvPr id="2" name="标题 1"/>
          <p:cNvSpPr>
            <a:spLocks noGrp="1"/>
          </p:cNvSpPr>
          <p:nvPr>
            <p:ph type="title"/>
          </p:nvPr>
        </p:nvSpPr>
        <p:spPr>
          <a:xfrm>
            <a:off x="2567940" y="469900"/>
            <a:ext cx="4039235" cy="383540"/>
          </a:xfrm>
          <a:ln>
            <a:noFill/>
          </a:ln>
        </p:spPr>
        <p:txBody>
          <a:bodyPr>
            <a:noAutofit/>
          </a:bodyPr>
          <a:lstStyle/>
          <a:p>
            <a:r>
              <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rPr>
              <a:t>美术组</a:t>
            </a:r>
            <a:endParaRPr lang="zh-CN" altLang="en-US" sz="4400" i="0" dirty="0">
              <a:ln w="12700">
                <a:solidFill>
                  <a:schemeClr val="bg1"/>
                </a:solidFill>
              </a:ln>
              <a:effectLst>
                <a:glow rad="63500">
                  <a:srgbClr val="92D050">
                    <a:alpha val="40000"/>
                  </a:srgbClr>
                </a:glow>
                <a:outerShdw blurRad="38100" dist="38100" dir="2700000" algn="tl">
                  <a:srgbClr val="000000">
                    <a:alpha val="43137"/>
                  </a:srgbClr>
                </a:outerShdw>
              </a:effectLst>
            </a:endParaRPr>
          </a:p>
        </p:txBody>
      </p:sp>
      <p:pic>
        <p:nvPicPr>
          <p:cNvPr id="3" name="图片 2"/>
          <p:cNvPicPr>
            <a:picLocks noChangeAspect="1"/>
          </p:cNvPicPr>
          <p:nvPr/>
        </p:nvPicPr>
        <p:blipFill>
          <a:blip r:embed="rId1"/>
          <a:stretch>
            <a:fillRect/>
          </a:stretch>
        </p:blipFill>
        <p:spPr>
          <a:xfrm rot="360000">
            <a:off x="6416675" y="1783715"/>
            <a:ext cx="5228590" cy="3921760"/>
          </a:xfrm>
          <a:prstGeom prst="foldedCorner">
            <a:avLst/>
          </a:prstGeom>
          <a:ln w="25400">
            <a:solidFill>
              <a:schemeClr val="bg1"/>
            </a:solidFill>
          </a:ln>
          <a:effectLst>
            <a:glow rad="101600">
              <a:schemeClr val="accent2">
                <a:satMod val="175000"/>
                <a:alpha val="40000"/>
              </a:schemeClr>
            </a:glow>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2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schemeClr val="accent1">
                <a:shade val="45000"/>
                <a:satMod val="135000"/>
              </a:schemeClr>
              <a:prstClr val="white"/>
            </a:duotone>
          </a:blip>
          <a:stretch>
            <a:fillRect/>
          </a:stretch>
        </p:blipFill>
        <p:spPr>
          <a:xfrm>
            <a:off x="397" y="2256274"/>
            <a:ext cx="12191207" cy="1193723"/>
          </a:xfrm>
          <a:prstGeom prst="rect">
            <a:avLst/>
          </a:prstGeom>
          <a:solidFill>
            <a:schemeClr val="bg2"/>
          </a:solidFill>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123" y="-815438"/>
            <a:ext cx="3289231" cy="4771415"/>
          </a:xfrm>
          <a:prstGeom prst="rect">
            <a:avLst/>
          </a:prstGeom>
        </p:spPr>
      </p:pic>
      <p:sp>
        <p:nvSpPr>
          <p:cNvPr id="4" name="矩形 3"/>
          <p:cNvSpPr/>
          <p:nvPr/>
        </p:nvSpPr>
        <p:spPr>
          <a:xfrm>
            <a:off x="2451100" y="2581910"/>
            <a:ext cx="5647690" cy="645160"/>
          </a:xfrm>
          <a:prstGeom prst="rect">
            <a:avLst/>
          </a:prstGeom>
        </p:spPr>
        <p:txBody>
          <a:bodyPr wrap="square">
            <a:spAutoFit/>
          </a:bodyPr>
          <a:lstStyle/>
          <a:p>
            <a:pPr algn="dist"/>
            <a:r>
              <a:rPr lang="zh-CN" altLang="en-US" sz="3600" b="1" kern="0" dirty="0">
                <a:solidFill>
                  <a:schemeClr val="bg1"/>
                </a:solidFill>
                <a:latin typeface="微软雅黑" panose="020B0503020204020204" pitchFamily="34" charset="-122"/>
                <a:ea typeface="微软雅黑" panose="020B0503020204020204" pitchFamily="34" charset="-122"/>
                <a:sym typeface="+mn-ea"/>
              </a:rPr>
              <a:t>团队思想合作化</a:t>
            </a:r>
            <a:endParaRPr lang="zh-CN" altLang="en-US" sz="3600" b="1" kern="0" dirty="0">
              <a:solidFill>
                <a:schemeClr val="bg1"/>
              </a:solidFill>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300000">
            <a:off x="-460073" y="3834430"/>
            <a:ext cx="3289231" cy="4771415"/>
          </a:xfrm>
          <a:prstGeom prst="rect">
            <a:avLst/>
          </a:prstGeom>
        </p:spPr>
      </p:pic>
      <p:sp>
        <p:nvSpPr>
          <p:cNvPr id="5" name="矩形 4"/>
          <p:cNvSpPr/>
          <p:nvPr/>
        </p:nvSpPr>
        <p:spPr>
          <a:xfrm>
            <a:off x="909320" y="2381250"/>
            <a:ext cx="1405890" cy="922020"/>
          </a:xfrm>
          <a:prstGeom prst="rect">
            <a:avLst/>
          </a:prstGeom>
        </p:spPr>
        <p:txBody>
          <a:bodyPr wrap="square">
            <a:spAutoFit/>
          </a:bodyPr>
          <a:p>
            <a:r>
              <a:rPr lang="zh-CN" altLang="en-US" sz="5400" b="1" dirty="0">
                <a:solidFill>
                  <a:srgbClr val="FFFFFF"/>
                </a:solidFill>
                <a:latin typeface="+mj-ea"/>
                <a:ea typeface="+mj-ea"/>
                <a:cs typeface="Hiragino Sans GB W6"/>
              </a:rPr>
              <a:t>二</a:t>
            </a:r>
            <a:endParaRPr lang="zh-CN" altLang="en-US" sz="5400" b="1" dirty="0">
              <a:solidFill>
                <a:srgbClr val="FFFFFF"/>
              </a:solidFill>
              <a:latin typeface="+mj-ea"/>
              <a:ea typeface="+mj-ea"/>
              <a:cs typeface="Hiragino Sans GB W6"/>
            </a:endParaRPr>
          </a:p>
        </p:txBody>
      </p:sp>
    </p:spTree>
  </p:cSld>
  <p:clrMapOvr>
    <a:masterClrMapping/>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00"/>
                                        <p:tgtEl>
                                          <p:spTgt spid="2"/>
                                        </p:tgtEl>
                                        <p:attrNameLst>
                                          <p:attrName>ppt_x</p:attrName>
                                        </p:attrNameLst>
                                      </p:cBhvr>
                                      <p:tavLst>
                                        <p:tav tm="0">
                                          <p:val>
                                            <p:strVal val="#ppt_x-#ppt_w*1.125000"/>
                                          </p:val>
                                        </p:tav>
                                        <p:tav tm="100000">
                                          <p:val>
                                            <p:strVal val="#ppt_x"/>
                                          </p:val>
                                        </p:tav>
                                      </p:tavLst>
                                    </p:anim>
                                    <p:animEffect transition="in" filter="wipe(right)">
                                      <p:cBhvr>
                                        <p:cTn id="19" dur="700"/>
                                        <p:tgtEl>
                                          <p:spTgt spid="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Office 主题">
  <a:themeElements>
    <a:clrScheme name="自定义 690">
      <a:dk1>
        <a:sysClr val="windowText" lastClr="000000"/>
      </a:dk1>
      <a:lt1>
        <a:sysClr val="window" lastClr="FFFFFF"/>
      </a:lt1>
      <a:dk2>
        <a:srgbClr val="6BB177"/>
      </a:dk2>
      <a:lt2>
        <a:srgbClr val="B85F9C"/>
      </a:lt2>
      <a:accent1>
        <a:srgbClr val="B85F9C"/>
      </a:accent1>
      <a:accent2>
        <a:srgbClr val="EA91B1"/>
      </a:accent2>
      <a:accent3>
        <a:srgbClr val="6BB177"/>
      </a:accent3>
      <a:accent4>
        <a:srgbClr val="B85F9C"/>
      </a:accent4>
      <a:accent5>
        <a:srgbClr val="EA91B1"/>
      </a:accent5>
      <a:accent6>
        <a:srgbClr val="6BB17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商务多彩蓝粉">
      <a:dk1>
        <a:sysClr val="windowText" lastClr="000000"/>
      </a:dk1>
      <a:lt1>
        <a:sysClr val="window" lastClr="FFFFFF"/>
      </a:lt1>
      <a:dk2>
        <a:srgbClr val="1F497D"/>
      </a:dk2>
      <a:lt2>
        <a:srgbClr val="EEECE1"/>
      </a:lt2>
      <a:accent1>
        <a:srgbClr val="17375E"/>
      </a:accent1>
      <a:accent2>
        <a:srgbClr val="FF5215"/>
      </a:accent2>
      <a:accent3>
        <a:srgbClr val="31859C"/>
      </a:accent3>
      <a:accent4>
        <a:srgbClr val="FF8860"/>
      </a:accent4>
      <a:accent5>
        <a:srgbClr val="262626"/>
      </a:accent5>
      <a:accent6>
        <a:srgbClr val="31859C"/>
      </a:accent6>
      <a:hlink>
        <a:srgbClr val="0000FF"/>
      </a:hlink>
      <a:folHlink>
        <a:srgbClr val="800080"/>
      </a:folHlink>
    </a:clrScheme>
    <a:fontScheme name="Custom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2630</Words>
  <Application>WPS 演示</Application>
  <PresentationFormat>宽屏</PresentationFormat>
  <Paragraphs>280</Paragraphs>
  <Slides>33</Slides>
  <Notes>14</Notes>
  <HiddenSlides>0</HiddenSlides>
  <MMClips>2</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33</vt:i4>
      </vt:variant>
    </vt:vector>
  </HeadingPairs>
  <TitlesOfParts>
    <vt:vector size="49" baseType="lpstr">
      <vt:lpstr>Arial</vt:lpstr>
      <vt:lpstr>宋体</vt:lpstr>
      <vt:lpstr>Wingdings</vt:lpstr>
      <vt:lpstr>微软雅黑</vt:lpstr>
      <vt:lpstr>Impact</vt:lpstr>
      <vt:lpstr>Hiragino Sans GB W6</vt:lpstr>
      <vt:lpstr>Hiragino Sans GB W3</vt:lpstr>
      <vt:lpstr>Open Sans Condensed Light</vt:lpstr>
      <vt:lpstr>Open Sans Cond Light</vt:lpstr>
      <vt:lpstr>Arial Unicode MS</vt:lpstr>
      <vt:lpstr>Arial Black</vt:lpstr>
      <vt:lpstr>Calibri</vt:lpstr>
      <vt:lpstr>仿宋</vt:lpstr>
      <vt:lpstr>Segoe Print</vt:lpstr>
      <vt:lpstr>Office 主题</vt:lpstr>
      <vt:lpstr>Custom Design</vt:lpstr>
      <vt:lpstr>PowerPoint 演示文稿</vt:lpstr>
      <vt:lpstr>PowerPoint 演示文稿</vt:lpstr>
      <vt:lpstr>PowerPoint 演示文稿</vt:lpstr>
      <vt:lpstr>PowerPoint 演示文稿</vt:lpstr>
      <vt:lpstr>音乐组</vt:lpstr>
      <vt:lpstr>体育组</vt:lpstr>
      <vt:lpstr>科学信息组</vt:lpstr>
      <vt:lpstr>美术组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aaa</cp:lastModifiedBy>
  <cp:revision>60</cp:revision>
  <dcterms:created xsi:type="dcterms:W3CDTF">2015-05-05T08:02:00Z</dcterms:created>
  <dcterms:modified xsi:type="dcterms:W3CDTF">2018-06-28T14:54:57Z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2052-10.1.0.7401</vt:lpwstr>
  </property>
  <property fmtid="{D5CDD505-2E9C-101B-9397-08002B2CF9AE}" pid="3" name="KSORubyTemplateID">
    <vt:lpwstr>2</vt:lpwstr>
  </property>
</Properties>
</file>