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32" r:id="rId5"/>
    <p:sldId id="258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23" r:id="rId14"/>
    <p:sldId id="324" r:id="rId15"/>
    <p:sldId id="325" r:id="rId16"/>
    <p:sldId id="327" r:id="rId17"/>
    <p:sldId id="326" r:id="rId18"/>
    <p:sldId id="328" r:id="rId19"/>
    <p:sldId id="333" r:id="rId20"/>
    <p:sldId id="350" r:id="rId21"/>
    <p:sldId id="330" r:id="rId22"/>
    <p:sldId id="329" r:id="rId23"/>
    <p:sldId id="351" r:id="rId24"/>
    <p:sldId id="35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4411"/>
    <a:srgbClr val="E13E1A"/>
    <a:srgbClr val="059BA3"/>
    <a:srgbClr val="FCDD03"/>
    <a:srgbClr val="8C7123"/>
    <a:srgbClr val="FFA600"/>
    <a:srgbClr val="5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2D43A-E69D-4B9E-8B10-14143DCE3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195B-CD9F-49A7-8E0B-3571845627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527" y="2227922"/>
            <a:ext cx="6733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rgbClr val="8944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宪法活动我来评</a:t>
            </a:r>
            <a:endParaRPr lang="en-US" altLang="zh-CN" sz="5400" dirty="0" smtClean="0">
              <a:solidFill>
                <a:srgbClr val="89441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5400" dirty="0" smtClean="0">
                <a:solidFill>
                  <a:srgbClr val="8944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——</a:t>
            </a:r>
            <a:r>
              <a:rPr lang="zh-CN" altLang="en-US" sz="5400" dirty="0" smtClean="0">
                <a:solidFill>
                  <a:srgbClr val="8944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四</a:t>
            </a:r>
            <a:r>
              <a:rPr lang="en-US" altLang="zh-CN" sz="5400" dirty="0" smtClean="0">
                <a:solidFill>
                  <a:srgbClr val="8944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5400" dirty="0" smtClean="0">
                <a:solidFill>
                  <a:srgbClr val="89441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主题班队</a:t>
            </a:r>
            <a:endParaRPr lang="zh-CN" altLang="en-US" sz="5400" dirty="0">
              <a:solidFill>
                <a:srgbClr val="89441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20" y="242596"/>
            <a:ext cx="5290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围绕“宪法”主题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内容绘制小报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版面设计合理、干净、整洁、大方。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色彩丰富，颜色搭配要美观，不能太单调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书写工整，无错别字。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75" y="1539240"/>
            <a:ext cx="5852795" cy="43910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110" y="1567815"/>
            <a:ext cx="5815965" cy="436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710055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124450" y="2111375"/>
            <a:ext cx="41662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 </a:t>
            </a:r>
            <a:r>
              <a:rPr lang="en-US" altLang="zh-CN" sz="6600" b="1" dirty="0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6600" b="1" dirty="0">
              <a:solidFill>
                <a:srgbClr val="059B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855210" y="3335655"/>
            <a:ext cx="5147945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学习部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0190" y="362585"/>
            <a:ext cx="4667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隶书" panose="02010509060101010101" pitchFamily="49" charset="-122"/>
                <a:ea typeface="隶书" panose="02010509060101010101" pitchFamily="49" charset="-122"/>
              </a:rPr>
              <a:t>宪法故事我来编</a:t>
            </a:r>
            <a:endParaRPr lang="zh-CN" altLang="en-US" sz="36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980940" y="1403985"/>
            <a:ext cx="5817870" cy="43637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35710" y="699135"/>
            <a:ext cx="2585720" cy="34493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35075" y="3460115"/>
            <a:ext cx="2586355" cy="3449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36060" y="2486025"/>
            <a:ext cx="46672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隶书" panose="02010509060101010101" pitchFamily="49" charset="-122"/>
                <a:ea typeface="隶书" panose="02010509060101010101" pitchFamily="49" charset="-122"/>
              </a:rPr>
              <a:t>话剧一</a:t>
            </a:r>
            <a:endParaRPr lang="zh-CN" altLang="en-US" sz="88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3415" y="587375"/>
            <a:ext cx="109156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第三十七条</a:t>
            </a:r>
            <a:r>
              <a:rPr lang="zh-CN" altLang="en-US" sz="36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中华人民共和国公民的人身自由不受侵犯。</a:t>
            </a:r>
            <a:endParaRPr lang="zh-CN" altLang="en-US" sz="36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36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禁止非法拘禁和以其他方法非法剥夺或者限制公民的人身自由，禁止非法搜查公民的身体。</a:t>
            </a:r>
            <a:endParaRPr lang="zh-CN" altLang="en-US" sz="36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zh-CN" altLang="en-US" sz="36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36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第三十八条</a:t>
            </a:r>
            <a:r>
              <a:rPr lang="zh-CN" altLang="en-US" sz="36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中华人民共和国公民的人格尊严不受侵犯。禁止用任何方法对公民进行侮辱、诽谤和诬告陷害。</a:t>
            </a:r>
            <a:endParaRPr lang="zh-CN" altLang="en-US" sz="36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36060" y="2486025"/>
            <a:ext cx="46672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隶书" panose="02010509060101010101" pitchFamily="49" charset="-122"/>
                <a:ea typeface="隶书" panose="02010509060101010101" pitchFamily="49" charset="-122"/>
              </a:rPr>
              <a:t>话剧二</a:t>
            </a:r>
            <a:endParaRPr lang="zh-CN" altLang="en-US" sz="88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710055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124450" y="2111375"/>
            <a:ext cx="41662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 </a:t>
            </a:r>
            <a:r>
              <a:rPr lang="en-US" altLang="zh-CN" sz="6600" b="1" dirty="0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6600" b="1" dirty="0">
              <a:solidFill>
                <a:srgbClr val="059B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684395" y="3335655"/>
            <a:ext cx="5147945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纪律部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710055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124450" y="2111375"/>
            <a:ext cx="4166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 </a:t>
            </a:r>
            <a:r>
              <a:rPr lang="en-US" altLang="zh-CN" sz="6600" b="1" dirty="0" smtClean="0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6600" b="1" dirty="0">
              <a:solidFill>
                <a:srgbClr val="059B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684395" y="3335655"/>
            <a:ext cx="5147945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宣传部</a:t>
            </a:r>
            <a:endParaRPr lang="zh-CN" altLang="en-US" sz="5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8320" y="392430"/>
            <a:ext cx="8595360" cy="60731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1465" y="287020"/>
            <a:ext cx="8511540" cy="605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268730" y="1692275"/>
            <a:ext cx="9361805" cy="2799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8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唱班歌</a:t>
            </a:r>
            <a:endParaRPr lang="zh-CN" altLang="en-US" sz="8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/>
            <a:r>
              <a:rPr lang="zh-CN" altLang="en-US" sz="8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《飞鹰最伟大》</a:t>
            </a:r>
            <a:endParaRPr lang="zh-CN" altLang="en-US" sz="8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" name="孙逊、馨梓 - 青蛙最伟大 (TV版伴奏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01835" y="511810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21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730" y="459740"/>
            <a:ext cx="9757410" cy="59385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6080" y="330200"/>
            <a:ext cx="8557260" cy="60731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7730" y="2526665"/>
            <a:ext cx="63474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latin typeface="隶书" panose="02010509060101010101" pitchFamily="49" charset="-122"/>
                <a:ea typeface="隶书" panose="02010509060101010101" pitchFamily="49" charset="-122"/>
              </a:rPr>
              <a:t>现场招募</a:t>
            </a:r>
            <a:endParaRPr lang="zh-CN" altLang="en-US" sz="80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710055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124450" y="2111375"/>
            <a:ext cx="41662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 </a:t>
            </a:r>
            <a:r>
              <a:rPr lang="en-US" altLang="zh-CN" sz="6600" b="1">
                <a:solidFill>
                  <a:srgbClr val="059B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6600" b="1">
              <a:solidFill>
                <a:srgbClr val="059B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4855210" y="3335655"/>
            <a:ext cx="5147945" cy="8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组织部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5233" y="373224"/>
            <a:ext cx="569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宪法知识竞答</a:t>
            </a:r>
            <a:endParaRPr lang="zh-CN" altLang="en-US" sz="4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021715" y="1532890"/>
            <a:ext cx="906970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.我国宪法序言规定：“本宪法以法律的形式确认了中国各族人民奋斗的成果，规定了国家的根本制度和根本任务，是国家的(    )。</a:t>
            </a:r>
            <a:endParaRPr lang="en-US" sz="3600" b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indent="0"/>
            <a:r>
              <a:rPr lang="en-US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A </a:t>
            </a:r>
            <a:r>
              <a:rPr lang="zh-CN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根本法</a:t>
            </a:r>
            <a:r>
              <a:rPr lang="en-US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    B </a:t>
            </a:r>
            <a:r>
              <a:rPr lang="zh-CN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上位法</a:t>
            </a:r>
            <a:r>
              <a:rPr lang="en-US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     C</a:t>
            </a:r>
            <a:r>
              <a:rPr lang="zh-CN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母法</a:t>
            </a:r>
            <a:r>
              <a:rPr lang="en-US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     D</a:t>
            </a:r>
            <a:r>
              <a:rPr lang="zh-CN" sz="3600" b="0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总章程</a:t>
            </a:r>
            <a:endParaRPr lang="zh-CN" altLang="en-US" sz="3600" dirty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5233" y="373224"/>
            <a:ext cx="569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宪法知识竞答</a:t>
            </a:r>
            <a:endParaRPr lang="zh-CN" altLang="en-US" sz="48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21715" y="1532890"/>
            <a:ext cx="906970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2.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我国的国家宪法日是？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(    )</a:t>
            </a:r>
            <a:endParaRPr lang="en-US" altLang="zh-CN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A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 11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月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日       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B 10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月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日       </a:t>
            </a:r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C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 12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月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日       </a:t>
            </a:r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D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 1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月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日</a:t>
            </a:r>
            <a:endParaRPr lang="zh-CN" altLang="en-US" sz="36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5233" y="373224"/>
            <a:ext cx="569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宪法知识竞答</a:t>
            </a:r>
            <a:endParaRPr lang="zh-CN" altLang="en-US" sz="48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21715" y="1532890"/>
            <a:ext cx="906970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3.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下列行为属于侵犯他人人格尊严权的有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(    )</a:t>
            </a:r>
            <a:endParaRPr lang="en-US" altLang="zh-CN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①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故意给别人起具有侮辱性的绰号</a:t>
            </a:r>
            <a:endParaRPr lang="zh-CN" altLang="en-US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②犯罪嫌疑人的照片被印在通缉令上</a:t>
            </a:r>
            <a:endParaRPr lang="zh-CN" altLang="en-US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③商场保安强行检查顾客的背包</a:t>
            </a:r>
            <a:endParaRPr lang="zh-CN" altLang="en-US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④医院未经患者同意将其姓名和病情发布在网上</a:t>
            </a:r>
            <a:endParaRPr lang="zh-CN" altLang="en-US" sz="36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5233" y="373224"/>
            <a:ext cx="569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宪法知识竞答</a:t>
            </a:r>
            <a:endParaRPr lang="zh-CN" altLang="en-US" sz="48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21715" y="1532890"/>
            <a:ext cx="9069705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4.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以下哪项不是我国宪法中规定的公民依法享有的权利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(    )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A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受教育权       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B 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选举权与被选举权     </a:t>
            </a:r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C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迁徙权    </a:t>
            </a:r>
            <a:r>
              <a:rPr lang="zh-CN" altLang="en-US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  </a:t>
            </a:r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D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人身自由权</a:t>
            </a:r>
            <a:endParaRPr lang="zh-CN" altLang="en-US" sz="36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5233" y="373224"/>
            <a:ext cx="569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宪法知识竞答</a:t>
            </a:r>
            <a:endParaRPr lang="zh-CN" altLang="en-US" sz="48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30446" y="1308956"/>
            <a:ext cx="9069705" cy="50783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5.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在我国，“公民”一词的含义是指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(    )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A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年满</a:t>
            </a:r>
            <a:r>
              <a:rPr lang="en-US" altLang="zh-CN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18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周岁具有我国国籍的人        </a:t>
            </a:r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B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享有政治权利的人</a:t>
            </a:r>
            <a:endParaRPr lang="zh-CN" altLang="en-US" sz="3600" b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C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具有我国国籍的人                   </a:t>
            </a:r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lang="en-US" altLang="zh-CN" sz="3600" b="1" dirty="0" smtClean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D</a:t>
            </a:r>
            <a:r>
              <a:rPr lang="zh-CN" altLang="en-US" sz="3600" b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出生在我国的人</a:t>
            </a:r>
            <a:endParaRPr lang="zh-CN" altLang="en-US" sz="36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5233" y="373224"/>
            <a:ext cx="569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手抄报评比细则</a:t>
            </a:r>
            <a:endParaRPr lang="zh-CN" altLang="en-US" sz="4800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547" y="1455576"/>
            <a:ext cx="105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45" y="1455576"/>
            <a:ext cx="101796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围绕“宪法”主题</a:t>
            </a:r>
            <a:r>
              <a:rPr lang="zh-CN" altLang="en-US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内容绘制小报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版面设计合理、干净、整洁、大方。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色彩丰富，颜色搭配要美观，不能太单调</a:t>
            </a:r>
            <a:r>
              <a:rPr lang="zh-CN" altLang="en-US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4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4.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书写工整，无错别字。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WPS 演示</Application>
  <PresentationFormat>自定义</PresentationFormat>
  <Paragraphs>90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微软雅黑 Light</vt:lpstr>
      <vt:lpstr>隶书</vt:lpstr>
      <vt:lpstr>Calibri</vt:lpstr>
      <vt:lpstr>微软雅黑</vt:lpstr>
      <vt:lpstr>Calibri</vt:lpstr>
      <vt:lpstr>华文楷体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靠听</dc:title>
  <dc:creator>Administrator</dc:creator>
  <cp:lastModifiedBy>采撷阳光的男孩</cp:lastModifiedBy>
  <cp:revision>22</cp:revision>
  <dcterms:created xsi:type="dcterms:W3CDTF">2017-08-26T10:15:00Z</dcterms:created>
  <dcterms:modified xsi:type="dcterms:W3CDTF">2018-11-27T12:58:01Z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2052-11.1.0.7989</vt:lpwstr>
  </property>
</Properties>
</file>