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334" r:id="rId4"/>
    <p:sldId id="312" r:id="rId5"/>
    <p:sldId id="343" r:id="rId6"/>
    <p:sldId id="322" r:id="rId7"/>
    <p:sldId id="335" r:id="rId8"/>
    <p:sldId id="336" r:id="rId9"/>
    <p:sldId id="337" r:id="rId10"/>
    <p:sldId id="338" r:id="rId11"/>
    <p:sldId id="339" r:id="rId12"/>
    <p:sldId id="333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50000"/>
      </a:spcBef>
      <a:spcAft>
        <a:spcPct val="0"/>
      </a:spcAft>
      <a:buNone/>
      <a:defRPr sz="2400" b="1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00FF"/>
    <a:srgbClr val="CC0000"/>
    <a:srgbClr val="000099"/>
    <a:srgbClr val="CCFFFF"/>
    <a:srgbClr val="3399FF"/>
    <a:srgbClr val="66CCFF"/>
    <a:srgbClr val="F808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4"/>
    <p:restoredTop sz="94651"/>
  </p:normalViewPr>
  <p:slideViewPr>
    <p:cSldViewPr showGuides="1">
      <p:cViewPr>
        <p:scale>
          <a:sx n="71" d="100"/>
          <a:sy n="71" d="100"/>
        </p:scale>
        <p:origin x="-1344" y="-72"/>
      </p:cViewPr>
      <p:guideLst>
        <p:guide orient="horz" pos="2140"/>
        <p:guide pos="28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7680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50000"/>
              </a:spcBef>
              <a:defRPr kumimoji="1" b="1">
                <a:latin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en-US" altLang="zh-CN" sz="1400" b="1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kumimoji="0"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defRPr kumimoji="0"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blinds dir="vert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defRPr kumimoji="0"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defRPr kumimoji="0"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7A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>
                <a:solidFill>
                  <a:srgbClr val="007A77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spcBef>
                <a:spcPct val="0"/>
              </a:spcBef>
            </a:pPr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408940" y="1483995"/>
            <a:ext cx="832612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80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阳光总在风雨后</a:t>
            </a:r>
            <a:r>
              <a:rPr lang="zh-CN" altLang="en-US" sz="80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cs typeface="Arial" panose="020B0604020202020204" pitchFamily="34" charset="0"/>
              </a:rPr>
              <a:t>…</a:t>
            </a:r>
            <a:endParaRPr lang="zh-CN" altLang="en-US" sz="80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44" name="直接连接符 43"/>
          <p:cNvCxnSpPr/>
          <p:nvPr/>
        </p:nvCxnSpPr>
        <p:spPr>
          <a:xfrm>
            <a:off x="408940" y="3003550"/>
            <a:ext cx="84251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PA_文本框 9"/>
          <p:cNvSpPr txBox="1"/>
          <p:nvPr>
            <p:custDataLst>
              <p:tags r:id="rId1"/>
            </p:custDataLst>
          </p:nvPr>
        </p:nvSpPr>
        <p:spPr>
          <a:xfrm>
            <a:off x="1942022" y="3379676"/>
            <a:ext cx="4704523" cy="68199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>
              <a:lnSpc>
                <a:spcPct val="120000"/>
              </a:lnSpc>
              <a:defRPr/>
            </a:pPr>
            <a:r>
              <a:rPr lang="zh-CN" altLang="en-US" sz="32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lt"/>
              </a:rPr>
              <a:t>汇报人：刘 伟</a:t>
            </a:r>
            <a:endParaRPr lang="zh-CN" altLang="en-US" sz="3200" dirty="0"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</p:spTree>
    <p:custDataLst>
      <p:tags r:id="rId2"/>
    </p:custData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" name="文本框 16"/>
          <p:cNvSpPr txBox="1"/>
          <p:nvPr/>
        </p:nvSpPr>
        <p:spPr>
          <a:xfrm>
            <a:off x="1380531" y="1932433"/>
            <a:ext cx="6383655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5400" b="1" dirty="0">
                <a:latin typeface="+mj-ea"/>
              </a:rPr>
              <a:t>感谢聆听，敬请指正</a:t>
            </a:r>
            <a:endParaRPr lang="zh-CN" altLang="en-US" sz="5400" b="1" dirty="0">
              <a:latin typeface="+mj-ea"/>
              <a:ea typeface="+mj-ea"/>
            </a:endParaRPr>
          </a:p>
        </p:txBody>
      </p:sp>
      <p:cxnSp>
        <p:nvCxnSpPr>
          <p:cNvPr id="44" name="直接连接符 43"/>
          <p:cNvCxnSpPr/>
          <p:nvPr/>
        </p:nvCxnSpPr>
        <p:spPr>
          <a:xfrm>
            <a:off x="408940" y="3003550"/>
            <a:ext cx="842518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605155" y="1705610"/>
            <a:ext cx="47675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年华飞逝</a:t>
            </a:r>
            <a:r>
              <a:rPr lang="zh-CN" altLang="en-US" sz="600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sym typeface="+mn-ea"/>
              </a:rPr>
              <a:t>……</a:t>
            </a:r>
            <a:endParaRPr lang="zh-CN" altLang="en-US" sz="6000" b="1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722053" y="3606165"/>
            <a:ext cx="4770755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en-US" altLang="zh-CN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12</a:t>
            </a:r>
            <a:r>
              <a:rPr lang="zh-CN" altLang="en-US" sz="6000" b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年一轮回！</a:t>
            </a:r>
            <a:endParaRPr lang="zh-CN" altLang="en-US" sz="6000" b="1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69215" y="1196975"/>
            <a:ext cx="81343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【第一篇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：学，然后知不足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74930" y="2776855"/>
            <a:ext cx="89465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【第二篇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：教，在探索中前行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5" name="Text Box 5"/>
          <p:cNvSpPr txBox="1"/>
          <p:nvPr/>
        </p:nvSpPr>
        <p:spPr>
          <a:xfrm>
            <a:off x="97155" y="4452620"/>
            <a:ext cx="89465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【第三篇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：思，个体逐渐成熟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69215" y="1196975"/>
            <a:ext cx="81343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【第一篇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：学，然后知不足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301625" y="2586990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2006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年：七小，</a:t>
            </a:r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五.四杯</a:t>
            </a:r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endParaRPr lang="en-US" alt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301625" y="3719830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2013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年：薛小，</a:t>
            </a:r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薛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.</a:t>
            </a:r>
            <a:r>
              <a:rPr lang="zh-CN" altLang="en-US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小杯</a:t>
            </a:r>
            <a:r>
              <a:rPr lang="en-US" alt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endParaRPr lang="en-US" alt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40335" y="714375"/>
            <a:ext cx="89465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【第二篇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：教，在探索中前行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333375" y="1717675"/>
            <a:ext cx="841692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2007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年，《解决问题的策略》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（断电）</a:t>
            </a:r>
            <a:endParaRPr lang="zh-CN" altLang="en-US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333375" y="2544445"/>
            <a:ext cx="86245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2009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年，</a:t>
            </a:r>
            <a:r>
              <a:rPr 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《用计算器计算》</a:t>
            </a:r>
            <a:r>
              <a:rPr 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（机算不如人算）</a:t>
            </a:r>
            <a:endParaRPr 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333375" y="3397885"/>
            <a:ext cx="86245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2010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年，</a:t>
            </a:r>
            <a:r>
              <a:rPr 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《</a:t>
            </a:r>
            <a:r>
              <a:rPr lang="zh-CN" altLang="en-US" sz="32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解决问题的策略</a:t>
            </a:r>
            <a:r>
              <a:rPr 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》</a:t>
            </a:r>
            <a:r>
              <a:rPr 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（情景更换）</a:t>
            </a:r>
            <a:endParaRPr 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Text Box 5"/>
          <p:cNvSpPr txBox="1"/>
          <p:nvPr/>
        </p:nvSpPr>
        <p:spPr>
          <a:xfrm>
            <a:off x="333375" y="4291965"/>
            <a:ext cx="8752840" cy="10147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2018</a:t>
            </a:r>
            <a:r>
              <a:rPr lang="zh-CN" altLang="en-US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年，</a:t>
            </a:r>
            <a:r>
              <a:rPr lang="zh-CN" sz="32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《表面涂色的正方体》</a:t>
            </a:r>
            <a:r>
              <a:rPr lang="zh-CN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（学生会了，还教！）</a:t>
            </a:r>
            <a:endParaRPr lang="zh-CN" sz="28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33375" y="5194300"/>
            <a:ext cx="862457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6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sym typeface="+mn-ea"/>
              </a:rPr>
              <a:t>……</a:t>
            </a:r>
            <a:endParaRPr lang="zh-CN" sz="32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33985" y="926465"/>
            <a:ext cx="81343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【思考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415925" y="1943735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理解教材的编排意图</a:t>
            </a:r>
            <a:endParaRPr lang="en-US" alt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454025" y="3963670"/>
            <a:ext cx="70777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理解儿童学习的起点、障碍</a:t>
            </a:r>
            <a:endParaRPr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428625" y="2999105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理解数学知识内部的逻辑结构</a:t>
            </a:r>
            <a:endParaRPr lang="en-US" alt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5" name="Text Box 5"/>
          <p:cNvSpPr txBox="1"/>
          <p:nvPr/>
        </p:nvSpPr>
        <p:spPr>
          <a:xfrm>
            <a:off x="504825" y="5005705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了</a:t>
            </a:r>
            <a:r>
              <a:rPr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解</a:t>
            </a:r>
            <a:r>
              <a:rPr 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相关的数学史等等</a:t>
            </a:r>
            <a:endParaRPr lang="en-US" alt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33985" y="926465"/>
            <a:ext cx="81343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【自问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415925" y="1943735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我为什么要教</a:t>
            </a: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？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454025" y="3963670"/>
            <a:ext cx="70777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怎么教合适</a:t>
            </a: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？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4" name="Text Box 5"/>
          <p:cNvSpPr txBox="1"/>
          <p:nvPr/>
        </p:nvSpPr>
        <p:spPr>
          <a:xfrm>
            <a:off x="428625" y="2999105"/>
            <a:ext cx="813435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学生为什么要学</a:t>
            </a:r>
            <a:r>
              <a:rPr lang="zh-CN" sz="4000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？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415925" y="4858385"/>
            <a:ext cx="70777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sym typeface="+mn-ea"/>
              </a:rPr>
              <a:t>……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40335" y="714375"/>
            <a:ext cx="894651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【第三篇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：思，个体逐渐成熟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5193665" y="3895725"/>
            <a:ext cx="283591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课后反思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744855" y="2668270"/>
            <a:ext cx="351853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课前</a:t>
            </a:r>
            <a:r>
              <a:rPr lang="en-US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</a:t>
            </a:r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</a:t>
            </a:r>
            <a:r>
              <a:rPr lang="en-US" altLang="zh-CN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”</a:t>
            </a:r>
            <a:r>
              <a:rPr lang="zh-CN" altLang="en-US" sz="4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思</a:t>
            </a:r>
            <a:endParaRPr lang="zh-CN" altLang="en-US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5"/>
          <p:cNvSpPr txBox="1"/>
          <p:nvPr/>
        </p:nvSpPr>
        <p:spPr>
          <a:xfrm>
            <a:off x="133985" y="926465"/>
            <a:ext cx="813435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【敬畏</a:t>
            </a:r>
            <a:r>
              <a:rPr lang="zh-CN" altLang="en-US" sz="4800" b="0" dirty="0">
                <a:solidFill>
                  <a:srgbClr val="333300"/>
                </a:solidFill>
                <a:latin typeface="Arial" panose="020B0604020202020204" pitchFamily="34" charset="0"/>
                <a:ea typeface="华文隶书" panose="02010800040101010101" pitchFamily="2" charset="-122"/>
                <a:sym typeface="+mn-ea"/>
              </a:rPr>
              <a:t>】</a:t>
            </a:r>
            <a:endParaRPr lang="zh-CN" altLang="en-US" sz="4800" b="0" dirty="0">
              <a:solidFill>
                <a:srgbClr val="333300"/>
              </a:solidFill>
              <a:latin typeface="Arial" panose="020B0604020202020204" pitchFamily="34" charset="0"/>
              <a:ea typeface="华文隶书" panose="02010800040101010101" pitchFamily="2" charset="-122"/>
            </a:endParaRPr>
          </a:p>
        </p:txBody>
      </p:sp>
      <p:sp>
        <p:nvSpPr>
          <p:cNvPr id="2" name="Text Box 5"/>
          <p:cNvSpPr txBox="1"/>
          <p:nvPr/>
        </p:nvSpPr>
        <p:spPr>
          <a:xfrm>
            <a:off x="861060" y="2085340"/>
            <a:ext cx="22694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敬畏教材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7" name="Text Box 5"/>
          <p:cNvSpPr txBox="1"/>
          <p:nvPr/>
        </p:nvSpPr>
        <p:spPr>
          <a:xfrm>
            <a:off x="5400040" y="4608195"/>
            <a:ext cx="22694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敬畏学生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  <p:sp>
        <p:nvSpPr>
          <p:cNvPr id="8" name="Text Box 5"/>
          <p:cNvSpPr txBox="1"/>
          <p:nvPr/>
        </p:nvSpPr>
        <p:spPr>
          <a:xfrm>
            <a:off x="3130550" y="3393440"/>
            <a:ext cx="226949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sz="4000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敬畏课堂</a:t>
            </a:r>
            <a:endParaRPr lang="zh-CN" sz="4000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7" grpId="0"/>
    </p:bldLst>
  </p:timing>
</p:sld>
</file>

<file path=ppt/tags/tag1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WPS 演示</Application>
  <PresentationFormat>全屏显示(4:3)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华文隶书</vt:lpstr>
      <vt:lpstr>微软雅黑</vt:lpstr>
      <vt:lpstr>黑体</vt:lpstr>
      <vt:lpstr>Arial Unicode MS</vt:lpstr>
      <vt:lpstr>Calibri</vt:lpstr>
      <vt:lpstr>诗情画意</vt:lpstr>
      <vt:lpstr>1_诗情画意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北塘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a3</dc:creator>
  <cp:lastModifiedBy>Administrator</cp:lastModifiedBy>
  <cp:revision>345</cp:revision>
  <dcterms:created xsi:type="dcterms:W3CDTF">2002-12-09T09:13:00Z</dcterms:created>
  <dcterms:modified xsi:type="dcterms:W3CDTF">2018-11-12T05:16:09Z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2052-10.1.0.7521</vt:lpwstr>
  </property>
  <property fmtid="{D5CDD505-2E9C-101B-9397-08002B2CF9AE}" pid="3" name="KSORubyTemplateID">
    <vt:lpwstr>2</vt:lpwstr>
  </property>
</Properties>
</file>