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8" r:id="rId1"/>
  </p:sldMasterIdLst>
  <p:notesMasterIdLst>
    <p:notesMasterId r:id="rId42"/>
  </p:notesMasterIdLst>
  <p:sldIdLst>
    <p:sldId id="256" r:id="rId2"/>
    <p:sldId id="284" r:id="rId3"/>
    <p:sldId id="258" r:id="rId4"/>
    <p:sldId id="285" r:id="rId5"/>
    <p:sldId id="257" r:id="rId6"/>
    <p:sldId id="259" r:id="rId7"/>
    <p:sldId id="286" r:id="rId8"/>
    <p:sldId id="289" r:id="rId9"/>
    <p:sldId id="290" r:id="rId10"/>
    <p:sldId id="288" r:id="rId11"/>
    <p:sldId id="287" r:id="rId12"/>
    <p:sldId id="260" r:id="rId13"/>
    <p:sldId id="291" r:id="rId14"/>
    <p:sldId id="292" r:id="rId15"/>
    <p:sldId id="262" r:id="rId16"/>
    <p:sldId id="294" r:id="rId17"/>
    <p:sldId id="261" r:id="rId18"/>
    <p:sldId id="311" r:id="rId19"/>
    <p:sldId id="312" r:id="rId20"/>
    <p:sldId id="293" r:id="rId21"/>
    <p:sldId id="297" r:id="rId22"/>
    <p:sldId id="301" r:id="rId23"/>
    <p:sldId id="306" r:id="rId24"/>
    <p:sldId id="298" r:id="rId25"/>
    <p:sldId id="295" r:id="rId26"/>
    <p:sldId id="300" r:id="rId27"/>
    <p:sldId id="299" r:id="rId28"/>
    <p:sldId id="302" r:id="rId29"/>
    <p:sldId id="304" r:id="rId30"/>
    <p:sldId id="303" r:id="rId31"/>
    <p:sldId id="296" r:id="rId32"/>
    <p:sldId id="307" r:id="rId33"/>
    <p:sldId id="274" r:id="rId34"/>
    <p:sldId id="305" r:id="rId35"/>
    <p:sldId id="309" r:id="rId36"/>
    <p:sldId id="310" r:id="rId37"/>
    <p:sldId id="308" r:id="rId38"/>
    <p:sldId id="279" r:id="rId39"/>
    <p:sldId id="277" r:id="rId40"/>
    <p:sldId id="283" r:id="rId41"/>
  </p:sldIdLst>
  <p:sldSz cx="9144000" cy="5145088"/>
  <p:notesSz cx="6858000" cy="9144000"/>
  <p:custDataLst>
    <p:tags r:id="rId43"/>
  </p:custDataLst>
  <p:defaultTextStyle>
    <a:defPPr>
      <a:defRPr lang="zh-CN"/>
    </a:defPPr>
    <a:lvl1pPr marL="0" algn="l" defTabSz="68573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6" algn="l" defTabSz="68573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32" algn="l" defTabSz="68573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7" algn="l" defTabSz="68573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63" algn="l" defTabSz="68573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28" algn="l" defTabSz="68573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95" algn="l" defTabSz="68573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60" algn="l" defTabSz="68573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26" algn="l" defTabSz="68573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3AD00"/>
    <a:srgbClr val="7A801D"/>
    <a:srgbClr val="030303"/>
    <a:srgbClr val="514379"/>
    <a:srgbClr val="011E41"/>
    <a:srgbClr val="240C0F"/>
    <a:srgbClr val="E40077"/>
    <a:srgbClr val="C41C6F"/>
    <a:srgbClr val="FF7FA6"/>
    <a:srgbClr val="FDFDF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2" autoAdjust="0"/>
    <p:restoredTop sz="94660"/>
  </p:normalViewPr>
  <p:slideViewPr>
    <p:cSldViewPr snapToGrid="0">
      <p:cViewPr varScale="1">
        <p:scale>
          <a:sx n="96" d="100"/>
          <a:sy n="96" d="100"/>
        </p:scale>
        <p:origin x="-12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5268-FB0C-450E-96E9-03F931237804}" type="datetimeFigureOut">
              <a:rPr lang="zh-CN" altLang="en-US" smtClean="0"/>
              <a:pPr/>
              <a:t>2018-11-15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6156D-592E-4B4D-8772-D689FB057A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78167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97414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5284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5284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5284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5284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5284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0287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41296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41296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641264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792870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20801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0452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412962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1837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3857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291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2912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291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291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5"/>
            <a:ext cx="7772400" cy="110285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2018-11-15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530042"/>
      </p:ext>
    </p:extLst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7533" y="-67909"/>
            <a:ext cx="798125" cy="7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2375867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7533" y="-67909"/>
            <a:ext cx="798125" cy="7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056971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1" y="1200520"/>
            <a:ext cx="8229600" cy="33955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1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B35F0B1-53A2-4F58-A419-9B6A1424FB57}" type="datetimeFigureOut">
              <a:rPr lang="zh-CN" altLang="en-US" smtClean="0">
                <a:solidFill>
                  <a:srgbClr val="000000"/>
                </a:solidFill>
              </a:rPr>
              <a:pPr/>
              <a:t>2018-11-15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599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18EBF4EF-A2BF-4103-B2B4-2A3D5169DA7D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278244"/>
      </p:ext>
    </p:extLst>
  </p:cSld>
  <p:clrMapOvr>
    <a:masterClrMapping/>
  </p:clrMapOvr>
  <p:transition spd="slow" advTm="2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28653518"/>
      </p:ext>
    </p:extLst>
  </p:cSld>
  <p:clrMapOvr>
    <a:masterClrMapping/>
  </p:clrMapOvr>
  <p:transition spd="slow" advTm="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  <a:prstGeom prst="rect">
            <a:avLst/>
          </a:prstGeo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1pPr>
            <a:lvl2pPr marL="456979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3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37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791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4895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1875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19885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583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2018-11-15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429019"/>
      </p:ext>
    </p:extLst>
  </p:cSld>
  <p:clrMapOvr>
    <a:masterClrMapping/>
  </p:clrMapOvr>
  <p:transition spd="slow" advTm="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900392"/>
            <a:ext cx="4038600" cy="2546342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2"/>
            <a:ext cx="4038600" cy="2546342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2018-11-15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553817"/>
      </p:ext>
    </p:extLst>
  </p:cSld>
  <p:clrMapOvr>
    <a:masterClrMapping/>
  </p:clrMapOvr>
  <p:transition spd="slow" advTm="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6043"/>
            <a:ext cx="8229600" cy="8575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1"/>
            <a:ext cx="4040188" cy="479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6979" indent="0">
              <a:buNone/>
              <a:defRPr sz="1998" b="1"/>
            </a:lvl2pPr>
            <a:lvl3pPr marL="913959" indent="0">
              <a:buNone/>
              <a:defRPr sz="1799" b="1"/>
            </a:lvl3pPr>
            <a:lvl4pPr marL="1370937" indent="0">
              <a:buNone/>
              <a:defRPr sz="1600" b="1"/>
            </a:lvl4pPr>
            <a:lvl5pPr marL="1827916" indent="0">
              <a:buNone/>
              <a:defRPr sz="1600" b="1"/>
            </a:lvl5pPr>
            <a:lvl6pPr marL="2284895" indent="0">
              <a:buNone/>
              <a:defRPr sz="1600" b="1"/>
            </a:lvl6pPr>
            <a:lvl7pPr marL="2741875" indent="0">
              <a:buNone/>
              <a:defRPr sz="1600" b="1"/>
            </a:lvl7pPr>
            <a:lvl8pPr marL="3198854" indent="0">
              <a:buNone/>
              <a:defRPr sz="1600" b="1"/>
            </a:lvl8pPr>
            <a:lvl9pPr marL="365583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1"/>
            <a:ext cx="4040188" cy="2964381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691"/>
            <a:ext cx="4041775" cy="47997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6979" indent="0">
              <a:buNone/>
              <a:defRPr sz="1998" b="1"/>
            </a:lvl2pPr>
            <a:lvl3pPr marL="913959" indent="0">
              <a:buNone/>
              <a:defRPr sz="1799" b="1"/>
            </a:lvl3pPr>
            <a:lvl4pPr marL="1370937" indent="0">
              <a:buNone/>
              <a:defRPr sz="1600" b="1"/>
            </a:lvl4pPr>
            <a:lvl5pPr marL="1827916" indent="0">
              <a:buNone/>
              <a:defRPr sz="1600" b="1"/>
            </a:lvl5pPr>
            <a:lvl6pPr marL="2284895" indent="0">
              <a:buNone/>
              <a:defRPr sz="1600" b="1"/>
            </a:lvl6pPr>
            <a:lvl7pPr marL="2741875" indent="0">
              <a:buNone/>
              <a:defRPr sz="1600" b="1"/>
            </a:lvl7pPr>
            <a:lvl8pPr marL="3198854" indent="0">
              <a:buNone/>
              <a:defRPr sz="1600" b="1"/>
            </a:lvl8pPr>
            <a:lvl9pPr marL="365583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661"/>
            <a:ext cx="4041775" cy="2964381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2018-11-15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162735"/>
      </p:ext>
    </p:extLst>
  </p:cSld>
  <p:clrMapOvr>
    <a:masterClrMapping/>
  </p:clrMapOvr>
  <p:transition spd="slow" advTm="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2018-11-15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895644"/>
      </p:ext>
    </p:extLst>
  </p:cSld>
  <p:clrMapOvr>
    <a:masterClrMapping/>
  </p:clrMapOvr>
  <p:transition spd="slow" advTm="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3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3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399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6979" indent="0">
              <a:buNone/>
              <a:defRPr sz="1199"/>
            </a:lvl2pPr>
            <a:lvl3pPr marL="913959" indent="0">
              <a:buNone/>
              <a:defRPr sz="1000"/>
            </a:lvl3pPr>
            <a:lvl4pPr marL="1370937" indent="0">
              <a:buNone/>
              <a:defRPr sz="900"/>
            </a:lvl4pPr>
            <a:lvl5pPr marL="1827916" indent="0">
              <a:buNone/>
              <a:defRPr sz="900"/>
            </a:lvl5pPr>
            <a:lvl6pPr marL="2284895" indent="0">
              <a:buNone/>
              <a:defRPr sz="900"/>
            </a:lvl6pPr>
            <a:lvl7pPr marL="2741875" indent="0">
              <a:buNone/>
              <a:defRPr sz="900"/>
            </a:lvl7pPr>
            <a:lvl8pPr marL="3198854" indent="0">
              <a:buNone/>
              <a:defRPr sz="900"/>
            </a:lvl8pPr>
            <a:lvl9pPr marL="365583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2018-11-15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345743"/>
      </p:ext>
    </p:extLst>
  </p:cSld>
  <p:clrMapOvr>
    <a:masterClrMapping/>
  </p:clrMapOvr>
  <p:transition spd="slow" advTm="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2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5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8"/>
            </a:lvl1pPr>
            <a:lvl2pPr marL="456979" indent="0">
              <a:buNone/>
              <a:defRPr sz="2799"/>
            </a:lvl2pPr>
            <a:lvl3pPr marL="913959" indent="0">
              <a:buNone/>
              <a:defRPr sz="2399"/>
            </a:lvl3pPr>
            <a:lvl4pPr marL="1370937" indent="0">
              <a:buNone/>
              <a:defRPr sz="1998"/>
            </a:lvl4pPr>
            <a:lvl5pPr marL="1827916" indent="0">
              <a:buNone/>
              <a:defRPr sz="1998"/>
            </a:lvl5pPr>
            <a:lvl6pPr marL="2284895" indent="0">
              <a:buNone/>
              <a:defRPr sz="1998"/>
            </a:lvl6pPr>
            <a:lvl7pPr marL="2741875" indent="0">
              <a:buNone/>
              <a:defRPr sz="1998"/>
            </a:lvl7pPr>
            <a:lvl8pPr marL="3198854" indent="0">
              <a:buNone/>
              <a:defRPr sz="1998"/>
            </a:lvl8pPr>
            <a:lvl9pPr marL="3655833" indent="0">
              <a:buNone/>
              <a:defRPr sz="1998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7"/>
            <a:ext cx="5486400" cy="603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6979" indent="0">
              <a:buNone/>
              <a:defRPr sz="1199"/>
            </a:lvl2pPr>
            <a:lvl3pPr marL="913959" indent="0">
              <a:buNone/>
              <a:defRPr sz="1000"/>
            </a:lvl3pPr>
            <a:lvl4pPr marL="1370937" indent="0">
              <a:buNone/>
              <a:defRPr sz="900"/>
            </a:lvl4pPr>
            <a:lvl5pPr marL="1827916" indent="0">
              <a:buNone/>
              <a:defRPr sz="900"/>
            </a:lvl5pPr>
            <a:lvl6pPr marL="2284895" indent="0">
              <a:buNone/>
              <a:defRPr sz="900"/>
            </a:lvl6pPr>
            <a:lvl7pPr marL="2741875" indent="0">
              <a:buNone/>
              <a:defRPr sz="900"/>
            </a:lvl7pPr>
            <a:lvl8pPr marL="3198854" indent="0">
              <a:buNone/>
              <a:defRPr sz="900"/>
            </a:lvl8pPr>
            <a:lvl9pPr marL="365583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2018-11-15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517854"/>
      </p:ext>
    </p:extLst>
  </p:cSld>
  <p:clrMapOvr>
    <a:masterClrMapping/>
  </p:clrMapOvr>
  <p:transition spd="slow" advTm="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200523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2018-11-15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96937"/>
      </p:ext>
    </p:extLst>
  </p:cSld>
  <p:clrMapOvr>
    <a:masterClrMapping/>
  </p:clrMapOvr>
  <p:transition spd="slow" advTm="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30"/>
            <a:ext cx="2057400" cy="329190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54830"/>
            <a:ext cx="6019800" cy="32919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B95FC270-55C9-4A20-A67A-3DE973D1FE9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2018-11-15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8961FD41-A0E4-414C-A973-C8EC8DF1BF6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027954"/>
      </p:ext>
    </p:extLst>
  </p:cSld>
  <p:clrMapOvr>
    <a:masterClrMapping/>
  </p:clrMapOvr>
  <p:transition spd="slow" advTm="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0462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9" r:id="rId10"/>
    <p:sldLayoutId id="2147483960" r:id="rId11"/>
    <p:sldLayoutId id="2147483961" r:id="rId12"/>
    <p:sldLayoutId id="2147483962" r:id="rId13"/>
  </p:sldLayoutIdLst>
  <p:transition spd="slow" advTm="2000">
    <p:wipe/>
  </p:transition>
  <p:txStyles>
    <p:titleStyle>
      <a:lvl1pPr algn="ctr" defTabSz="913482" rtl="0" eaLnBrk="1" latinLnBrk="0" hangingPunct="1">
        <a:spcBef>
          <a:spcPct val="0"/>
        </a:spcBef>
        <a:buNone/>
        <a:defRPr sz="43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42591" indent="-285612" algn="l" defTabSz="9134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8" indent="-228489" algn="l" defTabSz="913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426" indent="-228489" algn="l" defTabSz="913482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405" indent="-228489" algn="l" defTabSz="913482" rtl="0" eaLnBrk="1" latinLnBrk="0" hangingPunct="1">
        <a:spcBef>
          <a:spcPct val="20000"/>
        </a:spcBef>
        <a:buFont typeface="Arial" panose="020B0604020202020204" pitchFamily="34" charset="0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384" indent="-228489" algn="l" defTabSz="913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364" indent="-228489" algn="l" defTabSz="913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7344" indent="-228489" algn="l" defTabSz="913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4322" indent="-228489" algn="l" defTabSz="913482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9" algn="l" defTabSz="9134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59" algn="l" defTabSz="9134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7" algn="l" defTabSz="9134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6" algn="l" defTabSz="9134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95" algn="l" defTabSz="9134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75" algn="l" defTabSz="9134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54" algn="l" defTabSz="9134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33" algn="l" defTabSz="91348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media" Target="../media/media1.mp3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7.jpeg"/><Relationship Id="rId5" Type="http://schemas.openxmlformats.org/officeDocument/2006/relationships/image" Target="../media/image15.png"/><Relationship Id="rId10" Type="http://schemas.openxmlformats.org/officeDocument/2006/relationships/image" Target="../media/image36.jpeg"/><Relationship Id="rId4" Type="http://schemas.openxmlformats.org/officeDocument/2006/relationships/image" Target="../media/image14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5.jpeg"/><Relationship Id="rId5" Type="http://schemas.openxmlformats.org/officeDocument/2006/relationships/image" Target="../media/image15.png"/><Relationship Id="rId10" Type="http://schemas.openxmlformats.org/officeDocument/2006/relationships/image" Target="../media/image44.jpeg"/><Relationship Id="rId4" Type="http://schemas.openxmlformats.org/officeDocument/2006/relationships/image" Target="../media/image14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52.jpeg"/><Relationship Id="rId4" Type="http://schemas.openxmlformats.org/officeDocument/2006/relationships/image" Target="../media/image14.pn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57.jpeg"/><Relationship Id="rId5" Type="http://schemas.openxmlformats.org/officeDocument/2006/relationships/image" Target="../media/image15.png"/><Relationship Id="rId10" Type="http://schemas.openxmlformats.org/officeDocument/2006/relationships/image" Target="../media/image56.jpeg"/><Relationship Id="rId4" Type="http://schemas.openxmlformats.org/officeDocument/2006/relationships/image" Target="../media/image14.pn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63.jpeg"/><Relationship Id="rId5" Type="http://schemas.openxmlformats.org/officeDocument/2006/relationships/image" Target="../media/image15.png"/><Relationship Id="rId10" Type="http://schemas.openxmlformats.org/officeDocument/2006/relationships/image" Target="../media/image62.jpeg"/><Relationship Id="rId4" Type="http://schemas.openxmlformats.org/officeDocument/2006/relationships/image" Target="../media/image14.pn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7.jpeg"/><Relationship Id="rId4" Type="http://schemas.openxmlformats.org/officeDocument/2006/relationships/image" Target="../media/image14.png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2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72.jpeg"/><Relationship Id="rId5" Type="http://schemas.openxmlformats.org/officeDocument/2006/relationships/image" Target="../media/image15.png"/><Relationship Id="rId10" Type="http://schemas.openxmlformats.org/officeDocument/2006/relationships/image" Target="../media/image71.jpeg"/><Relationship Id="rId4" Type="http://schemas.openxmlformats.org/officeDocument/2006/relationships/image" Target="../media/image14.pn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79.jpeg"/><Relationship Id="rId5" Type="http://schemas.openxmlformats.org/officeDocument/2006/relationships/image" Target="../media/image15.png"/><Relationship Id="rId10" Type="http://schemas.openxmlformats.org/officeDocument/2006/relationships/image" Target="../media/image78.jpeg"/><Relationship Id="rId4" Type="http://schemas.openxmlformats.org/officeDocument/2006/relationships/image" Target="../media/image14.png"/><Relationship Id="rId9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2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85.jpeg"/><Relationship Id="rId5" Type="http://schemas.openxmlformats.org/officeDocument/2006/relationships/image" Target="../media/image15.png"/><Relationship Id="rId10" Type="http://schemas.openxmlformats.org/officeDocument/2006/relationships/image" Target="../media/image84.jpeg"/><Relationship Id="rId4" Type="http://schemas.openxmlformats.org/officeDocument/2006/relationships/image" Target="../media/image14.png"/><Relationship Id="rId9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90.jpeg"/><Relationship Id="rId5" Type="http://schemas.openxmlformats.org/officeDocument/2006/relationships/image" Target="../media/image15.png"/><Relationship Id="rId10" Type="http://schemas.openxmlformats.org/officeDocument/2006/relationships/image" Target="../media/image89.jpeg"/><Relationship Id="rId4" Type="http://schemas.openxmlformats.org/officeDocument/2006/relationships/image" Target="../media/image14.png"/><Relationship Id="rId9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2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96.jpeg"/><Relationship Id="rId5" Type="http://schemas.openxmlformats.org/officeDocument/2006/relationships/image" Target="../media/image15.png"/><Relationship Id="rId10" Type="http://schemas.openxmlformats.org/officeDocument/2006/relationships/image" Target="../media/image95.jpeg"/><Relationship Id="rId4" Type="http://schemas.openxmlformats.org/officeDocument/2006/relationships/image" Target="../media/image14.pn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2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03.jpeg"/><Relationship Id="rId4" Type="http://schemas.openxmlformats.org/officeDocument/2006/relationships/image" Target="../media/image14.png"/><Relationship Id="rId9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2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08.jpeg"/><Relationship Id="rId5" Type="http://schemas.openxmlformats.org/officeDocument/2006/relationships/image" Target="../media/image15.png"/><Relationship Id="rId10" Type="http://schemas.openxmlformats.org/officeDocument/2006/relationships/image" Target="../media/image107.jpeg"/><Relationship Id="rId4" Type="http://schemas.openxmlformats.org/officeDocument/2006/relationships/image" Target="../media/image14.pn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2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16.jpeg"/><Relationship Id="rId5" Type="http://schemas.openxmlformats.org/officeDocument/2006/relationships/image" Target="../media/image15.png"/><Relationship Id="rId10" Type="http://schemas.openxmlformats.org/officeDocument/2006/relationships/image" Target="../media/image115.jpeg"/><Relationship Id="rId4" Type="http://schemas.openxmlformats.org/officeDocument/2006/relationships/image" Target="../media/image14.png"/><Relationship Id="rId9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2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2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2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2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2.jpeg"/><Relationship Id="rId7" Type="http://schemas.openxmlformats.org/officeDocument/2006/relationships/hyperlink" Target="&#25105;&#19982;&#26149;&#22825;&#26377;&#20010;&#32422;&#20250;.doc" TargetMode="External"/><Relationship Id="rId12" Type="http://schemas.openxmlformats.org/officeDocument/2006/relationships/image" Target="../media/image130.png"/><Relationship Id="rId17" Type="http://schemas.openxmlformats.org/officeDocument/2006/relationships/image" Target="../media/image135.jpe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29.png"/><Relationship Id="rId5" Type="http://schemas.openxmlformats.org/officeDocument/2006/relationships/image" Target="../media/image15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4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jpeg"/><Relationship Id="rId18" Type="http://schemas.openxmlformats.org/officeDocument/2006/relationships/image" Target="../media/image146.jpeg"/><Relationship Id="rId3" Type="http://schemas.openxmlformats.org/officeDocument/2006/relationships/image" Target="../media/image2.jpeg"/><Relationship Id="rId7" Type="http://schemas.openxmlformats.org/officeDocument/2006/relationships/hyperlink" Target="&#31070;&#22855;&#30340;&#32445;&#25187;.doc" TargetMode="External"/><Relationship Id="rId12" Type="http://schemas.openxmlformats.org/officeDocument/2006/relationships/image" Target="../media/image140.jpeg"/><Relationship Id="rId17" Type="http://schemas.openxmlformats.org/officeDocument/2006/relationships/image" Target="../media/image145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39.jpeg"/><Relationship Id="rId5" Type="http://schemas.openxmlformats.org/officeDocument/2006/relationships/image" Target="../media/image15.png"/><Relationship Id="rId15" Type="http://schemas.openxmlformats.org/officeDocument/2006/relationships/image" Target="../media/image143.jpeg"/><Relationship Id="rId10" Type="http://schemas.openxmlformats.org/officeDocument/2006/relationships/image" Target="../media/image138.jpeg"/><Relationship Id="rId4" Type="http://schemas.openxmlformats.org/officeDocument/2006/relationships/image" Target="../media/image14.png"/><Relationship Id="rId9" Type="http://schemas.openxmlformats.org/officeDocument/2006/relationships/image" Target="../media/image137.png"/><Relationship Id="rId14" Type="http://schemas.openxmlformats.org/officeDocument/2006/relationships/image" Target="../media/image14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&#32763;&#28378;&#21543;&#65292;&#21387;&#23681;&#38065;&#65281;.doc" TargetMode="External"/><Relationship Id="rId3" Type="http://schemas.openxmlformats.org/officeDocument/2006/relationships/image" Target="../media/image2.jpeg"/><Relationship Id="rId7" Type="http://schemas.openxmlformats.org/officeDocument/2006/relationships/hyperlink" Target="&#12298;&#21315;&#21464;&#19975;&#21270;&#30340;&#32440;&#12299;.doc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hyperlink" Target="&#12298;&#20146;&#20146;&#31471;&#21320;&#33410;&#12299;.doc" TargetMode="External"/><Relationship Id="rId4" Type="http://schemas.openxmlformats.org/officeDocument/2006/relationships/image" Target="../media/image14.png"/><Relationship Id="rId9" Type="http://schemas.openxmlformats.org/officeDocument/2006/relationships/hyperlink" Target="&#12298;&#24067;&#32422;&#20799;&#31461;&#12299;.doc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50.jpeg"/><Relationship Id="rId4" Type="http://schemas.openxmlformats.org/officeDocument/2006/relationships/image" Target="../media/image14.png"/><Relationship Id="rId9" Type="http://schemas.openxmlformats.org/officeDocument/2006/relationships/image" Target="../media/image14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2.jpe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55.jpeg"/><Relationship Id="rId5" Type="http://schemas.openxmlformats.org/officeDocument/2006/relationships/image" Target="../media/image15.png"/><Relationship Id="rId10" Type="http://schemas.openxmlformats.org/officeDocument/2006/relationships/image" Target="../media/image154.jpeg"/><Relationship Id="rId4" Type="http://schemas.openxmlformats.org/officeDocument/2006/relationships/image" Target="../media/image14.png"/><Relationship Id="rId9" Type="http://schemas.openxmlformats.org/officeDocument/2006/relationships/image" Target="../media/image15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13" Type="http://schemas.openxmlformats.org/officeDocument/2006/relationships/image" Target="../media/image163.jpeg"/><Relationship Id="rId3" Type="http://schemas.openxmlformats.org/officeDocument/2006/relationships/image" Target="../media/image2.jpeg"/><Relationship Id="rId7" Type="http://schemas.openxmlformats.org/officeDocument/2006/relationships/image" Target="../media/image157.jpeg"/><Relationship Id="rId12" Type="http://schemas.openxmlformats.org/officeDocument/2006/relationships/image" Target="../media/image1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61.jpeg"/><Relationship Id="rId5" Type="http://schemas.openxmlformats.org/officeDocument/2006/relationships/image" Target="../media/image15.png"/><Relationship Id="rId15" Type="http://schemas.openxmlformats.org/officeDocument/2006/relationships/image" Target="../media/image165.jpeg"/><Relationship Id="rId10" Type="http://schemas.openxmlformats.org/officeDocument/2006/relationships/image" Target="../media/image160.jpeg"/><Relationship Id="rId4" Type="http://schemas.openxmlformats.org/officeDocument/2006/relationships/image" Target="../media/image14.png"/><Relationship Id="rId9" Type="http://schemas.openxmlformats.org/officeDocument/2006/relationships/image" Target="../media/image159.jpeg"/><Relationship Id="rId14" Type="http://schemas.openxmlformats.org/officeDocument/2006/relationships/image" Target="../media/image1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&#31481;&#31487;&#33310;.mp4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&#25105;&#20204;&#26159;&#24535;&#24895;&#23567;&#31934;&#28789;.doc" TargetMode="External"/><Relationship Id="rId3" Type="http://schemas.openxmlformats.org/officeDocument/2006/relationships/image" Target="../media/image2.jpeg"/><Relationship Id="rId7" Type="http://schemas.openxmlformats.org/officeDocument/2006/relationships/hyperlink" Target="&#38451;&#20809;&#24535;&#24895;&#32773;&#27963;&#21160;.doc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media" Target="../media/media1.mp3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4.jpeg"/><Relationship Id="rId4" Type="http://schemas.openxmlformats.org/officeDocument/2006/relationships/image" Target="../media/image14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8.jpeg"/><Relationship Id="rId4" Type="http://schemas.openxmlformats.org/officeDocument/2006/relationships/image" Target="../media/image14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2.jpeg"/><Relationship Id="rId4" Type="http://schemas.openxmlformats.org/officeDocument/2006/relationships/image" Target="../media/image14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998" y="857249"/>
            <a:ext cx="2794002" cy="42878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82771"/>
            <a:ext cx="2354574" cy="32763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0799" y="1982771"/>
            <a:ext cx="2127079" cy="316231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0687" y="1598049"/>
            <a:ext cx="5963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7A801D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班级，学生生长的乐园</a:t>
            </a:r>
            <a:r>
              <a:rPr lang="zh-CN" altLang="en-US" sz="4400" dirty="0" smtClean="0">
                <a:solidFill>
                  <a:srgbClr val="7A801D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！</a:t>
            </a:r>
            <a:endParaRPr lang="zh-CN" altLang="en-US" sz="4400" dirty="0">
              <a:solidFill>
                <a:srgbClr val="7A801D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01382" y="2795605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7A801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常州市新北区薛家中心小学</a:t>
            </a:r>
            <a:endParaRPr lang="zh-CN" altLang="en-US" sz="1400" b="1" dirty="0">
              <a:solidFill>
                <a:srgbClr val="7A801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927" y="159541"/>
            <a:ext cx="1484978" cy="139541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3661" y="3001169"/>
            <a:ext cx="1638275" cy="16382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 rot="20869296">
            <a:off x="4770831" y="3587012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E58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沈彩虹</a:t>
            </a:r>
            <a:endParaRPr lang="zh-CN" altLang="en-US" sz="1600" b="1" dirty="0">
              <a:solidFill>
                <a:srgbClr val="E58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Bandari - 绿野仙踪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298858" y="-2278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429279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班级岗位建设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69575" y="665707"/>
            <a:ext cx="8994913" cy="41549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71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 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华文新魏" pitchFamily="2" charset="-122"/>
                <a:cs typeface="Times New Roman" pitchFamily="18" charset="0"/>
              </a:rPr>
              <a:t>“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华文新魏" pitchFamily="2" charset="-122"/>
                <a:cs typeface="Times New Roman" pitchFamily="18" charset="0"/>
              </a:rPr>
              <a:t>小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Calibri" pitchFamily="34" charset="0"/>
                <a:ea typeface="华文新魏" pitchFamily="2" charset="-122"/>
                <a:cs typeface="Times New Roman" pitchFamily="18" charset="0"/>
              </a:rPr>
              <a:t>精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华文新魏" pitchFamily="2" charset="-122"/>
                <a:cs typeface="Times New Roman" pitchFamily="18" charset="0"/>
              </a:rPr>
              <a:t>灵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ea typeface="华文新魏" pitchFamily="2" charset="-122"/>
                <a:cs typeface="Times New Roman" pitchFamily="18" charset="0"/>
              </a:rPr>
              <a:t>”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华文新魏" pitchFamily="2" charset="-122"/>
                <a:cs typeface="Times New Roman" pitchFamily="18" charset="0"/>
              </a:rPr>
              <a:t>中队</a:t>
            </a:r>
            <a:endParaRPr kumimoji="0" lang="zh-CN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3571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华文新魏" pitchFamily="2" charset="-122"/>
                <a:cs typeface="Times New Roman" pitchFamily="18" charset="0"/>
              </a:rPr>
              <a:t>岗位设置说明表</a:t>
            </a:r>
            <a:endParaRPr kumimoji="0" lang="zh-CN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本中队根据班级具体情况，共设置了</a:t>
            </a: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15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个岗位，同学们可以根据自己的情况，自由选择适合自己的岗位：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、早阅读管理员：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能在</a:t>
            </a: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7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点</a:t>
            </a: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10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分到校，管理好早阅读的纪律，做到人人在阅读，不讲话，不打闹。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2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、领读员：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普通话标准，吐字清晰，声音响亮，熟练掌握老师要求背诵和朗读的材料，能做好其他同学的小老师。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3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、黑板美容师：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做事勤快，个子稍高，能在每堂课课间把黑板擦干净。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4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、桌椅管理员：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做事认真负责，利用课间休息时间，提醒或者帮助同学把桌椅摆放整齐，督促同学做好下堂课的准备工作。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5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、讲台清洁师：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及时整理讲台上的物品，以及保持讲台的清洁。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6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、地面清洁师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放学后能帮助班级打扫教室，课余时间巡视班级，提醒同学不要乱扔垃圾，以保持班级地面的整洁。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7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、路队长：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集会或者做操时，能及时组织班级的同学排队，并督促同学排队时要快静齐，走路要有精神。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8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、午餐管理员：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提醒同学吃饭不漏米粒，不讲话，不剩菜剩饭；提醒同学用餐完毕后餐具摆放整齐，并把餐桌擦干净。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9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、课间小警察：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做事认真负责，课间在班级、走廊、天井里巡视，提醒同学们要安全游戏，及时阻止同学们的追逐打闹和大    声喧哗。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10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、墙壁美容师：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平时要关注教室四周的墙壁，及时擦拭溅在墙壁上的污水污渍，提醒同学们不能在墙壁上乱涂乱画。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11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、电器管理员：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做事要认真负责，保证班级里不开无人灯、无人扇，外出上课或者活动要及时关闭电器，放学前电器要全部关闭。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12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、静班小卫士：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提醒同学们放学后及时回家，不要在班级和校园逗留，等同学离开后要关闭班级的门窗。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13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、图书管理员：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负责班级图书的整理，以及图书柜的清洁。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14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、走廊管理员：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负责走廊的清洁以及走廊墙壁上物品的整洁，提醒同学们不要乱撕墙壁上的饰品。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  <a:p>
            <a:pPr marL="0" marR="0" lvl="0" indent="3571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15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、门窗美容师：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能利用空余时间，擦拭班级的门窗，保持门窗的清洁，特别是窗槽要保持干净。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33154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8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29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班级岗位建设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57778" y="928174"/>
          <a:ext cx="3616688" cy="4063991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86466"/>
                <a:gridCol w="1022790"/>
                <a:gridCol w="860247"/>
                <a:gridCol w="763910"/>
                <a:gridCol w="683275"/>
              </a:tblGrid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 dirty="0"/>
                        <a:t>序号</a:t>
                      </a:r>
                      <a:endParaRPr lang="zh-CN" sz="7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岗位名称及具体分工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具体人员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岗位组及人数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部门经理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早阅读管理员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张允杰 杨清钦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课外阅读部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4</a:t>
                      </a:r>
                      <a:r>
                        <a:rPr lang="zh-CN" sz="700" kern="100"/>
                        <a:t>人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季雨洁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领读员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娄奥威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3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午间阅读管理员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季雨洁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4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黑板美容师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李家敏、朱李婧芸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晨检卫生部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11</a:t>
                      </a:r>
                      <a:r>
                        <a:rPr lang="zh-CN" sz="700" kern="100"/>
                        <a:t>人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陈涵蓓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5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窗台美容师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王远、沈彤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6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储物柜管理员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董欣秋、徐刘燕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7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墙面美容师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陈高伟、杨景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8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讲台清洁师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陈涵蓓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9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门窗美容师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顾欣瑜、周一凡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13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10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地面清洁师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张昊、董虹泊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康玉喜、夏思雨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 dirty="0"/>
                        <a:t>卫生保洁部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9</a:t>
                      </a:r>
                      <a:r>
                        <a:rPr lang="zh-CN" sz="700" kern="100" dirty="0"/>
                        <a:t>人</a:t>
                      </a:r>
                      <a:endParaRPr lang="zh-CN" sz="7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傅海晨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11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桌椅小管家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彭荣誉、汪逸飞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12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课间保洁员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傅海晨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13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电器管理员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尹瑞清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14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纸篓小管家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周子凡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13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15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餐盒分发员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陈建城、颜杨阳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张子玥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午餐管理部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7</a:t>
                      </a:r>
                      <a:r>
                        <a:rPr lang="zh-CN" sz="700" kern="100"/>
                        <a:t>人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潘恒伶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16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汤碗分发员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潘恒伶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17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餐具管理员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徐海轩、赵湘菲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18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剩菜剩饭清理员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朱嘉烨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19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课间小警察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居慧妍、陆静芸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班级纪律部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8</a:t>
                      </a:r>
                      <a:r>
                        <a:rPr lang="zh-CN" sz="700" kern="100"/>
                        <a:t>人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龚乐彤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20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眼保健操督查员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沈志强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21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课前积累员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龚乐彤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22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走廊管理员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郑鹏程、吴晨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23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路队长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张艺珈、李成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24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图书管理员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沈涵、刘乐乐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图书管理部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4</a:t>
                      </a:r>
                      <a:r>
                        <a:rPr lang="zh-CN" sz="700" kern="100"/>
                        <a:t>人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沈涵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25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图书角卫生管理员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周怡伶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26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图书角植物维护员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梁玉慧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13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27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作业收发员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郑涵天、李烨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张昊晨、唐玉如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作业管理部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6</a:t>
                      </a:r>
                      <a:r>
                        <a:rPr lang="zh-CN" sz="700" kern="100"/>
                        <a:t>人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唐玉如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</a:tr>
              <a:tr h="106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28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作业订正监督员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朱瑞、熊子墨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6416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29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爱心小天使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张允杰（康玉喜）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周一凡（吴晨）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董虹泊（郑鹏程）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徐海轩（尹瑞清）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李家敏（徐刘燕）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朱李婧芸（张昊）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/>
                        <a:t>爱心互助部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100"/>
                        <a:t>12</a:t>
                      </a:r>
                      <a:r>
                        <a:rPr lang="zh-CN" sz="700" kern="100"/>
                        <a:t>人</a:t>
                      </a:r>
                      <a:endParaRPr lang="zh-CN" sz="700" kern="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700" kern="100" dirty="0"/>
                        <a:t>朱李婧芸</a:t>
                      </a:r>
                      <a:endParaRPr lang="zh-CN" sz="7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45835" marR="45835" marT="0" marB="0" anchor="ctr"/>
                </a:tc>
              </a:tr>
            </a:tbl>
          </a:graphicData>
        </a:graphic>
      </p:graphicFrame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755373" y="646224"/>
            <a:ext cx="2892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黑体" pitchFamily="2" charset="-122"/>
                <a:ea typeface="黑体" pitchFamily="2" charset="-122"/>
                <a:cs typeface="Times New Roman" pitchFamily="18" charset="0"/>
              </a:rPr>
              <a:t>小精灵岗位服务公司岗位一览表</a:t>
            </a:r>
            <a:endParaRPr kumimoji="0" lang="zh-CN" sz="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黑体" pitchFamily="2" charset="-122"/>
              <a:ea typeface="黑体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9" name="图片 8" descr="陈涵蓓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55710" y="506895"/>
            <a:ext cx="1141238" cy="16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傅海晨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55959" y="516834"/>
            <a:ext cx="1117421" cy="162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龚乐彤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9071" y="533157"/>
            <a:ext cx="1122727" cy="161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季雨洁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62059" y="553037"/>
            <a:ext cx="1128387" cy="161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潘恒伶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68443" y="2352433"/>
            <a:ext cx="1127571" cy="1633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沈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35029" y="2351606"/>
            <a:ext cx="1154614" cy="165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唐玉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47380" y="2351604"/>
            <a:ext cx="1134701" cy="163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朱李婧芸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818634" y="2366721"/>
            <a:ext cx="1096767" cy="1593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496339" y="4204251"/>
            <a:ext cx="2335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</a:rPr>
              <a:t>部门经理工作证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33154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8849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班级岗位建设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 descr="精灵币1元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224" y="840858"/>
            <a:ext cx="1578664" cy="66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 descr="精灵币2元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222" y="1671395"/>
            <a:ext cx="1588604" cy="67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 descr="精灵币5元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7443" y="2555566"/>
            <a:ext cx="1540566" cy="658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 descr="精灵币10元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0052" y="3472049"/>
            <a:ext cx="1557957" cy="655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图片2.jpg"/>
          <p:cNvPicPr>
            <a:picLocks noChangeAspect="1"/>
          </p:cNvPicPr>
          <p:nvPr/>
        </p:nvPicPr>
        <p:blipFill>
          <a:blip r:embed="rId11" cstate="print"/>
          <a:srcRect l="5069" t="3963" r="9105" b="9151"/>
          <a:stretch>
            <a:fillRect/>
          </a:stretch>
        </p:blipFill>
        <p:spPr>
          <a:xfrm>
            <a:off x="2295938" y="844826"/>
            <a:ext cx="2042071" cy="3299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 descr="图片1.jpg"/>
          <p:cNvPicPr>
            <a:picLocks noChangeAspect="1"/>
          </p:cNvPicPr>
          <p:nvPr/>
        </p:nvPicPr>
        <p:blipFill>
          <a:blip r:embed="rId12" cstate="print"/>
          <a:srcRect b="50547"/>
          <a:stretch>
            <a:fillRect/>
          </a:stretch>
        </p:blipFill>
        <p:spPr>
          <a:xfrm>
            <a:off x="4410995" y="248479"/>
            <a:ext cx="2039501" cy="1507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 descr="图片3.jpg"/>
          <p:cNvPicPr>
            <a:picLocks noChangeAspect="1"/>
          </p:cNvPicPr>
          <p:nvPr/>
        </p:nvPicPr>
        <p:blipFill>
          <a:blip r:embed="rId13" cstate="print"/>
          <a:srcRect l="4144" t="5607" r="9018" b="11172"/>
          <a:stretch>
            <a:fillRect/>
          </a:stretch>
        </p:blipFill>
        <p:spPr>
          <a:xfrm>
            <a:off x="6626088" y="248479"/>
            <a:ext cx="1961322" cy="1470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 descr="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87177" y="2088010"/>
            <a:ext cx="2764735" cy="2073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1533154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00"/>
                            </p:stCondLst>
                            <p:childTnLst>
                              <p:par>
                                <p:cTn id="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班级岗位建设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IMG_08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496" y="2832651"/>
            <a:ext cx="2557672" cy="1918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 descr="IMG_08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48838" y="703989"/>
            <a:ext cx="2515658" cy="1886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 descr="1 - 副本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58578" y="639384"/>
            <a:ext cx="2526793" cy="1895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 descr="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94482" y="2793689"/>
            <a:ext cx="2585831" cy="1939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1533154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班级岗位建设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9895" y="755374"/>
            <a:ext cx="56752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  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给予岗位工作一个新的名称，换一种新的评价方式，实现一个不算华丽的转变，岗位工作就会变得生动、有趣、自然、和谐。孩子们置身于这样的班级岗位工作中，不仅学会了体谅，学会了坚持，更学会了担当。班级在他们眼中是一个“微型的社会”，更是一个淬炼身心的“乐园”！</a:t>
            </a:r>
            <a:endParaRPr lang="zh-CN" altLang="en-US" sz="28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33154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班级活动开展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58137" y="1533138"/>
            <a:ext cx="1478243" cy="1362881"/>
            <a:chOff x="3835686" y="2643180"/>
            <a:chExt cx="1478435" cy="1363058"/>
          </a:xfrm>
          <a:solidFill>
            <a:srgbClr val="076655"/>
          </a:solidFill>
        </p:grpSpPr>
        <p:sp>
          <p:nvSpPr>
            <p:cNvPr id="9" name="心形 7"/>
            <p:cNvSpPr/>
            <p:nvPr/>
          </p:nvSpPr>
          <p:spPr>
            <a:xfrm>
              <a:off x="3835686" y="2643180"/>
              <a:ext cx="741448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8146"/>
                <a:gd name="connsiteY0" fmla="*/ 327941 h 1363056"/>
                <a:gd name="connsiteX1" fmla="*/ 741448 w 1408146"/>
                <a:gd name="connsiteY1" fmla="*/ 1363056 h 1363056"/>
                <a:gd name="connsiteX2" fmla="*/ 741448 w 1408146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3314"/>
                <a:gd name="connsiteY0" fmla="*/ 327941 h 1363056"/>
                <a:gd name="connsiteX1" fmla="*/ 741448 w 743314"/>
                <a:gd name="connsiteY1" fmla="*/ 1363056 h 1363056"/>
                <a:gd name="connsiteX2" fmla="*/ 741448 w 743314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448" h="1363056">
                  <a:moveTo>
                    <a:pt x="741448" y="327941"/>
                  </a:moveTo>
                  <a:cubicBezTo>
                    <a:pt x="740677" y="1157841"/>
                    <a:pt x="741248" y="495849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solidFill>
              <a:srgbClr val="7A801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心形 7"/>
            <p:cNvSpPr/>
            <p:nvPr/>
          </p:nvSpPr>
          <p:spPr>
            <a:xfrm flipH="1">
              <a:off x="4572000" y="2643182"/>
              <a:ext cx="742121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8146"/>
                <a:gd name="connsiteY0" fmla="*/ 327941 h 1363056"/>
                <a:gd name="connsiteX1" fmla="*/ 741448 w 1408146"/>
                <a:gd name="connsiteY1" fmla="*/ 1363056 h 1363056"/>
                <a:gd name="connsiteX2" fmla="*/ 741448 w 1408146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2505"/>
                <a:gd name="connsiteY0" fmla="*/ 327941 h 1363056"/>
                <a:gd name="connsiteX1" fmla="*/ 741448 w 742505"/>
                <a:gd name="connsiteY1" fmla="*/ 1363056 h 1363056"/>
                <a:gd name="connsiteX2" fmla="*/ 741448 w 742505"/>
                <a:gd name="connsiteY2" fmla="*/ 327941 h 1363056"/>
                <a:gd name="connsiteX0" fmla="*/ 741448 w 743811"/>
                <a:gd name="connsiteY0" fmla="*/ 327941 h 1363056"/>
                <a:gd name="connsiteX1" fmla="*/ 741448 w 743811"/>
                <a:gd name="connsiteY1" fmla="*/ 1363056 h 1363056"/>
                <a:gd name="connsiteX2" fmla="*/ 741448 w 743811"/>
                <a:gd name="connsiteY2" fmla="*/ 327941 h 1363056"/>
                <a:gd name="connsiteX0" fmla="*/ 741448 w 743178"/>
                <a:gd name="connsiteY0" fmla="*/ 327941 h 1363056"/>
                <a:gd name="connsiteX1" fmla="*/ 741448 w 743178"/>
                <a:gd name="connsiteY1" fmla="*/ 1363056 h 1363056"/>
                <a:gd name="connsiteX2" fmla="*/ 741448 w 743178"/>
                <a:gd name="connsiteY2" fmla="*/ 327941 h 1363056"/>
                <a:gd name="connsiteX0" fmla="*/ 741448 w 742121"/>
                <a:gd name="connsiteY0" fmla="*/ 327941 h 1363056"/>
                <a:gd name="connsiteX1" fmla="*/ 741448 w 742121"/>
                <a:gd name="connsiteY1" fmla="*/ 1363056 h 1363056"/>
                <a:gd name="connsiteX2" fmla="*/ 741448 w 742121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121" h="1363056">
                  <a:moveTo>
                    <a:pt x="741448" y="327941"/>
                  </a:moveTo>
                  <a:cubicBezTo>
                    <a:pt x="743059" y="1088786"/>
                    <a:pt x="741249" y="617292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solidFill>
              <a:srgbClr val="7A801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65772" y="1938654"/>
            <a:ext cx="746727" cy="2100069"/>
            <a:chOff x="4943466" y="3048749"/>
            <a:chExt cx="746824" cy="2100342"/>
          </a:xfrm>
          <a:solidFill>
            <a:srgbClr val="7A801D"/>
          </a:solidFill>
        </p:grpSpPr>
        <p:sp>
          <p:nvSpPr>
            <p:cNvPr id="12" name="心形 8"/>
            <p:cNvSpPr/>
            <p:nvPr/>
          </p:nvSpPr>
          <p:spPr>
            <a:xfrm>
              <a:off x="4943466" y="3048749"/>
              <a:ext cx="746824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3231"/>
                <a:gd name="connsiteY0" fmla="*/ 327941 h 1363056"/>
                <a:gd name="connsiteX1" fmla="*/ 741448 w 1403231"/>
                <a:gd name="connsiteY1" fmla="*/ 1363056 h 1363056"/>
                <a:gd name="connsiteX2" fmla="*/ 741448 w 1403231"/>
                <a:gd name="connsiteY2" fmla="*/ 327941 h 1363056"/>
                <a:gd name="connsiteX0" fmla="*/ 741448 w 742788"/>
                <a:gd name="connsiteY0" fmla="*/ 327941 h 1363056"/>
                <a:gd name="connsiteX1" fmla="*/ 741448 w 742788"/>
                <a:gd name="connsiteY1" fmla="*/ 1363056 h 1363056"/>
                <a:gd name="connsiteX2" fmla="*/ 741448 w 742788"/>
                <a:gd name="connsiteY2" fmla="*/ 327941 h 1363056"/>
                <a:gd name="connsiteX0" fmla="*/ 741448 w 746824"/>
                <a:gd name="connsiteY0" fmla="*/ 327941 h 1363056"/>
                <a:gd name="connsiteX1" fmla="*/ 741448 w 746824"/>
                <a:gd name="connsiteY1" fmla="*/ 1363056 h 1363056"/>
                <a:gd name="connsiteX2" fmla="*/ 741448 w 746824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824" h="1363056">
                  <a:moveTo>
                    <a:pt x="741448" y="327941"/>
                  </a:moveTo>
                  <a:cubicBezTo>
                    <a:pt x="747066" y="1050569"/>
                    <a:pt x="750018" y="562116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心形 8"/>
            <p:cNvSpPr/>
            <p:nvPr/>
          </p:nvSpPr>
          <p:spPr>
            <a:xfrm flipH="1">
              <a:off x="4948441" y="3786035"/>
              <a:ext cx="741849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3231"/>
                <a:gd name="connsiteY0" fmla="*/ 327941 h 1363056"/>
                <a:gd name="connsiteX1" fmla="*/ 741448 w 1403231"/>
                <a:gd name="connsiteY1" fmla="*/ 1363056 h 1363056"/>
                <a:gd name="connsiteX2" fmla="*/ 741448 w 1403231"/>
                <a:gd name="connsiteY2" fmla="*/ 327941 h 1363056"/>
                <a:gd name="connsiteX0" fmla="*/ 741448 w 742788"/>
                <a:gd name="connsiteY0" fmla="*/ 327941 h 1363056"/>
                <a:gd name="connsiteX1" fmla="*/ 741448 w 742788"/>
                <a:gd name="connsiteY1" fmla="*/ 1363056 h 1363056"/>
                <a:gd name="connsiteX2" fmla="*/ 741448 w 742788"/>
                <a:gd name="connsiteY2" fmla="*/ 327941 h 1363056"/>
                <a:gd name="connsiteX0" fmla="*/ 741448 w 746824"/>
                <a:gd name="connsiteY0" fmla="*/ 327941 h 1363056"/>
                <a:gd name="connsiteX1" fmla="*/ 741448 w 746824"/>
                <a:gd name="connsiteY1" fmla="*/ 1363056 h 1363056"/>
                <a:gd name="connsiteX2" fmla="*/ 741448 w 746824"/>
                <a:gd name="connsiteY2" fmla="*/ 327941 h 1363056"/>
                <a:gd name="connsiteX0" fmla="*/ 741448 w 744292"/>
                <a:gd name="connsiteY0" fmla="*/ 327941 h 1363056"/>
                <a:gd name="connsiteX1" fmla="*/ 741448 w 744292"/>
                <a:gd name="connsiteY1" fmla="*/ 1363056 h 1363056"/>
                <a:gd name="connsiteX2" fmla="*/ 741448 w 744292"/>
                <a:gd name="connsiteY2" fmla="*/ 327941 h 1363056"/>
                <a:gd name="connsiteX0" fmla="*/ 741448 w 741849"/>
                <a:gd name="connsiteY0" fmla="*/ 327941 h 1363056"/>
                <a:gd name="connsiteX1" fmla="*/ 741448 w 741849"/>
                <a:gd name="connsiteY1" fmla="*/ 1363056 h 1363056"/>
                <a:gd name="connsiteX2" fmla="*/ 741448 w 741849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849" h="1363056">
                  <a:moveTo>
                    <a:pt x="741448" y="327941"/>
                  </a:moveTo>
                  <a:cubicBezTo>
                    <a:pt x="739922" y="1055331"/>
                    <a:pt x="742874" y="562116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40441" y="3106632"/>
            <a:ext cx="1481256" cy="1364505"/>
            <a:chOff x="3817988" y="4216878"/>
            <a:chExt cx="1481449" cy="1364683"/>
          </a:xfrm>
          <a:solidFill>
            <a:srgbClr val="076655"/>
          </a:solidFill>
        </p:grpSpPr>
        <p:sp>
          <p:nvSpPr>
            <p:cNvPr id="15" name="心形 10"/>
            <p:cNvSpPr/>
            <p:nvPr/>
          </p:nvSpPr>
          <p:spPr>
            <a:xfrm>
              <a:off x="4557989" y="4216878"/>
              <a:ext cx="741448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8146"/>
                <a:gd name="connsiteY0" fmla="*/ 327941 h 1363056"/>
                <a:gd name="connsiteX1" fmla="*/ 741448 w 1408146"/>
                <a:gd name="connsiteY1" fmla="*/ 1363056 h 1363056"/>
                <a:gd name="connsiteX2" fmla="*/ 741448 w 1408146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448" h="1363056">
                  <a:moveTo>
                    <a:pt x="741448" y="327941"/>
                  </a:moveTo>
                  <a:cubicBezTo>
                    <a:pt x="740678" y="1347644"/>
                    <a:pt x="741249" y="535865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solidFill>
              <a:srgbClr val="7A801D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10799999"/>
              </a:camera>
              <a:lightRig rig="threePt" dir="t"/>
            </a:scene3d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心形 10"/>
            <p:cNvSpPr/>
            <p:nvPr/>
          </p:nvSpPr>
          <p:spPr>
            <a:xfrm flipH="1">
              <a:off x="3817988" y="4218505"/>
              <a:ext cx="741448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8146"/>
                <a:gd name="connsiteY0" fmla="*/ 327941 h 1363056"/>
                <a:gd name="connsiteX1" fmla="*/ 741448 w 1408146"/>
                <a:gd name="connsiteY1" fmla="*/ 1363056 h 1363056"/>
                <a:gd name="connsiteX2" fmla="*/ 741448 w 1408146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448" h="1363056">
                  <a:moveTo>
                    <a:pt x="741448" y="327941"/>
                  </a:moveTo>
                  <a:cubicBezTo>
                    <a:pt x="740677" y="1147620"/>
                    <a:pt x="741249" y="676359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solidFill>
              <a:srgbClr val="7A801D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10799999"/>
              </a:camera>
              <a:lightRig rig="threePt" dir="t"/>
            </a:scene3d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69123" y="988573"/>
            <a:ext cx="3267612" cy="786672"/>
            <a:chOff x="846283" y="2098545"/>
            <a:chExt cx="3268037" cy="786774"/>
          </a:xfrm>
        </p:grpSpPr>
        <p:grpSp>
          <p:nvGrpSpPr>
            <p:cNvPr id="18" name="组合 44"/>
            <p:cNvGrpSpPr>
              <a:grpSpLocks/>
            </p:cNvGrpSpPr>
            <p:nvPr/>
          </p:nvGrpSpPr>
          <p:grpSpPr bwMode="auto">
            <a:xfrm flipH="1">
              <a:off x="846283" y="2421770"/>
              <a:ext cx="2184400" cy="400162"/>
              <a:chOff x="-362770" y="3102961"/>
              <a:chExt cx="2183514" cy="400162"/>
            </a:xfrm>
          </p:grpSpPr>
          <p:sp>
            <p:nvSpPr>
              <p:cNvPr id="21" name="TextBox 14"/>
              <p:cNvSpPr txBox="1">
                <a:spLocks noChangeArrowheads="1"/>
              </p:cNvSpPr>
              <p:nvPr/>
            </p:nvSpPr>
            <p:spPr bwMode="auto">
              <a:xfrm>
                <a:off x="675034" y="3102961"/>
                <a:ext cx="1145710" cy="4001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defTabSz="914324" eaLnBrk="1" hangingPunct="1">
                  <a:defRPr/>
                </a:pPr>
                <a:r>
                  <a:rPr lang="zh-CN" altLang="zh-CN" sz="1000" b="1" dirty="0" smtClean="0">
                    <a:latin typeface="+mn-ea"/>
                    <a:ea typeface="+mn-ea"/>
                  </a:rPr>
                  <a:t>研学类亲子活动体验类亲子活动</a:t>
                </a:r>
                <a:endParaRPr lang="en-US" altLang="zh-CN" sz="1000" kern="0" dirty="0">
                  <a:solidFill>
                    <a:srgbClr val="080808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22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1"/>
                <a:ext cx="1145710" cy="4001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defTabSz="914324" eaLnBrk="1" hangingPunct="1">
                  <a:defRPr/>
                </a:pPr>
                <a:r>
                  <a:rPr lang="zh-CN" altLang="zh-CN" sz="1000" b="1" dirty="0" smtClean="0">
                    <a:latin typeface="+mn-ea"/>
                    <a:ea typeface="+mn-ea"/>
                  </a:rPr>
                  <a:t>拓展类亲子活动志愿类亲子活动</a:t>
                </a:r>
                <a:endParaRPr lang="en-US" altLang="zh-CN" sz="1000" kern="0" dirty="0">
                  <a:solidFill>
                    <a:srgbClr val="080808"/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 flipH="1">
              <a:off x="868638" y="2098545"/>
              <a:ext cx="1456585" cy="33859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defTabSz="914324" eaLnBrk="1" hangingPunct="1">
                <a:defRPr/>
              </a:pPr>
              <a:r>
                <a:rPr lang="zh-CN" altLang="en-US" sz="1600" b="1" kern="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亲子活动</a:t>
              </a:r>
              <a:endParaRPr lang="en-US" altLang="zh-CN" sz="1600" b="1" kern="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868639" y="2885319"/>
              <a:ext cx="3245681" cy="0"/>
            </a:xfrm>
            <a:prstGeom prst="line">
              <a:avLst/>
            </a:prstGeom>
            <a:noFill/>
            <a:ln w="12700" cap="flat" cmpd="sng" algn="ctr">
              <a:solidFill>
                <a:srgbClr val="7A801D"/>
              </a:solidFill>
              <a:prstDash val="sysDot"/>
              <a:headEnd type="oval"/>
              <a:tailEnd type="oval"/>
            </a:ln>
            <a:effectLst/>
          </p:spPr>
        </p:cxnSp>
      </p:grpSp>
      <p:grpSp>
        <p:nvGrpSpPr>
          <p:cNvPr id="23" name="组合 22"/>
          <p:cNvGrpSpPr/>
          <p:nvPr/>
        </p:nvGrpSpPr>
        <p:grpSpPr>
          <a:xfrm>
            <a:off x="5792703" y="1708560"/>
            <a:ext cx="2547737" cy="786672"/>
            <a:chOff x="5770504" y="2818625"/>
            <a:chExt cx="2548069" cy="786774"/>
          </a:xfrm>
        </p:grpSpPr>
        <p:grpSp>
          <p:nvGrpSpPr>
            <p:cNvPr id="24" name="组合 44"/>
            <p:cNvGrpSpPr>
              <a:grpSpLocks/>
            </p:cNvGrpSpPr>
            <p:nvPr/>
          </p:nvGrpSpPr>
          <p:grpSpPr bwMode="auto">
            <a:xfrm flipH="1">
              <a:off x="6042252" y="3141849"/>
              <a:ext cx="2184400" cy="400162"/>
              <a:chOff x="-362770" y="3102960"/>
              <a:chExt cx="2183514" cy="400162"/>
            </a:xfrm>
          </p:grpSpPr>
          <p:sp>
            <p:nvSpPr>
              <p:cNvPr id="27" name="TextBox 11"/>
              <p:cNvSpPr txBox="1">
                <a:spLocks noChangeArrowheads="1"/>
              </p:cNvSpPr>
              <p:nvPr/>
            </p:nvSpPr>
            <p:spPr bwMode="auto">
              <a:xfrm>
                <a:off x="675034" y="3102960"/>
                <a:ext cx="1145710" cy="4001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神奇的气球</a:t>
                </a:r>
                <a:endParaRPr lang="en-US" altLang="zh-CN" sz="1000" b="1" kern="0" dirty="0" smtClean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布艺手工</a:t>
                </a:r>
                <a:r>
                  <a:rPr lang="en-US" altLang="zh-CN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DIY</a:t>
                </a:r>
                <a:endParaRPr lang="en-US" altLang="zh-CN" sz="1000" b="1" kern="0" dirty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8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0"/>
                <a:ext cx="1145710" cy="4001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百变折纸    </a:t>
                </a:r>
                <a:endParaRPr lang="en-US" altLang="zh-CN" sz="1000" b="1" kern="0" dirty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创意沙包</a:t>
                </a:r>
                <a:endParaRPr lang="en-US" altLang="zh-CN" sz="1000" b="1" kern="0" dirty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5" name="TextBox 11"/>
            <p:cNvSpPr txBox="1">
              <a:spLocks noChangeArrowheads="1"/>
            </p:cNvSpPr>
            <p:nvPr/>
          </p:nvSpPr>
          <p:spPr bwMode="auto">
            <a:xfrm flipH="1">
              <a:off x="6064607" y="2818625"/>
              <a:ext cx="1456585" cy="33859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defTabSz="914324" eaLnBrk="1" hangingPunct="1">
                <a:defRPr/>
              </a:pPr>
              <a:r>
                <a:rPr lang="zh-CN" altLang="en-US" sz="1600" b="1" kern="0" dirty="0" smtClean="0">
                  <a:solidFill>
                    <a:srgbClr val="F3AD00"/>
                  </a:solidFill>
                  <a:latin typeface="微软雅黑" pitchFamily="34" charset="-122"/>
                  <a:ea typeface="微软雅黑" pitchFamily="34" charset="-122"/>
                </a:rPr>
                <a:t>家长课堂</a:t>
              </a:r>
              <a:endParaRPr lang="en-US" altLang="zh-CN" sz="1600" b="1" kern="0" dirty="0">
                <a:solidFill>
                  <a:srgbClr val="F3AD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 flipH="1">
              <a:off x="5770504" y="3605399"/>
              <a:ext cx="2548069" cy="0"/>
            </a:xfrm>
            <a:prstGeom prst="line">
              <a:avLst/>
            </a:prstGeom>
            <a:noFill/>
            <a:ln w="12700" cap="flat" cmpd="sng" algn="ctr">
              <a:solidFill>
                <a:srgbClr val="7A801D"/>
              </a:solidFill>
              <a:prstDash val="sysDot"/>
              <a:headEnd type="oval"/>
              <a:tailEnd type="oval"/>
            </a:ln>
            <a:effectLst/>
          </p:spPr>
        </p:cxnSp>
      </p:grpSp>
      <p:grpSp>
        <p:nvGrpSpPr>
          <p:cNvPr id="29" name="组合 28"/>
          <p:cNvGrpSpPr/>
          <p:nvPr/>
        </p:nvGrpSpPr>
        <p:grpSpPr>
          <a:xfrm>
            <a:off x="5072717" y="3487045"/>
            <a:ext cx="3262647" cy="759500"/>
            <a:chOff x="5050424" y="4597339"/>
            <a:chExt cx="3263072" cy="759598"/>
          </a:xfrm>
        </p:grpSpPr>
        <p:grpSp>
          <p:nvGrpSpPr>
            <p:cNvPr id="30" name="组合 44"/>
            <p:cNvGrpSpPr>
              <a:grpSpLocks/>
            </p:cNvGrpSpPr>
            <p:nvPr/>
          </p:nvGrpSpPr>
          <p:grpSpPr bwMode="auto">
            <a:xfrm flipH="1">
              <a:off x="6168926" y="4886212"/>
              <a:ext cx="1521889" cy="464942"/>
              <a:chOff x="299473" y="3102959"/>
              <a:chExt cx="1521272" cy="464942"/>
            </a:xfrm>
          </p:grpSpPr>
          <p:sp>
            <p:nvSpPr>
              <p:cNvPr id="33" name="TextBox 11"/>
              <p:cNvSpPr txBox="1">
                <a:spLocks noChangeArrowheads="1"/>
              </p:cNvSpPr>
              <p:nvPr/>
            </p:nvSpPr>
            <p:spPr bwMode="auto">
              <a:xfrm>
                <a:off x="299473" y="3102959"/>
                <a:ext cx="1521272" cy="24625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我和春天有个约会</a:t>
                </a:r>
                <a:endParaRPr lang="en-US" altLang="zh-CN" sz="1000" b="1" kern="0" dirty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4" name="TextBox 11"/>
              <p:cNvSpPr txBox="1">
                <a:spLocks noChangeArrowheads="1"/>
              </p:cNvSpPr>
              <p:nvPr/>
            </p:nvSpPr>
            <p:spPr bwMode="auto">
              <a:xfrm>
                <a:off x="660678" y="3321648"/>
                <a:ext cx="1145710" cy="24625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神奇的纽扣</a:t>
                </a:r>
                <a:endParaRPr lang="en-US" altLang="zh-CN" sz="1000" b="1" kern="0" dirty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1" name="TextBox 11"/>
            <p:cNvSpPr txBox="1">
              <a:spLocks noChangeArrowheads="1"/>
            </p:cNvSpPr>
            <p:nvPr/>
          </p:nvSpPr>
          <p:spPr bwMode="auto">
            <a:xfrm flipH="1">
              <a:off x="6191282" y="4597339"/>
              <a:ext cx="1456585" cy="33859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defTabSz="914324" eaLnBrk="1" hangingPunct="1">
                <a:defRPr/>
              </a:pPr>
              <a:r>
                <a:rPr lang="zh-CN" altLang="en-US" sz="1600" b="1" kern="0" dirty="0" smtClean="0">
                  <a:solidFill>
                    <a:srgbClr val="00B0F0"/>
                  </a:solidFill>
                  <a:latin typeface="微软雅黑" pitchFamily="34" charset="-122"/>
                  <a:ea typeface="微软雅黑" pitchFamily="34" charset="-122"/>
                </a:rPr>
                <a:t>午间微课程</a:t>
              </a:r>
              <a:endParaRPr lang="en-US" altLang="zh-CN" sz="1600" b="1" kern="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 flipV="1">
              <a:off x="5050424" y="5349763"/>
              <a:ext cx="3263072" cy="7174"/>
            </a:xfrm>
            <a:prstGeom prst="line">
              <a:avLst/>
            </a:prstGeom>
            <a:noFill/>
            <a:ln w="12700" cap="flat" cmpd="sng" algn="ctr">
              <a:solidFill>
                <a:srgbClr val="7A801D"/>
              </a:solidFill>
              <a:prstDash val="sysDot"/>
              <a:headEnd type="oval"/>
              <a:tailEnd type="oval"/>
            </a:ln>
            <a:effectLst/>
          </p:spPr>
        </p:cxnSp>
      </p:grpSp>
      <p:grpSp>
        <p:nvGrpSpPr>
          <p:cNvPr id="35" name="组合 34"/>
          <p:cNvGrpSpPr/>
          <p:nvPr/>
        </p:nvGrpSpPr>
        <p:grpSpPr>
          <a:xfrm>
            <a:off x="3486055" y="1935941"/>
            <a:ext cx="742001" cy="2105171"/>
            <a:chOff x="3463556" y="3046034"/>
            <a:chExt cx="742098" cy="2105445"/>
          </a:xfrm>
          <a:solidFill>
            <a:srgbClr val="7A801D"/>
          </a:solidFill>
        </p:grpSpPr>
        <p:sp>
          <p:nvSpPr>
            <p:cNvPr id="36" name="心形 17"/>
            <p:cNvSpPr/>
            <p:nvPr/>
          </p:nvSpPr>
          <p:spPr>
            <a:xfrm flipH="1">
              <a:off x="3463556" y="3046034"/>
              <a:ext cx="741787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10624"/>
                <a:gd name="connsiteY0" fmla="*/ 327941 h 1363056"/>
                <a:gd name="connsiteX1" fmla="*/ 741448 w 1410624"/>
                <a:gd name="connsiteY1" fmla="*/ 1363056 h 1363056"/>
                <a:gd name="connsiteX2" fmla="*/ 741448 w 1410624"/>
                <a:gd name="connsiteY2" fmla="*/ 327941 h 1363056"/>
                <a:gd name="connsiteX0" fmla="*/ 741448 w 743461"/>
                <a:gd name="connsiteY0" fmla="*/ 327941 h 1363056"/>
                <a:gd name="connsiteX1" fmla="*/ 741448 w 743461"/>
                <a:gd name="connsiteY1" fmla="*/ 1363056 h 1363056"/>
                <a:gd name="connsiteX2" fmla="*/ 741448 w 743461"/>
                <a:gd name="connsiteY2" fmla="*/ 327941 h 1363056"/>
                <a:gd name="connsiteX0" fmla="*/ 741448 w 741588"/>
                <a:gd name="connsiteY0" fmla="*/ 327941 h 1363056"/>
                <a:gd name="connsiteX1" fmla="*/ 741448 w 741588"/>
                <a:gd name="connsiteY1" fmla="*/ 1363056 h 1363056"/>
                <a:gd name="connsiteX2" fmla="*/ 741448 w 741588"/>
                <a:gd name="connsiteY2" fmla="*/ 327941 h 1363056"/>
                <a:gd name="connsiteX0" fmla="*/ 741448 w 741787"/>
                <a:gd name="connsiteY0" fmla="*/ 327941 h 1363056"/>
                <a:gd name="connsiteX1" fmla="*/ 741448 w 741787"/>
                <a:gd name="connsiteY1" fmla="*/ 1363056 h 1363056"/>
                <a:gd name="connsiteX2" fmla="*/ 741448 w 741787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787" h="1363056">
                  <a:moveTo>
                    <a:pt x="741448" y="327941"/>
                  </a:moveTo>
                  <a:cubicBezTo>
                    <a:pt x="742304" y="899098"/>
                    <a:pt x="741249" y="512051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心形 17"/>
            <p:cNvSpPr/>
            <p:nvPr/>
          </p:nvSpPr>
          <p:spPr>
            <a:xfrm>
              <a:off x="3463867" y="3788423"/>
              <a:ext cx="741787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10624"/>
                <a:gd name="connsiteY0" fmla="*/ 327941 h 1363056"/>
                <a:gd name="connsiteX1" fmla="*/ 741448 w 1410624"/>
                <a:gd name="connsiteY1" fmla="*/ 1363056 h 1363056"/>
                <a:gd name="connsiteX2" fmla="*/ 741448 w 1410624"/>
                <a:gd name="connsiteY2" fmla="*/ 327941 h 1363056"/>
                <a:gd name="connsiteX0" fmla="*/ 741448 w 743461"/>
                <a:gd name="connsiteY0" fmla="*/ 327941 h 1363056"/>
                <a:gd name="connsiteX1" fmla="*/ 741448 w 743461"/>
                <a:gd name="connsiteY1" fmla="*/ 1363056 h 1363056"/>
                <a:gd name="connsiteX2" fmla="*/ 741448 w 743461"/>
                <a:gd name="connsiteY2" fmla="*/ 327941 h 1363056"/>
                <a:gd name="connsiteX0" fmla="*/ 741448 w 741588"/>
                <a:gd name="connsiteY0" fmla="*/ 327941 h 1363056"/>
                <a:gd name="connsiteX1" fmla="*/ 741448 w 741588"/>
                <a:gd name="connsiteY1" fmla="*/ 1363056 h 1363056"/>
                <a:gd name="connsiteX2" fmla="*/ 741448 w 741588"/>
                <a:gd name="connsiteY2" fmla="*/ 327941 h 1363056"/>
                <a:gd name="connsiteX0" fmla="*/ 741448 w 741787"/>
                <a:gd name="connsiteY0" fmla="*/ 327941 h 1363056"/>
                <a:gd name="connsiteX1" fmla="*/ 741448 w 741787"/>
                <a:gd name="connsiteY1" fmla="*/ 1363056 h 1363056"/>
                <a:gd name="connsiteX2" fmla="*/ 741448 w 741787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787" h="1363056">
                  <a:moveTo>
                    <a:pt x="741448" y="327941"/>
                  </a:moveTo>
                  <a:cubicBezTo>
                    <a:pt x="742304" y="899098"/>
                    <a:pt x="741249" y="512051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44743" y="2716541"/>
            <a:ext cx="2639639" cy="769964"/>
            <a:chOff x="821899" y="3826737"/>
            <a:chExt cx="2639983" cy="770065"/>
          </a:xfrm>
        </p:grpSpPr>
        <p:grpSp>
          <p:nvGrpSpPr>
            <p:cNvPr id="39" name="组合 44"/>
            <p:cNvGrpSpPr>
              <a:grpSpLocks/>
            </p:cNvGrpSpPr>
            <p:nvPr/>
          </p:nvGrpSpPr>
          <p:grpSpPr bwMode="auto">
            <a:xfrm flipH="1">
              <a:off x="821899" y="4133252"/>
              <a:ext cx="2184400" cy="400162"/>
              <a:chOff x="-362770" y="3102960"/>
              <a:chExt cx="2183514" cy="400162"/>
            </a:xfrm>
          </p:grpSpPr>
          <p:sp>
            <p:nvSpPr>
              <p:cNvPr id="42" name="TextBox 11"/>
              <p:cNvSpPr txBox="1">
                <a:spLocks noChangeArrowheads="1"/>
              </p:cNvSpPr>
              <p:nvPr/>
            </p:nvSpPr>
            <p:spPr bwMode="auto">
              <a:xfrm>
                <a:off x="675034" y="3102960"/>
                <a:ext cx="1145710" cy="4001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千变万化的纸</a:t>
                </a:r>
                <a:endParaRPr lang="en-US" altLang="zh-CN" sz="1000" b="1" kern="0" dirty="0" smtClean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亲亲端午节</a:t>
                </a:r>
                <a:endParaRPr lang="en-US" altLang="zh-CN" sz="1000" b="1" kern="0" dirty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3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0"/>
                <a:ext cx="1145710" cy="4001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翻滚吧压岁钱</a:t>
                </a:r>
                <a:endParaRPr lang="en-US" altLang="zh-CN" sz="1000" b="1" kern="0" dirty="0" smtClean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defTabSz="914324" eaLnBrk="1" hangingPunct="1">
                  <a:defRPr/>
                </a:pPr>
                <a:r>
                  <a:rPr lang="zh-CN" altLang="en-US" sz="1000" b="1" kern="0" dirty="0" smtClean="0">
                    <a:solidFill>
                      <a:srgbClr val="080808"/>
                    </a:solidFill>
                    <a:latin typeface="微软雅黑" pitchFamily="34" charset="-122"/>
                    <a:ea typeface="微软雅黑" pitchFamily="34" charset="-122"/>
                  </a:rPr>
                  <a:t>布约儿童</a:t>
                </a:r>
                <a:endParaRPr lang="en-US" altLang="zh-CN" sz="1000" b="1" kern="0" dirty="0">
                  <a:solidFill>
                    <a:srgbClr val="080808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40" name="TextBox 11"/>
            <p:cNvSpPr txBox="1">
              <a:spLocks noChangeArrowheads="1"/>
            </p:cNvSpPr>
            <p:nvPr/>
          </p:nvSpPr>
          <p:spPr bwMode="auto">
            <a:xfrm flipH="1">
              <a:off x="860810" y="3826737"/>
              <a:ext cx="1456585" cy="33859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defTabSz="914324" eaLnBrk="1" hangingPunct="1">
                <a:defRPr/>
              </a:pPr>
              <a:r>
                <a:rPr lang="zh-CN" altLang="en-US" sz="1600" b="1" kern="0" dirty="0" smtClean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</a:rPr>
                <a:t>畅玩乐享课程</a:t>
              </a:r>
              <a:endParaRPr lang="en-US" altLang="zh-CN" sz="1600" b="1" kern="0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 flipH="1">
              <a:off x="868640" y="4596802"/>
              <a:ext cx="2593242" cy="0"/>
            </a:xfrm>
            <a:prstGeom prst="line">
              <a:avLst/>
            </a:prstGeom>
            <a:noFill/>
            <a:ln w="12700" cap="flat" cmpd="sng" algn="ctr">
              <a:solidFill>
                <a:srgbClr val="7A801D"/>
              </a:solidFill>
              <a:prstDash val="sysDot"/>
              <a:headEnd type="oval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xmlns="" val="58817755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00"/>
                            </p:stCondLst>
                            <p:childTnLst>
                              <p:par>
                                <p:cTn id="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25750" y="1606550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春到梅花山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QQ图片201403110920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8053" y="803379"/>
            <a:ext cx="2727694" cy="204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QQ图片201403110921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615772">
            <a:off x="1111698" y="2719895"/>
            <a:ext cx="2145785" cy="160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QQ图片2014031109205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305675">
            <a:off x="3129768" y="586408"/>
            <a:ext cx="2301368" cy="172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QQ图片201403101217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039179">
            <a:off x="3295734" y="2586573"/>
            <a:ext cx="1653953" cy="221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QQ图片2014031012143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93929" y="1853075"/>
            <a:ext cx="1674010" cy="222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QQ图片2014031010394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772043">
            <a:off x="6714616" y="2249184"/>
            <a:ext cx="1864606" cy="252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45630" y="1656252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寻访丹顶鹤</a:t>
              </a:r>
              <a:endParaRPr lang="en-US" altLang="zh-CN" sz="2400" kern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6" name="图片 15" descr="IMG_77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0267" y="1201483"/>
            <a:ext cx="3463151" cy="2313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图片 16" descr="IMG_77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199457">
            <a:off x="362110" y="1083365"/>
            <a:ext cx="1900829" cy="1427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图片 17" descr="IMG_77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29774">
            <a:off x="282807" y="3122016"/>
            <a:ext cx="2115391" cy="1589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图片 18" descr="IMG_772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11556" y="3627781"/>
            <a:ext cx="2005169" cy="1336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图片 19" descr="IMG_771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211633">
            <a:off x="5839971" y="2385392"/>
            <a:ext cx="1632517" cy="217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45630" y="1656252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探寻农耕文化</a:t>
              </a:r>
              <a:endParaRPr lang="en-US" altLang="zh-CN" sz="2400" kern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 descr="SAM_342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051" y="1022454"/>
            <a:ext cx="2562018" cy="2177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SAM_336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9384" y="3023739"/>
            <a:ext cx="2793103" cy="1965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 descr="SAM_340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8646" y="795131"/>
            <a:ext cx="2533858" cy="201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 descr="SAM_336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20076" y="2753140"/>
            <a:ext cx="3180316" cy="201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45630" y="1656252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体验土灶烹饪</a:t>
              </a:r>
              <a:endParaRPr lang="en-US" altLang="zh-CN" sz="2400" kern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 descr="IMG_348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3695" y="675860"/>
            <a:ext cx="1937924" cy="138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QQ图片2018040913501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2412" y="2114309"/>
            <a:ext cx="1982857" cy="138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 descr="佳农照片IMG_3488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3937" y="3557965"/>
            <a:ext cx="1977680" cy="145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 descr="QQ图片20180409140928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1168" y="1073428"/>
            <a:ext cx="2026754" cy="141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22" descr="IMG_3272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98317" y="2733260"/>
            <a:ext cx="2527232" cy="148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 descr="佳农照片IMG_3491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76484" y="1442796"/>
            <a:ext cx="1936888" cy="160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 descr="QQ图片20180409140945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27594" y="3279913"/>
            <a:ext cx="2275232" cy="144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9456" y="0"/>
            <a:ext cx="5145088" cy="51450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998" y="857250"/>
            <a:ext cx="2794002" cy="4287838"/>
          </a:xfrm>
          <a:prstGeom prst="rect">
            <a:avLst/>
          </a:prstGeom>
        </p:spPr>
      </p:pic>
      <p:sp>
        <p:nvSpPr>
          <p:cNvPr id="7" name="TextBox 25"/>
          <p:cNvSpPr txBox="1"/>
          <p:nvPr/>
        </p:nvSpPr>
        <p:spPr>
          <a:xfrm>
            <a:off x="3282728" y="1855017"/>
            <a:ext cx="2372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4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1600" dirty="0" smtClean="0"/>
              <a:t>你想把班级带多远？</a:t>
            </a:r>
            <a:endParaRPr lang="zh-CN" altLang="en-US" sz="1499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21"/>
          <p:cNvSpPr>
            <a:spLocks noEditPoints="1"/>
          </p:cNvSpPr>
          <p:nvPr/>
        </p:nvSpPr>
        <p:spPr>
          <a:xfrm>
            <a:off x="3031152" y="1933625"/>
            <a:ext cx="199921" cy="201111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3506"/>
              </a:cxn>
              <a:cxn ang="0">
                <a:pos x="153865" y="113506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3506"/>
              </a:cxn>
              <a:cxn ang="0">
                <a:pos x="39891" y="113506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lstStyle/>
          <a:p>
            <a:pPr defTabSz="685434" fontAlgn="base">
              <a:spcBef>
                <a:spcPct val="0"/>
              </a:spcBef>
              <a:spcAft>
                <a:spcPct val="0"/>
              </a:spcAft>
            </a:pPr>
            <a:endParaRPr lang="zh-CN" altLang="en-US" sz="1349">
              <a:solidFill>
                <a:schemeClr val="tx1">
                  <a:lumMod val="75000"/>
                  <a:lumOff val="2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3251463" y="2435165"/>
            <a:ext cx="340775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434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 smtClean="0"/>
              <a:t>你希望你的孩子们具备怎样的品质？怎样的能力？</a:t>
            </a:r>
            <a:endParaRPr lang="zh-CN" altLang="en-US" sz="1499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22"/>
          <p:cNvSpPr>
            <a:spLocks noEditPoints="1"/>
          </p:cNvSpPr>
          <p:nvPr/>
        </p:nvSpPr>
        <p:spPr>
          <a:xfrm>
            <a:off x="3007864" y="2474016"/>
            <a:ext cx="199921" cy="201111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lstStyle/>
          <a:p>
            <a:pPr defTabSz="685434" fontAlgn="base">
              <a:spcBef>
                <a:spcPct val="0"/>
              </a:spcBef>
              <a:spcAft>
                <a:spcPct val="0"/>
              </a:spcAft>
            </a:pPr>
            <a:endParaRPr lang="zh-CN" altLang="en-US" sz="1349">
              <a:solidFill>
                <a:schemeClr val="tx1">
                  <a:lumMod val="75000"/>
                  <a:lumOff val="2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3281282" y="3088691"/>
            <a:ext cx="244365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434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 smtClean="0"/>
              <a:t>你希望自己的班级能带给孩子们些什么？</a:t>
            </a:r>
            <a:endParaRPr lang="zh-CN" altLang="en-US" sz="1499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22"/>
          <p:cNvSpPr>
            <a:spLocks noEditPoints="1"/>
          </p:cNvSpPr>
          <p:nvPr/>
        </p:nvSpPr>
        <p:spPr>
          <a:xfrm>
            <a:off x="3017389" y="3137480"/>
            <a:ext cx="199921" cy="201111"/>
          </a:xfrm>
          <a:custGeom>
            <a:avLst/>
            <a:gdLst/>
            <a:ahLst/>
            <a:cxnLst>
              <a:cxn ang="0">
                <a:pos x="133350" y="0"/>
              </a:cxn>
              <a:cxn ang="0">
                <a:pos x="266700" y="134144"/>
              </a:cxn>
              <a:cxn ang="0">
                <a:pos x="133350" y="268288"/>
              </a:cxn>
              <a:cxn ang="0">
                <a:pos x="0" y="134144"/>
              </a:cxn>
              <a:cxn ang="0">
                <a:pos x="133350" y="0"/>
              </a:cxn>
              <a:cxn ang="0">
                <a:pos x="112835" y="228159"/>
              </a:cxn>
              <a:cxn ang="0">
                <a:pos x="153865" y="228159"/>
              </a:cxn>
              <a:cxn ang="0">
                <a:pos x="153865" y="155928"/>
              </a:cxn>
              <a:cxn ang="0">
                <a:pos x="226809" y="155928"/>
              </a:cxn>
              <a:cxn ang="0">
                <a:pos x="226809" y="112360"/>
              </a:cxn>
              <a:cxn ang="0">
                <a:pos x="153865" y="112360"/>
              </a:cxn>
              <a:cxn ang="0">
                <a:pos x="153865" y="40129"/>
              </a:cxn>
              <a:cxn ang="0">
                <a:pos x="112835" y="40129"/>
              </a:cxn>
              <a:cxn ang="0">
                <a:pos x="112835" y="112360"/>
              </a:cxn>
              <a:cxn ang="0">
                <a:pos x="39891" y="112360"/>
              </a:cxn>
              <a:cxn ang="0">
                <a:pos x="39891" y="155928"/>
              </a:cxn>
              <a:cxn ang="0">
                <a:pos x="112835" y="155928"/>
              </a:cxn>
              <a:cxn ang="0">
                <a:pos x="112835" y="228159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7A801D"/>
          </a:solidFill>
          <a:ln w="9525">
            <a:noFill/>
          </a:ln>
        </p:spPr>
        <p:txBody>
          <a:bodyPr/>
          <a:lstStyle/>
          <a:p>
            <a:pPr defTabSz="685434" fontAlgn="base">
              <a:spcBef>
                <a:spcPct val="0"/>
              </a:spcBef>
              <a:spcAft>
                <a:spcPct val="0"/>
              </a:spcAft>
            </a:pPr>
            <a:endParaRPr lang="zh-CN" altLang="en-US" sz="1349">
              <a:solidFill>
                <a:schemeClr val="tx1">
                  <a:lumMod val="75000"/>
                  <a:lumOff val="25000"/>
                </a:schemeClr>
              </a:solidFill>
              <a:ea typeface="宋体" panose="02010600030101010101" pitchFamily="2" charset="-122"/>
            </a:endParaRPr>
          </a:p>
        </p:txBody>
      </p:sp>
      <p:pic>
        <p:nvPicPr>
          <p:cNvPr id="10" name="图片 9" descr="timg.jpg"/>
          <p:cNvPicPr>
            <a:picLocks noChangeAspect="1"/>
          </p:cNvPicPr>
          <p:nvPr/>
        </p:nvPicPr>
        <p:blipFill>
          <a:blip r:embed="rId6" cstate="print"/>
          <a:srcRect t="18781"/>
          <a:stretch>
            <a:fillRect/>
          </a:stretch>
        </p:blipFill>
        <p:spPr>
          <a:xfrm>
            <a:off x="157161" y="2554357"/>
            <a:ext cx="2109155" cy="2282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8294634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25750" y="1507147"/>
              <a:ext cx="2095500" cy="831106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悠然姑苏城</a:t>
              </a:r>
              <a:endParaRPr lang="en-US" altLang="zh-CN" sz="2400" kern="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采橘西山下</a:t>
              </a:r>
              <a:endParaRPr lang="zh-CN" altLang="en-US" sz="2400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IMG_77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1499" y="1005893"/>
            <a:ext cx="2361213" cy="177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IMG_77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763957">
            <a:off x="441622" y="3081131"/>
            <a:ext cx="2125764" cy="159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IMG_774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226184">
            <a:off x="3135128" y="737724"/>
            <a:ext cx="2202186" cy="165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IMG_774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99022" y="2554065"/>
            <a:ext cx="2232004" cy="167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IMG_774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275385">
            <a:off x="4905695" y="2544418"/>
            <a:ext cx="1722109" cy="229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IMG_774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609857">
            <a:off x="6379808" y="1461050"/>
            <a:ext cx="1804235" cy="240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25750" y="1606550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虾  趣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QQ图片201405271023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12933" y="894522"/>
            <a:ext cx="2963979" cy="2222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 descr="QQ图片201405271023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750" y="1361661"/>
            <a:ext cx="2049579" cy="1537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2" descr="QQ图片2014052710241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4619" y="3150705"/>
            <a:ext cx="2049579" cy="1537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图片 13" descr="QQ图片2014052710231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19829" y="3438941"/>
            <a:ext cx="1919310" cy="1439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图片 14" descr="QQ图片2014052710261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72809" y="1908313"/>
            <a:ext cx="2025047" cy="27000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954976" y="1527028"/>
              <a:ext cx="2095500" cy="831106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让春光染绿我们的校园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QQ图片201403131029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90618" y="373511"/>
            <a:ext cx="2863529" cy="2147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 descr="QQ图片2014031310291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8623" y="1036946"/>
            <a:ext cx="2354518" cy="1765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 descr="QQ图片201403131029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689" y="2981739"/>
            <a:ext cx="2407387" cy="1805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图片 13" descr="QQ图片2014031310291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39706" y="2980047"/>
            <a:ext cx="2436146" cy="1827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 descr="QQ图片2014031310293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00959" y="1623357"/>
            <a:ext cx="2058458" cy="1543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 descr="QQ图片2014031310293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813333" y="3422338"/>
            <a:ext cx="2018702" cy="1514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55572" y="1527028"/>
              <a:ext cx="2095500" cy="831106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路在脚下</a:t>
              </a:r>
              <a:endParaRPr lang="en-US" altLang="zh-CN" sz="2400" kern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志在千里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IMG_77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8224" y="852756"/>
            <a:ext cx="1780161" cy="1334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IMG_77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95172" y="1540564"/>
            <a:ext cx="2610897" cy="195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IMG_77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37735">
            <a:off x="360871" y="2224403"/>
            <a:ext cx="1835713" cy="137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IMG_77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7344" y="3550321"/>
            <a:ext cx="1747170" cy="130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IMG_771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279356">
            <a:off x="2762579" y="3327297"/>
            <a:ext cx="1806642" cy="135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IMG_771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36548" y="2001352"/>
            <a:ext cx="1768326" cy="132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IMG_771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113242">
            <a:off x="3738624" y="714629"/>
            <a:ext cx="1963535" cy="147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 descr="IMG_771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60556" y="3085456"/>
            <a:ext cx="2076550" cy="155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25750" y="1606550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微型马拉松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IMG_76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7748" y="864705"/>
            <a:ext cx="4692831" cy="263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IMG_767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269922">
            <a:off x="879237" y="2956856"/>
            <a:ext cx="2549763" cy="190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IMG_767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82071" y="3061252"/>
            <a:ext cx="2357321" cy="1765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IMG_767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96339" y="1530626"/>
            <a:ext cx="3189041" cy="179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55572" y="1596610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快乐圣诞节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 descr="IMG_49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749" y="944217"/>
            <a:ext cx="2241223" cy="2988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IMG_49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2774" y="159026"/>
            <a:ext cx="1943048" cy="259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IMG_492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515899">
            <a:off x="789031" y="3273043"/>
            <a:ext cx="1156416" cy="154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IMG_493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05879" y="3279910"/>
            <a:ext cx="1160342" cy="154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IMG_494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87576" y="3369365"/>
            <a:ext cx="1903805" cy="1427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IMG_495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11306" y="1997764"/>
            <a:ext cx="1784535" cy="13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IMG_496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04003" y="3551548"/>
            <a:ext cx="1700650" cy="127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 descr="IMG_496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598525" y="1938924"/>
            <a:ext cx="1770224" cy="132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亲子活动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25750" y="1606550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百善孝为先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 descr="IMG_92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5594" y="884581"/>
            <a:ext cx="2888974" cy="216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IMG_927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7177" y="2862469"/>
            <a:ext cx="2195352" cy="1646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IMG_928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72567" y="3478695"/>
            <a:ext cx="1943561" cy="145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IMG_929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82707" y="2172493"/>
            <a:ext cx="2059655" cy="154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IMG_931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67090" y="331269"/>
            <a:ext cx="2137972" cy="1603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 descr="IMG_931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21444" y="3052106"/>
            <a:ext cx="2366573" cy="177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2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家长课堂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IMG_5856.PNG"/>
          <p:cNvPicPr/>
          <p:nvPr/>
        </p:nvPicPr>
        <p:blipFill>
          <a:blip r:embed="rId7" cstate="print"/>
          <a:srcRect t="14930" r="2511" b="7187"/>
          <a:stretch>
            <a:fillRect/>
          </a:stretch>
        </p:blipFill>
        <p:spPr>
          <a:xfrm>
            <a:off x="976519" y="896229"/>
            <a:ext cx="2730776" cy="3924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 descr="IMG_5855.PNG"/>
          <p:cNvPicPr/>
          <p:nvPr/>
        </p:nvPicPr>
        <p:blipFill>
          <a:blip r:embed="rId8" cstate="print"/>
          <a:srcRect t="13426" r="5569" b="2900"/>
          <a:stretch>
            <a:fillRect/>
          </a:stretch>
        </p:blipFill>
        <p:spPr>
          <a:xfrm>
            <a:off x="4344436" y="891381"/>
            <a:ext cx="2831616" cy="3919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家长课堂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5853.PNG"/>
          <p:cNvPicPr/>
          <p:nvPr/>
        </p:nvPicPr>
        <p:blipFill>
          <a:blip r:embed="rId7" cstate="print"/>
          <a:srcRect t="9882" b="6122"/>
          <a:stretch>
            <a:fillRect/>
          </a:stretch>
        </p:blipFill>
        <p:spPr>
          <a:xfrm>
            <a:off x="837371" y="768575"/>
            <a:ext cx="2760593" cy="4081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 descr="IMG_5854.PNG"/>
          <p:cNvPicPr/>
          <p:nvPr/>
        </p:nvPicPr>
        <p:blipFill>
          <a:blip r:embed="rId8" cstate="print"/>
          <a:srcRect t="13749" b="7626"/>
          <a:stretch>
            <a:fillRect/>
          </a:stretch>
        </p:blipFill>
        <p:spPr>
          <a:xfrm>
            <a:off x="4063447" y="745435"/>
            <a:ext cx="2983395" cy="4134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家长课堂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5852.PNG"/>
          <p:cNvPicPr/>
          <p:nvPr/>
        </p:nvPicPr>
        <p:blipFill>
          <a:blip r:embed="rId7" cstate="print"/>
          <a:srcRect t="13641" r="1746" b="8486"/>
          <a:stretch>
            <a:fillRect/>
          </a:stretch>
        </p:blipFill>
        <p:spPr>
          <a:xfrm>
            <a:off x="766398" y="884583"/>
            <a:ext cx="2761993" cy="3896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 descr="IMG_5851.PNG"/>
          <p:cNvPicPr/>
          <p:nvPr/>
        </p:nvPicPr>
        <p:blipFill>
          <a:blip r:embed="rId8" cstate="print"/>
          <a:srcRect t="14178" b="8486"/>
          <a:stretch>
            <a:fillRect/>
          </a:stretch>
        </p:blipFill>
        <p:spPr>
          <a:xfrm>
            <a:off x="4173692" y="785191"/>
            <a:ext cx="2962604" cy="3923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998" y="857250"/>
            <a:ext cx="2794002" cy="4287838"/>
          </a:xfrm>
          <a:prstGeom prst="rect">
            <a:avLst/>
          </a:prstGeom>
        </p:spPr>
      </p:pic>
      <p:pic>
        <p:nvPicPr>
          <p:cNvPr id="17" name="图片 16" descr="班徽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650" y="198785"/>
            <a:ext cx="890347" cy="59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192696" y="21866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小精灵中队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图片 19" descr="全家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897" y="1370804"/>
            <a:ext cx="3102068" cy="232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361661" y="3876259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全家福</a:t>
            </a:r>
            <a:endParaRPr lang="zh-CN" alt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3642" y="1411356"/>
            <a:ext cx="3091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班级口号：</a:t>
            </a:r>
            <a:endParaRPr lang="en-US" altLang="zh-CN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班级是我家，精彩靠大家！</a:t>
            </a:r>
            <a:endParaRPr lang="zh-CN" altLang="en-US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94634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家长课堂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5849.PNG"/>
          <p:cNvPicPr/>
          <p:nvPr/>
        </p:nvPicPr>
        <p:blipFill>
          <a:blip r:embed="rId7" cstate="print"/>
          <a:srcRect t="15575" b="7089"/>
          <a:stretch>
            <a:fillRect/>
          </a:stretch>
        </p:blipFill>
        <p:spPr>
          <a:xfrm>
            <a:off x="1013489" y="705678"/>
            <a:ext cx="2902527" cy="3938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 descr="D:\我的文档\Tencent Files\407989320\FileRecv\MobileFile\IMG_5857.PNG"/>
          <p:cNvPicPr/>
          <p:nvPr/>
        </p:nvPicPr>
        <p:blipFill>
          <a:blip r:embed="rId8" cstate="print"/>
          <a:srcRect t="8122" b="10558"/>
          <a:stretch>
            <a:fillRect/>
          </a:stretch>
        </p:blipFill>
        <p:spPr bwMode="auto">
          <a:xfrm>
            <a:off x="4245664" y="695739"/>
            <a:ext cx="3069536" cy="3963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午间微课程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55572" y="1527028"/>
              <a:ext cx="2095500" cy="831106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hlinkClick r:id="rId7" action="ppaction://hlinkfile"/>
                </a:rPr>
                <a:t>我和春天有个约会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8" descr="111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9367" y="928445"/>
            <a:ext cx="1685925" cy="116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 descr="222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2052" y="2263189"/>
            <a:ext cx="1660922" cy="115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 descr="444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5032" y="3630512"/>
            <a:ext cx="1695450" cy="116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 descr="555.pn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262808" y="943676"/>
            <a:ext cx="1676400" cy="115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22" descr="666.pn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276681" y="2235249"/>
            <a:ext cx="1628775" cy="113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 descr="777.png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13527" y="3630840"/>
            <a:ext cx="1695450" cy="114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 descr="888.png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46499" y="1017070"/>
            <a:ext cx="1626253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 descr="999.pn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129682" y="2240922"/>
            <a:ext cx="1640012" cy="114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图片 26" descr="100.pn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021827" y="3483249"/>
            <a:ext cx="1895475" cy="129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 descr="D:\我的文档\Tencent Files\407989320\FileRecv\MobileFile\IMG_5840.JP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6200000">
            <a:off x="6852317" y="1519331"/>
            <a:ext cx="1266597" cy="168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6629400" y="3170583"/>
            <a:ext cx="16399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常州市生命教育月优秀成果三等奖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午间微课程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11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2855572" y="1596610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hlinkClick r:id="rId7" action="ppaction://hlinkfile"/>
                </a:rPr>
                <a:t>神奇的纽扣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图片 27" descr="C:\Documents and Settings\Administrator\Application Data\Tencent\Users\407989320\QQ\WinTemp\RichOle\02D`}_A7_GR3Q6J}%X3Z3@K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3181" y="839408"/>
            <a:ext cx="1721224" cy="120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图片 28" descr="C:\Documents and Settings\Administrator\Application Data\Tencent\Users\407989320\QQ\WinTemp\RichOle\DS2M[I]%{I$3J)CB`)$G)TG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677" y="2240216"/>
            <a:ext cx="1724025" cy="1178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图片 29" descr="C:\Documents and Settings\Administrator\Application Data\Tencent\Users\407989320\QQ\WinTemp\RichOle\K)A%@~L_DD$NQFT(20GX5XQ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677" y="3700539"/>
            <a:ext cx="1724025" cy="119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图片 30" descr="C:\Documents and Settings\Administrator\Application Data\Tencent\Users\407989320\QQ\WinTemp\RichOle\~2[I%NSSY@R0XYU[TPC9XCU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6945" y="881828"/>
            <a:ext cx="1724025" cy="118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图片 31" descr="C:\Documents and Settings\Administrator\Application Data\Tencent\Users\407989320\QQ\WinTemp\RichOle\34%}S`IT)JSTH_~U65EC]VT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64935" y="2274990"/>
            <a:ext cx="1714339" cy="117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图片 32" descr="C:\Documents and Settings\Administrator\Application Data\Tencent\Users\407989320\QQ\WinTemp\RichOle\7]85F[Q(31$$USFS_FEO(GN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63301" y="3726104"/>
            <a:ext cx="1677852" cy="117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图片 33" descr="C:\Documents and Settings\Administrator\Application Data\Tencent\Users\407989320\QQ\WinTemp\RichOle\R9F2~P5Q}GNPK}4%C6}IA5G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47917" y="878081"/>
            <a:ext cx="1724025" cy="116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图片 34" descr="C:\Documents and Settings\Administrator\Application Data\Tencent\Users\407989320\QQ\WinTemp\RichOle\{3_[C3$)HJE(9W}$9TK1GTQ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22863" y="2176070"/>
            <a:ext cx="1714500" cy="1170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图片 35" descr="C:\Documents and Settings\Administrator\Application Data\Tencent\Users\407989320\QQ\WinTemp\RichOle\Q%DXY2P(%_KGJ}~O1}@E4GJ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26796" y="3694890"/>
            <a:ext cx="1666875" cy="115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图片 36" descr="C:\Documents and Settings\Administrator\Application Data\Tencent\Users\407989320\QQ\WinTemp\RichOle\QZNZDT]OK~V]IUQEX~4TFJ0.pn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42991" y="1445280"/>
            <a:ext cx="2455171" cy="166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图片 37" descr="C:\Documents and Settings\Administrator\Application Data\Tencent\Users\407989320\QQ\WinTemp\RichOle\3FI1}W}I0RKTWAYTC0{DOMN.pn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58690" y="3250027"/>
            <a:ext cx="2453383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畅玩乐享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4786481" y="3319670"/>
            <a:ext cx="2936223" cy="1208"/>
          </a:xfrm>
          <a:prstGeom prst="line">
            <a:avLst/>
          </a:prstGeom>
          <a:ln w="28575">
            <a:solidFill>
              <a:srgbClr val="F3A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977758" y="2506387"/>
            <a:ext cx="2730103" cy="0"/>
          </a:xfrm>
          <a:prstGeom prst="line">
            <a:avLst/>
          </a:prstGeom>
          <a:ln w="28575">
            <a:solidFill>
              <a:srgbClr val="7A8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557881" y="1615282"/>
            <a:ext cx="3159919" cy="0"/>
          </a:xfrm>
          <a:prstGeom prst="line">
            <a:avLst/>
          </a:prstGeom>
          <a:ln w="28575">
            <a:solidFill>
              <a:srgbClr val="F3A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六边形 10"/>
          <p:cNvSpPr/>
          <p:nvPr/>
        </p:nvSpPr>
        <p:spPr>
          <a:xfrm>
            <a:off x="1299244" y="1939132"/>
            <a:ext cx="2222897" cy="1916906"/>
          </a:xfrm>
          <a:prstGeom prst="hexagon">
            <a:avLst/>
          </a:prstGeom>
          <a:solidFill>
            <a:srgbClr val="7A8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515938" y="2609454"/>
            <a:ext cx="1877437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主题课程</a:t>
            </a:r>
            <a:endParaRPr lang="en-US" altLang="zh-CN" sz="3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7"/>
          <p:cNvSpPr/>
          <p:nvPr/>
        </p:nvSpPr>
        <p:spPr bwMode="auto">
          <a:xfrm flipH="1">
            <a:off x="3859088" y="1209279"/>
            <a:ext cx="1188244" cy="3175397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rgbClr val="F3AD00"/>
          </a:solidFill>
          <a:ln>
            <a:noFill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562205" y="1088600"/>
            <a:ext cx="485252" cy="418321"/>
            <a:chOff x="5867317" y="1889686"/>
            <a:chExt cx="647003" cy="557761"/>
          </a:xfrm>
          <a:solidFill>
            <a:srgbClr val="92D050"/>
          </a:solidFill>
        </p:grpSpPr>
        <p:sp>
          <p:nvSpPr>
            <p:cNvPr id="15" name="六边形 14"/>
            <p:cNvSpPr/>
            <p:nvPr/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solidFill>
              <a:srgbClr val="F3A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953496" y="1966641"/>
              <a:ext cx="541174" cy="430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500" dirty="0">
                  <a:solidFill>
                    <a:schemeClr val="bg1"/>
                  </a:solidFill>
                </a:rPr>
                <a:t>01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27745" y="1939297"/>
            <a:ext cx="485252" cy="418321"/>
            <a:chOff x="5867317" y="1889686"/>
            <a:chExt cx="647003" cy="557761"/>
          </a:xfrm>
          <a:solidFill>
            <a:srgbClr val="92D050"/>
          </a:solidFill>
        </p:grpSpPr>
        <p:sp>
          <p:nvSpPr>
            <p:cNvPr id="18" name="六边形 17"/>
            <p:cNvSpPr/>
            <p:nvPr/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solidFill>
              <a:srgbClr val="7A8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953496" y="1966641"/>
              <a:ext cx="541174" cy="430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500" dirty="0">
                  <a:solidFill>
                    <a:schemeClr val="bg1"/>
                  </a:solidFill>
                </a:rPr>
                <a:t>02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016296" y="2765498"/>
            <a:ext cx="485252" cy="418321"/>
            <a:chOff x="5867317" y="1889686"/>
            <a:chExt cx="647003" cy="557761"/>
          </a:xfrm>
          <a:solidFill>
            <a:srgbClr val="92D050"/>
          </a:solidFill>
        </p:grpSpPr>
        <p:sp>
          <p:nvSpPr>
            <p:cNvPr id="21" name="六边形 20"/>
            <p:cNvSpPr/>
            <p:nvPr/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solidFill>
              <a:srgbClr val="F3A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953496" y="1966641"/>
              <a:ext cx="541174" cy="430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500" dirty="0">
                  <a:solidFill>
                    <a:schemeClr val="bg1"/>
                  </a:solidFill>
                </a:rPr>
                <a:t>03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7"/>
          <p:cNvSpPr txBox="1"/>
          <p:nvPr/>
        </p:nvSpPr>
        <p:spPr>
          <a:xfrm>
            <a:off x="5151693" y="1044145"/>
            <a:ext cx="2197894" cy="430392"/>
          </a:xfrm>
          <a:prstGeom prst="rect">
            <a:avLst/>
          </a:prstGeom>
          <a:noFill/>
        </p:spPr>
        <p:txBody>
          <a:bodyPr lIns="68598" tIns="34299" rIns="68598" bIns="34299">
            <a:spAutoFit/>
          </a:bodyPr>
          <a:lstStyle/>
          <a:p>
            <a:pPr defTabSz="914378">
              <a:lnSpc>
                <a:spcPct val="130000"/>
              </a:lnSpc>
              <a:defRPr/>
            </a:pPr>
            <a:r>
              <a:rPr lang="en-US" altLang="zh-CN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7" action="ppaction://hlinkfile"/>
              </a:rPr>
              <a:t>《</a:t>
            </a:r>
            <a:r>
              <a:rPr lang="zh-CN" altLang="en-US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7" action="ppaction://hlinkfile"/>
              </a:rPr>
              <a:t>千变万化的纸</a:t>
            </a:r>
            <a:r>
              <a:rPr lang="en-US" altLang="zh-CN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7" action="ppaction://hlinkfile"/>
              </a:rPr>
              <a:t>》</a:t>
            </a:r>
            <a:endParaRPr lang="zh-CN" altLang="en-US" sz="2000" b="1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7"/>
          <p:cNvSpPr txBox="1"/>
          <p:nvPr/>
        </p:nvSpPr>
        <p:spPr>
          <a:xfrm>
            <a:off x="5373511" y="3531877"/>
            <a:ext cx="2197894" cy="430392"/>
          </a:xfrm>
          <a:prstGeom prst="rect">
            <a:avLst/>
          </a:prstGeom>
          <a:noFill/>
        </p:spPr>
        <p:txBody>
          <a:bodyPr lIns="68598" tIns="34299" rIns="68598" bIns="34299">
            <a:spAutoFit/>
          </a:bodyPr>
          <a:lstStyle/>
          <a:p>
            <a:pPr defTabSz="914378">
              <a:lnSpc>
                <a:spcPct val="130000"/>
              </a:lnSpc>
              <a:defRPr/>
            </a:pPr>
            <a:r>
              <a:rPr lang="en-US" altLang="zh-CN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8" action="ppaction://hlinkfile"/>
              </a:rPr>
              <a:t>《</a:t>
            </a:r>
            <a:r>
              <a:rPr lang="zh-CN" altLang="en-US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8" action="ppaction://hlinkfile"/>
              </a:rPr>
              <a:t>翻滚吧，压岁钱</a:t>
            </a:r>
            <a:r>
              <a:rPr lang="en-US" altLang="zh-CN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8" action="ppaction://hlinkfile"/>
              </a:rPr>
              <a:t>》</a:t>
            </a:r>
            <a:endParaRPr lang="zh-CN" altLang="en-US" sz="2000" b="1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7"/>
          <p:cNvSpPr txBox="1"/>
          <p:nvPr/>
        </p:nvSpPr>
        <p:spPr>
          <a:xfrm>
            <a:off x="5457321" y="2765581"/>
            <a:ext cx="2197894" cy="430392"/>
          </a:xfrm>
          <a:prstGeom prst="rect">
            <a:avLst/>
          </a:prstGeom>
          <a:noFill/>
        </p:spPr>
        <p:txBody>
          <a:bodyPr lIns="68598" tIns="34299" rIns="68598" bIns="34299">
            <a:spAutoFit/>
          </a:bodyPr>
          <a:lstStyle/>
          <a:p>
            <a:pPr defTabSz="914378">
              <a:lnSpc>
                <a:spcPct val="130000"/>
              </a:lnSpc>
              <a:defRPr/>
            </a:pPr>
            <a:r>
              <a:rPr lang="en-US" altLang="zh-CN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9" action="ppaction://hlinkfile"/>
              </a:rPr>
              <a:t>《</a:t>
            </a:r>
            <a:r>
              <a:rPr lang="zh-CN" altLang="en-US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9" action="ppaction://hlinkfile"/>
              </a:rPr>
              <a:t>布约儿童</a:t>
            </a:r>
            <a:r>
              <a:rPr lang="en-US" altLang="zh-CN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9" action="ppaction://hlinkfile"/>
              </a:rPr>
              <a:t>》</a:t>
            </a:r>
            <a:endParaRPr lang="zh-CN" altLang="en-US" sz="2000" b="1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851545" y="3532871"/>
            <a:ext cx="485252" cy="418321"/>
            <a:chOff x="5867317" y="1889686"/>
            <a:chExt cx="647003" cy="557761"/>
          </a:xfrm>
          <a:solidFill>
            <a:srgbClr val="92D050"/>
          </a:solidFill>
        </p:grpSpPr>
        <p:sp>
          <p:nvSpPr>
            <p:cNvPr id="29" name="六边形 28"/>
            <p:cNvSpPr/>
            <p:nvPr/>
          </p:nvSpPr>
          <p:spPr>
            <a:xfrm>
              <a:off x="5867317" y="1889686"/>
              <a:ext cx="647003" cy="557761"/>
            </a:xfrm>
            <a:prstGeom prst="hexagon">
              <a:avLst/>
            </a:prstGeom>
            <a:solidFill>
              <a:srgbClr val="7A8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0" name="文本框 18"/>
            <p:cNvSpPr txBox="1"/>
            <p:nvPr/>
          </p:nvSpPr>
          <p:spPr>
            <a:xfrm>
              <a:off x="5953496" y="1966641"/>
              <a:ext cx="506976" cy="430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500" dirty="0" smtClean="0">
                  <a:solidFill>
                    <a:schemeClr val="bg1"/>
                  </a:solidFill>
                </a:rPr>
                <a:t>04</a:t>
              </a:r>
              <a:endParaRPr lang="zh-CN" altLang="en-US" sz="15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1" name="直接连接符 30"/>
          <p:cNvCxnSpPr/>
          <p:nvPr/>
        </p:nvCxnSpPr>
        <p:spPr>
          <a:xfrm flipV="1">
            <a:off x="4444358" y="4065104"/>
            <a:ext cx="3208772" cy="14978"/>
          </a:xfrm>
          <a:prstGeom prst="line">
            <a:avLst/>
          </a:prstGeom>
          <a:ln w="28575">
            <a:solidFill>
              <a:srgbClr val="7A8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7"/>
          <p:cNvSpPr txBox="1"/>
          <p:nvPr/>
        </p:nvSpPr>
        <p:spPr>
          <a:xfrm>
            <a:off x="5486155" y="1915112"/>
            <a:ext cx="2197894" cy="430392"/>
          </a:xfrm>
          <a:prstGeom prst="rect">
            <a:avLst/>
          </a:prstGeom>
          <a:noFill/>
        </p:spPr>
        <p:txBody>
          <a:bodyPr lIns="68598" tIns="34299" rIns="68598" bIns="34299">
            <a:spAutoFit/>
          </a:bodyPr>
          <a:lstStyle/>
          <a:p>
            <a:pPr defTabSz="914378">
              <a:lnSpc>
                <a:spcPct val="130000"/>
              </a:lnSpc>
              <a:defRPr/>
            </a:pPr>
            <a:r>
              <a:rPr lang="en-US" altLang="zh-CN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10" action="ppaction://hlinkfile"/>
              </a:rPr>
              <a:t>《</a:t>
            </a:r>
            <a:r>
              <a:rPr lang="zh-CN" altLang="en-US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10" action="ppaction://hlinkfile"/>
              </a:rPr>
              <a:t>亲亲端午节</a:t>
            </a:r>
            <a:r>
              <a:rPr lang="en-US" altLang="zh-CN" sz="20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hlinkClick r:id="rId10" action="ppaction://hlinkfile"/>
              </a:rPr>
              <a:t>》</a:t>
            </a:r>
            <a:endParaRPr lang="zh-CN" altLang="en-US" sz="2000" b="1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274741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临时性活动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9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15"/>
            <p:cNvSpPr txBox="1"/>
            <p:nvPr/>
          </p:nvSpPr>
          <p:spPr>
            <a:xfrm>
              <a:off x="2855572" y="1596610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欢乐的泼水节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 descr="IMG_76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974" y="854765"/>
            <a:ext cx="2701043" cy="202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IMG_76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18167" y="2782955"/>
            <a:ext cx="2555156" cy="191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IMG_768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13497" y="844825"/>
            <a:ext cx="2634730" cy="1974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IMG_768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67654" y="2703443"/>
            <a:ext cx="2608202" cy="195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临时性活动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9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15"/>
            <p:cNvSpPr txBox="1"/>
            <p:nvPr/>
          </p:nvSpPr>
          <p:spPr>
            <a:xfrm>
              <a:off x="2855572" y="1596610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枕头大战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 descr="IMG_77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3603" y="711441"/>
            <a:ext cx="3738172" cy="2803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 descr="IMG_775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4802" y="1152939"/>
            <a:ext cx="1705021" cy="127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 descr="IMG_776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4377" y="2683565"/>
            <a:ext cx="1665263" cy="12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 descr="IMG_776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43968" y="3578087"/>
            <a:ext cx="1890552" cy="141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 descr="IMG_776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72159" y="3586337"/>
            <a:ext cx="1800041" cy="135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 descr="IMG_776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09680" y="2007704"/>
            <a:ext cx="2354378" cy="1765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临时性活动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9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15"/>
            <p:cNvSpPr txBox="1"/>
            <p:nvPr/>
          </p:nvSpPr>
          <p:spPr>
            <a:xfrm>
              <a:off x="2855572" y="1596610"/>
              <a:ext cx="2095500" cy="461725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菜园小记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 descr="IMG_72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6264" y="924338"/>
            <a:ext cx="1864046" cy="1398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IMG_72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8150" y="2524540"/>
            <a:ext cx="1970065" cy="147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 descr="IMG_72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98532" y="3478695"/>
            <a:ext cx="1784535" cy="13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IMG_72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4942" y="1958008"/>
            <a:ext cx="1837544" cy="137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IMG_721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44776" y="3428998"/>
            <a:ext cx="2036327" cy="152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IMG_721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79463" y="447261"/>
            <a:ext cx="1983317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IMG_722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10089" y="1864380"/>
            <a:ext cx="1869616" cy="140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 descr="IMG_7305(20181030-001626)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025312" y="1928191"/>
            <a:ext cx="1758332" cy="1318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 descr="IMG_7306(20181030-001626)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70983" y="3509307"/>
            <a:ext cx="1902744" cy="1427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临时性活动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6079517" y="178416"/>
            <a:ext cx="2812684" cy="1231739"/>
            <a:chOff x="2419350" y="1270000"/>
            <a:chExt cx="2813050" cy="1231900"/>
          </a:xfrm>
          <a:solidFill>
            <a:srgbClr val="076655"/>
          </a:solidFill>
        </p:grpSpPr>
        <p:sp>
          <p:nvSpPr>
            <p:cNvPr id="9" name="流程图: 联系 1"/>
            <p:cNvSpPr/>
            <p:nvPr/>
          </p:nvSpPr>
          <p:spPr>
            <a:xfrm>
              <a:off x="2419350" y="1270000"/>
              <a:ext cx="2813050" cy="1231900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24">
                <a:defRPr/>
              </a:pPr>
              <a:endParaRPr lang="zh-CN" altLang="en-US" sz="2400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15"/>
            <p:cNvSpPr txBox="1"/>
            <p:nvPr/>
          </p:nvSpPr>
          <p:spPr>
            <a:xfrm>
              <a:off x="2825750" y="1407742"/>
              <a:ext cx="2095500" cy="831106"/>
            </a:xfrm>
            <a:prstGeom prst="rect">
              <a:avLst/>
            </a:prstGeom>
            <a:solidFill>
              <a:srgbClr val="F3AD00"/>
            </a:solidFill>
          </p:spPr>
          <p:txBody>
            <a:bodyPr wrap="square" rtlCol="0">
              <a:spAutoFit/>
            </a:bodyPr>
            <a:lstStyle/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hlinkClick r:id="rId7" action="ppaction://hlinkfile"/>
                </a:rPr>
                <a:t>竹竿舞</a:t>
              </a:r>
              <a:endParaRPr lang="en-US" altLang="zh-CN" sz="2400" kern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hlinkClick r:id="rId7" action="ppaction://hlinkfile"/>
              </a:endParaRPr>
            </a:p>
            <a:p>
              <a:pPr algn="ctr" defTabSz="914324">
                <a:defRPr/>
              </a:pPr>
              <a:r>
                <a:rPr lang="zh-CN" altLang="en-US" sz="2400" kern="0" dirty="0" smtClean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hlinkClick r:id="rId7" action="ppaction://hlinkfile"/>
                </a:rPr>
                <a:t>跳起来</a:t>
              </a:r>
              <a:endParaRPr lang="zh-CN" altLang="en-US" sz="2400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4932557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我们的变化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664440" y="1852344"/>
            <a:ext cx="1805819" cy="179631"/>
          </a:xfrm>
          <a:prstGeom prst="line">
            <a:avLst/>
          </a:prstGeom>
          <a:noFill/>
          <a:ln w="9525" cap="flat" cmpd="sng" algn="ctr">
            <a:solidFill>
              <a:srgbClr val="7A801D"/>
            </a:solidFill>
            <a:prstDash val="solid"/>
          </a:ln>
          <a:effectLst/>
        </p:spPr>
      </p:cxnSp>
      <p:cxnSp>
        <p:nvCxnSpPr>
          <p:cNvPr id="9" name="直接连接符 8"/>
          <p:cNvCxnSpPr/>
          <p:nvPr/>
        </p:nvCxnSpPr>
        <p:spPr>
          <a:xfrm>
            <a:off x="3639045" y="2287530"/>
            <a:ext cx="3749187" cy="865075"/>
          </a:xfrm>
          <a:prstGeom prst="line">
            <a:avLst/>
          </a:prstGeom>
          <a:noFill/>
          <a:ln w="9525" cap="flat" cmpd="sng" algn="ctr">
            <a:solidFill>
              <a:srgbClr val="F3AD00"/>
            </a:solidFill>
            <a:prstDash val="solid"/>
          </a:ln>
          <a:effectLst/>
        </p:spPr>
      </p:cxnSp>
      <p:cxnSp>
        <p:nvCxnSpPr>
          <p:cNvPr id="10" name="直接连接符 9"/>
          <p:cNvCxnSpPr/>
          <p:nvPr/>
        </p:nvCxnSpPr>
        <p:spPr>
          <a:xfrm>
            <a:off x="3510474" y="2558956"/>
            <a:ext cx="969836" cy="673013"/>
          </a:xfrm>
          <a:prstGeom prst="line">
            <a:avLst/>
          </a:prstGeom>
          <a:noFill/>
          <a:ln w="9525" cap="flat" cmpd="sng" algn="ctr">
            <a:solidFill>
              <a:srgbClr val="7A801D"/>
            </a:solidFill>
            <a:prstDash val="solid"/>
          </a:ln>
          <a:effectLst/>
        </p:spPr>
      </p:cxnSp>
      <p:cxnSp>
        <p:nvCxnSpPr>
          <p:cNvPr id="11" name="直接连接符 10"/>
          <p:cNvCxnSpPr/>
          <p:nvPr/>
        </p:nvCxnSpPr>
        <p:spPr>
          <a:xfrm>
            <a:off x="3099364" y="2854193"/>
            <a:ext cx="387300" cy="1185709"/>
          </a:xfrm>
          <a:prstGeom prst="line">
            <a:avLst/>
          </a:prstGeom>
          <a:noFill/>
          <a:ln w="9525" cap="flat" cmpd="sng" algn="ctr">
            <a:solidFill>
              <a:srgbClr val="F3AD00"/>
            </a:solidFill>
            <a:prstDash val="solid"/>
          </a:ln>
          <a:effectLst/>
        </p:spPr>
      </p:cxnSp>
      <p:cxnSp>
        <p:nvCxnSpPr>
          <p:cNvPr id="12" name="直接连接符 11"/>
          <p:cNvCxnSpPr/>
          <p:nvPr/>
        </p:nvCxnSpPr>
        <p:spPr>
          <a:xfrm flipH="1">
            <a:off x="2005721" y="2812923"/>
            <a:ext cx="430155" cy="753171"/>
          </a:xfrm>
          <a:prstGeom prst="line">
            <a:avLst/>
          </a:prstGeom>
          <a:noFill/>
          <a:ln w="9525" cap="flat" cmpd="sng" algn="ctr">
            <a:solidFill>
              <a:srgbClr val="7A801D"/>
            </a:solidFill>
            <a:prstDash val="solid"/>
          </a:ln>
          <a:effectLst/>
        </p:spPr>
      </p:cxnSp>
      <p:grpSp>
        <p:nvGrpSpPr>
          <p:cNvPr id="13" name="组合 12"/>
          <p:cNvGrpSpPr/>
          <p:nvPr/>
        </p:nvGrpSpPr>
        <p:grpSpPr>
          <a:xfrm>
            <a:off x="5470259" y="1348354"/>
            <a:ext cx="1007981" cy="1007981"/>
            <a:chOff x="4822304" y="1027388"/>
            <a:chExt cx="1008112" cy="1008112"/>
          </a:xfrm>
          <a:solidFill>
            <a:srgbClr val="076655"/>
          </a:solidFill>
        </p:grpSpPr>
        <p:sp>
          <p:nvSpPr>
            <p:cNvPr id="14" name="椭圆 13"/>
            <p:cNvSpPr/>
            <p:nvPr/>
          </p:nvSpPr>
          <p:spPr>
            <a:xfrm>
              <a:off x="4822304" y="1027388"/>
              <a:ext cx="1008112" cy="1008112"/>
            </a:xfrm>
            <a:prstGeom prst="ellipse">
              <a:avLst/>
            </a:prstGeom>
            <a:solidFill>
              <a:srgbClr val="7A801D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56"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TextBox 9"/>
            <p:cNvSpPr txBox="1"/>
            <p:nvPr/>
          </p:nvSpPr>
          <p:spPr>
            <a:xfrm>
              <a:off x="4979182" y="1269834"/>
              <a:ext cx="697719" cy="400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ctr" defTabSz="914256">
                <a:defRPr/>
              </a:pPr>
              <a:r>
                <a:rPr lang="zh-CN" altLang="en-US" sz="2000" b="0" kern="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活泼</a:t>
              </a:r>
              <a:endParaRPr lang="zh-CN" altLang="en-US" sz="2000" b="0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379946" y="2733331"/>
            <a:ext cx="1007981" cy="1007981"/>
            <a:chOff x="6732240" y="2412546"/>
            <a:chExt cx="1008112" cy="1008112"/>
          </a:xfrm>
          <a:solidFill>
            <a:srgbClr val="076655"/>
          </a:solidFill>
        </p:grpSpPr>
        <p:sp>
          <p:nvSpPr>
            <p:cNvPr id="17" name="椭圆 16"/>
            <p:cNvSpPr/>
            <p:nvPr/>
          </p:nvSpPr>
          <p:spPr>
            <a:xfrm>
              <a:off x="6732240" y="2412546"/>
              <a:ext cx="1008112" cy="1008112"/>
            </a:xfrm>
            <a:prstGeom prst="ellipse">
              <a:avLst/>
            </a:prstGeom>
            <a:solidFill>
              <a:srgbClr val="F3AD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56"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TextBox 12"/>
            <p:cNvSpPr txBox="1"/>
            <p:nvPr/>
          </p:nvSpPr>
          <p:spPr>
            <a:xfrm>
              <a:off x="6887437" y="2654992"/>
              <a:ext cx="697719" cy="400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ctr" defTabSz="914256">
                <a:defRPr/>
              </a:pPr>
              <a:r>
                <a:rPr lang="zh-CN" altLang="en-US" sz="2000" b="0" kern="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自信</a:t>
              </a:r>
              <a:endParaRPr lang="zh-CN" altLang="en-US" sz="2000" b="0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390309" y="3015562"/>
            <a:ext cx="1007981" cy="1007981"/>
            <a:chOff x="3981500" y="2857666"/>
            <a:chExt cx="1008112" cy="1008112"/>
          </a:xfrm>
          <a:solidFill>
            <a:srgbClr val="076655"/>
          </a:solidFill>
        </p:grpSpPr>
        <p:sp>
          <p:nvSpPr>
            <p:cNvPr id="20" name="椭圆 19"/>
            <p:cNvSpPr/>
            <p:nvPr/>
          </p:nvSpPr>
          <p:spPr>
            <a:xfrm>
              <a:off x="3981500" y="2857666"/>
              <a:ext cx="1008112" cy="1008112"/>
            </a:xfrm>
            <a:prstGeom prst="ellipse">
              <a:avLst/>
            </a:prstGeom>
            <a:solidFill>
              <a:srgbClr val="7A801D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56"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TextBox 16"/>
            <p:cNvSpPr txBox="1"/>
            <p:nvPr/>
          </p:nvSpPr>
          <p:spPr>
            <a:xfrm>
              <a:off x="4151134" y="3100112"/>
              <a:ext cx="697718" cy="400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ctr" defTabSz="914256">
                <a:defRPr/>
              </a:pPr>
              <a:r>
                <a:rPr lang="zh-CN" altLang="en-US" sz="2000" b="0" kern="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hlinkClick r:id="rId7" action="ppaction://hlinkfile"/>
                </a:rPr>
                <a:t>善良</a:t>
              </a:r>
              <a:endParaRPr lang="zh-CN" altLang="en-US" sz="2000" b="0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132027" y="4012517"/>
            <a:ext cx="1007981" cy="1007981"/>
            <a:chOff x="2483768" y="3816992"/>
            <a:chExt cx="1008112" cy="1008112"/>
          </a:xfrm>
          <a:solidFill>
            <a:srgbClr val="076655"/>
          </a:solidFill>
        </p:grpSpPr>
        <p:sp>
          <p:nvSpPr>
            <p:cNvPr id="23" name="椭圆 22"/>
            <p:cNvSpPr/>
            <p:nvPr/>
          </p:nvSpPr>
          <p:spPr>
            <a:xfrm>
              <a:off x="2483768" y="3816992"/>
              <a:ext cx="1008112" cy="1008112"/>
            </a:xfrm>
            <a:prstGeom prst="ellipse">
              <a:avLst/>
            </a:prstGeom>
            <a:solidFill>
              <a:srgbClr val="F3AD0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56"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TextBox 19"/>
            <p:cNvSpPr txBox="1"/>
            <p:nvPr/>
          </p:nvSpPr>
          <p:spPr>
            <a:xfrm>
              <a:off x="2638965" y="4059438"/>
              <a:ext cx="697719" cy="400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ctr" defTabSz="914256">
                <a:defRPr/>
              </a:pPr>
              <a:r>
                <a:rPr lang="zh-CN" altLang="en-US" sz="2000" b="0" kern="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主动</a:t>
              </a:r>
              <a:endParaRPr lang="zh-CN" altLang="en-US" sz="2000" b="0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60064" y="3508313"/>
            <a:ext cx="1007981" cy="1007981"/>
            <a:chOff x="611560" y="3187628"/>
            <a:chExt cx="1008112" cy="1008112"/>
          </a:xfrm>
          <a:solidFill>
            <a:srgbClr val="076655"/>
          </a:solidFill>
        </p:grpSpPr>
        <p:sp>
          <p:nvSpPr>
            <p:cNvPr id="26" name="椭圆 25"/>
            <p:cNvSpPr/>
            <p:nvPr/>
          </p:nvSpPr>
          <p:spPr>
            <a:xfrm>
              <a:off x="611560" y="3187628"/>
              <a:ext cx="1008112" cy="1008112"/>
            </a:xfrm>
            <a:prstGeom prst="ellipse">
              <a:avLst/>
            </a:prstGeom>
            <a:solidFill>
              <a:srgbClr val="7A801D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56"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TextBox 22"/>
            <p:cNvSpPr txBox="1"/>
            <p:nvPr/>
          </p:nvSpPr>
          <p:spPr>
            <a:xfrm>
              <a:off x="638501" y="3430074"/>
              <a:ext cx="954232" cy="400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pPr algn="ctr" defTabSz="914256">
                <a:defRPr/>
              </a:pPr>
              <a:r>
                <a:rPr lang="zh-CN" altLang="en-US" sz="2000" b="0" kern="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hlinkClick r:id="rId8" action="ppaction://hlinkfile"/>
                </a:rPr>
                <a:t>有担当</a:t>
              </a:r>
              <a:endParaRPr lang="zh-CN" altLang="en-US" sz="2000" b="0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980050" y="1220322"/>
            <a:ext cx="1680693" cy="1680693"/>
          </a:xfrm>
          <a:prstGeom prst="ellipse">
            <a:avLst/>
          </a:prstGeom>
          <a:solidFill>
            <a:srgbClr val="F3AD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256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4"/>
          <p:cNvSpPr txBox="1"/>
          <p:nvPr/>
        </p:nvSpPr>
        <p:spPr>
          <a:xfrm>
            <a:off x="2059424" y="1683614"/>
            <a:ext cx="156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 defTabSz="914256">
              <a:defRPr/>
            </a:pPr>
            <a:r>
              <a:rPr lang="zh-CN" altLang="en-US" sz="3600" b="0" kern="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生长感</a:t>
            </a:r>
            <a:endParaRPr lang="zh-CN" altLang="en-US" sz="3600" b="0" kern="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877432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6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6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6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6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6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6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6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6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6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998" y="857250"/>
            <a:ext cx="2794002" cy="428783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282146" y="1270715"/>
            <a:ext cx="59137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         </a:t>
            </a:r>
            <a:r>
              <a:rPr lang="zh-CN" altLang="zh-CN" sz="2400" b="1" dirty="0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如果说教育是心灵与心灵的沟通，是生命与生命的对话。那么班级就是一个师生相互影响的生命场，是一个师生共建的生长乐园。在这个生长乐园里，有丰富的养料、清新的空气、温暖的土壤、充足的水分，孩子们可以自由地伸展生命的枝丫。</a:t>
            </a:r>
            <a:endParaRPr lang="zh-CN" altLang="en-US" sz="2400" b="1" dirty="0">
              <a:solidFill>
                <a:srgbClr val="FF000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8218225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998" y="857250"/>
            <a:ext cx="2794002" cy="4287838"/>
          </a:xfrm>
          <a:prstGeom prst="rect">
            <a:avLst/>
          </a:prstGeom>
        </p:spPr>
      </p:pic>
      <p:pic>
        <p:nvPicPr>
          <p:cNvPr id="17" name="图片 16" descr="班徽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650" y="198785"/>
            <a:ext cx="890347" cy="596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192696" y="21866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小精灵中队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77687" y="852821"/>
            <a:ext cx="3051313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ea"/>
                <a:cs typeface="Times New Roman" pitchFamily="18" charset="0"/>
              </a:rPr>
              <a:t>班歌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1200" dirty="0" smtClean="0">
              <a:solidFill>
                <a:schemeClr val="tx1"/>
              </a:solidFill>
              <a:latin typeface="Calibri" pitchFamily="34" charset="0"/>
              <a:ea typeface="宋体" pitchFamily="2" charset="-122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《</a:t>
            </a:r>
            <a:r>
              <a:rPr kumimoji="0" lang="zh-CN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我们是神气的小精灵</a:t>
            </a:r>
            <a:r>
              <a:rPr kumimoji="0" lang="zh-CN" altLang="zh-CN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》</a:t>
            </a:r>
            <a:endParaRPr kumimoji="0" lang="zh-CN" altLang="zh-CN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在薛家小学一年五班有一群小精灵</a:t>
            </a:r>
            <a:endParaRPr kumimoji="0" lang="zh-CN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我们活泼又聪明 </a:t>
            </a:r>
            <a:endParaRPr kumimoji="0" lang="zh-CN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我们调皮又伶俐 </a:t>
            </a:r>
            <a:endParaRPr kumimoji="0" lang="zh-CN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我们自由自在生活在这快乐的班级里 </a:t>
            </a:r>
            <a:endParaRPr kumimoji="0" lang="zh-CN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我们聪明好学相互关心</a:t>
            </a:r>
            <a:endParaRPr kumimoji="0" lang="zh-CN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欧，</a:t>
            </a:r>
            <a:r>
              <a:rPr kumimoji="0" lang="zh-CN" altLang="en-US" sz="1200" b="1" i="0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神气的小精灵 </a:t>
            </a:r>
            <a:endParaRPr kumimoji="0" lang="zh-CN" altLang="en-US" sz="800" b="0" i="0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欧，神气的小精灵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！</a:t>
            </a:r>
            <a:endParaRPr kumimoji="0" lang="zh-CN" altLang="en-US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我们认真听讲开动脑筋学会了认汉字</a:t>
            </a:r>
            <a:endParaRPr kumimoji="0" lang="zh-CN" altLang="en-US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我们排队做操安静又整齐</a:t>
            </a:r>
            <a:endParaRPr kumimoji="0" lang="zh-CN" altLang="en-US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在薛家小学一年五班有一群小精灵</a:t>
            </a:r>
            <a:endParaRPr kumimoji="0" lang="zh-CN" altLang="en-US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我们勇敢又善良 </a:t>
            </a:r>
            <a:endParaRPr kumimoji="0" lang="zh-CN" altLang="en-US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我们团结又勤奋</a:t>
            </a:r>
            <a:endParaRPr kumimoji="0" lang="zh-CN" altLang="en-US" sz="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我们自由自在生活在这团结的班级里 </a:t>
            </a:r>
            <a:b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</a:b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我们勤奋好学齐心协力 </a:t>
            </a:r>
            <a:b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</a:b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欧，神气的小精灵 </a:t>
            </a:r>
            <a:b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</a:b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欧，神气的小精灵！ </a:t>
            </a:r>
            <a:b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</a:b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我们热爱读书喜欢提问掌握了真本领 </a:t>
            </a:r>
            <a:b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</a:b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我们读书游戏快乐又欢欣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050" name="图片 0" descr="复件 班徽1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6324" y="229843"/>
            <a:ext cx="2466975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603660" y="1997839"/>
            <a:ext cx="439733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3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小</a:t>
            </a:r>
            <a:r>
              <a:rPr kumimoji="0" lang="zh-CN" sz="3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精</a:t>
            </a:r>
            <a:r>
              <a:rPr kumimoji="0" lang="zh-CN" sz="36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灵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中队的班徽设计：最上面的两个星星形状的小精灵代表着本中队的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男生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和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女生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，下面的一道彩虹代表孩子们七彩的童年，在彩虹的下方有五种色彩的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黑体" pitchFamily="2" charset="-122"/>
                <a:cs typeface="Times New Roman" pitchFamily="18" charset="0"/>
              </a:rPr>
              <a:t>“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小精灵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黑体" pitchFamily="2" charset="-122"/>
                <a:cs typeface="Times New Roman" pitchFamily="18" charset="0"/>
              </a:rPr>
              <a:t>”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，其中，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黄色的精灵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代表着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智慧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；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蓝色的精灵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代表着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勤奋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；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紫色的精灵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代表着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勇敢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；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红色的精灵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代表着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团结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；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绿色的精灵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代表着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善良</a:t>
            </a:r>
            <a:r>
              <a:rPr kumimoji="0" 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黑体" pitchFamily="2" charset="-122"/>
                <a:cs typeface="Times New Roman" pitchFamily="18" charset="0"/>
              </a:rPr>
              <a:t>，这五种品质是孩子们在未来的学习生活中前进的方向。</a:t>
            </a:r>
            <a:endParaRPr kumimoji="0" 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94634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animBg="1"/>
      <p:bldP spid="20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998" y="857249"/>
            <a:ext cx="2794002" cy="42878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82771"/>
            <a:ext cx="2354574" cy="32763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0799" y="1982771"/>
            <a:ext cx="2127079" cy="316231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0192" y="1598049"/>
            <a:ext cx="5296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7A801D"/>
                </a:solidFill>
                <a:latin typeface="+mj-ea"/>
                <a:ea typeface="+mj-ea"/>
              </a:rPr>
              <a:t>谢谢聆听！欢迎指正</a:t>
            </a:r>
            <a:r>
              <a:rPr lang="zh-CN" altLang="en-US" sz="4400" dirty="0" smtClean="0">
                <a:solidFill>
                  <a:srgbClr val="7A801D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！</a:t>
            </a:r>
            <a:endParaRPr lang="zh-CN" altLang="en-US" sz="4400" dirty="0">
              <a:solidFill>
                <a:srgbClr val="7A801D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927" y="159541"/>
            <a:ext cx="1484978" cy="1395417"/>
          </a:xfrm>
          <a:prstGeom prst="rect">
            <a:avLst/>
          </a:prstGeom>
        </p:spPr>
      </p:pic>
      <p:pic>
        <p:nvPicPr>
          <p:cNvPr id="15" name="Bandari - 绿野仙踪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298858" y="-2278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55387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916" y="2554286"/>
            <a:ext cx="2021640" cy="1807118"/>
          </a:xfrm>
          <a:prstGeom prst="rect">
            <a:avLst/>
          </a:prstGeom>
        </p:spPr>
      </p:pic>
      <p:sp>
        <p:nvSpPr>
          <p:cNvPr id="5" name="TextBox 50"/>
          <p:cNvSpPr txBox="1"/>
          <p:nvPr/>
        </p:nvSpPr>
        <p:spPr>
          <a:xfrm>
            <a:off x="1340203" y="1245466"/>
            <a:ext cx="3447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4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b="1" dirty="0" smtClean="0">
                <a:solidFill>
                  <a:srgbClr val="4245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400" b="1" dirty="0">
              <a:solidFill>
                <a:srgbClr val="42455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0"/>
          <p:cNvSpPr txBox="1"/>
          <p:nvPr/>
        </p:nvSpPr>
        <p:spPr>
          <a:xfrm>
            <a:off x="1657955" y="2082692"/>
            <a:ext cx="344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4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srgbClr val="4245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1200" b="1" dirty="0">
              <a:solidFill>
                <a:srgbClr val="42455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448364" y="1545639"/>
            <a:ext cx="4305923" cy="537053"/>
            <a:chOff x="3321050" y="4069116"/>
            <a:chExt cx="6512479" cy="413984"/>
          </a:xfrm>
        </p:grpSpPr>
        <p:sp>
          <p:nvSpPr>
            <p:cNvPr id="8" name="圆角矩形 7"/>
            <p:cNvSpPr/>
            <p:nvPr/>
          </p:nvSpPr>
          <p:spPr>
            <a:xfrm>
              <a:off x="3321050" y="4076700"/>
              <a:ext cx="5930900" cy="406400"/>
            </a:xfrm>
            <a:prstGeom prst="roundRect">
              <a:avLst/>
            </a:prstGeom>
            <a:noFill/>
            <a:ln w="28575">
              <a:solidFill>
                <a:srgbClr val="7A801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A80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文本框 3"/>
            <p:cNvSpPr txBox="1">
              <a:spLocks noChangeArrowheads="1"/>
            </p:cNvSpPr>
            <p:nvPr/>
          </p:nvSpPr>
          <p:spPr bwMode="auto">
            <a:xfrm>
              <a:off x="4282216" y="4069116"/>
              <a:ext cx="5551313" cy="4033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000" b="1">
                  <a:gradFill>
                    <a:gsLst>
                      <a:gs pos="100000">
                        <a:schemeClr val="tx2"/>
                      </a:gs>
                      <a:gs pos="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2800" b="0" dirty="0">
                  <a:solidFill>
                    <a:srgbClr val="7A801D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01   </a:t>
              </a:r>
              <a:r>
                <a:rPr lang="zh-CN" altLang="en-US" sz="2800" b="0" dirty="0" smtClean="0">
                  <a:solidFill>
                    <a:srgbClr val="7A801D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教室环境布置</a:t>
              </a:r>
              <a:endParaRPr lang="zh-CN" altLang="zh-CN" sz="2800" b="0" dirty="0">
                <a:solidFill>
                  <a:srgbClr val="7A801D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448364" y="2240059"/>
            <a:ext cx="4305923" cy="537053"/>
            <a:chOff x="3321050" y="4069116"/>
            <a:chExt cx="6512479" cy="413984"/>
          </a:xfrm>
        </p:grpSpPr>
        <p:sp>
          <p:nvSpPr>
            <p:cNvPr id="11" name="圆角矩形 10"/>
            <p:cNvSpPr/>
            <p:nvPr/>
          </p:nvSpPr>
          <p:spPr>
            <a:xfrm>
              <a:off x="3321050" y="4076700"/>
              <a:ext cx="5930900" cy="406400"/>
            </a:xfrm>
            <a:prstGeom prst="roundRect">
              <a:avLst/>
            </a:prstGeom>
            <a:noFill/>
            <a:ln w="28575">
              <a:solidFill>
                <a:srgbClr val="F3AD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3A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文本框 3"/>
            <p:cNvSpPr txBox="1">
              <a:spLocks noChangeArrowheads="1"/>
            </p:cNvSpPr>
            <p:nvPr/>
          </p:nvSpPr>
          <p:spPr bwMode="auto">
            <a:xfrm>
              <a:off x="4282216" y="4069116"/>
              <a:ext cx="5551313" cy="4033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000" b="1">
                  <a:gradFill>
                    <a:gsLst>
                      <a:gs pos="100000">
                        <a:schemeClr val="tx2"/>
                      </a:gs>
                      <a:gs pos="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2800" b="0" dirty="0">
                  <a:solidFill>
                    <a:srgbClr val="F3AD00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02   </a:t>
              </a:r>
              <a:r>
                <a:rPr lang="zh-CN" altLang="en-US" sz="2800" b="0" dirty="0" smtClean="0">
                  <a:solidFill>
                    <a:srgbClr val="F3AD00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班级岗位建设</a:t>
              </a:r>
              <a:endParaRPr lang="zh-CN" altLang="zh-CN" sz="2800" b="0" dirty="0">
                <a:solidFill>
                  <a:srgbClr val="F3AD00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448364" y="2965137"/>
            <a:ext cx="4305923" cy="537053"/>
            <a:chOff x="3321050" y="4069116"/>
            <a:chExt cx="6512479" cy="413984"/>
          </a:xfrm>
        </p:grpSpPr>
        <p:sp>
          <p:nvSpPr>
            <p:cNvPr id="14" name="圆角矩形 13"/>
            <p:cNvSpPr/>
            <p:nvPr/>
          </p:nvSpPr>
          <p:spPr>
            <a:xfrm>
              <a:off x="3321050" y="4076700"/>
              <a:ext cx="5930900" cy="406400"/>
            </a:xfrm>
            <a:prstGeom prst="roundRect">
              <a:avLst/>
            </a:prstGeom>
            <a:noFill/>
            <a:ln w="28575">
              <a:solidFill>
                <a:srgbClr val="7A801D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A80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文本框 3"/>
            <p:cNvSpPr txBox="1">
              <a:spLocks noChangeArrowheads="1"/>
            </p:cNvSpPr>
            <p:nvPr/>
          </p:nvSpPr>
          <p:spPr bwMode="auto">
            <a:xfrm>
              <a:off x="4282216" y="4069116"/>
              <a:ext cx="5551313" cy="4033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000" b="1">
                  <a:gradFill>
                    <a:gsLst>
                      <a:gs pos="100000">
                        <a:schemeClr val="tx2"/>
                      </a:gs>
                      <a:gs pos="0">
                        <a:schemeClr val="accent2"/>
                      </a:gs>
                    </a:gsLst>
                    <a:path path="circle">
                      <a:fillToRect l="50000" t="50000" r="50000" b="50000"/>
                    </a:path>
                  </a:gra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2800" b="0" dirty="0">
                  <a:solidFill>
                    <a:srgbClr val="FF0000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03   </a:t>
              </a:r>
              <a:r>
                <a:rPr lang="zh-CN" altLang="en-US" sz="2800" b="0" dirty="0" smtClean="0">
                  <a:solidFill>
                    <a:srgbClr val="FF0000"/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班级活动开展</a:t>
              </a:r>
              <a:endParaRPr lang="zh-CN" altLang="zh-CN" sz="2800" b="0" dirty="0">
                <a:solidFill>
                  <a:srgbClr val="FF0000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998" y="857250"/>
            <a:ext cx="2794002" cy="428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51734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教室环境布置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7667.JPG"/>
          <p:cNvPicPr>
            <a:picLocks noChangeAspect="1"/>
          </p:cNvPicPr>
          <p:nvPr/>
        </p:nvPicPr>
        <p:blipFill>
          <a:blip r:embed="rId7" cstate="print"/>
          <a:srcRect l="1453" t="39215" r="-1144" b="19059"/>
          <a:stretch>
            <a:fillRect/>
          </a:stretch>
        </p:blipFill>
        <p:spPr>
          <a:xfrm>
            <a:off x="288235" y="854764"/>
            <a:ext cx="5526157" cy="173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IMG_76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65505" y="347870"/>
            <a:ext cx="1826315" cy="243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735" y="2824906"/>
            <a:ext cx="3773630" cy="2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66814" y="2455089"/>
            <a:ext cx="1919870" cy="255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817919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6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教室环境布置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76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9852" y="535023"/>
            <a:ext cx="2558110" cy="341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IMG_7654.JPG"/>
          <p:cNvPicPr>
            <a:picLocks noChangeAspect="1"/>
          </p:cNvPicPr>
          <p:nvPr/>
        </p:nvPicPr>
        <p:blipFill>
          <a:blip r:embed="rId8" cstate="print"/>
          <a:srcRect t="13827" r="1333"/>
          <a:stretch>
            <a:fillRect/>
          </a:stretch>
        </p:blipFill>
        <p:spPr>
          <a:xfrm rot="20889714">
            <a:off x="386408" y="874643"/>
            <a:ext cx="2396547" cy="224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IMG_765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96341">
            <a:off x="1350663" y="2922105"/>
            <a:ext cx="2460396" cy="1845297"/>
          </a:xfrm>
          <a:prstGeom prst="rect">
            <a:avLst/>
          </a:prstGeom>
        </p:spPr>
      </p:pic>
      <p:pic>
        <p:nvPicPr>
          <p:cNvPr id="11" name="图片 10" descr="IMG_765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56258">
            <a:off x="6250499" y="715617"/>
            <a:ext cx="2338128" cy="3117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817919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教室环境布置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69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0733" y="964095"/>
            <a:ext cx="4966458" cy="3930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IMG_69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93172" y="262145"/>
            <a:ext cx="2454344" cy="163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IMG_6922.jpg"/>
          <p:cNvPicPr>
            <a:picLocks noChangeAspect="1"/>
          </p:cNvPicPr>
          <p:nvPr/>
        </p:nvPicPr>
        <p:blipFill>
          <a:blip r:embed="rId9" cstate="print"/>
          <a:srcRect l="11111"/>
          <a:stretch>
            <a:fillRect/>
          </a:stretch>
        </p:blipFill>
        <p:spPr>
          <a:xfrm>
            <a:off x="6622567" y="2000872"/>
            <a:ext cx="1904172" cy="142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IMG_6921.jpg"/>
          <p:cNvPicPr>
            <a:picLocks noChangeAspect="1"/>
          </p:cNvPicPr>
          <p:nvPr/>
        </p:nvPicPr>
        <p:blipFill>
          <a:blip r:embed="rId10" cstate="print"/>
          <a:srcRect l="9678"/>
          <a:stretch>
            <a:fillRect/>
          </a:stretch>
        </p:blipFill>
        <p:spPr>
          <a:xfrm>
            <a:off x="5444780" y="3483597"/>
            <a:ext cx="1870420" cy="138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817919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9588" y="2867024"/>
            <a:ext cx="1484411" cy="2278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750" y="3624009"/>
            <a:ext cx="1023128" cy="1521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499" y="73004"/>
            <a:ext cx="705681" cy="630799"/>
          </a:xfrm>
          <a:prstGeom prst="rect">
            <a:avLst/>
          </a:prstGeom>
        </p:spPr>
      </p:pic>
      <p:sp>
        <p:nvSpPr>
          <p:cNvPr id="7" name="TextBox 31"/>
          <p:cNvSpPr txBox="1"/>
          <p:nvPr/>
        </p:nvSpPr>
        <p:spPr>
          <a:xfrm>
            <a:off x="896180" y="126465"/>
            <a:ext cx="5208588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教室环境布置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IMG_6899.jpg"/>
          <p:cNvPicPr>
            <a:picLocks noChangeAspect="1"/>
          </p:cNvPicPr>
          <p:nvPr/>
        </p:nvPicPr>
        <p:blipFill>
          <a:blip r:embed="rId7" cstate="print"/>
          <a:srcRect l="6250" t="6640" r="12500" b="5468"/>
          <a:stretch>
            <a:fillRect/>
          </a:stretch>
        </p:blipFill>
        <p:spPr>
          <a:xfrm>
            <a:off x="2015159" y="665921"/>
            <a:ext cx="2655982" cy="1915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IMG_6900.jpg"/>
          <p:cNvPicPr>
            <a:picLocks noChangeAspect="1"/>
          </p:cNvPicPr>
          <p:nvPr/>
        </p:nvPicPr>
        <p:blipFill>
          <a:blip r:embed="rId8" cstate="print"/>
          <a:srcRect l="5468" t="5468" r="12500" b="6640"/>
          <a:stretch>
            <a:fillRect/>
          </a:stretch>
        </p:blipFill>
        <p:spPr>
          <a:xfrm>
            <a:off x="4959626" y="245905"/>
            <a:ext cx="2713382" cy="193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IMG_6901.jpg"/>
          <p:cNvPicPr>
            <a:picLocks noChangeAspect="1"/>
          </p:cNvPicPr>
          <p:nvPr/>
        </p:nvPicPr>
        <p:blipFill>
          <a:blip r:embed="rId9" cstate="print"/>
          <a:srcRect l="5468" t="4297" r="11718" b="3125"/>
          <a:stretch>
            <a:fillRect/>
          </a:stretch>
        </p:blipFill>
        <p:spPr>
          <a:xfrm>
            <a:off x="1928191" y="2855843"/>
            <a:ext cx="2673626" cy="199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 descr="IMG_6971.jpg"/>
          <p:cNvPicPr>
            <a:picLocks noChangeAspect="1"/>
          </p:cNvPicPr>
          <p:nvPr/>
        </p:nvPicPr>
        <p:blipFill>
          <a:blip r:embed="rId10" cstate="print"/>
          <a:srcRect l="6250" t="3125" r="8593" b="5468"/>
          <a:stretch>
            <a:fillRect/>
          </a:stretch>
        </p:blipFill>
        <p:spPr>
          <a:xfrm>
            <a:off x="5014517" y="2609542"/>
            <a:ext cx="2728066" cy="1952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7817919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00"/>
                            </p:stCondLst>
                            <p:childTnLst>
                              <p:par>
                                <p:cTn id="3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4002.pptx"/>
</p:tagLst>
</file>

<file path=ppt/theme/theme1.xml><?xml version="1.0" encoding="utf-8"?>
<a:theme xmlns:a="http://schemas.openxmlformats.org/drawingml/2006/main" name="6_Office 主题​​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1519</Words>
  <Application>Microsoft Office PowerPoint</Application>
  <PresentationFormat>自定义</PresentationFormat>
  <Paragraphs>306</Paragraphs>
  <Slides>40</Slides>
  <Notes>40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6_Office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4002.pptx</dc:title>
  <dc:creator/>
  <cp:lastModifiedBy/>
  <cp:revision>1</cp:revision>
  <dcterms:created xsi:type="dcterms:W3CDTF">2017-03-23T18:10:11Z</dcterms:created>
  <dcterms:modified xsi:type="dcterms:W3CDTF">2018-11-15T01:10:18Z</dcterms:modified>
</cp:coreProperties>
</file>