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5" r:id="rId5"/>
    <p:sldId id="272" r:id="rId6"/>
    <p:sldId id="273" r:id="rId7"/>
    <p:sldId id="274" r:id="rId8"/>
    <p:sldId id="276" r:id="rId9"/>
    <p:sldId id="269" r:id="rId10"/>
    <p:sldId id="271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469" y="-91"/>
      </p:cViewPr>
      <p:guideLst>
        <p:guide orient="horz" pos="2194"/>
        <p:guide pos="27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hyperlink" Target="http://www.zcool.com.cn/img.html?src=/g/30/43/1243698588245.jpg" TargetMode="Externa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hyperlink" Target="http://www.zcool.com.cn/img.html?src=/g/30/43/1243698588245.jpg" TargetMode="Externa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hyperlink" Target="http://www.zcool.com.cn/img.html?src=/g/30/43/1243698588245.jpg" TargetMode="Externa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hyperlink" Target="http://www.zcool.com.cn/img.html?src=/g/30/43/1243698588245.jpg" TargetMode="Externa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jpeg"/><Relationship Id="rId3" Type="http://schemas.openxmlformats.org/officeDocument/2006/relationships/hyperlink" Target="http://www.zcool.com.cn/img.html?src=/g/30/43/1243698588245.jpg" TargetMode="Externa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Picture 2" descr="201103272041217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96875" y="9525"/>
            <a:ext cx="9540875" cy="683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副标题 2"/>
          <p:cNvSpPr>
            <a:spLocks noGrp="1"/>
          </p:cNvSpPr>
          <p:nvPr>
            <p:ph type="subTitle" idx="1"/>
          </p:nvPr>
        </p:nvSpPr>
        <p:spPr>
          <a:xfrm>
            <a:off x="341310" y="2039938"/>
            <a:ext cx="8064500" cy="1752599"/>
          </a:xfrm>
        </p:spPr>
        <p:txBody>
          <a:bodyPr wrap="square" lIns="91440" tIns="45720" rIns="91440" bIns="45720" anchor="t">
            <a:prstTxWarp prst="textArchUp">
              <a:avLst/>
            </a:prstTxWarp>
          </a:bodyPr>
          <a:p>
            <a:pPr defTabSz="914400" fontAlgn="auto"/>
            <a:r>
              <a:rPr lang="zh-CN" altLang="zh-CN" sz="7200" strike="noStrike" kern="1200" noProof="1" dirty="0">
                <a:solidFill>
                  <a:schemeClr val="tx1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成长，在路上</a:t>
            </a:r>
            <a:endParaRPr lang="zh-CN" altLang="zh-CN" sz="7200" strike="noStrike" kern="1200" noProof="1" dirty="0">
              <a:solidFill>
                <a:schemeClr val="tx1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075" name="TextBox 4"/>
          <p:cNvSpPr txBox="1"/>
          <p:nvPr/>
        </p:nvSpPr>
        <p:spPr>
          <a:xfrm>
            <a:off x="2212340" y="4045268"/>
            <a:ext cx="4321175" cy="113728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zh-CN" altLang="en-US" sz="3200" b="1" dirty="0">
                <a:solidFill>
                  <a:srgbClr val="0070C0"/>
                </a:solidFill>
                <a:latin typeface="华文行楷" panose="02010800040101010101" charset="-122"/>
                <a:ea typeface="华文行楷" panose="02010800040101010101" charset="-122"/>
              </a:rPr>
              <a:t>薛家中心小学 黄燕</a:t>
            </a:r>
            <a:endParaRPr lang="zh-CN" altLang="en-US" sz="3600" b="1" dirty="0">
              <a:solidFill>
                <a:srgbClr val="0070C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3600" b="1" dirty="0">
              <a:solidFill>
                <a:srgbClr val="0070C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Text Box 2"/>
          <p:cNvSpPr txBox="1"/>
          <p:nvPr/>
        </p:nvSpPr>
        <p:spPr>
          <a:xfrm>
            <a:off x="1181100" y="3482975"/>
            <a:ext cx="6621463" cy="519113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2F4D71"/>
            </a:prstShdw>
          </a:effectLst>
        </p:spPr>
        <p:txBody>
          <a:bodyPr anchor="t">
            <a:spAutoFit/>
          </a:bodyPr>
          <a:p>
            <a:pPr defTabSz="914400">
              <a:spcBef>
                <a:spcPct val="50000"/>
              </a:spcBef>
            </a:pPr>
            <a:endParaRPr lang="zh-CN" altLang="en-US" sz="280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5122" name="Group 3"/>
          <p:cNvGrpSpPr/>
          <p:nvPr/>
        </p:nvGrpSpPr>
        <p:grpSpPr>
          <a:xfrm>
            <a:off x="1597025" y="-73025"/>
            <a:ext cx="5664200" cy="1201738"/>
            <a:chOff x="0" y="0"/>
            <a:chExt cx="6125" cy="1891"/>
          </a:xfrm>
        </p:grpSpPr>
        <p:pic>
          <p:nvPicPr>
            <p:cNvPr id="5123" name="圆角矩形 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454" y="566"/>
              <a:ext cx="5385" cy="1325"/>
            </a:xfrm>
            <a:prstGeom prst="rect">
              <a:avLst/>
            </a:prstGeom>
            <a:solidFill>
              <a:srgbClr val="FF9933"/>
            </a:solidFill>
            <a:ln w="9525">
              <a:noFill/>
            </a:ln>
          </p:spPr>
        </p:pic>
        <p:pic>
          <p:nvPicPr>
            <p:cNvPr id="5124" name="Picture 4" descr="喜庆节日图标矢量素材">
              <a:hlinkClick r:id="rId2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8005" t="48640" r="896" b="33696"/>
            <a:stretch>
              <a:fillRect/>
            </a:stretch>
          </p:blipFill>
          <p:spPr>
            <a:xfrm>
              <a:off x="0" y="0"/>
              <a:ext cx="1208" cy="10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5" name="Text Box 6"/>
            <p:cNvSpPr txBox="1"/>
            <p:nvPr/>
          </p:nvSpPr>
          <p:spPr>
            <a:xfrm>
              <a:off x="908" y="680"/>
              <a:ext cx="5217" cy="101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zh-CN" altLang="en-US" sz="3600" b="1" dirty="0">
                  <a:solidFill>
                    <a:srgbClr val="FF0000"/>
                  </a:solidFill>
                  <a:latin typeface="Comic Sans MS" panose="030F0702030302020204" pitchFamily="66" charset="0"/>
                  <a:ea typeface="宋体" panose="02010600030101010101" pitchFamily="2" charset="-122"/>
                </a:rPr>
                <a:t>2015</a:t>
              </a:r>
              <a:r>
                <a:rPr lang="en-US" altLang="zh-CN" sz="3600" b="1" dirty="0">
                  <a:solidFill>
                    <a:srgbClr val="FF0000"/>
                  </a:solidFill>
                  <a:latin typeface="Comic Sans MS" panose="030F0702030302020204" pitchFamily="66" charset="0"/>
                  <a:ea typeface="宋体" panose="02010600030101010101" pitchFamily="2" charset="-122"/>
                </a:rPr>
                <a:t>-</a:t>
              </a:r>
              <a:r>
                <a:rPr lang="zh-CN" altLang="en-US" sz="3600" b="1" dirty="0">
                  <a:solidFill>
                    <a:srgbClr val="FF0000"/>
                  </a:solidFill>
                  <a:latin typeface="Comic Sans MS" panose="030F0702030302020204" pitchFamily="66" charset="0"/>
                  <a:ea typeface="宋体" panose="02010600030101010101" pitchFamily="2" charset="-122"/>
                </a:rPr>
                <a:t>2018工作情况</a:t>
              </a:r>
              <a:endParaRPr lang="zh-CN" altLang="en-US" sz="3600" b="1" dirty="0">
                <a:solidFill>
                  <a:srgbClr val="FF0000"/>
                </a:solidFill>
                <a:latin typeface="Comic Sans MS" panose="030F0702030302020204" pitchFamily="66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5126" name="Picture 15" descr="H:\Files\4cbb49c3e377d8365aa20a00\abstract-design-with-beautiful-flowers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6050" y="3730625"/>
            <a:ext cx="2647950" cy="3127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文本框 1"/>
          <p:cNvSpPr txBox="1"/>
          <p:nvPr/>
        </p:nvSpPr>
        <p:spPr>
          <a:xfrm>
            <a:off x="411480" y="1428750"/>
            <a:ext cx="8389620" cy="3784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0070C0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1.教学基本功：</a:t>
            </a:r>
            <a:r>
              <a:rPr lang="en-US" altLang="zh-CN" sz="2400">
                <a:latin typeface="Comic Sans MS" panose="030F0702030302020204" pitchFamily="66" charset="0"/>
                <a:ea typeface="宋体" panose="02010600030101010101" pitchFamily="2" charset="-122"/>
              </a:rPr>
              <a:t>“</a:t>
            </a:r>
            <a:r>
              <a:rPr lang="zh-CN" altLang="en-US" sz="2400">
                <a:latin typeface="Comic Sans MS" panose="030F0702030302020204" pitchFamily="66" charset="0"/>
                <a:ea typeface="宋体" panose="02010600030101010101" pitchFamily="2" charset="-122"/>
              </a:rPr>
              <a:t>骏马杯</a:t>
            </a:r>
            <a:r>
              <a:rPr lang="en-US" altLang="zh-CN" sz="2400">
                <a:latin typeface="Comic Sans MS" panose="030F0702030302020204" pitchFamily="66" charset="0"/>
                <a:ea typeface="宋体" panose="02010600030101010101" pitchFamily="2" charset="-122"/>
              </a:rPr>
              <a:t>”</a:t>
            </a:r>
            <a:r>
              <a:rPr lang="zh-CN" altLang="en-US" sz="2400">
                <a:latin typeface="Comic Sans MS" panose="030F0702030302020204" pitchFamily="66" charset="0"/>
                <a:ea typeface="宋体" panose="02010600030101010101" pitchFamily="2" charset="-122"/>
              </a:rPr>
              <a:t>一等奖</a:t>
            </a:r>
            <a:r>
              <a:rPr lang="en-US" altLang="zh-CN" sz="2400">
                <a:latin typeface="Comic Sans MS" panose="030F0702030302020204" pitchFamily="66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latin typeface="Comic Sans MS" panose="030F0702030302020204" pitchFamily="66" charset="0"/>
                <a:ea typeface="宋体" panose="02010600030101010101" pitchFamily="2" charset="-122"/>
              </a:rPr>
              <a:t>次，英语才艺一等奖</a:t>
            </a:r>
            <a:r>
              <a:rPr lang="en-US" altLang="zh-CN" sz="2400">
                <a:latin typeface="Comic Sans MS" panose="030F0702030302020204" pitchFamily="66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latin typeface="Comic Sans MS" panose="030F0702030302020204" pitchFamily="66" charset="0"/>
                <a:ea typeface="宋体" panose="02010600030101010101" pitchFamily="2" charset="-122"/>
              </a:rPr>
              <a:t>次，演讲二等奖</a:t>
            </a:r>
            <a:r>
              <a:rPr lang="en-US" altLang="zh-CN" sz="2400">
                <a:latin typeface="Comic Sans MS" panose="030F0702030302020204" pitchFamily="66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latin typeface="Comic Sans MS" panose="030F0702030302020204" pitchFamily="66" charset="0"/>
                <a:ea typeface="宋体" panose="02010600030101010101" pitchFamily="2" charset="-122"/>
              </a:rPr>
              <a:t>次</a:t>
            </a:r>
            <a:endParaRPr lang="zh-CN" altLang="en-US" sz="2400">
              <a:latin typeface="Comic Sans MS" panose="030F0702030302020204" pitchFamily="66" charset="0"/>
              <a:ea typeface="宋体" panose="02010600030101010101" pitchFamily="2" charset="-122"/>
            </a:endParaRPr>
          </a:p>
          <a:p>
            <a:r>
              <a:rPr lang="en-US" altLang="zh-CN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论文发表：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共撰写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篇论文，其中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篇发表在省级刊物上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评优课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：区评优课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次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辅导学生获奖：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希望英语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获市三等奖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人，星光奖若干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                             “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星星火炬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获省铜奖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人，</a:t>
            </a:r>
            <a:r>
              <a:rPr sz="2400">
                <a:latin typeface="Arial" panose="020B0604020202020204" pitchFamily="34" charset="0"/>
                <a:ea typeface="宋体" panose="02010600030101010101" pitchFamily="2" charset="-122"/>
              </a:rPr>
              <a:t>市金银铜奖各1人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            区整班朗读二等奖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继续教育：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省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蓝天杯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小学英语会课活动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次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                     常州市骨干教师信息素养提升活动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次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课题研究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：区级课题核心成员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Picture 2" descr="201103272041217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07035" y="9525"/>
            <a:ext cx="9540875" cy="683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69" name="Text Box 2"/>
          <p:cNvSpPr txBox="1"/>
          <p:nvPr/>
        </p:nvSpPr>
        <p:spPr>
          <a:xfrm>
            <a:off x="1181100" y="3482975"/>
            <a:ext cx="6621463" cy="519113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2F4D71"/>
            </a:prstShdw>
          </a:effectLst>
        </p:spPr>
        <p:txBody>
          <a:bodyPr anchor="t">
            <a:spAutoFit/>
          </a:bodyPr>
          <a:p>
            <a:pPr defTabSz="914400">
              <a:spcBef>
                <a:spcPct val="50000"/>
              </a:spcBef>
            </a:pPr>
            <a:endParaRPr lang="zh-CN" altLang="en-US" sz="280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5126" name="文本框 5"/>
          <p:cNvSpPr txBox="1"/>
          <p:nvPr/>
        </p:nvSpPr>
        <p:spPr>
          <a:xfrm>
            <a:off x="855345" y="1363028"/>
            <a:ext cx="7272338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600" b="1">
                <a:latin typeface="Comic Sans MS" panose="030F0702030302020204" pitchFamily="66" charset="0"/>
                <a:ea typeface="宋体" panose="02010600030101010101" pitchFamily="2" charset="-122"/>
              </a:rPr>
              <a:t>一、幸运</a:t>
            </a:r>
            <a:endParaRPr lang="zh-CN" altLang="en-US" sz="36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2" name="文本框 5"/>
          <p:cNvSpPr txBox="1"/>
          <p:nvPr/>
        </p:nvSpPr>
        <p:spPr>
          <a:xfrm>
            <a:off x="787718" y="2560638"/>
            <a:ext cx="7272337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lnSpc>
                <a:spcPct val="150000"/>
              </a:lnSpc>
            </a:pPr>
            <a:r>
              <a:rPr lang="en-US" altLang="zh-CN" sz="3600" b="1">
                <a:latin typeface="Comic Sans MS" panose="030F0702030302020204" pitchFamily="66" charset="0"/>
                <a:ea typeface="宋体" panose="02010600030101010101" pitchFamily="2" charset="-122"/>
              </a:rPr>
              <a:t> </a:t>
            </a:r>
            <a:r>
              <a:rPr lang="zh-CN" altLang="en-US" sz="3600" b="1">
                <a:latin typeface="Comic Sans MS" panose="030F0702030302020204" pitchFamily="66" charset="0"/>
                <a:ea typeface="宋体" panose="02010600030101010101" pitchFamily="2" charset="-122"/>
              </a:rPr>
              <a:t>二、机遇</a:t>
            </a:r>
            <a:endParaRPr lang="zh-CN" altLang="en-US" sz="36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3" name="文本框 5"/>
          <p:cNvSpPr txBox="1"/>
          <p:nvPr/>
        </p:nvSpPr>
        <p:spPr>
          <a:xfrm>
            <a:off x="935355" y="3730308"/>
            <a:ext cx="7272338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600" b="1">
                <a:latin typeface="Comic Sans MS" panose="030F0702030302020204" pitchFamily="66" charset="0"/>
                <a:ea typeface="宋体" panose="02010600030101010101" pitchFamily="2" charset="-122"/>
              </a:rPr>
              <a:t>三、努力</a:t>
            </a:r>
            <a:endParaRPr lang="zh-CN" altLang="en-US" sz="36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Text Box 2"/>
          <p:cNvSpPr txBox="1"/>
          <p:nvPr/>
        </p:nvSpPr>
        <p:spPr>
          <a:xfrm>
            <a:off x="1181100" y="3482975"/>
            <a:ext cx="6621463" cy="519113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2F4D71"/>
            </a:prstShdw>
          </a:effectLst>
        </p:spPr>
        <p:txBody>
          <a:bodyPr anchor="t">
            <a:spAutoFit/>
          </a:bodyPr>
          <a:p>
            <a:pPr defTabSz="914400">
              <a:spcBef>
                <a:spcPct val="50000"/>
              </a:spcBef>
            </a:pPr>
            <a:endParaRPr lang="zh-CN" altLang="en-US" sz="280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7170" name="Group 3"/>
          <p:cNvGrpSpPr/>
          <p:nvPr/>
        </p:nvGrpSpPr>
        <p:grpSpPr>
          <a:xfrm>
            <a:off x="1974850" y="-73025"/>
            <a:ext cx="5528265" cy="1201738"/>
            <a:chOff x="0" y="0"/>
            <a:chExt cx="6619" cy="1891"/>
          </a:xfrm>
        </p:grpSpPr>
        <p:pic>
          <p:nvPicPr>
            <p:cNvPr id="7171" name="圆角矩形 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454" y="566"/>
              <a:ext cx="6025" cy="1325"/>
            </a:xfrm>
            <a:prstGeom prst="rect">
              <a:avLst/>
            </a:prstGeom>
            <a:solidFill>
              <a:srgbClr val="FF9933"/>
            </a:solidFill>
            <a:ln w="9525">
              <a:noFill/>
            </a:ln>
          </p:spPr>
        </p:pic>
        <p:pic>
          <p:nvPicPr>
            <p:cNvPr id="7172" name="Picture 4" descr="喜庆节日图标矢量素材">
              <a:hlinkClick r:id="rId2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8005" t="48640" r="896" b="33696"/>
            <a:stretch>
              <a:fillRect/>
            </a:stretch>
          </p:blipFill>
          <p:spPr>
            <a:xfrm>
              <a:off x="0" y="0"/>
              <a:ext cx="1208" cy="10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3" name="Text Box 6"/>
            <p:cNvSpPr txBox="1"/>
            <p:nvPr/>
          </p:nvSpPr>
          <p:spPr>
            <a:xfrm>
              <a:off x="312" y="720"/>
              <a:ext cx="6307" cy="101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zh-CN" altLang="en-US" sz="3600">
                  <a:latin typeface="Comic Sans MS" panose="030F0702030302020204" pitchFamily="66" charset="0"/>
                  <a:sym typeface="+mn-ea"/>
                </a:rPr>
                <a:t>一、幸运相伴 助力成长</a:t>
              </a:r>
              <a:endParaRPr lang="zh-CN" altLang="zh-CN" sz="3600" b="1" dirty="0">
                <a:solidFill>
                  <a:srgbClr val="FF0000"/>
                </a:solidFill>
                <a:latin typeface="Comic Sans MS" panose="030F0702030302020204" pitchFamily="66" charset="0"/>
                <a:ea typeface="宋体" panose="02010600030101010101" pitchFamily="2" charset="-122"/>
              </a:endParaRPr>
            </a:p>
          </p:txBody>
        </p:sp>
      </p:grpSp>
      <p:sp>
        <p:nvSpPr>
          <p:cNvPr id="5126" name="文本框 5"/>
          <p:cNvSpPr txBox="1"/>
          <p:nvPr/>
        </p:nvSpPr>
        <p:spPr>
          <a:xfrm>
            <a:off x="966470" y="1729423"/>
            <a:ext cx="7272338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Comic Sans MS" panose="030F0702030302020204" pitchFamily="66" charset="0"/>
                <a:ea typeface="宋体" panose="02010600030101010101" pitchFamily="2" charset="-122"/>
              </a:rPr>
              <a:t>1.如何成为一个优秀的人</a:t>
            </a:r>
            <a:endParaRPr lang="en-US" altLang="zh-CN" sz="36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pic>
        <p:nvPicPr>
          <p:cNvPr id="7175" name="Picture 15" descr="H:\Files\4cbb49c3e377d8365aa20a00\abstract-design-with-beautiful-flowers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6050" y="3730625"/>
            <a:ext cx="2647950" cy="3127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5"/>
          <p:cNvSpPr txBox="1"/>
          <p:nvPr/>
        </p:nvSpPr>
        <p:spPr>
          <a:xfrm>
            <a:off x="966470" y="2884488"/>
            <a:ext cx="7272338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Comic Sans MS" panose="030F0702030302020204" pitchFamily="66" charset="0"/>
                <a:ea typeface="宋体" panose="02010600030101010101" pitchFamily="2" charset="-122"/>
              </a:rPr>
              <a:t>2.</a:t>
            </a:r>
            <a:r>
              <a:rPr lang="en-US" altLang="zh-CN" sz="3600" b="1">
                <a:latin typeface="Comic Sans MS" panose="030F0702030302020204" pitchFamily="66" charset="0"/>
                <a:sym typeface="+mn-ea"/>
              </a:rPr>
              <a:t>如何成为一名合格的英语老师</a:t>
            </a:r>
            <a:endParaRPr lang="en-US" altLang="zh-CN" sz="3600" b="1">
              <a:latin typeface="Comic Sans MS" panose="030F0702030302020204" pitchFamily="66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Text Box 2"/>
          <p:cNvSpPr txBox="1"/>
          <p:nvPr/>
        </p:nvSpPr>
        <p:spPr>
          <a:xfrm>
            <a:off x="1181100" y="3482975"/>
            <a:ext cx="6621463" cy="519113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2F4D71"/>
            </a:prstShdw>
          </a:effectLst>
        </p:spPr>
        <p:txBody>
          <a:bodyPr anchor="t">
            <a:spAutoFit/>
          </a:bodyPr>
          <a:p>
            <a:pPr defTabSz="914400">
              <a:spcBef>
                <a:spcPct val="50000"/>
              </a:spcBef>
            </a:pPr>
            <a:endParaRPr lang="zh-CN" altLang="en-US" sz="280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7170" name="Group 3"/>
          <p:cNvGrpSpPr/>
          <p:nvPr/>
        </p:nvGrpSpPr>
        <p:grpSpPr>
          <a:xfrm>
            <a:off x="1974850" y="-73025"/>
            <a:ext cx="4876800" cy="1201738"/>
            <a:chOff x="0" y="0"/>
            <a:chExt cx="5839" cy="1891"/>
          </a:xfrm>
        </p:grpSpPr>
        <p:pic>
          <p:nvPicPr>
            <p:cNvPr id="7171" name="圆角矩形 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454" y="566"/>
              <a:ext cx="5385" cy="1325"/>
            </a:xfrm>
            <a:prstGeom prst="rect">
              <a:avLst/>
            </a:prstGeom>
            <a:solidFill>
              <a:srgbClr val="FF9933"/>
            </a:solidFill>
            <a:ln w="9525">
              <a:noFill/>
            </a:ln>
          </p:spPr>
        </p:pic>
        <p:pic>
          <p:nvPicPr>
            <p:cNvPr id="7172" name="Picture 4" descr="喜庆节日图标矢量素材">
              <a:hlinkClick r:id="rId2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8005" t="48640" r="896" b="33696"/>
            <a:stretch>
              <a:fillRect/>
            </a:stretch>
          </p:blipFill>
          <p:spPr>
            <a:xfrm>
              <a:off x="0" y="0"/>
              <a:ext cx="1208" cy="10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3" name="Text Box 6"/>
            <p:cNvSpPr txBox="1"/>
            <p:nvPr/>
          </p:nvSpPr>
          <p:spPr>
            <a:xfrm>
              <a:off x="449" y="720"/>
              <a:ext cx="5217" cy="101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/>
              <a:r>
                <a:rPr lang="zh-CN" altLang="en-US" sz="3600">
                  <a:latin typeface="Comic Sans MS" panose="030F0702030302020204" pitchFamily="66" charset="0"/>
                  <a:sym typeface="+mn-ea"/>
                </a:rPr>
                <a:t>抓住机遇 迎接挑战</a:t>
              </a:r>
              <a:endParaRPr lang="zh-CN" altLang="zh-CN" sz="3600" b="1" dirty="0">
                <a:solidFill>
                  <a:srgbClr val="FF0000"/>
                </a:solidFill>
                <a:latin typeface="Comic Sans MS" panose="030F0702030302020204" pitchFamily="66" charset="0"/>
                <a:ea typeface="宋体" panose="02010600030101010101" pitchFamily="2" charset="-122"/>
              </a:endParaRPr>
            </a:p>
          </p:txBody>
        </p:sp>
      </p:grpSp>
      <p:sp>
        <p:nvSpPr>
          <p:cNvPr id="5126" name="文本框 5"/>
          <p:cNvSpPr txBox="1"/>
          <p:nvPr/>
        </p:nvSpPr>
        <p:spPr>
          <a:xfrm>
            <a:off x="966470" y="1739583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1.新北区“第六届”小学英语骏马杯比赛</a:t>
            </a:r>
            <a:endParaRPr lang="en-US" altLang="zh-CN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pic>
        <p:nvPicPr>
          <p:cNvPr id="7175" name="Picture 15" descr="H:\Files\4cbb49c3e377d8365aa20a00\abstract-design-with-beautiful-flowers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6050" y="3730625"/>
            <a:ext cx="2647950" cy="3127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5"/>
          <p:cNvSpPr txBox="1"/>
          <p:nvPr/>
        </p:nvSpPr>
        <p:spPr>
          <a:xfrm>
            <a:off x="966470" y="2561273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2.</a:t>
            </a:r>
            <a:r>
              <a:rPr lang="zh-CN" altLang="en-US" sz="2800" b="1">
                <a:latin typeface="Comic Sans MS" panose="030F0702030302020204" pitchFamily="66" charset="0"/>
                <a:ea typeface="宋体" panose="02010600030101010101" pitchFamily="2" charset="-122"/>
              </a:rPr>
              <a:t>新北</a:t>
            </a:r>
            <a:r>
              <a:rPr lang="en-US" alt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区评优课展示</a:t>
            </a:r>
            <a:endParaRPr lang="en-US" altLang="zh-CN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2" name="文本框 5"/>
          <p:cNvSpPr txBox="1"/>
          <p:nvPr/>
        </p:nvSpPr>
        <p:spPr>
          <a:xfrm>
            <a:off x="966470" y="3373438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3.</a:t>
            </a:r>
            <a:r>
              <a:rPr sz="2800" b="1">
                <a:latin typeface="Comic Sans MS" panose="030F0702030302020204" pitchFamily="66" charset="0"/>
                <a:ea typeface="宋体" panose="02010600030101010101" pitchFamily="2" charset="-122"/>
              </a:rPr>
              <a:t>专业的</a:t>
            </a:r>
            <a:r>
              <a:rPr 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各级</a:t>
            </a:r>
            <a:r>
              <a:rPr sz="2800" b="1">
                <a:latin typeface="Comic Sans MS" panose="030F0702030302020204" pitchFamily="66" charset="0"/>
                <a:ea typeface="宋体" panose="02010600030101010101" pitchFamily="2" charset="-122"/>
              </a:rPr>
              <a:t>英语培训活动</a:t>
            </a:r>
            <a:endParaRPr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3" name="文本框 5"/>
          <p:cNvSpPr txBox="1"/>
          <p:nvPr/>
        </p:nvSpPr>
        <p:spPr>
          <a:xfrm>
            <a:off x="966470" y="4252913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4.</a:t>
            </a:r>
            <a:r>
              <a:rPr lang="zh-CN" altLang="en-US" sz="2800" b="1">
                <a:latin typeface="Comic Sans MS" panose="030F0702030302020204" pitchFamily="66" charset="0"/>
                <a:ea typeface="宋体" panose="02010600030101010101" pitchFamily="2" charset="-122"/>
              </a:rPr>
              <a:t>新角色</a:t>
            </a:r>
            <a:r>
              <a:rPr lang="en-US" alt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—三年级英语教研组长</a:t>
            </a:r>
            <a:endParaRPr lang="en-US" altLang="zh-CN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4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Text Box 2"/>
          <p:cNvSpPr txBox="1"/>
          <p:nvPr/>
        </p:nvSpPr>
        <p:spPr>
          <a:xfrm>
            <a:off x="1181100" y="3482975"/>
            <a:ext cx="6621463" cy="519113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2F4D71"/>
            </a:prstShdw>
          </a:effectLst>
        </p:spPr>
        <p:txBody>
          <a:bodyPr anchor="t">
            <a:spAutoFit/>
          </a:bodyPr>
          <a:p>
            <a:pPr defTabSz="914400">
              <a:spcBef>
                <a:spcPct val="50000"/>
              </a:spcBef>
            </a:pPr>
            <a:endParaRPr lang="zh-CN" altLang="en-US" sz="280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7170" name="Group 3"/>
          <p:cNvGrpSpPr/>
          <p:nvPr/>
        </p:nvGrpSpPr>
        <p:grpSpPr>
          <a:xfrm>
            <a:off x="1974850" y="-73025"/>
            <a:ext cx="4876800" cy="1201738"/>
            <a:chOff x="0" y="0"/>
            <a:chExt cx="5839" cy="1891"/>
          </a:xfrm>
        </p:grpSpPr>
        <p:pic>
          <p:nvPicPr>
            <p:cNvPr id="7171" name="圆角矩形 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454" y="566"/>
              <a:ext cx="5385" cy="1325"/>
            </a:xfrm>
            <a:prstGeom prst="rect">
              <a:avLst/>
            </a:prstGeom>
            <a:solidFill>
              <a:srgbClr val="FF9933"/>
            </a:solidFill>
            <a:ln w="9525">
              <a:noFill/>
            </a:ln>
          </p:spPr>
        </p:pic>
        <p:pic>
          <p:nvPicPr>
            <p:cNvPr id="7172" name="Picture 4" descr="喜庆节日图标矢量素材">
              <a:hlinkClick r:id="rId2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8005" t="48640" r="896" b="33696"/>
            <a:stretch>
              <a:fillRect/>
            </a:stretch>
          </p:blipFill>
          <p:spPr>
            <a:xfrm>
              <a:off x="0" y="0"/>
              <a:ext cx="1208" cy="10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3" name="Text Box 6"/>
            <p:cNvSpPr txBox="1"/>
            <p:nvPr/>
          </p:nvSpPr>
          <p:spPr>
            <a:xfrm>
              <a:off x="449" y="720"/>
              <a:ext cx="5217" cy="101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/>
              <a:r>
                <a:rPr lang="zh-CN" altLang="en-US" sz="3600">
                  <a:latin typeface="Comic Sans MS" panose="030F0702030302020204" pitchFamily="66" charset="0"/>
                  <a:sym typeface="+mn-ea"/>
                </a:rPr>
                <a:t>倾心付出 问心无愧</a:t>
              </a:r>
              <a:endParaRPr lang="zh-CN" altLang="en-US" sz="3600">
                <a:latin typeface="Comic Sans MS" panose="030F0702030302020204" pitchFamily="66" charset="0"/>
                <a:sym typeface="+mn-ea"/>
              </a:endParaRPr>
            </a:p>
          </p:txBody>
        </p:sp>
      </p:grpSp>
      <p:sp>
        <p:nvSpPr>
          <p:cNvPr id="5126" name="文本框 5"/>
          <p:cNvSpPr txBox="1"/>
          <p:nvPr/>
        </p:nvSpPr>
        <p:spPr>
          <a:xfrm>
            <a:off x="966470" y="1729423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1.</a:t>
            </a:r>
            <a:r>
              <a:rPr lang="zh-CN" altLang="en-US" sz="2800" b="1">
                <a:latin typeface="Comic Sans MS" panose="030F0702030302020204" pitchFamily="66" charset="0"/>
                <a:sym typeface="+mn-ea"/>
              </a:rPr>
              <a:t>关心热爱学生，潜心钻研教学</a:t>
            </a:r>
            <a:endParaRPr lang="en-US" altLang="zh-CN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pic>
        <p:nvPicPr>
          <p:cNvPr id="7175" name="Picture 15" descr="H:\Files\4cbb49c3e377d8365aa20a00\abstract-design-with-beautiful-flowers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6050" y="3730625"/>
            <a:ext cx="2647950" cy="3127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5"/>
          <p:cNvSpPr txBox="1"/>
          <p:nvPr/>
        </p:nvSpPr>
        <p:spPr>
          <a:xfrm>
            <a:off x="966470" y="2993073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latin typeface="Comic Sans MS" panose="030F0702030302020204" pitchFamily="66" charset="0"/>
                <a:ea typeface="宋体" panose="02010600030101010101" pitchFamily="2" charset="-122"/>
              </a:rPr>
              <a:t>2.</a:t>
            </a:r>
            <a:r>
              <a:rPr lang="zh-CN" altLang="en-US" sz="2800" b="1">
                <a:latin typeface="Comic Sans MS" panose="030F0702030302020204" pitchFamily="66" charset="0"/>
                <a:sym typeface="+mn-ea"/>
              </a:rPr>
              <a:t>关注自我发展，磨炼教学基本功</a:t>
            </a:r>
            <a:endParaRPr lang="en-US" altLang="zh-CN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1" name="Picture 15" descr="H:\Files\4cbb49c3e377d8365aa20a00\abstract-design-with-beautiful-flowers2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96050" y="3730625"/>
            <a:ext cx="2647950" cy="3127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2" name="Text Box 2"/>
          <p:cNvSpPr txBox="1"/>
          <p:nvPr/>
        </p:nvSpPr>
        <p:spPr>
          <a:xfrm>
            <a:off x="1181100" y="3482975"/>
            <a:ext cx="6621463" cy="519113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rgbClr val="2F4D71"/>
            </a:prstShdw>
          </a:effectLst>
        </p:spPr>
        <p:txBody>
          <a:bodyPr anchor="t">
            <a:spAutoFit/>
          </a:bodyPr>
          <a:p>
            <a:pPr defTabSz="914400">
              <a:spcBef>
                <a:spcPct val="50000"/>
              </a:spcBef>
            </a:pPr>
            <a:endParaRPr lang="zh-CN" altLang="en-US" sz="280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10243" name="Group 3"/>
          <p:cNvGrpSpPr/>
          <p:nvPr/>
        </p:nvGrpSpPr>
        <p:grpSpPr>
          <a:xfrm>
            <a:off x="1670050" y="44450"/>
            <a:ext cx="5338763" cy="1101725"/>
            <a:chOff x="41" y="157"/>
            <a:chExt cx="5798" cy="1734"/>
          </a:xfrm>
        </p:grpSpPr>
        <p:pic>
          <p:nvPicPr>
            <p:cNvPr id="10244" name="圆角矩形 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54" y="566"/>
              <a:ext cx="5385" cy="1325"/>
            </a:xfrm>
            <a:prstGeom prst="rect">
              <a:avLst/>
            </a:prstGeom>
            <a:solidFill>
              <a:srgbClr val="FF9933"/>
            </a:solidFill>
            <a:ln w="9525">
              <a:noFill/>
            </a:ln>
          </p:spPr>
        </p:pic>
        <p:pic>
          <p:nvPicPr>
            <p:cNvPr id="10245" name="Picture 4" descr="喜庆节日图标矢量素材">
              <a:hlinkClick r:id="rId3"/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8005" t="48640" r="896" b="33696"/>
            <a:stretch>
              <a:fillRect/>
            </a:stretch>
          </p:blipFill>
          <p:spPr>
            <a:xfrm>
              <a:off x="41" y="157"/>
              <a:ext cx="1208" cy="10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6" name="Text Box 6"/>
            <p:cNvSpPr txBox="1"/>
            <p:nvPr/>
          </p:nvSpPr>
          <p:spPr>
            <a:xfrm>
              <a:off x="41" y="566"/>
              <a:ext cx="5585" cy="101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zh-CN" altLang="zh-CN" sz="3600" b="1" dirty="0">
                  <a:solidFill>
                    <a:srgbClr val="FF0000"/>
                  </a:solidFill>
                  <a:latin typeface="Comic Sans MS" panose="030F0702030302020204" pitchFamily="66" charset="0"/>
                  <a:ea typeface="宋体" panose="02010600030101010101" pitchFamily="2" charset="-122"/>
                </a:rPr>
                <a:t>发展措施</a:t>
              </a:r>
              <a:endParaRPr lang="zh-CN" altLang="zh-CN" sz="3600" b="1" dirty="0">
                <a:solidFill>
                  <a:srgbClr val="FF0000"/>
                </a:solidFill>
                <a:latin typeface="Comic Sans MS" panose="030F0702030302020204" pitchFamily="66" charset="0"/>
                <a:ea typeface="宋体" panose="02010600030101010101" pitchFamily="2" charset="-122"/>
              </a:endParaRPr>
            </a:p>
          </p:txBody>
        </p:sp>
      </p:grpSp>
      <p:sp>
        <p:nvSpPr>
          <p:cNvPr id="5126" name="文本框 5"/>
          <p:cNvSpPr txBox="1"/>
          <p:nvPr/>
        </p:nvSpPr>
        <p:spPr>
          <a:xfrm>
            <a:off x="1063625" y="1435100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>
                <a:latin typeface="Comic Sans MS" panose="030F0702030302020204" pitchFamily="66" charset="0"/>
                <a:ea typeface="宋体" panose="02010600030101010101" pitchFamily="2" charset="-122"/>
              </a:rPr>
              <a:t>一、加强理论学习，强化个人素养。</a:t>
            </a:r>
            <a:endParaRPr lang="zh-CN" altLang="en-US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5" name="文本框 5"/>
          <p:cNvSpPr txBox="1"/>
          <p:nvPr/>
        </p:nvSpPr>
        <p:spPr>
          <a:xfrm>
            <a:off x="1063625" y="2458403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>
                <a:latin typeface="Comic Sans MS" panose="030F0702030302020204" pitchFamily="66" charset="0"/>
                <a:ea typeface="宋体" panose="02010600030101010101" pitchFamily="2" charset="-122"/>
              </a:rPr>
              <a:t>二、立足日常课堂，提高课堂效率。</a:t>
            </a:r>
            <a:endParaRPr lang="zh-CN" altLang="en-US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63625" y="4347845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>
                <a:latin typeface="Comic Sans MS" panose="030F0702030302020204" pitchFamily="66" charset="0"/>
                <a:ea typeface="宋体" panose="02010600030101010101" pitchFamily="2" charset="-122"/>
              </a:rPr>
              <a:t>四、明确新三年发展规划，进入五级梯队</a:t>
            </a:r>
            <a:endParaRPr lang="zh-CN" altLang="en-US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63625" y="3482658"/>
            <a:ext cx="7272338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>
                <a:latin typeface="Comic Sans MS" panose="030F0702030302020204" pitchFamily="66" charset="0"/>
                <a:ea typeface="宋体" panose="02010600030101010101" pitchFamily="2" charset="-122"/>
              </a:rPr>
              <a:t>三、打磨英语基本功，提高专业素养</a:t>
            </a:r>
            <a:endParaRPr lang="zh-CN" altLang="en-US" sz="2800" b="1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" grpId="0"/>
      <p:bldP spid="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5" name="Picture 2" descr="201103272041217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96875" y="9525"/>
            <a:ext cx="9540875" cy="683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副标题 2"/>
          <p:cNvSpPr>
            <a:spLocks noGrp="1"/>
          </p:cNvSpPr>
          <p:nvPr>
            <p:ph type="subTitle" idx="1"/>
          </p:nvPr>
        </p:nvSpPr>
        <p:spPr>
          <a:xfrm>
            <a:off x="251776" y="2029777"/>
            <a:ext cx="8064500" cy="1752599"/>
          </a:xfrm>
        </p:spPr>
        <p:txBody>
          <a:bodyPr wrap="square" lIns="91440" tIns="45720" rIns="91440" bIns="45720" anchor="t">
            <a:prstTxWarp prst="textArchUp">
              <a:avLst/>
            </a:prstTxWarp>
          </a:bodyPr>
          <a:p>
            <a:pPr defTabSz="914400" fontAlgn="auto"/>
            <a:r>
              <a:rPr lang="en-US" altLang="zh-CN" sz="6000" strike="noStrike" kern="1200" noProof="1" dirty="0">
                <a:solidFill>
                  <a:schemeClr val="tx1"/>
                </a:solidFill>
                <a:latin typeface="Comic Sans MS" panose="030F0702030302020204" pitchFamily="66" charset="0"/>
                <a:ea typeface="华文行楷" panose="02010800040101010101" charset="-122"/>
                <a:cs typeface="Comic Sans MS" panose="030F0702030302020204" pitchFamily="66" charset="0"/>
              </a:rPr>
              <a:t>Thanks for your attention.</a:t>
            </a:r>
            <a:endParaRPr lang="en-US" altLang="zh-CN" sz="6000" strike="noStrike" kern="1200" noProof="1" dirty="0">
              <a:solidFill>
                <a:schemeClr val="tx1"/>
              </a:solidFill>
              <a:latin typeface="Comic Sans MS" panose="030F0702030302020204" pitchFamily="66" charset="0"/>
              <a:ea typeface="华文行楷" panose="02010800040101010101" charset="-122"/>
              <a:cs typeface="Comic Sans MS" panose="030F0702030302020204" pitchFamily="66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WPS 演示</Application>
  <PresentationFormat>全屏显示(4:3)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华文行楷</vt:lpstr>
      <vt:lpstr>楷体_GB2312</vt:lpstr>
      <vt:lpstr>Comic Sans MS</vt:lpstr>
      <vt:lpstr>微软雅黑</vt:lpstr>
      <vt:lpstr>Arial Unicode MS</vt:lpstr>
      <vt:lpstr>新宋体</vt:lpstr>
      <vt:lpstr>Office 主题</vt:lpstr>
      <vt:lpstr>2_Office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Joyce</cp:lastModifiedBy>
  <cp:revision>24</cp:revision>
  <dcterms:created xsi:type="dcterms:W3CDTF">2017-11-18T04:02:00Z</dcterms:created>
  <dcterms:modified xsi:type="dcterms:W3CDTF">2018-11-27T13:27:17Z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2052-11.1.0.7932</vt:lpwstr>
  </property>
  <property fmtid="{D5CDD505-2E9C-101B-9397-08002B2CF9AE}" pid="3" name="KSORubyTemplateID">
    <vt:lpwstr>2</vt:lpwstr>
  </property>
</Properties>
</file>