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8" r:id="rId2"/>
    <p:sldId id="578" r:id="rId3"/>
    <p:sldId id="708" r:id="rId4"/>
    <p:sldId id="713" r:id="rId5"/>
    <p:sldId id="714" r:id="rId6"/>
    <p:sldId id="715" r:id="rId7"/>
    <p:sldId id="716" r:id="rId8"/>
    <p:sldId id="717" r:id="rId9"/>
    <p:sldId id="709" r:id="rId10"/>
    <p:sldId id="710" r:id="rId11"/>
    <p:sldId id="711" r:id="rId12"/>
    <p:sldId id="722" r:id="rId13"/>
    <p:sldId id="712" r:id="rId14"/>
    <p:sldId id="723" r:id="rId15"/>
    <p:sldId id="718" r:id="rId16"/>
    <p:sldId id="719" r:id="rId17"/>
    <p:sldId id="724" r:id="rId18"/>
    <p:sldId id="721" r:id="rId19"/>
    <p:sldId id="720" r:id="rId20"/>
    <p:sldId id="725" r:id="rId21"/>
    <p:sldId id="751" r:id="rId22"/>
    <p:sldId id="726" r:id="rId23"/>
    <p:sldId id="648" r:id="rId24"/>
    <p:sldId id="727" r:id="rId25"/>
    <p:sldId id="729" r:id="rId26"/>
    <p:sldId id="732" r:id="rId27"/>
    <p:sldId id="731" r:id="rId28"/>
    <p:sldId id="733" r:id="rId29"/>
    <p:sldId id="728" r:id="rId30"/>
    <p:sldId id="730" r:id="rId31"/>
    <p:sldId id="734" r:id="rId32"/>
    <p:sldId id="735" r:id="rId33"/>
    <p:sldId id="736" r:id="rId34"/>
    <p:sldId id="738" r:id="rId35"/>
    <p:sldId id="739" r:id="rId36"/>
    <p:sldId id="737" r:id="rId37"/>
    <p:sldId id="741" r:id="rId38"/>
    <p:sldId id="742" r:id="rId39"/>
    <p:sldId id="678" r:id="rId40"/>
    <p:sldId id="743" r:id="rId41"/>
    <p:sldId id="744" r:id="rId42"/>
    <p:sldId id="748" r:id="rId43"/>
    <p:sldId id="688" r:id="rId44"/>
    <p:sldId id="745" r:id="rId45"/>
    <p:sldId id="747" r:id="rId46"/>
    <p:sldId id="746" r:id="rId47"/>
    <p:sldId id="749" r:id="rId48"/>
    <p:sldId id="750" r:id="rId49"/>
    <p:sldId id="577" r:id="rId50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366"/>
    <a:srgbClr val="CC3300"/>
    <a:srgbClr val="993300"/>
    <a:srgbClr val="339966"/>
    <a:srgbClr val="336699"/>
    <a:srgbClr val="6666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5"/>
    <p:restoredTop sz="95007"/>
  </p:normalViewPr>
  <p:slideViewPr>
    <p:cSldViewPr showGuides="1">
      <p:cViewPr>
        <p:scale>
          <a:sx n="75" d="100"/>
          <a:sy n="75" d="100"/>
        </p:scale>
        <p:origin x="-1500" y="-798"/>
      </p:cViewPr>
      <p:guideLst>
        <p:guide orient="horz" pos="1632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lvl="0" algn="r" eaLnBrk="1" fontAlgn="base" hangingPunct="1"/>
              <a:t>‹#›</a:t>
            </a:fld>
            <a:endParaRPr lang="en-US" altLang="zh-CN" sz="1200" b="0" strike="noStrike" noProof="1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9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lvl="0" algn="r" eaLnBrk="1" fontAlgn="base" hangingPunct="1"/>
              <a:t>‹#›</a:t>
            </a:fld>
            <a:endParaRPr lang="en-US" altLang="zh-CN" sz="1200" b="0" strike="noStrike" noProof="1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pPr lvl="0" indent="0" algn="r"/>
              <a:t>1</a:t>
            </a:fld>
            <a:endParaRPr lang="en-US" altLang="zh-CN" dirty="0"/>
          </a:p>
        </p:txBody>
      </p:sp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8035" indent="0" algn="ctr">
              <a:buNone/>
              <a:defRPr/>
            </a:lvl7pPr>
            <a:lvl8pPr marL="2400935" indent="0" algn="ctr">
              <a:buNone/>
              <a:defRPr/>
            </a:lvl8pPr>
            <a:lvl9pPr marL="2743835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195297"/>
            <a:ext cx="2090738" cy="440012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95297"/>
            <a:ext cx="6121400" cy="4400129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16688" y="195297"/>
            <a:ext cx="2305050" cy="4858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0360"/>
            <a:ext cx="4038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0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4440238"/>
            <a:ext cx="9144000" cy="70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 Box 10"/>
          <p:cNvSpPr txBox="1">
            <a:spLocks noChangeArrowheads="1"/>
          </p:cNvSpPr>
          <p:nvPr/>
        </p:nvSpPr>
        <p:spPr bwMode="auto">
          <a:xfrm>
            <a:off x="0" y="4678363"/>
            <a:ext cx="3182938" cy="269875"/>
          </a:xfrm>
          <a:prstGeom prst="rect">
            <a:avLst/>
          </a:prstGeom>
          <a:noFill/>
          <a:ln>
            <a:noFill/>
          </a:ln>
        </p:spPr>
        <p:txBody>
          <a:bodyPr lIns="62624" tIns="31311" rIns="62624" bIns="31311">
            <a:spAutoFit/>
          </a:bodyPr>
          <a:lstStyle>
            <a:lvl1pPr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835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35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常州市新北区薛家中心小学</a:t>
            </a:r>
          </a:p>
        </p:txBody>
      </p:sp>
      <p:sp>
        <p:nvSpPr>
          <p:cNvPr id="1028" name="Rectangle 11"/>
          <p:cNvSpPr/>
          <p:nvPr/>
        </p:nvSpPr>
        <p:spPr>
          <a:xfrm>
            <a:off x="3059113" y="4678363"/>
            <a:ext cx="2952750" cy="269875"/>
          </a:xfrm>
          <a:prstGeom prst="rect">
            <a:avLst/>
          </a:prstGeom>
          <a:noFill/>
          <a:ln w="9525">
            <a:noFill/>
          </a:ln>
        </p:spPr>
        <p:txBody>
          <a:bodyPr lIns="62624" tIns="31311" rIns="62624" bIns="31311">
            <a:spAutoFit/>
          </a:bodyPr>
          <a:lstStyle/>
          <a:p>
            <a:pPr marL="0" marR="0" lvl="0" indent="0" algn="l" defTabSz="835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50" b="1" i="1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http://www.xjxxedu.cn</a:t>
            </a:r>
          </a:p>
        </p:txBody>
      </p:sp>
      <p:sp>
        <p:nvSpPr>
          <p:cNvPr id="1029" name="Text Box 20"/>
          <p:cNvSpPr txBox="1">
            <a:spLocks noChangeArrowheads="1"/>
          </p:cNvSpPr>
          <p:nvPr/>
        </p:nvSpPr>
        <p:spPr bwMode="auto">
          <a:xfrm>
            <a:off x="3975100" y="87313"/>
            <a:ext cx="309563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0" name="Rectangle 22"/>
          <p:cNvSpPr>
            <a:spLocks noGrp="1" noRot="1"/>
          </p:cNvSpPr>
          <p:nvPr>
            <p:ph type="title"/>
          </p:nvPr>
        </p:nvSpPr>
        <p:spPr>
          <a:xfrm>
            <a:off x="6516688" y="195263"/>
            <a:ext cx="2305050" cy="485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4732338"/>
            <a:ext cx="882650" cy="265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pPr lvl="0" eaLnBrk="1" fontAlgn="base" hangingPunct="1"/>
              <a:t>‹#›</a:t>
            </a:fld>
            <a:r>
              <a:rPr lang="en-US" altLang="zh-CN" sz="1600" strike="noStrike" noProof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032" name="Picture 39" descr="新校徽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187450" cy="8588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Wingdings" panose="05000000000000000000" pitchFamily="2" charset="2"/>
        <a:buChar char="Ø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Wingdings" panose="05000000000000000000" pitchFamily="2" charset="2"/>
        <a:buChar char="ü"/>
        <a:defRPr sz="12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18865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6pPr>
      <a:lvl7pPr marL="22294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7pPr>
      <a:lvl8pPr marL="25723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8pPr>
      <a:lvl9pPr marL="29152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1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098" name="Picture 40" descr="背景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9350" y="636588"/>
            <a:ext cx="6859588" cy="344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1643063" y="3857625"/>
            <a:ext cx="6064250" cy="385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2624" tIns="31311" rIns="62624" bIns="31311">
            <a:spAutoFit/>
          </a:bodyPr>
          <a:lstStyle/>
          <a:p>
            <a:pPr marR="0" algn="ctr" defTabSz="835025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21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常州市新北区</a:t>
            </a:r>
            <a:r>
              <a:rPr kumimoji="0" lang="zh-CN" altLang="en-US" sz="21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薛家中心</a:t>
            </a:r>
            <a:r>
              <a:rPr kumimoji="0" lang="zh-CN" altLang="en-US" sz="2100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小学  </a:t>
            </a:r>
            <a:r>
              <a:rPr kumimoji="0" lang="en-US" altLang="zh-CN" sz="2100" kern="1200" cap="none" spc="0" normalizeH="0" baseline="0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2018.12.10</a:t>
            </a:r>
            <a:endParaRPr kumimoji="1" lang="zh-CN" altLang="en-US" sz="21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100" name="Text Box 19"/>
          <p:cNvSpPr txBox="1"/>
          <p:nvPr/>
        </p:nvSpPr>
        <p:spPr>
          <a:xfrm>
            <a:off x="1979613" y="1168400"/>
            <a:ext cx="53975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101" name="Text Box 30"/>
          <p:cNvSpPr txBox="1"/>
          <p:nvPr/>
        </p:nvSpPr>
        <p:spPr>
          <a:xfrm>
            <a:off x="3013075" y="1166813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102" name="WordArt 39"/>
          <p:cNvSpPr>
            <a:spLocks noTextEdit="1"/>
          </p:cNvSpPr>
          <p:nvPr/>
        </p:nvSpPr>
        <p:spPr>
          <a:xfrm>
            <a:off x="1655763" y="627063"/>
            <a:ext cx="5508625" cy="1243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zh-CN" altLang="en-US" sz="27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6" name="Text Box 41"/>
          <p:cNvSpPr txBox="1"/>
          <p:nvPr/>
        </p:nvSpPr>
        <p:spPr>
          <a:xfrm>
            <a:off x="3915092" y="2318559"/>
            <a:ext cx="4590662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kern="1200" cap="none" spc="0" normalizeH="0" baseline="0" noProof="1" smtClean="0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——10~12</a:t>
            </a:r>
            <a:r>
              <a:rPr kumimoji="0" lang="zh-CN" altLang="en-US" sz="2700" kern="1200" cap="none" spc="0" normalizeH="0" baseline="0" noProof="1" smtClean="0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周值</a:t>
            </a:r>
            <a:r>
              <a:rPr kumimoji="0" lang="zh-CN" altLang="en-US" sz="2700" kern="1200" cap="none" spc="0" normalizeH="0" baseline="0" noProof="1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周汇报</a:t>
            </a:r>
          </a:p>
        </p:txBody>
      </p:sp>
      <p:sp>
        <p:nvSpPr>
          <p:cNvPr id="2" name="矩形 1"/>
          <p:cNvSpPr/>
          <p:nvPr/>
        </p:nvSpPr>
        <p:spPr>
          <a:xfrm>
            <a:off x="383540" y="1195069"/>
            <a:ext cx="8383904" cy="715591"/>
          </a:xfrm>
          <a:prstGeom prst="rect">
            <a:avLst/>
          </a:prstGeom>
          <a:noFill/>
        </p:spPr>
        <p:txBody>
          <a:bodyPr wrap="square" lIns="68591" tIns="34295" rIns="68591" bIns="34295">
            <a:spAutoFit/>
          </a:bodyPr>
          <a:lstStyle/>
          <a:p>
            <a:pPr lvl="0" algn="ctr">
              <a:defRPr/>
            </a:pPr>
            <a:r>
              <a:rPr lang="zh-CN" altLang="zh-CN" sz="4200" dirty="0" smtClean="0"/>
              <a:t>立足日常</a:t>
            </a:r>
            <a:r>
              <a:rPr lang="en-US" altLang="zh-CN" sz="4200" dirty="0" smtClean="0"/>
              <a:t>  </a:t>
            </a:r>
            <a:r>
              <a:rPr lang="zh-CN" altLang="zh-CN" sz="4200" dirty="0" smtClean="0"/>
              <a:t>精诚合作</a:t>
            </a:r>
            <a:r>
              <a:rPr lang="en-US" altLang="zh-CN" sz="4200" dirty="0" smtClean="0"/>
              <a:t>  </a:t>
            </a:r>
            <a:r>
              <a:rPr lang="zh-CN" altLang="zh-CN" sz="4200" dirty="0" smtClean="0"/>
              <a:t>助力学生成长</a:t>
            </a:r>
            <a:endParaRPr kumimoji="1" lang="zh-CN" altLang="en-US" sz="42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八、简与美共生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师与生共长</a:t>
            </a:r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——承办市小学语文二年级统编教材培训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内容占位符 6" descr="曹燕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75606"/>
            <a:ext cx="4040188" cy="2696825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内容占位符 4" descr="246b8ebcba204b45b384bffc0d7ef3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75605"/>
            <a:ext cx="3672408" cy="2736305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32" y="1151536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一年级早阅读小岗位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57653" y="1635646"/>
            <a:ext cx="2052228" cy="273630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283969" y="1151536"/>
            <a:ext cx="4402832" cy="479905"/>
          </a:xfrm>
        </p:spPr>
        <p:txBody>
          <a:bodyPr/>
          <a:lstStyle/>
          <a:p>
            <a:r>
              <a:rPr lang="zh-CN" altLang="en-US" sz="2100" dirty="0" smtClean="0"/>
              <a:t>徐娟萍老师和学生共同阅读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11960" y="1707655"/>
            <a:ext cx="3744417" cy="2592288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14346" y="2067694"/>
            <a:ext cx="615553" cy="19442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早阅读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47664" y="1131590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陈霞老师早早进班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7654"/>
            <a:ext cx="3432379" cy="257428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88023" y="1151536"/>
            <a:ext cx="3898777" cy="479905"/>
          </a:xfrm>
        </p:spPr>
        <p:txBody>
          <a:bodyPr/>
          <a:lstStyle/>
          <a:p>
            <a:r>
              <a:rPr lang="zh-CN" altLang="en-US" sz="2100" dirty="0" smtClean="0"/>
              <a:t>        三</a:t>
            </a:r>
            <a:r>
              <a:rPr lang="en-US" altLang="zh-CN" sz="2100" b="0" dirty="0" smtClean="0"/>
              <a:t>12</a:t>
            </a:r>
            <a:r>
              <a:rPr lang="zh-CN" altLang="en-US" sz="2100" dirty="0" smtClean="0"/>
              <a:t>班学生早阅读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707654"/>
            <a:ext cx="2124236" cy="2592288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0330" y="1851670"/>
            <a:ext cx="615553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早阅读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en-US" sz="2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552" y="771550"/>
            <a:ext cx="4040188" cy="479905"/>
          </a:xfrm>
        </p:spPr>
        <p:txBody>
          <a:bodyPr/>
          <a:lstStyle/>
          <a:p>
            <a:r>
              <a:rPr lang="zh-CN" altLang="en-US" sz="2000" dirty="0" smtClean="0"/>
              <a:t>最美班级：一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班</a:t>
            </a:r>
            <a:endParaRPr lang="zh-CN" altLang="en-US" sz="2000" dirty="0"/>
          </a:p>
        </p:txBody>
      </p:sp>
      <p:pic>
        <p:nvPicPr>
          <p:cNvPr id="7" name="内容占位符 6" descr="一1学生物品摆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75606"/>
            <a:ext cx="3951817" cy="2963863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内容占位符 8" descr="一1班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275606"/>
            <a:ext cx="3951817" cy="2963862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52320" y="77155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卫生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en-US" sz="2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552" y="771550"/>
            <a:ext cx="4040188" cy="479905"/>
          </a:xfrm>
        </p:spPr>
        <p:txBody>
          <a:bodyPr/>
          <a:lstStyle/>
          <a:p>
            <a:r>
              <a:rPr lang="zh-CN" altLang="en-US" sz="2000" dirty="0" smtClean="0"/>
              <a:t>最美班级：一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班</a:t>
            </a:r>
            <a:endParaRPr lang="zh-CN" altLang="en-US" sz="2000" dirty="0"/>
          </a:p>
        </p:txBody>
      </p:sp>
      <p:pic>
        <p:nvPicPr>
          <p:cNvPr id="7" name="内容占位符 6" descr="一1学生物品摆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75606"/>
            <a:ext cx="3951817" cy="2963862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内容占位符 8" descr="一1班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275606"/>
            <a:ext cx="3951816" cy="2963862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52320" y="77155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卫生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en-US" sz="2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552" y="771550"/>
            <a:ext cx="4040188" cy="479905"/>
          </a:xfrm>
        </p:spPr>
        <p:txBody>
          <a:bodyPr/>
          <a:lstStyle/>
          <a:p>
            <a:r>
              <a:rPr lang="zh-CN" altLang="en-US" sz="2000" dirty="0" smtClean="0"/>
              <a:t>最美值日生</a:t>
            </a:r>
            <a:endParaRPr lang="zh-CN" altLang="en-US" sz="2000" dirty="0"/>
          </a:p>
        </p:txBody>
      </p:sp>
      <p:pic>
        <p:nvPicPr>
          <p:cNvPr id="7" name="内容占位符 6" descr="一1学生物品摆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04012" y="1275606"/>
            <a:ext cx="2222897" cy="2963863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内容占位符 8" descr="一1班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779912" y="1275606"/>
            <a:ext cx="3951817" cy="2963862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7190" y="1995686"/>
            <a:ext cx="492443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/>
              <a:t>本部校区</a:t>
            </a:r>
            <a:endParaRPr lang="zh-CN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66249" y="1923678"/>
            <a:ext cx="492443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/>
              <a:t>奥园校区</a:t>
            </a:r>
            <a:endParaRPr lang="zh-CN" alt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452320" y="77155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卫生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32" y="1151536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去专用教室路队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57653" y="1635646"/>
            <a:ext cx="2052228" cy="273630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283969" y="1151536"/>
            <a:ext cx="4402832" cy="479905"/>
          </a:xfrm>
        </p:spPr>
        <p:txBody>
          <a:bodyPr/>
          <a:lstStyle/>
          <a:p>
            <a:r>
              <a:rPr lang="zh-CN" altLang="en-US" sz="2100" dirty="0" smtClean="0"/>
              <a:t>午餐路队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707655"/>
            <a:ext cx="3456384" cy="2592288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9552" y="1923678"/>
            <a:ext cx="800219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路队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20843"/>
            <a:ext cx="1656184" cy="2751106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283969" y="1151536"/>
            <a:ext cx="4402832" cy="479905"/>
          </a:xfrm>
        </p:spPr>
        <p:txBody>
          <a:bodyPr/>
          <a:lstStyle/>
          <a:p>
            <a:r>
              <a:rPr lang="zh-CN" altLang="en-US" sz="2100" dirty="0" smtClean="0"/>
              <a:t>四</a:t>
            </a:r>
            <a:r>
              <a:rPr lang="en-US" altLang="zh-CN" sz="2100" dirty="0" smtClean="0"/>
              <a:t>7</a:t>
            </a:r>
            <a:r>
              <a:rPr lang="zh-CN" altLang="en-US" sz="2100" dirty="0" smtClean="0"/>
              <a:t>班路队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707655"/>
            <a:ext cx="3456384" cy="2592288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75656" y="1151536"/>
            <a:ext cx="3021732" cy="479905"/>
          </a:xfrm>
        </p:spPr>
        <p:txBody>
          <a:bodyPr/>
          <a:lstStyle/>
          <a:p>
            <a:r>
              <a:rPr lang="zh-CN" altLang="en-US" dirty="0" smtClean="0"/>
              <a:t>曹植晟老师带队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1923678"/>
            <a:ext cx="800219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路队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32" y="1151536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二</a:t>
            </a:r>
            <a:r>
              <a:rPr lang="en-US" altLang="zh-CN" sz="2100" dirty="0" smtClean="0"/>
              <a:t>1</a:t>
            </a:r>
            <a:r>
              <a:rPr lang="zh-CN" altLang="en-US" sz="2100" dirty="0" smtClean="0"/>
              <a:t>体检路队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57653" y="1635646"/>
            <a:ext cx="2052228" cy="273630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99992" y="1131590"/>
            <a:ext cx="3312369" cy="479905"/>
          </a:xfrm>
        </p:spPr>
        <p:txBody>
          <a:bodyPr/>
          <a:lstStyle/>
          <a:p>
            <a:r>
              <a:rPr lang="zh-CN" altLang="en-US" sz="2100" dirty="0" smtClean="0"/>
              <a:t>一年级放学路队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94058" y="1635646"/>
            <a:ext cx="2052228" cy="2736304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9552" y="1923678"/>
            <a:ext cx="800219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路队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32" y="1151536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三</a:t>
            </a:r>
            <a:r>
              <a:rPr lang="en-US" altLang="zh-CN" sz="2100" dirty="0" smtClean="0"/>
              <a:t>8</a:t>
            </a:r>
            <a:r>
              <a:rPr lang="zh-CN" altLang="en-US" sz="2100" dirty="0" smtClean="0"/>
              <a:t>班特别安静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57653" y="1635646"/>
            <a:ext cx="2052228" cy="273630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283969" y="1151536"/>
            <a:ext cx="4402832" cy="479905"/>
          </a:xfrm>
        </p:spPr>
        <p:txBody>
          <a:bodyPr/>
          <a:lstStyle/>
          <a:p>
            <a:r>
              <a:rPr lang="zh-CN" altLang="en-US" sz="2100" dirty="0" smtClean="0"/>
              <a:t>四</a:t>
            </a:r>
            <a:r>
              <a:rPr lang="en-US" altLang="zh-CN" sz="2100" dirty="0" smtClean="0"/>
              <a:t>8</a:t>
            </a:r>
            <a:r>
              <a:rPr lang="zh-CN" altLang="en-US" sz="2100" dirty="0" smtClean="0"/>
              <a:t>班特别有序</a:t>
            </a:r>
            <a:endParaRPr lang="zh-CN" altLang="en-US" sz="2100" dirty="0"/>
          </a:p>
        </p:txBody>
      </p:sp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707655"/>
            <a:ext cx="3456384" cy="2592288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4079" y="1995686"/>
            <a:ext cx="615553" cy="21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午餐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65315" name="Rectangle 3"/>
          <p:cNvSpPr>
            <a:spLocks noGrp="1"/>
          </p:cNvSpPr>
          <p:nvPr>
            <p:ph idx="1"/>
          </p:nvPr>
        </p:nvSpPr>
        <p:spPr>
          <a:xfrm>
            <a:off x="3131840" y="576492"/>
            <a:ext cx="3456384" cy="915138"/>
          </a:xfrm>
          <a:noFill/>
          <a:ln>
            <a:noFill/>
          </a:ln>
          <a:effectLst/>
          <a:sp3d prstMaterial="plastic"/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257175" marR="0" lvl="0" indent="-257175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n-lt"/>
                <a:ea typeface="隶书" panose="02010509060101010101" pitchFamily="49" charset="-122"/>
                <a:cs typeface="+mn-cs"/>
              </a:rPr>
              <a:t>汇 报 板 块</a:t>
            </a:r>
            <a:endParaRPr kumimoji="0" lang="zh-CN" altLang="en-US" sz="4400" b="1" i="0" u="none" strike="noStrike" kern="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n-lt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076" name="Text Box 4"/>
          <p:cNvSpPr txBox="1"/>
          <p:nvPr/>
        </p:nvSpPr>
        <p:spPr>
          <a:xfrm>
            <a:off x="1327150" y="1514475"/>
            <a:ext cx="5024438" cy="55399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、大事梳理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7" name="Text Box 15"/>
          <p:cNvSpPr txBox="1"/>
          <p:nvPr/>
        </p:nvSpPr>
        <p:spPr>
          <a:xfrm>
            <a:off x="1327150" y="2151063"/>
            <a:ext cx="5834063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3" name="Text Box 18"/>
          <p:cNvSpPr txBox="1"/>
          <p:nvPr/>
        </p:nvSpPr>
        <p:spPr>
          <a:xfrm>
            <a:off x="2098675" y="4192588"/>
            <a:ext cx="360838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9" name="Text Box 21"/>
          <p:cNvSpPr txBox="1"/>
          <p:nvPr/>
        </p:nvSpPr>
        <p:spPr>
          <a:xfrm>
            <a:off x="1327150" y="2863850"/>
            <a:ext cx="6265863" cy="12464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000" dirty="0"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en-US" altLang="zh-CN" sz="30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3000" dirty="0" smtClean="0">
                <a:latin typeface="微软雅黑" pitchFamily="34" charset="-122"/>
                <a:ea typeface="微软雅黑" pitchFamily="34" charset="-122"/>
              </a:rPr>
              <a:t>存在问题</a:t>
            </a:r>
            <a:endParaRPr lang="en-US" altLang="zh-CN" sz="3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000" dirty="0" smtClean="0">
                <a:latin typeface="微软雅黑" pitchFamily="34" charset="-122"/>
                <a:ea typeface="微软雅黑" pitchFamily="34" charset="-122"/>
              </a:rPr>
              <a:t>   四、改进建议</a:t>
            </a:r>
            <a:endParaRPr lang="en-US" altLang="zh-CN" sz="30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3608" y="987574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大课间活动</a:t>
            </a:r>
            <a:endParaRPr lang="zh-CN" altLang="en-US" sz="21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860032" y="987574"/>
            <a:ext cx="3826768" cy="479905"/>
          </a:xfrm>
        </p:spPr>
        <p:txBody>
          <a:bodyPr/>
          <a:lstStyle/>
          <a:p>
            <a:r>
              <a:rPr lang="zh-CN" altLang="en-US" sz="2100" dirty="0" smtClean="0"/>
              <a:t>有规则、有趣味</a:t>
            </a:r>
            <a:endParaRPr lang="zh-CN" altLang="en-US" sz="2100" dirty="0"/>
          </a:p>
        </p:txBody>
      </p:sp>
      <p:pic>
        <p:nvPicPr>
          <p:cNvPr id="7" name="内容占位符 6" descr="一14-一17班大课间活动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91630"/>
            <a:ext cx="3653367" cy="2740025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IMG_31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91630"/>
            <a:ext cx="3951817" cy="2736304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一、师生常规在坚持不懈中养成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23728" y="987574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楼层值日</a:t>
            </a:r>
            <a:endParaRPr lang="zh-CN" altLang="en-US" sz="21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860032" y="987574"/>
            <a:ext cx="3826768" cy="479905"/>
          </a:xfrm>
        </p:spPr>
        <p:txBody>
          <a:bodyPr/>
          <a:lstStyle/>
          <a:p>
            <a:r>
              <a:rPr lang="zh-CN" altLang="en-US" sz="2100" dirty="0" smtClean="0"/>
              <a:t>及时关注学生行为习惯</a:t>
            </a:r>
            <a:endParaRPr lang="zh-CN" altLang="en-US" sz="2100" dirty="0"/>
          </a:p>
        </p:txBody>
      </p:sp>
      <p:pic>
        <p:nvPicPr>
          <p:cNvPr id="7" name="内容占位符 6" descr="一14-一17班大课间活动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19622"/>
            <a:ext cx="2232248" cy="2976332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IMG_31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19622"/>
            <a:ext cx="2232248" cy="2976331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 smtClean="0"/>
              <a:t/>
            </a:r>
            <a:br>
              <a:rPr lang="zh-CN" altLang="zh-CN" dirty="0" smtClean="0"/>
            </a:br>
            <a:r>
              <a:rPr lang="en-US" altLang="zh-CN" sz="2800" dirty="0" smtClean="0"/>
              <a:t>            </a:t>
            </a: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二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专业素养在研讨磨砺中提升</a:t>
            </a:r>
            <a:endParaRPr lang="zh-CN" altLang="zh-C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32" y="1059582"/>
            <a:ext cx="3237756" cy="479905"/>
          </a:xfrm>
        </p:spPr>
        <p:txBody>
          <a:bodyPr/>
          <a:lstStyle/>
          <a:p>
            <a:r>
              <a:rPr lang="zh-CN" altLang="en-US" sz="2100" dirty="0" smtClean="0"/>
              <a:t>曹俊老师备战骏马杯</a:t>
            </a:r>
            <a:endParaRPr lang="zh-CN" altLang="en-US" sz="2100" dirty="0"/>
          </a:p>
        </p:txBody>
      </p:sp>
      <p:pic>
        <p:nvPicPr>
          <p:cNvPr id="7" name="内容占位符 6" descr="早阅读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53564" y="1563638"/>
            <a:ext cx="3648406" cy="2736304"/>
          </a:xfrm>
          <a:ln w="25400" cmpd="thickThin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徐娟萍老师和学生共同阅读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7175" y="1544623"/>
            <a:ext cx="3671209" cy="275532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文本占位符 8"/>
          <p:cNvSpPr>
            <a:spLocks noGrp="1"/>
          </p:cNvSpPr>
          <p:nvPr>
            <p:ph type="body" sz="quarter" idx="3"/>
          </p:nvPr>
        </p:nvSpPr>
        <p:spPr>
          <a:xfrm>
            <a:off x="4355976" y="1059582"/>
            <a:ext cx="4041775" cy="479905"/>
          </a:xfrm>
        </p:spPr>
        <p:txBody>
          <a:bodyPr/>
          <a:lstStyle/>
          <a:p>
            <a:r>
              <a:rPr lang="zh-CN" altLang="en-US" sz="2100" dirty="0" smtClean="0"/>
              <a:t>强大的后援团</a:t>
            </a:r>
            <a:endParaRPr lang="zh-CN" alt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黑体" pitchFamily="49" charset="-122"/>
              </a:rPr>
              <a:t>1</a:t>
            </a:r>
            <a:r>
              <a:rPr lang="zh-CN" altLang="en-US" sz="2400" dirty="0" smtClean="0">
                <a:latin typeface="黑体" pitchFamily="49" charset="-122"/>
              </a:rPr>
              <a:t>、市级活动上下联动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23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9622"/>
            <a:ext cx="3496388" cy="2736304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843558"/>
            <a:ext cx="2832273" cy="28322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923678"/>
            <a:ext cx="3060340" cy="2040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5874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黑体" pitchFamily="49" charset="-122"/>
              </a:rPr>
              <a:t>2</a:t>
            </a:r>
            <a:r>
              <a:rPr lang="zh-CN" altLang="en-US" sz="2400" dirty="0" smtClean="0">
                <a:latin typeface="黑体" pitchFamily="49" charset="-122"/>
              </a:rPr>
              <a:t>、主题活动亲力亲为</a:t>
            </a:r>
            <a:r>
              <a:rPr lang="en-US" altLang="zh-CN" sz="2400" dirty="0" smtClean="0">
                <a:latin typeface="黑体" pitchFamily="49" charset="-122"/>
              </a:rPr>
              <a:t>——</a:t>
            </a:r>
            <a:r>
              <a:rPr lang="zh-CN" altLang="en-US" sz="2400" dirty="0" smtClean="0">
                <a:latin typeface="黑体" pitchFamily="49" charset="-122"/>
              </a:rPr>
              <a:t>少代会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24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79512" y="195486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63638"/>
            <a:ext cx="2881237" cy="21609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347614"/>
            <a:ext cx="3801557" cy="28511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5874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黑体" pitchFamily="49" charset="-122"/>
              </a:rPr>
              <a:t>2</a:t>
            </a:r>
            <a:r>
              <a:rPr lang="zh-CN" altLang="en-US" sz="2400" dirty="0" smtClean="0">
                <a:latin typeface="黑体" pitchFamily="49" charset="-122"/>
              </a:rPr>
              <a:t>、主题活动亲力亲为</a:t>
            </a:r>
            <a:r>
              <a:rPr lang="en-US" altLang="zh-CN" sz="2400" dirty="0" smtClean="0">
                <a:latin typeface="黑体" pitchFamily="49" charset="-122"/>
              </a:rPr>
              <a:t>——</a:t>
            </a:r>
            <a:r>
              <a:rPr lang="zh-CN" altLang="en-US" sz="2400" dirty="0" smtClean="0">
                <a:latin typeface="黑体" pitchFamily="49" charset="-122"/>
              </a:rPr>
              <a:t>读书节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25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563638"/>
            <a:ext cx="3240360" cy="243027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843558"/>
            <a:ext cx="3024335" cy="22682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923678"/>
            <a:ext cx="3058202" cy="22925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5874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2400" dirty="0" smtClean="0">
                <a:latin typeface="黑体" pitchFamily="49" charset="-122"/>
              </a:rPr>
              <a:t>一年级亲子阅读评分表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26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 descr="QQ图片201811301538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95" y="1462226"/>
            <a:ext cx="7523810" cy="22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763688" y="771550"/>
            <a:ext cx="6268690" cy="5874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2400" dirty="0" smtClean="0">
                <a:latin typeface="黑体" pitchFamily="49" charset="-122"/>
              </a:rPr>
              <a:t>午餐过后五</a:t>
            </a:r>
            <a:r>
              <a:rPr lang="en-US" altLang="zh-CN" sz="2400" dirty="0" smtClean="0">
                <a:latin typeface="黑体" pitchFamily="49" charset="-122"/>
              </a:rPr>
              <a:t>3</a:t>
            </a:r>
            <a:r>
              <a:rPr lang="zh-CN" altLang="en-US" sz="2400" dirty="0" smtClean="0">
                <a:latin typeface="黑体" pitchFamily="49" charset="-122"/>
              </a:rPr>
              <a:t>班同学在阅读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27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7614"/>
            <a:ext cx="4934705" cy="3024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28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843558"/>
            <a:ext cx="3000946" cy="36180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843558"/>
            <a:ext cx="3008510" cy="3600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11560" y="1347614"/>
            <a:ext cx="615553" cy="2520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入队仪式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29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3" y="699542"/>
            <a:ext cx="3024336" cy="40792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987574"/>
            <a:ext cx="4032448" cy="3024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3528" y="1347614"/>
            <a:ext cx="615553" cy="2520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入队仪式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一、同心协力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种好班级幸福树</a:t>
            </a: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——一二年级名班主任工作室联谊会</a:t>
            </a:r>
            <a:endParaRPr lang="zh-CN" altLang="en-US" sz="2300" b="1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内容占位符 6" descr="00c500ae19e346dd9a20475263e8a093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31590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 descr="442877dcd6a54e3aaf3246826b1041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131590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251520" y="627534"/>
            <a:ext cx="7852866" cy="78175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800" dirty="0" smtClean="0">
                <a:latin typeface="黑体" pitchFamily="49" charset="-122"/>
              </a:rPr>
              <a:t>入队仪式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30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038950" y="880666"/>
            <a:ext cx="3386586" cy="37444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77455" y="953728"/>
            <a:ext cx="2795369" cy="37271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323528" y="699542"/>
            <a:ext cx="7852866" cy="58746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 smtClean="0">
                <a:latin typeface="黑体" pitchFamily="49" charset="-122"/>
              </a:rPr>
              <a:t>班级活动：六</a:t>
            </a:r>
            <a:r>
              <a:rPr lang="en-US" altLang="zh-CN" sz="2400" dirty="0" smtClean="0">
                <a:latin typeface="黑体" pitchFamily="49" charset="-122"/>
              </a:rPr>
              <a:t>3</a:t>
            </a:r>
            <a:r>
              <a:rPr lang="zh-CN" altLang="en-US" sz="2400" dirty="0" smtClean="0">
                <a:latin typeface="黑体" pitchFamily="49" charset="-122"/>
              </a:rPr>
              <a:t>非遗活动</a:t>
            </a:r>
            <a:endParaRPr lang="zh-CN" altLang="zh-CN" sz="24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31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771550"/>
            <a:ext cx="2700297" cy="36003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5" y="1419622"/>
            <a:ext cx="3528392" cy="26462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79512" y="627534"/>
            <a:ext cx="7852866" cy="6699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800" dirty="0" smtClean="0">
                <a:latin typeface="黑体" pitchFamily="49" charset="-122"/>
              </a:rPr>
              <a:t>班级活动：三</a:t>
            </a:r>
            <a:r>
              <a:rPr lang="en-US" altLang="zh-CN" sz="2800" dirty="0" smtClean="0">
                <a:latin typeface="黑体" pitchFamily="49" charset="-122"/>
              </a:rPr>
              <a:t>7</a:t>
            </a:r>
            <a:r>
              <a:rPr lang="zh-CN" altLang="en-US" sz="2800" dirty="0" smtClean="0">
                <a:latin typeface="黑体" pitchFamily="49" charset="-122"/>
              </a:rPr>
              <a:t>安全知识进课堂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32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1419622"/>
            <a:ext cx="3816424" cy="2679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9622"/>
            <a:ext cx="3787824" cy="28408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832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3</a:t>
            </a:r>
            <a:r>
              <a:rPr lang="zh-CN" altLang="en-US" sz="2800" dirty="0" smtClean="0">
                <a:latin typeface="黑体" pitchFamily="49" charset="-122"/>
              </a:rPr>
              <a:t>、外显文化群策群力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33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lang="zh-CN" altLang="en-US" sz="3000" noProof="1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91630"/>
            <a:ext cx="3240360" cy="243027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31590"/>
            <a:ext cx="3600400" cy="3300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699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3</a:t>
            </a:r>
            <a:r>
              <a:rPr lang="zh-CN" altLang="en-US" sz="2800" dirty="0" smtClean="0">
                <a:latin typeface="黑体" pitchFamily="49" charset="-122"/>
              </a:rPr>
              <a:t>、外显文化群策群力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34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lang="zh-CN" altLang="en-US" sz="3000" noProof="1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95618"/>
            <a:ext cx="2160240" cy="2880321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431790"/>
            <a:ext cx="3816424" cy="28623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832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3</a:t>
            </a:r>
            <a:r>
              <a:rPr lang="zh-CN" altLang="en-US" sz="2800" dirty="0" smtClean="0">
                <a:latin typeface="黑体" pitchFamily="49" charset="-122"/>
              </a:rPr>
              <a:t>、外显文化群策群力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35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95618"/>
            <a:ext cx="2160240" cy="288032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431790"/>
            <a:ext cx="3816424" cy="28623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832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4</a:t>
            </a:r>
            <a:r>
              <a:rPr lang="zh-CN" altLang="en-US" sz="2800" dirty="0" smtClean="0">
                <a:latin typeface="黑体" pitchFamily="49" charset="-122"/>
              </a:rPr>
              <a:t>、教学工作同舟共济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36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lang="zh-CN" altLang="en-US" sz="3000" noProof="1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51670"/>
            <a:ext cx="3240360" cy="243027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0459" y="1059582"/>
            <a:ext cx="3456384" cy="2592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04048" y="386789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语文组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832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4</a:t>
            </a:r>
            <a:r>
              <a:rPr lang="zh-CN" altLang="en-US" sz="2800" dirty="0" smtClean="0">
                <a:latin typeface="黑体" pitchFamily="49" charset="-122"/>
              </a:rPr>
              <a:t>、教学工作同舟共济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37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lang="zh-CN" altLang="en-US" sz="3000" noProof="1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51670"/>
            <a:ext cx="3240360" cy="2430270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335" y="843558"/>
            <a:ext cx="2690993" cy="35871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740352" y="1923678"/>
            <a:ext cx="677108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/>
              <a:t>数学组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899593" y="733425"/>
            <a:ext cx="7780858" cy="6832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800" dirty="0" smtClean="0">
                <a:latin typeface="黑体" pitchFamily="49" charset="-122"/>
              </a:rPr>
              <a:t>4</a:t>
            </a:r>
            <a:r>
              <a:rPr lang="zh-CN" altLang="en-US" sz="2800" dirty="0" smtClean="0">
                <a:latin typeface="黑体" pitchFamily="49" charset="-122"/>
              </a:rPr>
              <a:t>、教学工作同舟共济</a:t>
            </a:r>
            <a:endParaRPr lang="zh-CN" altLang="zh-CN" sz="2800" dirty="0">
              <a:latin typeface="黑体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38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7464608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j-ea"/>
                <a:ea typeface="+mj-ea"/>
              </a:rPr>
              <a:t>      </a:t>
            </a:r>
            <a:r>
              <a:rPr lang="en-US" altLang="zh-CN" sz="3200" dirty="0" smtClean="0"/>
              <a:t> 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三</a:t>
            </a:r>
            <a:r>
              <a:rPr lang="zh-CN" altLang="zh-CN" sz="32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3200" dirty="0" smtClean="0">
                <a:solidFill>
                  <a:schemeClr val="accent6">
                    <a:lumMod val="75000"/>
                  </a:schemeClr>
                </a:solidFill>
              </a:rPr>
              <a:t>多彩活动在合作创新中增值</a:t>
            </a:r>
            <a:endParaRPr lang="zh-CN" altLang="en-US" sz="3000" noProof="1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j-ea"/>
              <a:ea typeface="+mj-ea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05018"/>
            <a:ext cx="2664296" cy="3552394"/>
          </a:xfrm>
          <a:prstGeom prst="round2SameRect">
            <a:avLst>
              <a:gd name="adj1" fmla="val 16667"/>
              <a:gd name="adj2" fmla="val 0"/>
            </a:avLst>
          </a:prstGeom>
          <a:noFill/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60103" y="1923678"/>
            <a:ext cx="615553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/>
              <a:t>英语组</a:t>
            </a:r>
            <a:endParaRPr lang="zh-CN" alt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462861" y="1253540"/>
            <a:ext cx="1107996" cy="25063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/>
              <a:t>       胡燕媛老师抓紧每一分钟辅导学生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39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187624" y="195486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四</a:t>
            </a:r>
            <a:r>
              <a:rPr lang="zh-CN" altLang="zh-CN" sz="28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小小梦想在社团训练中孕育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024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46" name="图片 12" descr="四5班体活课提前排队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31590"/>
            <a:ext cx="4032449" cy="3024336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</p:pic>
      <p:pic>
        <p:nvPicPr>
          <p:cNvPr id="10247" name="图片 13" descr="五4班侯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31590"/>
            <a:ext cx="4004733" cy="300355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二、结对共建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携手促进新生长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——与深圳爱华小学架起合作共建桥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内容占位符 6" descr="072908a5d29e4febbee8f0108a0041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31590"/>
            <a:ext cx="4040188" cy="2690828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 descr="af84823fe3a941559336718e30fc75e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131590"/>
            <a:ext cx="4041775" cy="2691885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40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187624" y="195486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四</a:t>
            </a:r>
            <a:r>
              <a:rPr lang="zh-CN" altLang="zh-CN" sz="28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小小梦想在社团训练中孕育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024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46" name="图片 12" descr="四5班体活课提前排队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31590"/>
            <a:ext cx="4032448" cy="3024336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  <p:pic>
        <p:nvPicPr>
          <p:cNvPr id="10247" name="图片 13" descr="五4班侯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31590"/>
            <a:ext cx="4004733" cy="3003549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41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187624" y="195486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四</a:t>
            </a:r>
            <a:r>
              <a:rPr lang="zh-CN" altLang="zh-CN" sz="2800" dirty="0" smtClean="0">
                <a:solidFill>
                  <a:schemeClr val="accent6">
                    <a:lumMod val="75000"/>
                  </a:schemeClr>
                </a:solidFill>
              </a:rPr>
              <a:t>、</a:t>
            </a:r>
            <a:r>
              <a:rPr lang="zh-CN" altLang="en-US" sz="2800" dirty="0" smtClean="0">
                <a:solidFill>
                  <a:schemeClr val="accent6">
                    <a:lumMod val="75000"/>
                  </a:schemeClr>
                </a:solidFill>
              </a:rPr>
              <a:t>小小梦想在社团训练中孕育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024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246" name="图片 12" descr="四5班体活课提前排队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31590"/>
            <a:ext cx="4032448" cy="3024336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</p:pic>
      <p:pic>
        <p:nvPicPr>
          <p:cNvPr id="10247" name="图片 13" descr="五4班侯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31590"/>
            <a:ext cx="4004733" cy="3003549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、电器未能及时关闭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42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" y="1347614"/>
            <a:ext cx="3552396" cy="266429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707654"/>
            <a:ext cx="2792710" cy="2094533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7" name="图片 4" descr="IMG_49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85743">
            <a:off x="5572467" y="1208554"/>
            <a:ext cx="3246202" cy="2481781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、卫生保洁不到位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43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9662"/>
            <a:ext cx="2817515" cy="211313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347614"/>
            <a:ext cx="2886321" cy="266429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7" name="图片 4" descr="IMG_49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683480"/>
            <a:ext cx="3024336" cy="2815370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1178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、调课操作不规范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、课间游戏不文明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44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15218"/>
            <a:ext cx="4104456" cy="323292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923678"/>
            <a:ext cx="2833960" cy="2914519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7" name="图片 4" descr="IMG_49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067694"/>
            <a:ext cx="3192181" cy="2430264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、楼层值日不到岗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45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195486"/>
            <a:ext cx="4464496" cy="404584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、剩饭多浪费严重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46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78012">
            <a:off x="1331640" y="1203598"/>
            <a:ext cx="2520280" cy="3360373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25736">
            <a:off x="4610713" y="568272"/>
            <a:ext cx="3424721" cy="414185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4"/>
          <p:cNvSpPr txBox="1"/>
          <p:nvPr/>
        </p:nvSpPr>
        <p:spPr>
          <a:xfrm>
            <a:off x="1127125" y="733425"/>
            <a:ext cx="7553325" cy="587469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、书吧图书未能及时归位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47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存在问题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91630"/>
            <a:ext cx="4185667" cy="3139251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24214">
            <a:off x="682093" y="1057605"/>
            <a:ext cx="2170286" cy="2893716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7" name="图片 4" descr="IMG_49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03598"/>
            <a:ext cx="3960440" cy="2970329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48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改</a:t>
            </a: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进建议</a:t>
            </a:r>
          </a:p>
        </p:txBody>
      </p:sp>
      <p:sp>
        <p:nvSpPr>
          <p:cNvPr id="30724" name="文本框 99"/>
          <p:cNvSpPr txBox="1"/>
          <p:nvPr/>
        </p:nvSpPr>
        <p:spPr>
          <a:xfrm>
            <a:off x="1907704" y="1059582"/>
            <a:ext cx="6696743" cy="286232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CN" altLang="en-US" sz="3000" dirty="0" smtClean="0"/>
              <a:t>            树立五个意识</a:t>
            </a:r>
            <a:endParaRPr lang="zh-CN" altLang="zh-CN" sz="3000" dirty="0" smtClean="0"/>
          </a:p>
          <a:p>
            <a:pPr lvl="0"/>
            <a:r>
              <a:rPr lang="en-US" altLang="zh-CN" sz="3000" dirty="0" smtClean="0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000" dirty="0" smtClean="0">
                <a:latin typeface="楷体" pitchFamily="49" charset="-122"/>
                <a:ea typeface="楷体" pitchFamily="49" charset="-122"/>
              </a:rPr>
              <a:t>、学习意识：</a:t>
            </a:r>
            <a:r>
              <a:rPr lang="zh-CN" altLang="zh-CN" sz="3000" dirty="0" smtClean="0">
                <a:latin typeface="楷体" pitchFamily="49" charset="-122"/>
                <a:ea typeface="楷体" pitchFamily="49" charset="-122"/>
              </a:rPr>
              <a:t>丰知识底蕴</a:t>
            </a:r>
          </a:p>
          <a:p>
            <a:pPr lvl="0"/>
            <a:r>
              <a:rPr lang="en-US" altLang="zh-CN" sz="3000" dirty="0" smtClean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000" dirty="0" smtClean="0">
                <a:latin typeface="楷体" pitchFamily="49" charset="-122"/>
                <a:ea typeface="楷体" pitchFamily="49" charset="-122"/>
              </a:rPr>
              <a:t>、责任意识：人在责任在</a:t>
            </a:r>
            <a:endParaRPr lang="zh-CN" altLang="zh-CN" sz="30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000" dirty="0" smtClean="0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zh-CN" sz="3000" dirty="0" smtClean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3000" dirty="0" smtClean="0">
                <a:latin typeface="楷体" pitchFamily="49" charset="-122"/>
                <a:ea typeface="楷体" pitchFamily="49" charset="-122"/>
              </a:rPr>
              <a:t>规则意识：知规更守规</a:t>
            </a:r>
            <a:endParaRPr lang="en-US" altLang="zh-CN" sz="30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000" dirty="0" smtClean="0"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3000" dirty="0" smtClean="0">
                <a:latin typeface="楷体" pitchFamily="49" charset="-122"/>
                <a:ea typeface="楷体" pitchFamily="49" charset="-122"/>
              </a:rPr>
              <a:t>、育人意识：处处是教育</a:t>
            </a:r>
            <a:endParaRPr lang="en-US" altLang="zh-CN" sz="30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000" dirty="0" smtClean="0"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sz="3000" dirty="0" smtClean="0">
                <a:latin typeface="楷体" pitchFamily="49" charset="-122"/>
                <a:ea typeface="楷体" pitchFamily="49" charset="-122"/>
              </a:rPr>
              <a:t>、自觉意识：主动促成长</a:t>
            </a:r>
            <a:endParaRPr lang="zh-CN" altLang="zh-CN" sz="30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pPr lvl="0" indent="0" algn="r"/>
              <a:t>49</a:t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435" name="WordArt 11"/>
          <p:cNvSpPr>
            <a:spLocks noTextEdit="1"/>
          </p:cNvSpPr>
          <p:nvPr/>
        </p:nvSpPr>
        <p:spPr>
          <a:xfrm>
            <a:off x="3059113" y="1816100"/>
            <a:ext cx="2809875" cy="1089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谢谢！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三、红领巾小提案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全校总动员</a:t>
            </a: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——第一届少先队员代表大会隆重召开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内容占位符 6" descr="少代会1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75606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少代会2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275606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四、阅读分享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盈盈书香满校园</a:t>
            </a: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——年级读书创意点燃学生阅读激情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内容占位符 6" descr="课本剧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9622"/>
            <a:ext cx="3951817" cy="2812007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课本剧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9622"/>
            <a:ext cx="4041775" cy="2808312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五、消防演练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安全保障多一重</a:t>
            </a: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——安全教育强化师生消防安全意识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内容占位符 6" descr="一年级消防演练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75606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内容占位符 7" descr="一年级消防演练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275606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六、规划论证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专家引领促发展</a:t>
            </a: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——三年主动发展规划论证引领未来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 descr="8037baf97392415c8ef951fa95e894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75606"/>
            <a:ext cx="4040188" cy="2698719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 descr="d6e7d72af34a47a0aa229bab3c8c179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275606"/>
            <a:ext cx="4041775" cy="2699779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七、建言献策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凝心聚力再出发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                 </a:t>
            </a:r>
            <a:r>
              <a:rPr lang="zh-CN" altLang="zh-CN" sz="23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——成功召开了第四届十三次教代会</a:t>
            </a:r>
            <a:endParaRPr lang="zh-CN" altLang="en-US" sz="2300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 descr="66b4636c7bdf4a2d9b5175bb2e2c3bd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03598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 descr="ae86307c20b14b73b132e1b8e175366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203598"/>
            <a:ext cx="3951817" cy="29638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417</TotalTime>
  <Words>1052</Words>
  <Application>Microsoft Office PowerPoint</Application>
  <PresentationFormat>全屏显示(16:9)</PresentationFormat>
  <Paragraphs>150</Paragraphs>
  <Slides>49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0" baseType="lpstr">
      <vt:lpstr>PPT模版hc360.com</vt:lpstr>
      <vt:lpstr>幻灯片 1</vt:lpstr>
      <vt:lpstr>幻灯片 2</vt:lpstr>
      <vt:lpstr>一、同心协力  种好班级幸福树                       ——一二年级名班主任工作室联谊会</vt:lpstr>
      <vt:lpstr>二、结对共建  携手促进新生长                  ——与深圳爱华小学架起合作共建桥</vt:lpstr>
      <vt:lpstr>三、红领巾小提案  全校总动员                     ——第一届少先队员代表大会隆重召开</vt:lpstr>
      <vt:lpstr>四、阅读分享  盈盈书香满校园                       ——年级读书创意点燃学生阅读激情</vt:lpstr>
      <vt:lpstr>五、消防演练  安全保障多一重                       ——安全教育强化师生消防安全意识</vt:lpstr>
      <vt:lpstr>六、规划论证  专家引领促发展                       ——三年主动发展规划论证引领未来</vt:lpstr>
      <vt:lpstr>七、建言献策  凝心聚力再出发                  ——成功召开了第四届十三次教代会</vt:lpstr>
      <vt:lpstr>八、简与美共生  师与生共长                     ——承办市小学语文二年级统编教材培训</vt:lpstr>
      <vt:lpstr>             一、师生常规在坚持不懈中养成</vt:lpstr>
      <vt:lpstr>             一、师生常规在坚持不懈中养成</vt:lpstr>
      <vt:lpstr>一、师生常规在坚持不懈中养成</vt:lpstr>
      <vt:lpstr>一、师生常规在坚持不懈中养成</vt:lpstr>
      <vt:lpstr>一、师生常规在坚持不懈中养成</vt:lpstr>
      <vt:lpstr>             一、师生常规在坚持不懈中养成</vt:lpstr>
      <vt:lpstr>             一、师生常规在坚持不懈中养成</vt:lpstr>
      <vt:lpstr>             一、师生常规在坚持不懈中养成</vt:lpstr>
      <vt:lpstr>             一、师生常规在坚持不懈中养成</vt:lpstr>
      <vt:lpstr>             一、师生常规在坚持不懈中养成</vt:lpstr>
      <vt:lpstr>             一、师生常规在坚持不懈中养成</vt:lpstr>
      <vt:lpstr>             二、专业素养在研讨磨砺中提升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</vt:vector>
  </TitlesOfParts>
  <Company>hc360.com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hc360</dc:creator>
  <cp:lastModifiedBy>Administrator</cp:lastModifiedBy>
  <cp:revision>1817</cp:revision>
  <dcterms:created xsi:type="dcterms:W3CDTF">2007-03-05T12:12:11Z</dcterms:created>
  <dcterms:modified xsi:type="dcterms:W3CDTF">2018-12-10T05:18:07Z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  <property fmtid="{D5CDD505-2E9C-101B-9397-08002B2CF9AE}" pid="3" name="KSORubyTemplateID">
    <vt:lpwstr>2</vt:lpwstr>
  </property>
</Properties>
</file>