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Default Extension="emf" ContentType="image/x-emf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notesSlides/notesSlide89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6"/>
  </p:notesMasterIdLst>
  <p:sldIdLst>
    <p:sldId id="533" r:id="rId2"/>
    <p:sldId id="483" r:id="rId3"/>
    <p:sldId id="567" r:id="rId4"/>
    <p:sldId id="501" r:id="rId5"/>
    <p:sldId id="485" r:id="rId6"/>
    <p:sldId id="504" r:id="rId7"/>
    <p:sldId id="568" r:id="rId8"/>
    <p:sldId id="569" r:id="rId9"/>
    <p:sldId id="570" r:id="rId10"/>
    <p:sldId id="571" r:id="rId11"/>
    <p:sldId id="572" r:id="rId12"/>
    <p:sldId id="503" r:id="rId13"/>
    <p:sldId id="574" r:id="rId14"/>
    <p:sldId id="575" r:id="rId15"/>
    <p:sldId id="529" r:id="rId16"/>
    <p:sldId id="515" r:id="rId17"/>
    <p:sldId id="576" r:id="rId18"/>
    <p:sldId id="584" r:id="rId19"/>
    <p:sldId id="585" r:id="rId20"/>
    <p:sldId id="586" r:id="rId21"/>
    <p:sldId id="587" r:id="rId22"/>
    <p:sldId id="578" r:id="rId23"/>
    <p:sldId id="588" r:id="rId24"/>
    <p:sldId id="591" r:id="rId25"/>
    <p:sldId id="592" r:id="rId26"/>
    <p:sldId id="590" r:id="rId27"/>
    <p:sldId id="589" r:id="rId28"/>
    <p:sldId id="593" r:id="rId29"/>
    <p:sldId id="594" r:id="rId30"/>
    <p:sldId id="595" r:id="rId31"/>
    <p:sldId id="596" r:id="rId32"/>
    <p:sldId id="597" r:id="rId33"/>
    <p:sldId id="598" r:id="rId34"/>
    <p:sldId id="599" r:id="rId35"/>
    <p:sldId id="580" r:id="rId36"/>
    <p:sldId id="600" r:id="rId37"/>
    <p:sldId id="604" r:id="rId38"/>
    <p:sldId id="605" r:id="rId39"/>
    <p:sldId id="606" r:id="rId40"/>
    <p:sldId id="608" r:id="rId41"/>
    <p:sldId id="607" r:id="rId42"/>
    <p:sldId id="610" r:id="rId43"/>
    <p:sldId id="609" r:id="rId44"/>
    <p:sldId id="611" r:id="rId45"/>
    <p:sldId id="612" r:id="rId46"/>
    <p:sldId id="613" r:id="rId47"/>
    <p:sldId id="614" r:id="rId48"/>
    <p:sldId id="615" r:id="rId49"/>
    <p:sldId id="601" r:id="rId50"/>
    <p:sldId id="616" r:id="rId51"/>
    <p:sldId id="617" r:id="rId52"/>
    <p:sldId id="618" r:id="rId53"/>
    <p:sldId id="619" r:id="rId54"/>
    <p:sldId id="620" r:id="rId55"/>
    <p:sldId id="621" r:id="rId56"/>
    <p:sldId id="622" r:id="rId57"/>
    <p:sldId id="623" r:id="rId58"/>
    <p:sldId id="581" r:id="rId59"/>
    <p:sldId id="625" r:id="rId60"/>
    <p:sldId id="627" r:id="rId61"/>
    <p:sldId id="628" r:id="rId62"/>
    <p:sldId id="630" r:id="rId63"/>
    <p:sldId id="629" r:id="rId64"/>
    <p:sldId id="626" r:id="rId65"/>
    <p:sldId id="632" r:id="rId66"/>
    <p:sldId id="633" r:id="rId67"/>
    <p:sldId id="634" r:id="rId68"/>
    <p:sldId id="635" r:id="rId69"/>
    <p:sldId id="636" r:id="rId70"/>
    <p:sldId id="637" r:id="rId71"/>
    <p:sldId id="638" r:id="rId72"/>
    <p:sldId id="582" r:id="rId73"/>
    <p:sldId id="639" r:id="rId74"/>
    <p:sldId id="640" r:id="rId75"/>
    <p:sldId id="642" r:id="rId76"/>
    <p:sldId id="643" r:id="rId77"/>
    <p:sldId id="644" r:id="rId78"/>
    <p:sldId id="645" r:id="rId79"/>
    <p:sldId id="647" r:id="rId80"/>
    <p:sldId id="648" r:id="rId81"/>
    <p:sldId id="649" r:id="rId82"/>
    <p:sldId id="650" r:id="rId83"/>
    <p:sldId id="651" r:id="rId84"/>
    <p:sldId id="652" r:id="rId85"/>
    <p:sldId id="653" r:id="rId86"/>
    <p:sldId id="654" r:id="rId87"/>
    <p:sldId id="655" r:id="rId88"/>
    <p:sldId id="656" r:id="rId89"/>
    <p:sldId id="681" r:id="rId90"/>
    <p:sldId id="646" r:id="rId91"/>
    <p:sldId id="583" r:id="rId92"/>
    <p:sldId id="658" r:id="rId93"/>
    <p:sldId id="659" r:id="rId94"/>
    <p:sldId id="530" r:id="rId95"/>
    <p:sldId id="661" r:id="rId96"/>
    <p:sldId id="663" r:id="rId97"/>
    <p:sldId id="668" r:id="rId98"/>
    <p:sldId id="669" r:id="rId99"/>
    <p:sldId id="670" r:id="rId100"/>
    <p:sldId id="664" r:id="rId101"/>
    <p:sldId id="672" r:id="rId102"/>
    <p:sldId id="673" r:id="rId103"/>
    <p:sldId id="674" r:id="rId104"/>
    <p:sldId id="665" r:id="rId105"/>
    <p:sldId id="675" r:id="rId106"/>
    <p:sldId id="676" r:id="rId107"/>
    <p:sldId id="677" r:id="rId108"/>
    <p:sldId id="666" r:id="rId109"/>
    <p:sldId id="678" r:id="rId110"/>
    <p:sldId id="679" r:id="rId111"/>
    <p:sldId id="680" r:id="rId112"/>
    <p:sldId id="667" r:id="rId113"/>
    <p:sldId id="479" r:id="rId114"/>
    <p:sldId id="531" r:id="rId11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2DA8"/>
    <a:srgbClr val="FFFEF6"/>
    <a:srgbClr val="090707"/>
    <a:srgbClr val="4D1500"/>
    <a:srgbClr val="EE6D87"/>
    <a:srgbClr val="6A9ED3"/>
    <a:srgbClr val="DB6EA9"/>
    <a:srgbClr val="B63E7B"/>
    <a:srgbClr val="EBB8D9"/>
    <a:srgbClr val="9BBB5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00" autoAdjust="0"/>
  </p:normalViewPr>
  <p:slideViewPr>
    <p:cSldViewPr>
      <p:cViewPr>
        <p:scale>
          <a:sx n="100" d="100"/>
          <a:sy n="100" d="100"/>
        </p:scale>
        <p:origin x="-546" y="-366"/>
      </p:cViewPr>
      <p:guideLst>
        <p:guide orient="horz" pos="1643"/>
        <p:guide pos="2880"/>
      </p:guideLst>
    </p:cSldViewPr>
  </p:slideViewPr>
  <p:outlineViewPr>
    <p:cViewPr>
      <p:scale>
        <a:sx n="33" d="100"/>
        <a:sy n="33" d="100"/>
      </p:scale>
      <p:origin x="0" y="-6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CE093-0987-4123-A19C-C73418D4581B}" type="datetimeFigureOut">
              <a:rPr lang="zh-CN" altLang="en-US" smtClean="0"/>
              <a:pPr/>
              <a:t>2018-11-14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390C9-E209-452A-AF2C-23D0DB5DF8D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  <a:pPr>
                <a:defRPr/>
              </a:pPr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104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105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106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107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108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109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843A5-71BE-4CA3-851C-2DCFF06256F9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390C9-E209-452A-AF2C-23D0DB5DF8D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59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69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79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89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99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100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101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102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103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29" name="图片 6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4358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39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8004">
            <a:off x="270271" y="125265"/>
            <a:ext cx="1223963" cy="7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710" y="494358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17240" y="586284"/>
            <a:ext cx="8229600" cy="349548"/>
          </a:xfrm>
        </p:spPr>
        <p:txBody>
          <a:bodyPr>
            <a:noAutofit/>
          </a:bodyPr>
          <a:lstStyle>
            <a:lvl1pPr algn="l">
              <a:defRPr sz="1400" b="1" i="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 smtClean="0"/>
              <a:t>第一部分  点击此处输入您的标题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2018-11-14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pPr/>
              <a:t>2018-11-14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8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9.png"/><Relationship Id="rId5" Type="http://schemas.openxmlformats.org/officeDocument/2006/relationships/image" Target="../media/image290.png"/><Relationship Id="rId4" Type="http://schemas.openxmlformats.org/officeDocument/2006/relationships/image" Target="../media/image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9.png"/><Relationship Id="rId5" Type="http://schemas.openxmlformats.org/officeDocument/2006/relationships/image" Target="../media/image290.png"/><Relationship Id="rId4" Type="http://schemas.openxmlformats.org/officeDocument/2006/relationships/image" Target="../media/image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0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0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9.png"/><Relationship Id="rId5" Type="http://schemas.openxmlformats.org/officeDocument/2006/relationships/image" Target="../media/image8.png"/><Relationship Id="rId4" Type="http://schemas.openxmlformats.org/officeDocument/2006/relationships/image" Target="../media/image288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9.png"/><Relationship Id="rId5" Type="http://schemas.openxmlformats.org/officeDocument/2006/relationships/image" Target="../media/image8.png"/><Relationship Id="rId4" Type="http://schemas.openxmlformats.org/officeDocument/2006/relationships/image" Target="../media/image28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88.png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7" Type="http://schemas.openxmlformats.org/officeDocument/2006/relationships/image" Target="../media/image28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29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7" Type="http://schemas.openxmlformats.org/officeDocument/2006/relationships/image" Target="../media/image289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29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8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92.png"/><Relationship Id="rId4" Type="http://schemas.openxmlformats.org/officeDocument/2006/relationships/image" Target="../media/image29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92.png"/><Relationship Id="rId4" Type="http://schemas.openxmlformats.org/officeDocument/2006/relationships/image" Target="../media/image29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28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8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hyperlink" Target="2016&#34892;&#25919;&#36466;&#28857;&#21644;&#32844;&#36131;.doc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8.png"/><Relationship Id="rId7" Type="http://schemas.openxmlformats.org/officeDocument/2006/relationships/image" Target="../media/image70.pn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hyperlink" Target="&#34203;&#23567;&#26412;&#37096;&#20540;&#26085;&#24773;&#20917;&#36890;&#25253;&#65288;1~2&#65289;.docx" TargetMode="External"/><Relationship Id="rId11" Type="http://schemas.openxmlformats.org/officeDocument/2006/relationships/image" Target="../media/image74.jpeg"/><Relationship Id="rId5" Type="http://schemas.openxmlformats.org/officeDocument/2006/relationships/image" Target="../media/image69.png"/><Relationship Id="rId10" Type="http://schemas.openxmlformats.org/officeDocument/2006/relationships/image" Target="../media/image73.jpeg"/><Relationship Id="rId4" Type="http://schemas.openxmlformats.org/officeDocument/2006/relationships/hyperlink" Target="2017.2.13&#24120;&#35268;&#27719;&#25253;%20(1).doc" TargetMode="External"/><Relationship Id="rId9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8.png"/><Relationship Id="rId7" Type="http://schemas.openxmlformats.org/officeDocument/2006/relationships/hyperlink" Target="&#30446;&#24405;&#65288;201607&#65289;&#26032;.docx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png"/><Relationship Id="rId5" Type="http://schemas.openxmlformats.org/officeDocument/2006/relationships/hyperlink" Target="&#24863;&#21160;&#34203;&#23567;.docx" TargetMode="Externa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8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8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8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8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microsoft.com/office/2007/relationships/hdphoto" Target="../media/image1171.png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8.png"/><Relationship Id="rId7" Type="http://schemas.microsoft.com/office/2007/relationships/hdphoto" Target="../media/image1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png"/><Relationship Id="rId5" Type="http://schemas.microsoft.com/office/2007/relationships/hdphoto" Target="../media/image1221.png"/><Relationship Id="rId4" Type="http://schemas.openxmlformats.org/officeDocument/2006/relationships/image" Target="../media/image120.png"/><Relationship Id="rId9" Type="http://schemas.microsoft.com/office/2007/relationships/hdphoto" Target="../media/image12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13" Type="http://schemas.openxmlformats.org/officeDocument/2006/relationships/image" Target="../media/image132.jpeg"/><Relationship Id="rId3" Type="http://schemas.openxmlformats.org/officeDocument/2006/relationships/image" Target="../media/image8.png"/><Relationship Id="rId7" Type="http://schemas.openxmlformats.org/officeDocument/2006/relationships/image" Target="../media/image126.jpeg"/><Relationship Id="rId12" Type="http://schemas.openxmlformats.org/officeDocument/2006/relationships/image" Target="../media/image13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11" Type="http://schemas.openxmlformats.org/officeDocument/2006/relationships/image" Target="../media/image130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png"/><Relationship Id="rId9" Type="http://schemas.openxmlformats.org/officeDocument/2006/relationships/image" Target="../media/image128.jpeg"/><Relationship Id="rId14" Type="http://schemas.openxmlformats.org/officeDocument/2006/relationships/image" Target="../media/image1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image" Target="../media/image8.png"/><Relationship Id="rId7" Type="http://schemas.openxmlformats.org/officeDocument/2006/relationships/image" Target="../media/image144.jpeg"/><Relationship Id="rId12" Type="http://schemas.openxmlformats.org/officeDocument/2006/relationships/image" Target="../media/image14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jpeg"/><Relationship Id="rId11" Type="http://schemas.openxmlformats.org/officeDocument/2006/relationships/image" Target="../media/image148.jpeg"/><Relationship Id="rId5" Type="http://schemas.openxmlformats.org/officeDocument/2006/relationships/image" Target="../media/image142.jpeg"/><Relationship Id="rId10" Type="http://schemas.openxmlformats.org/officeDocument/2006/relationships/image" Target="../media/image147.jpeg"/><Relationship Id="rId4" Type="http://schemas.openxmlformats.org/officeDocument/2006/relationships/image" Target="../media/image141.jpeg"/><Relationship Id="rId9" Type="http://schemas.openxmlformats.org/officeDocument/2006/relationships/image" Target="../media/image146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8.png"/><Relationship Id="rId7" Type="http://schemas.openxmlformats.org/officeDocument/2006/relationships/image" Target="../media/image15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8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6.png"/><Relationship Id="rId9" Type="http://schemas.openxmlformats.org/officeDocument/2006/relationships/image" Target="../media/image16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5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8.png"/><Relationship Id="rId7" Type="http://schemas.openxmlformats.org/officeDocument/2006/relationships/image" Target="../media/image168.jpeg"/><Relationship Id="rId12" Type="http://schemas.openxmlformats.org/officeDocument/2006/relationships/image" Target="../media/image17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7.jpeg"/><Relationship Id="rId11" Type="http://schemas.openxmlformats.org/officeDocument/2006/relationships/image" Target="../media/image172.jpe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56.png"/><Relationship Id="rId9" Type="http://schemas.openxmlformats.org/officeDocument/2006/relationships/image" Target="../media/image170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8.png"/><Relationship Id="rId7" Type="http://schemas.openxmlformats.org/officeDocument/2006/relationships/image" Target="../media/image17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56.png"/><Relationship Id="rId9" Type="http://schemas.openxmlformats.org/officeDocument/2006/relationships/image" Target="../media/image17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9.jpeg"/><Relationship Id="rId4" Type="http://schemas.openxmlformats.org/officeDocument/2006/relationships/image" Target="../media/image15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0.jpeg"/><Relationship Id="rId4" Type="http://schemas.openxmlformats.org/officeDocument/2006/relationships/image" Target="../media/image1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5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8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56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8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openxmlformats.org/officeDocument/2006/relationships/image" Target="../media/image187.jpeg"/><Relationship Id="rId4" Type="http://schemas.openxmlformats.org/officeDocument/2006/relationships/image" Target="../media/image1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8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64.png"/><Relationship Id="rId4" Type="http://schemas.openxmlformats.org/officeDocument/2006/relationships/image" Target="../media/image15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png"/><Relationship Id="rId5" Type="http://schemas.openxmlformats.org/officeDocument/2006/relationships/image" Target="../media/image189.jpeg"/><Relationship Id="rId4" Type="http://schemas.openxmlformats.org/officeDocument/2006/relationships/image" Target="../media/image5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8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3.png"/><Relationship Id="rId5" Type="http://schemas.openxmlformats.org/officeDocument/2006/relationships/image" Target="../media/image192.jpeg"/><Relationship Id="rId4" Type="http://schemas.openxmlformats.org/officeDocument/2006/relationships/image" Target="../media/image59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openxmlformats.org/officeDocument/2006/relationships/image" Target="../media/image8.png"/><Relationship Id="rId7" Type="http://schemas.openxmlformats.org/officeDocument/2006/relationships/image" Target="../media/image19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7.png"/><Relationship Id="rId5" Type="http://schemas.openxmlformats.org/officeDocument/2006/relationships/image" Target="../media/image196.jpeg"/><Relationship Id="rId4" Type="http://schemas.openxmlformats.org/officeDocument/2006/relationships/image" Target="../media/image5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3.jpeg"/><Relationship Id="rId3" Type="http://schemas.openxmlformats.org/officeDocument/2006/relationships/image" Target="../media/image8.png"/><Relationship Id="rId7" Type="http://schemas.openxmlformats.org/officeDocument/2006/relationships/image" Target="../media/image202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59.png"/><Relationship Id="rId9" Type="http://schemas.openxmlformats.org/officeDocument/2006/relationships/image" Target="../media/image204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eg"/><Relationship Id="rId3" Type="http://schemas.openxmlformats.org/officeDocument/2006/relationships/image" Target="../media/image8.png"/><Relationship Id="rId7" Type="http://schemas.openxmlformats.org/officeDocument/2006/relationships/image" Target="../media/image20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6.jpeg"/><Relationship Id="rId11" Type="http://schemas.openxmlformats.org/officeDocument/2006/relationships/image" Target="../media/image211.jpeg"/><Relationship Id="rId5" Type="http://schemas.openxmlformats.org/officeDocument/2006/relationships/image" Target="../media/image205.jpeg"/><Relationship Id="rId10" Type="http://schemas.openxmlformats.org/officeDocument/2006/relationships/image" Target="../media/image210.jpeg"/><Relationship Id="rId4" Type="http://schemas.openxmlformats.org/officeDocument/2006/relationships/image" Target="../media/image59.png"/><Relationship Id="rId9" Type="http://schemas.openxmlformats.org/officeDocument/2006/relationships/image" Target="../media/image209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8.png"/><Relationship Id="rId7" Type="http://schemas.openxmlformats.org/officeDocument/2006/relationships/image" Target="../media/image214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10" Type="http://schemas.openxmlformats.org/officeDocument/2006/relationships/image" Target="../media/image217.jpeg"/><Relationship Id="rId4" Type="http://schemas.openxmlformats.org/officeDocument/2006/relationships/image" Target="../media/image59.png"/><Relationship Id="rId9" Type="http://schemas.openxmlformats.org/officeDocument/2006/relationships/image" Target="../media/image2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8.pn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3" Type="http://schemas.openxmlformats.org/officeDocument/2006/relationships/image" Target="../media/image8.png"/><Relationship Id="rId7" Type="http://schemas.openxmlformats.org/officeDocument/2006/relationships/image" Target="../media/image220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image" Target="../media/image59.png"/><Relationship Id="rId9" Type="http://schemas.openxmlformats.org/officeDocument/2006/relationships/image" Target="../media/image222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jpeg"/><Relationship Id="rId3" Type="http://schemas.openxmlformats.org/officeDocument/2006/relationships/image" Target="../media/image8.png"/><Relationship Id="rId7" Type="http://schemas.openxmlformats.org/officeDocument/2006/relationships/image" Target="../media/image225.jpeg"/><Relationship Id="rId12" Type="http://schemas.openxmlformats.org/officeDocument/2006/relationships/image" Target="../media/image23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4.jpeg"/><Relationship Id="rId11" Type="http://schemas.openxmlformats.org/officeDocument/2006/relationships/image" Target="../media/image229.jpeg"/><Relationship Id="rId5" Type="http://schemas.openxmlformats.org/officeDocument/2006/relationships/image" Target="../media/image223.png"/><Relationship Id="rId10" Type="http://schemas.openxmlformats.org/officeDocument/2006/relationships/image" Target="../media/image228.jpeg"/><Relationship Id="rId4" Type="http://schemas.openxmlformats.org/officeDocument/2006/relationships/image" Target="../media/image59.png"/><Relationship Id="rId9" Type="http://schemas.openxmlformats.org/officeDocument/2006/relationships/image" Target="../media/image227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image" Target="../media/image8.png"/><Relationship Id="rId7" Type="http://schemas.openxmlformats.org/officeDocument/2006/relationships/image" Target="../media/image23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10" Type="http://schemas.openxmlformats.org/officeDocument/2006/relationships/image" Target="../media/image236.jpeg"/><Relationship Id="rId4" Type="http://schemas.openxmlformats.org/officeDocument/2006/relationships/image" Target="../media/image59.png"/><Relationship Id="rId9" Type="http://schemas.openxmlformats.org/officeDocument/2006/relationships/image" Target="../media/image23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7.jpeg"/><Relationship Id="rId4" Type="http://schemas.openxmlformats.org/officeDocument/2006/relationships/image" Target="../media/image59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13" Type="http://schemas.openxmlformats.org/officeDocument/2006/relationships/image" Target="../media/image246.jpeg"/><Relationship Id="rId3" Type="http://schemas.openxmlformats.org/officeDocument/2006/relationships/image" Target="../media/image8.png"/><Relationship Id="rId7" Type="http://schemas.openxmlformats.org/officeDocument/2006/relationships/image" Target="../media/image240.jpeg"/><Relationship Id="rId12" Type="http://schemas.openxmlformats.org/officeDocument/2006/relationships/image" Target="../media/image24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9.jpeg"/><Relationship Id="rId11" Type="http://schemas.openxmlformats.org/officeDocument/2006/relationships/image" Target="../media/image244.jpeg"/><Relationship Id="rId5" Type="http://schemas.openxmlformats.org/officeDocument/2006/relationships/image" Target="../media/image238.jpeg"/><Relationship Id="rId10" Type="http://schemas.openxmlformats.org/officeDocument/2006/relationships/image" Target="../media/image243.jpeg"/><Relationship Id="rId4" Type="http://schemas.openxmlformats.org/officeDocument/2006/relationships/image" Target="../media/image59.png"/><Relationship Id="rId9" Type="http://schemas.openxmlformats.org/officeDocument/2006/relationships/image" Target="../media/image242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jpeg"/><Relationship Id="rId3" Type="http://schemas.openxmlformats.org/officeDocument/2006/relationships/image" Target="../media/image8.png"/><Relationship Id="rId7" Type="http://schemas.openxmlformats.org/officeDocument/2006/relationships/image" Target="../media/image249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image" Target="../media/image59.png"/><Relationship Id="rId9" Type="http://schemas.openxmlformats.org/officeDocument/2006/relationships/image" Target="../media/image251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jpeg"/><Relationship Id="rId3" Type="http://schemas.openxmlformats.org/officeDocument/2006/relationships/image" Target="../media/image8.png"/><Relationship Id="rId7" Type="http://schemas.openxmlformats.org/officeDocument/2006/relationships/image" Target="../media/image254.jpeg"/><Relationship Id="rId12" Type="http://schemas.openxmlformats.org/officeDocument/2006/relationships/image" Target="../media/image25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3.jpeg"/><Relationship Id="rId11" Type="http://schemas.openxmlformats.org/officeDocument/2006/relationships/image" Target="../media/image258.jpeg"/><Relationship Id="rId5" Type="http://schemas.openxmlformats.org/officeDocument/2006/relationships/image" Target="../media/image252.jpeg"/><Relationship Id="rId10" Type="http://schemas.openxmlformats.org/officeDocument/2006/relationships/image" Target="../media/image257.jpeg"/><Relationship Id="rId4" Type="http://schemas.openxmlformats.org/officeDocument/2006/relationships/image" Target="../media/image59.png"/><Relationship Id="rId9" Type="http://schemas.openxmlformats.org/officeDocument/2006/relationships/image" Target="../media/image256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eg"/><Relationship Id="rId3" Type="http://schemas.openxmlformats.org/officeDocument/2006/relationships/image" Target="../media/image8.png"/><Relationship Id="rId7" Type="http://schemas.openxmlformats.org/officeDocument/2006/relationships/image" Target="../media/image262.jpeg"/><Relationship Id="rId12" Type="http://schemas.openxmlformats.org/officeDocument/2006/relationships/image" Target="../media/image267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1.jpeg"/><Relationship Id="rId11" Type="http://schemas.openxmlformats.org/officeDocument/2006/relationships/image" Target="../media/image266.jpeg"/><Relationship Id="rId5" Type="http://schemas.openxmlformats.org/officeDocument/2006/relationships/image" Target="../media/image260.jpeg"/><Relationship Id="rId10" Type="http://schemas.openxmlformats.org/officeDocument/2006/relationships/image" Target="../media/image265.jpeg"/><Relationship Id="rId4" Type="http://schemas.openxmlformats.org/officeDocument/2006/relationships/image" Target="../media/image59.png"/><Relationship Id="rId9" Type="http://schemas.openxmlformats.org/officeDocument/2006/relationships/image" Target="../media/image264.jpe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3" Type="http://schemas.openxmlformats.org/officeDocument/2006/relationships/image" Target="../media/image8.png"/><Relationship Id="rId7" Type="http://schemas.openxmlformats.org/officeDocument/2006/relationships/image" Target="../media/image27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9.jpeg"/><Relationship Id="rId11" Type="http://schemas.openxmlformats.org/officeDocument/2006/relationships/image" Target="../media/image274.jpeg"/><Relationship Id="rId5" Type="http://schemas.openxmlformats.org/officeDocument/2006/relationships/image" Target="../media/image268.jpeg"/><Relationship Id="rId10" Type="http://schemas.openxmlformats.org/officeDocument/2006/relationships/image" Target="../media/image273.jpeg"/><Relationship Id="rId4" Type="http://schemas.openxmlformats.org/officeDocument/2006/relationships/image" Target="../media/image59.png"/><Relationship Id="rId9" Type="http://schemas.openxmlformats.org/officeDocument/2006/relationships/image" Target="../media/image272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8.png"/><Relationship Id="rId3" Type="http://schemas.openxmlformats.org/officeDocument/2006/relationships/image" Target="../media/image8.png"/><Relationship Id="rId7" Type="http://schemas.openxmlformats.org/officeDocument/2006/relationships/image" Target="../media/image277.png"/><Relationship Id="rId12" Type="http://schemas.openxmlformats.org/officeDocument/2006/relationships/image" Target="../media/image28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6.png"/><Relationship Id="rId11" Type="http://schemas.openxmlformats.org/officeDocument/2006/relationships/image" Target="../media/image281.png"/><Relationship Id="rId5" Type="http://schemas.openxmlformats.org/officeDocument/2006/relationships/image" Target="../media/image275.jpeg"/><Relationship Id="rId10" Type="http://schemas.openxmlformats.org/officeDocument/2006/relationships/image" Target="../media/image280.png"/><Relationship Id="rId4" Type="http://schemas.openxmlformats.org/officeDocument/2006/relationships/image" Target="../media/image59.png"/><Relationship Id="rId9" Type="http://schemas.openxmlformats.org/officeDocument/2006/relationships/image" Target="../media/image27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8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64.png"/><Relationship Id="rId4" Type="http://schemas.openxmlformats.org/officeDocument/2006/relationships/image" Target="../media/image5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4.emf"/><Relationship Id="rId4" Type="http://schemas.openxmlformats.org/officeDocument/2006/relationships/image" Target="../media/image28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87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6.png"/><Relationship Id="rId5" Type="http://schemas.openxmlformats.org/officeDocument/2006/relationships/image" Target="../media/image285.jpeg"/><Relationship Id="rId4" Type="http://schemas.openxmlformats.org/officeDocument/2006/relationships/image" Target="../media/image28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3.png"/></Relationships>
</file>

<file path=ppt/slides/_rels/slide9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2.wdp"/><Relationship Id="rId7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9.png"/><Relationship Id="rId5" Type="http://schemas.openxmlformats.org/officeDocument/2006/relationships/image" Target="../media/image8.png"/><Relationship Id="rId4" Type="http://schemas.openxmlformats.org/officeDocument/2006/relationships/image" Target="../media/image288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9.png"/><Relationship Id="rId5" Type="http://schemas.openxmlformats.org/officeDocument/2006/relationships/image" Target="../media/image8.png"/><Relationship Id="rId4" Type="http://schemas.openxmlformats.org/officeDocument/2006/relationships/image" Target="../media/image28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88.png"/><Relationship Id="rId4" Type="http://schemas.openxmlformats.org/officeDocument/2006/relationships/image" Target="../media/image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88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1910"/>
            <a:ext cx="9143998" cy="514349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35323" y="2967055"/>
            <a:ext cx="1058434" cy="41434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59582"/>
            <a:ext cx="1103025" cy="4317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=""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7051" r="6713"/>
          <a:stretch>
            <a:fillRect/>
          </a:stretch>
        </p:blipFill>
        <p:spPr>
          <a:xfrm>
            <a:off x="0" y="2987328"/>
            <a:ext cx="9144000" cy="2408129"/>
          </a:xfrm>
          <a:prstGeom prst="rect">
            <a:avLst/>
          </a:prstGeom>
        </p:spPr>
      </p:pic>
      <p:sp>
        <p:nvSpPr>
          <p:cNvPr id="297" name="TextBox 1"/>
          <p:cNvSpPr txBox="1"/>
          <p:nvPr/>
        </p:nvSpPr>
        <p:spPr>
          <a:xfrm>
            <a:off x="635" y="1059815"/>
            <a:ext cx="9143365" cy="212280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lvl="1" algn="ctr">
              <a:buClrTx/>
              <a:buSzTx/>
              <a:buFontTx/>
              <a:defRPr/>
            </a:pPr>
            <a:r>
              <a:rPr lang="zh-CN" altLang="en-US" sz="6600" b="1" spc="300" smtClean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E30000"/>
                    </a:gs>
                    <a:gs pos="90000">
                      <a:srgbClr val="C00000"/>
                    </a:gs>
                    <a:gs pos="48000">
                      <a:schemeClr val="tx1"/>
                    </a:gs>
                  </a:gsLst>
                  <a:lin ang="2700000"/>
                  <a:tileRect r="-100000" b="-100000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凝心聚智谱新篇，</a:t>
            </a:r>
          </a:p>
          <a:p>
            <a:pPr marL="0" lvl="1" algn="ctr">
              <a:buClrTx/>
              <a:buSzTx/>
              <a:buFontTx/>
              <a:defRPr/>
            </a:pPr>
            <a:r>
              <a:rPr lang="zh-CN" altLang="en-US" sz="6600" b="1" spc="300" smtClean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E30000"/>
                    </a:gs>
                    <a:gs pos="90000">
                      <a:srgbClr val="C00000"/>
                    </a:gs>
                    <a:gs pos="48000">
                      <a:schemeClr val="tx1"/>
                    </a:gs>
                  </a:gsLst>
                  <a:lin ang="2700000"/>
                  <a:tileRect r="-100000" b="-100000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   综合融通提内涵</a:t>
            </a:r>
          </a:p>
        </p:txBody>
      </p:sp>
      <p:sp>
        <p:nvSpPr>
          <p:cNvPr id="299" name="TextBox 1"/>
          <p:cNvSpPr txBox="1"/>
          <p:nvPr/>
        </p:nvSpPr>
        <p:spPr>
          <a:xfrm>
            <a:off x="635" y="3382010"/>
            <a:ext cx="9143365" cy="39878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1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2000" b="1" i="0" u="none" strike="noStrike" kern="1200" cap="none" spc="300" normalizeH="0" baseline="0" noProof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kumimoji="0" lang="zh-CN" sz="2000" b="1" i="0" u="none" strike="noStrike" kern="1200" cap="none" spc="300" normalizeH="0" baseline="0" noProof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第四轮</a:t>
            </a:r>
            <a:r>
              <a:rPr kumimoji="0" sz="2000" b="1" i="0" u="none" strike="noStrike" kern="1200" cap="none" spc="300" normalizeH="0" baseline="0" noProof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薛家中心小学三年主动发展规划</a:t>
            </a:r>
            <a:r>
              <a:rPr kumimoji="0" lang="zh-CN" sz="2000" b="1" i="0" u="none" strike="noStrike" kern="1200" cap="none" spc="300" normalizeH="0" baseline="0" noProof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总结</a:t>
            </a:r>
          </a:p>
        </p:txBody>
      </p: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9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8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8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accel="4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5" y="586105"/>
            <a:ext cx="3297555" cy="349250"/>
          </a:xfrm>
        </p:spPr>
        <p:txBody>
          <a:bodyPr/>
          <a:lstStyle/>
          <a:p>
            <a:r>
              <a:rPr lang="zh-CN" sz="1800">
                <a:solidFill>
                  <a:schemeClr val="bg1"/>
                </a:solidFill>
                <a:sym typeface="+mn-ea"/>
              </a:rPr>
              <a:t>三、节点助发展，长程求累进。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zh-CN" altLang="en-US" sz="2000" strike="noStrike" spc="300" noProof="1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盘点——三年是善真文化的激扬</a:t>
            </a:r>
          </a:p>
        </p:txBody>
      </p:sp>
      <p:pic>
        <p:nvPicPr>
          <p:cNvPr id="3" name="图片 2" descr="DSC0053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80000">
            <a:off x="3782060" y="605155"/>
            <a:ext cx="2044065" cy="1533525"/>
          </a:xfrm>
          <a:prstGeom prst="cloud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</p:pic>
      <p:pic>
        <p:nvPicPr>
          <p:cNvPr id="5" name="图片 4" descr="DSC005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240000">
            <a:off x="498475" y="1214755"/>
            <a:ext cx="2259330" cy="1694815"/>
          </a:xfrm>
          <a:prstGeom prst="cloud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</p:pic>
      <p:pic>
        <p:nvPicPr>
          <p:cNvPr id="6" name="图片 5" descr="DSC0053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140000">
            <a:off x="6534785" y="739775"/>
            <a:ext cx="2336800" cy="1753235"/>
          </a:xfrm>
          <a:prstGeom prst="cloud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</p:pic>
      <p:pic>
        <p:nvPicPr>
          <p:cNvPr id="7" name="图片 6" descr="DSC0057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71260" y="2698750"/>
            <a:ext cx="2821940" cy="2117090"/>
          </a:xfrm>
          <a:prstGeom prst="cloud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</p:pic>
      <p:pic>
        <p:nvPicPr>
          <p:cNvPr id="12" name="图片 11" descr="DSC0057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345" y="3187700"/>
            <a:ext cx="2407920" cy="1806575"/>
          </a:xfrm>
          <a:prstGeom prst="cloud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</p:pic>
      <p:sp>
        <p:nvSpPr>
          <p:cNvPr id="13" name="文本框 12"/>
          <p:cNvSpPr txBox="1"/>
          <p:nvPr/>
        </p:nvSpPr>
        <p:spPr>
          <a:xfrm>
            <a:off x="2406650" y="2214880"/>
            <a:ext cx="4077970" cy="2748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16年5月，17年9月，学校两次承办</a:t>
            </a:r>
            <a:r>
              <a:rPr 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常州市“新基础教育”精品课展示、专题研讨。</a:t>
            </a:r>
            <a:r>
              <a:rPr lang="zh-CN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我们以创促建，以研促变，长程规划序列活动，充分挖掘过程价值。</a:t>
            </a:r>
            <a:r>
              <a:rPr 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以课程提内涵，以成事促成人，</a:t>
            </a:r>
            <a:r>
              <a:rPr lang="zh-CN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在团队合作、智慧创造中实现新的共赢</a:t>
            </a:r>
            <a:r>
              <a:rPr 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</a:t>
            </a:r>
            <a:r>
              <a:rPr lang="zh-CN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在责任担当、生命自觉中追寻新的跨越。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二、领导团队主动创新和品牌创建能力不强。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1239254"/>
            <a:ext cx="4139952" cy="3904246"/>
          </a:xfrm>
          <a:prstGeom prst="rect">
            <a:avLst/>
          </a:prstGeom>
        </p:spPr>
      </p:pic>
      <p:grpSp>
        <p:nvGrpSpPr>
          <p:cNvPr id="10" name="组合 12"/>
          <p:cNvGrpSpPr/>
          <p:nvPr/>
        </p:nvGrpSpPr>
        <p:grpSpPr bwMode="auto">
          <a:xfrm>
            <a:off x="1381211" y="1494348"/>
            <a:ext cx="2983865" cy="579834"/>
            <a:chOff x="0" y="0"/>
            <a:chExt cx="3978522" cy="773274"/>
          </a:xfrm>
        </p:grpSpPr>
        <p:pic>
          <p:nvPicPr>
            <p:cNvPr id="11" name="图片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文本框 32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258849" cy="49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8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管理文化扎根不深。</a:t>
              </a:r>
            </a:p>
          </p:txBody>
        </p:sp>
      </p:grpSp>
      <p:grpSp>
        <p:nvGrpSpPr>
          <p:cNvPr id="34" name="组合 33"/>
          <p:cNvGrpSpPr/>
          <p:nvPr/>
        </p:nvGrpSpPr>
        <p:grpSpPr bwMode="auto">
          <a:xfrm>
            <a:off x="2013432" y="2281351"/>
            <a:ext cx="3057525" cy="579835"/>
            <a:chOff x="0" y="0"/>
            <a:chExt cx="4076735" cy="773274"/>
          </a:xfrm>
        </p:grpSpPr>
        <p:pic>
          <p:nvPicPr>
            <p:cNvPr id="35" name="图片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文本框 19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357062" cy="453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indent="0">
                <a:buNone/>
              </a:pPr>
              <a:r>
                <a:rPr lang="zh-CN" altLang="en-US" sz="18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管理机制缺乏创新。</a:t>
              </a:r>
            </a:p>
          </p:txBody>
        </p:sp>
      </p:grpSp>
      <p:grpSp>
        <p:nvGrpSpPr>
          <p:cNvPr id="40" name="组合 20"/>
          <p:cNvGrpSpPr/>
          <p:nvPr/>
        </p:nvGrpSpPr>
        <p:grpSpPr bwMode="auto">
          <a:xfrm>
            <a:off x="2013432" y="3270760"/>
            <a:ext cx="2896235" cy="579834"/>
            <a:chOff x="0" y="0"/>
            <a:chExt cx="3861680" cy="773274"/>
          </a:xfrm>
        </p:grpSpPr>
        <p:pic>
          <p:nvPicPr>
            <p:cNvPr id="41" name="图片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文本框 22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142007" cy="45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indent="0">
                <a:buNone/>
              </a:pPr>
              <a:r>
                <a:rPr lang="zh-CN" altLang="en-US" sz="18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学校品牌彰显不够。</a:t>
              </a:r>
            </a:p>
          </p:txBody>
        </p:sp>
      </p:grpSp>
      <p:sp>
        <p:nvSpPr>
          <p:cNvPr id="47" name="标题 3"/>
          <p:cNvSpPr/>
          <p:nvPr/>
        </p:nvSpPr>
        <p:spPr>
          <a:xfrm>
            <a:off x="1438275" y="1680210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01</a:t>
            </a:r>
          </a:p>
        </p:txBody>
      </p:sp>
      <p:sp>
        <p:nvSpPr>
          <p:cNvPr id="48" name="标题 3"/>
          <p:cNvSpPr/>
          <p:nvPr/>
        </p:nvSpPr>
        <p:spPr>
          <a:xfrm>
            <a:off x="2084070" y="2441575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02</a:t>
            </a:r>
          </a:p>
        </p:txBody>
      </p:sp>
      <p:sp>
        <p:nvSpPr>
          <p:cNvPr id="49" name="标题 3"/>
          <p:cNvSpPr/>
          <p:nvPr/>
        </p:nvSpPr>
        <p:spPr>
          <a:xfrm>
            <a:off x="2084070" y="3430905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二、领导团队主动创新和品牌创建能力不强。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1239254"/>
            <a:ext cx="4139952" cy="3904246"/>
          </a:xfrm>
          <a:prstGeom prst="rect">
            <a:avLst/>
          </a:prstGeom>
        </p:spPr>
      </p:pic>
      <p:grpSp>
        <p:nvGrpSpPr>
          <p:cNvPr id="10" name="组合 12"/>
          <p:cNvGrpSpPr/>
          <p:nvPr/>
        </p:nvGrpSpPr>
        <p:grpSpPr bwMode="auto">
          <a:xfrm>
            <a:off x="1057361" y="1152718"/>
            <a:ext cx="2983865" cy="579834"/>
            <a:chOff x="0" y="0"/>
            <a:chExt cx="3978522" cy="773274"/>
          </a:xfrm>
        </p:grpSpPr>
        <p:pic>
          <p:nvPicPr>
            <p:cNvPr id="11" name="图片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文本框 32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258849" cy="49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8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管理文化扎根不深。</a:t>
              </a:r>
            </a:p>
          </p:txBody>
        </p:sp>
      </p:grpSp>
      <p:sp>
        <p:nvSpPr>
          <p:cNvPr id="47" name="标题 3"/>
          <p:cNvSpPr/>
          <p:nvPr/>
        </p:nvSpPr>
        <p:spPr>
          <a:xfrm>
            <a:off x="1114425" y="1338580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01</a:t>
            </a:r>
          </a:p>
        </p:txBody>
      </p:sp>
      <p:sp>
        <p:nvSpPr>
          <p:cNvPr id="26" name="矩形 25"/>
          <p:cNvSpPr/>
          <p:nvPr/>
        </p:nvSpPr>
        <p:spPr>
          <a:xfrm>
            <a:off x="484505" y="1903730"/>
            <a:ext cx="6125210" cy="2444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如何让“善真”文化深扎于管理者的发展思路和领导策略、行为方式中，深扎于教师日常教学行为和内心世界中，深扎于学生生命成长过程里，要通过“管理变革、课程建设、教师发展、学生活动”四项实践载体加速文化由概念到落地的过程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 bwMode="auto">
          <a:xfrm>
            <a:off x="1057122" y="1185341"/>
            <a:ext cx="3057525" cy="579835"/>
            <a:chOff x="0" y="0"/>
            <a:chExt cx="4076735" cy="773274"/>
          </a:xfrm>
        </p:grpSpPr>
        <p:pic>
          <p:nvPicPr>
            <p:cNvPr id="35" name="图片 3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文本框 19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357062" cy="453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indent="0">
                <a:buNone/>
              </a:pPr>
              <a:r>
                <a:rPr lang="zh-CN" altLang="en-US" sz="18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管理机制缺乏创新。</a:t>
              </a:r>
            </a:p>
          </p:txBody>
        </p:sp>
      </p:grpSp>
      <p:sp>
        <p:nvSpPr>
          <p:cNvPr id="48" name="标题 3"/>
          <p:cNvSpPr/>
          <p:nvPr/>
        </p:nvSpPr>
        <p:spPr>
          <a:xfrm>
            <a:off x="1127760" y="1345565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02</a:t>
            </a:r>
          </a:p>
        </p:txBody>
      </p:sp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二、领导团队主动创新和品牌创建能力不强。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1239254"/>
            <a:ext cx="4139952" cy="3904246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484505" y="1903730"/>
            <a:ext cx="6125210" cy="2444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学校在管理层面的系统性研究与探索不够，特别是在评价反馈促进发展、研究创新激发动力等机制上缺乏一定的变革力度和打破“制衡” 的勇气。需要进一步探索文化建构制度的有效策略，促进制度设计与制度执行的互动共生。</a:t>
            </a:r>
            <a:endParaRPr lang="zh-CN" altLang="en-US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20"/>
          <p:cNvGrpSpPr/>
          <p:nvPr/>
        </p:nvGrpSpPr>
        <p:grpSpPr bwMode="auto">
          <a:xfrm>
            <a:off x="1057122" y="1185420"/>
            <a:ext cx="2896235" cy="579834"/>
            <a:chOff x="0" y="0"/>
            <a:chExt cx="3861680" cy="773274"/>
          </a:xfrm>
        </p:grpSpPr>
        <p:pic>
          <p:nvPicPr>
            <p:cNvPr id="41" name="图片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文本框 22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142007" cy="45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indent="0">
                <a:buNone/>
              </a:pPr>
              <a:r>
                <a:rPr lang="zh-CN" altLang="en-US" sz="1800" b="1" dirty="0" smtClean="0">
                  <a:solidFill>
                    <a:schemeClr val="tx1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学校品牌彰显不够。</a:t>
              </a:r>
            </a:p>
          </p:txBody>
        </p:sp>
      </p:grpSp>
      <p:sp>
        <p:nvSpPr>
          <p:cNvPr id="49" name="标题 3"/>
          <p:cNvSpPr/>
          <p:nvPr/>
        </p:nvSpPr>
        <p:spPr>
          <a:xfrm>
            <a:off x="1127760" y="1345565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03</a:t>
            </a:r>
          </a:p>
        </p:txBody>
      </p:sp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二、领导团队主动创新和品牌创建能力不强。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1239254"/>
            <a:ext cx="4139952" cy="3904246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484505" y="1903730"/>
            <a:ext cx="6125210" cy="114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需要进一步挖掘和提炼、拓展已有经验成果，并转换成理念更新与工作更新的资源。</a:t>
            </a:r>
            <a:endParaRPr lang="zh-CN" altLang="en-US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10" y="2897505"/>
            <a:ext cx="3399790" cy="2245995"/>
          </a:xfrm>
          <a:prstGeom prst="rect">
            <a:avLst/>
          </a:prstGeom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>
                <a:solidFill>
                  <a:schemeClr val="bg1"/>
                </a:solidFill>
                <a:sym typeface="微软雅黑" panose="020B0503020204020204" pitchFamily="34" charset="-122"/>
              </a:rPr>
              <a:t>三、教师专业发展水平和课程开发能力不高。</a:t>
            </a:r>
            <a:endParaRPr lang="zh-CN" altLang="en-US" sz="1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0" name="组合 12"/>
          <p:cNvGrpSpPr/>
          <p:nvPr/>
        </p:nvGrpSpPr>
        <p:grpSpPr bwMode="auto">
          <a:xfrm>
            <a:off x="1381211" y="1494348"/>
            <a:ext cx="2983865" cy="579834"/>
            <a:chOff x="0" y="0"/>
            <a:chExt cx="3978522" cy="773274"/>
          </a:xfrm>
        </p:grpSpPr>
        <p:pic>
          <p:nvPicPr>
            <p:cNvPr id="11" name="图片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文本框 32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258849" cy="49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课程</a:t>
              </a:r>
              <a:r>
                <a:rPr lang="zh-CN" sz="1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实施的再提质。</a:t>
              </a:r>
              <a:endParaRPr lang="zh-CN" altLang="en-US" sz="1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 bwMode="auto">
          <a:xfrm>
            <a:off x="2013432" y="2281351"/>
            <a:ext cx="3057525" cy="579835"/>
            <a:chOff x="0" y="0"/>
            <a:chExt cx="4076735" cy="773274"/>
          </a:xfrm>
        </p:grpSpPr>
        <p:pic>
          <p:nvPicPr>
            <p:cNvPr id="35" name="图片 3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文本框 19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357062" cy="453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indent="0">
                <a:buNone/>
              </a:pPr>
              <a:r>
                <a:rPr lang="zh-CN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学科</a:t>
              </a:r>
              <a:r>
                <a:rPr lang="zh-CN" sz="1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研究的再突破。</a:t>
              </a:r>
              <a:endParaRPr lang="zh-CN" altLang="en-US" sz="1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40" name="组合 20"/>
          <p:cNvGrpSpPr/>
          <p:nvPr/>
        </p:nvGrpSpPr>
        <p:grpSpPr bwMode="auto">
          <a:xfrm>
            <a:off x="2013432" y="3270760"/>
            <a:ext cx="2896235" cy="579834"/>
            <a:chOff x="0" y="0"/>
            <a:chExt cx="3861680" cy="773274"/>
          </a:xfrm>
        </p:grpSpPr>
        <p:pic>
          <p:nvPicPr>
            <p:cNvPr id="41" name="图片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文本框 22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142007" cy="45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indent="0">
                <a:buNone/>
              </a:pPr>
              <a:r>
                <a:rPr lang="zh-CN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教师</a:t>
              </a:r>
              <a:r>
                <a:rPr lang="zh-CN" sz="1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发展的再跨越。</a:t>
              </a:r>
              <a:endParaRPr lang="zh-CN" altLang="en-US" sz="1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47" name="标题 3"/>
          <p:cNvSpPr/>
          <p:nvPr/>
        </p:nvSpPr>
        <p:spPr>
          <a:xfrm>
            <a:off x="1438275" y="1680210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01</a:t>
            </a:r>
          </a:p>
        </p:txBody>
      </p:sp>
      <p:sp>
        <p:nvSpPr>
          <p:cNvPr id="48" name="标题 3"/>
          <p:cNvSpPr/>
          <p:nvPr/>
        </p:nvSpPr>
        <p:spPr>
          <a:xfrm>
            <a:off x="2084070" y="2441575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02</a:t>
            </a:r>
          </a:p>
        </p:txBody>
      </p:sp>
      <p:sp>
        <p:nvSpPr>
          <p:cNvPr id="49" name="标题 3"/>
          <p:cNvSpPr/>
          <p:nvPr/>
        </p:nvSpPr>
        <p:spPr>
          <a:xfrm>
            <a:off x="2084070" y="3430905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10" y="2897505"/>
            <a:ext cx="3399790" cy="2245995"/>
          </a:xfrm>
          <a:prstGeom prst="rect">
            <a:avLst/>
          </a:prstGeom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>
                <a:solidFill>
                  <a:schemeClr val="bg1"/>
                </a:solidFill>
                <a:sym typeface="微软雅黑" panose="020B0503020204020204" pitchFamily="34" charset="-122"/>
              </a:rPr>
              <a:t>三、教师专业发展水平和课程开发能力不高。</a:t>
            </a:r>
            <a:endParaRPr lang="zh-CN" altLang="en-US" sz="1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0" name="组合 12"/>
          <p:cNvGrpSpPr/>
          <p:nvPr/>
        </p:nvGrpSpPr>
        <p:grpSpPr bwMode="auto">
          <a:xfrm>
            <a:off x="1095461" y="1047943"/>
            <a:ext cx="2983865" cy="579834"/>
            <a:chOff x="0" y="0"/>
            <a:chExt cx="3978522" cy="773274"/>
          </a:xfrm>
        </p:grpSpPr>
        <p:pic>
          <p:nvPicPr>
            <p:cNvPr id="11" name="图片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文本框 32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258849" cy="49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课程</a:t>
              </a:r>
              <a:r>
                <a:rPr lang="zh-CN" sz="1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实施的再提质。</a:t>
              </a:r>
              <a:endParaRPr lang="zh-CN" altLang="en-US" sz="1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47" name="标题 3"/>
          <p:cNvSpPr/>
          <p:nvPr/>
        </p:nvSpPr>
        <p:spPr>
          <a:xfrm>
            <a:off x="1152525" y="1233805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01</a:t>
            </a:r>
          </a:p>
        </p:txBody>
      </p:sp>
      <p:sp>
        <p:nvSpPr>
          <p:cNvPr id="31" name="矩形 30"/>
          <p:cNvSpPr/>
          <p:nvPr/>
        </p:nvSpPr>
        <p:spPr>
          <a:xfrm>
            <a:off x="340995" y="1866900"/>
            <a:ext cx="8208645" cy="208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80000"/>
              </a:lnSpc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课程要进一步思考如何与学校文化融润发展，设计的综合融通度有待提高，实施品质有待提升；核心素养虽有校本化的表达，但还没真正形成具体化的评价指标体系；要进一步关注顶层设计与底层推进的一致性，</a:t>
            </a:r>
            <a:r>
              <a:rPr 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STEAM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视野下的创客课程，要踏实走好活动到项目，项目到课程，校内到校外的转化之路。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 bwMode="auto">
          <a:xfrm>
            <a:off x="1095222" y="1047546"/>
            <a:ext cx="3057525" cy="579835"/>
            <a:chOff x="0" y="0"/>
            <a:chExt cx="4076735" cy="773274"/>
          </a:xfrm>
        </p:grpSpPr>
        <p:pic>
          <p:nvPicPr>
            <p:cNvPr id="35" name="图片 3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文本框 19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357062" cy="453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indent="0">
                <a:buNone/>
              </a:pPr>
              <a:r>
                <a:rPr lang="zh-CN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学科</a:t>
              </a:r>
              <a:r>
                <a:rPr lang="zh-CN" sz="1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研究的再突破。</a:t>
              </a:r>
              <a:endParaRPr lang="zh-CN" altLang="en-US" sz="1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48" name="标题 3"/>
          <p:cNvSpPr/>
          <p:nvPr/>
        </p:nvSpPr>
        <p:spPr>
          <a:xfrm>
            <a:off x="1165860" y="1207770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02</a:t>
            </a:r>
          </a:p>
        </p:txBody>
      </p:sp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>
                <a:solidFill>
                  <a:schemeClr val="bg1"/>
                </a:solidFill>
                <a:sym typeface="微软雅黑" panose="020B0503020204020204" pitchFamily="34" charset="-122"/>
              </a:rPr>
              <a:t>三、教师专业发展水平和课程开发能力不高。</a:t>
            </a:r>
            <a:endParaRPr lang="zh-CN" altLang="en-US" sz="1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40995" y="1723390"/>
            <a:ext cx="8208645" cy="2582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80000"/>
              </a:lnSpc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专题与日常研究的关联度不强，研究课还没真正成为已有研究水平的集中汇聚，而日常课也没能将已有研究成果积淀内化；缺少有影响力和领先性的实践性资源，校本独特性不够，品牌打造意识不强，有实干但少了凝练成果与转化。各学科课程体系要进一步思考学段、序列、综合三个因素，挖掘并转化学科育人价值；年段培养目标递进性不够强，缺少匹配的考核评价机制，落实效果不够好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20"/>
          <p:cNvGrpSpPr/>
          <p:nvPr/>
        </p:nvGrpSpPr>
        <p:grpSpPr bwMode="auto">
          <a:xfrm>
            <a:off x="1095222" y="1047625"/>
            <a:ext cx="2896235" cy="579834"/>
            <a:chOff x="0" y="0"/>
            <a:chExt cx="3861680" cy="773274"/>
          </a:xfrm>
        </p:grpSpPr>
        <p:pic>
          <p:nvPicPr>
            <p:cNvPr id="41" name="图片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文本框 22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142007" cy="45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indent="0">
                <a:buNone/>
              </a:pPr>
              <a:r>
                <a:rPr lang="zh-CN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教师</a:t>
              </a:r>
              <a:r>
                <a:rPr lang="zh-CN" sz="1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发展的再跨越。</a:t>
              </a:r>
              <a:endParaRPr lang="zh-CN" altLang="en-US" sz="1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49" name="标题 3"/>
          <p:cNvSpPr/>
          <p:nvPr/>
        </p:nvSpPr>
        <p:spPr>
          <a:xfrm>
            <a:off x="1165860" y="1207770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03</a:t>
            </a:r>
          </a:p>
        </p:txBody>
      </p:sp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10" y="2897505"/>
            <a:ext cx="3399790" cy="2245995"/>
          </a:xfrm>
          <a:prstGeom prst="rect">
            <a:avLst/>
          </a:prstGeom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>
                <a:solidFill>
                  <a:schemeClr val="bg1"/>
                </a:solidFill>
                <a:sym typeface="微软雅黑" panose="020B0503020204020204" pitchFamily="34" charset="-122"/>
              </a:rPr>
              <a:t>三、教师专业发展水平和课程开发能力不高。</a:t>
            </a:r>
            <a:endParaRPr lang="zh-CN" altLang="en-US" sz="1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340995" y="1723390"/>
            <a:ext cx="8208645" cy="219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90000"/>
              </a:lnSpc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由于近三年来学校办学规模的扩大和教师的急剧增加，就个体而言，教师发展存在较大的差异，“塔基不实、塔尖不高”将可能成为教师发展的最大问题。就群体而言，变革压力加大了，需动力机制配套化；师资需求提高了，需研修的系统化；师资流动提速了，需梯队的立体化。</a:t>
            </a:r>
            <a:endParaRPr lang="zh-CN" altLang="en-US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209" y="1570934"/>
            <a:ext cx="5986791" cy="357256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75" y="549814"/>
            <a:ext cx="1108261" cy="108905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>
                <a:solidFill>
                  <a:schemeClr val="bg1"/>
                </a:solidFill>
                <a:sym typeface="微软雅黑" panose="020B0503020204020204" pitchFamily="34" charset="-122"/>
              </a:rPr>
              <a:t>四、学生成长系列主题和德育特色不明。</a:t>
            </a:r>
            <a:endParaRPr lang="zh-CN" altLang="en-US" sz="1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6" name="组合 12"/>
          <p:cNvGrpSpPr/>
          <p:nvPr/>
        </p:nvGrpSpPr>
        <p:grpSpPr bwMode="auto">
          <a:xfrm>
            <a:off x="1381211" y="1494348"/>
            <a:ext cx="2983865" cy="579834"/>
            <a:chOff x="0" y="0"/>
            <a:chExt cx="3978522" cy="773274"/>
          </a:xfrm>
        </p:grpSpPr>
        <p:pic>
          <p:nvPicPr>
            <p:cNvPr id="17" name="图片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文本框 32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258849" cy="564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indent="0" algn="ctr">
                <a:lnSpc>
                  <a:spcPct val="120000"/>
                </a:lnSpc>
                <a:buNone/>
                <a:defRPr/>
              </a:pPr>
              <a:r>
                <a:rPr lang="zh-CN" altLang="en-US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班级认识不够深入。</a:t>
              </a:r>
              <a:endParaRPr lang="zh-CN" altLang="en-US" sz="1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 bwMode="auto">
          <a:xfrm>
            <a:off x="2013432" y="2281351"/>
            <a:ext cx="3057525" cy="579835"/>
            <a:chOff x="0" y="0"/>
            <a:chExt cx="4076735" cy="773274"/>
          </a:xfrm>
        </p:grpSpPr>
        <p:pic>
          <p:nvPicPr>
            <p:cNvPr id="35" name="图片 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文本框 19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357062" cy="564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indent="0" algn="ctr">
                <a:lnSpc>
                  <a:spcPct val="120000"/>
                </a:lnSpc>
                <a:buNone/>
                <a:defRPr/>
              </a:pPr>
              <a:r>
                <a:rPr lang="zh-CN" altLang="en-US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活动建设融通性不强。</a:t>
              </a:r>
              <a:endParaRPr lang="zh-CN" altLang="en-US" sz="1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40" name="组合 20"/>
          <p:cNvGrpSpPr/>
          <p:nvPr/>
        </p:nvGrpSpPr>
        <p:grpSpPr bwMode="auto">
          <a:xfrm>
            <a:off x="2013432" y="3270760"/>
            <a:ext cx="3572510" cy="579834"/>
            <a:chOff x="0" y="0"/>
            <a:chExt cx="4763388" cy="773274"/>
          </a:xfrm>
        </p:grpSpPr>
        <p:pic>
          <p:nvPicPr>
            <p:cNvPr id="41" name="图片 2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文本框 22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4043715" cy="45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indent="0">
                <a:buNone/>
              </a:pPr>
              <a:r>
                <a:rPr lang="zh-CN" altLang="en-US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学生公民素养需再提升。</a:t>
              </a:r>
              <a:endParaRPr lang="zh-CN" altLang="en-US" sz="1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47" name="标题 3"/>
          <p:cNvSpPr/>
          <p:nvPr/>
        </p:nvSpPr>
        <p:spPr>
          <a:xfrm>
            <a:off x="1438275" y="1680210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01</a:t>
            </a:r>
          </a:p>
        </p:txBody>
      </p:sp>
      <p:sp>
        <p:nvSpPr>
          <p:cNvPr id="48" name="标题 3"/>
          <p:cNvSpPr/>
          <p:nvPr/>
        </p:nvSpPr>
        <p:spPr>
          <a:xfrm>
            <a:off x="2084070" y="2441575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02</a:t>
            </a:r>
          </a:p>
        </p:txBody>
      </p:sp>
      <p:sp>
        <p:nvSpPr>
          <p:cNvPr id="49" name="标题 3"/>
          <p:cNvSpPr/>
          <p:nvPr/>
        </p:nvSpPr>
        <p:spPr>
          <a:xfrm>
            <a:off x="2084070" y="3430905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209" y="1570934"/>
            <a:ext cx="5986791" cy="357256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75" y="549814"/>
            <a:ext cx="1108261" cy="108905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>
                <a:solidFill>
                  <a:schemeClr val="bg1"/>
                </a:solidFill>
                <a:sym typeface="微软雅黑" panose="020B0503020204020204" pitchFamily="34" charset="-122"/>
              </a:rPr>
              <a:t>四、学生成长系列主题和德育特色不明。</a:t>
            </a:r>
            <a:endParaRPr lang="zh-CN" altLang="en-US" sz="1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16" name="组合 12"/>
          <p:cNvGrpSpPr/>
          <p:nvPr/>
        </p:nvGrpSpPr>
        <p:grpSpPr bwMode="auto">
          <a:xfrm>
            <a:off x="1076411" y="1059373"/>
            <a:ext cx="2983865" cy="579834"/>
            <a:chOff x="0" y="0"/>
            <a:chExt cx="3978522" cy="773274"/>
          </a:xfrm>
        </p:grpSpPr>
        <p:pic>
          <p:nvPicPr>
            <p:cNvPr id="17" name="图片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文本框 32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258849" cy="564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indent="0" algn="ctr">
                <a:lnSpc>
                  <a:spcPct val="120000"/>
                </a:lnSpc>
                <a:buNone/>
                <a:defRPr/>
              </a:pPr>
              <a:r>
                <a:rPr lang="zh-CN" altLang="en-US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班级认识不够深入。</a:t>
              </a:r>
              <a:endParaRPr lang="zh-CN" altLang="en-US" sz="1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47" name="标题 3"/>
          <p:cNvSpPr/>
          <p:nvPr/>
        </p:nvSpPr>
        <p:spPr>
          <a:xfrm>
            <a:off x="1133475" y="1245235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01</a:t>
            </a:r>
          </a:p>
        </p:txBody>
      </p:sp>
      <p:sp>
        <p:nvSpPr>
          <p:cNvPr id="10" name="矩形 9"/>
          <p:cNvSpPr/>
          <p:nvPr/>
        </p:nvSpPr>
        <p:spPr>
          <a:xfrm>
            <a:off x="386715" y="1774825"/>
            <a:ext cx="5932805" cy="166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fontAlgn="auto">
              <a:lnSpc>
                <a:spcPct val="190000"/>
              </a:lnSpc>
              <a:extLst>
                <a:ext uri="{35155182-B16C-46BC-9424-99874614C6A1}">
                  <wpsdc:indentchars xmlns="" xmlns:wpsdc="http://www.wps.cn/officeDocument/2017/drawingmlCustomData" val="200" checksum="59296752"/>
                </a:ext>
              </a:extLst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对于“班级”“班主任”“班级建设”的认识不够深入，需进一步深化，还需要构建家、校、社多力合一的共育平台，专业支持系统需进一步更新。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5" y="586105"/>
            <a:ext cx="3288030" cy="349250"/>
          </a:xfrm>
        </p:spPr>
        <p:txBody>
          <a:bodyPr/>
          <a:lstStyle/>
          <a:p>
            <a:r>
              <a:rPr lang="zh-CN" sz="1800">
                <a:solidFill>
                  <a:schemeClr val="bg1"/>
                </a:solidFill>
                <a:sym typeface="+mn-ea"/>
              </a:rPr>
              <a:t>三、节点助发展，长程求累进。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zh-CN" altLang="en-US" sz="2000" strike="noStrike" spc="300" noProof="1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盘点——三年是善真文化的激扬</a:t>
            </a:r>
          </a:p>
        </p:txBody>
      </p:sp>
      <p:pic>
        <p:nvPicPr>
          <p:cNvPr id="14" name="图片 13" descr="曹燕执教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420000">
            <a:off x="506095" y="2835275"/>
            <a:ext cx="1543685" cy="2082165"/>
          </a:xfrm>
          <a:prstGeom prst="snip2DiagRect">
            <a:avLst>
              <a:gd name="adj1" fmla="val 0"/>
              <a:gd name="adj2" fmla="val 16667"/>
            </a:avLst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5" name="图片 14" descr="督评专家听取汇报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52365" y="3639185"/>
            <a:ext cx="1843405" cy="1383030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6" name="图片 15" descr="贺维娜执教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7900" y="789305"/>
            <a:ext cx="1878330" cy="1059180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7" name="图片 16" descr="李文琴执教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300000">
            <a:off x="7267575" y="2463800"/>
            <a:ext cx="1609725" cy="2146935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8" name="图片 17" descr="盛校长汇报三年行思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6550" y="1203325"/>
            <a:ext cx="1713230" cy="1285240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9" name="图片 18" descr="综合实践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41820" y="681990"/>
            <a:ext cx="2025650" cy="1139825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0" name="文本框 19"/>
          <p:cNvSpPr txBox="1"/>
          <p:nvPr/>
        </p:nvSpPr>
        <p:spPr>
          <a:xfrm>
            <a:off x="2049780" y="1848485"/>
            <a:ext cx="5307965" cy="2084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356870">
              <a:lnSpc>
                <a:spcPct val="120000"/>
              </a:lnSpc>
            </a:pPr>
            <a:r>
              <a:rPr 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2016年10月27日，学校接受了新北区素质教育督导评估。2017年10月迎接了市教科院调研。在课堂评估中，48位老师优良课百分百，得到调研组的褒奖。两次调研，真实呈现了师生舒展自然的生存状态，充分彰显了薛小人锲而不舍、追求卓越的“善真”情怀。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 bwMode="auto">
          <a:xfrm>
            <a:off x="1076172" y="1047546"/>
            <a:ext cx="3057525" cy="579835"/>
            <a:chOff x="0" y="0"/>
            <a:chExt cx="4076735" cy="773274"/>
          </a:xfrm>
        </p:grpSpPr>
        <p:pic>
          <p:nvPicPr>
            <p:cNvPr id="35" name="图片 3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文本框 19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357062" cy="564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indent="0" algn="ctr">
                <a:lnSpc>
                  <a:spcPct val="120000"/>
                </a:lnSpc>
                <a:buNone/>
                <a:defRPr/>
              </a:pPr>
              <a:r>
                <a:rPr lang="zh-CN" altLang="en-US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活动建设融通性不强。</a:t>
              </a:r>
              <a:endParaRPr lang="zh-CN" altLang="en-US" sz="1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48" name="标题 3"/>
          <p:cNvSpPr/>
          <p:nvPr/>
        </p:nvSpPr>
        <p:spPr>
          <a:xfrm>
            <a:off x="1146810" y="1207770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02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209" y="1570934"/>
            <a:ext cx="5986791" cy="357256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75" y="549814"/>
            <a:ext cx="1108261" cy="108905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>
                <a:solidFill>
                  <a:schemeClr val="bg1"/>
                </a:solidFill>
                <a:sym typeface="微软雅黑" panose="020B0503020204020204" pitchFamily="34" charset="-122"/>
              </a:rPr>
              <a:t>四、学生成长系列主题和德育特色不明。</a:t>
            </a:r>
            <a:endParaRPr lang="zh-CN" altLang="en-US" sz="1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6715" y="1774825"/>
            <a:ext cx="5932805" cy="166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fontAlgn="auto">
              <a:lnSpc>
                <a:spcPct val="190000"/>
              </a:lnSpc>
              <a:extLst>
                <a:ext uri="{35155182-B16C-46BC-9424-99874614C6A1}">
                  <wpsdc:indentchars xmlns="" xmlns:wpsdc="http://www.wps.cn/officeDocument/2017/drawingmlCustomData" val="200" checksum="59296752"/>
                </a:ext>
              </a:extLst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各年段的活动尚未形成清晰的序列性、递进性；班级文化建设与学校大型活动、学科活动的融合度有待进一步增强；学生活动机制建设缺乏系统性和力度。</a:t>
            </a:r>
            <a:endParaRPr lang="zh-CN" altLang="en-US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20"/>
          <p:cNvGrpSpPr/>
          <p:nvPr/>
        </p:nvGrpSpPr>
        <p:grpSpPr bwMode="auto">
          <a:xfrm>
            <a:off x="1076172" y="1029845"/>
            <a:ext cx="3572510" cy="579834"/>
            <a:chOff x="0" y="0"/>
            <a:chExt cx="4763388" cy="773274"/>
          </a:xfrm>
        </p:grpSpPr>
        <p:pic>
          <p:nvPicPr>
            <p:cNvPr id="41" name="图片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文本框 22"/>
            <p:cNvSpPr txBox="1">
              <a:spLocks noChangeArrowheads="1"/>
            </p:cNvSpPr>
            <p:nvPr/>
          </p:nvSpPr>
          <p:spPr bwMode="auto">
            <a:xfrm>
              <a:off x="719673" y="280305"/>
              <a:ext cx="4043715" cy="45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lvl="0" indent="0">
                <a:buNone/>
              </a:pPr>
              <a:r>
                <a:rPr lang="zh-CN" altLang="en-US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学生公民素养需再提升。</a:t>
              </a:r>
              <a:endParaRPr lang="zh-CN" altLang="en-US" sz="1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49" name="标题 3"/>
          <p:cNvSpPr/>
          <p:nvPr/>
        </p:nvSpPr>
        <p:spPr>
          <a:xfrm>
            <a:off x="1146810" y="1189990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03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7209" y="1570934"/>
            <a:ext cx="5986791" cy="3572566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175" y="549814"/>
            <a:ext cx="1108261" cy="108905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>
                <a:solidFill>
                  <a:schemeClr val="bg1"/>
                </a:solidFill>
                <a:sym typeface="微软雅黑" panose="020B0503020204020204" pitchFamily="34" charset="-122"/>
              </a:rPr>
              <a:t>四、学生成长系列主题和德育特色不明。</a:t>
            </a:r>
            <a:endParaRPr lang="zh-CN" altLang="en-US" sz="1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86715" y="1774825"/>
            <a:ext cx="5932805" cy="150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fontAlgn="auto">
              <a:lnSpc>
                <a:spcPct val="170000"/>
              </a:lnSpc>
              <a:extLst>
                <a:ext uri="{35155182-B16C-46BC-9424-99874614C6A1}">
                  <wpsdc:indentchars xmlns="" xmlns:wpsdc="http://www.wps.cn/officeDocument/2017/drawingmlCustomData" val="200" checksum="59296752"/>
                </a:ext>
              </a:extLst>
            </a:pPr>
            <a:r>
              <a:rPr lang="zh-CN" altLang="en-US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需要在学校善真文化的浸润下，构建校本化的学生核心素养体系；需要在育人目标体系的引领下，打造“善真娃素养工程”，明确标准，规范实施，让评价落地生根。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10" y="2897505"/>
            <a:ext cx="3399790" cy="2245995"/>
          </a:xfrm>
          <a:prstGeom prst="rect">
            <a:avLst/>
          </a:prstGeom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>
                <a:solidFill>
                  <a:schemeClr val="bg1"/>
                </a:solidFill>
                <a:sym typeface="微软雅黑" panose="020B0503020204020204" pitchFamily="34" charset="-122"/>
              </a:rPr>
              <a:t>五、一校两区资源利用和后勤保障水平有待提升。</a:t>
            </a:r>
            <a:endParaRPr lang="zh-CN" altLang="en-US" sz="1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32105" y="1330325"/>
            <a:ext cx="8571230" cy="25279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55600">
              <a:lnSpc>
                <a:spcPct val="220000"/>
              </a:lnSpc>
            </a:pPr>
            <a:r>
              <a:rPr lang="en-US" altLang="zh-CN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随着办学规模的扩张，老校区的改造，教师学生的增多，学校设施的紧张，教育技术的发展，服务人员的差异，这些都给学校的校园安全、教育教学和后勤保障等带来了极大的挑战。如何在聚合资源，细化运作中筑“有序、高效、精致”的善真服务保障，我们也面临巨大压力。</a:t>
            </a:r>
            <a:endParaRPr lang="zh-CN" altLang="en-US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0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0" y="1363001"/>
            <a:ext cx="2998660" cy="3205861"/>
          </a:xfrm>
          <a:prstGeom prst="rect">
            <a:avLst/>
          </a:prstGeom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3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393440" y="1158875"/>
            <a:ext cx="5426710" cy="2861310"/>
          </a:xfrm>
          <a:prstGeom prst="rect">
            <a:avLst/>
          </a:prstGeom>
          <a:solidFill>
            <a:schemeClr val="lt1">
              <a:alpha val="5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indent="260985"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满载收获，我们怀揣梦想，奔向希望。正视问题，我们继续前行，锲而不舍。相信，在下一个旅程，生命将绽放得更加灿烂！让我们携手创造，翘首以盼，共同谱写薛小善真新篇章！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图片 8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7051" r="6713"/>
          <a:stretch>
            <a:fillRect/>
          </a:stretch>
        </p:blipFill>
        <p:spPr>
          <a:xfrm>
            <a:off x="0" y="2987328"/>
            <a:ext cx="9144000" cy="2408129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09" y="378710"/>
            <a:ext cx="876968" cy="936761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80" y="3415800"/>
            <a:ext cx="1058434" cy="414341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79623"/>
            <a:ext cx="1584176" cy="620151"/>
          </a:xfrm>
          <a:prstGeom prst="rect">
            <a:avLst/>
          </a:prstGeom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97" name="TextBox 1"/>
          <p:cNvSpPr txBox="1"/>
          <p:nvPr/>
        </p:nvSpPr>
        <p:spPr>
          <a:xfrm>
            <a:off x="635" y="1777365"/>
            <a:ext cx="9143365" cy="14452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lvl="1" algn="ctr">
              <a:buClrTx/>
              <a:buSzTx/>
              <a:buFontTx/>
              <a:defRPr/>
            </a:pPr>
            <a:r>
              <a:rPr lang="zh-CN" altLang="en-US" sz="8800" b="1" spc="300" smtClean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E30000"/>
                    </a:gs>
                    <a:gs pos="90000">
                      <a:srgbClr val="C00000"/>
                    </a:gs>
                    <a:gs pos="48000">
                      <a:schemeClr val="tx1"/>
                    </a:gs>
                  </a:gsLst>
                  <a:lin ang="2700000"/>
                  <a:tileRect r="-100000" b="-100000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谢谢</a:t>
            </a:r>
            <a:r>
              <a:rPr lang="en-US" altLang="zh-CN" sz="8800" b="1" spc="300" smtClean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8000">
                      <a:srgbClr val="E30000"/>
                    </a:gs>
                    <a:gs pos="90000">
                      <a:srgbClr val="C00000"/>
                    </a:gs>
                    <a:gs pos="48000">
                      <a:schemeClr val="tx1"/>
                    </a:gs>
                  </a:gsLst>
                  <a:lin ang="2700000"/>
                  <a:tileRect r="-100000" b="-100000"/>
                </a:gra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9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8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1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645" y="1239520"/>
            <a:ext cx="2875280" cy="2994025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73735" y="586105"/>
            <a:ext cx="3342640" cy="349250"/>
          </a:xfrm>
        </p:spPr>
        <p:txBody>
          <a:bodyPr/>
          <a:lstStyle/>
          <a:p>
            <a:r>
              <a:rPr lang="zh-CN" sz="1800">
                <a:solidFill>
                  <a:schemeClr val="bg1"/>
                </a:solidFill>
                <a:sym typeface="+mn-ea"/>
              </a:rPr>
              <a:t>四、研发课程群，培植新特质。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16230" y="1121410"/>
            <a:ext cx="5733415" cy="357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40000"/>
              </a:lnSpc>
              <a:extLst>
                <a:ext uri="{35155182-B16C-46BC-9424-99874614C6A1}">
                  <wpsdc:indentchars xmlns="" xmlns:wpsdc="http://www.wps.cn/officeDocument/2017/drawingmlCustomData" val="200" checksum="59296752"/>
                </a:ext>
              </a:extLst>
            </a:pPr>
            <a:r>
              <a:rPr 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始业课程”、“四季课程”、“畅玩乐享课程”……特色化、主题化、多元化的校本课程群的设计与开发，跨界与融合，让寻常的校园生活充盈着创造之乐、成长之美，是学生内涵发展、自由发展的一把金钥匙。2016年末，我们由此成功申报了省级立项课题《三精课程：指向学生核心素养培育的校本课程群开发研究》。2017年3月，该课题又确定为教育部第二批校本课程推进项目。学校《农耕课程》也获得江苏省优秀校本课程评比二等奖。</a:t>
            </a:r>
            <a:endParaRPr lang="zh-CN" altLang="en-US"/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zh-CN" altLang="en-US" sz="2000" strike="noStrike" spc="300" noProof="1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盘点——三年是善真文化的激扬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73735" y="586105"/>
            <a:ext cx="3352165" cy="349250"/>
          </a:xfrm>
        </p:spPr>
        <p:txBody>
          <a:bodyPr/>
          <a:lstStyle/>
          <a:p>
            <a:r>
              <a:rPr lang="zh-CN" sz="1800">
                <a:sym typeface="+mn-ea"/>
              </a:rPr>
              <a:t>五、炼教学新功，扬发展自信。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783205" y="1017270"/>
            <a:ext cx="6209030" cy="33858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508000" fontAlgn="auto">
              <a:lnSpc>
                <a:spcPct val="170000"/>
              </a:lnSpc>
            </a:pPr>
            <a:r>
              <a:rPr 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青年教师的成长成为我们教师发展的一张靓丽名片。他们不断在多元学习中感悟，在专题研究中历练，在反思重建中提升。三年中，有5名教师进入五级梯队；区基本功竞赛一等奖以上有20人次，其中曹燕、王佳佳老师获市评优课一等奖，王粲老师获省音乐基本功比赛二等奖；曹燕老师获省语文评优课一等奖；并于17年成为常州市首届“青年教师英才培养对象”；教师有150多篇论文发表、获奖。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030" y="1965960"/>
            <a:ext cx="3039745" cy="230251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zh-CN" altLang="en-US" sz="2000" strike="noStrike" spc="300" noProof="1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盘点——三年是善真文化的激扬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673735" y="586105"/>
            <a:ext cx="3276600" cy="349250"/>
          </a:xfrm>
        </p:spPr>
        <p:txBody>
          <a:bodyPr/>
          <a:lstStyle/>
          <a:p>
            <a:r>
              <a:rPr lang="zh-CN" sz="1800">
                <a:solidFill>
                  <a:schemeClr val="bg1"/>
                </a:solidFill>
                <a:sym typeface="+mn-ea"/>
              </a:rPr>
              <a:t>六、显学校内涵，创特色文化。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34035" y="1178560"/>
            <a:ext cx="807593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50000"/>
              </a:lnSpc>
              <a:extLst>
                <a:ext uri="{35155182-B16C-46BC-9424-99874614C6A1}">
                  <wpsdc:indentchars xmlns="" xmlns:wpsdc="http://www.wps.cn/officeDocument/2017/drawingmlCustomData" val="200" checksum="59296752"/>
                </a:ext>
              </a:extLst>
            </a:pPr>
            <a:r>
              <a:rPr 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三年中，学校汲取</a:t>
            </a:r>
            <a:r>
              <a:rPr lang="en-US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善真”历史文化精髓，践行“至善求真，适性扬才”的办学理念，老校区勇于传承，追求卓越，以特色项目构建，促校园文化内涵的积淀；新校区移植创生，高位发展，以学校文化顶层设计，推特色品牌的创建与突破。两校区双枝并蒂，“至善”与“求真”自然融合，特色与文化交互链接，绽开了一池墨香。学校法制教育特色受到中国江苏网专访并报道。在各级各类特色项目比赛中，获省一等奖及以上学生近200人次。《江苏省教育科技工会》《常州电视台》《常州教育网》等媒体报道了我校特色文化建设成果18次。</a:t>
            </a:r>
            <a:endParaRPr lang="zh-CN" altLang="en-US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zh-CN" altLang="en-US" sz="2000" strike="noStrike" spc="300" noProof="1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盘点——三年是善真文化的激扬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图片 8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7051" r="6713"/>
          <a:stretch>
            <a:fillRect/>
          </a:stretch>
        </p:blipFill>
        <p:spPr>
          <a:xfrm>
            <a:off x="0" y="2987328"/>
            <a:ext cx="9144000" cy="2408129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891790"/>
            <a:ext cx="876968" cy="936761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80" y="3415800"/>
            <a:ext cx="1058434" cy="414341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79623"/>
            <a:ext cx="1584176" cy="620151"/>
          </a:xfrm>
          <a:prstGeom prst="rect">
            <a:avLst/>
          </a:prstGeom>
        </p:spPr>
      </p:pic>
      <p:sp>
        <p:nvSpPr>
          <p:cNvPr id="75" name="Freeform 46"/>
          <p:cNvSpPr>
            <a:spLocks noEditPoints="1" noChangeArrowheads="1"/>
          </p:cNvSpPr>
          <p:nvPr/>
        </p:nvSpPr>
        <p:spPr bwMode="auto">
          <a:xfrm>
            <a:off x="3635896" y="2558802"/>
            <a:ext cx="709613" cy="461963"/>
          </a:xfrm>
          <a:custGeom>
            <a:avLst/>
            <a:gdLst>
              <a:gd name="T0" fmla="*/ 2147483646 w 700"/>
              <a:gd name="T1" fmla="*/ 2147483646 h 455"/>
              <a:gd name="T2" fmla="*/ 2147483646 w 700"/>
              <a:gd name="T3" fmla="*/ 2147483646 h 455"/>
              <a:gd name="T4" fmla="*/ 2147483646 w 700"/>
              <a:gd name="T5" fmla="*/ 2147483646 h 455"/>
              <a:gd name="T6" fmla="*/ 2147483646 w 700"/>
              <a:gd name="T7" fmla="*/ 2147483646 h 455"/>
              <a:gd name="T8" fmla="*/ 2147483646 w 700"/>
              <a:gd name="T9" fmla="*/ 2147483646 h 455"/>
              <a:gd name="T10" fmla="*/ 2147483646 w 700"/>
              <a:gd name="T11" fmla="*/ 2147483646 h 455"/>
              <a:gd name="T12" fmla="*/ 2147483646 w 700"/>
              <a:gd name="T13" fmla="*/ 2147483646 h 455"/>
              <a:gd name="T14" fmla="*/ 2147483646 w 700"/>
              <a:gd name="T15" fmla="*/ 2147483646 h 455"/>
              <a:gd name="T16" fmla="*/ 2147483646 w 700"/>
              <a:gd name="T17" fmla="*/ 2147483646 h 455"/>
              <a:gd name="T18" fmla="*/ 2147483646 w 700"/>
              <a:gd name="T19" fmla="*/ 2147483646 h 455"/>
              <a:gd name="T20" fmla="*/ 2147483646 w 700"/>
              <a:gd name="T21" fmla="*/ 2147483646 h 455"/>
              <a:gd name="T22" fmla="*/ 2147483646 w 700"/>
              <a:gd name="T23" fmla="*/ 2147483646 h 455"/>
              <a:gd name="T24" fmla="*/ 2147483646 w 700"/>
              <a:gd name="T25" fmla="*/ 2147483646 h 455"/>
              <a:gd name="T26" fmla="*/ 2147483646 w 700"/>
              <a:gd name="T27" fmla="*/ 2147483646 h 455"/>
              <a:gd name="T28" fmla="*/ 2147483646 w 700"/>
              <a:gd name="T29" fmla="*/ 2147483646 h 455"/>
              <a:gd name="T30" fmla="*/ 2147483646 w 700"/>
              <a:gd name="T31" fmla="*/ 2147483646 h 455"/>
              <a:gd name="T32" fmla="*/ 2147483646 w 700"/>
              <a:gd name="T33" fmla="*/ 2147483646 h 455"/>
              <a:gd name="T34" fmla="*/ 2147483646 w 700"/>
              <a:gd name="T35" fmla="*/ 2147483646 h 455"/>
              <a:gd name="T36" fmla="*/ 2147483646 w 700"/>
              <a:gd name="T37" fmla="*/ 2147483646 h 455"/>
              <a:gd name="T38" fmla="*/ 2147483646 w 700"/>
              <a:gd name="T39" fmla="*/ 0 h 455"/>
              <a:gd name="T40" fmla="*/ 2147483646 w 700"/>
              <a:gd name="T41" fmla="*/ 2147483646 h 455"/>
              <a:gd name="T42" fmla="*/ 2147483646 w 700"/>
              <a:gd name="T43" fmla="*/ 2147483646 h 455"/>
              <a:gd name="T44" fmla="*/ 2147483646 w 700"/>
              <a:gd name="T45" fmla="*/ 2147483646 h 455"/>
              <a:gd name="T46" fmla="*/ 2147483646 w 700"/>
              <a:gd name="T47" fmla="*/ 2147483646 h 455"/>
              <a:gd name="T48" fmla="*/ 2147483646 w 700"/>
              <a:gd name="T49" fmla="*/ 2147483646 h 455"/>
              <a:gd name="T50" fmla="*/ 2147483646 w 700"/>
              <a:gd name="T51" fmla="*/ 2147483646 h 455"/>
              <a:gd name="T52" fmla="*/ 2147483646 w 700"/>
              <a:gd name="T53" fmla="*/ 2147483646 h 455"/>
              <a:gd name="T54" fmla="*/ 2147483646 w 700"/>
              <a:gd name="T55" fmla="*/ 2147483646 h 455"/>
              <a:gd name="T56" fmla="*/ 2147483646 w 700"/>
              <a:gd name="T57" fmla="*/ 2147483646 h 455"/>
              <a:gd name="T58" fmla="*/ 2147483646 w 700"/>
              <a:gd name="T59" fmla="*/ 2147483646 h 455"/>
              <a:gd name="T60" fmla="*/ 2147483646 w 700"/>
              <a:gd name="T61" fmla="*/ 2147483646 h 455"/>
              <a:gd name="T62" fmla="*/ 2147483646 w 700"/>
              <a:gd name="T63" fmla="*/ 2147483646 h 455"/>
              <a:gd name="T64" fmla="*/ 2147483646 w 700"/>
              <a:gd name="T65" fmla="*/ 2147483646 h 455"/>
              <a:gd name="T66" fmla="*/ 2147483646 w 700"/>
              <a:gd name="T67" fmla="*/ 2147483646 h 455"/>
              <a:gd name="T68" fmla="*/ 2147483646 w 700"/>
              <a:gd name="T69" fmla="*/ 2147483646 h 455"/>
              <a:gd name="T70" fmla="*/ 2147483646 w 700"/>
              <a:gd name="T71" fmla="*/ 2147483646 h 455"/>
              <a:gd name="T72" fmla="*/ 2147483646 w 700"/>
              <a:gd name="T73" fmla="*/ 2147483646 h 455"/>
              <a:gd name="T74" fmla="*/ 2147483646 w 700"/>
              <a:gd name="T75" fmla="*/ 2147483646 h 455"/>
              <a:gd name="T76" fmla="*/ 2147483646 w 700"/>
              <a:gd name="T77" fmla="*/ 2147483646 h 455"/>
              <a:gd name="T78" fmla="*/ 2147483646 w 700"/>
              <a:gd name="T79" fmla="*/ 2147483646 h 455"/>
              <a:gd name="T80" fmla="*/ 2147483646 w 700"/>
              <a:gd name="T81" fmla="*/ 2147483646 h 455"/>
              <a:gd name="T82" fmla="*/ 2147483646 w 700"/>
              <a:gd name="T83" fmla="*/ 2147483646 h 455"/>
              <a:gd name="T84" fmla="*/ 2147483646 w 700"/>
              <a:gd name="T85" fmla="*/ 2147483646 h 455"/>
              <a:gd name="T86" fmla="*/ 2147483646 w 700"/>
              <a:gd name="T87" fmla="*/ 2147483646 h 455"/>
              <a:gd name="T88" fmla="*/ 2147483646 w 700"/>
              <a:gd name="T89" fmla="*/ 2147483646 h 455"/>
              <a:gd name="T90" fmla="*/ 2147483646 w 700"/>
              <a:gd name="T91" fmla="*/ 2147483646 h 455"/>
              <a:gd name="T92" fmla="*/ 2147483646 w 700"/>
              <a:gd name="T93" fmla="*/ 2147483646 h 455"/>
              <a:gd name="T94" fmla="*/ 2147483646 w 700"/>
              <a:gd name="T95" fmla="*/ 2147483646 h 455"/>
              <a:gd name="T96" fmla="*/ 2147483646 w 700"/>
              <a:gd name="T97" fmla="*/ 2147483646 h 455"/>
              <a:gd name="T98" fmla="*/ 2147483646 w 700"/>
              <a:gd name="T99" fmla="*/ 2147483646 h 455"/>
              <a:gd name="T100" fmla="*/ 2147483646 w 700"/>
              <a:gd name="T101" fmla="*/ 2147483646 h 455"/>
              <a:gd name="T102" fmla="*/ 2147483646 w 700"/>
              <a:gd name="T103" fmla="*/ 2147483646 h 455"/>
              <a:gd name="T104" fmla="*/ 2147483646 w 700"/>
              <a:gd name="T105" fmla="*/ 2147483646 h 455"/>
              <a:gd name="T106" fmla="*/ 2147483646 w 700"/>
              <a:gd name="T107" fmla="*/ 2147483646 h 455"/>
              <a:gd name="T108" fmla="*/ 2147483646 w 700"/>
              <a:gd name="T109" fmla="*/ 2147483646 h 455"/>
              <a:gd name="T110" fmla="*/ 2147483646 w 700"/>
              <a:gd name="T111" fmla="*/ 2147483646 h 455"/>
              <a:gd name="T112" fmla="*/ 2147483646 w 700"/>
              <a:gd name="T113" fmla="*/ 2147483646 h 455"/>
              <a:gd name="T114" fmla="*/ 2147483646 w 700"/>
              <a:gd name="T115" fmla="*/ 2147483646 h 455"/>
              <a:gd name="T116" fmla="*/ 2147483646 w 700"/>
              <a:gd name="T117" fmla="*/ 2147483646 h 455"/>
              <a:gd name="T118" fmla="*/ 2147483646 w 700"/>
              <a:gd name="T119" fmla="*/ 2147483646 h 455"/>
              <a:gd name="T120" fmla="*/ 2147483646 w 700"/>
              <a:gd name="T121" fmla="*/ 0 h 45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00"/>
              <a:gd name="T184" fmla="*/ 0 h 455"/>
              <a:gd name="T185" fmla="*/ 700 w 700"/>
              <a:gd name="T186" fmla="*/ 455 h 45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00" h="455">
                <a:moveTo>
                  <a:pt x="178" y="365"/>
                </a:moveTo>
                <a:cubicBezTo>
                  <a:pt x="117" y="326"/>
                  <a:pt x="87" y="251"/>
                  <a:pt x="120" y="179"/>
                </a:cubicBezTo>
                <a:cubicBezTo>
                  <a:pt x="76" y="169"/>
                  <a:pt x="82" y="105"/>
                  <a:pt x="139" y="103"/>
                </a:cubicBezTo>
                <a:cubicBezTo>
                  <a:pt x="141" y="103"/>
                  <a:pt x="142" y="103"/>
                  <a:pt x="144" y="103"/>
                </a:cubicBezTo>
                <a:cubicBezTo>
                  <a:pt x="163" y="103"/>
                  <a:pt x="201" y="107"/>
                  <a:pt x="222" y="135"/>
                </a:cubicBezTo>
                <a:cubicBezTo>
                  <a:pt x="227" y="143"/>
                  <a:pt x="227" y="154"/>
                  <a:pt x="228" y="164"/>
                </a:cubicBezTo>
                <a:cubicBezTo>
                  <a:pt x="260" y="172"/>
                  <a:pt x="268" y="200"/>
                  <a:pt x="257" y="220"/>
                </a:cubicBezTo>
                <a:cubicBezTo>
                  <a:pt x="293" y="252"/>
                  <a:pt x="273" y="275"/>
                  <a:pt x="260" y="285"/>
                </a:cubicBezTo>
                <a:cubicBezTo>
                  <a:pt x="253" y="290"/>
                  <a:pt x="241" y="293"/>
                  <a:pt x="229" y="293"/>
                </a:cubicBezTo>
                <a:cubicBezTo>
                  <a:pt x="224" y="293"/>
                  <a:pt x="220" y="293"/>
                  <a:pt x="216" y="292"/>
                </a:cubicBezTo>
                <a:cubicBezTo>
                  <a:pt x="178" y="283"/>
                  <a:pt x="193" y="240"/>
                  <a:pt x="211" y="240"/>
                </a:cubicBezTo>
                <a:cubicBezTo>
                  <a:pt x="216" y="240"/>
                  <a:pt x="220" y="242"/>
                  <a:pt x="225" y="248"/>
                </a:cubicBezTo>
                <a:cubicBezTo>
                  <a:pt x="235" y="262"/>
                  <a:pt x="221" y="264"/>
                  <a:pt x="221" y="264"/>
                </a:cubicBezTo>
                <a:cubicBezTo>
                  <a:pt x="224" y="263"/>
                  <a:pt x="226" y="257"/>
                  <a:pt x="225" y="253"/>
                </a:cubicBezTo>
                <a:cubicBezTo>
                  <a:pt x="221" y="250"/>
                  <a:pt x="221" y="250"/>
                  <a:pt x="221" y="250"/>
                </a:cubicBezTo>
                <a:cubicBezTo>
                  <a:pt x="219" y="247"/>
                  <a:pt x="217" y="246"/>
                  <a:pt x="215" y="246"/>
                </a:cubicBezTo>
                <a:cubicBezTo>
                  <a:pt x="208" y="246"/>
                  <a:pt x="202" y="256"/>
                  <a:pt x="202" y="266"/>
                </a:cubicBezTo>
                <a:cubicBezTo>
                  <a:pt x="202" y="276"/>
                  <a:pt x="208" y="286"/>
                  <a:pt x="226" y="286"/>
                </a:cubicBezTo>
                <a:cubicBezTo>
                  <a:pt x="230" y="286"/>
                  <a:pt x="233" y="286"/>
                  <a:pt x="238" y="285"/>
                </a:cubicBezTo>
                <a:cubicBezTo>
                  <a:pt x="250" y="283"/>
                  <a:pt x="262" y="278"/>
                  <a:pt x="267" y="269"/>
                </a:cubicBezTo>
                <a:cubicBezTo>
                  <a:pt x="279" y="248"/>
                  <a:pt x="263" y="230"/>
                  <a:pt x="250" y="222"/>
                </a:cubicBezTo>
                <a:cubicBezTo>
                  <a:pt x="266" y="192"/>
                  <a:pt x="241" y="178"/>
                  <a:pt x="220" y="170"/>
                </a:cubicBezTo>
                <a:cubicBezTo>
                  <a:pt x="217" y="149"/>
                  <a:pt x="221" y="132"/>
                  <a:pt x="191" y="121"/>
                </a:cubicBezTo>
                <a:cubicBezTo>
                  <a:pt x="177" y="116"/>
                  <a:pt x="158" y="112"/>
                  <a:pt x="141" y="112"/>
                </a:cubicBezTo>
                <a:cubicBezTo>
                  <a:pt x="115" y="112"/>
                  <a:pt x="94" y="122"/>
                  <a:pt x="103" y="158"/>
                </a:cubicBezTo>
                <a:cubicBezTo>
                  <a:pt x="104" y="163"/>
                  <a:pt x="112" y="171"/>
                  <a:pt x="118" y="172"/>
                </a:cubicBezTo>
                <a:cubicBezTo>
                  <a:pt x="123" y="173"/>
                  <a:pt x="128" y="174"/>
                  <a:pt x="132" y="174"/>
                </a:cubicBezTo>
                <a:cubicBezTo>
                  <a:pt x="145" y="174"/>
                  <a:pt x="147" y="166"/>
                  <a:pt x="146" y="159"/>
                </a:cubicBezTo>
                <a:cubicBezTo>
                  <a:pt x="145" y="152"/>
                  <a:pt x="141" y="145"/>
                  <a:pt x="142" y="145"/>
                </a:cubicBezTo>
                <a:cubicBezTo>
                  <a:pt x="142" y="145"/>
                  <a:pt x="143" y="145"/>
                  <a:pt x="143" y="146"/>
                </a:cubicBezTo>
                <a:cubicBezTo>
                  <a:pt x="149" y="151"/>
                  <a:pt x="153" y="160"/>
                  <a:pt x="153" y="169"/>
                </a:cubicBezTo>
                <a:cubicBezTo>
                  <a:pt x="153" y="178"/>
                  <a:pt x="149" y="192"/>
                  <a:pt x="149" y="192"/>
                </a:cubicBezTo>
                <a:cubicBezTo>
                  <a:pt x="149" y="192"/>
                  <a:pt x="149" y="192"/>
                  <a:pt x="149" y="192"/>
                </a:cubicBezTo>
                <a:cubicBezTo>
                  <a:pt x="146" y="205"/>
                  <a:pt x="137" y="227"/>
                  <a:pt x="136" y="251"/>
                </a:cubicBezTo>
                <a:cubicBezTo>
                  <a:pt x="132" y="330"/>
                  <a:pt x="206" y="363"/>
                  <a:pt x="249" y="399"/>
                </a:cubicBezTo>
                <a:cubicBezTo>
                  <a:pt x="199" y="369"/>
                  <a:pt x="119" y="330"/>
                  <a:pt x="129" y="244"/>
                </a:cubicBezTo>
                <a:cubicBezTo>
                  <a:pt x="132" y="220"/>
                  <a:pt x="136" y="198"/>
                  <a:pt x="145" y="177"/>
                </a:cubicBezTo>
                <a:cubicBezTo>
                  <a:pt x="132" y="179"/>
                  <a:pt x="128" y="178"/>
                  <a:pt x="123" y="189"/>
                </a:cubicBezTo>
                <a:cubicBezTo>
                  <a:pt x="95" y="263"/>
                  <a:pt x="134" y="330"/>
                  <a:pt x="178" y="365"/>
                </a:cubicBezTo>
                <a:moveTo>
                  <a:pt x="103" y="0"/>
                </a:moveTo>
                <a:cubicBezTo>
                  <a:pt x="102" y="0"/>
                  <a:pt x="101" y="0"/>
                  <a:pt x="100" y="0"/>
                </a:cubicBezTo>
                <a:cubicBezTo>
                  <a:pt x="91" y="1"/>
                  <a:pt x="86" y="7"/>
                  <a:pt x="82" y="14"/>
                </a:cubicBezTo>
                <a:cubicBezTo>
                  <a:pt x="78" y="12"/>
                  <a:pt x="74" y="12"/>
                  <a:pt x="70" y="12"/>
                </a:cubicBezTo>
                <a:cubicBezTo>
                  <a:pt x="50" y="12"/>
                  <a:pt x="31" y="26"/>
                  <a:pt x="27" y="43"/>
                </a:cubicBezTo>
                <a:cubicBezTo>
                  <a:pt x="26" y="51"/>
                  <a:pt x="30" y="57"/>
                  <a:pt x="29" y="63"/>
                </a:cubicBezTo>
                <a:cubicBezTo>
                  <a:pt x="26" y="77"/>
                  <a:pt x="0" y="93"/>
                  <a:pt x="13" y="124"/>
                </a:cubicBezTo>
                <a:cubicBezTo>
                  <a:pt x="15" y="130"/>
                  <a:pt x="24" y="136"/>
                  <a:pt x="30" y="140"/>
                </a:cubicBezTo>
                <a:cubicBezTo>
                  <a:pt x="38" y="146"/>
                  <a:pt x="45" y="148"/>
                  <a:pt x="51" y="148"/>
                </a:cubicBezTo>
                <a:cubicBezTo>
                  <a:pt x="63" y="148"/>
                  <a:pt x="70" y="138"/>
                  <a:pt x="72" y="129"/>
                </a:cubicBezTo>
                <a:cubicBezTo>
                  <a:pt x="75" y="119"/>
                  <a:pt x="72" y="110"/>
                  <a:pt x="64" y="110"/>
                </a:cubicBezTo>
                <a:cubicBezTo>
                  <a:pt x="61" y="110"/>
                  <a:pt x="57" y="111"/>
                  <a:pt x="51" y="115"/>
                </a:cubicBezTo>
                <a:cubicBezTo>
                  <a:pt x="54" y="107"/>
                  <a:pt x="61" y="102"/>
                  <a:pt x="67" y="102"/>
                </a:cubicBezTo>
                <a:cubicBezTo>
                  <a:pt x="73" y="102"/>
                  <a:pt x="78" y="106"/>
                  <a:pt x="81" y="114"/>
                </a:cubicBezTo>
                <a:cubicBezTo>
                  <a:pt x="88" y="137"/>
                  <a:pt x="72" y="166"/>
                  <a:pt x="70" y="187"/>
                </a:cubicBezTo>
                <a:cubicBezTo>
                  <a:pt x="67" y="228"/>
                  <a:pt x="82" y="265"/>
                  <a:pt x="95" y="293"/>
                </a:cubicBezTo>
                <a:cubicBezTo>
                  <a:pt x="118" y="343"/>
                  <a:pt x="175" y="396"/>
                  <a:pt x="250" y="415"/>
                </a:cubicBezTo>
                <a:cubicBezTo>
                  <a:pt x="270" y="420"/>
                  <a:pt x="295" y="423"/>
                  <a:pt x="319" y="423"/>
                </a:cubicBezTo>
                <a:cubicBezTo>
                  <a:pt x="337" y="423"/>
                  <a:pt x="354" y="421"/>
                  <a:pt x="369" y="417"/>
                </a:cubicBezTo>
                <a:cubicBezTo>
                  <a:pt x="385" y="412"/>
                  <a:pt x="401" y="411"/>
                  <a:pt x="420" y="411"/>
                </a:cubicBezTo>
                <a:cubicBezTo>
                  <a:pt x="434" y="411"/>
                  <a:pt x="450" y="412"/>
                  <a:pt x="468" y="413"/>
                </a:cubicBezTo>
                <a:cubicBezTo>
                  <a:pt x="515" y="417"/>
                  <a:pt x="556" y="425"/>
                  <a:pt x="601" y="440"/>
                </a:cubicBezTo>
                <a:cubicBezTo>
                  <a:pt x="634" y="450"/>
                  <a:pt x="694" y="455"/>
                  <a:pt x="699" y="455"/>
                </a:cubicBezTo>
                <a:cubicBezTo>
                  <a:pt x="699" y="455"/>
                  <a:pt x="700" y="455"/>
                  <a:pt x="700" y="455"/>
                </a:cubicBezTo>
                <a:cubicBezTo>
                  <a:pt x="664" y="447"/>
                  <a:pt x="584" y="414"/>
                  <a:pt x="552" y="404"/>
                </a:cubicBezTo>
                <a:cubicBezTo>
                  <a:pt x="522" y="395"/>
                  <a:pt x="498" y="389"/>
                  <a:pt x="460" y="386"/>
                </a:cubicBezTo>
                <a:cubicBezTo>
                  <a:pt x="455" y="386"/>
                  <a:pt x="451" y="386"/>
                  <a:pt x="447" y="386"/>
                </a:cubicBezTo>
                <a:cubicBezTo>
                  <a:pt x="410" y="386"/>
                  <a:pt x="378" y="396"/>
                  <a:pt x="348" y="400"/>
                </a:cubicBezTo>
                <a:cubicBezTo>
                  <a:pt x="340" y="400"/>
                  <a:pt x="332" y="401"/>
                  <a:pt x="324" y="401"/>
                </a:cubicBezTo>
                <a:cubicBezTo>
                  <a:pt x="246" y="401"/>
                  <a:pt x="178" y="356"/>
                  <a:pt x="177" y="269"/>
                </a:cubicBezTo>
                <a:cubicBezTo>
                  <a:pt x="182" y="289"/>
                  <a:pt x="191" y="313"/>
                  <a:pt x="200" y="330"/>
                </a:cubicBezTo>
                <a:cubicBezTo>
                  <a:pt x="217" y="362"/>
                  <a:pt x="269" y="395"/>
                  <a:pt x="319" y="395"/>
                </a:cubicBezTo>
                <a:cubicBezTo>
                  <a:pt x="323" y="395"/>
                  <a:pt x="328" y="395"/>
                  <a:pt x="332" y="394"/>
                </a:cubicBezTo>
                <a:cubicBezTo>
                  <a:pt x="362" y="390"/>
                  <a:pt x="392" y="381"/>
                  <a:pt x="425" y="379"/>
                </a:cubicBezTo>
                <a:cubicBezTo>
                  <a:pt x="432" y="378"/>
                  <a:pt x="438" y="378"/>
                  <a:pt x="444" y="378"/>
                </a:cubicBezTo>
                <a:cubicBezTo>
                  <a:pt x="490" y="378"/>
                  <a:pt x="521" y="390"/>
                  <a:pt x="558" y="397"/>
                </a:cubicBezTo>
                <a:cubicBezTo>
                  <a:pt x="536" y="380"/>
                  <a:pt x="494" y="362"/>
                  <a:pt x="458" y="361"/>
                </a:cubicBezTo>
                <a:cubicBezTo>
                  <a:pt x="457" y="361"/>
                  <a:pt x="455" y="361"/>
                  <a:pt x="453" y="361"/>
                </a:cubicBezTo>
                <a:cubicBezTo>
                  <a:pt x="434" y="361"/>
                  <a:pt x="413" y="363"/>
                  <a:pt x="394" y="365"/>
                </a:cubicBezTo>
                <a:cubicBezTo>
                  <a:pt x="374" y="367"/>
                  <a:pt x="355" y="369"/>
                  <a:pt x="338" y="369"/>
                </a:cubicBezTo>
                <a:cubicBezTo>
                  <a:pt x="316" y="369"/>
                  <a:pt x="298" y="366"/>
                  <a:pt x="289" y="354"/>
                </a:cubicBezTo>
                <a:cubicBezTo>
                  <a:pt x="256" y="308"/>
                  <a:pt x="291" y="270"/>
                  <a:pt x="316" y="270"/>
                </a:cubicBezTo>
                <a:cubicBezTo>
                  <a:pt x="328" y="270"/>
                  <a:pt x="338" y="279"/>
                  <a:pt x="337" y="300"/>
                </a:cubicBezTo>
                <a:cubicBezTo>
                  <a:pt x="331" y="286"/>
                  <a:pt x="323" y="280"/>
                  <a:pt x="313" y="280"/>
                </a:cubicBezTo>
                <a:cubicBezTo>
                  <a:pt x="313" y="280"/>
                  <a:pt x="313" y="280"/>
                  <a:pt x="313" y="280"/>
                </a:cubicBezTo>
                <a:cubicBezTo>
                  <a:pt x="303" y="283"/>
                  <a:pt x="297" y="288"/>
                  <a:pt x="297" y="300"/>
                </a:cubicBezTo>
                <a:cubicBezTo>
                  <a:pt x="296" y="311"/>
                  <a:pt x="312" y="328"/>
                  <a:pt x="329" y="330"/>
                </a:cubicBezTo>
                <a:cubicBezTo>
                  <a:pt x="332" y="330"/>
                  <a:pt x="335" y="331"/>
                  <a:pt x="338" y="331"/>
                </a:cubicBezTo>
                <a:cubicBezTo>
                  <a:pt x="359" y="331"/>
                  <a:pt x="379" y="319"/>
                  <a:pt x="385" y="293"/>
                </a:cubicBezTo>
                <a:cubicBezTo>
                  <a:pt x="390" y="291"/>
                  <a:pt x="411" y="292"/>
                  <a:pt x="413" y="269"/>
                </a:cubicBezTo>
                <a:cubicBezTo>
                  <a:pt x="414" y="253"/>
                  <a:pt x="404" y="232"/>
                  <a:pt x="382" y="232"/>
                </a:cubicBezTo>
                <a:cubicBezTo>
                  <a:pt x="378" y="232"/>
                  <a:pt x="374" y="233"/>
                  <a:pt x="369" y="235"/>
                </a:cubicBezTo>
                <a:cubicBezTo>
                  <a:pt x="375" y="227"/>
                  <a:pt x="376" y="226"/>
                  <a:pt x="386" y="222"/>
                </a:cubicBezTo>
                <a:cubicBezTo>
                  <a:pt x="378" y="201"/>
                  <a:pt x="355" y="193"/>
                  <a:pt x="337" y="193"/>
                </a:cubicBezTo>
                <a:cubicBezTo>
                  <a:pt x="333" y="193"/>
                  <a:pt x="329" y="194"/>
                  <a:pt x="326" y="195"/>
                </a:cubicBezTo>
                <a:cubicBezTo>
                  <a:pt x="319" y="196"/>
                  <a:pt x="312" y="197"/>
                  <a:pt x="305" y="197"/>
                </a:cubicBezTo>
                <a:cubicBezTo>
                  <a:pt x="293" y="197"/>
                  <a:pt x="282" y="194"/>
                  <a:pt x="276" y="190"/>
                </a:cubicBezTo>
                <a:cubicBezTo>
                  <a:pt x="258" y="177"/>
                  <a:pt x="260" y="150"/>
                  <a:pt x="279" y="145"/>
                </a:cubicBezTo>
                <a:cubicBezTo>
                  <a:pt x="282" y="144"/>
                  <a:pt x="285" y="143"/>
                  <a:pt x="288" y="143"/>
                </a:cubicBezTo>
                <a:cubicBezTo>
                  <a:pt x="305" y="143"/>
                  <a:pt x="303" y="164"/>
                  <a:pt x="300" y="172"/>
                </a:cubicBezTo>
                <a:cubicBezTo>
                  <a:pt x="295" y="170"/>
                  <a:pt x="294" y="164"/>
                  <a:pt x="296" y="160"/>
                </a:cubicBezTo>
                <a:cubicBezTo>
                  <a:pt x="297" y="153"/>
                  <a:pt x="292" y="148"/>
                  <a:pt x="286" y="148"/>
                </a:cubicBezTo>
                <a:cubicBezTo>
                  <a:pt x="285" y="148"/>
                  <a:pt x="284" y="149"/>
                  <a:pt x="282" y="150"/>
                </a:cubicBezTo>
                <a:cubicBezTo>
                  <a:pt x="260" y="164"/>
                  <a:pt x="274" y="188"/>
                  <a:pt x="300" y="188"/>
                </a:cubicBezTo>
                <a:cubicBezTo>
                  <a:pt x="309" y="188"/>
                  <a:pt x="319" y="185"/>
                  <a:pt x="330" y="178"/>
                </a:cubicBezTo>
                <a:cubicBezTo>
                  <a:pt x="358" y="161"/>
                  <a:pt x="350" y="128"/>
                  <a:pt x="330" y="115"/>
                </a:cubicBezTo>
                <a:cubicBezTo>
                  <a:pt x="321" y="109"/>
                  <a:pt x="315" y="103"/>
                  <a:pt x="308" y="95"/>
                </a:cubicBezTo>
                <a:cubicBezTo>
                  <a:pt x="290" y="74"/>
                  <a:pt x="299" y="59"/>
                  <a:pt x="257" y="58"/>
                </a:cubicBezTo>
                <a:cubicBezTo>
                  <a:pt x="254" y="48"/>
                  <a:pt x="253" y="37"/>
                  <a:pt x="247" y="30"/>
                </a:cubicBezTo>
                <a:cubicBezTo>
                  <a:pt x="239" y="21"/>
                  <a:pt x="231" y="19"/>
                  <a:pt x="222" y="19"/>
                </a:cubicBezTo>
                <a:cubicBezTo>
                  <a:pt x="219" y="19"/>
                  <a:pt x="215" y="19"/>
                  <a:pt x="212" y="19"/>
                </a:cubicBezTo>
                <a:cubicBezTo>
                  <a:pt x="212" y="19"/>
                  <a:pt x="212" y="19"/>
                  <a:pt x="212" y="19"/>
                </a:cubicBezTo>
                <a:cubicBezTo>
                  <a:pt x="210" y="19"/>
                  <a:pt x="200" y="6"/>
                  <a:pt x="190" y="5"/>
                </a:cubicBezTo>
                <a:cubicBezTo>
                  <a:pt x="188" y="5"/>
                  <a:pt x="186" y="5"/>
                  <a:pt x="184" y="5"/>
                </a:cubicBezTo>
                <a:cubicBezTo>
                  <a:pt x="173" y="5"/>
                  <a:pt x="162" y="9"/>
                  <a:pt x="157" y="14"/>
                </a:cubicBezTo>
                <a:cubicBezTo>
                  <a:pt x="148" y="24"/>
                  <a:pt x="143" y="64"/>
                  <a:pt x="165" y="64"/>
                </a:cubicBezTo>
                <a:cubicBezTo>
                  <a:pt x="167" y="64"/>
                  <a:pt x="169" y="64"/>
                  <a:pt x="171" y="63"/>
                </a:cubicBezTo>
                <a:cubicBezTo>
                  <a:pt x="197" y="57"/>
                  <a:pt x="178" y="38"/>
                  <a:pt x="176" y="32"/>
                </a:cubicBezTo>
                <a:cubicBezTo>
                  <a:pt x="189" y="34"/>
                  <a:pt x="195" y="51"/>
                  <a:pt x="190" y="59"/>
                </a:cubicBezTo>
                <a:cubicBezTo>
                  <a:pt x="184" y="68"/>
                  <a:pt x="176" y="72"/>
                  <a:pt x="168" y="72"/>
                </a:cubicBezTo>
                <a:cubicBezTo>
                  <a:pt x="154" y="72"/>
                  <a:pt x="140" y="60"/>
                  <a:pt x="141" y="40"/>
                </a:cubicBezTo>
                <a:cubicBezTo>
                  <a:pt x="141" y="40"/>
                  <a:pt x="143" y="32"/>
                  <a:pt x="143" y="30"/>
                </a:cubicBezTo>
                <a:cubicBezTo>
                  <a:pt x="140" y="17"/>
                  <a:pt x="121" y="0"/>
                  <a:pt x="103" y="0"/>
                </a:cubicBezTo>
              </a:path>
            </a:pathLst>
          </a:custGeom>
          <a:solidFill>
            <a:srgbClr val="2E2E2E">
              <a:alpha val="8313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/>
          </a:p>
        </p:txBody>
      </p:sp>
      <p:pic>
        <p:nvPicPr>
          <p:cNvPr id="76" name="图片 9"/>
          <p:cNvPicPr preferRelativeResize="0"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90" y="1194346"/>
            <a:ext cx="1608535" cy="2281238"/>
          </a:xfrm>
          <a:custGeom>
            <a:avLst/>
            <a:gdLst>
              <a:gd name="T0" fmla="*/ 0 w 2380222"/>
              <a:gd name="T1" fmla="*/ 0 h 3377169"/>
              <a:gd name="T2" fmla="*/ 2380222 w 2380222"/>
              <a:gd name="T3" fmla="*/ 0 h 3377169"/>
              <a:gd name="T4" fmla="*/ 2380222 w 2380222"/>
              <a:gd name="T5" fmla="*/ 3377169 h 3377169"/>
              <a:gd name="T6" fmla="*/ 0 w 2380222"/>
              <a:gd name="T7" fmla="*/ 3377169 h 3377169"/>
              <a:gd name="T8" fmla="*/ 0 w 2380222"/>
              <a:gd name="T9" fmla="*/ 0 h 3377169"/>
              <a:gd name="T10" fmla="*/ 2380222 w 2380222"/>
              <a:gd name="T11" fmla="*/ 3377169 h 3377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380222" h="3377169">
                <a:moveTo>
                  <a:pt x="0" y="0"/>
                </a:moveTo>
                <a:lnTo>
                  <a:pt x="2380222" y="0"/>
                </a:lnTo>
                <a:lnTo>
                  <a:pt x="2380222" y="3377169"/>
                </a:lnTo>
                <a:lnTo>
                  <a:pt x="0" y="337716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77" name="矩形 4"/>
          <p:cNvSpPr>
            <a:spLocks noChangeArrowheads="1"/>
          </p:cNvSpPr>
          <p:nvPr/>
        </p:nvSpPr>
        <p:spPr bwMode="auto">
          <a:xfrm>
            <a:off x="4319913" y="1956189"/>
            <a:ext cx="7631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dirty="0" smtClean="0">
                <a:solidFill>
                  <a:srgbClr val="FFFFFF"/>
                </a:solidFill>
                <a:latin typeface="禹卫书法行书简体" pitchFamily="2" charset="-122"/>
                <a:ea typeface="禹卫书法行书简体" pitchFamily="2" charset="-122"/>
                <a:sym typeface="禹卫书法行书简体" pitchFamily="2" charset="-122"/>
              </a:rPr>
              <a:t>贰</a:t>
            </a:r>
            <a:endParaRPr lang="zh-CN" altLang="en-US" sz="4000" b="1" dirty="0">
              <a:solidFill>
                <a:srgbClr val="FFFFFF"/>
              </a:solidFill>
              <a:latin typeface="禹卫书法行书简体" pitchFamily="2" charset="-122"/>
              <a:ea typeface="禹卫书法行书简体" pitchFamily="2" charset="-122"/>
              <a:sym typeface="禹卫书法行书简体" pitchFamily="2" charset="-122"/>
            </a:endParaRPr>
          </a:p>
        </p:txBody>
      </p:sp>
      <p:sp>
        <p:nvSpPr>
          <p:cNvPr id="78" name="矩形 12"/>
          <p:cNvSpPr>
            <a:spLocks noChangeArrowheads="1"/>
          </p:cNvSpPr>
          <p:nvPr/>
        </p:nvSpPr>
        <p:spPr bwMode="auto">
          <a:xfrm>
            <a:off x="254635" y="3315970"/>
            <a:ext cx="8775065" cy="61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400" b="1" spc="30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篇章二：梳理——三年是历练蜕变的践行</a:t>
            </a:r>
            <a:endParaRPr lang="zh-CN" altLang="en-US" sz="3400" b="1" spc="30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sym typeface="+mn-ea"/>
            </a:endParaRPr>
          </a:p>
        </p:txBody>
      </p:sp>
      <p:grpSp>
        <p:nvGrpSpPr>
          <p:cNvPr id="79" name="组合 15"/>
          <p:cNvGrpSpPr/>
          <p:nvPr/>
        </p:nvGrpSpPr>
        <p:grpSpPr bwMode="auto">
          <a:xfrm rot="1780350">
            <a:off x="5169422" y="1430090"/>
            <a:ext cx="492919" cy="352425"/>
            <a:chOff x="0" y="0"/>
            <a:chExt cx="1614487" cy="1154113"/>
          </a:xfrm>
        </p:grpSpPr>
        <p:sp>
          <p:nvSpPr>
            <p:cNvPr id="80" name="Freeform 48"/>
            <p:cNvSpPr>
              <a:spLocks noChangeArrowheads="1"/>
            </p:cNvSpPr>
            <p:nvPr/>
          </p:nvSpPr>
          <p:spPr bwMode="auto">
            <a:xfrm>
              <a:off x="957262" y="935038"/>
              <a:ext cx="338137" cy="219075"/>
            </a:xfrm>
            <a:custGeom>
              <a:avLst/>
              <a:gdLst>
                <a:gd name="T0" fmla="*/ 2147483646 w 90"/>
                <a:gd name="T1" fmla="*/ 0 h 58"/>
                <a:gd name="T2" fmla="*/ 0 w 90"/>
                <a:gd name="T3" fmla="*/ 2147483646 h 58"/>
                <a:gd name="T4" fmla="*/ 2147483646 w 90"/>
                <a:gd name="T5" fmla="*/ 2147483646 h 58"/>
                <a:gd name="T6" fmla="*/ 2147483646 w 90"/>
                <a:gd name="T7" fmla="*/ 2147483646 h 58"/>
                <a:gd name="T8" fmla="*/ 2147483646 w 90"/>
                <a:gd name="T9" fmla="*/ 2147483646 h 58"/>
                <a:gd name="T10" fmla="*/ 2147483646 w 90"/>
                <a:gd name="T11" fmla="*/ 0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"/>
                <a:gd name="T19" fmla="*/ 0 h 58"/>
                <a:gd name="T20" fmla="*/ 90 w 90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" h="58">
                  <a:moveTo>
                    <a:pt x="40" y="0"/>
                  </a:moveTo>
                  <a:cubicBezTo>
                    <a:pt x="16" y="17"/>
                    <a:pt x="19" y="35"/>
                    <a:pt x="0" y="40"/>
                  </a:cubicBezTo>
                  <a:cubicBezTo>
                    <a:pt x="17" y="52"/>
                    <a:pt x="34" y="58"/>
                    <a:pt x="48" y="58"/>
                  </a:cubicBezTo>
                  <a:cubicBezTo>
                    <a:pt x="68" y="58"/>
                    <a:pt x="84" y="47"/>
                    <a:pt x="90" y="21"/>
                  </a:cubicBezTo>
                  <a:cubicBezTo>
                    <a:pt x="86" y="22"/>
                    <a:pt x="83" y="22"/>
                    <a:pt x="79" y="22"/>
                  </a:cubicBezTo>
                  <a:cubicBezTo>
                    <a:pt x="60" y="22"/>
                    <a:pt x="45" y="13"/>
                    <a:pt x="40" y="0"/>
                  </a:cubicBezTo>
                </a:path>
              </a:pathLst>
            </a:custGeom>
            <a:solidFill>
              <a:srgbClr val="2E2E2E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1" name="Freeform 49"/>
            <p:cNvSpPr>
              <a:spLocks noChangeArrowheads="1"/>
            </p:cNvSpPr>
            <p:nvPr/>
          </p:nvSpPr>
          <p:spPr bwMode="auto">
            <a:xfrm>
              <a:off x="0" y="503238"/>
              <a:ext cx="1168400" cy="650875"/>
            </a:xfrm>
            <a:custGeom>
              <a:avLst/>
              <a:gdLst>
                <a:gd name="T0" fmla="*/ 2147483646 w 311"/>
                <a:gd name="T1" fmla="*/ 0 h 173"/>
                <a:gd name="T2" fmla="*/ 2147483646 w 311"/>
                <a:gd name="T3" fmla="*/ 2147483646 h 173"/>
                <a:gd name="T4" fmla="*/ 0 w 311"/>
                <a:gd name="T5" fmla="*/ 2147483646 h 173"/>
                <a:gd name="T6" fmla="*/ 2147483646 w 311"/>
                <a:gd name="T7" fmla="*/ 2147483646 h 173"/>
                <a:gd name="T8" fmla="*/ 2147483646 w 311"/>
                <a:gd name="T9" fmla="*/ 2147483646 h 173"/>
                <a:gd name="T10" fmla="*/ 2147483646 w 311"/>
                <a:gd name="T11" fmla="*/ 2147483646 h 173"/>
                <a:gd name="T12" fmla="*/ 2147483646 w 311"/>
                <a:gd name="T13" fmla="*/ 2147483646 h 173"/>
                <a:gd name="T14" fmla="*/ 2147483646 w 311"/>
                <a:gd name="T15" fmla="*/ 2147483646 h 173"/>
                <a:gd name="T16" fmla="*/ 2147483646 w 311"/>
                <a:gd name="T17" fmla="*/ 2147483646 h 173"/>
                <a:gd name="T18" fmla="*/ 2147483646 w 311"/>
                <a:gd name="T19" fmla="*/ 2147483646 h 173"/>
                <a:gd name="T20" fmla="*/ 2147483646 w 311"/>
                <a:gd name="T21" fmla="*/ 2147483646 h 173"/>
                <a:gd name="T22" fmla="*/ 2147483646 w 311"/>
                <a:gd name="T23" fmla="*/ 2147483646 h 173"/>
                <a:gd name="T24" fmla="*/ 2147483646 w 311"/>
                <a:gd name="T25" fmla="*/ 2147483646 h 173"/>
                <a:gd name="T26" fmla="*/ 2147483646 w 311"/>
                <a:gd name="T27" fmla="*/ 2147483646 h 173"/>
                <a:gd name="T28" fmla="*/ 2147483646 w 311"/>
                <a:gd name="T29" fmla="*/ 2147483646 h 173"/>
                <a:gd name="T30" fmla="*/ 2147483646 w 311"/>
                <a:gd name="T31" fmla="*/ 2147483646 h 173"/>
                <a:gd name="T32" fmla="*/ 2147483646 w 311"/>
                <a:gd name="T33" fmla="*/ 2147483646 h 173"/>
                <a:gd name="T34" fmla="*/ 2147483646 w 311"/>
                <a:gd name="T35" fmla="*/ 2147483646 h 173"/>
                <a:gd name="T36" fmla="*/ 2147483646 w 311"/>
                <a:gd name="T37" fmla="*/ 2147483646 h 173"/>
                <a:gd name="T38" fmla="*/ 2147483646 w 311"/>
                <a:gd name="T39" fmla="*/ 2147483646 h 173"/>
                <a:gd name="T40" fmla="*/ 2147483646 w 311"/>
                <a:gd name="T41" fmla="*/ 0 h 1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11"/>
                <a:gd name="T64" fmla="*/ 0 h 173"/>
                <a:gd name="T65" fmla="*/ 311 w 311"/>
                <a:gd name="T66" fmla="*/ 173 h 17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11" h="173">
                  <a:moveTo>
                    <a:pt x="194" y="0"/>
                  </a:moveTo>
                  <a:cubicBezTo>
                    <a:pt x="154" y="0"/>
                    <a:pt x="110" y="29"/>
                    <a:pt x="70" y="68"/>
                  </a:cubicBezTo>
                  <a:cubicBezTo>
                    <a:pt x="17" y="120"/>
                    <a:pt x="32" y="131"/>
                    <a:pt x="0" y="173"/>
                  </a:cubicBezTo>
                  <a:cubicBezTo>
                    <a:pt x="55" y="127"/>
                    <a:pt x="49" y="92"/>
                    <a:pt x="112" y="67"/>
                  </a:cubicBezTo>
                  <a:cubicBezTo>
                    <a:pt x="134" y="58"/>
                    <a:pt x="151" y="54"/>
                    <a:pt x="165" y="54"/>
                  </a:cubicBezTo>
                  <a:cubicBezTo>
                    <a:pt x="184" y="54"/>
                    <a:pt x="198" y="63"/>
                    <a:pt x="211" y="77"/>
                  </a:cubicBezTo>
                  <a:cubicBezTo>
                    <a:pt x="206" y="75"/>
                    <a:pt x="199" y="74"/>
                    <a:pt x="190" y="74"/>
                  </a:cubicBezTo>
                  <a:cubicBezTo>
                    <a:pt x="167" y="74"/>
                    <a:pt x="139" y="84"/>
                    <a:pt x="155" y="109"/>
                  </a:cubicBezTo>
                  <a:cubicBezTo>
                    <a:pt x="164" y="123"/>
                    <a:pt x="176" y="125"/>
                    <a:pt x="187" y="125"/>
                  </a:cubicBezTo>
                  <a:cubicBezTo>
                    <a:pt x="188" y="125"/>
                    <a:pt x="190" y="125"/>
                    <a:pt x="191" y="125"/>
                  </a:cubicBezTo>
                  <a:cubicBezTo>
                    <a:pt x="193" y="125"/>
                    <a:pt x="194" y="125"/>
                    <a:pt x="196" y="125"/>
                  </a:cubicBezTo>
                  <a:cubicBezTo>
                    <a:pt x="197" y="125"/>
                    <a:pt x="198" y="125"/>
                    <a:pt x="199" y="125"/>
                  </a:cubicBezTo>
                  <a:cubicBezTo>
                    <a:pt x="203" y="137"/>
                    <a:pt x="206" y="147"/>
                    <a:pt x="221" y="153"/>
                  </a:cubicBezTo>
                  <a:cubicBezTo>
                    <a:pt x="224" y="154"/>
                    <a:pt x="227" y="155"/>
                    <a:pt x="231" y="155"/>
                  </a:cubicBezTo>
                  <a:cubicBezTo>
                    <a:pt x="240" y="155"/>
                    <a:pt x="250" y="151"/>
                    <a:pt x="257" y="143"/>
                  </a:cubicBezTo>
                  <a:cubicBezTo>
                    <a:pt x="259" y="141"/>
                    <a:pt x="261" y="134"/>
                    <a:pt x="261" y="134"/>
                  </a:cubicBezTo>
                  <a:cubicBezTo>
                    <a:pt x="261" y="134"/>
                    <a:pt x="261" y="134"/>
                    <a:pt x="261" y="134"/>
                  </a:cubicBezTo>
                  <a:cubicBezTo>
                    <a:pt x="261" y="134"/>
                    <a:pt x="261" y="134"/>
                    <a:pt x="261" y="134"/>
                  </a:cubicBezTo>
                  <a:cubicBezTo>
                    <a:pt x="261" y="134"/>
                    <a:pt x="261" y="134"/>
                    <a:pt x="261" y="134"/>
                  </a:cubicBezTo>
                  <a:cubicBezTo>
                    <a:pt x="311" y="104"/>
                    <a:pt x="294" y="49"/>
                    <a:pt x="238" y="13"/>
                  </a:cubicBezTo>
                  <a:cubicBezTo>
                    <a:pt x="224" y="4"/>
                    <a:pt x="210" y="0"/>
                    <a:pt x="194" y="0"/>
                  </a:cubicBezTo>
                </a:path>
              </a:pathLst>
            </a:custGeom>
            <a:solidFill>
              <a:srgbClr val="2E2E2E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2" name="Freeform 50"/>
            <p:cNvSpPr>
              <a:spLocks noChangeArrowheads="1"/>
            </p:cNvSpPr>
            <p:nvPr/>
          </p:nvSpPr>
          <p:spPr bwMode="auto">
            <a:xfrm>
              <a:off x="131762" y="354013"/>
              <a:ext cx="1482725" cy="619125"/>
            </a:xfrm>
            <a:custGeom>
              <a:avLst/>
              <a:gdLst>
                <a:gd name="T0" fmla="*/ 2147483646 w 395"/>
                <a:gd name="T1" fmla="*/ 0 h 165"/>
                <a:gd name="T2" fmla="*/ 2147483646 w 395"/>
                <a:gd name="T3" fmla="*/ 2147483646 h 165"/>
                <a:gd name="T4" fmla="*/ 2147483646 w 395"/>
                <a:gd name="T5" fmla="*/ 2147483646 h 165"/>
                <a:gd name="T6" fmla="*/ 0 w 395"/>
                <a:gd name="T7" fmla="*/ 2147483646 h 165"/>
                <a:gd name="T8" fmla="*/ 2147483646 w 395"/>
                <a:gd name="T9" fmla="*/ 2147483646 h 165"/>
                <a:gd name="T10" fmla="*/ 2147483646 w 395"/>
                <a:gd name="T11" fmla="*/ 2147483646 h 165"/>
                <a:gd name="T12" fmla="*/ 2147483646 w 395"/>
                <a:gd name="T13" fmla="*/ 2147483646 h 165"/>
                <a:gd name="T14" fmla="*/ 2147483646 w 395"/>
                <a:gd name="T15" fmla="*/ 2147483646 h 165"/>
                <a:gd name="T16" fmla="*/ 2147483646 w 395"/>
                <a:gd name="T17" fmla="*/ 2147483646 h 165"/>
                <a:gd name="T18" fmla="*/ 2147483646 w 395"/>
                <a:gd name="T19" fmla="*/ 2147483646 h 165"/>
                <a:gd name="T20" fmla="*/ 2147483646 w 395"/>
                <a:gd name="T21" fmla="*/ 2147483646 h 165"/>
                <a:gd name="T22" fmla="*/ 2147483646 w 395"/>
                <a:gd name="T23" fmla="*/ 2147483646 h 165"/>
                <a:gd name="T24" fmla="*/ 2147483646 w 395"/>
                <a:gd name="T25" fmla="*/ 2147483646 h 165"/>
                <a:gd name="T26" fmla="*/ 2147483646 w 395"/>
                <a:gd name="T27" fmla="*/ 2147483646 h 165"/>
                <a:gd name="T28" fmla="*/ 2147483646 w 395"/>
                <a:gd name="T29" fmla="*/ 2147483646 h 165"/>
                <a:gd name="T30" fmla="*/ 2147483646 w 395"/>
                <a:gd name="T31" fmla="*/ 2147483646 h 165"/>
                <a:gd name="T32" fmla="*/ 2147483646 w 395"/>
                <a:gd name="T33" fmla="*/ 2147483646 h 165"/>
                <a:gd name="T34" fmla="*/ 2147483646 w 395"/>
                <a:gd name="T35" fmla="*/ 2147483646 h 165"/>
                <a:gd name="T36" fmla="*/ 2147483646 w 395"/>
                <a:gd name="T37" fmla="*/ 2147483646 h 165"/>
                <a:gd name="T38" fmla="*/ 2147483646 w 395"/>
                <a:gd name="T39" fmla="*/ 2147483646 h 165"/>
                <a:gd name="T40" fmla="*/ 2147483646 w 395"/>
                <a:gd name="T41" fmla="*/ 0 h 16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95"/>
                <a:gd name="T64" fmla="*/ 0 h 165"/>
                <a:gd name="T65" fmla="*/ 395 w 395"/>
                <a:gd name="T66" fmla="*/ 165 h 16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95" h="165">
                  <a:moveTo>
                    <a:pt x="179" y="0"/>
                  </a:moveTo>
                  <a:cubicBezTo>
                    <a:pt x="175" y="0"/>
                    <a:pt x="171" y="1"/>
                    <a:pt x="168" y="1"/>
                  </a:cubicBezTo>
                  <a:cubicBezTo>
                    <a:pt x="148" y="3"/>
                    <a:pt x="116" y="12"/>
                    <a:pt x="84" y="35"/>
                  </a:cubicBezTo>
                  <a:cubicBezTo>
                    <a:pt x="58" y="54"/>
                    <a:pt x="18" y="109"/>
                    <a:pt x="0" y="132"/>
                  </a:cubicBezTo>
                  <a:cubicBezTo>
                    <a:pt x="59" y="69"/>
                    <a:pt x="109" y="27"/>
                    <a:pt x="158" y="27"/>
                  </a:cubicBezTo>
                  <a:cubicBezTo>
                    <a:pt x="189" y="27"/>
                    <a:pt x="219" y="44"/>
                    <a:pt x="251" y="81"/>
                  </a:cubicBezTo>
                  <a:cubicBezTo>
                    <a:pt x="274" y="108"/>
                    <a:pt x="262" y="141"/>
                    <a:pt x="274" y="155"/>
                  </a:cubicBezTo>
                  <a:cubicBezTo>
                    <a:pt x="280" y="163"/>
                    <a:pt x="290" y="165"/>
                    <a:pt x="300" y="165"/>
                  </a:cubicBezTo>
                  <a:cubicBezTo>
                    <a:pt x="311" y="165"/>
                    <a:pt x="321" y="163"/>
                    <a:pt x="327" y="161"/>
                  </a:cubicBezTo>
                  <a:cubicBezTo>
                    <a:pt x="366" y="148"/>
                    <a:pt x="395" y="73"/>
                    <a:pt x="351" y="49"/>
                  </a:cubicBezTo>
                  <a:cubicBezTo>
                    <a:pt x="348" y="48"/>
                    <a:pt x="346" y="47"/>
                    <a:pt x="343" y="47"/>
                  </a:cubicBezTo>
                  <a:cubicBezTo>
                    <a:pt x="334" y="47"/>
                    <a:pt x="326" y="57"/>
                    <a:pt x="316" y="61"/>
                  </a:cubicBezTo>
                  <a:cubicBezTo>
                    <a:pt x="313" y="62"/>
                    <a:pt x="296" y="62"/>
                    <a:pt x="294" y="64"/>
                  </a:cubicBezTo>
                  <a:cubicBezTo>
                    <a:pt x="277" y="77"/>
                    <a:pt x="290" y="95"/>
                    <a:pt x="301" y="95"/>
                  </a:cubicBezTo>
                  <a:cubicBezTo>
                    <a:pt x="306" y="95"/>
                    <a:pt x="312" y="90"/>
                    <a:pt x="313" y="78"/>
                  </a:cubicBezTo>
                  <a:cubicBezTo>
                    <a:pt x="323" y="87"/>
                    <a:pt x="312" y="100"/>
                    <a:pt x="312" y="100"/>
                  </a:cubicBezTo>
                  <a:cubicBezTo>
                    <a:pt x="310" y="103"/>
                    <a:pt x="305" y="104"/>
                    <a:pt x="300" y="104"/>
                  </a:cubicBezTo>
                  <a:cubicBezTo>
                    <a:pt x="293" y="104"/>
                    <a:pt x="284" y="100"/>
                    <a:pt x="280" y="87"/>
                  </a:cubicBezTo>
                  <a:cubicBezTo>
                    <a:pt x="277" y="77"/>
                    <a:pt x="279" y="66"/>
                    <a:pt x="285" y="57"/>
                  </a:cubicBezTo>
                  <a:cubicBezTo>
                    <a:pt x="264" y="33"/>
                    <a:pt x="237" y="19"/>
                    <a:pt x="211" y="5"/>
                  </a:cubicBezTo>
                  <a:cubicBezTo>
                    <a:pt x="206" y="2"/>
                    <a:pt x="191" y="0"/>
                    <a:pt x="179" y="0"/>
                  </a:cubicBezTo>
                </a:path>
              </a:pathLst>
            </a:custGeom>
            <a:solidFill>
              <a:srgbClr val="2E2E2E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3" name="Freeform 51"/>
            <p:cNvSpPr>
              <a:spLocks noChangeArrowheads="1"/>
            </p:cNvSpPr>
            <p:nvPr/>
          </p:nvSpPr>
          <p:spPr bwMode="auto">
            <a:xfrm>
              <a:off x="296862" y="0"/>
              <a:ext cx="1249362" cy="596900"/>
            </a:xfrm>
            <a:custGeom>
              <a:avLst/>
              <a:gdLst>
                <a:gd name="T0" fmla="*/ 2147483646 w 333"/>
                <a:gd name="T1" fmla="*/ 0 h 159"/>
                <a:gd name="T2" fmla="*/ 2147483646 w 333"/>
                <a:gd name="T3" fmla="*/ 2147483646 h 159"/>
                <a:gd name="T4" fmla="*/ 2147483646 w 333"/>
                <a:gd name="T5" fmla="*/ 2147483646 h 159"/>
                <a:gd name="T6" fmla="*/ 2147483646 w 333"/>
                <a:gd name="T7" fmla="*/ 2147483646 h 159"/>
                <a:gd name="T8" fmla="*/ 2147483646 w 333"/>
                <a:gd name="T9" fmla="*/ 2147483646 h 159"/>
                <a:gd name="T10" fmla="*/ 2147483646 w 333"/>
                <a:gd name="T11" fmla="*/ 2147483646 h 159"/>
                <a:gd name="T12" fmla="*/ 2147483646 w 333"/>
                <a:gd name="T13" fmla="*/ 2147483646 h 159"/>
                <a:gd name="T14" fmla="*/ 0 w 333"/>
                <a:gd name="T15" fmla="*/ 2147483646 h 159"/>
                <a:gd name="T16" fmla="*/ 2147483646 w 333"/>
                <a:gd name="T17" fmla="*/ 2147483646 h 159"/>
                <a:gd name="T18" fmla="*/ 2147483646 w 333"/>
                <a:gd name="T19" fmla="*/ 2147483646 h 159"/>
                <a:gd name="T20" fmla="*/ 2147483646 w 333"/>
                <a:gd name="T21" fmla="*/ 2147483646 h 159"/>
                <a:gd name="T22" fmla="*/ 2147483646 w 333"/>
                <a:gd name="T23" fmla="*/ 2147483646 h 159"/>
                <a:gd name="T24" fmla="*/ 2147483646 w 333"/>
                <a:gd name="T25" fmla="*/ 2147483646 h 159"/>
                <a:gd name="T26" fmla="*/ 2147483646 w 333"/>
                <a:gd name="T27" fmla="*/ 2147483646 h 159"/>
                <a:gd name="T28" fmla="*/ 2147483646 w 333"/>
                <a:gd name="T29" fmla="*/ 2147483646 h 159"/>
                <a:gd name="T30" fmla="*/ 2147483646 w 333"/>
                <a:gd name="T31" fmla="*/ 2147483646 h 159"/>
                <a:gd name="T32" fmla="*/ 2147483646 w 333"/>
                <a:gd name="T33" fmla="*/ 2147483646 h 159"/>
                <a:gd name="T34" fmla="*/ 2147483646 w 333"/>
                <a:gd name="T35" fmla="*/ 2147483646 h 159"/>
                <a:gd name="T36" fmla="*/ 2147483646 w 333"/>
                <a:gd name="T37" fmla="*/ 2147483646 h 159"/>
                <a:gd name="T38" fmla="*/ 2147483646 w 333"/>
                <a:gd name="T39" fmla="*/ 2147483646 h 159"/>
                <a:gd name="T40" fmla="*/ 2147483646 w 333"/>
                <a:gd name="T41" fmla="*/ 2147483646 h 159"/>
                <a:gd name="T42" fmla="*/ 2147483646 w 333"/>
                <a:gd name="T43" fmla="*/ 2147483646 h 159"/>
                <a:gd name="T44" fmla="*/ 2147483646 w 333"/>
                <a:gd name="T45" fmla="*/ 2147483646 h 159"/>
                <a:gd name="T46" fmla="*/ 2147483646 w 333"/>
                <a:gd name="T47" fmla="*/ 2147483646 h 159"/>
                <a:gd name="T48" fmla="*/ 2147483646 w 333"/>
                <a:gd name="T49" fmla="*/ 2147483646 h 159"/>
                <a:gd name="T50" fmla="*/ 2147483646 w 333"/>
                <a:gd name="T51" fmla="*/ 2147483646 h 159"/>
                <a:gd name="T52" fmla="*/ 2147483646 w 333"/>
                <a:gd name="T53" fmla="*/ 2147483646 h 159"/>
                <a:gd name="T54" fmla="*/ 2147483646 w 333"/>
                <a:gd name="T55" fmla="*/ 2147483646 h 159"/>
                <a:gd name="T56" fmla="*/ 2147483646 w 333"/>
                <a:gd name="T57" fmla="*/ 0 h 1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33"/>
                <a:gd name="T88" fmla="*/ 0 h 159"/>
                <a:gd name="T89" fmla="*/ 333 w 333"/>
                <a:gd name="T90" fmla="*/ 159 h 1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33" h="159">
                  <a:moveTo>
                    <a:pt x="199" y="0"/>
                  </a:moveTo>
                  <a:cubicBezTo>
                    <a:pt x="142" y="0"/>
                    <a:pt x="72" y="33"/>
                    <a:pt x="24" y="92"/>
                  </a:cubicBezTo>
                  <a:cubicBezTo>
                    <a:pt x="41" y="86"/>
                    <a:pt x="70" y="65"/>
                    <a:pt x="90" y="60"/>
                  </a:cubicBezTo>
                  <a:cubicBezTo>
                    <a:pt x="98" y="59"/>
                    <a:pt x="105" y="58"/>
                    <a:pt x="111" y="58"/>
                  </a:cubicBezTo>
                  <a:cubicBezTo>
                    <a:pt x="120" y="58"/>
                    <a:pt x="128" y="60"/>
                    <a:pt x="134" y="65"/>
                  </a:cubicBezTo>
                  <a:cubicBezTo>
                    <a:pt x="132" y="64"/>
                    <a:pt x="130" y="64"/>
                    <a:pt x="128" y="64"/>
                  </a:cubicBezTo>
                  <a:cubicBezTo>
                    <a:pt x="87" y="64"/>
                    <a:pt x="39" y="90"/>
                    <a:pt x="19" y="112"/>
                  </a:cubicBezTo>
                  <a:cubicBezTo>
                    <a:pt x="5" y="127"/>
                    <a:pt x="0" y="158"/>
                    <a:pt x="0" y="159"/>
                  </a:cubicBezTo>
                  <a:cubicBezTo>
                    <a:pt x="38" y="110"/>
                    <a:pt x="90" y="84"/>
                    <a:pt x="136" y="84"/>
                  </a:cubicBezTo>
                  <a:cubicBezTo>
                    <a:pt x="149" y="84"/>
                    <a:pt x="161" y="86"/>
                    <a:pt x="172" y="90"/>
                  </a:cubicBezTo>
                  <a:cubicBezTo>
                    <a:pt x="169" y="74"/>
                    <a:pt x="187" y="52"/>
                    <a:pt x="203" y="52"/>
                  </a:cubicBezTo>
                  <a:cubicBezTo>
                    <a:pt x="204" y="52"/>
                    <a:pt x="206" y="52"/>
                    <a:pt x="207" y="53"/>
                  </a:cubicBezTo>
                  <a:cubicBezTo>
                    <a:pt x="251" y="64"/>
                    <a:pt x="227" y="101"/>
                    <a:pt x="208" y="101"/>
                  </a:cubicBezTo>
                  <a:cubicBezTo>
                    <a:pt x="208" y="101"/>
                    <a:pt x="208" y="101"/>
                    <a:pt x="208" y="101"/>
                  </a:cubicBezTo>
                  <a:cubicBezTo>
                    <a:pt x="207" y="94"/>
                    <a:pt x="214" y="95"/>
                    <a:pt x="220" y="84"/>
                  </a:cubicBezTo>
                  <a:cubicBezTo>
                    <a:pt x="226" y="75"/>
                    <a:pt x="216" y="62"/>
                    <a:pt x="205" y="62"/>
                  </a:cubicBezTo>
                  <a:cubicBezTo>
                    <a:pt x="204" y="62"/>
                    <a:pt x="204" y="62"/>
                    <a:pt x="203" y="62"/>
                  </a:cubicBezTo>
                  <a:cubicBezTo>
                    <a:pt x="154" y="87"/>
                    <a:pt x="202" y="116"/>
                    <a:pt x="227" y="120"/>
                  </a:cubicBezTo>
                  <a:cubicBezTo>
                    <a:pt x="228" y="120"/>
                    <a:pt x="228" y="120"/>
                    <a:pt x="229" y="120"/>
                  </a:cubicBezTo>
                  <a:cubicBezTo>
                    <a:pt x="237" y="120"/>
                    <a:pt x="255" y="113"/>
                    <a:pt x="270" y="96"/>
                  </a:cubicBezTo>
                  <a:cubicBezTo>
                    <a:pt x="270" y="96"/>
                    <a:pt x="270" y="96"/>
                    <a:pt x="270" y="96"/>
                  </a:cubicBezTo>
                  <a:cubicBezTo>
                    <a:pt x="270" y="96"/>
                    <a:pt x="270" y="96"/>
                    <a:pt x="270" y="96"/>
                  </a:cubicBezTo>
                  <a:cubicBezTo>
                    <a:pt x="270" y="96"/>
                    <a:pt x="270" y="96"/>
                    <a:pt x="270" y="96"/>
                  </a:cubicBezTo>
                  <a:cubicBezTo>
                    <a:pt x="270" y="96"/>
                    <a:pt x="270" y="96"/>
                    <a:pt x="270" y="96"/>
                  </a:cubicBezTo>
                  <a:cubicBezTo>
                    <a:pt x="269" y="97"/>
                    <a:pt x="259" y="124"/>
                    <a:pt x="242" y="125"/>
                  </a:cubicBezTo>
                  <a:cubicBezTo>
                    <a:pt x="226" y="127"/>
                    <a:pt x="235" y="146"/>
                    <a:pt x="257" y="146"/>
                  </a:cubicBezTo>
                  <a:cubicBezTo>
                    <a:pt x="260" y="146"/>
                    <a:pt x="263" y="146"/>
                    <a:pt x="266" y="145"/>
                  </a:cubicBezTo>
                  <a:cubicBezTo>
                    <a:pt x="333" y="131"/>
                    <a:pt x="303" y="52"/>
                    <a:pt x="268" y="22"/>
                  </a:cubicBezTo>
                  <a:cubicBezTo>
                    <a:pt x="250" y="7"/>
                    <a:pt x="226" y="0"/>
                    <a:pt x="199" y="0"/>
                  </a:cubicBezTo>
                </a:path>
              </a:pathLst>
            </a:custGeom>
            <a:solidFill>
              <a:srgbClr val="2E2E2E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</p:grpSp>
      <p:grpSp>
        <p:nvGrpSpPr>
          <p:cNvPr id="84" name="组合 22"/>
          <p:cNvGrpSpPr/>
          <p:nvPr/>
        </p:nvGrpSpPr>
        <p:grpSpPr bwMode="auto">
          <a:xfrm>
            <a:off x="5276578" y="2620715"/>
            <a:ext cx="473869" cy="564356"/>
            <a:chOff x="0" y="0"/>
            <a:chExt cx="631825" cy="752476"/>
          </a:xfrm>
        </p:grpSpPr>
        <p:sp>
          <p:nvSpPr>
            <p:cNvPr id="85" name="Freeform 202"/>
            <p:cNvSpPr>
              <a:spLocks noChangeArrowheads="1"/>
            </p:cNvSpPr>
            <p:nvPr/>
          </p:nvSpPr>
          <p:spPr bwMode="auto">
            <a:xfrm>
              <a:off x="266700" y="488950"/>
              <a:ext cx="3175" cy="4763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6" name="Freeform 203"/>
            <p:cNvSpPr>
              <a:spLocks noChangeArrowheads="1"/>
            </p:cNvSpPr>
            <p:nvPr/>
          </p:nvSpPr>
          <p:spPr bwMode="auto">
            <a:xfrm>
              <a:off x="153987" y="211138"/>
              <a:ext cx="368300" cy="307975"/>
            </a:xfrm>
            <a:custGeom>
              <a:avLst/>
              <a:gdLst>
                <a:gd name="T0" fmla="*/ 2147483646 w 98"/>
                <a:gd name="T1" fmla="*/ 2147483646 h 82"/>
                <a:gd name="T2" fmla="*/ 2147483646 w 98"/>
                <a:gd name="T3" fmla="*/ 2147483646 h 82"/>
                <a:gd name="T4" fmla="*/ 2147483646 w 98"/>
                <a:gd name="T5" fmla="*/ 2147483646 h 82"/>
                <a:gd name="T6" fmla="*/ 2147483646 w 98"/>
                <a:gd name="T7" fmla="*/ 2147483646 h 82"/>
                <a:gd name="T8" fmla="*/ 2147483646 w 98"/>
                <a:gd name="T9" fmla="*/ 2147483646 h 82"/>
                <a:gd name="T10" fmla="*/ 2147483646 w 98"/>
                <a:gd name="T11" fmla="*/ 2147483646 h 82"/>
                <a:gd name="T12" fmla="*/ 2147483646 w 98"/>
                <a:gd name="T13" fmla="*/ 2147483646 h 82"/>
                <a:gd name="T14" fmla="*/ 2147483646 w 98"/>
                <a:gd name="T15" fmla="*/ 2147483646 h 82"/>
                <a:gd name="T16" fmla="*/ 2147483646 w 98"/>
                <a:gd name="T17" fmla="*/ 2147483646 h 82"/>
                <a:gd name="T18" fmla="*/ 2147483646 w 98"/>
                <a:gd name="T19" fmla="*/ 2147483646 h 82"/>
                <a:gd name="T20" fmla="*/ 2147483646 w 98"/>
                <a:gd name="T21" fmla="*/ 2147483646 h 82"/>
                <a:gd name="T22" fmla="*/ 2147483646 w 98"/>
                <a:gd name="T23" fmla="*/ 2147483646 h 82"/>
                <a:gd name="T24" fmla="*/ 2147483646 w 98"/>
                <a:gd name="T25" fmla="*/ 2147483646 h 82"/>
                <a:gd name="T26" fmla="*/ 2147483646 w 98"/>
                <a:gd name="T27" fmla="*/ 2147483646 h 82"/>
                <a:gd name="T28" fmla="*/ 2147483646 w 98"/>
                <a:gd name="T29" fmla="*/ 2147483646 h 82"/>
                <a:gd name="T30" fmla="*/ 2147483646 w 98"/>
                <a:gd name="T31" fmla="*/ 2147483646 h 82"/>
                <a:gd name="T32" fmla="*/ 2147483646 w 98"/>
                <a:gd name="T33" fmla="*/ 2147483646 h 82"/>
                <a:gd name="T34" fmla="*/ 2147483646 w 98"/>
                <a:gd name="T35" fmla="*/ 2147483646 h 82"/>
                <a:gd name="T36" fmla="*/ 2147483646 w 98"/>
                <a:gd name="T37" fmla="*/ 2147483646 h 82"/>
                <a:gd name="T38" fmla="*/ 2147483646 w 98"/>
                <a:gd name="T39" fmla="*/ 2147483646 h 82"/>
                <a:gd name="T40" fmla="*/ 2147483646 w 98"/>
                <a:gd name="T41" fmla="*/ 2147483646 h 82"/>
                <a:gd name="T42" fmla="*/ 2147483646 w 98"/>
                <a:gd name="T43" fmla="*/ 2147483646 h 82"/>
                <a:gd name="T44" fmla="*/ 2147483646 w 98"/>
                <a:gd name="T45" fmla="*/ 2147483646 h 82"/>
                <a:gd name="T46" fmla="*/ 2147483646 w 98"/>
                <a:gd name="T47" fmla="*/ 2147483646 h 82"/>
                <a:gd name="T48" fmla="*/ 2147483646 w 98"/>
                <a:gd name="T49" fmla="*/ 2147483646 h 82"/>
                <a:gd name="T50" fmla="*/ 2147483646 w 98"/>
                <a:gd name="T51" fmla="*/ 2147483646 h 82"/>
                <a:gd name="T52" fmla="*/ 2147483646 w 98"/>
                <a:gd name="T53" fmla="*/ 2147483646 h 82"/>
                <a:gd name="T54" fmla="*/ 2147483646 w 98"/>
                <a:gd name="T55" fmla="*/ 2147483646 h 82"/>
                <a:gd name="T56" fmla="*/ 2147483646 w 98"/>
                <a:gd name="T57" fmla="*/ 2147483646 h 82"/>
                <a:gd name="T58" fmla="*/ 2147483646 w 98"/>
                <a:gd name="T59" fmla="*/ 2147483646 h 82"/>
                <a:gd name="T60" fmla="*/ 2147483646 w 98"/>
                <a:gd name="T61" fmla="*/ 2147483646 h 82"/>
                <a:gd name="T62" fmla="*/ 2147483646 w 98"/>
                <a:gd name="T63" fmla="*/ 2147483646 h 82"/>
                <a:gd name="T64" fmla="*/ 2147483646 w 98"/>
                <a:gd name="T65" fmla="*/ 2147483646 h 82"/>
                <a:gd name="T66" fmla="*/ 2147483646 w 98"/>
                <a:gd name="T67" fmla="*/ 2147483646 h 82"/>
                <a:gd name="T68" fmla="*/ 2147483646 w 98"/>
                <a:gd name="T69" fmla="*/ 2147483646 h 82"/>
                <a:gd name="T70" fmla="*/ 2147483646 w 98"/>
                <a:gd name="T71" fmla="*/ 2147483646 h 82"/>
                <a:gd name="T72" fmla="*/ 2147483646 w 98"/>
                <a:gd name="T73" fmla="*/ 2147483646 h 82"/>
                <a:gd name="T74" fmla="*/ 2147483646 w 98"/>
                <a:gd name="T75" fmla="*/ 2147483646 h 82"/>
                <a:gd name="T76" fmla="*/ 2147483646 w 98"/>
                <a:gd name="T77" fmla="*/ 2147483646 h 82"/>
                <a:gd name="T78" fmla="*/ 2147483646 w 98"/>
                <a:gd name="T79" fmla="*/ 2147483646 h 82"/>
                <a:gd name="T80" fmla="*/ 2147483646 w 98"/>
                <a:gd name="T81" fmla="*/ 2147483646 h 82"/>
                <a:gd name="T82" fmla="*/ 2147483646 w 98"/>
                <a:gd name="T83" fmla="*/ 2147483646 h 82"/>
                <a:gd name="T84" fmla="*/ 2147483646 w 98"/>
                <a:gd name="T85" fmla="*/ 2147483646 h 82"/>
                <a:gd name="T86" fmla="*/ 2147483646 w 98"/>
                <a:gd name="T87" fmla="*/ 2147483646 h 82"/>
                <a:gd name="T88" fmla="*/ 2147483646 w 98"/>
                <a:gd name="T89" fmla="*/ 2147483646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8"/>
                <a:gd name="T136" fmla="*/ 0 h 82"/>
                <a:gd name="T137" fmla="*/ 98 w 98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8" h="82">
                  <a:moveTo>
                    <a:pt x="91" y="40"/>
                  </a:moveTo>
                  <a:cubicBezTo>
                    <a:pt x="92" y="34"/>
                    <a:pt x="92" y="34"/>
                    <a:pt x="92" y="34"/>
                  </a:cubicBezTo>
                  <a:cubicBezTo>
                    <a:pt x="91" y="33"/>
                    <a:pt x="89" y="20"/>
                    <a:pt x="88" y="24"/>
                  </a:cubicBezTo>
                  <a:cubicBezTo>
                    <a:pt x="87" y="18"/>
                    <a:pt x="72" y="7"/>
                    <a:pt x="67" y="6"/>
                  </a:cubicBezTo>
                  <a:cubicBezTo>
                    <a:pt x="66" y="6"/>
                    <a:pt x="67" y="2"/>
                    <a:pt x="62" y="3"/>
                  </a:cubicBezTo>
                  <a:cubicBezTo>
                    <a:pt x="60" y="1"/>
                    <a:pt x="53" y="3"/>
                    <a:pt x="55" y="4"/>
                  </a:cubicBezTo>
                  <a:cubicBezTo>
                    <a:pt x="49" y="0"/>
                    <a:pt x="47" y="2"/>
                    <a:pt x="41" y="3"/>
                  </a:cubicBezTo>
                  <a:cubicBezTo>
                    <a:pt x="39" y="2"/>
                    <a:pt x="29" y="6"/>
                    <a:pt x="26" y="4"/>
                  </a:cubicBezTo>
                  <a:cubicBezTo>
                    <a:pt x="21" y="9"/>
                    <a:pt x="17" y="3"/>
                    <a:pt x="12" y="8"/>
                  </a:cubicBezTo>
                  <a:cubicBezTo>
                    <a:pt x="9" y="11"/>
                    <a:pt x="4" y="9"/>
                    <a:pt x="5" y="14"/>
                  </a:cubicBezTo>
                  <a:cubicBezTo>
                    <a:pt x="8" y="15"/>
                    <a:pt x="1" y="24"/>
                    <a:pt x="4" y="26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" y="34"/>
                    <a:pt x="5" y="34"/>
                    <a:pt x="5" y="35"/>
                  </a:cubicBezTo>
                  <a:cubicBezTo>
                    <a:pt x="5" y="35"/>
                    <a:pt x="4" y="40"/>
                    <a:pt x="4" y="39"/>
                  </a:cubicBezTo>
                  <a:cubicBezTo>
                    <a:pt x="5" y="42"/>
                    <a:pt x="3" y="42"/>
                    <a:pt x="3" y="44"/>
                  </a:cubicBezTo>
                  <a:cubicBezTo>
                    <a:pt x="0" y="46"/>
                    <a:pt x="1" y="46"/>
                    <a:pt x="3" y="50"/>
                  </a:cubicBezTo>
                  <a:cubicBezTo>
                    <a:pt x="2" y="54"/>
                    <a:pt x="7" y="56"/>
                    <a:pt x="8" y="59"/>
                  </a:cubicBezTo>
                  <a:cubicBezTo>
                    <a:pt x="8" y="58"/>
                    <a:pt x="11" y="58"/>
                    <a:pt x="11" y="58"/>
                  </a:cubicBezTo>
                  <a:cubicBezTo>
                    <a:pt x="9" y="62"/>
                    <a:pt x="9" y="61"/>
                    <a:pt x="13" y="62"/>
                  </a:cubicBezTo>
                  <a:cubicBezTo>
                    <a:pt x="13" y="63"/>
                    <a:pt x="13" y="69"/>
                    <a:pt x="16" y="69"/>
                  </a:cubicBezTo>
                  <a:cubicBezTo>
                    <a:pt x="19" y="69"/>
                    <a:pt x="26" y="68"/>
                    <a:pt x="25" y="68"/>
                  </a:cubicBezTo>
                  <a:cubicBezTo>
                    <a:pt x="25" y="68"/>
                    <a:pt x="25" y="69"/>
                    <a:pt x="25" y="69"/>
                  </a:cubicBezTo>
                  <a:cubicBezTo>
                    <a:pt x="25" y="69"/>
                    <a:pt x="28" y="67"/>
                    <a:pt x="28" y="67"/>
                  </a:cubicBezTo>
                  <a:cubicBezTo>
                    <a:pt x="30" y="70"/>
                    <a:pt x="28" y="67"/>
                    <a:pt x="30" y="69"/>
                  </a:cubicBezTo>
                  <a:cubicBezTo>
                    <a:pt x="30" y="69"/>
                    <a:pt x="31" y="73"/>
                    <a:pt x="31" y="73"/>
                  </a:cubicBezTo>
                  <a:cubicBezTo>
                    <a:pt x="31" y="73"/>
                    <a:pt x="31" y="74"/>
                    <a:pt x="31" y="74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33" y="75"/>
                    <a:pt x="36" y="75"/>
                    <a:pt x="38" y="76"/>
                  </a:cubicBezTo>
                  <a:cubicBezTo>
                    <a:pt x="38" y="76"/>
                    <a:pt x="35" y="79"/>
                    <a:pt x="35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40" y="77"/>
                    <a:pt x="40" y="78"/>
                  </a:cubicBezTo>
                  <a:cubicBezTo>
                    <a:pt x="40" y="79"/>
                    <a:pt x="37" y="79"/>
                    <a:pt x="38" y="80"/>
                  </a:cubicBezTo>
                  <a:cubicBezTo>
                    <a:pt x="42" y="81"/>
                    <a:pt x="51" y="82"/>
                    <a:pt x="56" y="80"/>
                  </a:cubicBezTo>
                  <a:cubicBezTo>
                    <a:pt x="60" y="80"/>
                    <a:pt x="65" y="71"/>
                    <a:pt x="68" y="72"/>
                  </a:cubicBezTo>
                  <a:cubicBezTo>
                    <a:pt x="70" y="74"/>
                    <a:pt x="73" y="73"/>
                    <a:pt x="75" y="74"/>
                  </a:cubicBezTo>
                  <a:cubicBezTo>
                    <a:pt x="75" y="73"/>
                    <a:pt x="74" y="72"/>
                    <a:pt x="74" y="71"/>
                  </a:cubicBezTo>
                  <a:cubicBezTo>
                    <a:pt x="76" y="71"/>
                    <a:pt x="76" y="70"/>
                    <a:pt x="77" y="69"/>
                  </a:cubicBezTo>
                  <a:cubicBezTo>
                    <a:pt x="77" y="70"/>
                    <a:pt x="78" y="71"/>
                    <a:pt x="79" y="71"/>
                  </a:cubicBezTo>
                  <a:cubicBezTo>
                    <a:pt x="79" y="71"/>
                    <a:pt x="79" y="71"/>
                    <a:pt x="80" y="71"/>
                  </a:cubicBezTo>
                  <a:cubicBezTo>
                    <a:pt x="79" y="70"/>
                    <a:pt x="78" y="66"/>
                    <a:pt x="79" y="66"/>
                  </a:cubicBezTo>
                  <a:cubicBezTo>
                    <a:pt x="78" y="66"/>
                    <a:pt x="81" y="66"/>
                    <a:pt x="81" y="66"/>
                  </a:cubicBezTo>
                  <a:cubicBezTo>
                    <a:pt x="81" y="65"/>
                    <a:pt x="79" y="64"/>
                    <a:pt x="80" y="64"/>
                  </a:cubicBezTo>
                  <a:cubicBezTo>
                    <a:pt x="81" y="62"/>
                    <a:pt x="87" y="66"/>
                    <a:pt x="82" y="60"/>
                  </a:cubicBezTo>
                  <a:cubicBezTo>
                    <a:pt x="91" y="60"/>
                    <a:pt x="85" y="58"/>
                    <a:pt x="87" y="55"/>
                  </a:cubicBezTo>
                  <a:cubicBezTo>
                    <a:pt x="93" y="52"/>
                    <a:pt x="98" y="44"/>
                    <a:pt x="91" y="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7" name="Freeform 204"/>
            <p:cNvSpPr>
              <a:spLocks noChangeArrowheads="1"/>
            </p:cNvSpPr>
            <p:nvPr/>
          </p:nvSpPr>
          <p:spPr bwMode="auto">
            <a:xfrm>
              <a:off x="161925" y="296863"/>
              <a:ext cx="6350" cy="1"/>
            </a:xfrm>
            <a:custGeom>
              <a:avLst/>
              <a:gdLst>
                <a:gd name="T0" fmla="*/ 2147483646 w 2"/>
                <a:gd name="T1" fmla="*/ 0 h 1"/>
                <a:gd name="T2" fmla="*/ 2147483646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8" name="Freeform 206"/>
            <p:cNvSpPr>
              <a:spLocks noChangeArrowheads="1"/>
            </p:cNvSpPr>
            <p:nvPr/>
          </p:nvSpPr>
          <p:spPr bwMode="auto">
            <a:xfrm>
              <a:off x="244475" y="458788"/>
              <a:ext cx="3175" cy="4763"/>
            </a:xfrm>
            <a:custGeom>
              <a:avLst/>
              <a:gdLst>
                <a:gd name="T0" fmla="*/ 2147483646 w 1"/>
                <a:gd name="T1" fmla="*/ 0 h 1"/>
                <a:gd name="T2" fmla="*/ 0 w 1"/>
                <a:gd name="T3" fmla="*/ 2147483646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9" name="Freeform 207"/>
            <p:cNvSpPr>
              <a:spLocks noChangeArrowheads="1"/>
            </p:cNvSpPr>
            <p:nvPr/>
          </p:nvSpPr>
          <p:spPr bwMode="auto">
            <a:xfrm>
              <a:off x="269875" y="477838"/>
              <a:ext cx="7938" cy="4763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0"/>
                  </a:move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91" name="Freeform 208"/>
            <p:cNvSpPr>
              <a:spLocks noChangeArrowheads="1"/>
            </p:cNvSpPr>
            <p:nvPr/>
          </p:nvSpPr>
          <p:spPr bwMode="auto">
            <a:xfrm>
              <a:off x="277812" y="485775"/>
              <a:ext cx="4763" cy="3175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57" name="Freeform 209"/>
            <p:cNvSpPr>
              <a:spLocks noChangeArrowheads="1"/>
            </p:cNvSpPr>
            <p:nvPr/>
          </p:nvSpPr>
          <p:spPr bwMode="auto">
            <a:xfrm>
              <a:off x="346075" y="233363"/>
              <a:ext cx="7938" cy="1111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0 60000 65536"/>
                <a:gd name="T5" fmla="*/ 0 60000 65536"/>
                <a:gd name="T6" fmla="*/ 0 w 2"/>
                <a:gd name="T7" fmla="*/ 0 h 3"/>
                <a:gd name="T8" fmla="*/ 2 w 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3">
                  <a:moveTo>
                    <a:pt x="0" y="0"/>
                  </a:moveTo>
                  <a:cubicBezTo>
                    <a:pt x="2" y="3"/>
                    <a:pt x="0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58" name="Freeform 210"/>
            <p:cNvSpPr>
              <a:spLocks noChangeArrowheads="1"/>
            </p:cNvSpPr>
            <p:nvPr/>
          </p:nvSpPr>
          <p:spPr bwMode="auto">
            <a:xfrm>
              <a:off x="346075" y="225425"/>
              <a:ext cx="1111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0"/>
                    <a:pt x="0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59" name="Freeform 211"/>
            <p:cNvSpPr>
              <a:spLocks noChangeArrowheads="1"/>
            </p:cNvSpPr>
            <p:nvPr/>
          </p:nvSpPr>
          <p:spPr bwMode="auto">
            <a:xfrm>
              <a:off x="376237" y="225425"/>
              <a:ext cx="1111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0"/>
                    <a:pt x="1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0" name="Freeform 212"/>
            <p:cNvSpPr>
              <a:spLocks noChangeArrowheads="1"/>
            </p:cNvSpPr>
            <p:nvPr/>
          </p:nvSpPr>
          <p:spPr bwMode="auto">
            <a:xfrm>
              <a:off x="360362" y="496888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1" name="Freeform 213"/>
            <p:cNvSpPr>
              <a:spLocks noChangeArrowheads="1"/>
            </p:cNvSpPr>
            <p:nvPr/>
          </p:nvSpPr>
          <p:spPr bwMode="auto">
            <a:xfrm>
              <a:off x="357187" y="508000"/>
              <a:ext cx="7938" cy="4763"/>
            </a:xfrm>
            <a:custGeom>
              <a:avLst/>
              <a:gdLst>
                <a:gd name="T0" fmla="*/ 2147483646 w 2"/>
                <a:gd name="T1" fmla="*/ 0 h 1"/>
                <a:gd name="T2" fmla="*/ 2147483646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1" y="0"/>
                  </a:moveTo>
                  <a:cubicBezTo>
                    <a:pt x="2" y="0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3" name="Freeform 214"/>
            <p:cNvSpPr>
              <a:spLocks noChangeArrowheads="1"/>
            </p:cNvSpPr>
            <p:nvPr/>
          </p:nvSpPr>
          <p:spPr bwMode="auto">
            <a:xfrm>
              <a:off x="406400" y="247650"/>
              <a:ext cx="3175" cy="7938"/>
            </a:xfrm>
            <a:custGeom>
              <a:avLst/>
              <a:gdLst>
                <a:gd name="T0" fmla="*/ 2147483646 w 1"/>
                <a:gd name="T1" fmla="*/ 2147483646 h 2"/>
                <a:gd name="T2" fmla="*/ 2147483646 w 1"/>
                <a:gd name="T3" fmla="*/ 2147483646 h 2"/>
                <a:gd name="T4" fmla="*/ 0 60000 65536"/>
                <a:gd name="T5" fmla="*/ 0 60000 65536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">
                  <a:moveTo>
                    <a:pt x="1" y="1"/>
                  </a:moveTo>
                  <a:cubicBezTo>
                    <a:pt x="0" y="2"/>
                    <a:pt x="1" y="0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4" name="Freeform 215"/>
            <p:cNvSpPr>
              <a:spLocks noChangeArrowheads="1"/>
            </p:cNvSpPr>
            <p:nvPr/>
          </p:nvSpPr>
          <p:spPr bwMode="auto">
            <a:xfrm>
              <a:off x="428625" y="263525"/>
              <a:ext cx="7938" cy="7938"/>
            </a:xfrm>
            <a:custGeom>
              <a:avLst/>
              <a:gdLst>
                <a:gd name="T0" fmla="*/ 2147483646 w 2"/>
                <a:gd name="T1" fmla="*/ 0 h 2"/>
                <a:gd name="T2" fmla="*/ 2147483646 w 2"/>
                <a:gd name="T3" fmla="*/ 0 h 2"/>
                <a:gd name="T4" fmla="*/ 0 60000 65536"/>
                <a:gd name="T5" fmla="*/ 0 60000 65536"/>
                <a:gd name="T6" fmla="*/ 0 w 2"/>
                <a:gd name="T7" fmla="*/ 0 h 2"/>
                <a:gd name="T8" fmla="*/ 2 w 2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5" name="Freeform 216"/>
            <p:cNvSpPr>
              <a:spLocks noChangeArrowheads="1"/>
            </p:cNvSpPr>
            <p:nvPr/>
          </p:nvSpPr>
          <p:spPr bwMode="auto">
            <a:xfrm>
              <a:off x="0" y="176213"/>
              <a:ext cx="25400" cy="23813"/>
            </a:xfrm>
            <a:custGeom>
              <a:avLst/>
              <a:gdLst>
                <a:gd name="T0" fmla="*/ 2147483646 w 7"/>
                <a:gd name="T1" fmla="*/ 2147483646 h 6"/>
                <a:gd name="T2" fmla="*/ 2147483646 w 7"/>
                <a:gd name="T3" fmla="*/ 2147483646 h 6"/>
                <a:gd name="T4" fmla="*/ 2147483646 w 7"/>
                <a:gd name="T5" fmla="*/ 2147483646 h 6"/>
                <a:gd name="T6" fmla="*/ 0 60000 65536"/>
                <a:gd name="T7" fmla="*/ 0 60000 65536"/>
                <a:gd name="T8" fmla="*/ 0 60000 65536"/>
                <a:gd name="T9" fmla="*/ 0 w 7"/>
                <a:gd name="T10" fmla="*/ 0 h 6"/>
                <a:gd name="T11" fmla="*/ 7 w 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6">
                  <a:moveTo>
                    <a:pt x="2" y="1"/>
                  </a:moveTo>
                  <a:cubicBezTo>
                    <a:pt x="0" y="0"/>
                    <a:pt x="7" y="3"/>
                    <a:pt x="6" y="2"/>
                  </a:cubicBezTo>
                  <a:cubicBezTo>
                    <a:pt x="5" y="2"/>
                    <a:pt x="2" y="6"/>
                    <a:pt x="2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6" name="Freeform 217"/>
            <p:cNvSpPr>
              <a:spLocks noChangeArrowheads="1"/>
            </p:cNvSpPr>
            <p:nvPr/>
          </p:nvSpPr>
          <p:spPr bwMode="auto">
            <a:xfrm>
              <a:off x="60325" y="115888"/>
              <a:ext cx="11113" cy="7938"/>
            </a:xfrm>
            <a:custGeom>
              <a:avLst/>
              <a:gdLst>
                <a:gd name="T0" fmla="*/ 2147483646 w 3"/>
                <a:gd name="T1" fmla="*/ 0 h 2"/>
                <a:gd name="T2" fmla="*/ 2147483646 w 3"/>
                <a:gd name="T3" fmla="*/ 2147483646 h 2"/>
                <a:gd name="T4" fmla="*/ 2147483646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0"/>
                  </a:moveTo>
                  <a:cubicBezTo>
                    <a:pt x="3" y="0"/>
                    <a:pt x="2" y="2"/>
                    <a:pt x="2" y="2"/>
                  </a:cubicBezTo>
                  <a:cubicBezTo>
                    <a:pt x="0" y="2"/>
                    <a:pt x="1" y="0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7" name="Freeform 218"/>
            <p:cNvSpPr>
              <a:spLocks noChangeArrowheads="1"/>
            </p:cNvSpPr>
            <p:nvPr/>
          </p:nvSpPr>
          <p:spPr bwMode="auto">
            <a:xfrm>
              <a:off x="41275" y="463550"/>
              <a:ext cx="14288" cy="22225"/>
            </a:xfrm>
            <a:custGeom>
              <a:avLst/>
              <a:gdLst>
                <a:gd name="T0" fmla="*/ 0 w 4"/>
                <a:gd name="T1" fmla="*/ 2147483646 h 6"/>
                <a:gd name="T2" fmla="*/ 2147483646 w 4"/>
                <a:gd name="T3" fmla="*/ 2147483646 h 6"/>
                <a:gd name="T4" fmla="*/ 0 w 4"/>
                <a:gd name="T5" fmla="*/ 2147483646 h 6"/>
                <a:gd name="T6" fmla="*/ 0 60000 65536"/>
                <a:gd name="T7" fmla="*/ 0 60000 65536"/>
                <a:gd name="T8" fmla="*/ 0 60000 65536"/>
                <a:gd name="T9" fmla="*/ 0 w 4"/>
                <a:gd name="T10" fmla="*/ 0 h 6"/>
                <a:gd name="T11" fmla="*/ 4 w 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">
                  <a:moveTo>
                    <a:pt x="0" y="2"/>
                  </a:moveTo>
                  <a:cubicBezTo>
                    <a:pt x="1" y="2"/>
                    <a:pt x="2" y="0"/>
                    <a:pt x="4" y="1"/>
                  </a:cubicBezTo>
                  <a:cubicBezTo>
                    <a:pt x="3" y="3"/>
                    <a:pt x="1" y="6"/>
                    <a:pt x="0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8" name="Freeform 219"/>
            <p:cNvSpPr>
              <a:spLocks noChangeArrowheads="1"/>
            </p:cNvSpPr>
            <p:nvPr/>
          </p:nvSpPr>
          <p:spPr bwMode="auto">
            <a:xfrm>
              <a:off x="44450" y="134938"/>
              <a:ext cx="98425" cy="101600"/>
            </a:xfrm>
            <a:custGeom>
              <a:avLst/>
              <a:gdLst>
                <a:gd name="T0" fmla="*/ 2147483646 w 26"/>
                <a:gd name="T1" fmla="*/ 2147483646 h 27"/>
                <a:gd name="T2" fmla="*/ 2147483646 w 26"/>
                <a:gd name="T3" fmla="*/ 2147483646 h 27"/>
                <a:gd name="T4" fmla="*/ 2147483646 w 26"/>
                <a:gd name="T5" fmla="*/ 2147483646 h 27"/>
                <a:gd name="T6" fmla="*/ 2147483646 w 26"/>
                <a:gd name="T7" fmla="*/ 2147483646 h 27"/>
                <a:gd name="T8" fmla="*/ 2147483646 w 26"/>
                <a:gd name="T9" fmla="*/ 2147483646 h 27"/>
                <a:gd name="T10" fmla="*/ 2147483646 w 26"/>
                <a:gd name="T11" fmla="*/ 214748364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27"/>
                <a:gd name="T20" fmla="*/ 26 w 26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27">
                  <a:moveTo>
                    <a:pt x="23" y="7"/>
                  </a:moveTo>
                  <a:cubicBezTo>
                    <a:pt x="23" y="6"/>
                    <a:pt x="16" y="0"/>
                    <a:pt x="14" y="3"/>
                  </a:cubicBezTo>
                  <a:cubicBezTo>
                    <a:pt x="12" y="3"/>
                    <a:pt x="0" y="9"/>
                    <a:pt x="6" y="16"/>
                  </a:cubicBezTo>
                  <a:cubicBezTo>
                    <a:pt x="6" y="18"/>
                    <a:pt x="9" y="26"/>
                    <a:pt x="11" y="23"/>
                  </a:cubicBezTo>
                  <a:cubicBezTo>
                    <a:pt x="18" y="27"/>
                    <a:pt x="17" y="22"/>
                    <a:pt x="24" y="22"/>
                  </a:cubicBezTo>
                  <a:cubicBezTo>
                    <a:pt x="25" y="19"/>
                    <a:pt x="25" y="15"/>
                    <a:pt x="26" y="1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9" name="Freeform 220"/>
            <p:cNvSpPr>
              <a:spLocks noChangeArrowheads="1"/>
            </p:cNvSpPr>
            <p:nvPr/>
          </p:nvSpPr>
          <p:spPr bwMode="auto">
            <a:xfrm>
              <a:off x="49212" y="260350"/>
              <a:ext cx="44450" cy="17463"/>
            </a:xfrm>
            <a:custGeom>
              <a:avLst/>
              <a:gdLst>
                <a:gd name="T0" fmla="*/ 2147483646 w 12"/>
                <a:gd name="T1" fmla="*/ 0 h 5"/>
                <a:gd name="T2" fmla="*/ 2147483646 w 12"/>
                <a:gd name="T3" fmla="*/ 2147483646 h 5"/>
                <a:gd name="T4" fmla="*/ 2147483646 w 12"/>
                <a:gd name="T5" fmla="*/ 0 h 5"/>
                <a:gd name="T6" fmla="*/ 0 60000 65536"/>
                <a:gd name="T7" fmla="*/ 0 60000 65536"/>
                <a:gd name="T8" fmla="*/ 0 60000 65536"/>
                <a:gd name="T9" fmla="*/ 0 w 12"/>
                <a:gd name="T10" fmla="*/ 0 h 5"/>
                <a:gd name="T11" fmla="*/ 12 w 1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">
                  <a:moveTo>
                    <a:pt x="5" y="0"/>
                  </a:moveTo>
                  <a:cubicBezTo>
                    <a:pt x="7" y="0"/>
                    <a:pt x="9" y="1"/>
                    <a:pt x="11" y="3"/>
                  </a:cubicBezTo>
                  <a:cubicBezTo>
                    <a:pt x="12" y="5"/>
                    <a:pt x="0" y="1"/>
                    <a:pt x="5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0" name="Freeform 221"/>
            <p:cNvSpPr>
              <a:spLocks noChangeArrowheads="1"/>
            </p:cNvSpPr>
            <p:nvPr/>
          </p:nvSpPr>
          <p:spPr bwMode="auto">
            <a:xfrm>
              <a:off x="71437" y="282575"/>
              <a:ext cx="11113" cy="11113"/>
            </a:xfrm>
            <a:custGeom>
              <a:avLst/>
              <a:gdLst>
                <a:gd name="T0" fmla="*/ 0 w 3"/>
                <a:gd name="T1" fmla="*/ 0 h 3"/>
                <a:gd name="T2" fmla="*/ 2147483646 w 3"/>
                <a:gd name="T3" fmla="*/ 2147483646 h 3"/>
                <a:gd name="T4" fmla="*/ 0 w 3"/>
                <a:gd name="T5" fmla="*/ 0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0"/>
                  </a:moveTo>
                  <a:cubicBezTo>
                    <a:pt x="0" y="0"/>
                    <a:pt x="3" y="0"/>
                    <a:pt x="3" y="2"/>
                  </a:cubicBezTo>
                  <a:cubicBezTo>
                    <a:pt x="0" y="3"/>
                    <a:pt x="0" y="2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1" name="Freeform 222"/>
            <p:cNvSpPr>
              <a:spLocks noChangeArrowheads="1"/>
            </p:cNvSpPr>
            <p:nvPr/>
          </p:nvSpPr>
          <p:spPr bwMode="auto">
            <a:xfrm>
              <a:off x="82550" y="7938"/>
              <a:ext cx="19050" cy="14288"/>
            </a:xfrm>
            <a:custGeom>
              <a:avLst/>
              <a:gdLst>
                <a:gd name="T0" fmla="*/ 2147483646 w 5"/>
                <a:gd name="T1" fmla="*/ 0 h 4"/>
                <a:gd name="T2" fmla="*/ 2147483646 w 5"/>
                <a:gd name="T3" fmla="*/ 2147483646 h 4"/>
                <a:gd name="T4" fmla="*/ 2147483646 w 5"/>
                <a:gd name="T5" fmla="*/ 0 h 4"/>
                <a:gd name="T6" fmla="*/ 0 60000 65536"/>
                <a:gd name="T7" fmla="*/ 0 60000 65536"/>
                <a:gd name="T8" fmla="*/ 0 60000 65536"/>
                <a:gd name="T9" fmla="*/ 0 w 5"/>
                <a:gd name="T10" fmla="*/ 0 h 4"/>
                <a:gd name="T11" fmla="*/ 5 w 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">
                  <a:moveTo>
                    <a:pt x="2" y="0"/>
                  </a:moveTo>
                  <a:cubicBezTo>
                    <a:pt x="4" y="0"/>
                    <a:pt x="5" y="3"/>
                    <a:pt x="5" y="4"/>
                  </a:cubicBezTo>
                  <a:cubicBezTo>
                    <a:pt x="4" y="4"/>
                    <a:pt x="0" y="0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2" name="Freeform 223"/>
            <p:cNvSpPr>
              <a:spLocks noChangeArrowheads="1"/>
            </p:cNvSpPr>
            <p:nvPr/>
          </p:nvSpPr>
          <p:spPr bwMode="auto">
            <a:xfrm>
              <a:off x="66675" y="496888"/>
              <a:ext cx="12700" cy="15875"/>
            </a:xfrm>
            <a:custGeom>
              <a:avLst/>
              <a:gdLst>
                <a:gd name="T0" fmla="*/ 0 w 3"/>
                <a:gd name="T1" fmla="*/ 2147483646 h 4"/>
                <a:gd name="T2" fmla="*/ 2147483646 w 3"/>
                <a:gd name="T3" fmla="*/ 0 h 4"/>
                <a:gd name="T4" fmla="*/ 0 w 3"/>
                <a:gd name="T5" fmla="*/ 2147483646 h 4"/>
                <a:gd name="T6" fmla="*/ 0 60000 65536"/>
                <a:gd name="T7" fmla="*/ 0 60000 65536"/>
                <a:gd name="T8" fmla="*/ 0 60000 65536"/>
                <a:gd name="T9" fmla="*/ 0 w 3"/>
                <a:gd name="T10" fmla="*/ 0 h 4"/>
                <a:gd name="T11" fmla="*/ 3 w 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4">
                  <a:moveTo>
                    <a:pt x="0" y="2"/>
                  </a:moveTo>
                  <a:cubicBezTo>
                    <a:pt x="0" y="3"/>
                    <a:pt x="1" y="0"/>
                    <a:pt x="3" y="0"/>
                  </a:cubicBezTo>
                  <a:cubicBezTo>
                    <a:pt x="2" y="4"/>
                    <a:pt x="1" y="2"/>
                    <a:pt x="0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3" name="Freeform 224"/>
            <p:cNvSpPr>
              <a:spLocks noChangeArrowheads="1"/>
            </p:cNvSpPr>
            <p:nvPr/>
          </p:nvSpPr>
          <p:spPr bwMode="auto">
            <a:xfrm>
              <a:off x="85725" y="244475"/>
              <a:ext cx="11113" cy="11113"/>
            </a:xfrm>
            <a:custGeom>
              <a:avLst/>
              <a:gdLst>
                <a:gd name="T0" fmla="*/ 0 w 3"/>
                <a:gd name="T1" fmla="*/ 0 h 3"/>
                <a:gd name="T2" fmla="*/ 2147483646 w 3"/>
                <a:gd name="T3" fmla="*/ 2147483646 h 3"/>
                <a:gd name="T4" fmla="*/ 0 w 3"/>
                <a:gd name="T5" fmla="*/ 0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0"/>
                  </a:moveTo>
                  <a:cubicBezTo>
                    <a:pt x="0" y="0"/>
                    <a:pt x="2" y="0"/>
                    <a:pt x="3" y="1"/>
                  </a:cubicBezTo>
                  <a:cubicBezTo>
                    <a:pt x="3" y="3"/>
                    <a:pt x="0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4" name="Freeform 225"/>
            <p:cNvSpPr>
              <a:spLocks noChangeArrowheads="1"/>
            </p:cNvSpPr>
            <p:nvPr/>
          </p:nvSpPr>
          <p:spPr bwMode="auto">
            <a:xfrm>
              <a:off x="90487" y="271463"/>
              <a:ext cx="33338" cy="11113"/>
            </a:xfrm>
            <a:custGeom>
              <a:avLst/>
              <a:gdLst>
                <a:gd name="T0" fmla="*/ 2147483646 w 9"/>
                <a:gd name="T1" fmla="*/ 0 h 3"/>
                <a:gd name="T2" fmla="*/ 2147483646 w 9"/>
                <a:gd name="T3" fmla="*/ 2147483646 h 3"/>
                <a:gd name="T4" fmla="*/ 2147483646 w 9"/>
                <a:gd name="T5" fmla="*/ 0 h 3"/>
                <a:gd name="T6" fmla="*/ 2147483646 w 9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3"/>
                <a:gd name="T14" fmla="*/ 9 w 9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3">
                  <a:moveTo>
                    <a:pt x="6" y="0"/>
                  </a:moveTo>
                  <a:cubicBezTo>
                    <a:pt x="5" y="0"/>
                    <a:pt x="9" y="2"/>
                    <a:pt x="9" y="3"/>
                  </a:cubicBezTo>
                  <a:cubicBezTo>
                    <a:pt x="8" y="3"/>
                    <a:pt x="0" y="2"/>
                    <a:pt x="1" y="0"/>
                  </a:cubicBezTo>
                  <a:cubicBezTo>
                    <a:pt x="3" y="0"/>
                    <a:pt x="4" y="0"/>
                    <a:pt x="6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5" name="Freeform 226"/>
            <p:cNvSpPr>
              <a:spLocks noChangeArrowheads="1"/>
            </p:cNvSpPr>
            <p:nvPr/>
          </p:nvSpPr>
          <p:spPr bwMode="auto">
            <a:xfrm>
              <a:off x="82550" y="452438"/>
              <a:ext cx="26988" cy="3175"/>
            </a:xfrm>
            <a:custGeom>
              <a:avLst/>
              <a:gdLst>
                <a:gd name="T0" fmla="*/ 2147483646 w 7"/>
                <a:gd name="T1" fmla="*/ 0 h 1"/>
                <a:gd name="T2" fmla="*/ 2147483646 w 7"/>
                <a:gd name="T3" fmla="*/ 2147483646 h 1"/>
                <a:gd name="T4" fmla="*/ 2147483646 w 7"/>
                <a:gd name="T5" fmla="*/ 0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3" y="0"/>
                  </a:moveTo>
                  <a:cubicBezTo>
                    <a:pt x="4" y="0"/>
                    <a:pt x="7" y="0"/>
                    <a:pt x="4" y="1"/>
                  </a:cubicBezTo>
                  <a:cubicBezTo>
                    <a:pt x="0" y="1"/>
                    <a:pt x="3" y="1"/>
                    <a:pt x="3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6" name="Freeform 227"/>
            <p:cNvSpPr>
              <a:spLocks noChangeArrowheads="1"/>
            </p:cNvSpPr>
            <p:nvPr/>
          </p:nvSpPr>
          <p:spPr bwMode="auto">
            <a:xfrm>
              <a:off x="138112" y="60325"/>
              <a:ext cx="19050" cy="11113"/>
            </a:xfrm>
            <a:custGeom>
              <a:avLst/>
              <a:gdLst>
                <a:gd name="T0" fmla="*/ 2147483646 w 5"/>
                <a:gd name="T1" fmla="*/ 0 h 3"/>
                <a:gd name="T2" fmla="*/ 2147483646 w 5"/>
                <a:gd name="T3" fmla="*/ 2147483646 h 3"/>
                <a:gd name="T4" fmla="*/ 2147483646 w 5"/>
                <a:gd name="T5" fmla="*/ 0 h 3"/>
                <a:gd name="T6" fmla="*/ 0 60000 65536"/>
                <a:gd name="T7" fmla="*/ 0 60000 65536"/>
                <a:gd name="T8" fmla="*/ 0 60000 65536"/>
                <a:gd name="T9" fmla="*/ 0 w 5"/>
                <a:gd name="T10" fmla="*/ 0 h 3"/>
                <a:gd name="T11" fmla="*/ 5 w 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">
                  <a:moveTo>
                    <a:pt x="2" y="0"/>
                  </a:moveTo>
                  <a:cubicBezTo>
                    <a:pt x="2" y="1"/>
                    <a:pt x="5" y="1"/>
                    <a:pt x="2" y="3"/>
                  </a:cubicBezTo>
                  <a:cubicBezTo>
                    <a:pt x="0" y="3"/>
                    <a:pt x="1" y="1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7" name="Freeform 228"/>
            <p:cNvSpPr>
              <a:spLocks noChangeArrowheads="1"/>
            </p:cNvSpPr>
            <p:nvPr/>
          </p:nvSpPr>
          <p:spPr bwMode="auto">
            <a:xfrm>
              <a:off x="138112" y="338138"/>
              <a:ext cx="12700" cy="12700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0 h 3"/>
                <a:gd name="T4" fmla="*/ 2147483646 w 3"/>
                <a:gd name="T5" fmla="*/ 2147483646 h 3"/>
                <a:gd name="T6" fmla="*/ 2147483646 w 3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1" y="2"/>
                  </a:moveTo>
                  <a:cubicBezTo>
                    <a:pt x="0" y="1"/>
                    <a:pt x="3" y="0"/>
                    <a:pt x="3" y="0"/>
                  </a:cubicBezTo>
                  <a:cubicBezTo>
                    <a:pt x="3" y="0"/>
                    <a:pt x="3" y="3"/>
                    <a:pt x="2" y="3"/>
                  </a:cubicBezTo>
                  <a:cubicBezTo>
                    <a:pt x="1" y="3"/>
                    <a:pt x="0" y="3"/>
                    <a:pt x="1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8" name="Freeform 229"/>
            <p:cNvSpPr>
              <a:spLocks noChangeArrowheads="1"/>
            </p:cNvSpPr>
            <p:nvPr/>
          </p:nvSpPr>
          <p:spPr bwMode="auto">
            <a:xfrm>
              <a:off x="127000" y="428625"/>
              <a:ext cx="53975" cy="19050"/>
            </a:xfrm>
            <a:custGeom>
              <a:avLst/>
              <a:gdLst>
                <a:gd name="T0" fmla="*/ 2147483646 w 14"/>
                <a:gd name="T1" fmla="*/ 0 h 5"/>
                <a:gd name="T2" fmla="*/ 2147483646 w 14"/>
                <a:gd name="T3" fmla="*/ 0 h 5"/>
                <a:gd name="T4" fmla="*/ 2147483646 w 14"/>
                <a:gd name="T5" fmla="*/ 0 h 5"/>
                <a:gd name="T6" fmla="*/ 0 60000 65536"/>
                <a:gd name="T7" fmla="*/ 0 60000 65536"/>
                <a:gd name="T8" fmla="*/ 0 60000 65536"/>
                <a:gd name="T9" fmla="*/ 0 w 14"/>
                <a:gd name="T10" fmla="*/ 0 h 5"/>
                <a:gd name="T11" fmla="*/ 14 w 1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5">
                  <a:moveTo>
                    <a:pt x="4" y="0"/>
                  </a:moveTo>
                  <a:cubicBezTo>
                    <a:pt x="5" y="0"/>
                    <a:pt x="11" y="0"/>
                    <a:pt x="10" y="0"/>
                  </a:cubicBezTo>
                  <a:cubicBezTo>
                    <a:pt x="14" y="5"/>
                    <a:pt x="0" y="1"/>
                    <a:pt x="4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9" name="Freeform 230"/>
            <p:cNvSpPr>
              <a:spLocks noChangeArrowheads="1"/>
            </p:cNvSpPr>
            <p:nvPr/>
          </p:nvSpPr>
          <p:spPr bwMode="auto">
            <a:xfrm>
              <a:off x="142875" y="180975"/>
              <a:ext cx="66675" cy="44450"/>
            </a:xfrm>
            <a:custGeom>
              <a:avLst/>
              <a:gdLst>
                <a:gd name="T0" fmla="*/ 2147483646 w 18"/>
                <a:gd name="T1" fmla="*/ 2147483646 h 12"/>
                <a:gd name="T2" fmla="*/ 2147483646 w 18"/>
                <a:gd name="T3" fmla="*/ 2147483646 h 12"/>
                <a:gd name="T4" fmla="*/ 2147483646 w 18"/>
                <a:gd name="T5" fmla="*/ 2147483646 h 12"/>
                <a:gd name="T6" fmla="*/ 2147483646 w 18"/>
                <a:gd name="T7" fmla="*/ 2147483646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2"/>
                <a:gd name="T14" fmla="*/ 18 w 18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2">
                  <a:moveTo>
                    <a:pt x="5" y="3"/>
                  </a:moveTo>
                  <a:cubicBezTo>
                    <a:pt x="4" y="2"/>
                    <a:pt x="12" y="0"/>
                    <a:pt x="14" y="1"/>
                  </a:cubicBezTo>
                  <a:cubicBezTo>
                    <a:pt x="18" y="3"/>
                    <a:pt x="18" y="8"/>
                    <a:pt x="14" y="10"/>
                  </a:cubicBezTo>
                  <a:cubicBezTo>
                    <a:pt x="15" y="11"/>
                    <a:pt x="0" y="12"/>
                    <a:pt x="5" y="3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0" name="Freeform 231"/>
            <p:cNvSpPr>
              <a:spLocks noChangeArrowheads="1"/>
            </p:cNvSpPr>
            <p:nvPr/>
          </p:nvSpPr>
          <p:spPr bwMode="auto">
            <a:xfrm>
              <a:off x="173037" y="128588"/>
              <a:ext cx="30163" cy="28575"/>
            </a:xfrm>
            <a:custGeom>
              <a:avLst/>
              <a:gdLst>
                <a:gd name="T0" fmla="*/ 2147483646 w 8"/>
                <a:gd name="T1" fmla="*/ 0 h 8"/>
                <a:gd name="T2" fmla="*/ 2147483646 w 8"/>
                <a:gd name="T3" fmla="*/ 2147483646 h 8"/>
                <a:gd name="T4" fmla="*/ 2147483646 w 8"/>
                <a:gd name="T5" fmla="*/ 0 h 8"/>
                <a:gd name="T6" fmla="*/ 0 60000 65536"/>
                <a:gd name="T7" fmla="*/ 0 60000 65536"/>
                <a:gd name="T8" fmla="*/ 0 60000 65536"/>
                <a:gd name="T9" fmla="*/ 0 w 8"/>
                <a:gd name="T10" fmla="*/ 0 h 8"/>
                <a:gd name="T11" fmla="*/ 8 w 8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8">
                  <a:moveTo>
                    <a:pt x="1" y="0"/>
                  </a:moveTo>
                  <a:cubicBezTo>
                    <a:pt x="3" y="1"/>
                    <a:pt x="8" y="6"/>
                    <a:pt x="7" y="8"/>
                  </a:cubicBezTo>
                  <a:cubicBezTo>
                    <a:pt x="4" y="7"/>
                    <a:pt x="0" y="3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1" name="Freeform 232"/>
            <p:cNvSpPr>
              <a:spLocks noChangeArrowheads="1"/>
            </p:cNvSpPr>
            <p:nvPr/>
          </p:nvSpPr>
          <p:spPr bwMode="auto">
            <a:xfrm>
              <a:off x="173037" y="477838"/>
              <a:ext cx="25400" cy="15875"/>
            </a:xfrm>
            <a:custGeom>
              <a:avLst/>
              <a:gdLst>
                <a:gd name="T0" fmla="*/ 2147483646 w 7"/>
                <a:gd name="T1" fmla="*/ 0 h 4"/>
                <a:gd name="T2" fmla="*/ 2147483646 w 7"/>
                <a:gd name="T3" fmla="*/ 2147483646 h 4"/>
                <a:gd name="T4" fmla="*/ 2147483646 w 7"/>
                <a:gd name="T5" fmla="*/ 0 h 4"/>
                <a:gd name="T6" fmla="*/ 0 60000 65536"/>
                <a:gd name="T7" fmla="*/ 0 60000 65536"/>
                <a:gd name="T8" fmla="*/ 0 60000 65536"/>
                <a:gd name="T9" fmla="*/ 0 w 7"/>
                <a:gd name="T10" fmla="*/ 0 h 4"/>
                <a:gd name="T11" fmla="*/ 7 w 7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4">
                  <a:moveTo>
                    <a:pt x="3" y="0"/>
                  </a:moveTo>
                  <a:cubicBezTo>
                    <a:pt x="4" y="0"/>
                    <a:pt x="5" y="0"/>
                    <a:pt x="6" y="1"/>
                  </a:cubicBezTo>
                  <a:cubicBezTo>
                    <a:pt x="7" y="4"/>
                    <a:pt x="0" y="0"/>
                    <a:pt x="3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2" name="Freeform 233"/>
            <p:cNvSpPr>
              <a:spLocks noChangeArrowheads="1"/>
            </p:cNvSpPr>
            <p:nvPr/>
          </p:nvSpPr>
          <p:spPr bwMode="auto">
            <a:xfrm>
              <a:off x="214312" y="180975"/>
              <a:ext cx="11113" cy="11113"/>
            </a:xfrm>
            <a:custGeom>
              <a:avLst/>
              <a:gdLst>
                <a:gd name="T0" fmla="*/ 2147483646 w 3"/>
                <a:gd name="T1" fmla="*/ 0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2147483646 w 3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1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1" y="3"/>
                    <a:pt x="0" y="0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3" name="Freeform 234"/>
            <p:cNvSpPr>
              <a:spLocks noChangeArrowheads="1"/>
            </p:cNvSpPr>
            <p:nvPr/>
          </p:nvSpPr>
          <p:spPr bwMode="auto">
            <a:xfrm>
              <a:off x="236537" y="0"/>
              <a:ext cx="11113" cy="19050"/>
            </a:xfrm>
            <a:custGeom>
              <a:avLst/>
              <a:gdLst>
                <a:gd name="T0" fmla="*/ 0 w 3"/>
                <a:gd name="T1" fmla="*/ 2147483646 h 5"/>
                <a:gd name="T2" fmla="*/ 2147483646 w 3"/>
                <a:gd name="T3" fmla="*/ 2147483646 h 5"/>
                <a:gd name="T4" fmla="*/ 0 w 3"/>
                <a:gd name="T5" fmla="*/ 2147483646 h 5"/>
                <a:gd name="T6" fmla="*/ 0 60000 65536"/>
                <a:gd name="T7" fmla="*/ 0 60000 65536"/>
                <a:gd name="T8" fmla="*/ 0 60000 65536"/>
                <a:gd name="T9" fmla="*/ 0 w 3"/>
                <a:gd name="T10" fmla="*/ 0 h 5"/>
                <a:gd name="T11" fmla="*/ 3 w 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5">
                  <a:moveTo>
                    <a:pt x="0" y="1"/>
                  </a:moveTo>
                  <a:cubicBezTo>
                    <a:pt x="2" y="0"/>
                    <a:pt x="3" y="4"/>
                    <a:pt x="2" y="5"/>
                  </a:cubicBezTo>
                  <a:cubicBezTo>
                    <a:pt x="0" y="4"/>
                    <a:pt x="0" y="3"/>
                    <a:pt x="0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4" name="Freeform 235"/>
            <p:cNvSpPr>
              <a:spLocks noChangeArrowheads="1"/>
            </p:cNvSpPr>
            <p:nvPr/>
          </p:nvSpPr>
          <p:spPr bwMode="auto">
            <a:xfrm>
              <a:off x="209550" y="493713"/>
              <a:ext cx="15875" cy="1428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0 60000 65536"/>
                <a:gd name="T7" fmla="*/ 0 60000 65536"/>
                <a:gd name="T8" fmla="*/ 0 60000 65536"/>
                <a:gd name="T9" fmla="*/ 0 w 4"/>
                <a:gd name="T10" fmla="*/ 0 h 4"/>
                <a:gd name="T11" fmla="*/ 4 w 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4">
                  <a:moveTo>
                    <a:pt x="3" y="1"/>
                  </a:moveTo>
                  <a:cubicBezTo>
                    <a:pt x="4" y="2"/>
                    <a:pt x="4" y="3"/>
                    <a:pt x="3" y="4"/>
                  </a:cubicBezTo>
                  <a:cubicBezTo>
                    <a:pt x="0" y="4"/>
                    <a:pt x="4" y="0"/>
                    <a:pt x="3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5" name="Freeform 236"/>
            <p:cNvSpPr>
              <a:spLocks noChangeArrowheads="1"/>
            </p:cNvSpPr>
            <p:nvPr/>
          </p:nvSpPr>
          <p:spPr bwMode="auto">
            <a:xfrm>
              <a:off x="217487" y="488950"/>
              <a:ext cx="46038" cy="11113"/>
            </a:xfrm>
            <a:custGeom>
              <a:avLst/>
              <a:gdLst>
                <a:gd name="T0" fmla="*/ 2147483646 w 12"/>
                <a:gd name="T1" fmla="*/ 2147483646 h 3"/>
                <a:gd name="T2" fmla="*/ 2147483646 w 12"/>
                <a:gd name="T3" fmla="*/ 0 h 3"/>
                <a:gd name="T4" fmla="*/ 2147483646 w 12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12"/>
                <a:gd name="T10" fmla="*/ 0 h 3"/>
                <a:gd name="T11" fmla="*/ 12 w 1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">
                  <a:moveTo>
                    <a:pt x="3" y="1"/>
                  </a:moveTo>
                  <a:cubicBezTo>
                    <a:pt x="3" y="0"/>
                    <a:pt x="6" y="0"/>
                    <a:pt x="6" y="0"/>
                  </a:cubicBezTo>
                  <a:cubicBezTo>
                    <a:pt x="12" y="3"/>
                    <a:pt x="0" y="0"/>
                    <a:pt x="3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6" name="Freeform 237"/>
            <p:cNvSpPr>
              <a:spLocks noChangeArrowheads="1"/>
            </p:cNvSpPr>
            <p:nvPr/>
          </p:nvSpPr>
          <p:spPr bwMode="auto">
            <a:xfrm>
              <a:off x="217487" y="681038"/>
              <a:ext cx="34925" cy="30163"/>
            </a:xfrm>
            <a:custGeom>
              <a:avLst/>
              <a:gdLst>
                <a:gd name="T0" fmla="*/ 2147483646 w 9"/>
                <a:gd name="T1" fmla="*/ 2147483646 h 8"/>
                <a:gd name="T2" fmla="*/ 2147483646 w 9"/>
                <a:gd name="T3" fmla="*/ 2147483646 h 8"/>
                <a:gd name="T4" fmla="*/ 2147483646 w 9"/>
                <a:gd name="T5" fmla="*/ 0 h 8"/>
                <a:gd name="T6" fmla="*/ 2147483646 w 9"/>
                <a:gd name="T7" fmla="*/ 2147483646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8"/>
                <a:gd name="T14" fmla="*/ 9 w 9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8">
                  <a:moveTo>
                    <a:pt x="1" y="4"/>
                  </a:moveTo>
                  <a:cubicBezTo>
                    <a:pt x="4" y="4"/>
                    <a:pt x="0" y="2"/>
                    <a:pt x="5" y="3"/>
                  </a:cubicBezTo>
                  <a:cubicBezTo>
                    <a:pt x="5" y="2"/>
                    <a:pt x="4" y="0"/>
                    <a:pt x="7" y="0"/>
                  </a:cubicBezTo>
                  <a:cubicBezTo>
                    <a:pt x="9" y="4"/>
                    <a:pt x="2" y="8"/>
                    <a:pt x="1" y="4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7" name="Freeform 238"/>
            <p:cNvSpPr>
              <a:spLocks noChangeArrowheads="1"/>
            </p:cNvSpPr>
            <p:nvPr/>
          </p:nvSpPr>
          <p:spPr bwMode="auto">
            <a:xfrm>
              <a:off x="228600" y="584200"/>
              <a:ext cx="30163" cy="41275"/>
            </a:xfrm>
            <a:custGeom>
              <a:avLst/>
              <a:gdLst>
                <a:gd name="T0" fmla="*/ 0 w 8"/>
                <a:gd name="T1" fmla="*/ 2147483646 h 11"/>
                <a:gd name="T2" fmla="*/ 2147483646 w 8"/>
                <a:gd name="T3" fmla="*/ 0 h 11"/>
                <a:gd name="T4" fmla="*/ 0 w 8"/>
                <a:gd name="T5" fmla="*/ 2147483646 h 11"/>
                <a:gd name="T6" fmla="*/ 0 60000 65536"/>
                <a:gd name="T7" fmla="*/ 0 60000 65536"/>
                <a:gd name="T8" fmla="*/ 0 60000 65536"/>
                <a:gd name="T9" fmla="*/ 0 w 8"/>
                <a:gd name="T10" fmla="*/ 0 h 11"/>
                <a:gd name="T11" fmla="*/ 8 w 8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1">
                  <a:moveTo>
                    <a:pt x="0" y="5"/>
                  </a:moveTo>
                  <a:cubicBezTo>
                    <a:pt x="0" y="4"/>
                    <a:pt x="7" y="0"/>
                    <a:pt x="7" y="0"/>
                  </a:cubicBezTo>
                  <a:cubicBezTo>
                    <a:pt x="8" y="2"/>
                    <a:pt x="2" y="11"/>
                    <a:pt x="0" y="5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8" name="Freeform 239"/>
            <p:cNvSpPr>
              <a:spLocks noChangeArrowheads="1"/>
            </p:cNvSpPr>
            <p:nvPr/>
          </p:nvSpPr>
          <p:spPr bwMode="auto">
            <a:xfrm>
              <a:off x="296862" y="200025"/>
              <a:ext cx="11113" cy="6350"/>
            </a:xfrm>
            <a:custGeom>
              <a:avLst/>
              <a:gdLst>
                <a:gd name="T0" fmla="*/ 2147483646 w 3"/>
                <a:gd name="T1" fmla="*/ 0 h 2"/>
                <a:gd name="T2" fmla="*/ 2147483646 w 3"/>
                <a:gd name="T3" fmla="*/ 2147483646 h 2"/>
                <a:gd name="T4" fmla="*/ 2147483646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0"/>
                  </a:moveTo>
                  <a:cubicBezTo>
                    <a:pt x="2" y="1"/>
                    <a:pt x="3" y="0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9" name="Freeform 240"/>
            <p:cNvSpPr>
              <a:spLocks noChangeArrowheads="1"/>
            </p:cNvSpPr>
            <p:nvPr/>
          </p:nvSpPr>
          <p:spPr bwMode="auto">
            <a:xfrm>
              <a:off x="304800" y="565150"/>
              <a:ext cx="14288" cy="33338"/>
            </a:xfrm>
            <a:custGeom>
              <a:avLst/>
              <a:gdLst>
                <a:gd name="T0" fmla="*/ 0 w 4"/>
                <a:gd name="T1" fmla="*/ 2147483646 h 9"/>
                <a:gd name="T2" fmla="*/ 2147483646 w 4"/>
                <a:gd name="T3" fmla="*/ 2147483646 h 9"/>
                <a:gd name="T4" fmla="*/ 0 w 4"/>
                <a:gd name="T5" fmla="*/ 2147483646 h 9"/>
                <a:gd name="T6" fmla="*/ 0 60000 65536"/>
                <a:gd name="T7" fmla="*/ 0 60000 65536"/>
                <a:gd name="T8" fmla="*/ 0 60000 65536"/>
                <a:gd name="T9" fmla="*/ 0 w 4"/>
                <a:gd name="T10" fmla="*/ 0 h 9"/>
                <a:gd name="T11" fmla="*/ 4 w 4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9">
                  <a:moveTo>
                    <a:pt x="0" y="4"/>
                  </a:moveTo>
                  <a:cubicBezTo>
                    <a:pt x="1" y="4"/>
                    <a:pt x="4" y="0"/>
                    <a:pt x="4" y="4"/>
                  </a:cubicBezTo>
                  <a:cubicBezTo>
                    <a:pt x="4" y="9"/>
                    <a:pt x="1" y="5"/>
                    <a:pt x="0" y="4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0" name="Freeform 241"/>
            <p:cNvSpPr>
              <a:spLocks noChangeArrowheads="1"/>
            </p:cNvSpPr>
            <p:nvPr/>
          </p:nvSpPr>
          <p:spPr bwMode="auto">
            <a:xfrm>
              <a:off x="327025" y="515938"/>
              <a:ext cx="7938" cy="11113"/>
            </a:xfrm>
            <a:custGeom>
              <a:avLst/>
              <a:gdLst>
                <a:gd name="T0" fmla="*/ 2147483646 w 2"/>
                <a:gd name="T1" fmla="*/ 2147483646 h 3"/>
                <a:gd name="T2" fmla="*/ 2147483646 w 2"/>
                <a:gd name="T3" fmla="*/ 2147483646 h 3"/>
                <a:gd name="T4" fmla="*/ 2147483646 w 2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1" y="1"/>
                  </a:moveTo>
                  <a:cubicBezTo>
                    <a:pt x="2" y="0"/>
                    <a:pt x="2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1" name="Freeform 242"/>
            <p:cNvSpPr>
              <a:spLocks noChangeArrowheads="1"/>
            </p:cNvSpPr>
            <p:nvPr/>
          </p:nvSpPr>
          <p:spPr bwMode="auto">
            <a:xfrm>
              <a:off x="315912" y="741363"/>
              <a:ext cx="11113" cy="11113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1" y="1"/>
                  </a:moveTo>
                  <a:cubicBezTo>
                    <a:pt x="2" y="1"/>
                    <a:pt x="1" y="0"/>
                    <a:pt x="3" y="1"/>
                  </a:cubicBezTo>
                  <a:cubicBezTo>
                    <a:pt x="2" y="3"/>
                    <a:pt x="0" y="3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2" name="Freeform 243"/>
            <p:cNvSpPr>
              <a:spLocks noChangeArrowheads="1"/>
            </p:cNvSpPr>
            <p:nvPr/>
          </p:nvSpPr>
          <p:spPr bwMode="auto">
            <a:xfrm>
              <a:off x="406400" y="157163"/>
              <a:ext cx="11113" cy="12700"/>
            </a:xfrm>
            <a:custGeom>
              <a:avLst/>
              <a:gdLst>
                <a:gd name="T0" fmla="*/ 0 w 3"/>
                <a:gd name="T1" fmla="*/ 2147483646 h 3"/>
                <a:gd name="T2" fmla="*/ 2147483646 w 3"/>
                <a:gd name="T3" fmla="*/ 2147483646 h 3"/>
                <a:gd name="T4" fmla="*/ 0 w 3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3"/>
                  </a:moveTo>
                  <a:cubicBezTo>
                    <a:pt x="1" y="3"/>
                    <a:pt x="1" y="1"/>
                    <a:pt x="1" y="1"/>
                  </a:cubicBezTo>
                  <a:cubicBezTo>
                    <a:pt x="3" y="0"/>
                    <a:pt x="0" y="3"/>
                    <a:pt x="0" y="3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3" name="Freeform 244"/>
            <p:cNvSpPr>
              <a:spLocks noChangeArrowheads="1"/>
            </p:cNvSpPr>
            <p:nvPr/>
          </p:nvSpPr>
          <p:spPr bwMode="auto">
            <a:xfrm>
              <a:off x="439737" y="504825"/>
              <a:ext cx="22225" cy="11113"/>
            </a:xfrm>
            <a:custGeom>
              <a:avLst/>
              <a:gdLst>
                <a:gd name="T0" fmla="*/ 2147483646 w 6"/>
                <a:gd name="T1" fmla="*/ 0 h 3"/>
                <a:gd name="T2" fmla="*/ 2147483646 w 6"/>
                <a:gd name="T3" fmla="*/ 0 h 3"/>
                <a:gd name="T4" fmla="*/ 0 60000 65536"/>
                <a:gd name="T5" fmla="*/ 0 60000 65536"/>
                <a:gd name="T6" fmla="*/ 0 w 6"/>
                <a:gd name="T7" fmla="*/ 0 h 3"/>
                <a:gd name="T8" fmla="*/ 6 w 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">
                  <a:moveTo>
                    <a:pt x="1" y="0"/>
                  </a:moveTo>
                  <a:cubicBezTo>
                    <a:pt x="6" y="0"/>
                    <a:pt x="0" y="3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4" name="Freeform 245"/>
            <p:cNvSpPr>
              <a:spLocks noChangeArrowheads="1"/>
            </p:cNvSpPr>
            <p:nvPr/>
          </p:nvSpPr>
          <p:spPr bwMode="auto">
            <a:xfrm>
              <a:off x="461962" y="455613"/>
              <a:ext cx="30163" cy="44450"/>
            </a:xfrm>
            <a:custGeom>
              <a:avLst/>
              <a:gdLst>
                <a:gd name="T0" fmla="*/ 0 w 8"/>
                <a:gd name="T1" fmla="*/ 2147483646 h 12"/>
                <a:gd name="T2" fmla="*/ 0 w 8"/>
                <a:gd name="T3" fmla="*/ 2147483646 h 12"/>
                <a:gd name="T4" fmla="*/ 0 60000 65536"/>
                <a:gd name="T5" fmla="*/ 0 60000 65536"/>
                <a:gd name="T6" fmla="*/ 0 w 8"/>
                <a:gd name="T7" fmla="*/ 0 h 12"/>
                <a:gd name="T8" fmla="*/ 8 w 8"/>
                <a:gd name="T9" fmla="*/ 12 h 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2">
                  <a:moveTo>
                    <a:pt x="0" y="5"/>
                  </a:moveTo>
                  <a:cubicBezTo>
                    <a:pt x="4" y="0"/>
                    <a:pt x="8" y="12"/>
                    <a:pt x="0" y="5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5" name="Freeform 246"/>
            <p:cNvSpPr>
              <a:spLocks noChangeArrowheads="1"/>
            </p:cNvSpPr>
            <p:nvPr/>
          </p:nvSpPr>
          <p:spPr bwMode="auto">
            <a:xfrm>
              <a:off x="477837" y="217488"/>
              <a:ext cx="14288" cy="12700"/>
            </a:xfrm>
            <a:custGeom>
              <a:avLst/>
              <a:gdLst>
                <a:gd name="T0" fmla="*/ 2147483646 w 4"/>
                <a:gd name="T1" fmla="*/ 2147483646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1" y="1"/>
                  </a:moveTo>
                  <a:cubicBezTo>
                    <a:pt x="1" y="2"/>
                    <a:pt x="4" y="0"/>
                    <a:pt x="3" y="2"/>
                  </a:cubicBezTo>
                  <a:cubicBezTo>
                    <a:pt x="4" y="3"/>
                    <a:pt x="0" y="3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6" name="Freeform 247"/>
            <p:cNvSpPr>
              <a:spLocks noChangeArrowheads="1"/>
            </p:cNvSpPr>
            <p:nvPr/>
          </p:nvSpPr>
          <p:spPr bwMode="auto">
            <a:xfrm>
              <a:off x="500062" y="225425"/>
              <a:ext cx="57150" cy="30163"/>
            </a:xfrm>
            <a:custGeom>
              <a:avLst/>
              <a:gdLst>
                <a:gd name="T0" fmla="*/ 2147483646 w 15"/>
                <a:gd name="T1" fmla="*/ 2147483646 h 8"/>
                <a:gd name="T2" fmla="*/ 2147483646 w 15"/>
                <a:gd name="T3" fmla="*/ 2147483646 h 8"/>
                <a:gd name="T4" fmla="*/ 2147483646 w 15"/>
                <a:gd name="T5" fmla="*/ 2147483646 h 8"/>
                <a:gd name="T6" fmla="*/ 0 60000 65536"/>
                <a:gd name="T7" fmla="*/ 0 60000 65536"/>
                <a:gd name="T8" fmla="*/ 0 60000 65536"/>
                <a:gd name="T9" fmla="*/ 0 w 15"/>
                <a:gd name="T10" fmla="*/ 0 h 8"/>
                <a:gd name="T11" fmla="*/ 15 w 15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8">
                  <a:moveTo>
                    <a:pt x="4" y="2"/>
                  </a:moveTo>
                  <a:cubicBezTo>
                    <a:pt x="5" y="2"/>
                    <a:pt x="15" y="0"/>
                    <a:pt x="6" y="5"/>
                  </a:cubicBezTo>
                  <a:cubicBezTo>
                    <a:pt x="2" y="8"/>
                    <a:pt x="0" y="5"/>
                    <a:pt x="4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7" name="Freeform 248"/>
            <p:cNvSpPr>
              <a:spLocks noChangeArrowheads="1"/>
            </p:cNvSpPr>
            <p:nvPr/>
          </p:nvSpPr>
          <p:spPr bwMode="auto">
            <a:xfrm>
              <a:off x="496887" y="263525"/>
              <a:ext cx="41275" cy="11113"/>
            </a:xfrm>
            <a:custGeom>
              <a:avLst/>
              <a:gdLst>
                <a:gd name="T0" fmla="*/ 2147483646 w 11"/>
                <a:gd name="T1" fmla="*/ 2147483646 h 3"/>
                <a:gd name="T2" fmla="*/ 2147483646 w 11"/>
                <a:gd name="T3" fmla="*/ 2147483646 h 3"/>
                <a:gd name="T4" fmla="*/ 2147483646 w 11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11"/>
                <a:gd name="T10" fmla="*/ 0 h 3"/>
                <a:gd name="T11" fmla="*/ 11 w 1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">
                  <a:moveTo>
                    <a:pt x="2" y="1"/>
                  </a:moveTo>
                  <a:cubicBezTo>
                    <a:pt x="0" y="0"/>
                    <a:pt x="11" y="0"/>
                    <a:pt x="4" y="3"/>
                  </a:cubicBezTo>
                  <a:cubicBezTo>
                    <a:pt x="3" y="3"/>
                    <a:pt x="2" y="1"/>
                    <a:pt x="2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8" name="Freeform 249"/>
            <p:cNvSpPr>
              <a:spLocks noChangeArrowheads="1"/>
            </p:cNvSpPr>
            <p:nvPr/>
          </p:nvSpPr>
          <p:spPr bwMode="auto">
            <a:xfrm>
              <a:off x="538162" y="169863"/>
              <a:ext cx="19050" cy="11113"/>
            </a:xfrm>
            <a:custGeom>
              <a:avLst/>
              <a:gdLst>
                <a:gd name="T0" fmla="*/ 2147483646 w 5"/>
                <a:gd name="T1" fmla="*/ 2147483646 h 3"/>
                <a:gd name="T2" fmla="*/ 2147483646 w 5"/>
                <a:gd name="T3" fmla="*/ 2147483646 h 3"/>
                <a:gd name="T4" fmla="*/ 2147483646 w 5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5"/>
                <a:gd name="T10" fmla="*/ 0 h 3"/>
                <a:gd name="T11" fmla="*/ 5 w 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">
                  <a:moveTo>
                    <a:pt x="2" y="1"/>
                  </a:moveTo>
                  <a:cubicBezTo>
                    <a:pt x="2" y="1"/>
                    <a:pt x="5" y="0"/>
                    <a:pt x="3" y="3"/>
                  </a:cubicBezTo>
                  <a:cubicBezTo>
                    <a:pt x="2" y="3"/>
                    <a:pt x="0" y="1"/>
                    <a:pt x="2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9" name="Freeform 250"/>
            <p:cNvSpPr>
              <a:spLocks noChangeArrowheads="1"/>
            </p:cNvSpPr>
            <p:nvPr/>
          </p:nvSpPr>
          <p:spPr bwMode="auto">
            <a:xfrm>
              <a:off x="527050" y="425450"/>
              <a:ext cx="14288" cy="11113"/>
            </a:xfrm>
            <a:custGeom>
              <a:avLst/>
              <a:gdLst>
                <a:gd name="T0" fmla="*/ 0 w 4"/>
                <a:gd name="T1" fmla="*/ 0 h 3"/>
                <a:gd name="T2" fmla="*/ 2147483646 w 4"/>
                <a:gd name="T3" fmla="*/ 2147483646 h 3"/>
                <a:gd name="T4" fmla="*/ 0 w 4"/>
                <a:gd name="T5" fmla="*/ 0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0" y="0"/>
                  </a:moveTo>
                  <a:cubicBezTo>
                    <a:pt x="0" y="0"/>
                    <a:pt x="4" y="3"/>
                    <a:pt x="2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0" name="Freeform 251"/>
            <p:cNvSpPr>
              <a:spLocks noChangeArrowheads="1"/>
            </p:cNvSpPr>
            <p:nvPr/>
          </p:nvSpPr>
          <p:spPr bwMode="auto">
            <a:xfrm>
              <a:off x="571500" y="146050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1"/>
                    <a:pt x="3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1" name="Freeform 252"/>
            <p:cNvSpPr>
              <a:spLocks noChangeArrowheads="1"/>
            </p:cNvSpPr>
            <p:nvPr/>
          </p:nvSpPr>
          <p:spPr bwMode="auto">
            <a:xfrm>
              <a:off x="563562" y="266700"/>
              <a:ext cx="11113" cy="7938"/>
            </a:xfrm>
            <a:custGeom>
              <a:avLst/>
              <a:gdLst>
                <a:gd name="T0" fmla="*/ 2147483646 w 3"/>
                <a:gd name="T1" fmla="*/ 0 h 2"/>
                <a:gd name="T2" fmla="*/ 2147483646 w 3"/>
                <a:gd name="T3" fmla="*/ 2147483646 h 2"/>
                <a:gd name="T4" fmla="*/ 2147483646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0"/>
                  </a:moveTo>
                  <a:cubicBezTo>
                    <a:pt x="2" y="1"/>
                    <a:pt x="3" y="0"/>
                    <a:pt x="2" y="2"/>
                  </a:cubicBezTo>
                  <a:cubicBezTo>
                    <a:pt x="0" y="2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2" name="Freeform 253"/>
            <p:cNvSpPr>
              <a:spLocks noChangeArrowheads="1"/>
            </p:cNvSpPr>
            <p:nvPr/>
          </p:nvSpPr>
          <p:spPr bwMode="auto">
            <a:xfrm>
              <a:off x="615950" y="534988"/>
              <a:ext cx="15875" cy="14288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0 60000 65536"/>
                <a:gd name="T5" fmla="*/ 0 60000 65536"/>
                <a:gd name="T6" fmla="*/ 0 w 4"/>
                <a:gd name="T7" fmla="*/ 0 h 4"/>
                <a:gd name="T8" fmla="*/ 4 w 4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4">
                  <a:moveTo>
                    <a:pt x="0" y="0"/>
                  </a:moveTo>
                  <a:cubicBezTo>
                    <a:pt x="4" y="2"/>
                    <a:pt x="4" y="4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3" name="Freeform 254"/>
            <p:cNvSpPr>
              <a:spLocks noChangeArrowheads="1"/>
            </p:cNvSpPr>
            <p:nvPr/>
          </p:nvSpPr>
          <p:spPr bwMode="auto">
            <a:xfrm>
              <a:off x="266700" y="482600"/>
              <a:ext cx="3175" cy="3175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4" name="Freeform 255"/>
            <p:cNvSpPr>
              <a:spLocks noChangeArrowheads="1"/>
            </p:cNvSpPr>
            <p:nvPr/>
          </p:nvSpPr>
          <p:spPr bwMode="auto">
            <a:xfrm>
              <a:off x="82550" y="285750"/>
              <a:ext cx="19050" cy="19050"/>
            </a:xfrm>
            <a:custGeom>
              <a:avLst/>
              <a:gdLst>
                <a:gd name="T0" fmla="*/ 0 w 5"/>
                <a:gd name="T1" fmla="*/ 2147483646 h 5"/>
                <a:gd name="T2" fmla="*/ 2147483646 w 5"/>
                <a:gd name="T3" fmla="*/ 2147483646 h 5"/>
                <a:gd name="T4" fmla="*/ 0 w 5"/>
                <a:gd name="T5" fmla="*/ 2147483646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0" y="1"/>
                  </a:moveTo>
                  <a:cubicBezTo>
                    <a:pt x="4" y="0"/>
                    <a:pt x="2" y="1"/>
                    <a:pt x="5" y="1"/>
                  </a:cubicBezTo>
                  <a:cubicBezTo>
                    <a:pt x="4" y="5"/>
                    <a:pt x="1" y="1"/>
                    <a:pt x="0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</p:grp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9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8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bldLvl="0" autoUpdateAnimBg="0"/>
      <p:bldP spid="78" grpId="0" bldLvl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直接连接符 57"/>
          <p:cNvCxnSpPr/>
          <p:nvPr/>
        </p:nvCxnSpPr>
        <p:spPr>
          <a:xfrm>
            <a:off x="5715000" y="2030887"/>
            <a:ext cx="2114667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"/>
          <p:cNvSpPr txBox="1"/>
          <p:nvPr/>
        </p:nvSpPr>
        <p:spPr>
          <a:xfrm>
            <a:off x="5494655" y="1357630"/>
            <a:ext cx="2408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、教研长程策划，夯实过程，提升了教师素养。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cxnSp>
        <p:nvCxnSpPr>
          <p:cNvPr id="60" name="直接连接符 59"/>
          <p:cNvCxnSpPr/>
          <p:nvPr/>
        </p:nvCxnSpPr>
        <p:spPr>
          <a:xfrm>
            <a:off x="5705475" y="3042655"/>
            <a:ext cx="2124192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7"/>
          <p:cNvSpPr txBox="1"/>
          <p:nvPr/>
        </p:nvSpPr>
        <p:spPr>
          <a:xfrm>
            <a:off x="5494655" y="2372995"/>
            <a:ext cx="2408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5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、班队以文化人，融通资源，丰富了学生活动。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cxnSp>
        <p:nvCxnSpPr>
          <p:cNvPr id="62" name="直接连接符 61"/>
          <p:cNvCxnSpPr/>
          <p:nvPr/>
        </p:nvCxnSpPr>
        <p:spPr>
          <a:xfrm>
            <a:off x="5619750" y="4201046"/>
            <a:ext cx="2209916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9"/>
          <p:cNvSpPr txBox="1"/>
          <p:nvPr/>
        </p:nvSpPr>
        <p:spPr>
          <a:xfrm>
            <a:off x="5494655" y="3593465"/>
            <a:ext cx="2408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、后勤勤于服务，成于自觉，提升了服务效率。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002" y="1202573"/>
            <a:ext cx="728076" cy="3354910"/>
          </a:xfrm>
          <a:prstGeom prst="rect">
            <a:avLst/>
          </a:prstGeom>
        </p:spPr>
      </p:pic>
      <p:cxnSp>
        <p:nvCxnSpPr>
          <p:cNvPr id="21" name="直接连接符 20"/>
          <p:cNvCxnSpPr/>
          <p:nvPr/>
        </p:nvCxnSpPr>
        <p:spPr>
          <a:xfrm>
            <a:off x="1566416" y="2030887"/>
            <a:ext cx="2114667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5"/>
          <p:cNvSpPr txBox="1"/>
          <p:nvPr/>
        </p:nvSpPr>
        <p:spPr>
          <a:xfrm>
            <a:off x="1357630" y="1357630"/>
            <a:ext cx="24326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</a:t>
            </a:r>
            <a:r>
              <a:rPr lang="zh-CN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文化立体架构，重塑形象，形成了系列特色。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1556891" y="3042655"/>
            <a:ext cx="2124192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7"/>
          <p:cNvSpPr txBox="1"/>
          <p:nvPr/>
        </p:nvSpPr>
        <p:spPr>
          <a:xfrm>
            <a:off x="1345565" y="2372995"/>
            <a:ext cx="24447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、管理重在整合，创新机制，激活了管理动力。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1471166" y="4201046"/>
            <a:ext cx="2209916" cy="0"/>
          </a:xfrm>
          <a:prstGeom prst="line">
            <a:avLst/>
          </a:prstGeom>
          <a:ln w="63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9"/>
          <p:cNvSpPr txBox="1"/>
          <p:nvPr/>
        </p:nvSpPr>
        <p:spPr>
          <a:xfrm>
            <a:off x="1376680" y="3593465"/>
            <a:ext cx="24136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、课程重组优化，跨界整合，进行了顶层设计。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梳理——三年是历练蜕变的践行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22" grpId="0"/>
      <p:bldP spid="24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1、文化立体架构，重塑形象，形成了系列特色。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15" y="1248701"/>
            <a:ext cx="2998660" cy="3205861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575175" y="1386840"/>
            <a:ext cx="4548357" cy="1187703"/>
            <a:chOff x="7205" y="2184"/>
            <a:chExt cx="7163" cy="1870"/>
          </a:xfrm>
        </p:grpSpPr>
        <p:pic>
          <p:nvPicPr>
            <p:cNvPr id="4" name="图片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1493">
              <a:off x="7205" y="2184"/>
              <a:ext cx="5214" cy="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1493">
              <a:off x="9153" y="2275"/>
              <a:ext cx="5214" cy="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文本框 9"/>
            <p:cNvSpPr txBox="1">
              <a:spLocks noChangeArrowheads="1"/>
            </p:cNvSpPr>
            <p:nvPr/>
          </p:nvSpPr>
          <p:spPr bwMode="auto">
            <a:xfrm>
              <a:off x="7616" y="2724"/>
              <a:ext cx="4729" cy="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indent="0" eaLnBrk="0" hangingPunct="0">
                <a:lnSpc>
                  <a:spcPct val="140000"/>
                </a:lnSpc>
                <a:buNone/>
              </a:pPr>
              <a:r>
                <a:rPr lang="zh-CN" altLang="en-US" sz="16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1.</a:t>
              </a:r>
              <a:r>
                <a:rPr lang="zh-CN" sz="1600" b="1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挖掘内涵，创构学校形象。</a:t>
              </a:r>
              <a:endParaRPr lang="zh-CN" altLang="en-US" sz="1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538345" y="2258060"/>
            <a:ext cx="4547870" cy="1187450"/>
            <a:chOff x="7205" y="2184"/>
            <a:chExt cx="7162" cy="1870"/>
          </a:xfrm>
        </p:grpSpPr>
        <p:pic>
          <p:nvPicPr>
            <p:cNvPr id="17" name="图片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1493">
              <a:off x="7205" y="2184"/>
              <a:ext cx="5214" cy="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1493">
              <a:off x="9153" y="2275"/>
              <a:ext cx="5214" cy="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文本框 9"/>
            <p:cNvSpPr txBox="1">
              <a:spLocks noChangeArrowheads="1"/>
            </p:cNvSpPr>
            <p:nvPr/>
          </p:nvSpPr>
          <p:spPr bwMode="auto">
            <a:xfrm>
              <a:off x="7616" y="2724"/>
              <a:ext cx="4729" cy="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indent="0" eaLnBrk="0" hangingPunct="0">
                <a:lnSpc>
                  <a:spcPct val="140000"/>
                </a:lnSpc>
                <a:buNone/>
              </a:pPr>
              <a:r>
                <a:rPr lang="zh-CN" altLang="en-US" sz="16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2.视觉重建，创设校园环境。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538345" y="3267075"/>
            <a:ext cx="4547870" cy="1187450"/>
            <a:chOff x="7205" y="2184"/>
            <a:chExt cx="7162" cy="1870"/>
          </a:xfrm>
        </p:grpSpPr>
        <p:pic>
          <p:nvPicPr>
            <p:cNvPr id="28" name="图片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1493">
              <a:off x="7205" y="2184"/>
              <a:ext cx="5214" cy="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图片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1493">
              <a:off x="9153" y="2275"/>
              <a:ext cx="5214" cy="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文本框 9"/>
            <p:cNvSpPr txBox="1">
              <a:spLocks noChangeArrowheads="1"/>
            </p:cNvSpPr>
            <p:nvPr/>
          </p:nvSpPr>
          <p:spPr bwMode="auto">
            <a:xfrm>
              <a:off x="7616" y="2724"/>
              <a:ext cx="4729" cy="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indent="0" eaLnBrk="0" hangingPunct="0">
                <a:lnSpc>
                  <a:spcPct val="140000"/>
                </a:lnSpc>
                <a:buNone/>
              </a:pPr>
              <a:r>
                <a:rPr lang="zh-CN" altLang="en-US" sz="1600" b="1" dirty="0">
                  <a:solidFill>
                    <a:schemeClr val="bg1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3.自觉行动，创建特色项目。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1、文化立体架构，重塑形象，形成了系列特色。</a:t>
            </a:r>
          </a:p>
        </p:txBody>
      </p:sp>
      <p:sp>
        <p:nvSpPr>
          <p:cNvPr id="5" name="文本框 9"/>
          <p:cNvSpPr txBox="1">
            <a:spLocks noChangeArrowheads="1"/>
          </p:cNvSpPr>
          <p:nvPr/>
        </p:nvSpPr>
        <p:spPr bwMode="auto">
          <a:xfrm>
            <a:off x="735330" y="532130"/>
            <a:ext cx="3002915" cy="43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 eaLnBrk="0" hangingPunct="0">
              <a:lnSpc>
                <a:spcPct val="140000"/>
              </a:lnSpc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</a:t>
            </a:r>
            <a:r>
              <a:rPr lang="zh-CN" sz="1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挖掘内涵，创构学校形象。</a:t>
            </a:r>
            <a:endParaRPr lang="zh-CN" altLang="en-US" sz="1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8010" y="1195705"/>
            <a:ext cx="7778750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508000" fontAlgn="auto">
              <a:lnSpc>
                <a:spcPct val="150000"/>
              </a:lnSpc>
              <a:extLst>
                <a:ext uri="{35155182-B16C-46BC-9424-99874614C6A1}">
                  <wpsdc:indentchars xmlns="" xmlns:wpsdc="http://www.wps.cn/officeDocument/2017/drawingmlCustomData" val="200" checksum="282533468"/>
                </a:ext>
              </a:extLst>
            </a:pPr>
            <a:r>
              <a:rPr lang="zh-CN" sz="20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在学校的各项工作中注意渗透和营造“善真”为核心的学校文化，践行“至善求真，适性扬才”的办学理念，对办学愿景、学校管理、课程建设，师生形象都有了自己的独特表达。</a:t>
            </a:r>
          </a:p>
          <a:p>
            <a:pPr indent="0" algn="ctr" fontAlgn="auto">
              <a:lnSpc>
                <a:spcPct val="150000"/>
              </a:lnSpc>
            </a:pPr>
            <a:r>
              <a:rPr lang="zh-CN" altLang="en-US" sz="20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学校管理：“精善崇真，聚合融通”</a:t>
            </a:r>
          </a:p>
          <a:p>
            <a:pPr indent="0" algn="ctr" fontAlgn="auto">
              <a:lnSpc>
                <a:spcPct val="150000"/>
              </a:lnSpc>
            </a:pPr>
            <a:r>
              <a:rPr lang="zh-CN" altLang="en-US" sz="20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课程文化：“品善尚真，多元融合”</a:t>
            </a:r>
          </a:p>
          <a:p>
            <a:pPr indent="0" algn="ctr" fontAlgn="auto">
              <a:lnSpc>
                <a:spcPct val="150000"/>
              </a:lnSpc>
            </a:pPr>
            <a:r>
              <a:rPr lang="zh-CN" altLang="en-US" sz="20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教师形象：“诚善养真，悦纳共进”</a:t>
            </a:r>
          </a:p>
          <a:p>
            <a:pPr indent="0" algn="ctr" fontAlgn="auto">
              <a:lnSpc>
                <a:spcPct val="150000"/>
              </a:lnSpc>
            </a:pPr>
            <a:r>
              <a:rPr lang="zh-CN" altLang="en-US" sz="2000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学生形象：“上善明真，健美智创”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1、文化立体架构，重塑形象，形成了系列特色。</a:t>
            </a:r>
          </a:p>
        </p:txBody>
      </p:sp>
      <p:sp>
        <p:nvSpPr>
          <p:cNvPr id="5" name="文本框 9"/>
          <p:cNvSpPr txBox="1">
            <a:spLocks noChangeArrowheads="1"/>
          </p:cNvSpPr>
          <p:nvPr/>
        </p:nvSpPr>
        <p:spPr bwMode="auto">
          <a:xfrm>
            <a:off x="735330" y="532130"/>
            <a:ext cx="3002915" cy="43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 eaLnBrk="0" hangingPunct="0">
              <a:lnSpc>
                <a:spcPct val="140000"/>
              </a:lnSpc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2.视觉重建，创设校园环境。</a:t>
            </a:r>
            <a:endParaRPr lang="zh-CN" altLang="en-US" sz="1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3830" y="1084580"/>
            <a:ext cx="8832850" cy="1252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 fontAlgn="auto">
              <a:lnSpc>
                <a:spcPct val="140000"/>
              </a:lnSpc>
              <a:extLst>
                <a:ext uri="{35155182-B16C-46BC-9424-99874614C6A1}">
                  <wpsdc:indentchars xmlns="" xmlns:wpsdc="http://www.wps.cn/officeDocument/2017/drawingmlCustomData" val="200" checksum="59296752"/>
                </a:ext>
              </a:extLst>
            </a:pPr>
            <a:r>
              <a:rPr lang="zh-CN" b="0">
                <a:latin typeface="楷体" panose="02010609060101010101" pitchFamily="49" charset="-122"/>
                <a:ea typeface="楷体" panose="02010609060101010101" pitchFamily="49" charset="-122"/>
              </a:rPr>
              <a:t>学校以文化建设为契机，进一步改善办学条件，优化育人环境，营造优质的教学氛围和良好的外在形象。老校区勇于传承，追求卓越，新校区移植创生，高位发展，用浓郁的文化氛围，让校园的每个角落都散发着文化的气息。</a:t>
            </a:r>
            <a:endParaRPr lang="zh-CN" altLang="en-US" b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67385" y="2390775"/>
            <a:ext cx="4010660" cy="2527935"/>
            <a:chOff x="234" y="3802"/>
            <a:chExt cx="7426" cy="382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grpSp>
          <p:nvGrpSpPr>
            <p:cNvPr id="18" name="组合 17"/>
            <p:cNvGrpSpPr/>
            <p:nvPr/>
          </p:nvGrpSpPr>
          <p:grpSpPr>
            <a:xfrm>
              <a:off x="234" y="3802"/>
              <a:ext cx="7426" cy="3822"/>
              <a:chOff x="162" y="3100"/>
              <a:chExt cx="9369" cy="4822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162" y="3100"/>
                <a:ext cx="9369" cy="4822"/>
                <a:chOff x="162" y="3100"/>
                <a:chExt cx="9369" cy="4822"/>
              </a:xfrm>
            </p:grpSpPr>
            <p:pic>
              <p:nvPicPr>
                <p:cNvPr id="7" name="图片 6" descr="开放书吧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791" y="3299"/>
                  <a:ext cx="2665" cy="1886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2" name="图片 11" descr="科技俱乐部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5867" y="3302"/>
                  <a:ext cx="2665" cy="1886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3" name="图片 12" descr="文化连廊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6866" y="4695"/>
                  <a:ext cx="2665" cy="1886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5" name="图片 14" descr="校园环境之变1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3798" y="6144"/>
                  <a:ext cx="2666" cy="1778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1" name="图片 20" descr="校园环境之变2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6381" y="6035"/>
                  <a:ext cx="2306" cy="1729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2" name="图片 21" descr="校园环境之变3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2607" y="4749"/>
                  <a:ext cx="2666" cy="1779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3" name="图片 22" descr="校园环境之变4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3950" y="3295"/>
                  <a:ext cx="2099" cy="1400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4" name="图片 23" descr="校园环境之变5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1791" y="6474"/>
                  <a:ext cx="2000" cy="1339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26" name="图片 25" descr="校园环境之变6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162" y="3100"/>
                  <a:ext cx="1823" cy="1260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31" name="图片 30" descr="校园环境之变7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 rot="21180000">
                <a:off x="213" y="5062"/>
                <a:ext cx="1629" cy="2445"/>
              </a:xfrm>
              <a:prstGeom prst="decagon">
                <a:avLst/>
              </a:prstGeom>
            </p:spPr>
          </p:pic>
        </p:grpSp>
        <p:sp>
          <p:nvSpPr>
            <p:cNvPr id="32" name="矩形 31"/>
            <p:cNvSpPr/>
            <p:nvPr/>
          </p:nvSpPr>
          <p:spPr>
            <a:xfrm>
              <a:off x="846" y="4801"/>
              <a:ext cx="680" cy="7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sz="2800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</a:rPr>
                <a:t>本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1492" y="5455"/>
              <a:ext cx="680" cy="7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sz="2800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</a:rPr>
                <a:t>部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4195" y="4886"/>
              <a:ext cx="680" cy="7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sz="2800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</a:rPr>
                <a:t>风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4841" y="5540"/>
              <a:ext cx="680" cy="7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sz="2800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</a:rPr>
                <a:t>采</a:t>
              </a:r>
            </a:p>
          </p:txBody>
        </p:sp>
      </p:grpSp>
      <p:grpSp>
        <p:nvGrpSpPr>
          <p:cNvPr id="114699" name="组合 41"/>
          <p:cNvGrpSpPr/>
          <p:nvPr/>
        </p:nvGrpSpPr>
        <p:grpSpPr>
          <a:xfrm>
            <a:off x="4813935" y="2346325"/>
            <a:ext cx="3329940" cy="2704641"/>
            <a:chOff x="7570" y="2137"/>
            <a:chExt cx="6730" cy="6361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36" name="图片 35" descr="大厅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70" y="2227"/>
              <a:ext cx="2407" cy="1703"/>
            </a:xfrm>
            <a:prstGeom prst="dodecagon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" name="图片 36" descr="队室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22" y="4153"/>
              <a:ext cx="2407" cy="1703"/>
            </a:xfrm>
            <a:prstGeom prst="dodecagon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图片 37" descr="心理咨询室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77" y="6128"/>
              <a:ext cx="2407" cy="1703"/>
            </a:xfrm>
            <a:prstGeom prst="dodecagon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9" name="图片 38" descr="智山庭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461" y="6258"/>
              <a:ext cx="2407" cy="1703"/>
            </a:xfrm>
            <a:prstGeom prst="dodecagon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0" name="图片 39" descr="智水庭03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749" y="4135"/>
              <a:ext cx="2407" cy="1703"/>
            </a:xfrm>
            <a:prstGeom prst="dodecagon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图片 40" descr="智源庭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893" y="2137"/>
              <a:ext cx="2407" cy="1703"/>
            </a:xfrm>
            <a:prstGeom prst="dodecagon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矩形 41"/>
            <p:cNvSpPr/>
            <p:nvPr/>
          </p:nvSpPr>
          <p:spPr>
            <a:xfrm>
              <a:off x="10529" y="2769"/>
              <a:ext cx="1320" cy="28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 fontAlgn="base"/>
              <a:r>
                <a:rPr lang="zh-CN" altLang="en-US" sz="2400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4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</a:rPr>
                <a:t>奥</a:t>
              </a:r>
              <a:endPara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pPr algn="ctr" fontAlgn="base"/>
              <a:endPara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pPr algn="ctr" fontAlgn="base"/>
              <a:r>
                <a:rPr lang="zh-CN" altLang="en-US" sz="2400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4">
                      <a:lumMod val="50000"/>
                    </a:schemeClr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</a:rPr>
                <a:t>园</a:t>
              </a:r>
            </a:p>
          </p:txBody>
        </p:sp>
        <p:sp>
          <p:nvSpPr>
            <p:cNvPr id="239628" name="文本框 32"/>
            <p:cNvSpPr txBox="1"/>
            <p:nvPr/>
          </p:nvSpPr>
          <p:spPr>
            <a:xfrm>
              <a:off x="8347" y="3719"/>
              <a:ext cx="1283" cy="7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400" b="1">
                  <a:latin typeface="华文行楷" panose="02010800040101010101" pitchFamily="2" charset="-122"/>
                  <a:ea typeface="华文行楷" panose="02010800040101010101" pitchFamily="2" charset="-122"/>
                </a:rPr>
                <a:t>大厅</a:t>
              </a:r>
            </a:p>
          </p:txBody>
        </p:sp>
        <p:sp>
          <p:nvSpPr>
            <p:cNvPr id="239629" name="文本框 33"/>
            <p:cNvSpPr txBox="1"/>
            <p:nvPr/>
          </p:nvSpPr>
          <p:spPr>
            <a:xfrm>
              <a:off x="8967" y="5598"/>
              <a:ext cx="1355" cy="7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400" b="1">
                  <a:latin typeface="华文行楷" panose="02010800040101010101" pitchFamily="2" charset="-122"/>
                  <a:ea typeface="华文行楷" panose="02010800040101010101" pitchFamily="2" charset="-122"/>
                </a:rPr>
                <a:t>队室</a:t>
              </a:r>
            </a:p>
          </p:txBody>
        </p:sp>
        <p:sp>
          <p:nvSpPr>
            <p:cNvPr id="239630" name="文本框 35"/>
            <p:cNvSpPr txBox="1"/>
            <p:nvPr/>
          </p:nvSpPr>
          <p:spPr>
            <a:xfrm>
              <a:off x="8848" y="7850"/>
              <a:ext cx="2078" cy="6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200" b="1">
                  <a:latin typeface="华文行楷" panose="02010800040101010101" pitchFamily="2" charset="-122"/>
                  <a:ea typeface="华文行楷" panose="02010800040101010101" pitchFamily="2" charset="-122"/>
                </a:rPr>
                <a:t>心理咨询室</a:t>
              </a:r>
            </a:p>
          </p:txBody>
        </p:sp>
        <p:sp>
          <p:nvSpPr>
            <p:cNvPr id="239631" name="文本框 36"/>
            <p:cNvSpPr txBox="1"/>
            <p:nvPr/>
          </p:nvSpPr>
          <p:spPr>
            <a:xfrm>
              <a:off x="12478" y="3299"/>
              <a:ext cx="1390" cy="6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200" b="1">
                  <a:latin typeface="华文行楷" panose="02010800040101010101" pitchFamily="2" charset="-122"/>
                  <a:ea typeface="华文行楷" panose="02010800040101010101" pitchFamily="2" charset="-122"/>
                </a:rPr>
                <a:t>智源庭</a:t>
              </a:r>
            </a:p>
          </p:txBody>
        </p:sp>
        <p:sp>
          <p:nvSpPr>
            <p:cNvPr id="239632" name="文本框 37"/>
            <p:cNvSpPr txBox="1"/>
            <p:nvPr/>
          </p:nvSpPr>
          <p:spPr>
            <a:xfrm>
              <a:off x="12351" y="5358"/>
              <a:ext cx="1526" cy="6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200" b="1">
                  <a:latin typeface="华文行楷" panose="02010800040101010101" pitchFamily="2" charset="-122"/>
                  <a:ea typeface="华文行楷" panose="02010800040101010101" pitchFamily="2" charset="-122"/>
                </a:rPr>
                <a:t>智水庭</a:t>
              </a:r>
            </a:p>
          </p:txBody>
        </p:sp>
        <p:sp>
          <p:nvSpPr>
            <p:cNvPr id="239633" name="文本框 38"/>
            <p:cNvSpPr txBox="1"/>
            <p:nvPr/>
          </p:nvSpPr>
          <p:spPr>
            <a:xfrm>
              <a:off x="11992" y="7538"/>
              <a:ext cx="1524" cy="64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200" b="1">
                  <a:latin typeface="华文行楷" panose="02010800040101010101" pitchFamily="2" charset="-122"/>
                  <a:ea typeface="华文行楷" panose="02010800040101010101" pitchFamily="2" charset="-122"/>
                </a:rPr>
                <a:t>智山庭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7051" r="6713"/>
          <a:stretch>
            <a:fillRect/>
          </a:stretch>
        </p:blipFill>
        <p:spPr>
          <a:xfrm>
            <a:off x="0" y="2987328"/>
            <a:ext cx="9144000" cy="24081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3453" y="3507524"/>
            <a:ext cx="1058434" cy="41434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62" y="914395"/>
            <a:ext cx="922714" cy="361211"/>
          </a:xfrm>
          <a:prstGeom prst="rect">
            <a:avLst/>
          </a:prstGeom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2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339215" y="1367790"/>
            <a:ext cx="6541135" cy="2178050"/>
            <a:chOff x="1230" y="2653"/>
            <a:chExt cx="12698" cy="422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0" y="2996"/>
              <a:ext cx="4139" cy="388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28" y="2847"/>
              <a:ext cx="4304" cy="403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104" y="2653"/>
              <a:ext cx="3825" cy="4154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2082800" y="3625850"/>
            <a:ext cx="53619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2015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</a:t>
            </a:r>
            <a:r>
              <a:rPr lang="en-US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8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月到</a:t>
            </a:r>
            <a:r>
              <a:rPr lang="en-US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2018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年</a:t>
            </a:r>
            <a:r>
              <a:rPr lang="en-US" altLang="zh-CN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8</a:t>
            </a:r>
            <a:r>
              <a:rPr lang="zh-CN" altLang="en-US" b="1" dirty="0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月教师、班级、学生数变化。 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1482725" y="794385"/>
            <a:ext cx="6827520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建校时间：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1914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     </a:t>
            </a: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办学理念：至善求真，适性扬才。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9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1、文化立体架构，重塑形象，形成了系列特色。</a:t>
            </a:r>
          </a:p>
        </p:txBody>
      </p:sp>
      <p:sp>
        <p:nvSpPr>
          <p:cNvPr id="5" name="文本框 9"/>
          <p:cNvSpPr txBox="1">
            <a:spLocks noChangeArrowheads="1"/>
          </p:cNvSpPr>
          <p:nvPr/>
        </p:nvSpPr>
        <p:spPr bwMode="auto">
          <a:xfrm>
            <a:off x="735330" y="532130"/>
            <a:ext cx="3002915" cy="435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 eaLnBrk="0" hangingPunct="0">
              <a:lnSpc>
                <a:spcPct val="140000"/>
              </a:lnSpc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3.自觉行动，创建特色项目。</a:t>
            </a:r>
            <a:endParaRPr lang="zh-CN" altLang="en-US" sz="1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1155" y="1459230"/>
            <a:ext cx="8293735" cy="2582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80000"/>
              </a:lnSpc>
              <a:extLst>
                <a:ext uri="{35155182-B16C-46BC-9424-99874614C6A1}">
                  <wpsdc:indentchars xmlns="" xmlns:wpsdc="http://www.wps.cn/officeDocument/2017/drawingmlCustomData" val="200" checksum="59296752"/>
                </a:ext>
              </a:extLst>
            </a:pPr>
            <a:r>
              <a:rPr lang="zh-CN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学校以“善真”文化为主导，“上善明真、健美智创”为育人目标，践行“至善求真，适性扬才”的办学理念，形成了系列特色项目。“三精”课程被确定为教育部第二批校本课程推进项目；“科技”特色项目在国家、省、市具有较大影响力；“农耕课程”能基于校情，与四季融合，形成了系列成果；“艺术体育”项目常年在市区级比赛中名列前茅。</a:t>
            </a:r>
            <a:endParaRPr lang="zh-CN" altLang="en-US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6">
                  <a:alpha val="100000"/>
                </a:srgbClr>
              </a:clrFrom>
              <a:clrTo>
                <a:srgbClr val="FFFEF6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25" y="2058670"/>
            <a:ext cx="3193415" cy="2707005"/>
          </a:xfrm>
          <a:prstGeom prst="rect">
            <a:avLst/>
          </a:prstGeom>
        </p:spPr>
      </p:pic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3079115" y="1123950"/>
            <a:ext cx="5763260" cy="3103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60000"/>
              </a:lnSpc>
              <a:buNone/>
            </a:pPr>
            <a:r>
              <a:rPr lang="zh-CN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1.形成了对学校“善真”文化和办学理念的独特表达。</a:t>
            </a:r>
            <a:endParaRPr lang="zh-CN" sz="16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60000"/>
              </a:lnSpc>
              <a:buNone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2.优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化了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校园育</a:t>
            </a:r>
            <a:r>
              <a:rPr lang="zh-CN" altLang="en-US" sz="16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人环</a:t>
            </a: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境。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60000"/>
              </a:lnSpc>
              <a:buNone/>
            </a:pPr>
            <a:r>
              <a:rPr lang="zh-CN" altLang="en-US" sz="16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3.践行“至善求真，适性扬才”的办学理念中，形成了系列特色项目。 “三精”课程被确定为教育部第二批校本课程推进项目；“科技”特色项目在国家、省、市具有较大影响力；“农耕课程”形成了系列成果；“艺术体育”项目常年在市区级比赛中名列前茅。</a:t>
            </a:r>
          </a:p>
        </p:txBody>
      </p:sp>
      <p:sp>
        <p:nvSpPr>
          <p:cNvPr id="13" name="文本框 5"/>
          <p:cNvSpPr txBox="1">
            <a:spLocks noChangeArrowheads="1"/>
          </p:cNvSpPr>
          <p:nvPr/>
        </p:nvSpPr>
        <p:spPr bwMode="auto">
          <a:xfrm>
            <a:off x="5148580" y="2058670"/>
            <a:ext cx="1243330" cy="30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35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单击添加标题</a:t>
            </a:r>
          </a:p>
        </p:txBody>
      </p: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3" name="图片 5" descr="未标题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5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6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1、文化立体架构，重塑形象，形成了系列特色。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1800" dirty="0">
                <a:sym typeface="+mn-ea"/>
              </a:rPr>
              <a:t>目标达成简述：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2、管理重在整合，创新机制，激活了管理动力。</a:t>
            </a:r>
          </a:p>
        </p:txBody>
      </p:sp>
      <p:pic>
        <p:nvPicPr>
          <p:cNvPr id="53" name="图片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8060">
            <a:off x="660400" y="1483360"/>
            <a:ext cx="2515870" cy="243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图片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659">
            <a:off x="3173095" y="1479550"/>
            <a:ext cx="2515870" cy="243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图片 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4619">
            <a:off x="5626735" y="1483360"/>
            <a:ext cx="2515870" cy="243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8" name="Text Box 12"/>
          <p:cNvSpPr txBox="1"/>
          <p:nvPr/>
        </p:nvSpPr>
        <p:spPr>
          <a:xfrm>
            <a:off x="1245870" y="2342515"/>
            <a:ext cx="1520825" cy="779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1.赢在中层， </a:t>
            </a:r>
          </a:p>
          <a:p>
            <a:pPr eaLnBrk="0" hangingPunct="0">
              <a:lnSpc>
                <a:spcPct val="14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自觉担当。</a:t>
            </a:r>
          </a:p>
        </p:txBody>
      </p:sp>
      <p:sp>
        <p:nvSpPr>
          <p:cNvPr id="40977" name="Text Box 11"/>
          <p:cNvSpPr txBox="1"/>
          <p:nvPr/>
        </p:nvSpPr>
        <p:spPr>
          <a:xfrm>
            <a:off x="3794125" y="2260600"/>
            <a:ext cx="1454150" cy="779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 eaLnBrk="0" hangingPunct="0">
              <a:lnSpc>
                <a:spcPct val="14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2.更新制度，</a:t>
            </a:r>
          </a:p>
          <a:p>
            <a:pPr lvl="0" algn="l" eaLnBrk="0" hangingPunct="0">
              <a:lnSpc>
                <a:spcPct val="14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规范引领。</a:t>
            </a:r>
          </a:p>
        </p:txBody>
      </p:sp>
      <p:sp>
        <p:nvSpPr>
          <p:cNvPr id="40976" name="Text Box 10"/>
          <p:cNvSpPr txBox="1"/>
          <p:nvPr/>
        </p:nvSpPr>
        <p:spPr>
          <a:xfrm>
            <a:off x="6242925" y="2270571"/>
            <a:ext cx="1774896" cy="779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 eaLnBrk="0" hangingPunct="0">
              <a:lnSpc>
                <a:spcPct val="14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3.创新机制，</a:t>
            </a:r>
          </a:p>
          <a:p>
            <a:pPr lvl="0" algn="l" eaLnBrk="0" hangingPunct="0">
              <a:lnSpc>
                <a:spcPct val="14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综合融通。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978" grpId="0"/>
      <p:bldP spid="40977" grpId="0"/>
      <p:bldP spid="4097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2、管理重在整合，创新机制，激活了管理动力。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1.赢在中层，自觉担当。</a:t>
            </a:r>
          </a:p>
        </p:txBody>
      </p:sp>
      <p:pic>
        <p:nvPicPr>
          <p:cNvPr id="43013" name="图片 4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9840" y="3512185"/>
            <a:ext cx="1794510" cy="15354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874" name="图片 1" descr="SCPP(FPQBS0)$G}R9F8W756"/>
          <p:cNvPicPr>
            <a:picLocks noChangeAspect="1"/>
          </p:cNvPicPr>
          <p:nvPr/>
        </p:nvPicPr>
        <p:blipFill>
          <a:blip r:embed="rId6" cstate="print"/>
          <a:srcRect r="11479"/>
          <a:stretch>
            <a:fillRect/>
          </a:stretch>
        </p:blipFill>
        <p:spPr>
          <a:xfrm>
            <a:off x="175260" y="1472565"/>
            <a:ext cx="4235450" cy="2039620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</a:effectLst>
        </p:spPr>
      </p:pic>
      <p:pic>
        <p:nvPicPr>
          <p:cNvPr id="36876" name="图片 1" descr="3值周校长安排表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47870" y="1205862"/>
            <a:ext cx="4493260" cy="3574415"/>
          </a:xfrm>
          <a:prstGeom prst="rect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  <a:effectLst>
            <a:glow rad="101600">
              <a:schemeClr val="bg1">
                <a:lumMod val="6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2、管理重在整合，创新机制，激活了管理动力。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1.赢在中层，自觉担当。</a:t>
            </a:r>
          </a:p>
        </p:txBody>
      </p:sp>
      <p:sp>
        <p:nvSpPr>
          <p:cNvPr id="49157" name="文本框 99"/>
          <p:cNvSpPr txBox="1"/>
          <p:nvPr/>
        </p:nvSpPr>
        <p:spPr>
          <a:xfrm>
            <a:off x="1926590" y="1082993"/>
            <a:ext cx="460057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薛家中心小学管理微课题研究一览表</a:t>
            </a:r>
          </a:p>
        </p:txBody>
      </p:sp>
      <p:graphicFrame>
        <p:nvGraphicFramePr>
          <p:cNvPr id="4" name="表格 3"/>
          <p:cNvGraphicFramePr/>
          <p:nvPr/>
        </p:nvGraphicFramePr>
        <p:xfrm>
          <a:off x="933450" y="1542415"/>
          <a:ext cx="6586855" cy="348551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559300"/>
                <a:gridCol w="1487805"/>
                <a:gridCol w="539750"/>
              </a:tblGrid>
              <a:tr h="3009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6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课题名称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6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责任人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6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备注</a:t>
                      </a:r>
                    </a:p>
                  </a:txBody>
                  <a:tcPr marL="0" marR="0" marT="0" marB="1"/>
                </a:tc>
              </a:tr>
              <a:tr h="2908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运行项目合作，提升青年教师成长的实践研究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朱小昌  郑飞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</a:p>
                  </a:txBody>
                  <a:tcPr marL="0" marR="0" marT="0" marB="1"/>
                </a:tc>
              </a:tr>
              <a:tr h="26225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学校校本课程建设的研究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吴春燕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</a:p>
                  </a:txBody>
                  <a:tcPr marL="0" marR="0" marT="0" marB="1"/>
                </a:tc>
              </a:tr>
              <a:tr h="26352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学校年级组团队文化建构的研究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周静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</a:p>
                  </a:txBody>
                  <a:tcPr marL="0" marR="0" marT="0" marB="1"/>
                </a:tc>
              </a:tr>
              <a:tr h="26352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有效提升新青年数学教师解读教材能力的实践研究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陶榆萍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</a:p>
                  </a:txBody>
                  <a:tcPr marL="0" marR="0" marT="0" marB="1"/>
                </a:tc>
              </a:tr>
              <a:tr h="26225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岗位体验，提升队员干部成长的实践研究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袁明明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</a:p>
                  </a:txBody>
                  <a:tcPr marL="0" marR="0" marT="0" marB="1"/>
                </a:tc>
              </a:tr>
              <a:tr h="26352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实施电子化管理，提高学校档案利用率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顾朝霞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</a:p>
                  </a:txBody>
                  <a:tcPr marL="0" marR="0" marT="0" marB="1"/>
                </a:tc>
              </a:tr>
              <a:tr h="26352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如何提高兼职综合实践教师的研究能力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曹燕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</a:p>
                  </a:txBody>
                  <a:tcPr marL="0" marR="0" marT="0" marB="1"/>
                </a:tc>
              </a:tr>
              <a:tr h="2628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完善内控体系  创新财务管理模式的研究 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郑丽萍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</a:p>
                  </a:txBody>
                  <a:tcPr marL="0" marR="0" marT="0" marB="1"/>
                </a:tc>
              </a:tr>
              <a:tr h="2628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建立伙伴式家校合作关系的实践研究 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祝卫其 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</a:p>
                  </a:txBody>
                  <a:tcPr marL="0" marR="0" marT="0" marB="1"/>
                </a:tc>
              </a:tr>
              <a:tr h="2628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提高综合学科青年教师课堂教学能力的策略研究 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顾海燕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</a:p>
                  </a:txBody>
                  <a:tcPr marL="0" marR="0" marT="0" marB="1"/>
                </a:tc>
              </a:tr>
              <a:tr h="26289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英语团队年轻老师潜力教师之有效管理的研究 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王丽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</a:p>
                  </a:txBody>
                  <a:tcPr marL="0" marR="0" marT="0" marB="1"/>
                </a:tc>
              </a:tr>
              <a:tr h="26352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创建高效节约型后勤管理研究方案 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400" u="none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朱志刚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endParaRPr lang="zh-CN" altLang="en-US" sz="1400" u="none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2、管理重在整合，创新机制，激活了管理动力。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1.赢在中层，自觉担当。</a:t>
            </a:r>
          </a:p>
        </p:txBody>
      </p:sp>
      <p:pic>
        <p:nvPicPr>
          <p:cNvPr id="47109" name="图片 6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83" y="1294765"/>
            <a:ext cx="1508125" cy="1431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7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39645" y="1088708"/>
            <a:ext cx="1663700" cy="12747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7111" name="组合 18"/>
          <p:cNvGrpSpPr/>
          <p:nvPr/>
        </p:nvGrpSpPr>
        <p:grpSpPr>
          <a:xfrm>
            <a:off x="136525" y="2726690"/>
            <a:ext cx="1946910" cy="1726881"/>
            <a:chOff x="428" y="4963"/>
            <a:chExt cx="3067" cy="2719"/>
          </a:xfrm>
        </p:grpSpPr>
        <p:pic>
          <p:nvPicPr>
            <p:cNvPr id="5" name="图片 4" descr="陶榆萍主任引领课题研究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8" y="4963"/>
              <a:ext cx="2987" cy="2231"/>
            </a:xfrm>
            <a:prstGeom prst="roundRect">
              <a:avLst/>
            </a:prstGeom>
            <a:ln w="41275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sp>
          <p:nvSpPr>
            <p:cNvPr id="3" name="文本框 2"/>
            <p:cNvSpPr txBox="1"/>
            <p:nvPr/>
          </p:nvSpPr>
          <p:spPr>
            <a:xfrm>
              <a:off x="428" y="7248"/>
              <a:ext cx="3067" cy="434"/>
            </a:xfrm>
            <a:prstGeom prst="rect">
              <a:avLst/>
            </a:prstGeom>
            <a:solidFill>
              <a:srgbClr val="F392AB">
                <a:alpha val="62000"/>
              </a:srgb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sz="1200" b="1" strike="noStrike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陶榆萍主任引领课题研究</a:t>
              </a:r>
            </a:p>
          </p:txBody>
        </p:sp>
      </p:grpSp>
      <p:grpSp>
        <p:nvGrpSpPr>
          <p:cNvPr id="47114" name="组合 20"/>
          <p:cNvGrpSpPr/>
          <p:nvPr/>
        </p:nvGrpSpPr>
        <p:grpSpPr>
          <a:xfrm>
            <a:off x="2300288" y="2628900"/>
            <a:ext cx="2102815" cy="1847527"/>
            <a:chOff x="4001" y="4303"/>
            <a:chExt cx="3311" cy="2908"/>
          </a:xfrm>
        </p:grpSpPr>
        <p:pic>
          <p:nvPicPr>
            <p:cNvPr id="6" name="图片 5" descr="王丽主任进行英语课标解读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01" y="4303"/>
              <a:ext cx="3177" cy="2384"/>
            </a:xfrm>
            <a:prstGeom prst="roundRect">
              <a:avLst/>
            </a:prstGeom>
            <a:ln w="41275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sp>
          <p:nvSpPr>
            <p:cNvPr id="47115" name="文本框 10"/>
            <p:cNvSpPr txBox="1"/>
            <p:nvPr/>
          </p:nvSpPr>
          <p:spPr>
            <a:xfrm>
              <a:off x="4001" y="6777"/>
              <a:ext cx="3311" cy="434"/>
            </a:xfrm>
            <a:prstGeom prst="rect">
              <a:avLst/>
            </a:prstGeom>
            <a:solidFill>
              <a:srgbClr val="F38CA8">
                <a:alpha val="62000"/>
              </a:srgbClr>
            </a:solidFill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200" b="1">
                  <a:solidFill>
                    <a:srgbClr val="0D0D0D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王丽主任进行英语课标解读</a:t>
              </a:r>
            </a:p>
          </p:txBody>
        </p:sp>
      </p:grpSp>
      <p:grpSp>
        <p:nvGrpSpPr>
          <p:cNvPr id="47117" name="组合 23"/>
          <p:cNvGrpSpPr/>
          <p:nvPr/>
        </p:nvGrpSpPr>
        <p:grpSpPr>
          <a:xfrm>
            <a:off x="4637405" y="1089025"/>
            <a:ext cx="1946275" cy="1646238"/>
            <a:chOff x="8721" y="1962"/>
            <a:chExt cx="3066" cy="2594"/>
          </a:xfrm>
        </p:grpSpPr>
        <p:pic>
          <p:nvPicPr>
            <p:cNvPr id="13" name="图片 12" descr="吴校长对教师培训如何进行教学设计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721" y="1962"/>
              <a:ext cx="3065" cy="2052"/>
            </a:xfrm>
            <a:prstGeom prst="roundRect">
              <a:avLst/>
            </a:prstGeom>
            <a:ln w="41275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sp>
          <p:nvSpPr>
            <p:cNvPr id="47118" name="文本框 13"/>
            <p:cNvSpPr txBox="1"/>
            <p:nvPr/>
          </p:nvSpPr>
          <p:spPr>
            <a:xfrm>
              <a:off x="8722" y="4104"/>
              <a:ext cx="3065" cy="452"/>
            </a:xfrm>
            <a:prstGeom prst="rect">
              <a:avLst/>
            </a:prstGeom>
            <a:solidFill>
              <a:srgbClr val="F38BA7">
                <a:alpha val="62000"/>
              </a:srgbClr>
            </a:solidFill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200" b="1">
                  <a:solidFill>
                    <a:srgbClr val="0D0D0D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吴校长教学设计指导</a:t>
              </a:r>
            </a:p>
          </p:txBody>
        </p:sp>
      </p:grpSp>
      <p:grpSp>
        <p:nvGrpSpPr>
          <p:cNvPr id="47120" name="组合 21"/>
          <p:cNvGrpSpPr/>
          <p:nvPr/>
        </p:nvGrpSpPr>
        <p:grpSpPr>
          <a:xfrm>
            <a:off x="4637405" y="3195638"/>
            <a:ext cx="2108200" cy="1784350"/>
            <a:chOff x="7786" y="4687"/>
            <a:chExt cx="3177" cy="2635"/>
          </a:xfrm>
        </p:grpSpPr>
        <p:pic>
          <p:nvPicPr>
            <p:cNvPr id="15" name="图片 14" descr="朱校长引领规划制定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86" y="4687"/>
              <a:ext cx="3176" cy="2126"/>
            </a:xfrm>
            <a:prstGeom prst="roundRect">
              <a:avLst/>
            </a:prstGeom>
            <a:ln w="41275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sp>
          <p:nvSpPr>
            <p:cNvPr id="47121" name="文本框 15"/>
            <p:cNvSpPr txBox="1"/>
            <p:nvPr/>
          </p:nvSpPr>
          <p:spPr>
            <a:xfrm>
              <a:off x="7786" y="6898"/>
              <a:ext cx="3177" cy="424"/>
            </a:xfrm>
            <a:prstGeom prst="rect">
              <a:avLst/>
            </a:prstGeom>
            <a:solidFill>
              <a:srgbClr val="F38BA7">
                <a:alpha val="62000"/>
              </a:srgbClr>
            </a:solidFill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200" b="1">
                  <a:solidFill>
                    <a:srgbClr val="0D0D0D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朱校长引领规划制定</a:t>
              </a:r>
            </a:p>
          </p:txBody>
        </p:sp>
      </p:grpSp>
      <p:grpSp>
        <p:nvGrpSpPr>
          <p:cNvPr id="47123" name="组合 22"/>
          <p:cNvGrpSpPr/>
          <p:nvPr/>
        </p:nvGrpSpPr>
        <p:grpSpPr>
          <a:xfrm>
            <a:off x="6888163" y="1989138"/>
            <a:ext cx="2016125" cy="1704975"/>
            <a:chOff x="11200" y="4687"/>
            <a:chExt cx="3174" cy="2686"/>
          </a:xfrm>
        </p:grpSpPr>
        <p:pic>
          <p:nvPicPr>
            <p:cNvPr id="17" name="图片 16" descr="祝卫其主任指导班级建设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200" y="4687"/>
              <a:ext cx="3174" cy="2126"/>
            </a:xfrm>
            <a:prstGeom prst="roundRect">
              <a:avLst/>
            </a:prstGeom>
            <a:ln w="41275">
              <a:solidFill>
                <a:schemeClr val="bg1"/>
              </a:solidFill>
            </a:ln>
            <a:effectLst>
              <a:glow rad="139700">
                <a:schemeClr val="bg1">
                  <a:lumMod val="75000"/>
                  <a:alpha val="40000"/>
                </a:schemeClr>
              </a:glow>
            </a:effectLst>
          </p:spPr>
        </p:pic>
        <p:sp>
          <p:nvSpPr>
            <p:cNvPr id="47124" name="文本框 17"/>
            <p:cNvSpPr txBox="1"/>
            <p:nvPr/>
          </p:nvSpPr>
          <p:spPr>
            <a:xfrm>
              <a:off x="11200" y="6921"/>
              <a:ext cx="3174" cy="452"/>
            </a:xfrm>
            <a:prstGeom prst="rect">
              <a:avLst/>
            </a:prstGeom>
            <a:solidFill>
              <a:srgbClr val="F38DA8">
                <a:alpha val="62000"/>
              </a:srgbClr>
            </a:solidFill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200" b="1">
                  <a:solidFill>
                    <a:srgbClr val="0D0D0D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祝卫其主任指导班级建设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2、管理重在整合，创新机制，激活了管理动力。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2.更新制度，规范引领。</a:t>
            </a:r>
          </a:p>
        </p:txBody>
      </p:sp>
      <p:pic>
        <p:nvPicPr>
          <p:cNvPr id="51211" name="图片 1" descr="制度汇编000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713" y="1223963"/>
            <a:ext cx="4962525" cy="3359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12" name="图片 5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13425" y="2828925"/>
            <a:ext cx="1617663" cy="1219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13" name="图片 11">
            <a:hlinkClick r:id="rId7" action="ppaction://hlinkfile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2075" y="1038225"/>
            <a:ext cx="1536700" cy="13192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2、管理重在整合，创新机制，激活了管理动力。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3.创新机制，综合融通。</a:t>
            </a:r>
          </a:p>
        </p:txBody>
      </p:sp>
      <p:sp>
        <p:nvSpPr>
          <p:cNvPr id="15" name="Rectangle 17"/>
          <p:cNvSpPr/>
          <p:nvPr/>
        </p:nvSpPr>
        <p:spPr>
          <a:xfrm>
            <a:off x="1259840" y="1072515"/>
            <a:ext cx="55035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（1）下放聚力，拓展级组新功能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259523" y="1778000"/>
            <a:ext cx="5595937" cy="2606675"/>
            <a:chOff x="3418" y="3056"/>
            <a:chExt cx="8812" cy="4105"/>
          </a:xfrm>
          <a:solidFill>
            <a:srgbClr val="FFC000"/>
          </a:solidFill>
        </p:grpSpPr>
        <p:sp>
          <p:nvSpPr>
            <p:cNvPr id="16" name="椭圆 15"/>
            <p:cNvSpPr/>
            <p:nvPr/>
          </p:nvSpPr>
          <p:spPr>
            <a:xfrm>
              <a:off x="6867" y="4393"/>
              <a:ext cx="1799" cy="182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0"/>
            </a:gradFill>
            <a:ln>
              <a:solidFill>
                <a:srgbClr val="DB6EA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zh-CN" sz="2000" b="1" strike="noStrike" noProof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年级组</a:t>
              </a:r>
            </a:p>
          </p:txBody>
        </p:sp>
        <p:sp>
          <p:nvSpPr>
            <p:cNvPr id="20" name="圆角矩形 19"/>
            <p:cNvSpPr/>
            <p:nvPr/>
          </p:nvSpPr>
          <p:spPr>
            <a:xfrm>
              <a:off x="3418" y="6149"/>
              <a:ext cx="2574" cy="1010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学生工作核心小组</a:t>
              </a: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9656" y="6151"/>
              <a:ext cx="2574" cy="1010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教师发展基层团队</a:t>
              </a: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6501" y="3056"/>
              <a:ext cx="2574" cy="1010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r>
                <a:rPr lang="zh-CN" altLang="en-US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学校文化生长中心</a:t>
              </a:r>
            </a:p>
          </p:txBody>
        </p:sp>
        <p:cxnSp>
          <p:nvCxnSpPr>
            <p:cNvPr id="26" name="直接箭头连接符 25"/>
            <p:cNvCxnSpPr>
              <a:endCxn id="20" idx="0"/>
            </p:cNvCxnSpPr>
            <p:nvPr/>
          </p:nvCxnSpPr>
          <p:spPr>
            <a:xfrm flipH="1">
              <a:off x="4705" y="3706"/>
              <a:ext cx="1792" cy="2443"/>
            </a:xfrm>
            <a:prstGeom prst="straightConnector1">
              <a:avLst/>
            </a:prstGeom>
            <a:grpFill/>
            <a:ln w="317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箭头连接符 26"/>
            <p:cNvCxnSpPr>
              <a:endCxn id="21" idx="0"/>
            </p:cNvCxnSpPr>
            <p:nvPr/>
          </p:nvCxnSpPr>
          <p:spPr>
            <a:xfrm>
              <a:off x="9092" y="3632"/>
              <a:ext cx="1869" cy="2517"/>
            </a:xfrm>
            <a:prstGeom prst="straightConnector1">
              <a:avLst/>
            </a:prstGeom>
            <a:grpFill/>
            <a:ln w="317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>
              <a:stCxn id="21" idx="1"/>
              <a:endCxn id="21" idx="0"/>
            </p:cNvCxnSpPr>
            <p:nvPr/>
          </p:nvCxnSpPr>
          <p:spPr>
            <a:xfrm flipH="1">
              <a:off x="5992" y="6656"/>
              <a:ext cx="3664" cy="25"/>
            </a:xfrm>
            <a:prstGeom prst="straightConnector1">
              <a:avLst/>
            </a:prstGeom>
            <a:grpFill/>
            <a:ln w="31750">
              <a:solidFill>
                <a:srgbClr val="C0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2、管理重在整合，创新机制，激活了管理动力。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3.创新机制，综合融通。</a:t>
            </a:r>
          </a:p>
        </p:txBody>
      </p:sp>
      <p:sp>
        <p:nvSpPr>
          <p:cNvPr id="15" name="Rectangle 17"/>
          <p:cNvSpPr/>
          <p:nvPr/>
        </p:nvSpPr>
        <p:spPr>
          <a:xfrm>
            <a:off x="1259840" y="1072515"/>
            <a:ext cx="55035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（1）下放聚力，拓展级组新功能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7748270" y="692150"/>
            <a:ext cx="512445" cy="23507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日常累进促变革</a:t>
            </a:r>
          </a:p>
        </p:txBody>
      </p:sp>
      <p:grpSp>
        <p:nvGrpSpPr>
          <p:cNvPr id="55311" name="组合 37"/>
          <p:cNvGrpSpPr/>
          <p:nvPr/>
        </p:nvGrpSpPr>
        <p:grpSpPr>
          <a:xfrm>
            <a:off x="1064260" y="1569403"/>
            <a:ext cx="1473200" cy="1558925"/>
            <a:chOff x="3594" y="3327"/>
            <a:chExt cx="2801" cy="2967"/>
          </a:xfrm>
        </p:grpSpPr>
        <p:pic>
          <p:nvPicPr>
            <p:cNvPr id="6" name="图片 5" descr="一年级组师生同台唱出心中最强音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31" y="3327"/>
              <a:ext cx="2764" cy="2073"/>
            </a:xfrm>
            <a:prstGeom prst="ellipse">
              <a:avLst/>
            </a:prstGeom>
            <a:ln w="34925">
              <a:solidFill>
                <a:schemeClr val="bg1"/>
              </a:solidFill>
            </a:ln>
            <a:effectLst>
              <a:glow rad="101600">
                <a:schemeClr val="bg1">
                  <a:lumMod val="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303" name="文本框 11"/>
            <p:cNvSpPr txBox="1"/>
            <p:nvPr/>
          </p:nvSpPr>
          <p:spPr>
            <a:xfrm>
              <a:off x="3594" y="5400"/>
              <a:ext cx="2800" cy="89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200">
                  <a:latin typeface="Arial" panose="020B0604020202020204" pitchFamily="34" charset="0"/>
                  <a:ea typeface="微软雅黑" panose="020B0503020204020204" pitchFamily="34" charset="-122"/>
                </a:rPr>
                <a:t>一年级组师生同台唱出心中最强音</a:t>
              </a:r>
            </a:p>
          </p:txBody>
        </p:sp>
      </p:grpSp>
      <p:grpSp>
        <p:nvGrpSpPr>
          <p:cNvPr id="55314" name="组合 38"/>
          <p:cNvGrpSpPr/>
          <p:nvPr/>
        </p:nvGrpSpPr>
        <p:grpSpPr>
          <a:xfrm>
            <a:off x="2813685" y="1569403"/>
            <a:ext cx="1462088" cy="1568450"/>
            <a:chOff x="6584" y="3327"/>
            <a:chExt cx="2763" cy="2960"/>
          </a:xfrm>
        </p:grpSpPr>
        <p:pic>
          <p:nvPicPr>
            <p:cNvPr id="17" name="图片 16" descr="二年级组琴棋书画演绎古典之美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84" y="3327"/>
              <a:ext cx="2763" cy="2073"/>
            </a:xfrm>
            <a:prstGeom prst="ellipse">
              <a:avLst/>
            </a:prstGeom>
            <a:ln w="34925">
              <a:solidFill>
                <a:schemeClr val="bg1"/>
              </a:solidFill>
            </a:ln>
            <a:effectLst>
              <a:glow rad="101600">
                <a:schemeClr val="bg1">
                  <a:lumMod val="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306" name="文本框 18"/>
            <p:cNvSpPr txBox="1"/>
            <p:nvPr/>
          </p:nvSpPr>
          <p:spPr>
            <a:xfrm>
              <a:off x="6584" y="5400"/>
              <a:ext cx="2763" cy="8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200">
                  <a:latin typeface="Arial" panose="020B0604020202020204" pitchFamily="34" charset="0"/>
                  <a:ea typeface="微软雅黑" panose="020B0503020204020204" pitchFamily="34" charset="-122"/>
                </a:rPr>
                <a:t>二年级组琴棋书画演绎古典之美</a:t>
              </a:r>
            </a:p>
          </p:txBody>
        </p:sp>
      </p:grpSp>
      <p:grpSp>
        <p:nvGrpSpPr>
          <p:cNvPr id="55317" name="组合 39"/>
          <p:cNvGrpSpPr/>
          <p:nvPr/>
        </p:nvGrpSpPr>
        <p:grpSpPr>
          <a:xfrm>
            <a:off x="4504690" y="1617345"/>
            <a:ext cx="1712913" cy="1425575"/>
            <a:chOff x="9347" y="3327"/>
            <a:chExt cx="4000" cy="3050"/>
          </a:xfrm>
        </p:grpSpPr>
        <p:pic>
          <p:nvPicPr>
            <p:cNvPr id="22" name="图片 21" descr="三年级组帅气、活力、和谐，尽显其中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467" y="3327"/>
              <a:ext cx="3340" cy="2074"/>
            </a:xfrm>
            <a:prstGeom prst="ellipse">
              <a:avLst/>
            </a:prstGeom>
            <a:ln w="34925">
              <a:solidFill>
                <a:schemeClr val="bg1"/>
              </a:solidFill>
            </a:ln>
            <a:effectLst>
              <a:glow rad="101600">
                <a:schemeClr val="bg1">
                  <a:lumMod val="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309" name="文本框 23"/>
            <p:cNvSpPr txBox="1"/>
            <p:nvPr/>
          </p:nvSpPr>
          <p:spPr>
            <a:xfrm>
              <a:off x="9347" y="5372"/>
              <a:ext cx="4000" cy="10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200">
                  <a:latin typeface="Arial" panose="020B0604020202020204" pitchFamily="34" charset="0"/>
                  <a:ea typeface="微软雅黑" panose="020B0503020204020204" pitchFamily="34" charset="-122"/>
                </a:rPr>
                <a:t>三年级组帅气、活力、和谐，尽显其中</a:t>
              </a:r>
            </a:p>
          </p:txBody>
        </p:sp>
      </p:grpSp>
      <p:grpSp>
        <p:nvGrpSpPr>
          <p:cNvPr id="55320" name="组合 36"/>
          <p:cNvGrpSpPr/>
          <p:nvPr/>
        </p:nvGrpSpPr>
        <p:grpSpPr>
          <a:xfrm>
            <a:off x="6133465" y="2586673"/>
            <a:ext cx="1458913" cy="1574800"/>
            <a:chOff x="328" y="5300"/>
            <a:chExt cx="3101" cy="3008"/>
          </a:xfrm>
        </p:grpSpPr>
        <p:pic>
          <p:nvPicPr>
            <p:cNvPr id="29" name="图片 28" descr="四年级组创新活动秀出生命之美丽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8" y="5300"/>
              <a:ext cx="2813" cy="2110"/>
            </a:xfrm>
            <a:prstGeom prst="ellipse">
              <a:avLst/>
            </a:prstGeom>
            <a:ln w="34925">
              <a:solidFill>
                <a:schemeClr val="bg1"/>
              </a:solidFill>
            </a:ln>
            <a:effectLst>
              <a:glow rad="101600">
                <a:schemeClr val="bg1">
                  <a:lumMod val="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312" name="文本框 29"/>
            <p:cNvSpPr txBox="1"/>
            <p:nvPr/>
          </p:nvSpPr>
          <p:spPr>
            <a:xfrm>
              <a:off x="328" y="7410"/>
              <a:ext cx="3101" cy="89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200">
                  <a:latin typeface="Arial" panose="020B0604020202020204" pitchFamily="34" charset="0"/>
                  <a:ea typeface="微软雅黑" panose="020B0503020204020204" pitchFamily="34" charset="-122"/>
                </a:rPr>
                <a:t>四年级组创新活动秀出生命之美</a:t>
              </a:r>
            </a:p>
          </p:txBody>
        </p:sp>
      </p:grpSp>
      <p:grpSp>
        <p:nvGrpSpPr>
          <p:cNvPr id="55323" name="组合 41"/>
          <p:cNvGrpSpPr/>
          <p:nvPr/>
        </p:nvGrpSpPr>
        <p:grpSpPr>
          <a:xfrm>
            <a:off x="4589780" y="3433128"/>
            <a:ext cx="1630363" cy="1568450"/>
            <a:chOff x="7178" y="6139"/>
            <a:chExt cx="3101" cy="2984"/>
          </a:xfrm>
        </p:grpSpPr>
        <p:pic>
          <p:nvPicPr>
            <p:cNvPr id="31" name="图片 30" descr="五年级组课程育人丰盈学生校园生活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04" y="6139"/>
              <a:ext cx="2685" cy="2014"/>
            </a:xfrm>
            <a:prstGeom prst="ellipse">
              <a:avLst/>
            </a:prstGeom>
            <a:ln w="34925">
              <a:solidFill>
                <a:schemeClr val="bg1"/>
              </a:solidFill>
            </a:ln>
            <a:effectLst>
              <a:glow rad="101600">
                <a:schemeClr val="bg1">
                  <a:lumMod val="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315" name="文本框 31"/>
            <p:cNvSpPr txBox="1"/>
            <p:nvPr/>
          </p:nvSpPr>
          <p:spPr>
            <a:xfrm>
              <a:off x="7178" y="8229"/>
              <a:ext cx="3101" cy="89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200">
                  <a:latin typeface="Arial" panose="020B0604020202020204" pitchFamily="34" charset="0"/>
                  <a:ea typeface="微软雅黑" panose="020B0503020204020204" pitchFamily="34" charset="-122"/>
                </a:rPr>
                <a:t>五年级组课程育人</a:t>
              </a:r>
            </a:p>
            <a:p>
              <a:pPr algn="ctr"/>
              <a:r>
                <a:rPr lang="zh-CN" altLang="en-US" sz="1200">
                  <a:latin typeface="Arial" panose="020B0604020202020204" pitchFamily="34" charset="0"/>
                  <a:ea typeface="微软雅黑" panose="020B0503020204020204" pitchFamily="34" charset="-122"/>
                </a:rPr>
                <a:t>丰盈校园生活</a:t>
              </a:r>
            </a:p>
          </p:txBody>
        </p:sp>
      </p:grpSp>
      <p:grpSp>
        <p:nvGrpSpPr>
          <p:cNvPr id="55326" name="组合 40"/>
          <p:cNvGrpSpPr/>
          <p:nvPr/>
        </p:nvGrpSpPr>
        <p:grpSpPr>
          <a:xfrm>
            <a:off x="2947035" y="3454083"/>
            <a:ext cx="1489075" cy="1557337"/>
            <a:chOff x="10711" y="6060"/>
            <a:chExt cx="2919" cy="3136"/>
          </a:xfrm>
        </p:grpSpPr>
        <p:pic>
          <p:nvPicPr>
            <p:cNvPr id="33" name="图片 32" descr="六年级组凝心聚力巧抓质量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711" y="6060"/>
              <a:ext cx="2919" cy="2189"/>
            </a:xfrm>
            <a:prstGeom prst="ellipse">
              <a:avLst/>
            </a:prstGeom>
            <a:ln w="34925">
              <a:solidFill>
                <a:schemeClr val="bg1"/>
              </a:solidFill>
            </a:ln>
            <a:effectLst>
              <a:glow rad="101600">
                <a:schemeClr val="bg1">
                  <a:lumMod val="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318" name="文本框 33"/>
            <p:cNvSpPr txBox="1"/>
            <p:nvPr/>
          </p:nvSpPr>
          <p:spPr>
            <a:xfrm>
              <a:off x="10909" y="8249"/>
              <a:ext cx="2436" cy="94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200">
                  <a:latin typeface="Arial" panose="020B0604020202020204" pitchFamily="34" charset="0"/>
                  <a:ea typeface="微软雅黑" panose="020B0503020204020204" pitchFamily="34" charset="-122"/>
                </a:rPr>
                <a:t>六年级组凝心聚力巧抓质量</a:t>
              </a:r>
            </a:p>
          </p:txBody>
        </p:sp>
      </p:grpSp>
      <p:grpSp>
        <p:nvGrpSpPr>
          <p:cNvPr id="55329" name="组合 44"/>
          <p:cNvGrpSpPr/>
          <p:nvPr/>
        </p:nvGrpSpPr>
        <p:grpSpPr>
          <a:xfrm>
            <a:off x="291148" y="3216910"/>
            <a:ext cx="2655887" cy="1808163"/>
            <a:chOff x="3883" y="6358"/>
            <a:chExt cx="3101" cy="2654"/>
          </a:xfrm>
        </p:grpSpPr>
        <p:pic>
          <p:nvPicPr>
            <p:cNvPr id="35" name="图片 34" descr="花落谁家六位组长上台领奖啦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909" y="6358"/>
              <a:ext cx="2919" cy="2189"/>
            </a:xfrm>
            <a:prstGeom prst="ellipse">
              <a:avLst/>
            </a:prstGeom>
            <a:ln w="34925">
              <a:solidFill>
                <a:schemeClr val="bg1"/>
              </a:solidFill>
            </a:ln>
            <a:effectLst>
              <a:glow rad="101600">
                <a:schemeClr val="bg1">
                  <a:lumMod val="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5321" name="文本框 35"/>
            <p:cNvSpPr txBox="1"/>
            <p:nvPr/>
          </p:nvSpPr>
          <p:spPr>
            <a:xfrm>
              <a:off x="3883" y="8591"/>
              <a:ext cx="3101" cy="4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200">
                  <a:latin typeface="Arial" panose="020B0604020202020204" pitchFamily="34" charset="0"/>
                  <a:ea typeface="微软雅黑" panose="020B0503020204020204" pitchFamily="34" charset="-122"/>
                </a:rPr>
                <a:t>花落谁家六位组长上台领奖啦</a:t>
              </a:r>
            </a:p>
          </p:txBody>
        </p:sp>
      </p:grpSp>
      <p:sp>
        <p:nvSpPr>
          <p:cNvPr id="5" name="圆角矩形 4"/>
          <p:cNvSpPr/>
          <p:nvPr/>
        </p:nvSpPr>
        <p:spPr>
          <a:xfrm>
            <a:off x="8467725" y="1396365"/>
            <a:ext cx="512445" cy="235077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期末团队展风采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5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5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55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2、管理重在整合，创新机制，激活了管理动力。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3.创新机制，综合融通。</a:t>
            </a:r>
          </a:p>
        </p:txBody>
      </p:sp>
      <p:sp>
        <p:nvSpPr>
          <p:cNvPr id="15" name="Rectangle 17"/>
          <p:cNvSpPr/>
          <p:nvPr/>
        </p:nvSpPr>
        <p:spPr>
          <a:xfrm>
            <a:off x="1259840" y="1072515"/>
            <a:ext cx="55035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（2）变革例会，增强管理能动性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3042285" y="3606798"/>
            <a:ext cx="2747010" cy="68643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行政主题例会</a:t>
            </a:r>
          </a:p>
        </p:txBody>
      </p:sp>
      <p:pic>
        <p:nvPicPr>
          <p:cNvPr id="51214" name="图片 10" descr="DSC_000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5005" y="1611630"/>
            <a:ext cx="2401570" cy="1609090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1216" name="图片 12" descr="DSC_027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6575" y="1611630"/>
            <a:ext cx="2401570" cy="1609090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1217" name="图片 13" descr="DSC0074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26480" y="3093085"/>
            <a:ext cx="2281555" cy="1711960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1218" name="图片 14" descr="行政例会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2910" y="3093085"/>
            <a:ext cx="2282825" cy="1711960"/>
          </a:xfrm>
          <a:prstGeom prst="plaque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7051" r="6713"/>
          <a:stretch>
            <a:fillRect/>
          </a:stretch>
        </p:blipFill>
        <p:spPr>
          <a:xfrm>
            <a:off x="0" y="2987328"/>
            <a:ext cx="9144000" cy="24081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3453" y="3507524"/>
            <a:ext cx="1058434" cy="41434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62" y="914395"/>
            <a:ext cx="922714" cy="361211"/>
          </a:xfrm>
          <a:prstGeom prst="rect">
            <a:avLst/>
          </a:prstGeom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782955" y="1196975"/>
            <a:ext cx="7433945" cy="274955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 lIns="72567" tIns="36283" rIns="72567" bIns="36283">
            <a:spAutoFit/>
          </a:bodyPr>
          <a:lstStyle/>
          <a:p>
            <a:pPr eaLnBrk="0" hangingPunct="0">
              <a:lnSpc>
                <a:spcPct val="180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en-US" sz="2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</a:t>
            </a:r>
            <a:r>
              <a:rPr sz="2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绚丽三年，成就与辉煌写入历史；温情三年，荣誉与责任融入记忆。回眸过去三年的美好时光，我们承继百年老校淳朴团结的优秀品质，以革故鼎新的锐气，以克难攻坚的胆识，悦纳成长的故事，收获成长的喜悦，追梦的脚步一刻没有停歇。</a:t>
            </a:r>
            <a:endParaRPr sz="2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sz="2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2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2、管理重在整合，创新机制，激活了管理动力。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3.创新机制，综合融通。</a:t>
            </a:r>
          </a:p>
        </p:txBody>
      </p:sp>
      <p:sp>
        <p:nvSpPr>
          <p:cNvPr id="15" name="Rectangle 17"/>
          <p:cNvSpPr/>
          <p:nvPr/>
        </p:nvSpPr>
        <p:spPr>
          <a:xfrm>
            <a:off x="1259840" y="1072515"/>
            <a:ext cx="55035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（2）变革例会，增强管理能动性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7292975" y="1071880"/>
            <a:ext cx="610235" cy="25876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教师例会大集中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816928" y="1686878"/>
            <a:ext cx="6962775" cy="3245485"/>
            <a:chOff x="3218" y="2672"/>
            <a:chExt cx="10965" cy="5111"/>
          </a:xfrm>
        </p:grpSpPr>
        <p:pic>
          <p:nvPicPr>
            <p:cNvPr id="53262" name="图片 16" descr="例会安排表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18" y="2672"/>
              <a:ext cx="8730" cy="4787"/>
            </a:xfrm>
            <a:prstGeom prst="rect">
              <a:avLst/>
            </a:prstGeom>
            <a:noFill/>
            <a:ln w="19050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文本框 5"/>
            <p:cNvSpPr txBox="1"/>
            <p:nvPr/>
          </p:nvSpPr>
          <p:spPr>
            <a:xfrm>
              <a:off x="10695" y="7155"/>
              <a:ext cx="3488" cy="628"/>
            </a:xfrm>
            <a:prstGeom prst="rect">
              <a:avLst/>
            </a:prstGeom>
            <a:solidFill>
              <a:schemeClr val="accent1"/>
            </a:solidFill>
          </p:spPr>
          <p:txBody>
            <a:bodyPr wrap="non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000" b="1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ea"/>
                </a:rPr>
                <a:t>值周瞭望整体反馈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2、管理重在整合，创新机制，激活了管理动力。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3.创新机制，综合融通。</a:t>
            </a:r>
          </a:p>
        </p:txBody>
      </p:sp>
      <p:sp>
        <p:nvSpPr>
          <p:cNvPr id="15" name="Rectangle 17"/>
          <p:cNvSpPr/>
          <p:nvPr/>
        </p:nvSpPr>
        <p:spPr>
          <a:xfrm>
            <a:off x="1259840" y="1072515"/>
            <a:ext cx="55035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（2）变革例会，增强管理能动性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8140700" y="1072515"/>
            <a:ext cx="610235" cy="25876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教师例会大集中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840095" y="4561205"/>
            <a:ext cx="2214880" cy="398780"/>
          </a:xfrm>
          <a:prstGeom prst="rect">
            <a:avLst/>
          </a:prstGeom>
          <a:solidFill>
            <a:schemeClr val="accent1"/>
          </a:solidFill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 b="1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值周瞭望整体反馈</a:t>
            </a:r>
          </a:p>
        </p:txBody>
      </p:sp>
      <p:pic>
        <p:nvPicPr>
          <p:cNvPr id="55310" name="图片 4" descr="DSC_000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23515" y="3039745"/>
            <a:ext cx="2188210" cy="1464310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5311" name="图片 5" descr="DSC_000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9820" y="1529080"/>
            <a:ext cx="1950720" cy="1306195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5312" name="图片 6" descr="DSC_003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8305" y="3046730"/>
            <a:ext cx="2177415" cy="1457325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5313" name="图片 7" descr="DSC_004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52645" y="1478280"/>
            <a:ext cx="2026920" cy="1356995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5314" name="图片 8" descr="DSC0051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50790" y="3023235"/>
            <a:ext cx="1975485" cy="1480820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5315" name="图片 15" descr="DSC009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17500" y="1553210"/>
            <a:ext cx="1746250" cy="1309370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3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2、管理重在整合，创新机制，激活了管理动力。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3.创新机制，综合融通。</a:t>
            </a:r>
          </a:p>
        </p:txBody>
      </p:sp>
      <p:sp>
        <p:nvSpPr>
          <p:cNvPr id="15" name="Rectangle 17"/>
          <p:cNvSpPr/>
          <p:nvPr/>
        </p:nvSpPr>
        <p:spPr>
          <a:xfrm>
            <a:off x="1259840" y="1072515"/>
            <a:ext cx="55035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（2）变革例会，增强管理能动性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8140700" y="1072515"/>
            <a:ext cx="610235" cy="25876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教师例会大集中</a:t>
            </a:r>
          </a:p>
        </p:txBody>
      </p:sp>
      <p:grpSp>
        <p:nvGrpSpPr>
          <p:cNvPr id="63503" name="组合 24"/>
          <p:cNvGrpSpPr/>
          <p:nvPr/>
        </p:nvGrpSpPr>
        <p:grpSpPr>
          <a:xfrm>
            <a:off x="1259523" y="1440815"/>
            <a:ext cx="2011362" cy="1711384"/>
            <a:chOff x="3484" y="2967"/>
            <a:chExt cx="2888" cy="2437"/>
          </a:xfrm>
        </p:grpSpPr>
        <p:pic>
          <p:nvPicPr>
            <p:cNvPr id="4" name="图片 3" descr="读书交流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84" y="2967"/>
              <a:ext cx="2888" cy="2166"/>
            </a:xfrm>
            <a:prstGeom prst="horizontalScroll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495" name="文本框 15"/>
            <p:cNvSpPr txBox="1"/>
            <p:nvPr/>
          </p:nvSpPr>
          <p:spPr>
            <a:xfrm>
              <a:off x="3564" y="4967"/>
              <a:ext cx="2808" cy="43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400" b="1">
                  <a:latin typeface="楷体" panose="02010609060101010101" pitchFamily="49" charset="-122"/>
                  <a:ea typeface="楷体" panose="02010609060101010101" pitchFamily="49" charset="-122"/>
                </a:rPr>
                <a:t>读书交流，心灵交汇</a:t>
              </a:r>
            </a:p>
          </p:txBody>
        </p:sp>
      </p:grpSp>
      <p:grpSp>
        <p:nvGrpSpPr>
          <p:cNvPr id="63506" name="组合 25"/>
          <p:cNvGrpSpPr/>
          <p:nvPr/>
        </p:nvGrpSpPr>
        <p:grpSpPr>
          <a:xfrm>
            <a:off x="546100" y="3233103"/>
            <a:ext cx="2355850" cy="1817642"/>
            <a:chOff x="7704" y="2760"/>
            <a:chExt cx="3325" cy="2567"/>
          </a:xfrm>
        </p:grpSpPr>
        <p:pic>
          <p:nvPicPr>
            <p:cNvPr id="17" name="图片 16" descr="姜博老师进行骨干讲学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86" y="2760"/>
              <a:ext cx="2888" cy="2166"/>
            </a:xfrm>
            <a:prstGeom prst="horizontalScroll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498" name="文本框 18"/>
            <p:cNvSpPr txBox="1"/>
            <p:nvPr/>
          </p:nvSpPr>
          <p:spPr>
            <a:xfrm>
              <a:off x="7704" y="4894"/>
              <a:ext cx="3325" cy="43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400" b="1">
                  <a:latin typeface="楷体" panose="02010609060101010101" pitchFamily="49" charset="-122"/>
                  <a:ea typeface="楷体" panose="02010609060101010101" pitchFamily="49" charset="-122"/>
                </a:rPr>
                <a:t>骨干讲学，放大亮点</a:t>
              </a:r>
            </a:p>
          </p:txBody>
        </p:sp>
      </p:grpSp>
      <p:grpSp>
        <p:nvGrpSpPr>
          <p:cNvPr id="63509" name="组合 26"/>
          <p:cNvGrpSpPr/>
          <p:nvPr/>
        </p:nvGrpSpPr>
        <p:grpSpPr>
          <a:xfrm>
            <a:off x="3014001" y="3275858"/>
            <a:ext cx="2550187" cy="1840136"/>
            <a:chOff x="2920" y="5581"/>
            <a:chExt cx="3853" cy="2486"/>
          </a:xfrm>
        </p:grpSpPr>
        <p:pic>
          <p:nvPicPr>
            <p:cNvPr id="3" name="图片 2" descr="月度人物发表获奖感言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0" y="5581"/>
              <a:ext cx="3014" cy="2115"/>
            </a:xfrm>
            <a:prstGeom prst="teardrop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501" name="文本框 20"/>
            <p:cNvSpPr txBox="1"/>
            <p:nvPr/>
          </p:nvSpPr>
          <p:spPr>
            <a:xfrm>
              <a:off x="3082" y="7653"/>
              <a:ext cx="3691" cy="41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400" b="1">
                  <a:latin typeface="楷体" panose="02010609060101010101" pitchFamily="49" charset="-122"/>
                  <a:ea typeface="楷体" panose="02010609060101010101" pitchFamily="49" charset="-122"/>
                </a:rPr>
                <a:t>月度人物，树立典型</a:t>
              </a:r>
            </a:p>
          </p:txBody>
        </p:sp>
      </p:grpSp>
      <p:grpSp>
        <p:nvGrpSpPr>
          <p:cNvPr id="63512" name="组合 27"/>
          <p:cNvGrpSpPr/>
          <p:nvPr/>
        </p:nvGrpSpPr>
        <p:grpSpPr>
          <a:xfrm>
            <a:off x="4838700" y="1250950"/>
            <a:ext cx="2182813" cy="1734696"/>
            <a:chOff x="7357" y="5753"/>
            <a:chExt cx="3298" cy="2508"/>
          </a:xfrm>
        </p:grpSpPr>
        <p:pic>
          <p:nvPicPr>
            <p:cNvPr id="22" name="图片 21" descr="集体生日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377" y="5753"/>
              <a:ext cx="2888" cy="2167"/>
            </a:xfrm>
            <a:prstGeom prst="teardrop">
              <a:avLst>
                <a:gd name="adj" fmla="val 100331"/>
              </a:avLst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504" name="文本框 23"/>
            <p:cNvSpPr txBox="1"/>
            <p:nvPr/>
          </p:nvSpPr>
          <p:spPr>
            <a:xfrm>
              <a:off x="7357" y="7818"/>
              <a:ext cx="3298" cy="4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400" b="1">
                  <a:latin typeface="楷体" panose="02010609060101010101" pitchFamily="49" charset="-122"/>
                  <a:ea typeface="楷体" panose="02010609060101010101" pitchFamily="49" charset="-122"/>
                </a:rPr>
                <a:t>温馨一刻，传递温暖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298123" y="3300095"/>
            <a:ext cx="2327275" cy="1747840"/>
            <a:chOff x="9594" y="5165"/>
            <a:chExt cx="3664" cy="2753"/>
          </a:xfrm>
        </p:grpSpPr>
        <p:pic>
          <p:nvPicPr>
            <p:cNvPr id="12" name="图片 11" descr="DSC_050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94" y="5165"/>
              <a:ext cx="3451" cy="2310"/>
            </a:xfrm>
            <a:prstGeom prst="teardrop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507" name="文本框 20"/>
            <p:cNvSpPr txBox="1"/>
            <p:nvPr/>
          </p:nvSpPr>
          <p:spPr>
            <a:xfrm>
              <a:off x="10175" y="7435"/>
              <a:ext cx="3083" cy="48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400" b="1">
                  <a:latin typeface="楷体" panose="02010609060101010101" pitchFamily="49" charset="-122"/>
                  <a:ea typeface="楷体" panose="02010609060101010101" pitchFamily="49" charset="-122"/>
                </a:rPr>
                <a:t>感动薛小，激扬生命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5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3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3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3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3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2、管理重在整合，创新机制，激活了管理动力。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3.创新机制，综合融通。</a:t>
            </a:r>
          </a:p>
        </p:txBody>
      </p:sp>
      <p:sp>
        <p:nvSpPr>
          <p:cNvPr id="15" name="Rectangle 17"/>
          <p:cNvSpPr/>
          <p:nvPr/>
        </p:nvSpPr>
        <p:spPr>
          <a:xfrm>
            <a:off x="1259840" y="1072515"/>
            <a:ext cx="55035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（2）变革例会，增强管理能动性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8140700" y="1072515"/>
            <a:ext cx="610235" cy="25876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级组例会小集中</a:t>
            </a:r>
            <a:endParaRPr lang="zh-CN" altLang="en-US" sz="20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65551" name="组合 44"/>
          <p:cNvGrpSpPr/>
          <p:nvPr/>
        </p:nvGrpSpPr>
        <p:grpSpPr>
          <a:xfrm>
            <a:off x="3174365" y="1644650"/>
            <a:ext cx="1933575" cy="1549081"/>
            <a:chOff x="8819" y="5524"/>
            <a:chExt cx="3046" cy="2439"/>
          </a:xfrm>
        </p:grpSpPr>
        <p:pic>
          <p:nvPicPr>
            <p:cNvPr id="6" name="图片 5" descr="顾丽娜主持二年级组例会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26" y="5524"/>
              <a:ext cx="2671" cy="2004"/>
            </a:xfrm>
            <a:prstGeom prst="snip2DiagRect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543" name="文本框 36"/>
            <p:cNvSpPr txBox="1"/>
            <p:nvPr/>
          </p:nvSpPr>
          <p:spPr>
            <a:xfrm>
              <a:off x="8819" y="7529"/>
              <a:ext cx="3046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200" b="1">
                  <a:latin typeface="楷体" panose="02010609060101010101" pitchFamily="49" charset="-122"/>
                  <a:ea typeface="楷体" panose="02010609060101010101" pitchFamily="49" charset="-122"/>
                </a:rPr>
                <a:t>顾丽娜主持二年级组例会</a:t>
              </a:r>
            </a:p>
          </p:txBody>
        </p:sp>
      </p:grpSp>
      <p:grpSp>
        <p:nvGrpSpPr>
          <p:cNvPr id="65554" name="组合 45"/>
          <p:cNvGrpSpPr/>
          <p:nvPr/>
        </p:nvGrpSpPr>
        <p:grpSpPr>
          <a:xfrm>
            <a:off x="5717223" y="3430270"/>
            <a:ext cx="2479675" cy="1547281"/>
            <a:chOff x="8940" y="5560"/>
            <a:chExt cx="3755" cy="2259"/>
          </a:xfrm>
        </p:grpSpPr>
        <p:pic>
          <p:nvPicPr>
            <p:cNvPr id="33" name="图片 32" descr="五年级组例会老师们认真聆听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73" y="5560"/>
              <a:ext cx="2666" cy="1815"/>
            </a:xfrm>
            <a:prstGeom prst="snip2DiagRect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546" name="文本框 37"/>
            <p:cNvSpPr txBox="1"/>
            <p:nvPr/>
          </p:nvSpPr>
          <p:spPr>
            <a:xfrm>
              <a:off x="8940" y="7417"/>
              <a:ext cx="3755" cy="40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200" b="1">
                  <a:latin typeface="楷体" panose="02010609060101010101" pitchFamily="49" charset="-122"/>
                  <a:ea typeface="楷体" panose="02010609060101010101" pitchFamily="49" charset="-122"/>
                </a:rPr>
                <a:t>五年级组例会老师们认真聆听</a:t>
              </a:r>
            </a:p>
          </p:txBody>
        </p:sp>
      </p:grpSp>
      <p:grpSp>
        <p:nvGrpSpPr>
          <p:cNvPr id="65557" name="组合 46"/>
          <p:cNvGrpSpPr/>
          <p:nvPr/>
        </p:nvGrpSpPr>
        <p:grpSpPr>
          <a:xfrm>
            <a:off x="5247640" y="1573213"/>
            <a:ext cx="1943100" cy="1738712"/>
            <a:chOff x="6201" y="2963"/>
            <a:chExt cx="2826" cy="2477"/>
          </a:xfrm>
        </p:grpSpPr>
        <p:pic>
          <p:nvPicPr>
            <p:cNvPr id="34" name="图片 33" descr="周静、袁明明蹲点二年级组进行团队文化建设研讨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45" y="2963"/>
              <a:ext cx="2420" cy="1815"/>
            </a:xfrm>
            <a:prstGeom prst="snip2DiagRect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549" name="文本框 38"/>
            <p:cNvSpPr txBox="1"/>
            <p:nvPr/>
          </p:nvSpPr>
          <p:spPr>
            <a:xfrm>
              <a:off x="6201" y="4784"/>
              <a:ext cx="2826" cy="65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200" b="1">
                  <a:latin typeface="楷体" panose="02010609060101010101" pitchFamily="49" charset="-122"/>
                  <a:ea typeface="楷体" panose="02010609060101010101" pitchFamily="49" charset="-122"/>
                </a:rPr>
                <a:t>周静、袁明明蹲点二年级组进行团队文化建设研讨</a:t>
              </a:r>
            </a:p>
          </p:txBody>
        </p:sp>
      </p:grpSp>
      <p:grpSp>
        <p:nvGrpSpPr>
          <p:cNvPr id="65560" name="组合 47"/>
          <p:cNvGrpSpPr/>
          <p:nvPr/>
        </p:nvGrpSpPr>
        <p:grpSpPr>
          <a:xfrm>
            <a:off x="3377248" y="3430270"/>
            <a:ext cx="2206625" cy="1569780"/>
            <a:chOff x="8819" y="2963"/>
            <a:chExt cx="3026" cy="2209"/>
          </a:xfrm>
        </p:grpSpPr>
        <p:pic>
          <p:nvPicPr>
            <p:cNvPr id="31" name="图片 30" descr="沈彩虹主持四年级组例会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32" y="2963"/>
              <a:ext cx="2420" cy="1815"/>
            </a:xfrm>
            <a:prstGeom prst="snip2DiagRect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552" name="文本框 39"/>
            <p:cNvSpPr txBox="1"/>
            <p:nvPr/>
          </p:nvSpPr>
          <p:spPr>
            <a:xfrm>
              <a:off x="8819" y="4784"/>
              <a:ext cx="3026" cy="3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sz="1200" b="1">
                  <a:latin typeface="楷体" panose="02010609060101010101" pitchFamily="49" charset="-122"/>
                  <a:ea typeface="楷体" panose="02010609060101010101" pitchFamily="49" charset="-122"/>
                </a:rPr>
                <a:t>沈彩虹主持四年级组例会</a:t>
              </a:r>
            </a:p>
          </p:txBody>
        </p:sp>
      </p:grpSp>
      <p:grpSp>
        <p:nvGrpSpPr>
          <p:cNvPr id="65563" name="组合 48"/>
          <p:cNvGrpSpPr/>
          <p:nvPr/>
        </p:nvGrpSpPr>
        <p:grpSpPr>
          <a:xfrm>
            <a:off x="1207453" y="1604963"/>
            <a:ext cx="1862137" cy="1744980"/>
            <a:chOff x="6003" y="5668"/>
            <a:chExt cx="2934" cy="2748"/>
          </a:xfrm>
        </p:grpSpPr>
        <p:pic>
          <p:nvPicPr>
            <p:cNvPr id="32" name="图片 31" descr="吴校长参与一年级组例会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93" y="5668"/>
              <a:ext cx="2670" cy="2004"/>
            </a:xfrm>
            <a:prstGeom prst="snip2DiagRect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555" name="文本框 40"/>
            <p:cNvSpPr txBox="1"/>
            <p:nvPr/>
          </p:nvSpPr>
          <p:spPr>
            <a:xfrm>
              <a:off x="6003" y="7691"/>
              <a:ext cx="2934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200" b="1">
                  <a:latin typeface="楷体" panose="02010609060101010101" pitchFamily="49" charset="-122"/>
                  <a:ea typeface="楷体" panose="02010609060101010101" pitchFamily="49" charset="-122"/>
                </a:rPr>
                <a:t>吴校长参与一年级组例会</a:t>
              </a:r>
            </a:p>
          </p:txBody>
        </p:sp>
      </p:grpSp>
      <p:grpSp>
        <p:nvGrpSpPr>
          <p:cNvPr id="65566" name="组合 43"/>
          <p:cNvGrpSpPr/>
          <p:nvPr/>
        </p:nvGrpSpPr>
        <p:grpSpPr>
          <a:xfrm>
            <a:off x="562610" y="3430270"/>
            <a:ext cx="2297748" cy="1579245"/>
            <a:chOff x="1005" y="5524"/>
            <a:chExt cx="3617" cy="2487"/>
          </a:xfrm>
        </p:grpSpPr>
        <p:pic>
          <p:nvPicPr>
            <p:cNvPr id="42" name="图片 41" descr="朱校长参与三年级组例会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05" y="5524"/>
              <a:ext cx="3617" cy="2035"/>
            </a:xfrm>
            <a:prstGeom prst="snip2DiagRect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5558" name="文本框 42"/>
            <p:cNvSpPr txBox="1"/>
            <p:nvPr/>
          </p:nvSpPr>
          <p:spPr>
            <a:xfrm>
              <a:off x="1247" y="7577"/>
              <a:ext cx="3119" cy="43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200" b="1">
                  <a:latin typeface="楷体" panose="02010609060101010101" pitchFamily="49" charset="-122"/>
                  <a:ea typeface="楷体" panose="02010609060101010101" pitchFamily="49" charset="-122"/>
                </a:rPr>
                <a:t>朱校长参与三年级组例会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55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5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5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5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55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5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100000"/>
              </a:lnSpc>
            </a:pPr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2、管理重在整合，创新机制，激活了管理动力。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6">
                  <a:alpha val="100000"/>
                </a:srgbClr>
              </a:clrFrom>
              <a:clrTo>
                <a:srgbClr val="FFFEF6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25" y="2058670"/>
            <a:ext cx="3193415" cy="2707005"/>
          </a:xfrm>
          <a:prstGeom prst="rect">
            <a:avLst/>
          </a:prstGeom>
        </p:spPr>
      </p:pic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3079115" y="1123950"/>
            <a:ext cx="5763260" cy="325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lang="zh-CN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1.编制了《制度汇编》，以此规范、引领师生的教育教学行为。</a:t>
            </a:r>
            <a:endParaRPr lang="zh-CN" sz="1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2.实行两校区“执行校长”制和学校的统领项目条线责任制，确立第一责任人与多重合作者交融的新型关系观。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3.完善了年级组长、教研组长负责制，以年级组、教研组团队展示及月级组例会为契机，引领级组团队建设，教师发展。</a:t>
            </a:r>
            <a:endParaRPr lang="zh-CN" altLang="en-US" sz="1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1800" dirty="0">
                <a:sym typeface="+mn-ea"/>
              </a:rPr>
              <a:t>目标达成简述：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pic>
        <p:nvPicPr>
          <p:cNvPr id="53" name="图片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8060">
            <a:off x="1984375" y="1540510"/>
            <a:ext cx="2515870" cy="243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图片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9659">
            <a:off x="4497070" y="1536700"/>
            <a:ext cx="2515870" cy="243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8" name="Text Box 12"/>
          <p:cNvSpPr txBox="1"/>
          <p:nvPr/>
        </p:nvSpPr>
        <p:spPr>
          <a:xfrm>
            <a:off x="2569845" y="2399665"/>
            <a:ext cx="1520825" cy="779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1.国家课程</a:t>
            </a:r>
            <a:endParaRPr lang="zh-CN" altLang="en-US" sz="1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0" hangingPunct="0">
              <a:lnSpc>
                <a:spcPct val="14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校本化实施</a:t>
            </a:r>
            <a:r>
              <a:rPr lang="zh-CN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zh-CN" altLang="en-US" sz="1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0977" name="Text Box 11"/>
          <p:cNvSpPr txBox="1"/>
          <p:nvPr/>
        </p:nvSpPr>
        <p:spPr>
          <a:xfrm>
            <a:off x="5118100" y="2317750"/>
            <a:ext cx="1454150" cy="779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4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2.校本课程</a:t>
            </a:r>
            <a:endParaRPr lang="zh-CN" altLang="en-US" sz="16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eaLnBrk="0" hangingPunct="0">
              <a:lnSpc>
                <a:spcPct val="140000"/>
              </a:lnSpc>
            </a:pPr>
            <a:r>
              <a:rPr lang="zh-CN" altLang="en-US" sz="16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特色化实施。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978" grpId="0"/>
      <p:bldP spid="4097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1.国家课程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校本化实施</a:t>
            </a:r>
            <a:r>
              <a:rPr lang="zh-CN" sz="180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7411" name="Rectangle 23"/>
          <p:cNvSpPr>
            <a:spLocks noChangeArrowheads="1"/>
          </p:cNvSpPr>
          <p:nvPr/>
        </p:nvSpPr>
        <p:spPr bwMode="auto">
          <a:xfrm>
            <a:off x="1774825" y="1196023"/>
            <a:ext cx="4694238" cy="592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构建课程年段育人目标</a:t>
            </a:r>
          </a:p>
        </p:txBody>
      </p:sp>
      <p:pic>
        <p:nvPicPr>
          <p:cNvPr id="16396" name="Picture 12" descr="D:\微云网盘\2013.9\优质小学复评\汇报PPT素材\语文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0115" y="1788720"/>
            <a:ext cx="5850973" cy="284850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411" grpId="0" bldLvl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1.国家课程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校本化实施</a:t>
            </a:r>
            <a:r>
              <a:rPr lang="zh-CN" sz="180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851025" y="1191578"/>
            <a:ext cx="5832475" cy="5937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教材内容梳理重组</a:t>
            </a:r>
          </a:p>
        </p:txBody>
      </p:sp>
      <p:pic>
        <p:nvPicPr>
          <p:cNvPr id="4" name="图片 3" descr="重组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245" y="1908810"/>
            <a:ext cx="3713480" cy="282892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 descr="重组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33620" y="1908175"/>
            <a:ext cx="3446145" cy="2829560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1.国家课程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校本化实施</a:t>
            </a:r>
            <a:r>
              <a:rPr lang="zh-CN" sz="180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466408" y="1095058"/>
          <a:ext cx="6799262" cy="3714750"/>
        </p:xfrm>
        <a:graphic>
          <a:graphicData uri="http://schemas.openxmlformats.org/drawingml/2006/table">
            <a:tbl>
              <a:tblPr/>
              <a:tblGrid>
                <a:gridCol w="1566505"/>
                <a:gridCol w="5232757"/>
              </a:tblGrid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教学文本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教学方式及过程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识字教学文本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认读新字，感知字形；辨析字义，再记字形</a:t>
                      </a:r>
                      <a:r>
                        <a:rPr lang="zh-CN" sz="1100" b="1" kern="0" dirty="0" smtClean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；</a:t>
                      </a:r>
                      <a:endParaRPr lang="en-US" altLang="zh-CN" sz="1100" b="1" kern="0" dirty="0" smtClean="0">
                        <a:latin typeface="Times New Roman" panose="020206030504050203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 smtClean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复</a:t>
                      </a: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习反馈，拓展运用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631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童话类文本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感知故事，了解情节；丰富想象，体验情感；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讲演故事，把握角色；开放思考，把握主题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90488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写人类文本教学</a:t>
                      </a:r>
                      <a:endParaRPr lang="zh-CN" sz="1100" b="1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了解人物背景；理清人物故事；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品析人物形象；感悟人物精神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叙事类文本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定向话题，产生期待；理文顺脉，感知内容；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入情入境，说人解事；读写迁移，活化积累；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拓展延伸，丰富体验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写景状物类文本</a:t>
                      </a:r>
                      <a:endParaRPr lang="zh-CN" sz="1100" b="1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激起阅读兴趣，整体感知课文；理清写景顺序，把握结构层次；赏读文本语言，感知景物特点；体悟思想感情，领会独特立意；赏析表达艺术，尝试积累迁移。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说明文文本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激发学习兴趣；把握说明对象；了解说明方</a:t>
                      </a:r>
                      <a:r>
                        <a:rPr lang="zh-CN" sz="1100" b="1" kern="0" dirty="0" smtClean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法；</a:t>
                      </a:r>
                      <a:endParaRPr lang="en-US" altLang="zh-CN" sz="1100" b="1" kern="0" dirty="0" smtClean="0">
                        <a:latin typeface="Times New Roman" panose="02020603050405020304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 smtClean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运</a:t>
                      </a: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用方法表达；产生探索欲望。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66"/>
                    </a:solidFill>
                  </a:tcPr>
                </a:tc>
              </a:tr>
              <a:tr h="378773"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说理文本</a:t>
                      </a:r>
                      <a:endParaRPr lang="zh-CN" sz="1100" b="1" kern="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理清层次，认知过程；紧扣中心，解决问题；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zh-CN" sz="1100" b="1" kern="0" dirty="0">
                          <a:latin typeface="Times New Roman" panose="02020603050405020304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归纳特点，运用巩固</a:t>
                      </a:r>
                      <a:endParaRPr lang="zh-CN" sz="1100" b="1" kern="100" dirty="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3"/>
          <p:cNvSpPr/>
          <p:nvPr/>
        </p:nvSpPr>
        <p:spPr>
          <a:xfrm>
            <a:off x="7532370" y="2274570"/>
            <a:ext cx="405765" cy="5937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形成课程实施建议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1.国家课程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校本化实施</a:t>
            </a:r>
            <a:r>
              <a:rPr lang="zh-CN" sz="180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0482" name="Rectangle 28"/>
          <p:cNvSpPr/>
          <p:nvPr/>
        </p:nvSpPr>
        <p:spPr>
          <a:xfrm>
            <a:off x="3574256" y="1062554"/>
            <a:ext cx="5273279" cy="3683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eaLnBrk="0" hangingPunct="0"/>
            <a:r>
              <a:rPr lang="zh-CN" altLang="en-US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统分结合式 ：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梯度完整，上下互动</a:t>
            </a:r>
          </a:p>
        </p:txBody>
      </p:sp>
      <p:graphicFrame>
        <p:nvGraphicFramePr>
          <p:cNvPr id="20483" name="表格 20482"/>
          <p:cNvGraphicFramePr/>
          <p:nvPr/>
        </p:nvGraphicFramePr>
        <p:xfrm>
          <a:off x="276860" y="1588135"/>
          <a:ext cx="8570595" cy="3482340"/>
        </p:xfrm>
        <a:graphic>
          <a:graphicData uri="http://schemas.openxmlformats.org/drawingml/2006/table">
            <a:tbl>
              <a:tblPr/>
              <a:tblGrid>
                <a:gridCol w="554355"/>
                <a:gridCol w="1026795"/>
                <a:gridCol w="6989445"/>
              </a:tblGrid>
              <a:tr h="31242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周次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项目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6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活动要求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866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集体</a:t>
                      </a:r>
                      <a:endParaRPr lang="en-US" altLang="zh-CN" sz="14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备课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落实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</a:t>
                      </a: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个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20</a:t>
                      </a: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分钟，</a:t>
                      </a:r>
                      <a:r>
                        <a:rPr lang="zh-CN" altLang="en-US" sz="15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在去年几大板块基础上增加“解读练习”</a:t>
                      </a: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。</a:t>
                      </a:r>
                      <a:r>
                        <a:rPr lang="zh-CN" altLang="en-US" sz="135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做到：</a:t>
                      </a:r>
                      <a:r>
                        <a:rPr lang="en-US" altLang="zh-CN" sz="135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</a:t>
                      </a:r>
                      <a:r>
                        <a:rPr lang="zh-CN" altLang="en-US" sz="135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、专题学习有序列。</a:t>
                      </a:r>
                      <a:r>
                        <a:rPr lang="en-US" altLang="zh-CN" sz="135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</a:t>
                      </a:r>
                      <a:r>
                        <a:rPr lang="zh-CN" altLang="en-US" sz="135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、案例剖析有内容。</a:t>
                      </a:r>
                      <a:r>
                        <a:rPr lang="en-US" altLang="zh-CN" sz="135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3</a:t>
                      </a:r>
                      <a:r>
                        <a:rPr lang="zh-CN" altLang="en-US" sz="135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、单元分析有分工。</a:t>
                      </a:r>
                      <a:r>
                        <a:rPr lang="en-US" altLang="zh-CN" sz="135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4</a:t>
                      </a:r>
                      <a:r>
                        <a:rPr lang="zh-CN" altLang="en-US" sz="135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、重点课时研讨有针对。</a:t>
                      </a:r>
                      <a:r>
                        <a:rPr lang="en-US" altLang="zh-CN" sz="135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5</a:t>
                      </a:r>
                      <a:r>
                        <a:rPr lang="zh-CN" altLang="en-US" sz="135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、经验分享有专题。</a:t>
                      </a:r>
                      <a:endParaRPr lang="zh-CN" altLang="en-US" sz="15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298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2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14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学科大组研讨 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教研组集体备课初建研讨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——</a:t>
                      </a: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学科组重建展示专家点评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——</a:t>
                      </a: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教研组跟进再建研究，从而将一堂“研究课”转化为“精品课”，各教研组可以</a:t>
                      </a:r>
                      <a:r>
                        <a:rPr lang="zh-CN" altLang="en-US" sz="15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研究月报的形式记录“初建</a:t>
                      </a:r>
                      <a:r>
                        <a:rPr lang="en-US" altLang="zh-CN" sz="15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——</a:t>
                      </a:r>
                      <a:r>
                        <a:rPr lang="zh-CN" altLang="en-US" sz="15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重建</a:t>
                      </a:r>
                      <a:r>
                        <a:rPr lang="en-US" altLang="zh-CN" sz="15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——</a:t>
                      </a:r>
                      <a:r>
                        <a:rPr lang="zh-CN" altLang="en-US" sz="15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再建”完整的研究轨迹和成长收获</a:t>
                      </a:r>
                      <a:r>
                        <a:rPr lang="zh-CN" altLang="en-US" sz="1500" b="1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，</a:t>
                      </a:r>
                      <a:r>
                        <a:rPr lang="zh-CN" altLang="en-US" sz="1500" b="1" dirty="0">
                          <a:solidFill>
                            <a:srgbClr val="FF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学期末将进行优秀团队展示，期望每个组都能呈现厚实的材料（作为优选团队评选最主要的标准）。          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298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3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endParaRPr lang="zh-CN" altLang="en-US" sz="14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教研组的自主研究 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聚焦本组的研究课题，实现探索课型成型化，成熟课型精品化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lang="zh-CN" altLang="en-US" sz="1500" b="1" dirty="0">
                          <a:solidFill>
                            <a:srgbClr val="003366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跟进式研究（一人同课异构）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lang="zh-CN" altLang="en-US" sz="1500" b="1" dirty="0">
                          <a:solidFill>
                            <a:srgbClr val="003366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比较式研究（多人同课异构）</a:t>
                      </a:r>
                    </a:p>
                    <a:p>
                      <a:pPr lvl="0" eaLnBrk="1" hangingPunct="1">
                        <a:buNone/>
                      </a:pPr>
                      <a:r>
                        <a:rPr lang="zh-CN" altLang="en-US" sz="1500" b="1" dirty="0">
                          <a:solidFill>
                            <a:srgbClr val="003366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聚焦式研究（跨组聚焦主题集中研究）</a:t>
                      </a:r>
                      <a:endParaRPr lang="zh-CN" altLang="en-US" sz="1500" dirty="0">
                        <a:solidFill>
                          <a:srgbClr val="00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en-US" altLang="zh-CN" sz="18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4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专项能力考核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eaLnBrk="0" hangingPunct="0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聚焦学科关键能力，学习</a:t>
                      </a:r>
                      <a:r>
                        <a:rPr lang="en-US" altLang="zh-CN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PISA</a:t>
                      </a:r>
                      <a:r>
                        <a:rPr lang="zh-CN" altLang="en-US" sz="1500" dirty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检测精神，强化自主命题设计能力。</a:t>
                      </a:r>
                    </a:p>
                  </a:txBody>
                  <a:tcPr marL="68580" marR="68580" marT="34290" marB="3429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）创新机制，丰富研修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766" y="513646"/>
            <a:ext cx="876968" cy="93676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84" y="1589426"/>
            <a:ext cx="1289570" cy="504823"/>
          </a:xfrm>
          <a:prstGeom prst="rect">
            <a:avLst/>
          </a:prstGeom>
        </p:spPr>
      </p:pic>
      <p:sp>
        <p:nvSpPr>
          <p:cNvPr id="33" name="文本框 31"/>
          <p:cNvSpPr txBox="1">
            <a:spLocks noChangeArrowheads="1"/>
          </p:cNvSpPr>
          <p:nvPr/>
        </p:nvSpPr>
        <p:spPr bwMode="auto">
          <a:xfrm>
            <a:off x="1023620" y="1356995"/>
            <a:ext cx="1029335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7200" dirty="0">
                <a:solidFill>
                  <a:srgbClr val="4D15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目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7200" dirty="0">
                <a:solidFill>
                  <a:srgbClr val="4D15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录</a:t>
            </a:r>
          </a:p>
        </p:txBody>
      </p:sp>
      <p:grpSp>
        <p:nvGrpSpPr>
          <p:cNvPr id="34" name="组合 32"/>
          <p:cNvGrpSpPr/>
          <p:nvPr/>
        </p:nvGrpSpPr>
        <p:grpSpPr bwMode="auto">
          <a:xfrm>
            <a:off x="2736139" y="1632842"/>
            <a:ext cx="5833111" cy="460375"/>
            <a:chOff x="0" y="0"/>
            <a:chExt cx="7776702" cy="615554"/>
          </a:xfrm>
        </p:grpSpPr>
        <p:sp>
          <p:nvSpPr>
            <p:cNvPr id="35" name="TextBox 2"/>
            <p:cNvSpPr txBox="1">
              <a:spLocks noChangeArrowheads="1"/>
            </p:cNvSpPr>
            <p:nvPr/>
          </p:nvSpPr>
          <p:spPr bwMode="auto">
            <a:xfrm>
              <a:off x="1339293" y="0"/>
              <a:ext cx="6437409" cy="566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indent="0" fontAlgn="auto">
                <a:buNone/>
              </a:pP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盘点</a:t>
              </a:r>
              <a:r>
                <a:rPr lang="en-US" altLang="zh-CN" sz="24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——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三年是善真文化的激扬</a:t>
              </a:r>
            </a:p>
          </p:txBody>
        </p:sp>
        <p:sp>
          <p:nvSpPr>
            <p:cNvPr id="36" name="文本框 34"/>
            <p:cNvSpPr txBox="1">
              <a:spLocks noChangeArrowheads="1"/>
            </p:cNvSpPr>
            <p:nvPr/>
          </p:nvSpPr>
          <p:spPr bwMode="auto">
            <a:xfrm>
              <a:off x="619107" y="0"/>
              <a:ext cx="720255" cy="615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b="1">
                  <a:solidFill>
                    <a:srgbClr val="2F2F2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壹</a:t>
              </a:r>
            </a:p>
          </p:txBody>
        </p:sp>
        <p:pic>
          <p:nvPicPr>
            <p:cNvPr id="37" name="图片 3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393"/>
              <a:ext cx="662634" cy="342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流程图: 联系 36"/>
            <p:cNvSpPr>
              <a:spLocks noChangeArrowheads="1"/>
            </p:cNvSpPr>
            <p:nvPr/>
          </p:nvSpPr>
          <p:spPr bwMode="auto">
            <a:xfrm>
              <a:off x="1233069" y="177685"/>
              <a:ext cx="106293" cy="106293"/>
            </a:xfrm>
            <a:prstGeom prst="flowChartConnector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39" name="组合 37"/>
          <p:cNvGrpSpPr/>
          <p:nvPr/>
        </p:nvGrpSpPr>
        <p:grpSpPr bwMode="auto">
          <a:xfrm>
            <a:off x="2736139" y="2287685"/>
            <a:ext cx="5688330" cy="460375"/>
            <a:chOff x="0" y="0"/>
            <a:chExt cx="7583681" cy="613437"/>
          </a:xfrm>
        </p:grpSpPr>
        <p:sp>
          <p:nvSpPr>
            <p:cNvPr id="40" name="TextBox 2"/>
            <p:cNvSpPr txBox="1">
              <a:spLocks noChangeArrowheads="1"/>
            </p:cNvSpPr>
            <p:nvPr/>
          </p:nvSpPr>
          <p:spPr bwMode="auto">
            <a:xfrm>
              <a:off x="1339293" y="0"/>
              <a:ext cx="6244388" cy="613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梳理</a:t>
              </a:r>
              <a:r>
                <a:rPr lang="en-US" altLang="zh-CN" sz="24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——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三年是历练蜕变的践行</a:t>
              </a:r>
            </a:p>
          </p:txBody>
        </p:sp>
        <p:sp>
          <p:nvSpPr>
            <p:cNvPr id="41" name="文本框 39"/>
            <p:cNvSpPr txBox="1">
              <a:spLocks noChangeArrowheads="1"/>
            </p:cNvSpPr>
            <p:nvPr/>
          </p:nvSpPr>
          <p:spPr bwMode="auto">
            <a:xfrm>
              <a:off x="619107" y="0"/>
              <a:ext cx="720255" cy="613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b="1">
                  <a:solidFill>
                    <a:srgbClr val="2F2F2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贰</a:t>
              </a:r>
            </a:p>
          </p:txBody>
        </p:sp>
        <p:pic>
          <p:nvPicPr>
            <p:cNvPr id="42" name="图片 4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393"/>
              <a:ext cx="662634" cy="342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流程图: 联系 41"/>
            <p:cNvSpPr>
              <a:spLocks noChangeArrowheads="1"/>
            </p:cNvSpPr>
            <p:nvPr/>
          </p:nvSpPr>
          <p:spPr bwMode="auto">
            <a:xfrm>
              <a:off x="1233069" y="177685"/>
              <a:ext cx="106293" cy="106293"/>
            </a:xfrm>
            <a:prstGeom prst="flowChartConnector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600">
                <a:solidFill>
                  <a:srgbClr val="FFFFFF"/>
                </a:solidFill>
              </a:endParaRPr>
            </a:p>
          </p:txBody>
        </p:sp>
      </p:grpSp>
      <p:grpSp>
        <p:nvGrpSpPr>
          <p:cNvPr id="44" name="组合 42"/>
          <p:cNvGrpSpPr/>
          <p:nvPr/>
        </p:nvGrpSpPr>
        <p:grpSpPr bwMode="auto">
          <a:xfrm>
            <a:off x="2736139" y="2943720"/>
            <a:ext cx="5290821" cy="460375"/>
            <a:chOff x="0" y="0"/>
            <a:chExt cx="7053721" cy="615554"/>
          </a:xfrm>
        </p:grpSpPr>
        <p:sp>
          <p:nvSpPr>
            <p:cNvPr id="45" name="TextBox 2"/>
            <p:cNvSpPr txBox="1">
              <a:spLocks noChangeArrowheads="1"/>
            </p:cNvSpPr>
            <p:nvPr/>
          </p:nvSpPr>
          <p:spPr bwMode="auto">
            <a:xfrm>
              <a:off x="1339293" y="0"/>
              <a:ext cx="5714428" cy="566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展望</a:t>
              </a:r>
              <a:r>
                <a:rPr lang="en-US" altLang="zh-CN" sz="24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——</a:t>
              </a:r>
              <a:r>
                <a:rPr lang="zh-CN" altLang="en-US" sz="24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再谱三年新篇的情怀</a:t>
              </a:r>
            </a:p>
          </p:txBody>
        </p:sp>
        <p:sp>
          <p:nvSpPr>
            <p:cNvPr id="46" name="文本框 44"/>
            <p:cNvSpPr txBox="1">
              <a:spLocks noChangeArrowheads="1"/>
            </p:cNvSpPr>
            <p:nvPr/>
          </p:nvSpPr>
          <p:spPr bwMode="auto">
            <a:xfrm>
              <a:off x="619107" y="0"/>
              <a:ext cx="720255" cy="615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b="1">
                  <a:solidFill>
                    <a:srgbClr val="2F2F2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叁</a:t>
              </a:r>
            </a:p>
          </p:txBody>
        </p:sp>
        <p:pic>
          <p:nvPicPr>
            <p:cNvPr id="47" name="图片 4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9393"/>
              <a:ext cx="662634" cy="342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流程图: 联系 46"/>
            <p:cNvSpPr>
              <a:spLocks noChangeArrowheads="1"/>
            </p:cNvSpPr>
            <p:nvPr/>
          </p:nvSpPr>
          <p:spPr bwMode="auto">
            <a:xfrm>
              <a:off x="1233069" y="177685"/>
              <a:ext cx="106293" cy="106293"/>
            </a:xfrm>
            <a:prstGeom prst="flowChartConnector">
              <a:avLst/>
            </a:prstGeom>
            <a:solidFill>
              <a:srgbClr val="2F2F2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600">
                <a:solidFill>
                  <a:srgbClr val="FFFFFF"/>
                </a:solidFill>
              </a:endParaRPr>
            </a:p>
          </p:txBody>
        </p:sp>
      </p:grpSp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="" xmlns:a14="http://schemas.microsoft.com/office/drawing/2010/main">
                  <a14:imgLayer r:embed="rId9">
                    <a14:imgEffect>
                      <a14:brightnessContrast bright="2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85" r="34502"/>
          <a:stretch>
            <a:fillRect/>
          </a:stretch>
        </p:blipFill>
        <p:spPr>
          <a:xfrm flipH="1">
            <a:off x="0" y="3096540"/>
            <a:ext cx="9144000" cy="2046960"/>
          </a:xfrm>
          <a:prstGeom prst="rect">
            <a:avLst/>
          </a:prstGeom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cxnSp>
        <p:nvCxnSpPr>
          <p:cNvPr id="16" name="直接连接符 15"/>
          <p:cNvCxnSpPr/>
          <p:nvPr/>
        </p:nvCxnSpPr>
        <p:spPr>
          <a:xfrm>
            <a:off x="2337274" y="1178451"/>
            <a:ext cx="0" cy="2520280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83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1.国家课程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校本化实施</a:t>
            </a:r>
            <a:r>
              <a:rPr lang="zh-CN" sz="180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0482" name="Rectangle 28"/>
          <p:cNvSpPr/>
          <p:nvPr/>
        </p:nvSpPr>
        <p:spPr>
          <a:xfrm>
            <a:off x="3574256" y="1062554"/>
            <a:ext cx="5273279" cy="3683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eaLnBrk="0" hangingPunct="0"/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学研一体化：完善三段式研讨制度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）创新机制，丰富研修</a:t>
            </a:r>
          </a:p>
        </p:txBody>
      </p:sp>
      <p:graphicFrame>
        <p:nvGraphicFramePr>
          <p:cNvPr id="39965" name="Group 29"/>
          <p:cNvGraphicFramePr>
            <a:graphicFrameLocks noGrp="1"/>
          </p:cNvGraphicFramePr>
          <p:nvPr/>
        </p:nvGraphicFramePr>
        <p:xfrm>
          <a:off x="502285" y="1635760"/>
          <a:ext cx="8258175" cy="3326765"/>
        </p:xfrm>
        <a:graphic>
          <a:graphicData uri="http://schemas.openxmlformats.org/drawingml/2006/table">
            <a:tbl>
              <a:tblPr/>
              <a:tblGrid>
                <a:gridCol w="1086485"/>
                <a:gridCol w="7171690"/>
              </a:tblGrid>
              <a:tr h="3784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时间段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具体要求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9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活动前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   进一步细化活动前的准备，承办组老师至少提前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</a:t>
                      </a:r>
                      <a:r>
                        <a:rPr kumimoji="0" lang="zh-CN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天编印好研讨手册，明确告知研讨课思路、设计意图，参与老师结合自己的研究小课题，拟定好课堂观察点进班听课。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【</a:t>
                      </a:r>
                      <a:r>
                        <a:rPr kumimoji="0" lang="zh-CN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加强研究的聚焦感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】</a:t>
                      </a:r>
                      <a:endParaRPr kumimoji="0" lang="zh-CN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6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活动中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   评议互动环节推出“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2+1+1”</a:t>
                      </a:r>
                      <a:r>
                        <a:rPr kumimoji="0" lang="zh-CN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的活动形式，第一个“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2”</a:t>
                      </a:r>
                      <a:r>
                        <a:rPr kumimoji="0" lang="zh-CN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，即“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2</a:t>
                      </a:r>
                      <a:r>
                        <a:rPr kumimoji="0" lang="zh-CN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节课”；第二个“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1”</a:t>
                      </a:r>
                      <a:r>
                        <a:rPr kumimoji="0" lang="zh-CN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，即一个专题汇报，汇报本组专题研究的阶段成果（也是对各教研组每周一课研究状态的把握）。最后一个“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1”</a:t>
                      </a:r>
                      <a:r>
                        <a:rPr kumimoji="0" lang="zh-CN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，则是聚焦一个主题深度交流评议，保证每一位教师在研讨现场能够认真听、认真思。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【</a:t>
                      </a:r>
                      <a:r>
                        <a:rPr kumimoji="0" lang="zh-CN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关注现场学习力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】</a:t>
                      </a:r>
                      <a:endParaRPr kumimoji="0" lang="zh-CN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21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活动后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   </a:t>
                      </a:r>
                      <a:r>
                        <a:rPr kumimoji="0" lang="zh-CN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做好后续同类课的自主研究，撰写教学随笔，编印教研简报。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【</a:t>
                      </a:r>
                      <a:r>
                        <a:rPr kumimoji="0" lang="zh-CN" altLang="en-US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以简报形式收集整理一类课型的完整研究轨迹，</a:t>
                      </a:r>
                      <a:r>
                        <a:rPr kumimoji="0" lang="zh-CN" altLang="en-US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重视研究资源的辐射转化</a:t>
                      </a: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】</a:t>
                      </a:r>
                      <a:endParaRPr kumimoji="0" lang="zh-CN" altLang="en-US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楷体" panose="02010609060101010101" pitchFamily="49" charset="-122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1.国家课程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校本化实施</a:t>
            </a:r>
            <a:r>
              <a:rPr lang="zh-CN" sz="180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）创新机制，丰富研修</a:t>
            </a:r>
          </a:p>
        </p:txBody>
      </p:sp>
      <p:pic>
        <p:nvPicPr>
          <p:cNvPr id="23554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3365" y="1430655"/>
            <a:ext cx="2489835" cy="340677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555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07255" y="1430655"/>
            <a:ext cx="2687320" cy="340741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1.国家课程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校本化实施</a:t>
            </a:r>
            <a:r>
              <a:rPr lang="zh-CN" sz="180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）紧扣转型，优化实施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120265" y="1551940"/>
            <a:ext cx="4914265" cy="3443605"/>
            <a:chOff x="3399" y="2204"/>
            <a:chExt cx="7739" cy="5423"/>
          </a:xfrm>
        </p:grpSpPr>
        <p:sp>
          <p:nvSpPr>
            <p:cNvPr id="65544" name="Text Box 22"/>
            <p:cNvSpPr txBox="1">
              <a:spLocks noChangeArrowheads="1"/>
            </p:cNvSpPr>
            <p:nvPr/>
          </p:nvSpPr>
          <p:spPr bwMode="auto">
            <a:xfrm>
              <a:off x="3827" y="2204"/>
              <a:ext cx="6975" cy="913"/>
            </a:xfrm>
            <a:prstGeom prst="rect">
              <a:avLst/>
            </a:prstGeom>
            <a:solidFill>
              <a:srgbClr val="CC3300"/>
            </a:solidFill>
            <a:ln w="9525">
              <a:noFill/>
              <a:miter lim="800000"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lIns="69056" tIns="34528" rIns="69056" bIns="34528" anchor="ctr" anchorCtr="1"/>
            <a:lstStyle/>
            <a:p>
              <a:pPr marR="0" defTabSz="914400" eaLnBrk="0" hangingPunct="0"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100" b="1" kern="1200" cap="none" spc="0" normalizeH="0" baseline="0" noProof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  <a:cs typeface="+mn-cs"/>
                </a:rPr>
                <a:t>建立专项调研常规</a:t>
              </a:r>
            </a:p>
          </p:txBody>
        </p:sp>
        <p:sp>
          <p:nvSpPr>
            <p:cNvPr id="26627" name="AutoShape 24"/>
            <p:cNvSpPr/>
            <p:nvPr/>
          </p:nvSpPr>
          <p:spPr>
            <a:xfrm>
              <a:off x="3399" y="3307"/>
              <a:ext cx="4050" cy="855"/>
            </a:xfrm>
            <a:prstGeom prst="bevel">
              <a:avLst>
                <a:gd name="adj" fmla="val 11458"/>
              </a:avLst>
            </a:prstGeom>
            <a:solidFill>
              <a:srgbClr val="5E7FC2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 sz="1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6628" name="AutoShape 25"/>
            <p:cNvSpPr/>
            <p:nvPr/>
          </p:nvSpPr>
          <p:spPr>
            <a:xfrm>
              <a:off x="3422" y="4117"/>
              <a:ext cx="3983" cy="3510"/>
            </a:xfrm>
            <a:prstGeom prst="bevel">
              <a:avLst>
                <a:gd name="adj" fmla="val 2736"/>
              </a:avLst>
            </a:prstGeom>
            <a:solidFill>
              <a:srgbClr val="8CA4D4">
                <a:alpha val="70195"/>
              </a:srgbClr>
            </a:solidFill>
            <a:ln w="9525">
              <a:noFill/>
            </a:ln>
          </p:spPr>
          <p:txBody>
            <a:bodyPr wrap="none" lIns="108000" tIns="135000"/>
            <a:lstStyle/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目标制定的合理性</a:t>
              </a: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活动设计的清晰化</a:t>
              </a: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交流方式的有效性</a:t>
              </a: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课后反思的深刻性</a:t>
              </a: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endParaRPr lang="ko-KR" altLang="en-US" sz="1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6629" name="Rectangle 26"/>
            <p:cNvSpPr/>
            <p:nvPr/>
          </p:nvSpPr>
          <p:spPr>
            <a:xfrm>
              <a:off x="4504" y="3419"/>
              <a:ext cx="1664" cy="54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69056" tIns="34528" rIns="69056" bIns="34528">
              <a:spAutoFit/>
            </a:bodyPr>
            <a:lstStyle/>
            <a:p>
              <a:pPr marL="177800" indent="-177800" algn="ctr" eaLnBrk="0" hangingPunct="0"/>
              <a:r>
                <a:rPr lang="zh-CN" altLang="en-US" sz="1800" b="1" dirty="0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备课调研</a:t>
              </a:r>
            </a:p>
          </p:txBody>
        </p:sp>
        <p:sp>
          <p:nvSpPr>
            <p:cNvPr id="26630" name="AutoShape 27"/>
            <p:cNvSpPr/>
            <p:nvPr/>
          </p:nvSpPr>
          <p:spPr>
            <a:xfrm>
              <a:off x="7427" y="3284"/>
              <a:ext cx="3690" cy="878"/>
            </a:xfrm>
            <a:prstGeom prst="bevel">
              <a:avLst>
                <a:gd name="adj" fmla="val 11458"/>
              </a:avLst>
            </a:prstGeom>
            <a:solidFill>
              <a:srgbClr val="FF6600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 sz="100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6631" name="AutoShape 28"/>
            <p:cNvSpPr/>
            <p:nvPr/>
          </p:nvSpPr>
          <p:spPr>
            <a:xfrm>
              <a:off x="7404" y="4094"/>
              <a:ext cx="3735" cy="3510"/>
            </a:xfrm>
            <a:prstGeom prst="bevel">
              <a:avLst>
                <a:gd name="adj" fmla="val 2736"/>
              </a:avLst>
            </a:prstGeom>
            <a:solidFill>
              <a:srgbClr val="98CE00">
                <a:alpha val="70195"/>
              </a:srgbClr>
            </a:solidFill>
            <a:ln w="9525">
              <a:noFill/>
            </a:ln>
          </p:spPr>
          <p:txBody>
            <a:bodyPr wrap="none" lIns="108000" tIns="135000"/>
            <a:lstStyle/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问题设计的开放度</a:t>
              </a: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重心下移的稳定度</a:t>
              </a: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资源捕捉的敏感度</a:t>
              </a: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资源重组的有效度</a:t>
              </a:r>
            </a:p>
            <a:p>
              <a:pPr eaLnBrk="0" hangingPunct="0">
                <a:lnSpc>
                  <a:spcPct val="90000"/>
                </a:lnSpc>
                <a:spcBef>
                  <a:spcPct val="45000"/>
                </a:spcBef>
              </a:pPr>
              <a:r>
                <a:rPr lang="zh-CN" altLang="en-US" sz="1800" b="1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互动推进的提升度</a:t>
              </a:r>
            </a:p>
          </p:txBody>
        </p:sp>
        <p:sp>
          <p:nvSpPr>
            <p:cNvPr id="26632" name="Rectangle 29"/>
            <p:cNvSpPr/>
            <p:nvPr/>
          </p:nvSpPr>
          <p:spPr>
            <a:xfrm>
              <a:off x="8236" y="3442"/>
              <a:ext cx="2386" cy="54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69056" tIns="34528" rIns="69056" bIns="34528">
              <a:spAutoFit/>
            </a:bodyPr>
            <a:lstStyle/>
            <a:p>
              <a:pPr marL="177800" indent="-177800" algn="ctr" eaLnBrk="0" hangingPunct="0"/>
              <a:r>
                <a:rPr lang="zh-CN" altLang="en-US" sz="1800" b="1" dirty="0">
                  <a:solidFill>
                    <a:srgbClr val="FFFF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随堂听课调研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1.国家课程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校本化实施</a:t>
            </a:r>
            <a:r>
              <a:rPr lang="zh-CN" sz="180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）紧扣转型，优化实施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1" name="Rectangle 26"/>
          <p:cNvSpPr/>
          <p:nvPr/>
        </p:nvSpPr>
        <p:spPr>
          <a:xfrm>
            <a:off x="2860199" y="2232184"/>
            <a:ext cx="1056640" cy="345440"/>
          </a:xfrm>
          <a:prstGeom prst="rect">
            <a:avLst/>
          </a:prstGeom>
          <a:noFill/>
          <a:ln w="9525">
            <a:noFill/>
          </a:ln>
        </p:spPr>
        <p:txBody>
          <a:bodyPr wrap="none" lIns="69056" tIns="34528" rIns="69056" bIns="34528">
            <a:spAutoFit/>
          </a:bodyPr>
          <a:lstStyle/>
          <a:p>
            <a:pPr marL="177800" indent="-177800" algn="ctr" eaLnBrk="0" hangingPunct="0"/>
            <a:r>
              <a:rPr lang="zh-CN" altLang="en-US" sz="1800" b="1" dirty="0">
                <a:solidFill>
                  <a:srgbClr val="FFFFFF"/>
                </a:solidFill>
                <a:latin typeface="Arial" panose="020B0604020202020204" pitchFamily="34" charset="0"/>
                <a:ea typeface="DotumChe" panose="020B0609000101010101" pitchFamily="49" charset="-127"/>
              </a:rPr>
              <a:t>备课调研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636905" y="1436308"/>
            <a:ext cx="6937262" cy="3505897"/>
            <a:chOff x="783" y="2141"/>
            <a:chExt cx="11663" cy="5894"/>
          </a:xfrm>
        </p:grpSpPr>
        <p:sp>
          <p:nvSpPr>
            <p:cNvPr id="27652" name="AutoShape 27"/>
            <p:cNvSpPr/>
            <p:nvPr/>
          </p:nvSpPr>
          <p:spPr>
            <a:xfrm>
              <a:off x="8453" y="3090"/>
              <a:ext cx="3993" cy="878"/>
            </a:xfrm>
            <a:prstGeom prst="bevel">
              <a:avLst>
                <a:gd name="adj" fmla="val 11458"/>
              </a:avLst>
            </a:prstGeom>
            <a:solidFill>
              <a:srgbClr val="3366FF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7657" name="AutoShape 27"/>
            <p:cNvSpPr/>
            <p:nvPr/>
          </p:nvSpPr>
          <p:spPr>
            <a:xfrm>
              <a:off x="2010" y="3078"/>
              <a:ext cx="3690" cy="878"/>
            </a:xfrm>
            <a:prstGeom prst="bevel">
              <a:avLst>
                <a:gd name="adj" fmla="val 11458"/>
              </a:avLst>
            </a:prstGeom>
            <a:solidFill>
              <a:srgbClr val="3366FF"/>
            </a:solidFill>
            <a:ln w="9525">
              <a:noFill/>
            </a:ln>
          </p:spPr>
          <p:txBody>
            <a:bodyPr wrap="none" anchor="ctr"/>
            <a:lstStyle/>
            <a:p>
              <a:endParaRPr lang="zh-CN" altLang="en-US" dirty="0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783" y="2141"/>
              <a:ext cx="11446" cy="5894"/>
              <a:chOff x="783" y="2141"/>
              <a:chExt cx="11446" cy="5894"/>
            </a:xfrm>
          </p:grpSpPr>
          <p:sp>
            <p:nvSpPr>
              <p:cNvPr id="10248" name="Text Box 22"/>
              <p:cNvSpPr txBox="1">
                <a:spLocks noChangeArrowheads="1"/>
              </p:cNvSpPr>
              <p:nvPr/>
            </p:nvSpPr>
            <p:spPr bwMode="auto">
              <a:xfrm>
                <a:off x="4728" y="2141"/>
                <a:ext cx="5505" cy="796"/>
              </a:xfrm>
              <a:prstGeom prst="rect">
                <a:avLst/>
              </a:prstGeom>
              <a:solidFill>
                <a:srgbClr val="CC3300"/>
              </a:solidFill>
              <a:ln w="9525">
                <a:noFill/>
                <a:miter lim="800000"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lIns="69056" tIns="34528" rIns="69056" bIns="34528" anchor="ctr" anchorCtr="1"/>
              <a:lstStyle/>
              <a:p>
                <a:pPr marR="0" defTabSz="914400" eaLnBrk="0" hangingPunct="0">
                  <a:buClrTx/>
                  <a:buSzTx/>
                  <a:buFont typeface="Arial" panose="020B0604020202020204" pitchFamily="34" charset="0"/>
                  <a:buNone/>
                  <a:defRPr/>
                </a:pPr>
                <a:r>
                  <a:rPr kumimoji="0" lang="zh-CN" altLang="en-US" b="1" kern="1200" cap="none" spc="0" normalizeH="0" baseline="0" noProof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</a:rPr>
                  <a:t>建立研训一体的普查机制</a:t>
                </a:r>
                <a:r>
                  <a:rPr kumimoji="0" lang="zh-CN" altLang="en-US" kern="1200" cap="none" spc="0" normalizeH="0" baseline="0" noProof="0" smtClean="0">
                    <a:latin typeface="楷体" panose="02010609060101010101" pitchFamily="49" charset="-122"/>
                    <a:ea typeface="楷体" panose="02010609060101010101" pitchFamily="49" charset="-122"/>
                    <a:cs typeface="楷体" panose="02010609060101010101" pitchFamily="49" charset="-122"/>
                  </a:rPr>
                  <a:t> </a:t>
                </a:r>
              </a:p>
            </p:txBody>
          </p:sp>
          <p:sp>
            <p:nvSpPr>
              <p:cNvPr id="27653" name="Rectangle 29"/>
              <p:cNvSpPr/>
              <p:nvPr/>
            </p:nvSpPr>
            <p:spPr>
              <a:xfrm>
                <a:off x="8689" y="3255"/>
                <a:ext cx="3540" cy="5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69056" tIns="34528" rIns="69056" bIns="34528">
                <a:spAutoFit/>
              </a:bodyPr>
              <a:lstStyle/>
              <a:p>
                <a:pPr marL="177800" indent="-177800" algn="ctr" eaLnBrk="0" hangingPunct="0"/>
                <a:r>
                  <a:rPr lang="zh-CN" altLang="en-US" b="1" dirty="0">
                    <a:solidFill>
                      <a:srgbClr val="FFFFFF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学生课堂常规普查</a:t>
                </a:r>
              </a:p>
            </p:txBody>
          </p:sp>
          <p:pic>
            <p:nvPicPr>
              <p:cNvPr id="27654" name="Picture 54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783" y="3956"/>
                <a:ext cx="6143" cy="199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7655" name="Picture 55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88" y="6002"/>
                <a:ext cx="6133" cy="1935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7658" name="Rectangle 29"/>
              <p:cNvSpPr/>
              <p:nvPr/>
            </p:nvSpPr>
            <p:spPr>
              <a:xfrm>
                <a:off x="2422" y="3245"/>
                <a:ext cx="3040" cy="5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69056" tIns="34528" rIns="69056" bIns="34528">
                <a:spAutoFit/>
              </a:bodyPr>
              <a:lstStyle/>
              <a:p>
                <a:pPr marL="177800" indent="-177800" algn="ctr" eaLnBrk="0" hangingPunct="0"/>
                <a:r>
                  <a:rPr lang="zh-CN" altLang="en-US" b="1" dirty="0">
                    <a:solidFill>
                      <a:srgbClr val="FFFFFF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梯队分层普查</a:t>
                </a:r>
              </a:p>
            </p:txBody>
          </p:sp>
          <p:pic>
            <p:nvPicPr>
              <p:cNvPr id="27659" name="Picture 158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949" y="4059"/>
                <a:ext cx="3028" cy="3976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1.国家课程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校本化实施</a:t>
            </a:r>
            <a:r>
              <a:rPr lang="zh-CN" sz="180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）紧扣转型，优化实施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1" name="Rectangle 26"/>
          <p:cNvSpPr/>
          <p:nvPr/>
        </p:nvSpPr>
        <p:spPr>
          <a:xfrm>
            <a:off x="2860199" y="2232184"/>
            <a:ext cx="1056640" cy="345440"/>
          </a:xfrm>
          <a:prstGeom prst="rect">
            <a:avLst/>
          </a:prstGeom>
          <a:noFill/>
          <a:ln w="9525">
            <a:noFill/>
          </a:ln>
        </p:spPr>
        <p:txBody>
          <a:bodyPr wrap="none" lIns="69056" tIns="34528" rIns="69056" bIns="34528">
            <a:spAutoFit/>
          </a:bodyPr>
          <a:lstStyle/>
          <a:p>
            <a:pPr marL="177800" indent="-177800" algn="ctr" eaLnBrk="0" hangingPunct="0"/>
            <a:r>
              <a:rPr lang="zh-CN" altLang="en-US" sz="1800" b="1" dirty="0">
                <a:solidFill>
                  <a:srgbClr val="FFFFFF"/>
                </a:solidFill>
                <a:latin typeface="Arial" panose="020B0604020202020204" pitchFamily="34" charset="0"/>
                <a:ea typeface="DotumChe" panose="020B0609000101010101" pitchFamily="49" charset="-127"/>
              </a:rPr>
              <a:t>备课调研</a:t>
            </a:r>
          </a:p>
        </p:txBody>
      </p:sp>
      <p:sp>
        <p:nvSpPr>
          <p:cNvPr id="20482" name="Rectangle 28"/>
          <p:cNvSpPr/>
          <p:nvPr/>
        </p:nvSpPr>
        <p:spPr>
          <a:xfrm>
            <a:off x="3574256" y="1062554"/>
            <a:ext cx="5273279" cy="3683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eaLnBrk="1" hangingPunct="1"/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教师课堂教学新内功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aphicFrame>
        <p:nvGraphicFramePr>
          <p:cNvPr id="45082" name="Group 26"/>
          <p:cNvGraphicFramePr>
            <a:graphicFrameLocks noGrp="1"/>
          </p:cNvGraphicFramePr>
          <p:nvPr/>
        </p:nvGraphicFramePr>
        <p:xfrm>
          <a:off x="209550" y="1567180"/>
          <a:ext cx="8724900" cy="3438144"/>
        </p:xfrm>
        <a:graphic>
          <a:graphicData uri="http://schemas.openxmlformats.org/drawingml/2006/table">
            <a:tbl>
              <a:tblPr/>
              <a:tblGrid>
                <a:gridCol w="1544955"/>
                <a:gridCol w="7179945"/>
              </a:tblGrid>
              <a:tr h="2743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课堂教学新内功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具体表述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95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问题设计的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开放度</a:t>
                      </a:r>
                      <a:endParaRPr kumimoji="0" lang="zh-CN" altLang="en-US" sz="13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指向教学目标，设计开放性大问题和开放性活动</a:t>
                      </a: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（开放性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不仅反映教师对每一个学生的关注，还要向学生的思维打开广度和深度的多条通道），提供多维、多向、多层互动的可能性。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教学组织形式来体现教学重心的下放：</a:t>
                      </a:r>
                      <a:endParaRPr kumimoji="0" lang="zh-CN" altLang="en-US" sz="135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学生独立思考的时间和空间（个体参与）资源捕捉与呈现后的小组讨论（群体参与）小组讨论后的师生全班交流讨论（师生全体共同参与）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82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资源捕捉的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敏感度</a:t>
                      </a:r>
                      <a:endParaRPr kumimoji="0" lang="zh-CN" altLang="en-US" sz="13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准确把握全体学生的学习状态，</a:t>
                      </a: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对学生中产生的基础性资源作出敏锐的反应，为全体学生提供参与交流的平台的能力，呈现多维、多向、多层互动的丰富性。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如何捕捉：</a:t>
                      </a: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要有关注学生状态的意识；要有学生样本采集的意识；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要有错误资源利用的意识；要有资源的价值判断意识。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38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资源处理的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整合力</a:t>
                      </a:r>
                      <a:endParaRPr kumimoji="0" lang="zh-CN" altLang="en-US" sz="135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根据现状捕捉针对性资源，</a:t>
                      </a: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在资源的处理过程中追求适切的集聚提升，</a:t>
                      </a: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体现多维、多向、多层互动的指向性。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8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过程互动的调控力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根据课堂中学生的现实状态，恰当的回应反馈与及时的过程拓展、归纳提炼，组织有效的互动，将学生的思维引向深入的能力，</a:t>
                      </a: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过程指导要实现静态的平铺到动态上升的转变</a:t>
                      </a:r>
                      <a:r>
                        <a:rPr kumimoji="0" lang="zh-CN" altLang="en-US" sz="135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。</a:t>
                      </a:r>
                    </a:p>
                  </a:txBody>
                  <a:tcPr marL="68580" marR="68580" marT="34290" marB="3429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1.国家课程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校本化实施</a:t>
            </a:r>
            <a:r>
              <a:rPr lang="zh-CN" sz="180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）紧扣转型，优化实施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1" name="Rectangle 26"/>
          <p:cNvSpPr/>
          <p:nvPr/>
        </p:nvSpPr>
        <p:spPr>
          <a:xfrm>
            <a:off x="2860199" y="2232184"/>
            <a:ext cx="1056640" cy="345440"/>
          </a:xfrm>
          <a:prstGeom prst="rect">
            <a:avLst/>
          </a:prstGeom>
          <a:noFill/>
          <a:ln w="9525">
            <a:noFill/>
          </a:ln>
        </p:spPr>
        <p:txBody>
          <a:bodyPr wrap="none" lIns="69056" tIns="34528" rIns="69056" bIns="34528">
            <a:spAutoFit/>
          </a:bodyPr>
          <a:lstStyle/>
          <a:p>
            <a:pPr marL="177800" indent="-177800" algn="ctr" eaLnBrk="0" hangingPunct="0"/>
            <a:r>
              <a:rPr lang="zh-CN" altLang="en-US" sz="1800" b="1" dirty="0">
                <a:solidFill>
                  <a:srgbClr val="FFFFFF"/>
                </a:solidFill>
                <a:latin typeface="Arial" panose="020B0604020202020204" pitchFamily="34" charset="0"/>
                <a:ea typeface="DotumChe" panose="020B0609000101010101" pitchFamily="49" charset="-127"/>
              </a:rPr>
              <a:t>备课调研</a:t>
            </a:r>
          </a:p>
        </p:txBody>
      </p:sp>
      <p:pic>
        <p:nvPicPr>
          <p:cNvPr id="73730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1259840" y="1487805"/>
            <a:ext cx="5354320" cy="344805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1.国家课程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校本化实施</a:t>
            </a:r>
            <a:r>
              <a:rPr lang="zh-CN" sz="180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）作业改革，减负增效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1" name="Rectangle 26"/>
          <p:cNvSpPr/>
          <p:nvPr/>
        </p:nvSpPr>
        <p:spPr>
          <a:xfrm>
            <a:off x="2860199" y="2232184"/>
            <a:ext cx="1056640" cy="345440"/>
          </a:xfrm>
          <a:prstGeom prst="rect">
            <a:avLst/>
          </a:prstGeom>
          <a:noFill/>
          <a:ln w="9525">
            <a:noFill/>
          </a:ln>
        </p:spPr>
        <p:txBody>
          <a:bodyPr wrap="none" lIns="69056" tIns="34528" rIns="69056" bIns="34528">
            <a:spAutoFit/>
          </a:bodyPr>
          <a:lstStyle/>
          <a:p>
            <a:pPr marL="177800" indent="-177800" algn="ctr" eaLnBrk="0" hangingPunct="0"/>
            <a:r>
              <a:rPr lang="zh-CN" altLang="en-US" sz="1800" b="1" dirty="0">
                <a:solidFill>
                  <a:srgbClr val="FFFFFF"/>
                </a:solidFill>
                <a:latin typeface="Arial" panose="020B0604020202020204" pitchFamily="34" charset="0"/>
                <a:ea typeface="DotumChe" panose="020B0609000101010101" pitchFamily="49" charset="-127"/>
              </a:rPr>
              <a:t>备课调研</a:t>
            </a:r>
          </a:p>
        </p:txBody>
      </p:sp>
      <p:pic>
        <p:nvPicPr>
          <p:cNvPr id="293901" name="图片 293900" descr="hh_副本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5378" y="1697435"/>
            <a:ext cx="3257550" cy="29075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x_副本"/>
          <p:cNvPicPr>
            <a:picLocks noChangeAspect="1"/>
          </p:cNvPicPr>
          <p:nvPr/>
        </p:nvPicPr>
        <p:blipFill>
          <a:blip r:embed="rId5" cstate="print"/>
          <a:srcRect l="1254" t="2594" r="29253" b="3273"/>
          <a:stretch>
            <a:fillRect/>
          </a:stretch>
        </p:blipFill>
        <p:spPr>
          <a:xfrm>
            <a:off x="732790" y="1697435"/>
            <a:ext cx="1700213" cy="29694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7_副本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43835" y="1697276"/>
            <a:ext cx="1807369" cy="2876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3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3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1.国家课程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校本化实施</a:t>
            </a:r>
            <a:r>
              <a:rPr lang="zh-CN" sz="180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）作业改革，减负增效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1" name="Rectangle 26"/>
          <p:cNvSpPr/>
          <p:nvPr/>
        </p:nvSpPr>
        <p:spPr>
          <a:xfrm>
            <a:off x="2860199" y="2232184"/>
            <a:ext cx="1056640" cy="345440"/>
          </a:xfrm>
          <a:prstGeom prst="rect">
            <a:avLst/>
          </a:prstGeom>
          <a:noFill/>
          <a:ln w="9525">
            <a:noFill/>
          </a:ln>
        </p:spPr>
        <p:txBody>
          <a:bodyPr wrap="none" lIns="69056" tIns="34528" rIns="69056" bIns="34528">
            <a:spAutoFit/>
          </a:bodyPr>
          <a:lstStyle/>
          <a:p>
            <a:pPr marL="177800" indent="-177800" algn="ctr" eaLnBrk="0" hangingPunct="0"/>
            <a:r>
              <a:rPr lang="zh-CN" altLang="en-US" sz="1800" b="1" dirty="0">
                <a:solidFill>
                  <a:srgbClr val="FFFFFF"/>
                </a:solidFill>
                <a:latin typeface="Arial" panose="020B0604020202020204" pitchFamily="34" charset="0"/>
                <a:ea typeface="DotumChe" panose="020B0609000101010101" pitchFamily="49" charset="-127"/>
              </a:rPr>
              <a:t>备课调研</a:t>
            </a:r>
          </a:p>
        </p:txBody>
      </p:sp>
      <p:sp>
        <p:nvSpPr>
          <p:cNvPr id="287751" name="矩形 287750"/>
          <p:cNvSpPr/>
          <p:nvPr/>
        </p:nvSpPr>
        <p:spPr>
          <a:xfrm>
            <a:off x="1426845" y="4409123"/>
            <a:ext cx="2258695" cy="30670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zh-CN" altLang="en-US" sz="1400" b="1" dirty="0">
                <a:solidFill>
                  <a:srgbClr val="1F2DA8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针对性的一周练习</a:t>
            </a:r>
          </a:p>
        </p:txBody>
      </p:sp>
      <p:pic>
        <p:nvPicPr>
          <p:cNvPr id="295946" name="图片 29594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rId5"/>
                </a14:imgProps>
              </a:ext>
            </a:extLst>
          </a:blip>
          <a:srcRect/>
          <a:stretch>
            <a:fillRect/>
          </a:stretch>
        </p:blipFill>
        <p:spPr>
          <a:xfrm>
            <a:off x="1116013" y="1959769"/>
            <a:ext cx="2890838" cy="2305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7819231" y="2063789"/>
            <a:ext cx="420291" cy="181483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eaLnBrk="0" hangingPunct="0"/>
            <a:r>
              <a:rPr lang="zh-CN" altLang="en-US" sz="1400" b="1" dirty="0">
                <a:solidFill>
                  <a:srgbClr val="1F2DA8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开放性的专题作业</a:t>
            </a:r>
          </a:p>
        </p:txBody>
      </p:sp>
      <p:pic>
        <p:nvPicPr>
          <p:cNvPr id="298001" name="图片 298000" descr="IMG_190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="" xmlns:a14="http://schemas.microsoft.com/office/drawing/2010/main">
                  <a14:imgLayer r:embed="rId7"/>
                </a14:imgProps>
              </a:ext>
            </a:extLst>
          </a:blip>
          <a:srcRect/>
          <a:stretch>
            <a:fillRect/>
          </a:stretch>
        </p:blipFill>
        <p:spPr>
          <a:xfrm>
            <a:off x="4936331" y="1451849"/>
            <a:ext cx="2734866" cy="1695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999" name="图片 297998" descr="IMG_190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rId9"/>
                </a14:imgProps>
              </a:ext>
            </a:extLst>
          </a:blip>
          <a:srcRect/>
          <a:stretch>
            <a:fillRect/>
          </a:stretch>
        </p:blipFill>
        <p:spPr>
          <a:xfrm>
            <a:off x="4936331" y="3301604"/>
            <a:ext cx="2734866" cy="1685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5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5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98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7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51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1.国家课程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校本化实施</a:t>
            </a:r>
            <a:r>
              <a:rPr lang="zh-CN" sz="180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。</a:t>
            </a:r>
            <a:endParaRPr lang="zh-CN" altLang="zh-CN" sz="1800" dirty="0">
              <a:solidFill>
                <a:schemeClr val="bg1"/>
              </a:solidFill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）作业改革，减负增效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-194410" y="3490115"/>
            <a:ext cx="22426372" cy="1936044"/>
            <a:chOff x="-259213" y="4653487"/>
            <a:chExt cx="29901829" cy="2581392"/>
          </a:xfrm>
        </p:grpSpPr>
        <p:grpSp>
          <p:nvGrpSpPr>
            <p:cNvPr id="22" name="组合 21"/>
            <p:cNvGrpSpPr/>
            <p:nvPr/>
          </p:nvGrpSpPr>
          <p:grpSpPr>
            <a:xfrm>
              <a:off x="-259213" y="4653487"/>
              <a:ext cx="29901829" cy="2581392"/>
              <a:chOff x="-259213" y="4653487"/>
              <a:chExt cx="29901829" cy="2581392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-259213" y="4669167"/>
                <a:ext cx="15819630" cy="2565712"/>
                <a:chOff x="-259213" y="4669167"/>
                <a:chExt cx="15819630" cy="2565712"/>
              </a:xfrm>
            </p:grpSpPr>
            <p:pic>
              <p:nvPicPr>
                <p:cNvPr id="4" name="图片 3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59213" y="4669167"/>
                  <a:ext cx="15819630" cy="2565712"/>
                </a:xfrm>
                <a:prstGeom prst="rect">
                  <a:avLst/>
                </a:prstGeom>
              </p:spPr>
            </p:pic>
            <p:pic>
              <p:nvPicPr>
                <p:cNvPr id="14" name="图片 1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199574" y="5271393"/>
                  <a:ext cx="1824000" cy="1368000"/>
                </a:xfrm>
                <a:prstGeom prst="rect">
                  <a:avLst/>
                </a:prstGeom>
              </p:spPr>
            </p:pic>
            <p:pic>
              <p:nvPicPr>
                <p:cNvPr id="5" name="图片 4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2562964" y="5097799"/>
                  <a:ext cx="1352674" cy="1803565"/>
                </a:xfrm>
                <a:prstGeom prst="rect">
                  <a:avLst/>
                </a:prstGeom>
              </p:spPr>
            </p:pic>
            <p:pic>
              <p:nvPicPr>
                <p:cNvPr id="16" name="图片 15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33266" y="5252343"/>
                  <a:ext cx="1824000" cy="1368000"/>
                </a:xfrm>
                <a:prstGeom prst="rect">
                  <a:avLst/>
                </a:prstGeom>
              </p:spPr>
            </p:pic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4654715" y="5086100"/>
                  <a:ext cx="1298736" cy="1731648"/>
                </a:xfrm>
                <a:prstGeom prst="rect">
                  <a:avLst/>
                </a:prstGeom>
              </p:spPr>
            </p:pic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6200000">
                  <a:off x="6667221" y="5125487"/>
                  <a:ext cx="1239007" cy="1652009"/>
                </a:xfrm>
                <a:prstGeom prst="rect">
                  <a:avLst/>
                </a:prstGeom>
              </p:spPr>
            </p:pic>
            <p:pic>
              <p:nvPicPr>
                <p:cNvPr id="19" name="图片 18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10464830" y="5271393"/>
                  <a:ext cx="1824000" cy="1368000"/>
                </a:xfrm>
                <a:prstGeom prst="rect">
                  <a:avLst/>
                </a:prstGeom>
              </p:spPr>
            </p:pic>
            <p:pic>
              <p:nvPicPr>
                <p:cNvPr id="20" name="图片 1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12496394" y="5271393"/>
                  <a:ext cx="1824000" cy="1368000"/>
                </a:xfrm>
                <a:prstGeom prst="rect">
                  <a:avLst/>
                </a:prstGeom>
              </p:spPr>
            </p:pic>
          </p:grpSp>
          <p:pic>
            <p:nvPicPr>
              <p:cNvPr id="21" name="图片 2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r="6933"/>
              <a:stretch>
                <a:fillRect/>
              </a:stretch>
            </p:blipFill>
            <p:spPr>
              <a:xfrm>
                <a:off x="14919828" y="4653487"/>
                <a:ext cx="14722788" cy="2565712"/>
              </a:xfrm>
              <a:prstGeom prst="rect">
                <a:avLst/>
              </a:prstGeom>
            </p:spPr>
          </p:pic>
        </p:grp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4748475" y="5024343"/>
              <a:ext cx="1368000" cy="1824000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87851" y="5252343"/>
              <a:ext cx="1824000" cy="136800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754167" y="5233293"/>
              <a:ext cx="1824000" cy="136800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18655227" y="5233293"/>
              <a:ext cx="1824000" cy="136800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1005266" y="4986683"/>
              <a:ext cx="1302724" cy="1736965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5013731" y="5024343"/>
              <a:ext cx="1368000" cy="1824000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7074059" y="4924435"/>
              <a:ext cx="1540584" cy="2054112"/>
            </a:xfrm>
            <a:prstGeom prst="rect">
              <a:avLst/>
            </a:prstGeom>
          </p:spPr>
        </p:pic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19" t="2342" r="7010" b="6282"/>
          <a:stretch>
            <a:fillRect/>
          </a:stretch>
        </p:blipFill>
        <p:spPr>
          <a:xfrm rot="16200000">
            <a:off x="3564255" y="1168400"/>
            <a:ext cx="2014855" cy="2806065"/>
          </a:xfrm>
          <a:prstGeom prst="rect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1.48399 0.0041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06" y="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decel="3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040130" y="935355"/>
            <a:ext cx="6720840" cy="4034790"/>
            <a:chOff x="2188" y="1385"/>
            <a:chExt cx="10675" cy="6354"/>
          </a:xfrm>
        </p:grpSpPr>
        <p:pic>
          <p:nvPicPr>
            <p:cNvPr id="103433" name="图片 1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88" y="1385"/>
              <a:ext cx="10675" cy="63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文本框 5"/>
            <p:cNvSpPr txBox="1"/>
            <p:nvPr/>
          </p:nvSpPr>
          <p:spPr>
            <a:xfrm>
              <a:off x="6140" y="2383"/>
              <a:ext cx="3999" cy="434"/>
            </a:xfrm>
            <a:prstGeom prst="rect">
              <a:avLst/>
            </a:prstGeom>
            <a:solidFill>
              <a:srgbClr val="C2D9EF"/>
            </a:solidFill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1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育人目标：</a:t>
              </a:r>
              <a:r>
                <a:rPr lang="zh-CN" altLang="en-US" sz="12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sym typeface="+mn-ea"/>
                </a:rPr>
                <a:t>上善明真，健美智创</a:t>
              </a:r>
            </a:p>
          </p:txBody>
        </p:sp>
      </p:grp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2.校本课程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特色化实施。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图片 8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7051" r="6713"/>
          <a:stretch>
            <a:fillRect/>
          </a:stretch>
        </p:blipFill>
        <p:spPr>
          <a:xfrm>
            <a:off x="0" y="2987328"/>
            <a:ext cx="9144000" cy="2408129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891790"/>
            <a:ext cx="876968" cy="936761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80" y="3415800"/>
            <a:ext cx="1058434" cy="414341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79623"/>
            <a:ext cx="1584176" cy="620151"/>
          </a:xfrm>
          <a:prstGeom prst="rect">
            <a:avLst/>
          </a:prstGeom>
        </p:spPr>
      </p:pic>
      <p:sp>
        <p:nvSpPr>
          <p:cNvPr id="75" name="Freeform 46"/>
          <p:cNvSpPr>
            <a:spLocks noEditPoints="1" noChangeArrowheads="1"/>
          </p:cNvSpPr>
          <p:nvPr/>
        </p:nvSpPr>
        <p:spPr bwMode="auto">
          <a:xfrm>
            <a:off x="3635896" y="2558802"/>
            <a:ext cx="709613" cy="461963"/>
          </a:xfrm>
          <a:custGeom>
            <a:avLst/>
            <a:gdLst>
              <a:gd name="T0" fmla="*/ 2147483646 w 700"/>
              <a:gd name="T1" fmla="*/ 2147483646 h 455"/>
              <a:gd name="T2" fmla="*/ 2147483646 w 700"/>
              <a:gd name="T3" fmla="*/ 2147483646 h 455"/>
              <a:gd name="T4" fmla="*/ 2147483646 w 700"/>
              <a:gd name="T5" fmla="*/ 2147483646 h 455"/>
              <a:gd name="T6" fmla="*/ 2147483646 w 700"/>
              <a:gd name="T7" fmla="*/ 2147483646 h 455"/>
              <a:gd name="T8" fmla="*/ 2147483646 w 700"/>
              <a:gd name="T9" fmla="*/ 2147483646 h 455"/>
              <a:gd name="T10" fmla="*/ 2147483646 w 700"/>
              <a:gd name="T11" fmla="*/ 2147483646 h 455"/>
              <a:gd name="T12" fmla="*/ 2147483646 w 700"/>
              <a:gd name="T13" fmla="*/ 2147483646 h 455"/>
              <a:gd name="T14" fmla="*/ 2147483646 w 700"/>
              <a:gd name="T15" fmla="*/ 2147483646 h 455"/>
              <a:gd name="T16" fmla="*/ 2147483646 w 700"/>
              <a:gd name="T17" fmla="*/ 2147483646 h 455"/>
              <a:gd name="T18" fmla="*/ 2147483646 w 700"/>
              <a:gd name="T19" fmla="*/ 2147483646 h 455"/>
              <a:gd name="T20" fmla="*/ 2147483646 w 700"/>
              <a:gd name="T21" fmla="*/ 2147483646 h 455"/>
              <a:gd name="T22" fmla="*/ 2147483646 w 700"/>
              <a:gd name="T23" fmla="*/ 2147483646 h 455"/>
              <a:gd name="T24" fmla="*/ 2147483646 w 700"/>
              <a:gd name="T25" fmla="*/ 2147483646 h 455"/>
              <a:gd name="T26" fmla="*/ 2147483646 w 700"/>
              <a:gd name="T27" fmla="*/ 2147483646 h 455"/>
              <a:gd name="T28" fmla="*/ 2147483646 w 700"/>
              <a:gd name="T29" fmla="*/ 2147483646 h 455"/>
              <a:gd name="T30" fmla="*/ 2147483646 w 700"/>
              <a:gd name="T31" fmla="*/ 2147483646 h 455"/>
              <a:gd name="T32" fmla="*/ 2147483646 w 700"/>
              <a:gd name="T33" fmla="*/ 2147483646 h 455"/>
              <a:gd name="T34" fmla="*/ 2147483646 w 700"/>
              <a:gd name="T35" fmla="*/ 2147483646 h 455"/>
              <a:gd name="T36" fmla="*/ 2147483646 w 700"/>
              <a:gd name="T37" fmla="*/ 2147483646 h 455"/>
              <a:gd name="T38" fmla="*/ 2147483646 w 700"/>
              <a:gd name="T39" fmla="*/ 0 h 455"/>
              <a:gd name="T40" fmla="*/ 2147483646 w 700"/>
              <a:gd name="T41" fmla="*/ 2147483646 h 455"/>
              <a:gd name="T42" fmla="*/ 2147483646 w 700"/>
              <a:gd name="T43" fmla="*/ 2147483646 h 455"/>
              <a:gd name="T44" fmla="*/ 2147483646 w 700"/>
              <a:gd name="T45" fmla="*/ 2147483646 h 455"/>
              <a:gd name="T46" fmla="*/ 2147483646 w 700"/>
              <a:gd name="T47" fmla="*/ 2147483646 h 455"/>
              <a:gd name="T48" fmla="*/ 2147483646 w 700"/>
              <a:gd name="T49" fmla="*/ 2147483646 h 455"/>
              <a:gd name="T50" fmla="*/ 2147483646 w 700"/>
              <a:gd name="T51" fmla="*/ 2147483646 h 455"/>
              <a:gd name="T52" fmla="*/ 2147483646 w 700"/>
              <a:gd name="T53" fmla="*/ 2147483646 h 455"/>
              <a:gd name="T54" fmla="*/ 2147483646 w 700"/>
              <a:gd name="T55" fmla="*/ 2147483646 h 455"/>
              <a:gd name="T56" fmla="*/ 2147483646 w 700"/>
              <a:gd name="T57" fmla="*/ 2147483646 h 455"/>
              <a:gd name="T58" fmla="*/ 2147483646 w 700"/>
              <a:gd name="T59" fmla="*/ 2147483646 h 455"/>
              <a:gd name="T60" fmla="*/ 2147483646 w 700"/>
              <a:gd name="T61" fmla="*/ 2147483646 h 455"/>
              <a:gd name="T62" fmla="*/ 2147483646 w 700"/>
              <a:gd name="T63" fmla="*/ 2147483646 h 455"/>
              <a:gd name="T64" fmla="*/ 2147483646 w 700"/>
              <a:gd name="T65" fmla="*/ 2147483646 h 455"/>
              <a:gd name="T66" fmla="*/ 2147483646 w 700"/>
              <a:gd name="T67" fmla="*/ 2147483646 h 455"/>
              <a:gd name="T68" fmla="*/ 2147483646 w 700"/>
              <a:gd name="T69" fmla="*/ 2147483646 h 455"/>
              <a:gd name="T70" fmla="*/ 2147483646 w 700"/>
              <a:gd name="T71" fmla="*/ 2147483646 h 455"/>
              <a:gd name="T72" fmla="*/ 2147483646 w 700"/>
              <a:gd name="T73" fmla="*/ 2147483646 h 455"/>
              <a:gd name="T74" fmla="*/ 2147483646 w 700"/>
              <a:gd name="T75" fmla="*/ 2147483646 h 455"/>
              <a:gd name="T76" fmla="*/ 2147483646 w 700"/>
              <a:gd name="T77" fmla="*/ 2147483646 h 455"/>
              <a:gd name="T78" fmla="*/ 2147483646 w 700"/>
              <a:gd name="T79" fmla="*/ 2147483646 h 455"/>
              <a:gd name="T80" fmla="*/ 2147483646 w 700"/>
              <a:gd name="T81" fmla="*/ 2147483646 h 455"/>
              <a:gd name="T82" fmla="*/ 2147483646 w 700"/>
              <a:gd name="T83" fmla="*/ 2147483646 h 455"/>
              <a:gd name="T84" fmla="*/ 2147483646 w 700"/>
              <a:gd name="T85" fmla="*/ 2147483646 h 455"/>
              <a:gd name="T86" fmla="*/ 2147483646 w 700"/>
              <a:gd name="T87" fmla="*/ 2147483646 h 455"/>
              <a:gd name="T88" fmla="*/ 2147483646 w 700"/>
              <a:gd name="T89" fmla="*/ 2147483646 h 455"/>
              <a:gd name="T90" fmla="*/ 2147483646 w 700"/>
              <a:gd name="T91" fmla="*/ 2147483646 h 455"/>
              <a:gd name="T92" fmla="*/ 2147483646 w 700"/>
              <a:gd name="T93" fmla="*/ 2147483646 h 455"/>
              <a:gd name="T94" fmla="*/ 2147483646 w 700"/>
              <a:gd name="T95" fmla="*/ 2147483646 h 455"/>
              <a:gd name="T96" fmla="*/ 2147483646 w 700"/>
              <a:gd name="T97" fmla="*/ 2147483646 h 455"/>
              <a:gd name="T98" fmla="*/ 2147483646 w 700"/>
              <a:gd name="T99" fmla="*/ 2147483646 h 455"/>
              <a:gd name="T100" fmla="*/ 2147483646 w 700"/>
              <a:gd name="T101" fmla="*/ 2147483646 h 455"/>
              <a:gd name="T102" fmla="*/ 2147483646 w 700"/>
              <a:gd name="T103" fmla="*/ 2147483646 h 455"/>
              <a:gd name="T104" fmla="*/ 2147483646 w 700"/>
              <a:gd name="T105" fmla="*/ 2147483646 h 455"/>
              <a:gd name="T106" fmla="*/ 2147483646 w 700"/>
              <a:gd name="T107" fmla="*/ 2147483646 h 455"/>
              <a:gd name="T108" fmla="*/ 2147483646 w 700"/>
              <a:gd name="T109" fmla="*/ 2147483646 h 455"/>
              <a:gd name="T110" fmla="*/ 2147483646 w 700"/>
              <a:gd name="T111" fmla="*/ 2147483646 h 455"/>
              <a:gd name="T112" fmla="*/ 2147483646 w 700"/>
              <a:gd name="T113" fmla="*/ 2147483646 h 455"/>
              <a:gd name="T114" fmla="*/ 2147483646 w 700"/>
              <a:gd name="T115" fmla="*/ 2147483646 h 455"/>
              <a:gd name="T116" fmla="*/ 2147483646 w 700"/>
              <a:gd name="T117" fmla="*/ 2147483646 h 455"/>
              <a:gd name="T118" fmla="*/ 2147483646 w 700"/>
              <a:gd name="T119" fmla="*/ 2147483646 h 455"/>
              <a:gd name="T120" fmla="*/ 2147483646 w 700"/>
              <a:gd name="T121" fmla="*/ 0 h 45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00"/>
              <a:gd name="T184" fmla="*/ 0 h 455"/>
              <a:gd name="T185" fmla="*/ 700 w 700"/>
              <a:gd name="T186" fmla="*/ 455 h 45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00" h="455">
                <a:moveTo>
                  <a:pt x="178" y="365"/>
                </a:moveTo>
                <a:cubicBezTo>
                  <a:pt x="117" y="326"/>
                  <a:pt x="87" y="251"/>
                  <a:pt x="120" y="179"/>
                </a:cubicBezTo>
                <a:cubicBezTo>
                  <a:pt x="76" y="169"/>
                  <a:pt x="82" y="105"/>
                  <a:pt x="139" y="103"/>
                </a:cubicBezTo>
                <a:cubicBezTo>
                  <a:pt x="141" y="103"/>
                  <a:pt x="142" y="103"/>
                  <a:pt x="144" y="103"/>
                </a:cubicBezTo>
                <a:cubicBezTo>
                  <a:pt x="163" y="103"/>
                  <a:pt x="201" y="107"/>
                  <a:pt x="222" y="135"/>
                </a:cubicBezTo>
                <a:cubicBezTo>
                  <a:pt x="227" y="143"/>
                  <a:pt x="227" y="154"/>
                  <a:pt x="228" y="164"/>
                </a:cubicBezTo>
                <a:cubicBezTo>
                  <a:pt x="260" y="172"/>
                  <a:pt x="268" y="200"/>
                  <a:pt x="257" y="220"/>
                </a:cubicBezTo>
                <a:cubicBezTo>
                  <a:pt x="293" y="252"/>
                  <a:pt x="273" y="275"/>
                  <a:pt x="260" y="285"/>
                </a:cubicBezTo>
                <a:cubicBezTo>
                  <a:pt x="253" y="290"/>
                  <a:pt x="241" y="293"/>
                  <a:pt x="229" y="293"/>
                </a:cubicBezTo>
                <a:cubicBezTo>
                  <a:pt x="224" y="293"/>
                  <a:pt x="220" y="293"/>
                  <a:pt x="216" y="292"/>
                </a:cubicBezTo>
                <a:cubicBezTo>
                  <a:pt x="178" y="283"/>
                  <a:pt x="193" y="240"/>
                  <a:pt x="211" y="240"/>
                </a:cubicBezTo>
                <a:cubicBezTo>
                  <a:pt x="216" y="240"/>
                  <a:pt x="220" y="242"/>
                  <a:pt x="225" y="248"/>
                </a:cubicBezTo>
                <a:cubicBezTo>
                  <a:pt x="235" y="262"/>
                  <a:pt x="221" y="264"/>
                  <a:pt x="221" y="264"/>
                </a:cubicBezTo>
                <a:cubicBezTo>
                  <a:pt x="224" y="263"/>
                  <a:pt x="226" y="257"/>
                  <a:pt x="225" y="253"/>
                </a:cubicBezTo>
                <a:cubicBezTo>
                  <a:pt x="221" y="250"/>
                  <a:pt x="221" y="250"/>
                  <a:pt x="221" y="250"/>
                </a:cubicBezTo>
                <a:cubicBezTo>
                  <a:pt x="219" y="247"/>
                  <a:pt x="217" y="246"/>
                  <a:pt x="215" y="246"/>
                </a:cubicBezTo>
                <a:cubicBezTo>
                  <a:pt x="208" y="246"/>
                  <a:pt x="202" y="256"/>
                  <a:pt x="202" y="266"/>
                </a:cubicBezTo>
                <a:cubicBezTo>
                  <a:pt x="202" y="276"/>
                  <a:pt x="208" y="286"/>
                  <a:pt x="226" y="286"/>
                </a:cubicBezTo>
                <a:cubicBezTo>
                  <a:pt x="230" y="286"/>
                  <a:pt x="233" y="286"/>
                  <a:pt x="238" y="285"/>
                </a:cubicBezTo>
                <a:cubicBezTo>
                  <a:pt x="250" y="283"/>
                  <a:pt x="262" y="278"/>
                  <a:pt x="267" y="269"/>
                </a:cubicBezTo>
                <a:cubicBezTo>
                  <a:pt x="279" y="248"/>
                  <a:pt x="263" y="230"/>
                  <a:pt x="250" y="222"/>
                </a:cubicBezTo>
                <a:cubicBezTo>
                  <a:pt x="266" y="192"/>
                  <a:pt x="241" y="178"/>
                  <a:pt x="220" y="170"/>
                </a:cubicBezTo>
                <a:cubicBezTo>
                  <a:pt x="217" y="149"/>
                  <a:pt x="221" y="132"/>
                  <a:pt x="191" y="121"/>
                </a:cubicBezTo>
                <a:cubicBezTo>
                  <a:pt x="177" y="116"/>
                  <a:pt x="158" y="112"/>
                  <a:pt x="141" y="112"/>
                </a:cubicBezTo>
                <a:cubicBezTo>
                  <a:pt x="115" y="112"/>
                  <a:pt x="94" y="122"/>
                  <a:pt x="103" y="158"/>
                </a:cubicBezTo>
                <a:cubicBezTo>
                  <a:pt x="104" y="163"/>
                  <a:pt x="112" y="171"/>
                  <a:pt x="118" y="172"/>
                </a:cubicBezTo>
                <a:cubicBezTo>
                  <a:pt x="123" y="173"/>
                  <a:pt x="128" y="174"/>
                  <a:pt x="132" y="174"/>
                </a:cubicBezTo>
                <a:cubicBezTo>
                  <a:pt x="145" y="174"/>
                  <a:pt x="147" y="166"/>
                  <a:pt x="146" y="159"/>
                </a:cubicBezTo>
                <a:cubicBezTo>
                  <a:pt x="145" y="152"/>
                  <a:pt x="141" y="145"/>
                  <a:pt x="142" y="145"/>
                </a:cubicBezTo>
                <a:cubicBezTo>
                  <a:pt x="142" y="145"/>
                  <a:pt x="143" y="145"/>
                  <a:pt x="143" y="146"/>
                </a:cubicBezTo>
                <a:cubicBezTo>
                  <a:pt x="149" y="151"/>
                  <a:pt x="153" y="160"/>
                  <a:pt x="153" y="169"/>
                </a:cubicBezTo>
                <a:cubicBezTo>
                  <a:pt x="153" y="178"/>
                  <a:pt x="149" y="192"/>
                  <a:pt x="149" y="192"/>
                </a:cubicBezTo>
                <a:cubicBezTo>
                  <a:pt x="149" y="192"/>
                  <a:pt x="149" y="192"/>
                  <a:pt x="149" y="192"/>
                </a:cubicBezTo>
                <a:cubicBezTo>
                  <a:pt x="146" y="205"/>
                  <a:pt x="137" y="227"/>
                  <a:pt x="136" y="251"/>
                </a:cubicBezTo>
                <a:cubicBezTo>
                  <a:pt x="132" y="330"/>
                  <a:pt x="206" y="363"/>
                  <a:pt x="249" y="399"/>
                </a:cubicBezTo>
                <a:cubicBezTo>
                  <a:pt x="199" y="369"/>
                  <a:pt x="119" y="330"/>
                  <a:pt x="129" y="244"/>
                </a:cubicBezTo>
                <a:cubicBezTo>
                  <a:pt x="132" y="220"/>
                  <a:pt x="136" y="198"/>
                  <a:pt x="145" y="177"/>
                </a:cubicBezTo>
                <a:cubicBezTo>
                  <a:pt x="132" y="179"/>
                  <a:pt x="128" y="178"/>
                  <a:pt x="123" y="189"/>
                </a:cubicBezTo>
                <a:cubicBezTo>
                  <a:pt x="95" y="263"/>
                  <a:pt x="134" y="330"/>
                  <a:pt x="178" y="365"/>
                </a:cubicBezTo>
                <a:moveTo>
                  <a:pt x="103" y="0"/>
                </a:moveTo>
                <a:cubicBezTo>
                  <a:pt x="102" y="0"/>
                  <a:pt x="101" y="0"/>
                  <a:pt x="100" y="0"/>
                </a:cubicBezTo>
                <a:cubicBezTo>
                  <a:pt x="91" y="1"/>
                  <a:pt x="86" y="7"/>
                  <a:pt x="82" y="14"/>
                </a:cubicBezTo>
                <a:cubicBezTo>
                  <a:pt x="78" y="12"/>
                  <a:pt x="74" y="12"/>
                  <a:pt x="70" y="12"/>
                </a:cubicBezTo>
                <a:cubicBezTo>
                  <a:pt x="50" y="12"/>
                  <a:pt x="31" y="26"/>
                  <a:pt x="27" y="43"/>
                </a:cubicBezTo>
                <a:cubicBezTo>
                  <a:pt x="26" y="51"/>
                  <a:pt x="30" y="57"/>
                  <a:pt x="29" y="63"/>
                </a:cubicBezTo>
                <a:cubicBezTo>
                  <a:pt x="26" y="77"/>
                  <a:pt x="0" y="93"/>
                  <a:pt x="13" y="124"/>
                </a:cubicBezTo>
                <a:cubicBezTo>
                  <a:pt x="15" y="130"/>
                  <a:pt x="24" y="136"/>
                  <a:pt x="30" y="140"/>
                </a:cubicBezTo>
                <a:cubicBezTo>
                  <a:pt x="38" y="146"/>
                  <a:pt x="45" y="148"/>
                  <a:pt x="51" y="148"/>
                </a:cubicBezTo>
                <a:cubicBezTo>
                  <a:pt x="63" y="148"/>
                  <a:pt x="70" y="138"/>
                  <a:pt x="72" y="129"/>
                </a:cubicBezTo>
                <a:cubicBezTo>
                  <a:pt x="75" y="119"/>
                  <a:pt x="72" y="110"/>
                  <a:pt x="64" y="110"/>
                </a:cubicBezTo>
                <a:cubicBezTo>
                  <a:pt x="61" y="110"/>
                  <a:pt x="57" y="111"/>
                  <a:pt x="51" y="115"/>
                </a:cubicBezTo>
                <a:cubicBezTo>
                  <a:pt x="54" y="107"/>
                  <a:pt x="61" y="102"/>
                  <a:pt x="67" y="102"/>
                </a:cubicBezTo>
                <a:cubicBezTo>
                  <a:pt x="73" y="102"/>
                  <a:pt x="78" y="106"/>
                  <a:pt x="81" y="114"/>
                </a:cubicBezTo>
                <a:cubicBezTo>
                  <a:pt x="88" y="137"/>
                  <a:pt x="72" y="166"/>
                  <a:pt x="70" y="187"/>
                </a:cubicBezTo>
                <a:cubicBezTo>
                  <a:pt x="67" y="228"/>
                  <a:pt x="82" y="265"/>
                  <a:pt x="95" y="293"/>
                </a:cubicBezTo>
                <a:cubicBezTo>
                  <a:pt x="118" y="343"/>
                  <a:pt x="175" y="396"/>
                  <a:pt x="250" y="415"/>
                </a:cubicBezTo>
                <a:cubicBezTo>
                  <a:pt x="270" y="420"/>
                  <a:pt x="295" y="423"/>
                  <a:pt x="319" y="423"/>
                </a:cubicBezTo>
                <a:cubicBezTo>
                  <a:pt x="337" y="423"/>
                  <a:pt x="354" y="421"/>
                  <a:pt x="369" y="417"/>
                </a:cubicBezTo>
                <a:cubicBezTo>
                  <a:pt x="385" y="412"/>
                  <a:pt x="401" y="411"/>
                  <a:pt x="420" y="411"/>
                </a:cubicBezTo>
                <a:cubicBezTo>
                  <a:pt x="434" y="411"/>
                  <a:pt x="450" y="412"/>
                  <a:pt x="468" y="413"/>
                </a:cubicBezTo>
                <a:cubicBezTo>
                  <a:pt x="515" y="417"/>
                  <a:pt x="556" y="425"/>
                  <a:pt x="601" y="440"/>
                </a:cubicBezTo>
                <a:cubicBezTo>
                  <a:pt x="634" y="450"/>
                  <a:pt x="694" y="455"/>
                  <a:pt x="699" y="455"/>
                </a:cubicBezTo>
                <a:cubicBezTo>
                  <a:pt x="699" y="455"/>
                  <a:pt x="700" y="455"/>
                  <a:pt x="700" y="455"/>
                </a:cubicBezTo>
                <a:cubicBezTo>
                  <a:pt x="664" y="447"/>
                  <a:pt x="584" y="414"/>
                  <a:pt x="552" y="404"/>
                </a:cubicBezTo>
                <a:cubicBezTo>
                  <a:pt x="522" y="395"/>
                  <a:pt x="498" y="389"/>
                  <a:pt x="460" y="386"/>
                </a:cubicBezTo>
                <a:cubicBezTo>
                  <a:pt x="455" y="386"/>
                  <a:pt x="451" y="386"/>
                  <a:pt x="447" y="386"/>
                </a:cubicBezTo>
                <a:cubicBezTo>
                  <a:pt x="410" y="386"/>
                  <a:pt x="378" y="396"/>
                  <a:pt x="348" y="400"/>
                </a:cubicBezTo>
                <a:cubicBezTo>
                  <a:pt x="340" y="400"/>
                  <a:pt x="332" y="401"/>
                  <a:pt x="324" y="401"/>
                </a:cubicBezTo>
                <a:cubicBezTo>
                  <a:pt x="246" y="401"/>
                  <a:pt x="178" y="356"/>
                  <a:pt x="177" y="269"/>
                </a:cubicBezTo>
                <a:cubicBezTo>
                  <a:pt x="182" y="289"/>
                  <a:pt x="191" y="313"/>
                  <a:pt x="200" y="330"/>
                </a:cubicBezTo>
                <a:cubicBezTo>
                  <a:pt x="217" y="362"/>
                  <a:pt x="269" y="395"/>
                  <a:pt x="319" y="395"/>
                </a:cubicBezTo>
                <a:cubicBezTo>
                  <a:pt x="323" y="395"/>
                  <a:pt x="328" y="395"/>
                  <a:pt x="332" y="394"/>
                </a:cubicBezTo>
                <a:cubicBezTo>
                  <a:pt x="362" y="390"/>
                  <a:pt x="392" y="381"/>
                  <a:pt x="425" y="379"/>
                </a:cubicBezTo>
                <a:cubicBezTo>
                  <a:pt x="432" y="378"/>
                  <a:pt x="438" y="378"/>
                  <a:pt x="444" y="378"/>
                </a:cubicBezTo>
                <a:cubicBezTo>
                  <a:pt x="490" y="378"/>
                  <a:pt x="521" y="390"/>
                  <a:pt x="558" y="397"/>
                </a:cubicBezTo>
                <a:cubicBezTo>
                  <a:pt x="536" y="380"/>
                  <a:pt x="494" y="362"/>
                  <a:pt x="458" y="361"/>
                </a:cubicBezTo>
                <a:cubicBezTo>
                  <a:pt x="457" y="361"/>
                  <a:pt x="455" y="361"/>
                  <a:pt x="453" y="361"/>
                </a:cubicBezTo>
                <a:cubicBezTo>
                  <a:pt x="434" y="361"/>
                  <a:pt x="413" y="363"/>
                  <a:pt x="394" y="365"/>
                </a:cubicBezTo>
                <a:cubicBezTo>
                  <a:pt x="374" y="367"/>
                  <a:pt x="355" y="369"/>
                  <a:pt x="338" y="369"/>
                </a:cubicBezTo>
                <a:cubicBezTo>
                  <a:pt x="316" y="369"/>
                  <a:pt x="298" y="366"/>
                  <a:pt x="289" y="354"/>
                </a:cubicBezTo>
                <a:cubicBezTo>
                  <a:pt x="256" y="308"/>
                  <a:pt x="291" y="270"/>
                  <a:pt x="316" y="270"/>
                </a:cubicBezTo>
                <a:cubicBezTo>
                  <a:pt x="328" y="270"/>
                  <a:pt x="338" y="279"/>
                  <a:pt x="337" y="300"/>
                </a:cubicBezTo>
                <a:cubicBezTo>
                  <a:pt x="331" y="286"/>
                  <a:pt x="323" y="280"/>
                  <a:pt x="313" y="280"/>
                </a:cubicBezTo>
                <a:cubicBezTo>
                  <a:pt x="313" y="280"/>
                  <a:pt x="313" y="280"/>
                  <a:pt x="313" y="280"/>
                </a:cubicBezTo>
                <a:cubicBezTo>
                  <a:pt x="303" y="283"/>
                  <a:pt x="297" y="288"/>
                  <a:pt x="297" y="300"/>
                </a:cubicBezTo>
                <a:cubicBezTo>
                  <a:pt x="296" y="311"/>
                  <a:pt x="312" y="328"/>
                  <a:pt x="329" y="330"/>
                </a:cubicBezTo>
                <a:cubicBezTo>
                  <a:pt x="332" y="330"/>
                  <a:pt x="335" y="331"/>
                  <a:pt x="338" y="331"/>
                </a:cubicBezTo>
                <a:cubicBezTo>
                  <a:pt x="359" y="331"/>
                  <a:pt x="379" y="319"/>
                  <a:pt x="385" y="293"/>
                </a:cubicBezTo>
                <a:cubicBezTo>
                  <a:pt x="390" y="291"/>
                  <a:pt x="411" y="292"/>
                  <a:pt x="413" y="269"/>
                </a:cubicBezTo>
                <a:cubicBezTo>
                  <a:pt x="414" y="253"/>
                  <a:pt x="404" y="232"/>
                  <a:pt x="382" y="232"/>
                </a:cubicBezTo>
                <a:cubicBezTo>
                  <a:pt x="378" y="232"/>
                  <a:pt x="374" y="233"/>
                  <a:pt x="369" y="235"/>
                </a:cubicBezTo>
                <a:cubicBezTo>
                  <a:pt x="375" y="227"/>
                  <a:pt x="376" y="226"/>
                  <a:pt x="386" y="222"/>
                </a:cubicBezTo>
                <a:cubicBezTo>
                  <a:pt x="378" y="201"/>
                  <a:pt x="355" y="193"/>
                  <a:pt x="337" y="193"/>
                </a:cubicBezTo>
                <a:cubicBezTo>
                  <a:pt x="333" y="193"/>
                  <a:pt x="329" y="194"/>
                  <a:pt x="326" y="195"/>
                </a:cubicBezTo>
                <a:cubicBezTo>
                  <a:pt x="319" y="196"/>
                  <a:pt x="312" y="197"/>
                  <a:pt x="305" y="197"/>
                </a:cubicBezTo>
                <a:cubicBezTo>
                  <a:pt x="293" y="197"/>
                  <a:pt x="282" y="194"/>
                  <a:pt x="276" y="190"/>
                </a:cubicBezTo>
                <a:cubicBezTo>
                  <a:pt x="258" y="177"/>
                  <a:pt x="260" y="150"/>
                  <a:pt x="279" y="145"/>
                </a:cubicBezTo>
                <a:cubicBezTo>
                  <a:pt x="282" y="144"/>
                  <a:pt x="285" y="143"/>
                  <a:pt x="288" y="143"/>
                </a:cubicBezTo>
                <a:cubicBezTo>
                  <a:pt x="305" y="143"/>
                  <a:pt x="303" y="164"/>
                  <a:pt x="300" y="172"/>
                </a:cubicBezTo>
                <a:cubicBezTo>
                  <a:pt x="295" y="170"/>
                  <a:pt x="294" y="164"/>
                  <a:pt x="296" y="160"/>
                </a:cubicBezTo>
                <a:cubicBezTo>
                  <a:pt x="297" y="153"/>
                  <a:pt x="292" y="148"/>
                  <a:pt x="286" y="148"/>
                </a:cubicBezTo>
                <a:cubicBezTo>
                  <a:pt x="285" y="148"/>
                  <a:pt x="284" y="149"/>
                  <a:pt x="282" y="150"/>
                </a:cubicBezTo>
                <a:cubicBezTo>
                  <a:pt x="260" y="164"/>
                  <a:pt x="274" y="188"/>
                  <a:pt x="300" y="188"/>
                </a:cubicBezTo>
                <a:cubicBezTo>
                  <a:pt x="309" y="188"/>
                  <a:pt x="319" y="185"/>
                  <a:pt x="330" y="178"/>
                </a:cubicBezTo>
                <a:cubicBezTo>
                  <a:pt x="358" y="161"/>
                  <a:pt x="350" y="128"/>
                  <a:pt x="330" y="115"/>
                </a:cubicBezTo>
                <a:cubicBezTo>
                  <a:pt x="321" y="109"/>
                  <a:pt x="315" y="103"/>
                  <a:pt x="308" y="95"/>
                </a:cubicBezTo>
                <a:cubicBezTo>
                  <a:pt x="290" y="74"/>
                  <a:pt x="299" y="59"/>
                  <a:pt x="257" y="58"/>
                </a:cubicBezTo>
                <a:cubicBezTo>
                  <a:pt x="254" y="48"/>
                  <a:pt x="253" y="37"/>
                  <a:pt x="247" y="30"/>
                </a:cubicBezTo>
                <a:cubicBezTo>
                  <a:pt x="239" y="21"/>
                  <a:pt x="231" y="19"/>
                  <a:pt x="222" y="19"/>
                </a:cubicBezTo>
                <a:cubicBezTo>
                  <a:pt x="219" y="19"/>
                  <a:pt x="215" y="19"/>
                  <a:pt x="212" y="19"/>
                </a:cubicBezTo>
                <a:cubicBezTo>
                  <a:pt x="212" y="19"/>
                  <a:pt x="212" y="19"/>
                  <a:pt x="212" y="19"/>
                </a:cubicBezTo>
                <a:cubicBezTo>
                  <a:pt x="210" y="19"/>
                  <a:pt x="200" y="6"/>
                  <a:pt x="190" y="5"/>
                </a:cubicBezTo>
                <a:cubicBezTo>
                  <a:pt x="188" y="5"/>
                  <a:pt x="186" y="5"/>
                  <a:pt x="184" y="5"/>
                </a:cubicBezTo>
                <a:cubicBezTo>
                  <a:pt x="173" y="5"/>
                  <a:pt x="162" y="9"/>
                  <a:pt x="157" y="14"/>
                </a:cubicBezTo>
                <a:cubicBezTo>
                  <a:pt x="148" y="24"/>
                  <a:pt x="143" y="64"/>
                  <a:pt x="165" y="64"/>
                </a:cubicBezTo>
                <a:cubicBezTo>
                  <a:pt x="167" y="64"/>
                  <a:pt x="169" y="64"/>
                  <a:pt x="171" y="63"/>
                </a:cubicBezTo>
                <a:cubicBezTo>
                  <a:pt x="197" y="57"/>
                  <a:pt x="178" y="38"/>
                  <a:pt x="176" y="32"/>
                </a:cubicBezTo>
                <a:cubicBezTo>
                  <a:pt x="189" y="34"/>
                  <a:pt x="195" y="51"/>
                  <a:pt x="190" y="59"/>
                </a:cubicBezTo>
                <a:cubicBezTo>
                  <a:pt x="184" y="68"/>
                  <a:pt x="176" y="72"/>
                  <a:pt x="168" y="72"/>
                </a:cubicBezTo>
                <a:cubicBezTo>
                  <a:pt x="154" y="72"/>
                  <a:pt x="140" y="60"/>
                  <a:pt x="141" y="40"/>
                </a:cubicBezTo>
                <a:cubicBezTo>
                  <a:pt x="141" y="40"/>
                  <a:pt x="143" y="32"/>
                  <a:pt x="143" y="30"/>
                </a:cubicBezTo>
                <a:cubicBezTo>
                  <a:pt x="140" y="17"/>
                  <a:pt x="121" y="0"/>
                  <a:pt x="103" y="0"/>
                </a:cubicBezTo>
              </a:path>
            </a:pathLst>
          </a:custGeom>
          <a:solidFill>
            <a:srgbClr val="2E2E2E">
              <a:alpha val="8313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/>
          </a:p>
        </p:txBody>
      </p:sp>
      <p:pic>
        <p:nvPicPr>
          <p:cNvPr id="76" name="图片 9"/>
          <p:cNvPicPr preferRelativeResize="0"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90" y="1194346"/>
            <a:ext cx="1608535" cy="2281238"/>
          </a:xfrm>
          <a:custGeom>
            <a:avLst/>
            <a:gdLst>
              <a:gd name="T0" fmla="*/ 0 w 2380222"/>
              <a:gd name="T1" fmla="*/ 0 h 3377169"/>
              <a:gd name="T2" fmla="*/ 2380222 w 2380222"/>
              <a:gd name="T3" fmla="*/ 0 h 3377169"/>
              <a:gd name="T4" fmla="*/ 2380222 w 2380222"/>
              <a:gd name="T5" fmla="*/ 3377169 h 3377169"/>
              <a:gd name="T6" fmla="*/ 0 w 2380222"/>
              <a:gd name="T7" fmla="*/ 3377169 h 3377169"/>
              <a:gd name="T8" fmla="*/ 0 w 2380222"/>
              <a:gd name="T9" fmla="*/ 0 h 3377169"/>
              <a:gd name="T10" fmla="*/ 2380222 w 2380222"/>
              <a:gd name="T11" fmla="*/ 3377169 h 3377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380222" h="3377169">
                <a:moveTo>
                  <a:pt x="0" y="0"/>
                </a:moveTo>
                <a:lnTo>
                  <a:pt x="2380222" y="0"/>
                </a:lnTo>
                <a:lnTo>
                  <a:pt x="2380222" y="3377169"/>
                </a:lnTo>
                <a:lnTo>
                  <a:pt x="0" y="337716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77" name="矩形 4"/>
          <p:cNvSpPr>
            <a:spLocks noChangeArrowheads="1"/>
          </p:cNvSpPr>
          <p:nvPr/>
        </p:nvSpPr>
        <p:spPr bwMode="auto">
          <a:xfrm>
            <a:off x="4319913" y="1956189"/>
            <a:ext cx="7631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dirty="0" smtClean="0">
                <a:solidFill>
                  <a:srgbClr val="FFFFFF"/>
                </a:solidFill>
                <a:latin typeface="禹卫书法行书简体" pitchFamily="2" charset="-122"/>
                <a:ea typeface="禹卫书法行书简体" pitchFamily="2" charset="-122"/>
                <a:sym typeface="禹卫书法行书简体" pitchFamily="2" charset="-122"/>
              </a:rPr>
              <a:t>壹</a:t>
            </a:r>
            <a:endParaRPr lang="zh-CN" altLang="en-US" sz="4000" b="1" dirty="0">
              <a:solidFill>
                <a:srgbClr val="FFFFFF"/>
              </a:solidFill>
              <a:latin typeface="禹卫书法行书简体" pitchFamily="2" charset="-122"/>
              <a:ea typeface="禹卫书法行书简体" pitchFamily="2" charset="-122"/>
              <a:sym typeface="禹卫书法行书简体" pitchFamily="2" charset="-122"/>
            </a:endParaRPr>
          </a:p>
        </p:txBody>
      </p:sp>
      <p:sp>
        <p:nvSpPr>
          <p:cNvPr id="78" name="矩形 12"/>
          <p:cNvSpPr txBox="1">
            <a:spLocks noChangeArrowheads="1"/>
          </p:cNvSpPr>
          <p:nvPr/>
        </p:nvSpPr>
        <p:spPr bwMode="auto">
          <a:xfrm>
            <a:off x="224155" y="3247390"/>
            <a:ext cx="8919845" cy="6140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lvl="1" indent="0" algn="ctr">
              <a:lnSpc>
                <a:spcPct val="100000"/>
              </a:lnSpc>
              <a:spcBef>
                <a:spcPts val="1000"/>
              </a:spcBef>
              <a:buClrTx/>
              <a:buSzTx/>
              <a:buNone/>
              <a:defRPr/>
            </a:pPr>
            <a:r>
              <a:rPr lang="zh-CN" altLang="en-US" sz="3400" b="1" spc="30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篇章一：盘点——三年是善真文化的激扬</a:t>
            </a:r>
          </a:p>
        </p:txBody>
      </p:sp>
      <p:grpSp>
        <p:nvGrpSpPr>
          <p:cNvPr id="79" name="组合 15"/>
          <p:cNvGrpSpPr/>
          <p:nvPr/>
        </p:nvGrpSpPr>
        <p:grpSpPr bwMode="auto">
          <a:xfrm rot="1780350">
            <a:off x="5169422" y="1430090"/>
            <a:ext cx="492919" cy="352425"/>
            <a:chOff x="0" y="0"/>
            <a:chExt cx="1614487" cy="1154113"/>
          </a:xfrm>
        </p:grpSpPr>
        <p:sp>
          <p:nvSpPr>
            <p:cNvPr id="80" name="Freeform 48"/>
            <p:cNvSpPr>
              <a:spLocks noChangeArrowheads="1"/>
            </p:cNvSpPr>
            <p:nvPr/>
          </p:nvSpPr>
          <p:spPr bwMode="auto">
            <a:xfrm>
              <a:off x="957262" y="935038"/>
              <a:ext cx="338137" cy="219075"/>
            </a:xfrm>
            <a:custGeom>
              <a:avLst/>
              <a:gdLst>
                <a:gd name="T0" fmla="*/ 2147483646 w 90"/>
                <a:gd name="T1" fmla="*/ 0 h 58"/>
                <a:gd name="T2" fmla="*/ 0 w 90"/>
                <a:gd name="T3" fmla="*/ 2147483646 h 58"/>
                <a:gd name="T4" fmla="*/ 2147483646 w 90"/>
                <a:gd name="T5" fmla="*/ 2147483646 h 58"/>
                <a:gd name="T6" fmla="*/ 2147483646 w 90"/>
                <a:gd name="T7" fmla="*/ 2147483646 h 58"/>
                <a:gd name="T8" fmla="*/ 2147483646 w 90"/>
                <a:gd name="T9" fmla="*/ 2147483646 h 58"/>
                <a:gd name="T10" fmla="*/ 2147483646 w 90"/>
                <a:gd name="T11" fmla="*/ 0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"/>
                <a:gd name="T19" fmla="*/ 0 h 58"/>
                <a:gd name="T20" fmla="*/ 90 w 90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" h="58">
                  <a:moveTo>
                    <a:pt x="40" y="0"/>
                  </a:moveTo>
                  <a:cubicBezTo>
                    <a:pt x="16" y="17"/>
                    <a:pt x="19" y="35"/>
                    <a:pt x="0" y="40"/>
                  </a:cubicBezTo>
                  <a:cubicBezTo>
                    <a:pt x="17" y="52"/>
                    <a:pt x="34" y="58"/>
                    <a:pt x="48" y="58"/>
                  </a:cubicBezTo>
                  <a:cubicBezTo>
                    <a:pt x="68" y="58"/>
                    <a:pt x="84" y="47"/>
                    <a:pt x="90" y="21"/>
                  </a:cubicBezTo>
                  <a:cubicBezTo>
                    <a:pt x="86" y="22"/>
                    <a:pt x="83" y="22"/>
                    <a:pt x="79" y="22"/>
                  </a:cubicBezTo>
                  <a:cubicBezTo>
                    <a:pt x="60" y="22"/>
                    <a:pt x="45" y="13"/>
                    <a:pt x="40" y="0"/>
                  </a:cubicBezTo>
                </a:path>
              </a:pathLst>
            </a:custGeom>
            <a:solidFill>
              <a:srgbClr val="2E2E2E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1" name="Freeform 49"/>
            <p:cNvSpPr>
              <a:spLocks noChangeArrowheads="1"/>
            </p:cNvSpPr>
            <p:nvPr/>
          </p:nvSpPr>
          <p:spPr bwMode="auto">
            <a:xfrm>
              <a:off x="0" y="503238"/>
              <a:ext cx="1168400" cy="650875"/>
            </a:xfrm>
            <a:custGeom>
              <a:avLst/>
              <a:gdLst>
                <a:gd name="T0" fmla="*/ 2147483646 w 311"/>
                <a:gd name="T1" fmla="*/ 0 h 173"/>
                <a:gd name="T2" fmla="*/ 2147483646 w 311"/>
                <a:gd name="T3" fmla="*/ 2147483646 h 173"/>
                <a:gd name="T4" fmla="*/ 0 w 311"/>
                <a:gd name="T5" fmla="*/ 2147483646 h 173"/>
                <a:gd name="T6" fmla="*/ 2147483646 w 311"/>
                <a:gd name="T7" fmla="*/ 2147483646 h 173"/>
                <a:gd name="T8" fmla="*/ 2147483646 w 311"/>
                <a:gd name="T9" fmla="*/ 2147483646 h 173"/>
                <a:gd name="T10" fmla="*/ 2147483646 w 311"/>
                <a:gd name="T11" fmla="*/ 2147483646 h 173"/>
                <a:gd name="T12" fmla="*/ 2147483646 w 311"/>
                <a:gd name="T13" fmla="*/ 2147483646 h 173"/>
                <a:gd name="T14" fmla="*/ 2147483646 w 311"/>
                <a:gd name="T15" fmla="*/ 2147483646 h 173"/>
                <a:gd name="T16" fmla="*/ 2147483646 w 311"/>
                <a:gd name="T17" fmla="*/ 2147483646 h 173"/>
                <a:gd name="T18" fmla="*/ 2147483646 w 311"/>
                <a:gd name="T19" fmla="*/ 2147483646 h 173"/>
                <a:gd name="T20" fmla="*/ 2147483646 w 311"/>
                <a:gd name="T21" fmla="*/ 2147483646 h 173"/>
                <a:gd name="T22" fmla="*/ 2147483646 w 311"/>
                <a:gd name="T23" fmla="*/ 2147483646 h 173"/>
                <a:gd name="T24" fmla="*/ 2147483646 w 311"/>
                <a:gd name="T25" fmla="*/ 2147483646 h 173"/>
                <a:gd name="T26" fmla="*/ 2147483646 w 311"/>
                <a:gd name="T27" fmla="*/ 2147483646 h 173"/>
                <a:gd name="T28" fmla="*/ 2147483646 w 311"/>
                <a:gd name="T29" fmla="*/ 2147483646 h 173"/>
                <a:gd name="T30" fmla="*/ 2147483646 w 311"/>
                <a:gd name="T31" fmla="*/ 2147483646 h 173"/>
                <a:gd name="T32" fmla="*/ 2147483646 w 311"/>
                <a:gd name="T33" fmla="*/ 2147483646 h 173"/>
                <a:gd name="T34" fmla="*/ 2147483646 w 311"/>
                <a:gd name="T35" fmla="*/ 2147483646 h 173"/>
                <a:gd name="T36" fmla="*/ 2147483646 w 311"/>
                <a:gd name="T37" fmla="*/ 2147483646 h 173"/>
                <a:gd name="T38" fmla="*/ 2147483646 w 311"/>
                <a:gd name="T39" fmla="*/ 2147483646 h 173"/>
                <a:gd name="T40" fmla="*/ 2147483646 w 311"/>
                <a:gd name="T41" fmla="*/ 0 h 1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11"/>
                <a:gd name="T64" fmla="*/ 0 h 173"/>
                <a:gd name="T65" fmla="*/ 311 w 311"/>
                <a:gd name="T66" fmla="*/ 173 h 17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11" h="173">
                  <a:moveTo>
                    <a:pt x="194" y="0"/>
                  </a:moveTo>
                  <a:cubicBezTo>
                    <a:pt x="154" y="0"/>
                    <a:pt x="110" y="29"/>
                    <a:pt x="70" y="68"/>
                  </a:cubicBezTo>
                  <a:cubicBezTo>
                    <a:pt x="17" y="120"/>
                    <a:pt x="32" y="131"/>
                    <a:pt x="0" y="173"/>
                  </a:cubicBezTo>
                  <a:cubicBezTo>
                    <a:pt x="55" y="127"/>
                    <a:pt x="49" y="92"/>
                    <a:pt x="112" y="67"/>
                  </a:cubicBezTo>
                  <a:cubicBezTo>
                    <a:pt x="134" y="58"/>
                    <a:pt x="151" y="54"/>
                    <a:pt x="165" y="54"/>
                  </a:cubicBezTo>
                  <a:cubicBezTo>
                    <a:pt x="184" y="54"/>
                    <a:pt x="198" y="63"/>
                    <a:pt x="211" y="77"/>
                  </a:cubicBezTo>
                  <a:cubicBezTo>
                    <a:pt x="206" y="75"/>
                    <a:pt x="199" y="74"/>
                    <a:pt x="190" y="74"/>
                  </a:cubicBezTo>
                  <a:cubicBezTo>
                    <a:pt x="167" y="74"/>
                    <a:pt x="139" y="84"/>
                    <a:pt x="155" y="109"/>
                  </a:cubicBezTo>
                  <a:cubicBezTo>
                    <a:pt x="164" y="123"/>
                    <a:pt x="176" y="125"/>
                    <a:pt x="187" y="125"/>
                  </a:cubicBezTo>
                  <a:cubicBezTo>
                    <a:pt x="188" y="125"/>
                    <a:pt x="190" y="125"/>
                    <a:pt x="191" y="125"/>
                  </a:cubicBezTo>
                  <a:cubicBezTo>
                    <a:pt x="193" y="125"/>
                    <a:pt x="194" y="125"/>
                    <a:pt x="196" y="125"/>
                  </a:cubicBezTo>
                  <a:cubicBezTo>
                    <a:pt x="197" y="125"/>
                    <a:pt x="198" y="125"/>
                    <a:pt x="199" y="125"/>
                  </a:cubicBezTo>
                  <a:cubicBezTo>
                    <a:pt x="203" y="137"/>
                    <a:pt x="206" y="147"/>
                    <a:pt x="221" y="153"/>
                  </a:cubicBezTo>
                  <a:cubicBezTo>
                    <a:pt x="224" y="154"/>
                    <a:pt x="227" y="155"/>
                    <a:pt x="231" y="155"/>
                  </a:cubicBezTo>
                  <a:cubicBezTo>
                    <a:pt x="240" y="155"/>
                    <a:pt x="250" y="151"/>
                    <a:pt x="257" y="143"/>
                  </a:cubicBezTo>
                  <a:cubicBezTo>
                    <a:pt x="259" y="141"/>
                    <a:pt x="261" y="134"/>
                    <a:pt x="261" y="134"/>
                  </a:cubicBezTo>
                  <a:cubicBezTo>
                    <a:pt x="261" y="134"/>
                    <a:pt x="261" y="134"/>
                    <a:pt x="261" y="134"/>
                  </a:cubicBezTo>
                  <a:cubicBezTo>
                    <a:pt x="261" y="134"/>
                    <a:pt x="261" y="134"/>
                    <a:pt x="261" y="134"/>
                  </a:cubicBezTo>
                  <a:cubicBezTo>
                    <a:pt x="261" y="134"/>
                    <a:pt x="261" y="134"/>
                    <a:pt x="261" y="134"/>
                  </a:cubicBezTo>
                  <a:cubicBezTo>
                    <a:pt x="311" y="104"/>
                    <a:pt x="294" y="49"/>
                    <a:pt x="238" y="13"/>
                  </a:cubicBezTo>
                  <a:cubicBezTo>
                    <a:pt x="224" y="4"/>
                    <a:pt x="210" y="0"/>
                    <a:pt x="194" y="0"/>
                  </a:cubicBezTo>
                </a:path>
              </a:pathLst>
            </a:custGeom>
            <a:solidFill>
              <a:srgbClr val="2E2E2E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2" name="Freeform 50"/>
            <p:cNvSpPr>
              <a:spLocks noChangeArrowheads="1"/>
            </p:cNvSpPr>
            <p:nvPr/>
          </p:nvSpPr>
          <p:spPr bwMode="auto">
            <a:xfrm>
              <a:off x="131762" y="354013"/>
              <a:ext cx="1482725" cy="619125"/>
            </a:xfrm>
            <a:custGeom>
              <a:avLst/>
              <a:gdLst>
                <a:gd name="T0" fmla="*/ 2147483646 w 395"/>
                <a:gd name="T1" fmla="*/ 0 h 165"/>
                <a:gd name="T2" fmla="*/ 2147483646 w 395"/>
                <a:gd name="T3" fmla="*/ 2147483646 h 165"/>
                <a:gd name="T4" fmla="*/ 2147483646 w 395"/>
                <a:gd name="T5" fmla="*/ 2147483646 h 165"/>
                <a:gd name="T6" fmla="*/ 0 w 395"/>
                <a:gd name="T7" fmla="*/ 2147483646 h 165"/>
                <a:gd name="T8" fmla="*/ 2147483646 w 395"/>
                <a:gd name="T9" fmla="*/ 2147483646 h 165"/>
                <a:gd name="T10" fmla="*/ 2147483646 w 395"/>
                <a:gd name="T11" fmla="*/ 2147483646 h 165"/>
                <a:gd name="T12" fmla="*/ 2147483646 w 395"/>
                <a:gd name="T13" fmla="*/ 2147483646 h 165"/>
                <a:gd name="T14" fmla="*/ 2147483646 w 395"/>
                <a:gd name="T15" fmla="*/ 2147483646 h 165"/>
                <a:gd name="T16" fmla="*/ 2147483646 w 395"/>
                <a:gd name="T17" fmla="*/ 2147483646 h 165"/>
                <a:gd name="T18" fmla="*/ 2147483646 w 395"/>
                <a:gd name="T19" fmla="*/ 2147483646 h 165"/>
                <a:gd name="T20" fmla="*/ 2147483646 w 395"/>
                <a:gd name="T21" fmla="*/ 2147483646 h 165"/>
                <a:gd name="T22" fmla="*/ 2147483646 w 395"/>
                <a:gd name="T23" fmla="*/ 2147483646 h 165"/>
                <a:gd name="T24" fmla="*/ 2147483646 w 395"/>
                <a:gd name="T25" fmla="*/ 2147483646 h 165"/>
                <a:gd name="T26" fmla="*/ 2147483646 w 395"/>
                <a:gd name="T27" fmla="*/ 2147483646 h 165"/>
                <a:gd name="T28" fmla="*/ 2147483646 w 395"/>
                <a:gd name="T29" fmla="*/ 2147483646 h 165"/>
                <a:gd name="T30" fmla="*/ 2147483646 w 395"/>
                <a:gd name="T31" fmla="*/ 2147483646 h 165"/>
                <a:gd name="T32" fmla="*/ 2147483646 w 395"/>
                <a:gd name="T33" fmla="*/ 2147483646 h 165"/>
                <a:gd name="T34" fmla="*/ 2147483646 w 395"/>
                <a:gd name="T35" fmla="*/ 2147483646 h 165"/>
                <a:gd name="T36" fmla="*/ 2147483646 w 395"/>
                <a:gd name="T37" fmla="*/ 2147483646 h 165"/>
                <a:gd name="T38" fmla="*/ 2147483646 w 395"/>
                <a:gd name="T39" fmla="*/ 2147483646 h 165"/>
                <a:gd name="T40" fmla="*/ 2147483646 w 395"/>
                <a:gd name="T41" fmla="*/ 0 h 16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95"/>
                <a:gd name="T64" fmla="*/ 0 h 165"/>
                <a:gd name="T65" fmla="*/ 395 w 395"/>
                <a:gd name="T66" fmla="*/ 165 h 16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95" h="165">
                  <a:moveTo>
                    <a:pt x="179" y="0"/>
                  </a:moveTo>
                  <a:cubicBezTo>
                    <a:pt x="175" y="0"/>
                    <a:pt x="171" y="1"/>
                    <a:pt x="168" y="1"/>
                  </a:cubicBezTo>
                  <a:cubicBezTo>
                    <a:pt x="148" y="3"/>
                    <a:pt x="116" y="12"/>
                    <a:pt x="84" y="35"/>
                  </a:cubicBezTo>
                  <a:cubicBezTo>
                    <a:pt x="58" y="54"/>
                    <a:pt x="18" y="109"/>
                    <a:pt x="0" y="132"/>
                  </a:cubicBezTo>
                  <a:cubicBezTo>
                    <a:pt x="59" y="69"/>
                    <a:pt x="109" y="27"/>
                    <a:pt x="158" y="27"/>
                  </a:cubicBezTo>
                  <a:cubicBezTo>
                    <a:pt x="189" y="27"/>
                    <a:pt x="219" y="44"/>
                    <a:pt x="251" y="81"/>
                  </a:cubicBezTo>
                  <a:cubicBezTo>
                    <a:pt x="274" y="108"/>
                    <a:pt x="262" y="141"/>
                    <a:pt x="274" y="155"/>
                  </a:cubicBezTo>
                  <a:cubicBezTo>
                    <a:pt x="280" y="163"/>
                    <a:pt x="290" y="165"/>
                    <a:pt x="300" y="165"/>
                  </a:cubicBezTo>
                  <a:cubicBezTo>
                    <a:pt x="311" y="165"/>
                    <a:pt x="321" y="163"/>
                    <a:pt x="327" y="161"/>
                  </a:cubicBezTo>
                  <a:cubicBezTo>
                    <a:pt x="366" y="148"/>
                    <a:pt x="395" y="73"/>
                    <a:pt x="351" y="49"/>
                  </a:cubicBezTo>
                  <a:cubicBezTo>
                    <a:pt x="348" y="48"/>
                    <a:pt x="346" y="47"/>
                    <a:pt x="343" y="47"/>
                  </a:cubicBezTo>
                  <a:cubicBezTo>
                    <a:pt x="334" y="47"/>
                    <a:pt x="326" y="57"/>
                    <a:pt x="316" y="61"/>
                  </a:cubicBezTo>
                  <a:cubicBezTo>
                    <a:pt x="313" y="62"/>
                    <a:pt x="296" y="62"/>
                    <a:pt x="294" y="64"/>
                  </a:cubicBezTo>
                  <a:cubicBezTo>
                    <a:pt x="277" y="77"/>
                    <a:pt x="290" y="95"/>
                    <a:pt x="301" y="95"/>
                  </a:cubicBezTo>
                  <a:cubicBezTo>
                    <a:pt x="306" y="95"/>
                    <a:pt x="312" y="90"/>
                    <a:pt x="313" y="78"/>
                  </a:cubicBezTo>
                  <a:cubicBezTo>
                    <a:pt x="323" y="87"/>
                    <a:pt x="312" y="100"/>
                    <a:pt x="312" y="100"/>
                  </a:cubicBezTo>
                  <a:cubicBezTo>
                    <a:pt x="310" y="103"/>
                    <a:pt x="305" y="104"/>
                    <a:pt x="300" y="104"/>
                  </a:cubicBezTo>
                  <a:cubicBezTo>
                    <a:pt x="293" y="104"/>
                    <a:pt x="284" y="100"/>
                    <a:pt x="280" y="87"/>
                  </a:cubicBezTo>
                  <a:cubicBezTo>
                    <a:pt x="277" y="77"/>
                    <a:pt x="279" y="66"/>
                    <a:pt x="285" y="57"/>
                  </a:cubicBezTo>
                  <a:cubicBezTo>
                    <a:pt x="264" y="33"/>
                    <a:pt x="237" y="19"/>
                    <a:pt x="211" y="5"/>
                  </a:cubicBezTo>
                  <a:cubicBezTo>
                    <a:pt x="206" y="2"/>
                    <a:pt x="191" y="0"/>
                    <a:pt x="179" y="0"/>
                  </a:cubicBezTo>
                </a:path>
              </a:pathLst>
            </a:custGeom>
            <a:solidFill>
              <a:srgbClr val="2E2E2E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3" name="Freeform 51"/>
            <p:cNvSpPr>
              <a:spLocks noChangeArrowheads="1"/>
            </p:cNvSpPr>
            <p:nvPr/>
          </p:nvSpPr>
          <p:spPr bwMode="auto">
            <a:xfrm>
              <a:off x="296862" y="0"/>
              <a:ext cx="1249362" cy="596900"/>
            </a:xfrm>
            <a:custGeom>
              <a:avLst/>
              <a:gdLst>
                <a:gd name="T0" fmla="*/ 2147483646 w 333"/>
                <a:gd name="T1" fmla="*/ 0 h 159"/>
                <a:gd name="T2" fmla="*/ 2147483646 w 333"/>
                <a:gd name="T3" fmla="*/ 2147483646 h 159"/>
                <a:gd name="T4" fmla="*/ 2147483646 w 333"/>
                <a:gd name="T5" fmla="*/ 2147483646 h 159"/>
                <a:gd name="T6" fmla="*/ 2147483646 w 333"/>
                <a:gd name="T7" fmla="*/ 2147483646 h 159"/>
                <a:gd name="T8" fmla="*/ 2147483646 w 333"/>
                <a:gd name="T9" fmla="*/ 2147483646 h 159"/>
                <a:gd name="T10" fmla="*/ 2147483646 w 333"/>
                <a:gd name="T11" fmla="*/ 2147483646 h 159"/>
                <a:gd name="T12" fmla="*/ 2147483646 w 333"/>
                <a:gd name="T13" fmla="*/ 2147483646 h 159"/>
                <a:gd name="T14" fmla="*/ 0 w 333"/>
                <a:gd name="T15" fmla="*/ 2147483646 h 159"/>
                <a:gd name="T16" fmla="*/ 2147483646 w 333"/>
                <a:gd name="T17" fmla="*/ 2147483646 h 159"/>
                <a:gd name="T18" fmla="*/ 2147483646 w 333"/>
                <a:gd name="T19" fmla="*/ 2147483646 h 159"/>
                <a:gd name="T20" fmla="*/ 2147483646 w 333"/>
                <a:gd name="T21" fmla="*/ 2147483646 h 159"/>
                <a:gd name="T22" fmla="*/ 2147483646 w 333"/>
                <a:gd name="T23" fmla="*/ 2147483646 h 159"/>
                <a:gd name="T24" fmla="*/ 2147483646 w 333"/>
                <a:gd name="T25" fmla="*/ 2147483646 h 159"/>
                <a:gd name="T26" fmla="*/ 2147483646 w 333"/>
                <a:gd name="T27" fmla="*/ 2147483646 h 159"/>
                <a:gd name="T28" fmla="*/ 2147483646 w 333"/>
                <a:gd name="T29" fmla="*/ 2147483646 h 159"/>
                <a:gd name="T30" fmla="*/ 2147483646 w 333"/>
                <a:gd name="T31" fmla="*/ 2147483646 h 159"/>
                <a:gd name="T32" fmla="*/ 2147483646 w 333"/>
                <a:gd name="T33" fmla="*/ 2147483646 h 159"/>
                <a:gd name="T34" fmla="*/ 2147483646 w 333"/>
                <a:gd name="T35" fmla="*/ 2147483646 h 159"/>
                <a:gd name="T36" fmla="*/ 2147483646 w 333"/>
                <a:gd name="T37" fmla="*/ 2147483646 h 159"/>
                <a:gd name="T38" fmla="*/ 2147483646 w 333"/>
                <a:gd name="T39" fmla="*/ 2147483646 h 159"/>
                <a:gd name="T40" fmla="*/ 2147483646 w 333"/>
                <a:gd name="T41" fmla="*/ 2147483646 h 159"/>
                <a:gd name="T42" fmla="*/ 2147483646 w 333"/>
                <a:gd name="T43" fmla="*/ 2147483646 h 159"/>
                <a:gd name="T44" fmla="*/ 2147483646 w 333"/>
                <a:gd name="T45" fmla="*/ 2147483646 h 159"/>
                <a:gd name="T46" fmla="*/ 2147483646 w 333"/>
                <a:gd name="T47" fmla="*/ 2147483646 h 159"/>
                <a:gd name="T48" fmla="*/ 2147483646 w 333"/>
                <a:gd name="T49" fmla="*/ 2147483646 h 159"/>
                <a:gd name="T50" fmla="*/ 2147483646 w 333"/>
                <a:gd name="T51" fmla="*/ 2147483646 h 159"/>
                <a:gd name="T52" fmla="*/ 2147483646 w 333"/>
                <a:gd name="T53" fmla="*/ 2147483646 h 159"/>
                <a:gd name="T54" fmla="*/ 2147483646 w 333"/>
                <a:gd name="T55" fmla="*/ 2147483646 h 159"/>
                <a:gd name="T56" fmla="*/ 2147483646 w 333"/>
                <a:gd name="T57" fmla="*/ 0 h 1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33"/>
                <a:gd name="T88" fmla="*/ 0 h 159"/>
                <a:gd name="T89" fmla="*/ 333 w 333"/>
                <a:gd name="T90" fmla="*/ 159 h 1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33" h="159">
                  <a:moveTo>
                    <a:pt x="199" y="0"/>
                  </a:moveTo>
                  <a:cubicBezTo>
                    <a:pt x="142" y="0"/>
                    <a:pt x="72" y="33"/>
                    <a:pt x="24" y="92"/>
                  </a:cubicBezTo>
                  <a:cubicBezTo>
                    <a:pt x="41" y="86"/>
                    <a:pt x="70" y="65"/>
                    <a:pt x="90" y="60"/>
                  </a:cubicBezTo>
                  <a:cubicBezTo>
                    <a:pt x="98" y="59"/>
                    <a:pt x="105" y="58"/>
                    <a:pt x="111" y="58"/>
                  </a:cubicBezTo>
                  <a:cubicBezTo>
                    <a:pt x="120" y="58"/>
                    <a:pt x="128" y="60"/>
                    <a:pt x="134" y="65"/>
                  </a:cubicBezTo>
                  <a:cubicBezTo>
                    <a:pt x="132" y="64"/>
                    <a:pt x="130" y="64"/>
                    <a:pt x="128" y="64"/>
                  </a:cubicBezTo>
                  <a:cubicBezTo>
                    <a:pt x="87" y="64"/>
                    <a:pt x="39" y="90"/>
                    <a:pt x="19" y="112"/>
                  </a:cubicBezTo>
                  <a:cubicBezTo>
                    <a:pt x="5" y="127"/>
                    <a:pt x="0" y="158"/>
                    <a:pt x="0" y="159"/>
                  </a:cubicBezTo>
                  <a:cubicBezTo>
                    <a:pt x="38" y="110"/>
                    <a:pt x="90" y="84"/>
                    <a:pt x="136" y="84"/>
                  </a:cubicBezTo>
                  <a:cubicBezTo>
                    <a:pt x="149" y="84"/>
                    <a:pt x="161" y="86"/>
                    <a:pt x="172" y="90"/>
                  </a:cubicBezTo>
                  <a:cubicBezTo>
                    <a:pt x="169" y="74"/>
                    <a:pt x="187" y="52"/>
                    <a:pt x="203" y="52"/>
                  </a:cubicBezTo>
                  <a:cubicBezTo>
                    <a:pt x="204" y="52"/>
                    <a:pt x="206" y="52"/>
                    <a:pt x="207" y="53"/>
                  </a:cubicBezTo>
                  <a:cubicBezTo>
                    <a:pt x="251" y="64"/>
                    <a:pt x="227" y="101"/>
                    <a:pt x="208" y="101"/>
                  </a:cubicBezTo>
                  <a:cubicBezTo>
                    <a:pt x="208" y="101"/>
                    <a:pt x="208" y="101"/>
                    <a:pt x="208" y="101"/>
                  </a:cubicBezTo>
                  <a:cubicBezTo>
                    <a:pt x="207" y="94"/>
                    <a:pt x="214" y="95"/>
                    <a:pt x="220" y="84"/>
                  </a:cubicBezTo>
                  <a:cubicBezTo>
                    <a:pt x="226" y="75"/>
                    <a:pt x="216" y="62"/>
                    <a:pt x="205" y="62"/>
                  </a:cubicBezTo>
                  <a:cubicBezTo>
                    <a:pt x="204" y="62"/>
                    <a:pt x="204" y="62"/>
                    <a:pt x="203" y="62"/>
                  </a:cubicBezTo>
                  <a:cubicBezTo>
                    <a:pt x="154" y="87"/>
                    <a:pt x="202" y="116"/>
                    <a:pt x="227" y="120"/>
                  </a:cubicBezTo>
                  <a:cubicBezTo>
                    <a:pt x="228" y="120"/>
                    <a:pt x="228" y="120"/>
                    <a:pt x="229" y="120"/>
                  </a:cubicBezTo>
                  <a:cubicBezTo>
                    <a:pt x="237" y="120"/>
                    <a:pt x="255" y="113"/>
                    <a:pt x="270" y="96"/>
                  </a:cubicBezTo>
                  <a:cubicBezTo>
                    <a:pt x="270" y="96"/>
                    <a:pt x="270" y="96"/>
                    <a:pt x="270" y="96"/>
                  </a:cubicBezTo>
                  <a:cubicBezTo>
                    <a:pt x="270" y="96"/>
                    <a:pt x="270" y="96"/>
                    <a:pt x="270" y="96"/>
                  </a:cubicBezTo>
                  <a:cubicBezTo>
                    <a:pt x="270" y="96"/>
                    <a:pt x="270" y="96"/>
                    <a:pt x="270" y="96"/>
                  </a:cubicBezTo>
                  <a:cubicBezTo>
                    <a:pt x="270" y="96"/>
                    <a:pt x="270" y="96"/>
                    <a:pt x="270" y="96"/>
                  </a:cubicBezTo>
                  <a:cubicBezTo>
                    <a:pt x="269" y="97"/>
                    <a:pt x="259" y="124"/>
                    <a:pt x="242" y="125"/>
                  </a:cubicBezTo>
                  <a:cubicBezTo>
                    <a:pt x="226" y="127"/>
                    <a:pt x="235" y="146"/>
                    <a:pt x="257" y="146"/>
                  </a:cubicBezTo>
                  <a:cubicBezTo>
                    <a:pt x="260" y="146"/>
                    <a:pt x="263" y="146"/>
                    <a:pt x="266" y="145"/>
                  </a:cubicBezTo>
                  <a:cubicBezTo>
                    <a:pt x="333" y="131"/>
                    <a:pt x="303" y="52"/>
                    <a:pt x="268" y="22"/>
                  </a:cubicBezTo>
                  <a:cubicBezTo>
                    <a:pt x="250" y="7"/>
                    <a:pt x="226" y="0"/>
                    <a:pt x="199" y="0"/>
                  </a:cubicBezTo>
                </a:path>
              </a:pathLst>
            </a:custGeom>
            <a:solidFill>
              <a:srgbClr val="2E2E2E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</p:grpSp>
      <p:grpSp>
        <p:nvGrpSpPr>
          <p:cNvPr id="84" name="组合 22"/>
          <p:cNvGrpSpPr/>
          <p:nvPr/>
        </p:nvGrpSpPr>
        <p:grpSpPr bwMode="auto">
          <a:xfrm>
            <a:off x="5276578" y="2620715"/>
            <a:ext cx="473869" cy="564356"/>
            <a:chOff x="0" y="0"/>
            <a:chExt cx="631825" cy="752476"/>
          </a:xfrm>
        </p:grpSpPr>
        <p:sp>
          <p:nvSpPr>
            <p:cNvPr id="85" name="Freeform 202"/>
            <p:cNvSpPr>
              <a:spLocks noChangeArrowheads="1"/>
            </p:cNvSpPr>
            <p:nvPr/>
          </p:nvSpPr>
          <p:spPr bwMode="auto">
            <a:xfrm>
              <a:off x="266700" y="488950"/>
              <a:ext cx="3175" cy="4763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6" name="Freeform 203"/>
            <p:cNvSpPr>
              <a:spLocks noChangeArrowheads="1"/>
            </p:cNvSpPr>
            <p:nvPr/>
          </p:nvSpPr>
          <p:spPr bwMode="auto">
            <a:xfrm>
              <a:off x="153987" y="211138"/>
              <a:ext cx="368300" cy="307975"/>
            </a:xfrm>
            <a:custGeom>
              <a:avLst/>
              <a:gdLst>
                <a:gd name="T0" fmla="*/ 2147483646 w 98"/>
                <a:gd name="T1" fmla="*/ 2147483646 h 82"/>
                <a:gd name="T2" fmla="*/ 2147483646 w 98"/>
                <a:gd name="T3" fmla="*/ 2147483646 h 82"/>
                <a:gd name="T4" fmla="*/ 2147483646 w 98"/>
                <a:gd name="T5" fmla="*/ 2147483646 h 82"/>
                <a:gd name="T6" fmla="*/ 2147483646 w 98"/>
                <a:gd name="T7" fmla="*/ 2147483646 h 82"/>
                <a:gd name="T8" fmla="*/ 2147483646 w 98"/>
                <a:gd name="T9" fmla="*/ 2147483646 h 82"/>
                <a:gd name="T10" fmla="*/ 2147483646 w 98"/>
                <a:gd name="T11" fmla="*/ 2147483646 h 82"/>
                <a:gd name="T12" fmla="*/ 2147483646 w 98"/>
                <a:gd name="T13" fmla="*/ 2147483646 h 82"/>
                <a:gd name="T14" fmla="*/ 2147483646 w 98"/>
                <a:gd name="T15" fmla="*/ 2147483646 h 82"/>
                <a:gd name="T16" fmla="*/ 2147483646 w 98"/>
                <a:gd name="T17" fmla="*/ 2147483646 h 82"/>
                <a:gd name="T18" fmla="*/ 2147483646 w 98"/>
                <a:gd name="T19" fmla="*/ 2147483646 h 82"/>
                <a:gd name="T20" fmla="*/ 2147483646 w 98"/>
                <a:gd name="T21" fmla="*/ 2147483646 h 82"/>
                <a:gd name="T22" fmla="*/ 2147483646 w 98"/>
                <a:gd name="T23" fmla="*/ 2147483646 h 82"/>
                <a:gd name="T24" fmla="*/ 2147483646 w 98"/>
                <a:gd name="T25" fmla="*/ 2147483646 h 82"/>
                <a:gd name="T26" fmla="*/ 2147483646 w 98"/>
                <a:gd name="T27" fmla="*/ 2147483646 h 82"/>
                <a:gd name="T28" fmla="*/ 2147483646 w 98"/>
                <a:gd name="T29" fmla="*/ 2147483646 h 82"/>
                <a:gd name="T30" fmla="*/ 2147483646 w 98"/>
                <a:gd name="T31" fmla="*/ 2147483646 h 82"/>
                <a:gd name="T32" fmla="*/ 2147483646 w 98"/>
                <a:gd name="T33" fmla="*/ 2147483646 h 82"/>
                <a:gd name="T34" fmla="*/ 2147483646 w 98"/>
                <a:gd name="T35" fmla="*/ 2147483646 h 82"/>
                <a:gd name="T36" fmla="*/ 2147483646 w 98"/>
                <a:gd name="T37" fmla="*/ 2147483646 h 82"/>
                <a:gd name="T38" fmla="*/ 2147483646 w 98"/>
                <a:gd name="T39" fmla="*/ 2147483646 h 82"/>
                <a:gd name="T40" fmla="*/ 2147483646 w 98"/>
                <a:gd name="T41" fmla="*/ 2147483646 h 82"/>
                <a:gd name="T42" fmla="*/ 2147483646 w 98"/>
                <a:gd name="T43" fmla="*/ 2147483646 h 82"/>
                <a:gd name="T44" fmla="*/ 2147483646 w 98"/>
                <a:gd name="T45" fmla="*/ 2147483646 h 82"/>
                <a:gd name="T46" fmla="*/ 2147483646 w 98"/>
                <a:gd name="T47" fmla="*/ 2147483646 h 82"/>
                <a:gd name="T48" fmla="*/ 2147483646 w 98"/>
                <a:gd name="T49" fmla="*/ 2147483646 h 82"/>
                <a:gd name="T50" fmla="*/ 2147483646 w 98"/>
                <a:gd name="T51" fmla="*/ 2147483646 h 82"/>
                <a:gd name="T52" fmla="*/ 2147483646 w 98"/>
                <a:gd name="T53" fmla="*/ 2147483646 h 82"/>
                <a:gd name="T54" fmla="*/ 2147483646 w 98"/>
                <a:gd name="T55" fmla="*/ 2147483646 h 82"/>
                <a:gd name="T56" fmla="*/ 2147483646 w 98"/>
                <a:gd name="T57" fmla="*/ 2147483646 h 82"/>
                <a:gd name="T58" fmla="*/ 2147483646 w 98"/>
                <a:gd name="T59" fmla="*/ 2147483646 h 82"/>
                <a:gd name="T60" fmla="*/ 2147483646 w 98"/>
                <a:gd name="T61" fmla="*/ 2147483646 h 82"/>
                <a:gd name="T62" fmla="*/ 2147483646 w 98"/>
                <a:gd name="T63" fmla="*/ 2147483646 h 82"/>
                <a:gd name="T64" fmla="*/ 2147483646 w 98"/>
                <a:gd name="T65" fmla="*/ 2147483646 h 82"/>
                <a:gd name="T66" fmla="*/ 2147483646 w 98"/>
                <a:gd name="T67" fmla="*/ 2147483646 h 82"/>
                <a:gd name="T68" fmla="*/ 2147483646 w 98"/>
                <a:gd name="T69" fmla="*/ 2147483646 h 82"/>
                <a:gd name="T70" fmla="*/ 2147483646 w 98"/>
                <a:gd name="T71" fmla="*/ 2147483646 h 82"/>
                <a:gd name="T72" fmla="*/ 2147483646 w 98"/>
                <a:gd name="T73" fmla="*/ 2147483646 h 82"/>
                <a:gd name="T74" fmla="*/ 2147483646 w 98"/>
                <a:gd name="T75" fmla="*/ 2147483646 h 82"/>
                <a:gd name="T76" fmla="*/ 2147483646 w 98"/>
                <a:gd name="T77" fmla="*/ 2147483646 h 82"/>
                <a:gd name="T78" fmla="*/ 2147483646 w 98"/>
                <a:gd name="T79" fmla="*/ 2147483646 h 82"/>
                <a:gd name="T80" fmla="*/ 2147483646 w 98"/>
                <a:gd name="T81" fmla="*/ 2147483646 h 82"/>
                <a:gd name="T82" fmla="*/ 2147483646 w 98"/>
                <a:gd name="T83" fmla="*/ 2147483646 h 82"/>
                <a:gd name="T84" fmla="*/ 2147483646 w 98"/>
                <a:gd name="T85" fmla="*/ 2147483646 h 82"/>
                <a:gd name="T86" fmla="*/ 2147483646 w 98"/>
                <a:gd name="T87" fmla="*/ 2147483646 h 82"/>
                <a:gd name="T88" fmla="*/ 2147483646 w 98"/>
                <a:gd name="T89" fmla="*/ 2147483646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8"/>
                <a:gd name="T136" fmla="*/ 0 h 82"/>
                <a:gd name="T137" fmla="*/ 98 w 98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8" h="82">
                  <a:moveTo>
                    <a:pt x="91" y="40"/>
                  </a:moveTo>
                  <a:cubicBezTo>
                    <a:pt x="92" y="34"/>
                    <a:pt x="92" y="34"/>
                    <a:pt x="92" y="34"/>
                  </a:cubicBezTo>
                  <a:cubicBezTo>
                    <a:pt x="91" y="33"/>
                    <a:pt x="89" y="20"/>
                    <a:pt x="88" y="24"/>
                  </a:cubicBezTo>
                  <a:cubicBezTo>
                    <a:pt x="87" y="18"/>
                    <a:pt x="72" y="7"/>
                    <a:pt x="67" y="6"/>
                  </a:cubicBezTo>
                  <a:cubicBezTo>
                    <a:pt x="66" y="6"/>
                    <a:pt x="67" y="2"/>
                    <a:pt x="62" y="3"/>
                  </a:cubicBezTo>
                  <a:cubicBezTo>
                    <a:pt x="60" y="1"/>
                    <a:pt x="53" y="3"/>
                    <a:pt x="55" y="4"/>
                  </a:cubicBezTo>
                  <a:cubicBezTo>
                    <a:pt x="49" y="0"/>
                    <a:pt x="47" y="2"/>
                    <a:pt x="41" y="3"/>
                  </a:cubicBezTo>
                  <a:cubicBezTo>
                    <a:pt x="39" y="2"/>
                    <a:pt x="29" y="6"/>
                    <a:pt x="26" y="4"/>
                  </a:cubicBezTo>
                  <a:cubicBezTo>
                    <a:pt x="21" y="9"/>
                    <a:pt x="17" y="3"/>
                    <a:pt x="12" y="8"/>
                  </a:cubicBezTo>
                  <a:cubicBezTo>
                    <a:pt x="9" y="11"/>
                    <a:pt x="4" y="9"/>
                    <a:pt x="5" y="14"/>
                  </a:cubicBezTo>
                  <a:cubicBezTo>
                    <a:pt x="8" y="15"/>
                    <a:pt x="1" y="24"/>
                    <a:pt x="4" y="26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" y="34"/>
                    <a:pt x="5" y="34"/>
                    <a:pt x="5" y="35"/>
                  </a:cubicBezTo>
                  <a:cubicBezTo>
                    <a:pt x="5" y="35"/>
                    <a:pt x="4" y="40"/>
                    <a:pt x="4" y="39"/>
                  </a:cubicBezTo>
                  <a:cubicBezTo>
                    <a:pt x="5" y="42"/>
                    <a:pt x="3" y="42"/>
                    <a:pt x="3" y="44"/>
                  </a:cubicBezTo>
                  <a:cubicBezTo>
                    <a:pt x="0" y="46"/>
                    <a:pt x="1" y="46"/>
                    <a:pt x="3" y="50"/>
                  </a:cubicBezTo>
                  <a:cubicBezTo>
                    <a:pt x="2" y="54"/>
                    <a:pt x="7" y="56"/>
                    <a:pt x="8" y="59"/>
                  </a:cubicBezTo>
                  <a:cubicBezTo>
                    <a:pt x="8" y="58"/>
                    <a:pt x="11" y="58"/>
                    <a:pt x="11" y="58"/>
                  </a:cubicBezTo>
                  <a:cubicBezTo>
                    <a:pt x="9" y="62"/>
                    <a:pt x="9" y="61"/>
                    <a:pt x="13" y="62"/>
                  </a:cubicBezTo>
                  <a:cubicBezTo>
                    <a:pt x="13" y="63"/>
                    <a:pt x="13" y="69"/>
                    <a:pt x="16" y="69"/>
                  </a:cubicBezTo>
                  <a:cubicBezTo>
                    <a:pt x="19" y="69"/>
                    <a:pt x="26" y="68"/>
                    <a:pt x="25" y="68"/>
                  </a:cubicBezTo>
                  <a:cubicBezTo>
                    <a:pt x="25" y="68"/>
                    <a:pt x="25" y="69"/>
                    <a:pt x="25" y="69"/>
                  </a:cubicBezTo>
                  <a:cubicBezTo>
                    <a:pt x="25" y="69"/>
                    <a:pt x="28" y="67"/>
                    <a:pt x="28" y="67"/>
                  </a:cubicBezTo>
                  <a:cubicBezTo>
                    <a:pt x="30" y="70"/>
                    <a:pt x="28" y="67"/>
                    <a:pt x="30" y="69"/>
                  </a:cubicBezTo>
                  <a:cubicBezTo>
                    <a:pt x="30" y="69"/>
                    <a:pt x="31" y="73"/>
                    <a:pt x="31" y="73"/>
                  </a:cubicBezTo>
                  <a:cubicBezTo>
                    <a:pt x="31" y="73"/>
                    <a:pt x="31" y="74"/>
                    <a:pt x="31" y="74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33" y="75"/>
                    <a:pt x="36" y="75"/>
                    <a:pt x="38" y="76"/>
                  </a:cubicBezTo>
                  <a:cubicBezTo>
                    <a:pt x="38" y="76"/>
                    <a:pt x="35" y="79"/>
                    <a:pt x="35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40" y="77"/>
                    <a:pt x="40" y="78"/>
                  </a:cubicBezTo>
                  <a:cubicBezTo>
                    <a:pt x="40" y="79"/>
                    <a:pt x="37" y="79"/>
                    <a:pt x="38" y="80"/>
                  </a:cubicBezTo>
                  <a:cubicBezTo>
                    <a:pt x="42" y="81"/>
                    <a:pt x="51" y="82"/>
                    <a:pt x="56" y="80"/>
                  </a:cubicBezTo>
                  <a:cubicBezTo>
                    <a:pt x="60" y="80"/>
                    <a:pt x="65" y="71"/>
                    <a:pt x="68" y="72"/>
                  </a:cubicBezTo>
                  <a:cubicBezTo>
                    <a:pt x="70" y="74"/>
                    <a:pt x="73" y="73"/>
                    <a:pt x="75" y="74"/>
                  </a:cubicBezTo>
                  <a:cubicBezTo>
                    <a:pt x="75" y="73"/>
                    <a:pt x="74" y="72"/>
                    <a:pt x="74" y="71"/>
                  </a:cubicBezTo>
                  <a:cubicBezTo>
                    <a:pt x="76" y="71"/>
                    <a:pt x="76" y="70"/>
                    <a:pt x="77" y="69"/>
                  </a:cubicBezTo>
                  <a:cubicBezTo>
                    <a:pt x="77" y="70"/>
                    <a:pt x="78" y="71"/>
                    <a:pt x="79" y="71"/>
                  </a:cubicBezTo>
                  <a:cubicBezTo>
                    <a:pt x="79" y="71"/>
                    <a:pt x="79" y="71"/>
                    <a:pt x="80" y="71"/>
                  </a:cubicBezTo>
                  <a:cubicBezTo>
                    <a:pt x="79" y="70"/>
                    <a:pt x="78" y="66"/>
                    <a:pt x="79" y="66"/>
                  </a:cubicBezTo>
                  <a:cubicBezTo>
                    <a:pt x="78" y="66"/>
                    <a:pt x="81" y="66"/>
                    <a:pt x="81" y="66"/>
                  </a:cubicBezTo>
                  <a:cubicBezTo>
                    <a:pt x="81" y="65"/>
                    <a:pt x="79" y="64"/>
                    <a:pt x="80" y="64"/>
                  </a:cubicBezTo>
                  <a:cubicBezTo>
                    <a:pt x="81" y="62"/>
                    <a:pt x="87" y="66"/>
                    <a:pt x="82" y="60"/>
                  </a:cubicBezTo>
                  <a:cubicBezTo>
                    <a:pt x="91" y="60"/>
                    <a:pt x="85" y="58"/>
                    <a:pt x="87" y="55"/>
                  </a:cubicBezTo>
                  <a:cubicBezTo>
                    <a:pt x="93" y="52"/>
                    <a:pt x="98" y="44"/>
                    <a:pt x="91" y="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7" name="Freeform 204"/>
            <p:cNvSpPr>
              <a:spLocks noChangeArrowheads="1"/>
            </p:cNvSpPr>
            <p:nvPr/>
          </p:nvSpPr>
          <p:spPr bwMode="auto">
            <a:xfrm>
              <a:off x="161925" y="296863"/>
              <a:ext cx="6350" cy="1"/>
            </a:xfrm>
            <a:custGeom>
              <a:avLst/>
              <a:gdLst>
                <a:gd name="T0" fmla="*/ 2147483646 w 2"/>
                <a:gd name="T1" fmla="*/ 0 h 1"/>
                <a:gd name="T2" fmla="*/ 2147483646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8" name="Freeform 206"/>
            <p:cNvSpPr>
              <a:spLocks noChangeArrowheads="1"/>
            </p:cNvSpPr>
            <p:nvPr/>
          </p:nvSpPr>
          <p:spPr bwMode="auto">
            <a:xfrm>
              <a:off x="244475" y="458788"/>
              <a:ext cx="3175" cy="4763"/>
            </a:xfrm>
            <a:custGeom>
              <a:avLst/>
              <a:gdLst>
                <a:gd name="T0" fmla="*/ 2147483646 w 1"/>
                <a:gd name="T1" fmla="*/ 0 h 1"/>
                <a:gd name="T2" fmla="*/ 0 w 1"/>
                <a:gd name="T3" fmla="*/ 2147483646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9" name="Freeform 207"/>
            <p:cNvSpPr>
              <a:spLocks noChangeArrowheads="1"/>
            </p:cNvSpPr>
            <p:nvPr/>
          </p:nvSpPr>
          <p:spPr bwMode="auto">
            <a:xfrm>
              <a:off x="269875" y="477838"/>
              <a:ext cx="7938" cy="4763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0"/>
                  </a:move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91" name="Freeform 208"/>
            <p:cNvSpPr>
              <a:spLocks noChangeArrowheads="1"/>
            </p:cNvSpPr>
            <p:nvPr/>
          </p:nvSpPr>
          <p:spPr bwMode="auto">
            <a:xfrm>
              <a:off x="277812" y="485775"/>
              <a:ext cx="4763" cy="3175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57" name="Freeform 209"/>
            <p:cNvSpPr>
              <a:spLocks noChangeArrowheads="1"/>
            </p:cNvSpPr>
            <p:nvPr/>
          </p:nvSpPr>
          <p:spPr bwMode="auto">
            <a:xfrm>
              <a:off x="346075" y="233363"/>
              <a:ext cx="7938" cy="1111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0 60000 65536"/>
                <a:gd name="T5" fmla="*/ 0 60000 65536"/>
                <a:gd name="T6" fmla="*/ 0 w 2"/>
                <a:gd name="T7" fmla="*/ 0 h 3"/>
                <a:gd name="T8" fmla="*/ 2 w 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3">
                  <a:moveTo>
                    <a:pt x="0" y="0"/>
                  </a:moveTo>
                  <a:cubicBezTo>
                    <a:pt x="2" y="3"/>
                    <a:pt x="0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58" name="Freeform 210"/>
            <p:cNvSpPr>
              <a:spLocks noChangeArrowheads="1"/>
            </p:cNvSpPr>
            <p:nvPr/>
          </p:nvSpPr>
          <p:spPr bwMode="auto">
            <a:xfrm>
              <a:off x="346075" y="225425"/>
              <a:ext cx="1111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0"/>
                    <a:pt x="0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59" name="Freeform 211"/>
            <p:cNvSpPr>
              <a:spLocks noChangeArrowheads="1"/>
            </p:cNvSpPr>
            <p:nvPr/>
          </p:nvSpPr>
          <p:spPr bwMode="auto">
            <a:xfrm>
              <a:off x="376237" y="225425"/>
              <a:ext cx="1111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0"/>
                    <a:pt x="1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0" name="Freeform 212"/>
            <p:cNvSpPr>
              <a:spLocks noChangeArrowheads="1"/>
            </p:cNvSpPr>
            <p:nvPr/>
          </p:nvSpPr>
          <p:spPr bwMode="auto">
            <a:xfrm>
              <a:off x="360362" y="496888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1" name="Freeform 213"/>
            <p:cNvSpPr>
              <a:spLocks noChangeArrowheads="1"/>
            </p:cNvSpPr>
            <p:nvPr/>
          </p:nvSpPr>
          <p:spPr bwMode="auto">
            <a:xfrm>
              <a:off x="357187" y="508000"/>
              <a:ext cx="7938" cy="4763"/>
            </a:xfrm>
            <a:custGeom>
              <a:avLst/>
              <a:gdLst>
                <a:gd name="T0" fmla="*/ 2147483646 w 2"/>
                <a:gd name="T1" fmla="*/ 0 h 1"/>
                <a:gd name="T2" fmla="*/ 2147483646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1" y="0"/>
                  </a:moveTo>
                  <a:cubicBezTo>
                    <a:pt x="2" y="0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3" name="Freeform 214"/>
            <p:cNvSpPr>
              <a:spLocks noChangeArrowheads="1"/>
            </p:cNvSpPr>
            <p:nvPr/>
          </p:nvSpPr>
          <p:spPr bwMode="auto">
            <a:xfrm>
              <a:off x="406400" y="247650"/>
              <a:ext cx="3175" cy="7938"/>
            </a:xfrm>
            <a:custGeom>
              <a:avLst/>
              <a:gdLst>
                <a:gd name="T0" fmla="*/ 2147483646 w 1"/>
                <a:gd name="T1" fmla="*/ 2147483646 h 2"/>
                <a:gd name="T2" fmla="*/ 2147483646 w 1"/>
                <a:gd name="T3" fmla="*/ 2147483646 h 2"/>
                <a:gd name="T4" fmla="*/ 0 60000 65536"/>
                <a:gd name="T5" fmla="*/ 0 60000 65536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">
                  <a:moveTo>
                    <a:pt x="1" y="1"/>
                  </a:moveTo>
                  <a:cubicBezTo>
                    <a:pt x="0" y="2"/>
                    <a:pt x="1" y="0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4" name="Freeform 215"/>
            <p:cNvSpPr>
              <a:spLocks noChangeArrowheads="1"/>
            </p:cNvSpPr>
            <p:nvPr/>
          </p:nvSpPr>
          <p:spPr bwMode="auto">
            <a:xfrm>
              <a:off x="428625" y="263525"/>
              <a:ext cx="7938" cy="7938"/>
            </a:xfrm>
            <a:custGeom>
              <a:avLst/>
              <a:gdLst>
                <a:gd name="T0" fmla="*/ 2147483646 w 2"/>
                <a:gd name="T1" fmla="*/ 0 h 2"/>
                <a:gd name="T2" fmla="*/ 2147483646 w 2"/>
                <a:gd name="T3" fmla="*/ 0 h 2"/>
                <a:gd name="T4" fmla="*/ 0 60000 65536"/>
                <a:gd name="T5" fmla="*/ 0 60000 65536"/>
                <a:gd name="T6" fmla="*/ 0 w 2"/>
                <a:gd name="T7" fmla="*/ 0 h 2"/>
                <a:gd name="T8" fmla="*/ 2 w 2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5" name="Freeform 216"/>
            <p:cNvSpPr>
              <a:spLocks noChangeArrowheads="1"/>
            </p:cNvSpPr>
            <p:nvPr/>
          </p:nvSpPr>
          <p:spPr bwMode="auto">
            <a:xfrm>
              <a:off x="0" y="176213"/>
              <a:ext cx="25400" cy="23813"/>
            </a:xfrm>
            <a:custGeom>
              <a:avLst/>
              <a:gdLst>
                <a:gd name="T0" fmla="*/ 2147483646 w 7"/>
                <a:gd name="T1" fmla="*/ 2147483646 h 6"/>
                <a:gd name="T2" fmla="*/ 2147483646 w 7"/>
                <a:gd name="T3" fmla="*/ 2147483646 h 6"/>
                <a:gd name="T4" fmla="*/ 2147483646 w 7"/>
                <a:gd name="T5" fmla="*/ 2147483646 h 6"/>
                <a:gd name="T6" fmla="*/ 0 60000 65536"/>
                <a:gd name="T7" fmla="*/ 0 60000 65536"/>
                <a:gd name="T8" fmla="*/ 0 60000 65536"/>
                <a:gd name="T9" fmla="*/ 0 w 7"/>
                <a:gd name="T10" fmla="*/ 0 h 6"/>
                <a:gd name="T11" fmla="*/ 7 w 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6">
                  <a:moveTo>
                    <a:pt x="2" y="1"/>
                  </a:moveTo>
                  <a:cubicBezTo>
                    <a:pt x="0" y="0"/>
                    <a:pt x="7" y="3"/>
                    <a:pt x="6" y="2"/>
                  </a:cubicBezTo>
                  <a:cubicBezTo>
                    <a:pt x="5" y="2"/>
                    <a:pt x="2" y="6"/>
                    <a:pt x="2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6" name="Freeform 217"/>
            <p:cNvSpPr>
              <a:spLocks noChangeArrowheads="1"/>
            </p:cNvSpPr>
            <p:nvPr/>
          </p:nvSpPr>
          <p:spPr bwMode="auto">
            <a:xfrm>
              <a:off x="60325" y="115888"/>
              <a:ext cx="11113" cy="7938"/>
            </a:xfrm>
            <a:custGeom>
              <a:avLst/>
              <a:gdLst>
                <a:gd name="T0" fmla="*/ 2147483646 w 3"/>
                <a:gd name="T1" fmla="*/ 0 h 2"/>
                <a:gd name="T2" fmla="*/ 2147483646 w 3"/>
                <a:gd name="T3" fmla="*/ 2147483646 h 2"/>
                <a:gd name="T4" fmla="*/ 2147483646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0"/>
                  </a:moveTo>
                  <a:cubicBezTo>
                    <a:pt x="3" y="0"/>
                    <a:pt x="2" y="2"/>
                    <a:pt x="2" y="2"/>
                  </a:cubicBezTo>
                  <a:cubicBezTo>
                    <a:pt x="0" y="2"/>
                    <a:pt x="1" y="0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7" name="Freeform 218"/>
            <p:cNvSpPr>
              <a:spLocks noChangeArrowheads="1"/>
            </p:cNvSpPr>
            <p:nvPr/>
          </p:nvSpPr>
          <p:spPr bwMode="auto">
            <a:xfrm>
              <a:off x="41275" y="463550"/>
              <a:ext cx="14288" cy="22225"/>
            </a:xfrm>
            <a:custGeom>
              <a:avLst/>
              <a:gdLst>
                <a:gd name="T0" fmla="*/ 0 w 4"/>
                <a:gd name="T1" fmla="*/ 2147483646 h 6"/>
                <a:gd name="T2" fmla="*/ 2147483646 w 4"/>
                <a:gd name="T3" fmla="*/ 2147483646 h 6"/>
                <a:gd name="T4" fmla="*/ 0 w 4"/>
                <a:gd name="T5" fmla="*/ 2147483646 h 6"/>
                <a:gd name="T6" fmla="*/ 0 60000 65536"/>
                <a:gd name="T7" fmla="*/ 0 60000 65536"/>
                <a:gd name="T8" fmla="*/ 0 60000 65536"/>
                <a:gd name="T9" fmla="*/ 0 w 4"/>
                <a:gd name="T10" fmla="*/ 0 h 6"/>
                <a:gd name="T11" fmla="*/ 4 w 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">
                  <a:moveTo>
                    <a:pt x="0" y="2"/>
                  </a:moveTo>
                  <a:cubicBezTo>
                    <a:pt x="1" y="2"/>
                    <a:pt x="2" y="0"/>
                    <a:pt x="4" y="1"/>
                  </a:cubicBezTo>
                  <a:cubicBezTo>
                    <a:pt x="3" y="3"/>
                    <a:pt x="1" y="6"/>
                    <a:pt x="0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8" name="Freeform 219"/>
            <p:cNvSpPr>
              <a:spLocks noChangeArrowheads="1"/>
            </p:cNvSpPr>
            <p:nvPr/>
          </p:nvSpPr>
          <p:spPr bwMode="auto">
            <a:xfrm>
              <a:off x="44450" y="134938"/>
              <a:ext cx="98425" cy="101600"/>
            </a:xfrm>
            <a:custGeom>
              <a:avLst/>
              <a:gdLst>
                <a:gd name="T0" fmla="*/ 2147483646 w 26"/>
                <a:gd name="T1" fmla="*/ 2147483646 h 27"/>
                <a:gd name="T2" fmla="*/ 2147483646 w 26"/>
                <a:gd name="T3" fmla="*/ 2147483646 h 27"/>
                <a:gd name="T4" fmla="*/ 2147483646 w 26"/>
                <a:gd name="T5" fmla="*/ 2147483646 h 27"/>
                <a:gd name="T6" fmla="*/ 2147483646 w 26"/>
                <a:gd name="T7" fmla="*/ 2147483646 h 27"/>
                <a:gd name="T8" fmla="*/ 2147483646 w 26"/>
                <a:gd name="T9" fmla="*/ 2147483646 h 27"/>
                <a:gd name="T10" fmla="*/ 2147483646 w 26"/>
                <a:gd name="T11" fmla="*/ 214748364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27"/>
                <a:gd name="T20" fmla="*/ 26 w 26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27">
                  <a:moveTo>
                    <a:pt x="23" y="7"/>
                  </a:moveTo>
                  <a:cubicBezTo>
                    <a:pt x="23" y="6"/>
                    <a:pt x="16" y="0"/>
                    <a:pt x="14" y="3"/>
                  </a:cubicBezTo>
                  <a:cubicBezTo>
                    <a:pt x="12" y="3"/>
                    <a:pt x="0" y="9"/>
                    <a:pt x="6" y="16"/>
                  </a:cubicBezTo>
                  <a:cubicBezTo>
                    <a:pt x="6" y="18"/>
                    <a:pt x="9" y="26"/>
                    <a:pt x="11" y="23"/>
                  </a:cubicBezTo>
                  <a:cubicBezTo>
                    <a:pt x="18" y="27"/>
                    <a:pt x="17" y="22"/>
                    <a:pt x="24" y="22"/>
                  </a:cubicBezTo>
                  <a:cubicBezTo>
                    <a:pt x="25" y="19"/>
                    <a:pt x="25" y="15"/>
                    <a:pt x="26" y="1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9" name="Freeform 220"/>
            <p:cNvSpPr>
              <a:spLocks noChangeArrowheads="1"/>
            </p:cNvSpPr>
            <p:nvPr/>
          </p:nvSpPr>
          <p:spPr bwMode="auto">
            <a:xfrm>
              <a:off x="49212" y="260350"/>
              <a:ext cx="44450" cy="17463"/>
            </a:xfrm>
            <a:custGeom>
              <a:avLst/>
              <a:gdLst>
                <a:gd name="T0" fmla="*/ 2147483646 w 12"/>
                <a:gd name="T1" fmla="*/ 0 h 5"/>
                <a:gd name="T2" fmla="*/ 2147483646 w 12"/>
                <a:gd name="T3" fmla="*/ 2147483646 h 5"/>
                <a:gd name="T4" fmla="*/ 2147483646 w 12"/>
                <a:gd name="T5" fmla="*/ 0 h 5"/>
                <a:gd name="T6" fmla="*/ 0 60000 65536"/>
                <a:gd name="T7" fmla="*/ 0 60000 65536"/>
                <a:gd name="T8" fmla="*/ 0 60000 65536"/>
                <a:gd name="T9" fmla="*/ 0 w 12"/>
                <a:gd name="T10" fmla="*/ 0 h 5"/>
                <a:gd name="T11" fmla="*/ 12 w 1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">
                  <a:moveTo>
                    <a:pt x="5" y="0"/>
                  </a:moveTo>
                  <a:cubicBezTo>
                    <a:pt x="7" y="0"/>
                    <a:pt x="9" y="1"/>
                    <a:pt x="11" y="3"/>
                  </a:cubicBezTo>
                  <a:cubicBezTo>
                    <a:pt x="12" y="5"/>
                    <a:pt x="0" y="1"/>
                    <a:pt x="5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0" name="Freeform 221"/>
            <p:cNvSpPr>
              <a:spLocks noChangeArrowheads="1"/>
            </p:cNvSpPr>
            <p:nvPr/>
          </p:nvSpPr>
          <p:spPr bwMode="auto">
            <a:xfrm>
              <a:off x="71437" y="282575"/>
              <a:ext cx="11113" cy="11113"/>
            </a:xfrm>
            <a:custGeom>
              <a:avLst/>
              <a:gdLst>
                <a:gd name="T0" fmla="*/ 0 w 3"/>
                <a:gd name="T1" fmla="*/ 0 h 3"/>
                <a:gd name="T2" fmla="*/ 2147483646 w 3"/>
                <a:gd name="T3" fmla="*/ 2147483646 h 3"/>
                <a:gd name="T4" fmla="*/ 0 w 3"/>
                <a:gd name="T5" fmla="*/ 0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0"/>
                  </a:moveTo>
                  <a:cubicBezTo>
                    <a:pt x="0" y="0"/>
                    <a:pt x="3" y="0"/>
                    <a:pt x="3" y="2"/>
                  </a:cubicBezTo>
                  <a:cubicBezTo>
                    <a:pt x="0" y="3"/>
                    <a:pt x="0" y="2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1" name="Freeform 222"/>
            <p:cNvSpPr>
              <a:spLocks noChangeArrowheads="1"/>
            </p:cNvSpPr>
            <p:nvPr/>
          </p:nvSpPr>
          <p:spPr bwMode="auto">
            <a:xfrm>
              <a:off x="82550" y="7938"/>
              <a:ext cx="19050" cy="14288"/>
            </a:xfrm>
            <a:custGeom>
              <a:avLst/>
              <a:gdLst>
                <a:gd name="T0" fmla="*/ 2147483646 w 5"/>
                <a:gd name="T1" fmla="*/ 0 h 4"/>
                <a:gd name="T2" fmla="*/ 2147483646 w 5"/>
                <a:gd name="T3" fmla="*/ 2147483646 h 4"/>
                <a:gd name="T4" fmla="*/ 2147483646 w 5"/>
                <a:gd name="T5" fmla="*/ 0 h 4"/>
                <a:gd name="T6" fmla="*/ 0 60000 65536"/>
                <a:gd name="T7" fmla="*/ 0 60000 65536"/>
                <a:gd name="T8" fmla="*/ 0 60000 65536"/>
                <a:gd name="T9" fmla="*/ 0 w 5"/>
                <a:gd name="T10" fmla="*/ 0 h 4"/>
                <a:gd name="T11" fmla="*/ 5 w 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">
                  <a:moveTo>
                    <a:pt x="2" y="0"/>
                  </a:moveTo>
                  <a:cubicBezTo>
                    <a:pt x="4" y="0"/>
                    <a:pt x="5" y="3"/>
                    <a:pt x="5" y="4"/>
                  </a:cubicBezTo>
                  <a:cubicBezTo>
                    <a:pt x="4" y="4"/>
                    <a:pt x="0" y="0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2" name="Freeform 223"/>
            <p:cNvSpPr>
              <a:spLocks noChangeArrowheads="1"/>
            </p:cNvSpPr>
            <p:nvPr/>
          </p:nvSpPr>
          <p:spPr bwMode="auto">
            <a:xfrm>
              <a:off x="66675" y="496888"/>
              <a:ext cx="12700" cy="15875"/>
            </a:xfrm>
            <a:custGeom>
              <a:avLst/>
              <a:gdLst>
                <a:gd name="T0" fmla="*/ 0 w 3"/>
                <a:gd name="T1" fmla="*/ 2147483646 h 4"/>
                <a:gd name="T2" fmla="*/ 2147483646 w 3"/>
                <a:gd name="T3" fmla="*/ 0 h 4"/>
                <a:gd name="T4" fmla="*/ 0 w 3"/>
                <a:gd name="T5" fmla="*/ 2147483646 h 4"/>
                <a:gd name="T6" fmla="*/ 0 60000 65536"/>
                <a:gd name="T7" fmla="*/ 0 60000 65536"/>
                <a:gd name="T8" fmla="*/ 0 60000 65536"/>
                <a:gd name="T9" fmla="*/ 0 w 3"/>
                <a:gd name="T10" fmla="*/ 0 h 4"/>
                <a:gd name="T11" fmla="*/ 3 w 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4">
                  <a:moveTo>
                    <a:pt x="0" y="2"/>
                  </a:moveTo>
                  <a:cubicBezTo>
                    <a:pt x="0" y="3"/>
                    <a:pt x="1" y="0"/>
                    <a:pt x="3" y="0"/>
                  </a:cubicBezTo>
                  <a:cubicBezTo>
                    <a:pt x="2" y="4"/>
                    <a:pt x="1" y="2"/>
                    <a:pt x="0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3" name="Freeform 224"/>
            <p:cNvSpPr>
              <a:spLocks noChangeArrowheads="1"/>
            </p:cNvSpPr>
            <p:nvPr/>
          </p:nvSpPr>
          <p:spPr bwMode="auto">
            <a:xfrm>
              <a:off x="85725" y="244475"/>
              <a:ext cx="11113" cy="11113"/>
            </a:xfrm>
            <a:custGeom>
              <a:avLst/>
              <a:gdLst>
                <a:gd name="T0" fmla="*/ 0 w 3"/>
                <a:gd name="T1" fmla="*/ 0 h 3"/>
                <a:gd name="T2" fmla="*/ 2147483646 w 3"/>
                <a:gd name="T3" fmla="*/ 2147483646 h 3"/>
                <a:gd name="T4" fmla="*/ 0 w 3"/>
                <a:gd name="T5" fmla="*/ 0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0"/>
                  </a:moveTo>
                  <a:cubicBezTo>
                    <a:pt x="0" y="0"/>
                    <a:pt x="2" y="0"/>
                    <a:pt x="3" y="1"/>
                  </a:cubicBezTo>
                  <a:cubicBezTo>
                    <a:pt x="3" y="3"/>
                    <a:pt x="0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4" name="Freeform 225"/>
            <p:cNvSpPr>
              <a:spLocks noChangeArrowheads="1"/>
            </p:cNvSpPr>
            <p:nvPr/>
          </p:nvSpPr>
          <p:spPr bwMode="auto">
            <a:xfrm>
              <a:off x="90487" y="271463"/>
              <a:ext cx="33338" cy="11113"/>
            </a:xfrm>
            <a:custGeom>
              <a:avLst/>
              <a:gdLst>
                <a:gd name="T0" fmla="*/ 2147483646 w 9"/>
                <a:gd name="T1" fmla="*/ 0 h 3"/>
                <a:gd name="T2" fmla="*/ 2147483646 w 9"/>
                <a:gd name="T3" fmla="*/ 2147483646 h 3"/>
                <a:gd name="T4" fmla="*/ 2147483646 w 9"/>
                <a:gd name="T5" fmla="*/ 0 h 3"/>
                <a:gd name="T6" fmla="*/ 2147483646 w 9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3"/>
                <a:gd name="T14" fmla="*/ 9 w 9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3">
                  <a:moveTo>
                    <a:pt x="6" y="0"/>
                  </a:moveTo>
                  <a:cubicBezTo>
                    <a:pt x="5" y="0"/>
                    <a:pt x="9" y="2"/>
                    <a:pt x="9" y="3"/>
                  </a:cubicBezTo>
                  <a:cubicBezTo>
                    <a:pt x="8" y="3"/>
                    <a:pt x="0" y="2"/>
                    <a:pt x="1" y="0"/>
                  </a:cubicBezTo>
                  <a:cubicBezTo>
                    <a:pt x="3" y="0"/>
                    <a:pt x="4" y="0"/>
                    <a:pt x="6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5" name="Freeform 226"/>
            <p:cNvSpPr>
              <a:spLocks noChangeArrowheads="1"/>
            </p:cNvSpPr>
            <p:nvPr/>
          </p:nvSpPr>
          <p:spPr bwMode="auto">
            <a:xfrm>
              <a:off x="82550" y="452438"/>
              <a:ext cx="26988" cy="3175"/>
            </a:xfrm>
            <a:custGeom>
              <a:avLst/>
              <a:gdLst>
                <a:gd name="T0" fmla="*/ 2147483646 w 7"/>
                <a:gd name="T1" fmla="*/ 0 h 1"/>
                <a:gd name="T2" fmla="*/ 2147483646 w 7"/>
                <a:gd name="T3" fmla="*/ 2147483646 h 1"/>
                <a:gd name="T4" fmla="*/ 2147483646 w 7"/>
                <a:gd name="T5" fmla="*/ 0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3" y="0"/>
                  </a:moveTo>
                  <a:cubicBezTo>
                    <a:pt x="4" y="0"/>
                    <a:pt x="7" y="0"/>
                    <a:pt x="4" y="1"/>
                  </a:cubicBezTo>
                  <a:cubicBezTo>
                    <a:pt x="0" y="1"/>
                    <a:pt x="3" y="1"/>
                    <a:pt x="3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6" name="Freeform 227"/>
            <p:cNvSpPr>
              <a:spLocks noChangeArrowheads="1"/>
            </p:cNvSpPr>
            <p:nvPr/>
          </p:nvSpPr>
          <p:spPr bwMode="auto">
            <a:xfrm>
              <a:off x="138112" y="60325"/>
              <a:ext cx="19050" cy="11113"/>
            </a:xfrm>
            <a:custGeom>
              <a:avLst/>
              <a:gdLst>
                <a:gd name="T0" fmla="*/ 2147483646 w 5"/>
                <a:gd name="T1" fmla="*/ 0 h 3"/>
                <a:gd name="T2" fmla="*/ 2147483646 w 5"/>
                <a:gd name="T3" fmla="*/ 2147483646 h 3"/>
                <a:gd name="T4" fmla="*/ 2147483646 w 5"/>
                <a:gd name="T5" fmla="*/ 0 h 3"/>
                <a:gd name="T6" fmla="*/ 0 60000 65536"/>
                <a:gd name="T7" fmla="*/ 0 60000 65536"/>
                <a:gd name="T8" fmla="*/ 0 60000 65536"/>
                <a:gd name="T9" fmla="*/ 0 w 5"/>
                <a:gd name="T10" fmla="*/ 0 h 3"/>
                <a:gd name="T11" fmla="*/ 5 w 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">
                  <a:moveTo>
                    <a:pt x="2" y="0"/>
                  </a:moveTo>
                  <a:cubicBezTo>
                    <a:pt x="2" y="1"/>
                    <a:pt x="5" y="1"/>
                    <a:pt x="2" y="3"/>
                  </a:cubicBezTo>
                  <a:cubicBezTo>
                    <a:pt x="0" y="3"/>
                    <a:pt x="1" y="1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7" name="Freeform 228"/>
            <p:cNvSpPr>
              <a:spLocks noChangeArrowheads="1"/>
            </p:cNvSpPr>
            <p:nvPr/>
          </p:nvSpPr>
          <p:spPr bwMode="auto">
            <a:xfrm>
              <a:off x="138112" y="338138"/>
              <a:ext cx="12700" cy="12700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0 h 3"/>
                <a:gd name="T4" fmla="*/ 2147483646 w 3"/>
                <a:gd name="T5" fmla="*/ 2147483646 h 3"/>
                <a:gd name="T6" fmla="*/ 2147483646 w 3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1" y="2"/>
                  </a:moveTo>
                  <a:cubicBezTo>
                    <a:pt x="0" y="1"/>
                    <a:pt x="3" y="0"/>
                    <a:pt x="3" y="0"/>
                  </a:cubicBezTo>
                  <a:cubicBezTo>
                    <a:pt x="3" y="0"/>
                    <a:pt x="3" y="3"/>
                    <a:pt x="2" y="3"/>
                  </a:cubicBezTo>
                  <a:cubicBezTo>
                    <a:pt x="1" y="3"/>
                    <a:pt x="0" y="3"/>
                    <a:pt x="1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8" name="Freeform 229"/>
            <p:cNvSpPr>
              <a:spLocks noChangeArrowheads="1"/>
            </p:cNvSpPr>
            <p:nvPr/>
          </p:nvSpPr>
          <p:spPr bwMode="auto">
            <a:xfrm>
              <a:off x="127000" y="428625"/>
              <a:ext cx="53975" cy="19050"/>
            </a:xfrm>
            <a:custGeom>
              <a:avLst/>
              <a:gdLst>
                <a:gd name="T0" fmla="*/ 2147483646 w 14"/>
                <a:gd name="T1" fmla="*/ 0 h 5"/>
                <a:gd name="T2" fmla="*/ 2147483646 w 14"/>
                <a:gd name="T3" fmla="*/ 0 h 5"/>
                <a:gd name="T4" fmla="*/ 2147483646 w 14"/>
                <a:gd name="T5" fmla="*/ 0 h 5"/>
                <a:gd name="T6" fmla="*/ 0 60000 65536"/>
                <a:gd name="T7" fmla="*/ 0 60000 65536"/>
                <a:gd name="T8" fmla="*/ 0 60000 65536"/>
                <a:gd name="T9" fmla="*/ 0 w 14"/>
                <a:gd name="T10" fmla="*/ 0 h 5"/>
                <a:gd name="T11" fmla="*/ 14 w 1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5">
                  <a:moveTo>
                    <a:pt x="4" y="0"/>
                  </a:moveTo>
                  <a:cubicBezTo>
                    <a:pt x="5" y="0"/>
                    <a:pt x="11" y="0"/>
                    <a:pt x="10" y="0"/>
                  </a:cubicBezTo>
                  <a:cubicBezTo>
                    <a:pt x="14" y="5"/>
                    <a:pt x="0" y="1"/>
                    <a:pt x="4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9" name="Freeform 230"/>
            <p:cNvSpPr>
              <a:spLocks noChangeArrowheads="1"/>
            </p:cNvSpPr>
            <p:nvPr/>
          </p:nvSpPr>
          <p:spPr bwMode="auto">
            <a:xfrm>
              <a:off x="142875" y="180975"/>
              <a:ext cx="66675" cy="44450"/>
            </a:xfrm>
            <a:custGeom>
              <a:avLst/>
              <a:gdLst>
                <a:gd name="T0" fmla="*/ 2147483646 w 18"/>
                <a:gd name="T1" fmla="*/ 2147483646 h 12"/>
                <a:gd name="T2" fmla="*/ 2147483646 w 18"/>
                <a:gd name="T3" fmla="*/ 2147483646 h 12"/>
                <a:gd name="T4" fmla="*/ 2147483646 w 18"/>
                <a:gd name="T5" fmla="*/ 2147483646 h 12"/>
                <a:gd name="T6" fmla="*/ 2147483646 w 18"/>
                <a:gd name="T7" fmla="*/ 2147483646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2"/>
                <a:gd name="T14" fmla="*/ 18 w 18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2">
                  <a:moveTo>
                    <a:pt x="5" y="3"/>
                  </a:moveTo>
                  <a:cubicBezTo>
                    <a:pt x="4" y="2"/>
                    <a:pt x="12" y="0"/>
                    <a:pt x="14" y="1"/>
                  </a:cubicBezTo>
                  <a:cubicBezTo>
                    <a:pt x="18" y="3"/>
                    <a:pt x="18" y="8"/>
                    <a:pt x="14" y="10"/>
                  </a:cubicBezTo>
                  <a:cubicBezTo>
                    <a:pt x="15" y="11"/>
                    <a:pt x="0" y="12"/>
                    <a:pt x="5" y="3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0" name="Freeform 231"/>
            <p:cNvSpPr>
              <a:spLocks noChangeArrowheads="1"/>
            </p:cNvSpPr>
            <p:nvPr/>
          </p:nvSpPr>
          <p:spPr bwMode="auto">
            <a:xfrm>
              <a:off x="173037" y="128588"/>
              <a:ext cx="30163" cy="28575"/>
            </a:xfrm>
            <a:custGeom>
              <a:avLst/>
              <a:gdLst>
                <a:gd name="T0" fmla="*/ 2147483646 w 8"/>
                <a:gd name="T1" fmla="*/ 0 h 8"/>
                <a:gd name="T2" fmla="*/ 2147483646 w 8"/>
                <a:gd name="T3" fmla="*/ 2147483646 h 8"/>
                <a:gd name="T4" fmla="*/ 2147483646 w 8"/>
                <a:gd name="T5" fmla="*/ 0 h 8"/>
                <a:gd name="T6" fmla="*/ 0 60000 65536"/>
                <a:gd name="T7" fmla="*/ 0 60000 65536"/>
                <a:gd name="T8" fmla="*/ 0 60000 65536"/>
                <a:gd name="T9" fmla="*/ 0 w 8"/>
                <a:gd name="T10" fmla="*/ 0 h 8"/>
                <a:gd name="T11" fmla="*/ 8 w 8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8">
                  <a:moveTo>
                    <a:pt x="1" y="0"/>
                  </a:moveTo>
                  <a:cubicBezTo>
                    <a:pt x="3" y="1"/>
                    <a:pt x="8" y="6"/>
                    <a:pt x="7" y="8"/>
                  </a:cubicBezTo>
                  <a:cubicBezTo>
                    <a:pt x="4" y="7"/>
                    <a:pt x="0" y="3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1" name="Freeform 232"/>
            <p:cNvSpPr>
              <a:spLocks noChangeArrowheads="1"/>
            </p:cNvSpPr>
            <p:nvPr/>
          </p:nvSpPr>
          <p:spPr bwMode="auto">
            <a:xfrm>
              <a:off x="173037" y="477838"/>
              <a:ext cx="25400" cy="15875"/>
            </a:xfrm>
            <a:custGeom>
              <a:avLst/>
              <a:gdLst>
                <a:gd name="T0" fmla="*/ 2147483646 w 7"/>
                <a:gd name="T1" fmla="*/ 0 h 4"/>
                <a:gd name="T2" fmla="*/ 2147483646 w 7"/>
                <a:gd name="T3" fmla="*/ 2147483646 h 4"/>
                <a:gd name="T4" fmla="*/ 2147483646 w 7"/>
                <a:gd name="T5" fmla="*/ 0 h 4"/>
                <a:gd name="T6" fmla="*/ 0 60000 65536"/>
                <a:gd name="T7" fmla="*/ 0 60000 65536"/>
                <a:gd name="T8" fmla="*/ 0 60000 65536"/>
                <a:gd name="T9" fmla="*/ 0 w 7"/>
                <a:gd name="T10" fmla="*/ 0 h 4"/>
                <a:gd name="T11" fmla="*/ 7 w 7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4">
                  <a:moveTo>
                    <a:pt x="3" y="0"/>
                  </a:moveTo>
                  <a:cubicBezTo>
                    <a:pt x="4" y="0"/>
                    <a:pt x="5" y="0"/>
                    <a:pt x="6" y="1"/>
                  </a:cubicBezTo>
                  <a:cubicBezTo>
                    <a:pt x="7" y="4"/>
                    <a:pt x="0" y="0"/>
                    <a:pt x="3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2" name="Freeform 233"/>
            <p:cNvSpPr>
              <a:spLocks noChangeArrowheads="1"/>
            </p:cNvSpPr>
            <p:nvPr/>
          </p:nvSpPr>
          <p:spPr bwMode="auto">
            <a:xfrm>
              <a:off x="214312" y="180975"/>
              <a:ext cx="11113" cy="11113"/>
            </a:xfrm>
            <a:custGeom>
              <a:avLst/>
              <a:gdLst>
                <a:gd name="T0" fmla="*/ 2147483646 w 3"/>
                <a:gd name="T1" fmla="*/ 0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2147483646 w 3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1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1" y="3"/>
                    <a:pt x="0" y="0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3" name="Freeform 234"/>
            <p:cNvSpPr>
              <a:spLocks noChangeArrowheads="1"/>
            </p:cNvSpPr>
            <p:nvPr/>
          </p:nvSpPr>
          <p:spPr bwMode="auto">
            <a:xfrm>
              <a:off x="236537" y="0"/>
              <a:ext cx="11113" cy="19050"/>
            </a:xfrm>
            <a:custGeom>
              <a:avLst/>
              <a:gdLst>
                <a:gd name="T0" fmla="*/ 0 w 3"/>
                <a:gd name="T1" fmla="*/ 2147483646 h 5"/>
                <a:gd name="T2" fmla="*/ 2147483646 w 3"/>
                <a:gd name="T3" fmla="*/ 2147483646 h 5"/>
                <a:gd name="T4" fmla="*/ 0 w 3"/>
                <a:gd name="T5" fmla="*/ 2147483646 h 5"/>
                <a:gd name="T6" fmla="*/ 0 60000 65536"/>
                <a:gd name="T7" fmla="*/ 0 60000 65536"/>
                <a:gd name="T8" fmla="*/ 0 60000 65536"/>
                <a:gd name="T9" fmla="*/ 0 w 3"/>
                <a:gd name="T10" fmla="*/ 0 h 5"/>
                <a:gd name="T11" fmla="*/ 3 w 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5">
                  <a:moveTo>
                    <a:pt x="0" y="1"/>
                  </a:moveTo>
                  <a:cubicBezTo>
                    <a:pt x="2" y="0"/>
                    <a:pt x="3" y="4"/>
                    <a:pt x="2" y="5"/>
                  </a:cubicBezTo>
                  <a:cubicBezTo>
                    <a:pt x="0" y="4"/>
                    <a:pt x="0" y="3"/>
                    <a:pt x="0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4" name="Freeform 235"/>
            <p:cNvSpPr>
              <a:spLocks noChangeArrowheads="1"/>
            </p:cNvSpPr>
            <p:nvPr/>
          </p:nvSpPr>
          <p:spPr bwMode="auto">
            <a:xfrm>
              <a:off x="209550" y="493713"/>
              <a:ext cx="15875" cy="1428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0 60000 65536"/>
                <a:gd name="T7" fmla="*/ 0 60000 65536"/>
                <a:gd name="T8" fmla="*/ 0 60000 65536"/>
                <a:gd name="T9" fmla="*/ 0 w 4"/>
                <a:gd name="T10" fmla="*/ 0 h 4"/>
                <a:gd name="T11" fmla="*/ 4 w 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4">
                  <a:moveTo>
                    <a:pt x="3" y="1"/>
                  </a:moveTo>
                  <a:cubicBezTo>
                    <a:pt x="4" y="2"/>
                    <a:pt x="4" y="3"/>
                    <a:pt x="3" y="4"/>
                  </a:cubicBezTo>
                  <a:cubicBezTo>
                    <a:pt x="0" y="4"/>
                    <a:pt x="4" y="0"/>
                    <a:pt x="3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5" name="Freeform 236"/>
            <p:cNvSpPr>
              <a:spLocks noChangeArrowheads="1"/>
            </p:cNvSpPr>
            <p:nvPr/>
          </p:nvSpPr>
          <p:spPr bwMode="auto">
            <a:xfrm>
              <a:off x="217487" y="488950"/>
              <a:ext cx="46038" cy="11113"/>
            </a:xfrm>
            <a:custGeom>
              <a:avLst/>
              <a:gdLst>
                <a:gd name="T0" fmla="*/ 2147483646 w 12"/>
                <a:gd name="T1" fmla="*/ 2147483646 h 3"/>
                <a:gd name="T2" fmla="*/ 2147483646 w 12"/>
                <a:gd name="T3" fmla="*/ 0 h 3"/>
                <a:gd name="T4" fmla="*/ 2147483646 w 12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12"/>
                <a:gd name="T10" fmla="*/ 0 h 3"/>
                <a:gd name="T11" fmla="*/ 12 w 1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">
                  <a:moveTo>
                    <a:pt x="3" y="1"/>
                  </a:moveTo>
                  <a:cubicBezTo>
                    <a:pt x="3" y="0"/>
                    <a:pt x="6" y="0"/>
                    <a:pt x="6" y="0"/>
                  </a:cubicBezTo>
                  <a:cubicBezTo>
                    <a:pt x="12" y="3"/>
                    <a:pt x="0" y="0"/>
                    <a:pt x="3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6" name="Freeform 237"/>
            <p:cNvSpPr>
              <a:spLocks noChangeArrowheads="1"/>
            </p:cNvSpPr>
            <p:nvPr/>
          </p:nvSpPr>
          <p:spPr bwMode="auto">
            <a:xfrm>
              <a:off x="217487" y="681038"/>
              <a:ext cx="34925" cy="30163"/>
            </a:xfrm>
            <a:custGeom>
              <a:avLst/>
              <a:gdLst>
                <a:gd name="T0" fmla="*/ 2147483646 w 9"/>
                <a:gd name="T1" fmla="*/ 2147483646 h 8"/>
                <a:gd name="T2" fmla="*/ 2147483646 w 9"/>
                <a:gd name="T3" fmla="*/ 2147483646 h 8"/>
                <a:gd name="T4" fmla="*/ 2147483646 w 9"/>
                <a:gd name="T5" fmla="*/ 0 h 8"/>
                <a:gd name="T6" fmla="*/ 2147483646 w 9"/>
                <a:gd name="T7" fmla="*/ 2147483646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8"/>
                <a:gd name="T14" fmla="*/ 9 w 9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8">
                  <a:moveTo>
                    <a:pt x="1" y="4"/>
                  </a:moveTo>
                  <a:cubicBezTo>
                    <a:pt x="4" y="4"/>
                    <a:pt x="0" y="2"/>
                    <a:pt x="5" y="3"/>
                  </a:cubicBezTo>
                  <a:cubicBezTo>
                    <a:pt x="5" y="2"/>
                    <a:pt x="4" y="0"/>
                    <a:pt x="7" y="0"/>
                  </a:cubicBezTo>
                  <a:cubicBezTo>
                    <a:pt x="9" y="4"/>
                    <a:pt x="2" y="8"/>
                    <a:pt x="1" y="4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7" name="Freeform 238"/>
            <p:cNvSpPr>
              <a:spLocks noChangeArrowheads="1"/>
            </p:cNvSpPr>
            <p:nvPr/>
          </p:nvSpPr>
          <p:spPr bwMode="auto">
            <a:xfrm>
              <a:off x="228600" y="584200"/>
              <a:ext cx="30163" cy="41275"/>
            </a:xfrm>
            <a:custGeom>
              <a:avLst/>
              <a:gdLst>
                <a:gd name="T0" fmla="*/ 0 w 8"/>
                <a:gd name="T1" fmla="*/ 2147483646 h 11"/>
                <a:gd name="T2" fmla="*/ 2147483646 w 8"/>
                <a:gd name="T3" fmla="*/ 0 h 11"/>
                <a:gd name="T4" fmla="*/ 0 w 8"/>
                <a:gd name="T5" fmla="*/ 2147483646 h 11"/>
                <a:gd name="T6" fmla="*/ 0 60000 65536"/>
                <a:gd name="T7" fmla="*/ 0 60000 65536"/>
                <a:gd name="T8" fmla="*/ 0 60000 65536"/>
                <a:gd name="T9" fmla="*/ 0 w 8"/>
                <a:gd name="T10" fmla="*/ 0 h 11"/>
                <a:gd name="T11" fmla="*/ 8 w 8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1">
                  <a:moveTo>
                    <a:pt x="0" y="5"/>
                  </a:moveTo>
                  <a:cubicBezTo>
                    <a:pt x="0" y="4"/>
                    <a:pt x="7" y="0"/>
                    <a:pt x="7" y="0"/>
                  </a:cubicBezTo>
                  <a:cubicBezTo>
                    <a:pt x="8" y="2"/>
                    <a:pt x="2" y="11"/>
                    <a:pt x="0" y="5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8" name="Freeform 239"/>
            <p:cNvSpPr>
              <a:spLocks noChangeArrowheads="1"/>
            </p:cNvSpPr>
            <p:nvPr/>
          </p:nvSpPr>
          <p:spPr bwMode="auto">
            <a:xfrm>
              <a:off x="296862" y="200025"/>
              <a:ext cx="11113" cy="6350"/>
            </a:xfrm>
            <a:custGeom>
              <a:avLst/>
              <a:gdLst>
                <a:gd name="T0" fmla="*/ 2147483646 w 3"/>
                <a:gd name="T1" fmla="*/ 0 h 2"/>
                <a:gd name="T2" fmla="*/ 2147483646 w 3"/>
                <a:gd name="T3" fmla="*/ 2147483646 h 2"/>
                <a:gd name="T4" fmla="*/ 2147483646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0"/>
                  </a:moveTo>
                  <a:cubicBezTo>
                    <a:pt x="2" y="1"/>
                    <a:pt x="3" y="0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9" name="Freeform 240"/>
            <p:cNvSpPr>
              <a:spLocks noChangeArrowheads="1"/>
            </p:cNvSpPr>
            <p:nvPr/>
          </p:nvSpPr>
          <p:spPr bwMode="auto">
            <a:xfrm>
              <a:off x="304800" y="565150"/>
              <a:ext cx="14288" cy="33338"/>
            </a:xfrm>
            <a:custGeom>
              <a:avLst/>
              <a:gdLst>
                <a:gd name="T0" fmla="*/ 0 w 4"/>
                <a:gd name="T1" fmla="*/ 2147483646 h 9"/>
                <a:gd name="T2" fmla="*/ 2147483646 w 4"/>
                <a:gd name="T3" fmla="*/ 2147483646 h 9"/>
                <a:gd name="T4" fmla="*/ 0 w 4"/>
                <a:gd name="T5" fmla="*/ 2147483646 h 9"/>
                <a:gd name="T6" fmla="*/ 0 60000 65536"/>
                <a:gd name="T7" fmla="*/ 0 60000 65536"/>
                <a:gd name="T8" fmla="*/ 0 60000 65536"/>
                <a:gd name="T9" fmla="*/ 0 w 4"/>
                <a:gd name="T10" fmla="*/ 0 h 9"/>
                <a:gd name="T11" fmla="*/ 4 w 4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9">
                  <a:moveTo>
                    <a:pt x="0" y="4"/>
                  </a:moveTo>
                  <a:cubicBezTo>
                    <a:pt x="1" y="4"/>
                    <a:pt x="4" y="0"/>
                    <a:pt x="4" y="4"/>
                  </a:cubicBezTo>
                  <a:cubicBezTo>
                    <a:pt x="4" y="9"/>
                    <a:pt x="1" y="5"/>
                    <a:pt x="0" y="4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0" name="Freeform 241"/>
            <p:cNvSpPr>
              <a:spLocks noChangeArrowheads="1"/>
            </p:cNvSpPr>
            <p:nvPr/>
          </p:nvSpPr>
          <p:spPr bwMode="auto">
            <a:xfrm>
              <a:off x="327025" y="515938"/>
              <a:ext cx="7938" cy="11113"/>
            </a:xfrm>
            <a:custGeom>
              <a:avLst/>
              <a:gdLst>
                <a:gd name="T0" fmla="*/ 2147483646 w 2"/>
                <a:gd name="T1" fmla="*/ 2147483646 h 3"/>
                <a:gd name="T2" fmla="*/ 2147483646 w 2"/>
                <a:gd name="T3" fmla="*/ 2147483646 h 3"/>
                <a:gd name="T4" fmla="*/ 2147483646 w 2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1" y="1"/>
                  </a:moveTo>
                  <a:cubicBezTo>
                    <a:pt x="2" y="0"/>
                    <a:pt x="2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1" name="Freeform 242"/>
            <p:cNvSpPr>
              <a:spLocks noChangeArrowheads="1"/>
            </p:cNvSpPr>
            <p:nvPr/>
          </p:nvSpPr>
          <p:spPr bwMode="auto">
            <a:xfrm>
              <a:off x="315912" y="741363"/>
              <a:ext cx="11113" cy="11113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1" y="1"/>
                  </a:moveTo>
                  <a:cubicBezTo>
                    <a:pt x="2" y="1"/>
                    <a:pt x="1" y="0"/>
                    <a:pt x="3" y="1"/>
                  </a:cubicBezTo>
                  <a:cubicBezTo>
                    <a:pt x="2" y="3"/>
                    <a:pt x="0" y="3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2" name="Freeform 243"/>
            <p:cNvSpPr>
              <a:spLocks noChangeArrowheads="1"/>
            </p:cNvSpPr>
            <p:nvPr/>
          </p:nvSpPr>
          <p:spPr bwMode="auto">
            <a:xfrm>
              <a:off x="406400" y="157163"/>
              <a:ext cx="11113" cy="12700"/>
            </a:xfrm>
            <a:custGeom>
              <a:avLst/>
              <a:gdLst>
                <a:gd name="T0" fmla="*/ 0 w 3"/>
                <a:gd name="T1" fmla="*/ 2147483646 h 3"/>
                <a:gd name="T2" fmla="*/ 2147483646 w 3"/>
                <a:gd name="T3" fmla="*/ 2147483646 h 3"/>
                <a:gd name="T4" fmla="*/ 0 w 3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3"/>
                  </a:moveTo>
                  <a:cubicBezTo>
                    <a:pt x="1" y="3"/>
                    <a:pt x="1" y="1"/>
                    <a:pt x="1" y="1"/>
                  </a:cubicBezTo>
                  <a:cubicBezTo>
                    <a:pt x="3" y="0"/>
                    <a:pt x="0" y="3"/>
                    <a:pt x="0" y="3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3" name="Freeform 244"/>
            <p:cNvSpPr>
              <a:spLocks noChangeArrowheads="1"/>
            </p:cNvSpPr>
            <p:nvPr/>
          </p:nvSpPr>
          <p:spPr bwMode="auto">
            <a:xfrm>
              <a:off x="439737" y="504825"/>
              <a:ext cx="22225" cy="11113"/>
            </a:xfrm>
            <a:custGeom>
              <a:avLst/>
              <a:gdLst>
                <a:gd name="T0" fmla="*/ 2147483646 w 6"/>
                <a:gd name="T1" fmla="*/ 0 h 3"/>
                <a:gd name="T2" fmla="*/ 2147483646 w 6"/>
                <a:gd name="T3" fmla="*/ 0 h 3"/>
                <a:gd name="T4" fmla="*/ 0 60000 65536"/>
                <a:gd name="T5" fmla="*/ 0 60000 65536"/>
                <a:gd name="T6" fmla="*/ 0 w 6"/>
                <a:gd name="T7" fmla="*/ 0 h 3"/>
                <a:gd name="T8" fmla="*/ 6 w 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">
                  <a:moveTo>
                    <a:pt x="1" y="0"/>
                  </a:moveTo>
                  <a:cubicBezTo>
                    <a:pt x="6" y="0"/>
                    <a:pt x="0" y="3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4" name="Freeform 245"/>
            <p:cNvSpPr>
              <a:spLocks noChangeArrowheads="1"/>
            </p:cNvSpPr>
            <p:nvPr/>
          </p:nvSpPr>
          <p:spPr bwMode="auto">
            <a:xfrm>
              <a:off x="461962" y="455613"/>
              <a:ext cx="30163" cy="44450"/>
            </a:xfrm>
            <a:custGeom>
              <a:avLst/>
              <a:gdLst>
                <a:gd name="T0" fmla="*/ 0 w 8"/>
                <a:gd name="T1" fmla="*/ 2147483646 h 12"/>
                <a:gd name="T2" fmla="*/ 0 w 8"/>
                <a:gd name="T3" fmla="*/ 2147483646 h 12"/>
                <a:gd name="T4" fmla="*/ 0 60000 65536"/>
                <a:gd name="T5" fmla="*/ 0 60000 65536"/>
                <a:gd name="T6" fmla="*/ 0 w 8"/>
                <a:gd name="T7" fmla="*/ 0 h 12"/>
                <a:gd name="T8" fmla="*/ 8 w 8"/>
                <a:gd name="T9" fmla="*/ 12 h 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2">
                  <a:moveTo>
                    <a:pt x="0" y="5"/>
                  </a:moveTo>
                  <a:cubicBezTo>
                    <a:pt x="4" y="0"/>
                    <a:pt x="8" y="12"/>
                    <a:pt x="0" y="5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5" name="Freeform 246"/>
            <p:cNvSpPr>
              <a:spLocks noChangeArrowheads="1"/>
            </p:cNvSpPr>
            <p:nvPr/>
          </p:nvSpPr>
          <p:spPr bwMode="auto">
            <a:xfrm>
              <a:off x="477837" y="217488"/>
              <a:ext cx="14288" cy="12700"/>
            </a:xfrm>
            <a:custGeom>
              <a:avLst/>
              <a:gdLst>
                <a:gd name="T0" fmla="*/ 2147483646 w 4"/>
                <a:gd name="T1" fmla="*/ 2147483646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1" y="1"/>
                  </a:moveTo>
                  <a:cubicBezTo>
                    <a:pt x="1" y="2"/>
                    <a:pt x="4" y="0"/>
                    <a:pt x="3" y="2"/>
                  </a:cubicBezTo>
                  <a:cubicBezTo>
                    <a:pt x="4" y="3"/>
                    <a:pt x="0" y="3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6" name="Freeform 247"/>
            <p:cNvSpPr>
              <a:spLocks noChangeArrowheads="1"/>
            </p:cNvSpPr>
            <p:nvPr/>
          </p:nvSpPr>
          <p:spPr bwMode="auto">
            <a:xfrm>
              <a:off x="500062" y="225425"/>
              <a:ext cx="57150" cy="30163"/>
            </a:xfrm>
            <a:custGeom>
              <a:avLst/>
              <a:gdLst>
                <a:gd name="T0" fmla="*/ 2147483646 w 15"/>
                <a:gd name="T1" fmla="*/ 2147483646 h 8"/>
                <a:gd name="T2" fmla="*/ 2147483646 w 15"/>
                <a:gd name="T3" fmla="*/ 2147483646 h 8"/>
                <a:gd name="T4" fmla="*/ 2147483646 w 15"/>
                <a:gd name="T5" fmla="*/ 2147483646 h 8"/>
                <a:gd name="T6" fmla="*/ 0 60000 65536"/>
                <a:gd name="T7" fmla="*/ 0 60000 65536"/>
                <a:gd name="T8" fmla="*/ 0 60000 65536"/>
                <a:gd name="T9" fmla="*/ 0 w 15"/>
                <a:gd name="T10" fmla="*/ 0 h 8"/>
                <a:gd name="T11" fmla="*/ 15 w 15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8">
                  <a:moveTo>
                    <a:pt x="4" y="2"/>
                  </a:moveTo>
                  <a:cubicBezTo>
                    <a:pt x="5" y="2"/>
                    <a:pt x="15" y="0"/>
                    <a:pt x="6" y="5"/>
                  </a:cubicBezTo>
                  <a:cubicBezTo>
                    <a:pt x="2" y="8"/>
                    <a:pt x="0" y="5"/>
                    <a:pt x="4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7" name="Freeform 248"/>
            <p:cNvSpPr>
              <a:spLocks noChangeArrowheads="1"/>
            </p:cNvSpPr>
            <p:nvPr/>
          </p:nvSpPr>
          <p:spPr bwMode="auto">
            <a:xfrm>
              <a:off x="496887" y="263525"/>
              <a:ext cx="41275" cy="11113"/>
            </a:xfrm>
            <a:custGeom>
              <a:avLst/>
              <a:gdLst>
                <a:gd name="T0" fmla="*/ 2147483646 w 11"/>
                <a:gd name="T1" fmla="*/ 2147483646 h 3"/>
                <a:gd name="T2" fmla="*/ 2147483646 w 11"/>
                <a:gd name="T3" fmla="*/ 2147483646 h 3"/>
                <a:gd name="T4" fmla="*/ 2147483646 w 11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11"/>
                <a:gd name="T10" fmla="*/ 0 h 3"/>
                <a:gd name="T11" fmla="*/ 11 w 1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">
                  <a:moveTo>
                    <a:pt x="2" y="1"/>
                  </a:moveTo>
                  <a:cubicBezTo>
                    <a:pt x="0" y="0"/>
                    <a:pt x="11" y="0"/>
                    <a:pt x="4" y="3"/>
                  </a:cubicBezTo>
                  <a:cubicBezTo>
                    <a:pt x="3" y="3"/>
                    <a:pt x="2" y="1"/>
                    <a:pt x="2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8" name="Freeform 249"/>
            <p:cNvSpPr>
              <a:spLocks noChangeArrowheads="1"/>
            </p:cNvSpPr>
            <p:nvPr/>
          </p:nvSpPr>
          <p:spPr bwMode="auto">
            <a:xfrm>
              <a:off x="538162" y="169863"/>
              <a:ext cx="19050" cy="11113"/>
            </a:xfrm>
            <a:custGeom>
              <a:avLst/>
              <a:gdLst>
                <a:gd name="T0" fmla="*/ 2147483646 w 5"/>
                <a:gd name="T1" fmla="*/ 2147483646 h 3"/>
                <a:gd name="T2" fmla="*/ 2147483646 w 5"/>
                <a:gd name="T3" fmla="*/ 2147483646 h 3"/>
                <a:gd name="T4" fmla="*/ 2147483646 w 5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5"/>
                <a:gd name="T10" fmla="*/ 0 h 3"/>
                <a:gd name="T11" fmla="*/ 5 w 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">
                  <a:moveTo>
                    <a:pt x="2" y="1"/>
                  </a:moveTo>
                  <a:cubicBezTo>
                    <a:pt x="2" y="1"/>
                    <a:pt x="5" y="0"/>
                    <a:pt x="3" y="3"/>
                  </a:cubicBezTo>
                  <a:cubicBezTo>
                    <a:pt x="2" y="3"/>
                    <a:pt x="0" y="1"/>
                    <a:pt x="2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9" name="Freeform 250"/>
            <p:cNvSpPr>
              <a:spLocks noChangeArrowheads="1"/>
            </p:cNvSpPr>
            <p:nvPr/>
          </p:nvSpPr>
          <p:spPr bwMode="auto">
            <a:xfrm>
              <a:off x="527050" y="425450"/>
              <a:ext cx="14288" cy="11113"/>
            </a:xfrm>
            <a:custGeom>
              <a:avLst/>
              <a:gdLst>
                <a:gd name="T0" fmla="*/ 0 w 4"/>
                <a:gd name="T1" fmla="*/ 0 h 3"/>
                <a:gd name="T2" fmla="*/ 2147483646 w 4"/>
                <a:gd name="T3" fmla="*/ 2147483646 h 3"/>
                <a:gd name="T4" fmla="*/ 0 w 4"/>
                <a:gd name="T5" fmla="*/ 0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0" y="0"/>
                  </a:moveTo>
                  <a:cubicBezTo>
                    <a:pt x="0" y="0"/>
                    <a:pt x="4" y="3"/>
                    <a:pt x="2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0" name="Freeform 251"/>
            <p:cNvSpPr>
              <a:spLocks noChangeArrowheads="1"/>
            </p:cNvSpPr>
            <p:nvPr/>
          </p:nvSpPr>
          <p:spPr bwMode="auto">
            <a:xfrm>
              <a:off x="571500" y="146050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1"/>
                    <a:pt x="3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1" name="Freeform 252"/>
            <p:cNvSpPr>
              <a:spLocks noChangeArrowheads="1"/>
            </p:cNvSpPr>
            <p:nvPr/>
          </p:nvSpPr>
          <p:spPr bwMode="auto">
            <a:xfrm>
              <a:off x="563562" y="266700"/>
              <a:ext cx="11113" cy="7938"/>
            </a:xfrm>
            <a:custGeom>
              <a:avLst/>
              <a:gdLst>
                <a:gd name="T0" fmla="*/ 2147483646 w 3"/>
                <a:gd name="T1" fmla="*/ 0 h 2"/>
                <a:gd name="T2" fmla="*/ 2147483646 w 3"/>
                <a:gd name="T3" fmla="*/ 2147483646 h 2"/>
                <a:gd name="T4" fmla="*/ 2147483646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0"/>
                  </a:moveTo>
                  <a:cubicBezTo>
                    <a:pt x="2" y="1"/>
                    <a:pt x="3" y="0"/>
                    <a:pt x="2" y="2"/>
                  </a:cubicBezTo>
                  <a:cubicBezTo>
                    <a:pt x="0" y="2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2" name="Freeform 253"/>
            <p:cNvSpPr>
              <a:spLocks noChangeArrowheads="1"/>
            </p:cNvSpPr>
            <p:nvPr/>
          </p:nvSpPr>
          <p:spPr bwMode="auto">
            <a:xfrm>
              <a:off x="615950" y="534988"/>
              <a:ext cx="15875" cy="14288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0 60000 65536"/>
                <a:gd name="T5" fmla="*/ 0 60000 65536"/>
                <a:gd name="T6" fmla="*/ 0 w 4"/>
                <a:gd name="T7" fmla="*/ 0 h 4"/>
                <a:gd name="T8" fmla="*/ 4 w 4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4">
                  <a:moveTo>
                    <a:pt x="0" y="0"/>
                  </a:moveTo>
                  <a:cubicBezTo>
                    <a:pt x="4" y="2"/>
                    <a:pt x="4" y="4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3" name="Freeform 254"/>
            <p:cNvSpPr>
              <a:spLocks noChangeArrowheads="1"/>
            </p:cNvSpPr>
            <p:nvPr/>
          </p:nvSpPr>
          <p:spPr bwMode="auto">
            <a:xfrm>
              <a:off x="266700" y="482600"/>
              <a:ext cx="3175" cy="3175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4" name="Freeform 255"/>
            <p:cNvSpPr>
              <a:spLocks noChangeArrowheads="1"/>
            </p:cNvSpPr>
            <p:nvPr/>
          </p:nvSpPr>
          <p:spPr bwMode="auto">
            <a:xfrm>
              <a:off x="82550" y="285750"/>
              <a:ext cx="19050" cy="19050"/>
            </a:xfrm>
            <a:custGeom>
              <a:avLst/>
              <a:gdLst>
                <a:gd name="T0" fmla="*/ 0 w 5"/>
                <a:gd name="T1" fmla="*/ 2147483646 h 5"/>
                <a:gd name="T2" fmla="*/ 2147483646 w 5"/>
                <a:gd name="T3" fmla="*/ 2147483646 h 5"/>
                <a:gd name="T4" fmla="*/ 0 w 5"/>
                <a:gd name="T5" fmla="*/ 2147483646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0" y="1"/>
                  </a:moveTo>
                  <a:cubicBezTo>
                    <a:pt x="4" y="0"/>
                    <a:pt x="2" y="1"/>
                    <a:pt x="5" y="1"/>
                  </a:cubicBezTo>
                  <a:cubicBezTo>
                    <a:pt x="4" y="5"/>
                    <a:pt x="1" y="1"/>
                    <a:pt x="0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</p:grp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9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8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bldLvl="0" autoUpdateAnimBg="0"/>
      <p:bldP spid="78" grpId="0" bldLvl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2.校本课程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特色化实施。</a:t>
            </a:r>
          </a:p>
        </p:txBody>
      </p:sp>
      <p:pic>
        <p:nvPicPr>
          <p:cNvPr id="33798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3850" y="1166495"/>
            <a:ext cx="4085590" cy="108902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3796" name="图片 1" descr="教育部推进项目结果截图"/>
          <p:cNvPicPr>
            <a:picLocks noChangeAspect="1"/>
          </p:cNvPicPr>
          <p:nvPr/>
        </p:nvPicPr>
        <p:blipFill>
          <a:blip r:embed="rId5" cstate="print"/>
          <a:srcRect t="22513" b="34589"/>
          <a:stretch>
            <a:fillRect/>
          </a:stretch>
        </p:blipFill>
        <p:spPr>
          <a:xfrm>
            <a:off x="645795" y="2632710"/>
            <a:ext cx="2304415" cy="2177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9635" name="图片 1" descr="三精证书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79215" y="2419350"/>
            <a:ext cx="3855085" cy="26047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2.校本课程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特色化实施。</a:t>
            </a:r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）三放三收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，前移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后续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72360" y="1502410"/>
            <a:ext cx="4232275" cy="3332480"/>
            <a:chOff x="4996" y="2576"/>
            <a:chExt cx="6665" cy="5248"/>
          </a:xfrm>
        </p:grpSpPr>
        <p:pic>
          <p:nvPicPr>
            <p:cNvPr id="5" name="图片 2"/>
            <p:cNvPicPr>
              <a:picLocks noChangeAspect="1"/>
            </p:cNvPicPr>
            <p:nvPr/>
          </p:nvPicPr>
          <p:blipFill>
            <a:blip r:embed="rId4" cstate="print"/>
            <a:srcRect l="28539" t="-729"/>
            <a:stretch>
              <a:fillRect/>
            </a:stretch>
          </p:blipFill>
          <p:spPr>
            <a:xfrm>
              <a:off x="6241" y="2576"/>
              <a:ext cx="5421" cy="524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4996" y="3602"/>
              <a:ext cx="728" cy="3197"/>
            </a:xfrm>
            <a:prstGeom prst="rect">
              <a:avLst/>
            </a:prstGeom>
            <a:solidFill>
              <a:srgbClr val="23B5C5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三放三收有结构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2.校本课程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特色化实施。</a:t>
            </a:r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）三放三收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，前移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后续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105660" y="1619885"/>
            <a:ext cx="5153660" cy="3144520"/>
            <a:chOff x="4996" y="2851"/>
            <a:chExt cx="8116" cy="4952"/>
          </a:xfrm>
        </p:grpSpPr>
        <p:pic>
          <p:nvPicPr>
            <p:cNvPr id="6" name="图片 3"/>
            <p:cNvPicPr>
              <a:picLocks noChangeAspect="1"/>
            </p:cNvPicPr>
            <p:nvPr/>
          </p:nvPicPr>
          <p:blipFill>
            <a:blip r:embed="rId4" cstate="print"/>
            <a:srcRect t="11429" r="-93"/>
            <a:stretch>
              <a:fillRect/>
            </a:stretch>
          </p:blipFill>
          <p:spPr>
            <a:xfrm>
              <a:off x="6682" y="2851"/>
              <a:ext cx="6431" cy="49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文本框 3"/>
            <p:cNvSpPr txBox="1"/>
            <p:nvPr/>
          </p:nvSpPr>
          <p:spPr>
            <a:xfrm>
              <a:off x="4996" y="3602"/>
              <a:ext cx="728" cy="3197"/>
            </a:xfrm>
            <a:prstGeom prst="rect">
              <a:avLst/>
            </a:prstGeom>
            <a:solidFill>
              <a:srgbClr val="23B5C5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活动主体有转换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2.校本课程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特色化实施。</a:t>
            </a:r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）三放三收</a:t>
            </a:r>
            <a:r>
              <a:rPr lang="zh-CN" altLang="en-US" b="1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，前移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后续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rcRect t="8783" r="433"/>
          <a:stretch>
            <a:fillRect/>
          </a:stretch>
        </p:blipFill>
        <p:spPr>
          <a:xfrm>
            <a:off x="1946275" y="1665605"/>
            <a:ext cx="5251450" cy="28422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318260" y="2071370"/>
            <a:ext cx="462280" cy="2030095"/>
          </a:xfrm>
          <a:prstGeom prst="rect">
            <a:avLst/>
          </a:prstGeom>
          <a:solidFill>
            <a:srgbClr val="23B5C5"/>
          </a:solidFill>
        </p:spPr>
        <p:txBody>
          <a:bodyPr wrap="square" rtlCol="0">
            <a:spAutoFit/>
          </a:bodyPr>
          <a:lstStyle/>
          <a:p>
            <a:r>
              <a:rPr lang="zh-CN" altLang="en-US"/>
              <a:t>活动组织有序列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2.校本课程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特色化实施。</a:t>
            </a:r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）彰显特色，丰盈生活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482" name="Rectangle 28"/>
          <p:cNvSpPr/>
          <p:nvPr/>
        </p:nvSpPr>
        <p:spPr>
          <a:xfrm>
            <a:off x="3574256" y="1062554"/>
            <a:ext cx="5273279" cy="3683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eaLnBrk="1" hangingPunct="1"/>
            <a:r>
              <a:rPr lang="zh-CN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绽放校选课程的独特魅力。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70230" y="1703705"/>
            <a:ext cx="8173085" cy="2084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457200" fontAlgn="auto">
              <a:lnSpc>
                <a:spcPct val="180000"/>
              </a:lnSpc>
              <a:extLst>
                <a:ext uri="{35155182-B16C-46BC-9424-99874614C6A1}">
                  <wpsdc:indentchars xmlns="" xmlns:wpsdc="http://www.wps.cn/officeDocument/2017/drawingmlCustomData" val="200" checksum="59296752"/>
                </a:ext>
              </a:extLst>
            </a:pPr>
            <a:r>
              <a:rPr lang="zh-CN" b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期初的教师“晒课”，学生“选课”，真正体现了校本课程的丰富性、可选择性。期末的</a:t>
            </a:r>
            <a:r>
              <a:rPr lang="zh-CN" b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选修课程大巡礼，动静结合，借评价促质量，逐步形成了从课程纲要到课程内容、自编教材等一系列比较规范且丰富的课程资源，让融合的必选课程，适性的选修课课程蕴含于孩子们在薛小的全部学习与生活过程。</a:t>
            </a:r>
            <a:endParaRPr lang="zh-CN" altLang="en-US" b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482" grpId="0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2.校本课程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特色化实施。</a:t>
            </a:r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）彰显特色，丰盈生活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482" name="Rectangle 28"/>
          <p:cNvSpPr/>
          <p:nvPr/>
        </p:nvSpPr>
        <p:spPr>
          <a:xfrm>
            <a:off x="3574256" y="1062554"/>
            <a:ext cx="5273279" cy="3683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eaLnBrk="1" hangingPunct="1"/>
            <a:r>
              <a:rPr lang="zh-CN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开启特色课程的创新之门。</a:t>
            </a:r>
            <a:endParaRPr lang="zh-CN" altLang="en-US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85140" y="1672590"/>
            <a:ext cx="7780655" cy="3022600"/>
            <a:chOff x="394" y="2696"/>
            <a:chExt cx="13618" cy="5290"/>
          </a:xfrm>
        </p:grpSpPr>
        <p:pic>
          <p:nvPicPr>
            <p:cNvPr id="22" name="图片 2" descr="149065679191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74" y="5985"/>
              <a:ext cx="2639" cy="1975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图片 7" descr="IMG_057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05" y="2726"/>
              <a:ext cx="2644" cy="1974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23" descr="149065675066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36" y="5017"/>
              <a:ext cx="2524" cy="1891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5" descr="IMG_057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2" y="2696"/>
              <a:ext cx="2671" cy="1996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6" descr="IMG_057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18" y="2706"/>
              <a:ext cx="2676" cy="1997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9" descr="IMG_061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4" y="4907"/>
              <a:ext cx="2297" cy="3079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图片 11" descr="IMG_20151208_14545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02" y="2726"/>
              <a:ext cx="2679" cy="2009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图片 12" descr="IMG_20151208_15084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11" y="5976"/>
              <a:ext cx="2681" cy="2010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图片 13" descr="IMG_20151208_15154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84" y="5017"/>
              <a:ext cx="2490" cy="1867"/>
            </a:xfrm>
            <a:prstGeom prst="snip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2.校本课程</a:t>
            </a:r>
            <a:r>
              <a:rPr lang="en-US" altLang="zh-CN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,</a:t>
            </a:r>
            <a:r>
              <a:rPr lang="zh-CN" altLang="en-US" sz="1800" dirty="0">
                <a:solidFill>
                  <a:schemeClr val="bg1"/>
                </a:solidFill>
                <a:cs typeface="楷体" panose="02010609060101010101" pitchFamily="49" charset="-122"/>
                <a:sym typeface="+mn-ea"/>
              </a:rPr>
              <a:t>特色化实施。</a:t>
            </a:r>
          </a:p>
        </p:txBody>
      </p:sp>
      <p:sp>
        <p:nvSpPr>
          <p:cNvPr id="15" name="Rectangle 17"/>
          <p:cNvSpPr/>
          <p:nvPr/>
        </p:nvSpPr>
        <p:spPr>
          <a:xfrm>
            <a:off x="570230" y="1062355"/>
            <a:ext cx="4137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）彰显特色，丰盈生活</a:t>
            </a:r>
            <a:endParaRPr lang="zh-CN" altLang="en-US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482" name="Rectangle 28"/>
          <p:cNvSpPr/>
          <p:nvPr/>
        </p:nvSpPr>
        <p:spPr>
          <a:xfrm>
            <a:off x="3574256" y="1062554"/>
            <a:ext cx="5273279" cy="368300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lvl="0" algn="l"/>
            <a:r>
              <a:rPr lang="zh-CN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“开心农场”孩子成长在沃土</a:t>
            </a:r>
          </a:p>
        </p:txBody>
      </p:sp>
      <p:pic>
        <p:nvPicPr>
          <p:cNvPr id="102409" name="图片 6" descr="三3设计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18745" y="1936115"/>
            <a:ext cx="2681605" cy="25533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0" name="图片 1" descr="种子集中营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5240" y="1882140"/>
            <a:ext cx="2633980" cy="26676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2" name="图片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20595" y="1882775"/>
            <a:ext cx="2701925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3" name="图片 4" descr="田间劳作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42105" y="1890395"/>
            <a:ext cx="3109595" cy="2658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14" name="图片 5" descr="义卖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78805" y="1908175"/>
            <a:ext cx="3248025" cy="2641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02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02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02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102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3、课程重组优化，跨界整合，进行了顶层设计。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EF6">
                  <a:alpha val="100000"/>
                </a:srgbClr>
              </a:clrFrom>
              <a:clrTo>
                <a:srgbClr val="FFFEF6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25" y="2058670"/>
            <a:ext cx="3193415" cy="2707005"/>
          </a:xfrm>
          <a:prstGeom prst="rect">
            <a:avLst/>
          </a:prstGeom>
        </p:spPr>
      </p:pic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3007360" y="980440"/>
            <a:ext cx="5763260" cy="379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lang="zh-CN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1.进行教学方式和学习方式的改革，开发教学设计、课堂实施、课后反思等评价量表，梳理具有校本特色的课堂转型结构。</a:t>
            </a:r>
            <a:endParaRPr lang="zh-CN" sz="1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2.成功申报省级立项课题、教育部校本课程推进项目《三精课程：指向学生核心素养培育的校本课程群开发研究》，建构了学校“课程图谱”，数项校本课程在省市区获奖。</a:t>
            </a:r>
            <a:endParaRPr lang="zh-CN" altLang="en-US" sz="1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3.连续几年获新北区小学教学质量综合评估优秀奖。</a:t>
            </a:r>
            <a:endParaRPr lang="zh-CN" altLang="en-US" sz="16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6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4.学校评为“常州市科协系统先进集体”，国际数棋等社团在全国、省、市、区比赛中获奖获集体荣誉42次；教师在特色项目竞赛中获奖100余人次，学生获奖600余人次。</a:t>
            </a:r>
            <a:endParaRPr lang="zh-CN" altLang="en-US" sz="16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1800" dirty="0">
                <a:sym typeface="+mn-ea"/>
              </a:rPr>
              <a:t>目标达成简述：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4、教研长程策划，夯实过程，提升了教师素养。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7" y="1037592"/>
            <a:ext cx="2315571" cy="4105908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6280273" y="1977043"/>
            <a:ext cx="494046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01</a:t>
            </a:r>
          </a:p>
        </p:txBody>
      </p:sp>
      <p:sp>
        <p:nvSpPr>
          <p:cNvPr id="32" name="TextBox 28"/>
          <p:cNvSpPr txBox="1"/>
          <p:nvPr/>
        </p:nvSpPr>
        <p:spPr>
          <a:xfrm>
            <a:off x="5326380" y="1976755"/>
            <a:ext cx="875030" cy="23056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网状关联，夯实日常，</a:t>
            </a:r>
          </a:p>
          <a:p>
            <a:pPr algn="ctr">
              <a:lnSpc>
                <a:spcPct val="125000"/>
              </a:lnSpc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创新教研。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6201410" y="1976755"/>
            <a:ext cx="0" cy="2247265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3952478" y="1977043"/>
            <a:ext cx="494046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02</a:t>
            </a:r>
          </a:p>
        </p:txBody>
      </p:sp>
      <p:sp>
        <p:nvSpPr>
          <p:cNvPr id="35" name="TextBox 28"/>
          <p:cNvSpPr txBox="1"/>
          <p:nvPr/>
        </p:nvSpPr>
        <p:spPr>
          <a:xfrm>
            <a:off x="2998470" y="1976755"/>
            <a:ext cx="875030" cy="23056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搭建平台，多元评价，</a:t>
            </a:r>
          </a:p>
          <a:p>
            <a:pPr algn="ctr">
              <a:lnSpc>
                <a:spcPct val="125000"/>
              </a:lnSpc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外化成长</a:t>
            </a:r>
          </a:p>
        </p:txBody>
      </p:sp>
      <p:cxnSp>
        <p:nvCxnSpPr>
          <p:cNvPr id="36" name="直接连接符 35"/>
          <p:cNvCxnSpPr/>
          <p:nvPr/>
        </p:nvCxnSpPr>
        <p:spPr>
          <a:xfrm>
            <a:off x="3873500" y="1976755"/>
            <a:ext cx="0" cy="219964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  <p:bldP spid="34" grpId="0"/>
      <p:bldP spid="3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4、教研长程策划，夯实过程，提升了教师素养。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1</a:t>
            </a:r>
            <a:r>
              <a:rPr lang="zh-CN" altLang="zh-CN" sz="1800" dirty="0">
                <a:sym typeface="+mn-ea"/>
              </a:rPr>
              <a:t>、</a:t>
            </a:r>
            <a:r>
              <a:rPr lang="zh-CN" altLang="en-US" sz="1800" dirty="0">
                <a:sym typeface="+mn-ea"/>
              </a:rPr>
              <a:t>网状关联，夯实日常，创新教研。</a:t>
            </a:r>
            <a:endParaRPr lang="zh-CN" altLang="zh-CN" sz="1800" dirty="0">
              <a:sym typeface="+mn-ea"/>
            </a:endParaRPr>
          </a:p>
        </p:txBody>
      </p:sp>
      <p:sp>
        <p:nvSpPr>
          <p:cNvPr id="149518" name="文本框 1"/>
          <p:cNvSpPr txBox="1"/>
          <p:nvPr/>
        </p:nvSpPr>
        <p:spPr>
          <a:xfrm>
            <a:off x="1787208" y="1174433"/>
            <a:ext cx="556895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薛家中心小学课题研究一览表（正在研究中）</a:t>
            </a:r>
          </a:p>
        </p:txBody>
      </p:sp>
      <p:graphicFrame>
        <p:nvGraphicFramePr>
          <p:cNvPr id="77834" name="表格 77833"/>
          <p:cNvGraphicFramePr/>
          <p:nvPr/>
        </p:nvGraphicFramePr>
        <p:xfrm>
          <a:off x="142240" y="1837690"/>
          <a:ext cx="8938260" cy="2633478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187315"/>
                <a:gridCol w="1062355"/>
                <a:gridCol w="770255"/>
                <a:gridCol w="1343660"/>
                <a:gridCol w="574675"/>
              </a:tblGrid>
              <a:tr h="438785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课题名称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学科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级别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课题组长</a:t>
                      </a:r>
                    </a:p>
                  </a:txBody>
                  <a:tcPr marL="0" marR="0" marT="0" marB="1" anchor="ctr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备注</a:t>
                      </a:r>
                    </a:p>
                  </a:txBody>
                  <a:tcPr marL="0" marR="0" marT="0" marB="1" anchor="ctr"/>
                </a:tc>
              </a:tr>
              <a:tr h="262890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三精课程：指向学生核心素养的校本课程群的开发与实践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校本课程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省级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盛亚萍 吴春燕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en-US" altLang="zh-CN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</a:p>
                  </a:txBody>
                  <a:tcPr marL="0" marR="0" marT="0" marB="1"/>
                </a:tc>
              </a:tr>
              <a:tr h="261620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语用视野下的旨在提高学生语言表达能力的语文教学研究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语文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市级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郑飞 曹燕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en-US" altLang="zh-CN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</a:p>
                  </a:txBody>
                  <a:tcPr marL="0" marR="0" marT="0" marB="1"/>
                </a:tc>
              </a:tr>
              <a:tr h="262890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废旧材料的利用，培养学生美术创意能力的实践研究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美术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区级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王佳佳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en-US" altLang="zh-CN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</a:p>
                  </a:txBody>
                  <a:tcPr marL="0" marR="0" marT="0" marB="1"/>
                </a:tc>
              </a:tr>
              <a:tr h="260985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课堂转型背景下小学数学有效互动的实践研究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数学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区级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cs typeface="楷体" panose="02010609060101010101" pitchFamily="49" charset="-122"/>
                        </a:rPr>
                        <a:t>陶榆萍 刘伟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en-US" altLang="zh-CN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 </a:t>
                      </a:r>
                    </a:p>
                  </a:txBody>
                  <a:tcPr marL="0" marR="0" marT="0" marB="1"/>
                </a:tc>
              </a:tr>
              <a:tr h="262890"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基于译林小学英语新教材背景下教材重组和整合的研究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英语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区级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algn="ctr" eaLnBrk="1" hangingPunct="1">
                        <a:lnSpc>
                          <a:spcPct val="180000"/>
                        </a:lnSpc>
                        <a:buNone/>
                      </a:pPr>
                      <a:r>
                        <a:rPr lang="zh-CN" altLang="en-US" sz="1600" b="1" dirty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王丽</a:t>
                      </a:r>
                    </a:p>
                  </a:txBody>
                  <a:tcPr marL="0" marR="0" marT="0" marB="1"/>
                </a:tc>
                <a:tc>
                  <a:txBody>
                    <a:bodyPr/>
                    <a:lstStyle/>
                    <a:p>
                      <a:pPr lvl="0" eaLnBrk="1" hangingPunct="1">
                        <a:lnSpc>
                          <a:spcPct val="180000"/>
                        </a:lnSpc>
                        <a:buNone/>
                      </a:pPr>
                      <a:endParaRPr lang="zh-CN" altLang="en-US" sz="16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marL="0" marR="0" marT="0" marB="1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95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3"/>
          <p:cNvSpPr>
            <a:spLocks noChangeArrowheads="1"/>
          </p:cNvSpPr>
          <p:nvPr/>
        </p:nvSpPr>
        <p:spPr bwMode="auto">
          <a:xfrm>
            <a:off x="593090" y="1280160"/>
            <a:ext cx="7957820" cy="258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457200" fontAlgn="auto">
              <a:lnSpc>
                <a:spcPct val="180000"/>
              </a:lnSpc>
              <a:buNone/>
              <a:extLst>
                <a:ext uri="{35155182-B16C-46BC-9424-99874614C6A1}">
                  <wpsdc:indentchars xmlns="" xmlns:wpsdc="http://www.wps.cn/officeDocument/2017/drawingmlCustomData" val="200" checksum="59296752"/>
                </a:ext>
              </a:extLst>
            </a:pP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三年中，我们创建了新基础教育“生命·实践”教育学研究合作校，国家级校本课程建设推进项目</a:t>
            </a:r>
            <a:r>
              <a:rPr lang="zh-CN" sz="18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，省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健康促进银奖学校，省教师论文评比优秀单位，省青少年科技教育工作五星级先进集体，省仿生机器人训练基地，市文明单位，市十佳小记者站，市优秀乡村少年</a:t>
            </a:r>
            <a:r>
              <a:rPr lang="zh-CN" sz="18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宫</a:t>
            </a:r>
            <a:r>
              <a:rPr lang="zh-CN" altLang="en-US" sz="18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、市</a:t>
            </a:r>
            <a:r>
              <a:rPr lang="zh-CN" altLang="zh-CN" sz="18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节水型校园</a:t>
            </a:r>
            <a:r>
              <a:rPr lang="zh-CN" sz="18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r>
              <a:rPr lang="zh-CN" sz="1800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区级综合荣誉8次，国家、省、市、区单项集体荣誉52次。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5" y="586105"/>
            <a:ext cx="2838450" cy="349250"/>
          </a:xfrm>
        </p:spPr>
        <p:txBody>
          <a:bodyPr/>
          <a:lstStyle/>
          <a:p>
            <a:r>
              <a:rPr lang="zh-CN" sz="1800">
                <a:sym typeface="+mn-ea"/>
              </a:rPr>
              <a:t>一、锐意创建，累累硕果：</a:t>
            </a:r>
            <a:endParaRPr lang="zh-CN" altLang="en-US" sz="1800" dirty="0">
              <a:sym typeface="+mn-ea"/>
            </a:endParaRPr>
          </a:p>
        </p:txBody>
      </p: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zh-CN" altLang="en-US" sz="2000" strike="noStrike" spc="300" noProof="1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盘点——三年是善真文化的激扬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9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4、教研长程策划，夯实过程，提升了教师素养。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1</a:t>
            </a:r>
            <a:r>
              <a:rPr lang="zh-CN" altLang="zh-CN" sz="1800" dirty="0">
                <a:sym typeface="+mn-ea"/>
              </a:rPr>
              <a:t>、</a:t>
            </a:r>
            <a:r>
              <a:rPr lang="zh-CN" altLang="en-US" sz="1800" dirty="0">
                <a:sym typeface="+mn-ea"/>
              </a:rPr>
              <a:t>网状关联，夯实日常，创新教研。</a:t>
            </a:r>
            <a:endParaRPr lang="zh-CN" altLang="zh-CN" sz="1800" dirty="0">
              <a:sym typeface="+mn-ea"/>
            </a:endParaRPr>
          </a:p>
        </p:txBody>
      </p:sp>
      <p:sp>
        <p:nvSpPr>
          <p:cNvPr id="151566" name="文本框 3"/>
          <p:cNvSpPr txBox="1"/>
          <p:nvPr/>
        </p:nvSpPr>
        <p:spPr>
          <a:xfrm>
            <a:off x="424815" y="2277110"/>
            <a:ext cx="1673225" cy="1087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薛家中心小学各教研组研究专题一览表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5365" y="1461135"/>
            <a:ext cx="5767388" cy="3400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1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4、教研长程策划，夯实过程，提升了教师素养。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1</a:t>
            </a:r>
            <a:r>
              <a:rPr lang="zh-CN" altLang="zh-CN" sz="1800" dirty="0">
                <a:sym typeface="+mn-ea"/>
              </a:rPr>
              <a:t>、</a:t>
            </a:r>
            <a:r>
              <a:rPr lang="zh-CN" altLang="en-US" sz="1800" dirty="0">
                <a:sym typeface="+mn-ea"/>
              </a:rPr>
              <a:t>网状关联，夯实日常，创新教研。</a:t>
            </a:r>
            <a:endParaRPr lang="zh-CN" altLang="zh-CN" sz="1800" dirty="0">
              <a:sym typeface="+mn-ea"/>
            </a:endParaRPr>
          </a:p>
        </p:txBody>
      </p:sp>
      <p:pic>
        <p:nvPicPr>
          <p:cNvPr id="153613" name="图片 2" descr="集中研讨，专家引领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18347" y="3438843"/>
            <a:ext cx="1676400" cy="1257300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4"/>
          <p:cNvGrpSpPr/>
          <p:nvPr/>
        </p:nvGrpSpPr>
        <p:grpSpPr>
          <a:xfrm>
            <a:off x="6847228" y="1583055"/>
            <a:ext cx="2227855" cy="1650372"/>
            <a:chOff x="10992" y="2735"/>
            <a:chExt cx="3509" cy="2598"/>
          </a:xfrm>
        </p:grpSpPr>
        <p:pic>
          <p:nvPicPr>
            <p:cNvPr id="153614" name="图片 13" descr="专题汇报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20" y="2735"/>
              <a:ext cx="2640" cy="1980"/>
            </a:xfrm>
            <a:prstGeom prst="round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9755" name="文本框 1"/>
            <p:cNvSpPr txBox="1"/>
            <p:nvPr/>
          </p:nvSpPr>
          <p:spPr>
            <a:xfrm>
              <a:off x="10992" y="4802"/>
              <a:ext cx="3509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1600" b="1">
                  <a:latin typeface="楷体" panose="02010609060101010101" pitchFamily="49" charset="-122"/>
                  <a:ea typeface="楷体" panose="02010609060101010101" pitchFamily="49" charset="-122"/>
                </a:rPr>
                <a:t>张建妹老师作专题汇报</a:t>
              </a:r>
            </a:p>
          </p:txBody>
        </p:sp>
      </p:grpSp>
      <p:pic>
        <p:nvPicPr>
          <p:cNvPr id="153617" name="图片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075" y="1489393"/>
            <a:ext cx="2693988" cy="334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18" name="图片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24175" y="1489393"/>
            <a:ext cx="1749425" cy="3297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20" name="图片 12" descr="专家引领进课堂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38713" y="3361370"/>
            <a:ext cx="1677987" cy="1241425"/>
          </a:xfrm>
          <a:prstGeom prst="round2Diag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组合 5"/>
          <p:cNvGrpSpPr/>
          <p:nvPr/>
        </p:nvGrpSpPr>
        <p:grpSpPr>
          <a:xfrm>
            <a:off x="4940300" y="1637030"/>
            <a:ext cx="1676400" cy="1675751"/>
            <a:chOff x="7780" y="2735"/>
            <a:chExt cx="2640" cy="2641"/>
          </a:xfrm>
        </p:grpSpPr>
        <p:pic>
          <p:nvPicPr>
            <p:cNvPr id="153619" name="图片 10" descr="专家引领进课堂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780" y="2735"/>
              <a:ext cx="2640" cy="1980"/>
            </a:xfrm>
            <a:prstGeom prst="round2DiagRect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9762" name="文本框 10"/>
            <p:cNvSpPr txBox="1"/>
            <p:nvPr/>
          </p:nvSpPr>
          <p:spPr>
            <a:xfrm>
              <a:off x="8297" y="4845"/>
              <a:ext cx="1576" cy="53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en-US" sz="1600" b="1">
                  <a:latin typeface="楷体" panose="02010609060101010101" pitchFamily="49" charset="-122"/>
                  <a:ea typeface="楷体" panose="02010609060101010101" pitchFamily="49" charset="-122"/>
                </a:rPr>
                <a:t>专家引领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36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3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3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3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3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3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3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3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3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4、教研长程策划，夯实过程，提升了教师素养。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1</a:t>
            </a:r>
            <a:r>
              <a:rPr lang="zh-CN" altLang="zh-CN" sz="1800" dirty="0">
                <a:sym typeface="+mn-ea"/>
              </a:rPr>
              <a:t>、</a:t>
            </a:r>
            <a:r>
              <a:rPr lang="zh-CN" altLang="en-US" sz="1800" dirty="0">
                <a:sym typeface="+mn-ea"/>
              </a:rPr>
              <a:t>网状关联，夯实日常，创新教研。</a:t>
            </a:r>
            <a:endParaRPr lang="zh-CN" altLang="zh-CN" sz="1800" dirty="0">
              <a:sym typeface="+mn-ea"/>
            </a:endParaRPr>
          </a:p>
        </p:txBody>
      </p:sp>
      <p:pic>
        <p:nvPicPr>
          <p:cNvPr id="155661" name="图片 3" descr="145696128849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838" y="1590675"/>
            <a:ext cx="3633787" cy="272415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5662" name="图片 4" descr="145940812398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13580" y="1590675"/>
            <a:ext cx="3632835" cy="2724150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6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5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5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5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56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5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4、教研长程策划，夯实过程，提升了教师素养。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1</a:t>
            </a:r>
            <a:r>
              <a:rPr lang="zh-CN" altLang="zh-CN" sz="1800" dirty="0">
                <a:sym typeface="+mn-ea"/>
              </a:rPr>
              <a:t>、</a:t>
            </a:r>
            <a:r>
              <a:rPr lang="zh-CN" altLang="en-US" sz="1800" dirty="0">
                <a:sym typeface="+mn-ea"/>
              </a:rPr>
              <a:t>网状关联，夯实日常，创新教研。</a:t>
            </a:r>
            <a:endParaRPr lang="zh-CN" altLang="zh-CN" sz="1800" dirty="0"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635625" y="1543050"/>
            <a:ext cx="1592263" cy="1470025"/>
            <a:chOff x="8707" y="2827"/>
            <a:chExt cx="2507" cy="2315"/>
          </a:xfrm>
        </p:grpSpPr>
        <p:pic>
          <p:nvPicPr>
            <p:cNvPr id="159764" name="图片 21" descr="音乐组王粲组长在汇报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08" y="2828"/>
              <a:ext cx="2495" cy="1872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50" name="文本框 1"/>
            <p:cNvSpPr txBox="1"/>
            <p:nvPr/>
          </p:nvSpPr>
          <p:spPr>
            <a:xfrm>
              <a:off x="8766" y="4690"/>
              <a:ext cx="2448" cy="4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音乐组王粲组长汇报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400925" y="1543050"/>
            <a:ext cx="1585913" cy="1471613"/>
            <a:chOff x="11565" y="2675"/>
            <a:chExt cx="2496" cy="2317"/>
          </a:xfrm>
        </p:grpSpPr>
        <p:pic>
          <p:nvPicPr>
            <p:cNvPr id="7" name="图片 13" descr="体育组谢丰组长在汇报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65" y="2675"/>
              <a:ext cx="2495" cy="1873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53" name="文本框 2"/>
            <p:cNvSpPr txBox="1"/>
            <p:nvPr/>
          </p:nvSpPr>
          <p:spPr>
            <a:xfrm>
              <a:off x="11613" y="4540"/>
              <a:ext cx="2448" cy="4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体育组谢丰组长汇报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836988" y="1514475"/>
            <a:ext cx="1585912" cy="1443038"/>
            <a:chOff x="5875" y="2825"/>
            <a:chExt cx="2496" cy="2272"/>
          </a:xfrm>
        </p:grpSpPr>
        <p:pic>
          <p:nvPicPr>
            <p:cNvPr id="159758" name="图片 8" descr="三英组韩翠组长在汇报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75" y="2825"/>
              <a:ext cx="2495" cy="1873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56" name="文本框 3"/>
            <p:cNvSpPr txBox="1"/>
            <p:nvPr/>
          </p:nvSpPr>
          <p:spPr>
            <a:xfrm>
              <a:off x="5922" y="4645"/>
              <a:ext cx="2448" cy="4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英语组韩翠组长汇报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50825" y="1463675"/>
            <a:ext cx="1595438" cy="1476375"/>
            <a:chOff x="395" y="2828"/>
            <a:chExt cx="2513" cy="2324"/>
          </a:xfrm>
        </p:grpSpPr>
        <p:pic>
          <p:nvPicPr>
            <p:cNvPr id="159759" name="图片 9" descr="三语组郑颖组长在汇报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5" y="2828"/>
              <a:ext cx="2495" cy="1872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59" name="文本框 4"/>
            <p:cNvSpPr txBox="1"/>
            <p:nvPr/>
          </p:nvSpPr>
          <p:spPr>
            <a:xfrm>
              <a:off x="460" y="4700"/>
              <a:ext cx="2448" cy="4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三语组郑颖组长汇报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982788" y="1503363"/>
            <a:ext cx="1706562" cy="1441450"/>
            <a:chOff x="3123" y="2827"/>
            <a:chExt cx="2688" cy="2270"/>
          </a:xfrm>
        </p:grpSpPr>
        <p:pic>
          <p:nvPicPr>
            <p:cNvPr id="159761" name="图片 12" descr="四数组李丹丹组长在汇报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23" y="2828"/>
              <a:ext cx="2495" cy="1872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62" name="文本框 5"/>
            <p:cNvSpPr txBox="1"/>
            <p:nvPr/>
          </p:nvSpPr>
          <p:spPr>
            <a:xfrm>
              <a:off x="3123" y="4645"/>
              <a:ext cx="2688" cy="4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四数组李丹丹组长汇报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93713" y="3092450"/>
            <a:ext cx="2622550" cy="1597025"/>
            <a:chOff x="862" y="5263"/>
            <a:chExt cx="4128" cy="2514"/>
          </a:xfrm>
        </p:grpSpPr>
        <p:pic>
          <p:nvPicPr>
            <p:cNvPr id="159763" name="图片 14" descr="吴春燕老师进行教研组建设专题引领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25" y="5263"/>
              <a:ext cx="2749" cy="2063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65" name="文本框 7"/>
            <p:cNvSpPr txBox="1"/>
            <p:nvPr/>
          </p:nvSpPr>
          <p:spPr>
            <a:xfrm>
              <a:off x="862" y="7325"/>
              <a:ext cx="4128" cy="45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吴春燕老师进行教研组建设专题引领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557588" y="3067050"/>
            <a:ext cx="1857375" cy="1655763"/>
            <a:chOff x="6142" y="5262"/>
            <a:chExt cx="2541" cy="2266"/>
          </a:xfrm>
        </p:grpSpPr>
        <p:pic>
          <p:nvPicPr>
            <p:cNvPr id="159760" name="图片 10" descr="盛校长为获奖教研组颁奖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43" y="5263"/>
              <a:ext cx="2495" cy="1872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68" name="文本框 8"/>
            <p:cNvSpPr txBox="1"/>
            <p:nvPr/>
          </p:nvSpPr>
          <p:spPr>
            <a:xfrm>
              <a:off x="6223" y="7135"/>
              <a:ext cx="2460" cy="39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盛校长为获奖组长颁奖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165850" y="3144838"/>
            <a:ext cx="2044700" cy="1606550"/>
            <a:chOff x="11100" y="5262"/>
            <a:chExt cx="2495" cy="2280"/>
          </a:xfrm>
        </p:grpSpPr>
        <p:pic>
          <p:nvPicPr>
            <p:cNvPr id="159757" name="图片 3" descr="获奖组长合影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00" y="5263"/>
              <a:ext cx="2495" cy="1872"/>
            </a:xfrm>
            <a:prstGeom prst="flowChartAlternateProcess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71" name="文本框 9"/>
            <p:cNvSpPr txBox="1"/>
            <p:nvPr/>
          </p:nvSpPr>
          <p:spPr>
            <a:xfrm>
              <a:off x="11613" y="7135"/>
              <a:ext cx="1728" cy="4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zh-CN" sz="12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获奖组长合影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4、教研长程策划，夯实过程，提升了教师素养。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</a:t>
            </a:r>
            <a:r>
              <a:rPr lang="zh-CN" altLang="en-US" sz="1800" dirty="0">
                <a:sym typeface="+mn-ea"/>
              </a:rPr>
              <a:t>搭建平台，多元评价，外化成长</a:t>
            </a:r>
            <a:endParaRPr lang="zh-CN" altLang="zh-CN" sz="1800" dirty="0">
              <a:sym typeface="+mn-ea"/>
            </a:endParaRPr>
          </a:p>
        </p:txBody>
      </p:sp>
      <p:pic>
        <p:nvPicPr>
          <p:cNvPr id="161806" name="图片 2" descr="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9938" y="1494473"/>
            <a:ext cx="2170112" cy="1454150"/>
          </a:xfrm>
          <a:prstGeom prst="snipRound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1807" name="图片 3" descr="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45238" y="1530985"/>
            <a:ext cx="1884362" cy="1454150"/>
          </a:xfrm>
          <a:prstGeom prst="snip2Diag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1808" name="图片 4" descr="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73250" y="3204210"/>
            <a:ext cx="2068830" cy="1384935"/>
          </a:xfrm>
          <a:prstGeom prst="snip1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1809" name="图片 5" descr="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59480" y="1494790"/>
            <a:ext cx="2225040" cy="1490345"/>
          </a:xfrm>
          <a:prstGeom prst="snip1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1810" name="图片 6" descr="DSC_000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93640" y="3204210"/>
            <a:ext cx="2118995" cy="1419225"/>
          </a:xfrm>
          <a:prstGeom prst="snip1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18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18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1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18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1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18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1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18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1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4、教研长程策划，夯实过程，提升了教师素养。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</a:t>
            </a:r>
            <a:r>
              <a:rPr lang="zh-CN" altLang="en-US" sz="1800" dirty="0">
                <a:sym typeface="+mn-ea"/>
              </a:rPr>
              <a:t>搭建平台，多元评价，外化成长</a:t>
            </a:r>
            <a:endParaRPr lang="zh-CN" altLang="zh-CN" sz="1800" dirty="0">
              <a:sym typeface="+mn-ea"/>
            </a:endParaRPr>
          </a:p>
        </p:txBody>
      </p:sp>
      <p:pic>
        <p:nvPicPr>
          <p:cNvPr id="163854" name="图片 7" descr="月度人物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5490" y="1284285"/>
            <a:ext cx="7353300" cy="3254375"/>
          </a:xfrm>
          <a:prstGeom prst="rect">
            <a:avLst/>
          </a:prstGeom>
          <a:noFill/>
          <a:ln w="9525">
            <a:noFill/>
          </a:ln>
          <a:effectLst>
            <a:glow rad="139700">
              <a:schemeClr val="bg1">
                <a:lumMod val="6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4、教研长程策划，夯实过程，提升了教师素养。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</a:t>
            </a:r>
            <a:r>
              <a:rPr lang="zh-CN" altLang="en-US" sz="1800" dirty="0">
                <a:sym typeface="+mn-ea"/>
              </a:rPr>
              <a:t>搭建平台，多元评价，外化成长</a:t>
            </a:r>
            <a:endParaRPr lang="zh-CN" altLang="zh-CN" sz="1800" dirty="0">
              <a:sym typeface="+mn-ea"/>
            </a:endParaRPr>
          </a:p>
        </p:txBody>
      </p:sp>
      <p:pic>
        <p:nvPicPr>
          <p:cNvPr id="165901" name="图片 1" descr="多元研修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56653" y="1279525"/>
            <a:ext cx="6575425" cy="3221038"/>
          </a:xfrm>
          <a:prstGeom prst="rect">
            <a:avLst/>
          </a:prstGeom>
          <a:noFill/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4、教研长程策划，夯实过程，提升了教师素养。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</a:t>
            </a:r>
            <a:r>
              <a:rPr lang="zh-CN" altLang="en-US" sz="1800" dirty="0">
                <a:sym typeface="+mn-ea"/>
              </a:rPr>
              <a:t>搭建平台，多元评价，外化成长</a:t>
            </a:r>
            <a:endParaRPr lang="zh-CN" altLang="zh-CN" sz="1800" dirty="0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0660" y="1294764"/>
            <a:ext cx="3816350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zh-CN" altLang="en-US" sz="2400" b="1" noProof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打造骨干，引领辐射</a:t>
            </a:r>
            <a:endParaRPr lang="zh-CN" altLang="en-US" sz="2400" b="1" strike="noStrike" noProof="1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pic>
        <p:nvPicPr>
          <p:cNvPr id="167950" name="图片 5" descr="精品课研讨照片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375" y="2086610"/>
            <a:ext cx="2011680" cy="1508760"/>
          </a:xfrm>
          <a:prstGeom prst="snip2DiagRect">
            <a:avLst>
              <a:gd name="adj1" fmla="val 2118"/>
              <a:gd name="adj2" fmla="val 16667"/>
            </a:avLst>
          </a:prstGeom>
          <a:noFill/>
          <a:ln w="254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8018" name="图片 9" descr="4BF1C6619D03B21555DDA167BFD198FA"/>
          <p:cNvPicPr>
            <a:picLocks noChangeAspect="1"/>
          </p:cNvPicPr>
          <p:nvPr/>
        </p:nvPicPr>
        <p:blipFill>
          <a:blip r:embed="rId6" cstate="print"/>
          <a:srcRect l="15508"/>
          <a:stretch>
            <a:fillRect/>
          </a:stretch>
        </p:blipFill>
        <p:spPr>
          <a:xfrm>
            <a:off x="3092447" y="2086610"/>
            <a:ext cx="2258060" cy="1508125"/>
          </a:xfrm>
          <a:prstGeom prst="snip2Diag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8019" name="图片 3" descr="QQ图片20170411144859"/>
          <p:cNvPicPr>
            <a:picLocks noChangeAspect="1"/>
          </p:cNvPicPr>
          <p:nvPr/>
        </p:nvPicPr>
        <p:blipFill>
          <a:blip r:embed="rId7" cstate="print"/>
          <a:srcRect l="666" t="-658" r="12471" b="11962"/>
          <a:stretch>
            <a:fillRect/>
          </a:stretch>
        </p:blipFill>
        <p:spPr>
          <a:xfrm>
            <a:off x="1428750" y="2903220"/>
            <a:ext cx="2366645" cy="1707515"/>
          </a:xfrm>
          <a:prstGeom prst="snip2Diag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7951" name="文本框 99"/>
          <p:cNvSpPr txBox="1"/>
          <p:nvPr/>
        </p:nvSpPr>
        <p:spPr>
          <a:xfrm>
            <a:off x="5043488" y="1306195"/>
            <a:ext cx="4014787" cy="320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1400" b="1">
                <a:latin typeface="微软雅黑" panose="020B0503020204020204" pitchFamily="34" charset="-122"/>
                <a:ea typeface="微软雅黑" panose="020B0503020204020204" pitchFamily="34" charset="-122"/>
              </a:rPr>
              <a:t>薛家中心小学教师参与各级名师工作室一览表</a:t>
            </a:r>
          </a:p>
        </p:txBody>
      </p:sp>
      <p:graphicFrame>
        <p:nvGraphicFramePr>
          <p:cNvPr id="7" name="表格 6"/>
          <p:cNvGraphicFramePr/>
          <p:nvPr/>
        </p:nvGraphicFramePr>
        <p:xfrm>
          <a:off x="5391150" y="1658620"/>
          <a:ext cx="3561715" cy="284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0685"/>
                <a:gridCol w="568960"/>
                <a:gridCol w="2592070"/>
              </a:tblGrid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序号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姓名</a:t>
                      </a:r>
                    </a:p>
                  </a:txBody>
                  <a:tcPr marL="0" marR="0" marT="0" marB="1" anchor="b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参与工作室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姜 博</a:t>
                      </a:r>
                    </a:p>
                  </a:txBody>
                  <a:tcPr marL="0" marR="0" marT="0" marB="1" anchor="b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常州市戴晓娥名师工作室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2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刘刚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常州市管雪枫名师工作室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3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祝卫其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常州市张晓兰名师工作室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4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吴春燕</a:t>
                      </a:r>
                    </a:p>
                  </a:txBody>
                  <a:tcPr marL="0" marR="0" marT="0" marB="1" anchor="b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常州市蒋玉琴名师工作室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5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王粲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常州市金燕南名师工作室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6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李小英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常州市</a:t>
                      </a: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王冬娟名师工作室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7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曹燕</a:t>
                      </a:r>
                    </a:p>
                  </a:txBody>
                  <a:tcPr marL="0" marR="0" marT="0" marB="1" anchor="b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常州市乡村小学语文骨干教师培育站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8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陶榆萍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常州市乡村小学数学骨干教师培育站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9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刘伟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新北区数学核心组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10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王佳佳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Calibri" panose="020F0502020204030204" pitchFamily="34" charset="0"/>
                        </a:rPr>
                        <a:t>新北区小学美术培育室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11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赵凤英</a:t>
                      </a:r>
                    </a:p>
                  </a:txBody>
                  <a:tcPr marL="0" marR="0" marT="0" marB="1" anchor="b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新北区小学语文任丽芳优秀教师培育室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12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罗秋琼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新北区小学语文任丽芳优秀教师培育室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230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13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林悦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新北区小学语文乡村骨干教师培育站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9865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14</a:t>
                      </a:r>
                    </a:p>
                  </a:txBody>
                  <a:tcPr marL="0" marR="0" marT="0" marB="1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李丹丹</a:t>
                      </a:r>
                    </a:p>
                  </a:txBody>
                  <a:tcPr marL="0" marR="0" marT="0" marB="1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CN" altLang="en-US" sz="1000" b="1" u="none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宋体" panose="02010600030101010101" pitchFamily="2" charset="-122"/>
                        </a:rPr>
                        <a:t>新北区小学数学李志军优秀教师培育室</a:t>
                      </a:r>
                    </a:p>
                  </a:txBody>
                  <a:tcPr marL="0" marR="0" marT="0" marB="1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99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79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80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8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8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80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8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8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99"/>
                            </p:stCondLst>
                            <p:childTnLst>
                              <p:par>
                                <p:cTn id="29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67951" grpId="0"/>
      <p:bldP spid="167951" grpId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4、教研长程策划，夯实过程，提升了教师素养。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</a:t>
            </a:r>
            <a:r>
              <a:rPr lang="zh-CN" altLang="en-US" sz="1800" dirty="0">
                <a:sym typeface="+mn-ea"/>
              </a:rPr>
              <a:t>搭建平台，多元评价，外化成长</a:t>
            </a:r>
            <a:endParaRPr lang="zh-CN" altLang="zh-CN" sz="1800" dirty="0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0660" y="1294764"/>
            <a:ext cx="3816350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zh-CN" altLang="en-US" sz="2400" b="1" noProof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打造骨干，引领辐射</a:t>
            </a:r>
            <a:endParaRPr lang="zh-CN" altLang="en-US" sz="2400" b="1" strike="noStrike" noProof="1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34938" y="2381250"/>
            <a:ext cx="4905375" cy="2247900"/>
            <a:chOff x="458" y="4428"/>
            <a:chExt cx="7725" cy="3539"/>
          </a:xfrm>
        </p:grpSpPr>
        <p:pic>
          <p:nvPicPr>
            <p:cNvPr id="169998" name="图片 2" descr="E学习发展团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5" y="4428"/>
              <a:ext cx="3778" cy="2832"/>
            </a:xfrm>
            <a:prstGeom prst="hexagon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9999" name="图片 4" descr="E学习发展团计划交流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8" y="4428"/>
              <a:ext cx="3777" cy="2832"/>
            </a:xfrm>
            <a:prstGeom prst="hexagon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0001" name="文本框 8"/>
            <p:cNvSpPr txBox="1"/>
            <p:nvPr/>
          </p:nvSpPr>
          <p:spPr>
            <a:xfrm>
              <a:off x="2573" y="7361"/>
              <a:ext cx="2936" cy="606"/>
            </a:xfrm>
            <a:prstGeom prst="rect">
              <a:avLst/>
            </a:prstGeom>
            <a:solidFill>
              <a:srgbClr val="9BBB59"/>
            </a:solidFill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b="1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E学习发展团</a:t>
              </a:r>
              <a:endParaRPr lang="zh-CN" altLang="en-US" b="1" noProof="1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526088" y="1644650"/>
            <a:ext cx="3186112" cy="2892425"/>
            <a:chOff x="8658" y="3010"/>
            <a:chExt cx="5016" cy="4556"/>
          </a:xfrm>
        </p:grpSpPr>
        <p:pic>
          <p:nvPicPr>
            <p:cNvPr id="170000" name="图片 7" descr="语文青年教师成长团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58" y="3010"/>
              <a:ext cx="5017" cy="3765"/>
            </a:xfrm>
            <a:prstGeom prst="hexagon">
              <a:avLst/>
            </a:prstGeom>
            <a:noFill/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0002" name="文本框 10"/>
            <p:cNvSpPr txBox="1"/>
            <p:nvPr/>
          </p:nvSpPr>
          <p:spPr>
            <a:xfrm>
              <a:off x="9165" y="6960"/>
              <a:ext cx="4000" cy="606"/>
            </a:xfrm>
            <a:prstGeom prst="rect">
              <a:avLst/>
            </a:prstGeom>
            <a:solidFill>
              <a:srgbClr val="9BBB59"/>
            </a:solidFill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wrap="square" anchor="t">
              <a:spAutoFit/>
            </a:bodyPr>
            <a:lstStyle/>
            <a:p>
              <a:pPr algn="ctr"/>
              <a:r>
                <a:rPr lang="zh-CN" altLang="en-US" b="1" noProof="1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语文青年教师成长团</a:t>
              </a:r>
              <a:endParaRPr lang="zh-CN" altLang="en-US" b="1" noProof="1">
                <a:latin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4、教研长程策划，夯实过程，提升了教师素养。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</a:t>
            </a:r>
            <a:r>
              <a:rPr lang="zh-CN" altLang="en-US" sz="1800" dirty="0">
                <a:sym typeface="+mn-ea"/>
              </a:rPr>
              <a:t>搭建平台，多元评价，外化成长</a:t>
            </a:r>
            <a:endParaRPr lang="zh-CN" altLang="zh-CN" sz="1800" dirty="0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0660" y="1294764"/>
            <a:ext cx="3816350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zh-CN" alt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放大过程节点增值</a:t>
            </a:r>
            <a:endParaRPr lang="zh-CN" altLang="en-US" sz="2400" b="1" strike="noStrike" noProof="1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pic>
        <p:nvPicPr>
          <p:cNvPr id="172046" name="图片 2" descr="基地校回放班队课"/>
          <p:cNvPicPr>
            <a:picLocks noChangeAspect="1"/>
          </p:cNvPicPr>
          <p:nvPr/>
        </p:nvPicPr>
        <p:blipFill>
          <a:blip r:embed="rId5" cstate="print"/>
          <a:srcRect t="-619" r="-324"/>
          <a:stretch>
            <a:fillRect/>
          </a:stretch>
        </p:blipFill>
        <p:spPr>
          <a:xfrm>
            <a:off x="117475" y="2416175"/>
            <a:ext cx="2946400" cy="2065338"/>
          </a:xfrm>
          <a:prstGeom prst="round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2047" name="Picture 5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90875" y="2225675"/>
            <a:ext cx="3267075" cy="1058863"/>
          </a:xfrm>
          <a:prstGeom prst="rect">
            <a:avLst/>
          </a:prstGeom>
          <a:noFill/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2049" name="图片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35738" y="1254125"/>
            <a:ext cx="2446338" cy="3533775"/>
          </a:xfrm>
          <a:prstGeom prst="rect">
            <a:avLst/>
          </a:prstGeom>
          <a:noFill/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2048" name="Picture 5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49600" y="3567113"/>
            <a:ext cx="3262313" cy="1028700"/>
          </a:xfrm>
          <a:prstGeom prst="rect">
            <a:avLst/>
          </a:prstGeom>
          <a:noFill/>
          <a:ln w="9525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2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20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20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2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3"/>
          <p:cNvSpPr>
            <a:spLocks noChangeArrowheads="1"/>
          </p:cNvSpPr>
          <p:nvPr/>
        </p:nvSpPr>
        <p:spPr bwMode="auto">
          <a:xfrm>
            <a:off x="374015" y="1089660"/>
            <a:ext cx="8472170" cy="117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457200" fontAlgn="auto">
              <a:lnSpc>
                <a:spcPct val="130000"/>
              </a:lnSpc>
              <a:buNone/>
              <a:extLst>
                <a:ext uri="{35155182-B16C-46BC-9424-99874614C6A1}">
                  <wpsdc:indentchars xmlns="" xmlns:wpsdc="http://www.wps.cn/officeDocument/2017/drawingmlCustomData" val="200" checksum="59296752"/>
                </a:ext>
              </a:extLst>
            </a:pPr>
            <a:r>
              <a:rPr lang="zh-CN" sz="1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一校两园文化统整，整体建构，</a:t>
            </a:r>
            <a:r>
              <a:rPr lang="zh-CN" sz="1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自然景观与文化思想交相辉映，</a:t>
            </a:r>
            <a:r>
              <a:rPr lang="zh-CN" sz="1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加强了各大楼门厅、主题长廊、校园十景的设计和使用，着力打造“一坊二墙三庭四季”</a:t>
            </a:r>
            <a:r>
              <a:rPr lang="zh-CN" sz="1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环境文化</a:t>
            </a:r>
            <a:r>
              <a:rPr lang="zh-CN" sz="18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，让校园成为</a:t>
            </a:r>
            <a:r>
              <a:rPr lang="zh-CN" sz="1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全体师生诗意成长、自由创享的幸福家园！</a:t>
            </a:r>
            <a:endParaRPr lang="zh-CN" altLang="en-US" sz="1800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5" y="586105"/>
            <a:ext cx="3364230" cy="349250"/>
          </a:xfrm>
        </p:spPr>
        <p:txBody>
          <a:bodyPr/>
          <a:lstStyle/>
          <a:p>
            <a:r>
              <a:rPr lang="zh-CN" sz="1800">
                <a:sym typeface="+mn-ea"/>
              </a:rPr>
              <a:t>二、两园承一脉，桃李共芳华</a:t>
            </a:r>
            <a:r>
              <a:rPr lang="zh-CN" sz="1800">
                <a:solidFill>
                  <a:schemeClr val="bg1"/>
                </a:solidFill>
                <a:sym typeface="+mn-ea"/>
              </a:rPr>
              <a:t>。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zh-CN" altLang="en-US" sz="2000" strike="noStrike" spc="300" noProof="1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盘点——三年是善真文化的激扬</a:t>
            </a:r>
          </a:p>
        </p:txBody>
      </p:sp>
      <p:pic>
        <p:nvPicPr>
          <p:cNvPr id="34" name="图片 33" descr="操场景观小品_副本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32940" y="2274570"/>
            <a:ext cx="3825875" cy="25869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图片 34" descr="大厅接待区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32940" y="2259965"/>
            <a:ext cx="3832860" cy="25914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35" descr="行政楼舞蹈教室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20240" y="2255520"/>
            <a:ext cx="3857625" cy="26009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36" descr="校园电视台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82140" y="2255520"/>
            <a:ext cx="3875405" cy="2613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37" descr="心理咨询室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31035" y="2272665"/>
            <a:ext cx="3835400" cy="25920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38" descr="智山庭0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43735" y="2259965"/>
            <a:ext cx="3827780" cy="2586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39" descr="智水庭0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891665" y="2274570"/>
            <a:ext cx="3861435" cy="26092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40" descr="智源庭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05635" y="2259965"/>
            <a:ext cx="3861435" cy="26104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4、教研长程策划，夯实过程，提升了教师素养。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</a:t>
            </a:r>
            <a:r>
              <a:rPr lang="zh-CN" altLang="en-US" sz="1800" dirty="0">
                <a:sym typeface="+mn-ea"/>
              </a:rPr>
              <a:t>搭建平台，多元评价，外化成长</a:t>
            </a:r>
            <a:endParaRPr lang="zh-CN" altLang="zh-CN" sz="1800" dirty="0">
              <a:sym typeface="+mn-ea"/>
            </a:endParaRPr>
          </a:p>
        </p:txBody>
      </p:sp>
      <p:sp>
        <p:nvSpPr>
          <p:cNvPr id="174093" name="文本框 4"/>
          <p:cNvSpPr txBox="1"/>
          <p:nvPr/>
        </p:nvSpPr>
        <p:spPr>
          <a:xfrm>
            <a:off x="254635" y="1138555"/>
            <a:ext cx="8634413" cy="32778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第四轮规划的三年中，</a:t>
            </a:r>
            <a:r>
              <a:rPr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</a:t>
            </a:r>
            <a:r>
              <a:rPr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名教师进入五级梯队；区基本功竞赛一等奖以上有</a:t>
            </a:r>
            <a:r>
              <a:rPr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人次，其中曹燕、王佳佳老师获市评优课一等奖，王粲老师获省音乐基本功比赛二等奖；曹燕老师获省语文评优课一等奖；并于17年成为常州市首届“青年教师英才培养对象”；教师有</a:t>
            </a:r>
            <a:r>
              <a:rPr sz="4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</a:t>
            </a:r>
            <a:r>
              <a:rPr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多篇论文发表、获奖。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740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3" grpId="0"/>
      <p:bldP spid="174093" grpId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4、教研长程策划，夯实过程，提升了教师素养。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t="52859" r="80712"/>
          <a:stretch>
            <a:fillRect/>
          </a:stretch>
        </p:blipFill>
        <p:spPr>
          <a:xfrm>
            <a:off x="7675247" y="411510"/>
            <a:ext cx="1358035" cy="18786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EF6">
                  <a:alpha val="100000"/>
                </a:srgbClr>
              </a:clrFrom>
              <a:clrTo>
                <a:srgbClr val="FFFEF6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25" y="2058670"/>
            <a:ext cx="3193415" cy="2707005"/>
          </a:xfrm>
          <a:prstGeom prst="rect">
            <a:avLst/>
          </a:prstGeom>
        </p:spPr>
      </p:pic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3007360" y="980440"/>
            <a:ext cx="5763260" cy="379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lang="zh-CN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1.形成了组长责任制下的教研文化，创生教研分级共同化、集体备课板块化、学习研讨一体化、主题沙龙专题化、培训资源共享化研修机制。</a:t>
            </a:r>
            <a:endParaRPr lang="zh-CN" sz="1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2.形成了“感动教师”、“月度人物”、“团队展示”、“级组汇报”等教师团队、个人发展评价机制。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3.形成了“名师培育”、“青蓝结对”、“项目合作”等教师梯队建设培养机制。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>
              <a:lnSpc>
                <a:spcPct val="150000"/>
              </a:lnSpc>
              <a:buNone/>
            </a:pP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4.教师素养得到了极大的提升。</a:t>
            </a:r>
            <a:endParaRPr lang="zh-CN" altLang="en-US" sz="1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1800" dirty="0">
                <a:sym typeface="+mn-ea"/>
              </a:rPr>
              <a:t>目标达成简述：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90" y="763614"/>
            <a:ext cx="3386936" cy="3526604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4541643" y="1767493"/>
            <a:ext cx="494046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01</a:t>
            </a:r>
          </a:p>
        </p:txBody>
      </p:sp>
      <p:sp>
        <p:nvSpPr>
          <p:cNvPr id="32" name="TextBox 28"/>
          <p:cNvSpPr txBox="1"/>
          <p:nvPr/>
        </p:nvSpPr>
        <p:spPr>
          <a:xfrm>
            <a:off x="3587750" y="1767205"/>
            <a:ext cx="875030" cy="23056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搭建平台，</a:t>
            </a:r>
          </a:p>
          <a:p>
            <a:pPr algn="ctr">
              <a:lnSpc>
                <a:spcPct val="125000"/>
              </a:lnSpc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提升引领力。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4462780" y="1767205"/>
            <a:ext cx="0" cy="2247265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2213848" y="1767493"/>
            <a:ext cx="494046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02</a:t>
            </a:r>
          </a:p>
        </p:txBody>
      </p:sp>
      <p:sp>
        <p:nvSpPr>
          <p:cNvPr id="35" name="TextBox 28"/>
          <p:cNvSpPr txBox="1"/>
          <p:nvPr/>
        </p:nvSpPr>
        <p:spPr>
          <a:xfrm>
            <a:off x="1259840" y="1767205"/>
            <a:ext cx="875030" cy="23056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系列设计活动，</a:t>
            </a:r>
          </a:p>
          <a:p>
            <a:pPr algn="ctr">
              <a:lnSpc>
                <a:spcPct val="125000"/>
              </a:lnSpc>
            </a:pP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提升品牌力。</a:t>
            </a:r>
          </a:p>
        </p:txBody>
      </p:sp>
      <p:cxnSp>
        <p:nvCxnSpPr>
          <p:cNvPr id="36" name="直接连接符 35"/>
          <p:cNvCxnSpPr/>
          <p:nvPr/>
        </p:nvCxnSpPr>
        <p:spPr>
          <a:xfrm>
            <a:off x="2134870" y="1767205"/>
            <a:ext cx="0" cy="219964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  <p:bldP spid="34" grpId="0"/>
      <p:bldP spid="35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1</a:t>
            </a:r>
            <a:r>
              <a:rPr lang="zh-CN" altLang="zh-CN" sz="1800" dirty="0">
                <a:sym typeface="+mn-ea"/>
              </a:rPr>
              <a:t>、</a:t>
            </a:r>
            <a:r>
              <a:rPr lang="zh-CN" altLang="en-US" sz="1800" dirty="0">
                <a:sym typeface="+mn-ea"/>
              </a:rPr>
              <a:t>搭建平台，提升引领力</a:t>
            </a:r>
            <a:endParaRPr lang="zh-CN" altLang="zh-CN" sz="1800" dirty="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70535" y="1417955"/>
            <a:ext cx="7586980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55600">
              <a:lnSpc>
                <a:spcPct val="200000"/>
              </a:lnSpc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搭建“年级组建设”“动感中队创建”的平台，在机制构建中探寻经验，探索学科融合，追求全员育人，促队伍建设的再提升。进一步清晰班级建设目标，打造班级品牌。</a:t>
            </a:r>
            <a:endParaRPr lang="zh-CN" altLang="en-US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sp>
        <p:nvSpPr>
          <p:cNvPr id="14" name="云形 13"/>
          <p:cNvSpPr/>
          <p:nvPr/>
        </p:nvSpPr>
        <p:spPr>
          <a:xfrm>
            <a:off x="1898650" y="1268413"/>
            <a:ext cx="6273800" cy="3224213"/>
          </a:xfrm>
          <a:prstGeom prst="cloud">
            <a:avLst/>
          </a:prstGeom>
          <a:blipFill rotWithShape="1">
            <a:blip r:embed="rId5" cstate="print"/>
            <a:stretch>
              <a:fillRect/>
            </a:stretch>
          </a:blipFill>
          <a:ln>
            <a:solidFill>
              <a:srgbClr val="9BBB5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/>
          </a:p>
        </p:txBody>
      </p:sp>
      <p:sp>
        <p:nvSpPr>
          <p:cNvPr id="5" name="文本框 4"/>
          <p:cNvSpPr txBox="1"/>
          <p:nvPr/>
        </p:nvSpPr>
        <p:spPr>
          <a:xfrm>
            <a:off x="7023100" y="4378325"/>
            <a:ext cx="1946275" cy="368300"/>
          </a:xfrm>
          <a:prstGeom prst="rect">
            <a:avLst/>
          </a:prstGeom>
          <a:solidFill>
            <a:srgbClr val="F392A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1800" b="1" strike="noStrike" noProof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薛小好声音</a:t>
            </a:r>
          </a:p>
        </p:txBody>
      </p:sp>
      <p:pic>
        <p:nvPicPr>
          <p:cNvPr id="88074" name="图片 5" descr="最具气质奖 三（8）王欣怡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6075" y="1270000"/>
            <a:ext cx="5407025" cy="3476625"/>
          </a:xfrm>
          <a:prstGeom prst="rect">
            <a:avLst/>
          </a:prstGeom>
          <a:noFill/>
          <a:ln w="25400">
            <a:solidFill>
              <a:srgbClr val="9BBB5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8075" name="图片 7" descr="最佳风采奖 二（1）郑子彦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605" y="1270000"/>
            <a:ext cx="4838065" cy="3477260"/>
          </a:xfrm>
          <a:prstGeom prst="rect">
            <a:avLst/>
          </a:prstGeom>
          <a:noFill/>
          <a:ln w="25400">
            <a:solidFill>
              <a:srgbClr val="9BBB59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6172835" y="752475"/>
            <a:ext cx="248094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base"/>
            <a:r>
              <a:rPr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校级活动树精品</a:t>
            </a:r>
            <a:endParaRPr lang="zh-CN" sz="24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20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8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bldLvl="0" animBg="1"/>
      <p:bldP spid="6" grpId="0" bldLvl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2110" y="4625975"/>
            <a:ext cx="1946275" cy="368300"/>
          </a:xfrm>
          <a:prstGeom prst="rect">
            <a:avLst/>
          </a:prstGeom>
          <a:solidFill>
            <a:srgbClr val="F392AB">
              <a:alpha val="91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1800" b="1" strike="noStrike" noProof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三级运动会</a:t>
            </a:r>
          </a:p>
        </p:txBody>
      </p:sp>
      <p:sp>
        <p:nvSpPr>
          <p:cNvPr id="16" name="云形 15"/>
          <p:cNvSpPr/>
          <p:nvPr/>
        </p:nvSpPr>
        <p:spPr>
          <a:xfrm>
            <a:off x="745173" y="1339850"/>
            <a:ext cx="6262688" cy="3509963"/>
          </a:xfrm>
          <a:prstGeom prst="cloud">
            <a:avLst/>
          </a:prstGeom>
          <a:blipFill rotWithShape="1">
            <a:blip r:embed="rId5" cstate="print"/>
            <a:stretch>
              <a:fillRect/>
            </a:stretch>
          </a:blipFill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0122" name="图片 8" descr="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0910" y="1579563"/>
            <a:ext cx="5892800" cy="3030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123" name="图片 10" descr="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5173" y="1449388"/>
            <a:ext cx="6657975" cy="3160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0124" name="图片 6" descr="7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0910" y="1466850"/>
            <a:ext cx="6354445" cy="3143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/>
        </p:nvSpPr>
        <p:spPr>
          <a:xfrm>
            <a:off x="5871845" y="1000125"/>
            <a:ext cx="248094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base"/>
            <a:r>
              <a:rPr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校级活动树精品</a:t>
            </a:r>
            <a:endParaRPr lang="zh-CN" sz="24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90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bldLvl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sp>
        <p:nvSpPr>
          <p:cNvPr id="18" name="云形 17"/>
          <p:cNvSpPr/>
          <p:nvPr/>
        </p:nvSpPr>
        <p:spPr>
          <a:xfrm>
            <a:off x="196850" y="1321435"/>
            <a:ext cx="6340475" cy="3224213"/>
          </a:xfrm>
          <a:prstGeom prst="cloud">
            <a:avLst/>
          </a:prstGeom>
          <a:blipFill rotWithShape="1">
            <a:blip r:embed="rId5" cstate="print"/>
            <a:stretch>
              <a:fillRect l="-2000"/>
            </a:stretch>
          </a:blipFill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trike="noStrike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2170" name="图片 5" descr="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62088" y="1664335"/>
            <a:ext cx="3533775" cy="2649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71" name="图片 7" descr="5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40000" y="1502410"/>
            <a:ext cx="3236913" cy="2943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72" name="图片 4" descr="DSC0344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51325" y="1200785"/>
            <a:ext cx="4429125" cy="3644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6357938" y="4545648"/>
            <a:ext cx="1946275" cy="368300"/>
          </a:xfrm>
          <a:prstGeom prst="rect">
            <a:avLst/>
          </a:prstGeom>
          <a:solidFill>
            <a:srgbClr val="F392AB">
              <a:alpha val="62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1800" b="1" strike="noStrike" noProof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六一欢乐颂</a:t>
            </a:r>
          </a:p>
        </p:txBody>
      </p:sp>
      <p:sp>
        <p:nvSpPr>
          <p:cNvPr id="6" name="矩形 5"/>
          <p:cNvSpPr/>
          <p:nvPr/>
        </p:nvSpPr>
        <p:spPr>
          <a:xfrm>
            <a:off x="5890260" y="861060"/>
            <a:ext cx="248094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base"/>
            <a:r>
              <a:rPr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校级活动树精品</a:t>
            </a:r>
            <a:endParaRPr lang="zh-CN" sz="24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92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92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fill="hold"/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92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fill="hold"/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176010" y="1104900"/>
            <a:ext cx="248094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base"/>
            <a:r>
              <a:rPr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校级活动树精品</a:t>
            </a:r>
            <a:endParaRPr lang="zh-CN" sz="24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3" name="图片 12" descr="二（4）陈姚 宋依宁 涂瑜菲 张一涵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870" y="1519555"/>
            <a:ext cx="2562225" cy="1708150"/>
          </a:xfrm>
          <a:prstGeom prst="plaque">
            <a:avLst/>
          </a:prstGeom>
          <a:ln w="28575">
            <a:solidFill>
              <a:srgbClr val="9BBB59"/>
            </a:solidFill>
          </a:ln>
        </p:spPr>
      </p:pic>
      <p:pic>
        <p:nvPicPr>
          <p:cNvPr id="14" name="图片 13" descr="三（13）吴梓涵 王晨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28115" y="3002915"/>
            <a:ext cx="3125470" cy="2083435"/>
          </a:xfrm>
          <a:prstGeom prst="heart">
            <a:avLst/>
          </a:prstGeom>
          <a:ln w="28575">
            <a:solidFill>
              <a:srgbClr val="9BBB59"/>
            </a:solidFill>
          </a:ln>
        </p:spPr>
      </p:pic>
      <p:pic>
        <p:nvPicPr>
          <p:cNvPr id="15" name="图片 14" descr="五（7）包莘颜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24250" y="1483995"/>
            <a:ext cx="2600960" cy="1774190"/>
          </a:xfrm>
          <a:prstGeom prst="round2DiagRect">
            <a:avLst/>
          </a:prstGeom>
          <a:ln w="28575">
            <a:solidFill>
              <a:srgbClr val="9BBB59"/>
            </a:solidFill>
          </a:ln>
        </p:spPr>
      </p:pic>
      <p:pic>
        <p:nvPicPr>
          <p:cNvPr id="16" name="图片 15" descr="五（7）王浩宇 一（1）封士泽 五（5）傅海晨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81295" y="2713355"/>
            <a:ext cx="3043555" cy="1910080"/>
          </a:xfrm>
          <a:prstGeom prst="plus">
            <a:avLst/>
          </a:prstGeom>
          <a:ln w="28575">
            <a:solidFill>
              <a:srgbClr val="9BBB59"/>
            </a:solidFill>
          </a:ln>
        </p:spPr>
      </p:pic>
      <p:pic>
        <p:nvPicPr>
          <p:cNvPr id="17" name="图片 16" descr="合影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59840" y="1529080"/>
            <a:ext cx="5233035" cy="3260725"/>
          </a:xfrm>
          <a:prstGeom prst="roundRect">
            <a:avLst/>
          </a:prstGeom>
          <a:ln w="28575">
            <a:solidFill>
              <a:srgbClr val="9BBB59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6710363" y="4623118"/>
            <a:ext cx="1946275" cy="368300"/>
          </a:xfrm>
          <a:prstGeom prst="rect">
            <a:avLst/>
          </a:prstGeom>
          <a:solidFill>
            <a:srgbClr val="F392AB">
              <a:alpha val="85000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 fontAlgn="base"/>
            <a:r>
              <a:rPr lang="zh-CN" altLang="en-US" sz="1800" b="1" strike="noStrike" noProof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舞林大会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pic>
        <p:nvPicPr>
          <p:cNvPr id="124938" name="图片 14" descr="824@@N4HMM23~B2JE(C2YZI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00000">
            <a:off x="1852292" y="1910080"/>
            <a:ext cx="2007870" cy="1131570"/>
          </a:xfrm>
          <a:prstGeom prst="round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4939" name="图片 19" descr="IMG_20160331_08202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1420000">
            <a:off x="197803" y="2066605"/>
            <a:ext cx="1490662" cy="2652712"/>
          </a:xfrm>
          <a:prstGeom prst="round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4940" name="图片 21" descr="QQ图片201603311646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40000">
            <a:off x="1840865" y="3365500"/>
            <a:ext cx="1806575" cy="1356995"/>
          </a:xfrm>
          <a:prstGeom prst="round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4941" name="图片 1" descr="2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360000">
            <a:off x="4440555" y="1759585"/>
            <a:ext cx="2116455" cy="1193800"/>
          </a:xfrm>
          <a:prstGeom prst="round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4942" name="图片 2" descr="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52875" y="3319142"/>
            <a:ext cx="2104390" cy="1580515"/>
          </a:xfrm>
          <a:prstGeom prst="round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4943" name="文本框 99"/>
          <p:cNvSpPr/>
          <p:nvPr/>
        </p:nvSpPr>
        <p:spPr>
          <a:xfrm>
            <a:off x="3453128" y="2924807"/>
            <a:ext cx="2604135" cy="613679"/>
          </a:xfrm>
          <a:prstGeom prst="doubleWave">
            <a:avLst/>
          </a:prstGeom>
          <a:ln>
            <a:solidFill>
              <a:srgbClr val="9BBB5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书画中的春景</a:t>
            </a:r>
          </a:p>
        </p:txBody>
      </p:sp>
      <p:pic>
        <p:nvPicPr>
          <p:cNvPr id="124944" name="图片 3" descr="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40000">
            <a:off x="6668767" y="1509395"/>
            <a:ext cx="2201545" cy="1652905"/>
          </a:xfrm>
          <a:prstGeom prst="round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4945" name="图片 1" descr="5E0950ADE3D4070C243D15C8D12E76CB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21300000">
            <a:off x="6241415" y="3238818"/>
            <a:ext cx="2624138" cy="1479550"/>
          </a:xfrm>
          <a:prstGeom prst="round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238760" y="1292225"/>
            <a:ext cx="5475605" cy="48323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畅玩乐享</a:t>
            </a:r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主题课程之探春系列活动</a:t>
            </a:r>
          </a:p>
        </p:txBody>
      </p:sp>
      <p:sp>
        <p:nvSpPr>
          <p:cNvPr id="6" name="矩形 5"/>
          <p:cNvSpPr/>
          <p:nvPr/>
        </p:nvSpPr>
        <p:spPr>
          <a:xfrm>
            <a:off x="5805170" y="854710"/>
            <a:ext cx="248094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base"/>
            <a:r>
              <a:rPr 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年级</a:t>
            </a:r>
            <a:r>
              <a:rPr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活动</a:t>
            </a:r>
            <a:r>
              <a:rPr 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成系列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99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4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4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4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99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4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4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99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49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4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49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99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43" grpId="0" bldLvl="0" animBg="1"/>
      <p:bldP spid="5" grpId="0" bldLvl="0" animBg="1"/>
      <p:bldP spid="6" grpId="0" bldLvl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8760" y="1292225"/>
            <a:ext cx="5475605" cy="48323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畅玩乐享</a:t>
            </a:r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主题课程之探春系列活动</a:t>
            </a:r>
          </a:p>
        </p:txBody>
      </p:sp>
      <p:sp>
        <p:nvSpPr>
          <p:cNvPr id="6" name="矩形 5"/>
          <p:cNvSpPr/>
          <p:nvPr/>
        </p:nvSpPr>
        <p:spPr>
          <a:xfrm>
            <a:off x="5805170" y="854710"/>
            <a:ext cx="248094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base"/>
            <a:r>
              <a:rPr 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年级</a:t>
            </a:r>
            <a:r>
              <a:rPr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活动</a:t>
            </a:r>
            <a:r>
              <a:rPr 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成系列</a:t>
            </a:r>
          </a:p>
        </p:txBody>
      </p:sp>
      <p:pic>
        <p:nvPicPr>
          <p:cNvPr id="3" name="图片 1" descr="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0020" y="3128010"/>
            <a:ext cx="2150745" cy="1614170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" descr="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38275" y="1775460"/>
            <a:ext cx="2377440" cy="1623695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7" descr="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61175" y="1451607"/>
            <a:ext cx="2256155" cy="1676400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9" descr="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73547" y="1775460"/>
            <a:ext cx="2379980" cy="1784985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0" descr="3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97175" y="3272790"/>
            <a:ext cx="2173605" cy="1631950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1" descr="3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86120" y="3272787"/>
            <a:ext cx="2375535" cy="1560195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99"/>
          <p:cNvSpPr/>
          <p:nvPr/>
        </p:nvSpPr>
        <p:spPr>
          <a:xfrm>
            <a:off x="4161469" y="4260437"/>
            <a:ext cx="2604135" cy="621449"/>
          </a:xfrm>
          <a:prstGeom prst="doubleWave">
            <a:avLst/>
          </a:prstGeom>
          <a:ln>
            <a:solidFill>
              <a:srgbClr val="9BBB5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种植</a:t>
            </a:r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中的春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99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99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2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5" y="586105"/>
            <a:ext cx="3335655" cy="349250"/>
          </a:xfrm>
        </p:spPr>
        <p:txBody>
          <a:bodyPr/>
          <a:lstStyle/>
          <a:p>
            <a:r>
              <a:rPr lang="zh-CN" sz="1800">
                <a:sym typeface="+mn-ea"/>
              </a:rPr>
              <a:t>二、两园承一脉，桃</a:t>
            </a:r>
            <a:r>
              <a:rPr lang="zh-CN" sz="1800">
                <a:solidFill>
                  <a:schemeClr val="bg1"/>
                </a:solidFill>
                <a:sym typeface="+mn-ea"/>
              </a:rPr>
              <a:t>李共芳华。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zh-CN" altLang="en-US" sz="2000" strike="noStrike" spc="300" noProof="1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盘点——三年是善真文化的激扬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175895" y="1395095"/>
            <a:ext cx="5020211" cy="3164642"/>
            <a:chOff x="234" y="3802"/>
            <a:chExt cx="7426" cy="3822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grpSp>
          <p:nvGrpSpPr>
            <p:cNvPr id="18" name="组合 17"/>
            <p:cNvGrpSpPr/>
            <p:nvPr/>
          </p:nvGrpSpPr>
          <p:grpSpPr>
            <a:xfrm>
              <a:off x="234" y="3802"/>
              <a:ext cx="7426" cy="3822"/>
              <a:chOff x="162" y="3100"/>
              <a:chExt cx="9369" cy="4822"/>
            </a:xfrm>
          </p:grpSpPr>
          <p:grpSp>
            <p:nvGrpSpPr>
              <p:cNvPr id="17" name="组合 16"/>
              <p:cNvGrpSpPr/>
              <p:nvPr/>
            </p:nvGrpSpPr>
            <p:grpSpPr>
              <a:xfrm>
                <a:off x="162" y="3100"/>
                <a:ext cx="9369" cy="4822"/>
                <a:chOff x="162" y="3100"/>
                <a:chExt cx="9369" cy="4822"/>
              </a:xfrm>
            </p:grpSpPr>
            <p:pic>
              <p:nvPicPr>
                <p:cNvPr id="6" name="图片 5" descr="开放书吧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1791" y="3299"/>
                  <a:ext cx="2665" cy="1886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7" name="图片 6" descr="科技俱乐部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5867" y="3302"/>
                  <a:ext cx="2665" cy="1886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3" name="图片 2" descr="文化连廊"/>
                <p:cNvPicPr>
                  <a:picLocks noChangeAspect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6866" y="4695"/>
                  <a:ext cx="2665" cy="1886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5" name="图片 4" descr="校园环境之变1"/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3798" y="6144"/>
                  <a:ext cx="2666" cy="1778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2" name="图片 11" descr="校园环境之变2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6381" y="6035"/>
                  <a:ext cx="2306" cy="1729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3" name="图片 12" descr="校园环境之变3"/>
                <p:cNvPicPr>
                  <a:picLocks noChangeAspect="1"/>
                </p:cNvPicPr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2607" y="4749"/>
                  <a:ext cx="2666" cy="1779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4" name="图片 13" descr="校园环境之变4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3950" y="3295"/>
                  <a:ext cx="2099" cy="1400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5" name="图片 14" descr="校园环境之变5"/>
                <p:cNvPicPr>
                  <a:picLocks noChangeAspect="1"/>
                </p:cNvPicPr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1791" y="6474"/>
                  <a:ext cx="2000" cy="1339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16" name="图片 15" descr="校园环境之变6"/>
                <p:cNvPicPr>
                  <a:picLocks noChangeAspect="1"/>
                </p:cNvPicPr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162" y="3100"/>
                  <a:ext cx="1823" cy="1260"/>
                </a:xfrm>
                <a:prstGeom prst="decagon">
                  <a:avLst/>
                </a:prstGeom>
                <a:ln w="25400">
                  <a:solidFill>
                    <a:schemeClr val="bg1"/>
                  </a:solidFill>
                </a:ln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19" name="图片 18" descr="校园环境之变7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 rot="21180000">
                <a:off x="213" y="5062"/>
                <a:ext cx="1629" cy="2445"/>
              </a:xfrm>
              <a:prstGeom prst="decagon">
                <a:avLst/>
              </a:prstGeom>
            </p:spPr>
          </p:pic>
        </p:grpSp>
        <p:sp>
          <p:nvSpPr>
            <p:cNvPr id="21" name="矩形 20"/>
            <p:cNvSpPr/>
            <p:nvPr/>
          </p:nvSpPr>
          <p:spPr>
            <a:xfrm>
              <a:off x="846" y="4801"/>
              <a:ext cx="680" cy="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sz="2800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</a:rPr>
                <a:t>本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1492" y="5455"/>
              <a:ext cx="680" cy="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sz="2800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</a:rPr>
                <a:t>部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4195" y="4886"/>
              <a:ext cx="680" cy="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sz="2800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</a:rPr>
                <a:t>风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4841" y="5540"/>
              <a:ext cx="680" cy="6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sz="2800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</a:rPr>
                <a:t>采</a:t>
              </a:r>
            </a:p>
          </p:txBody>
        </p:sp>
      </p:grpSp>
      <p:grpSp>
        <p:nvGrpSpPr>
          <p:cNvPr id="114699" name="组合 41"/>
          <p:cNvGrpSpPr/>
          <p:nvPr/>
        </p:nvGrpSpPr>
        <p:grpSpPr>
          <a:xfrm>
            <a:off x="4869180" y="735965"/>
            <a:ext cx="3988435" cy="3817645"/>
            <a:chOff x="7570" y="2137"/>
            <a:chExt cx="6730" cy="626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20" name="图片 19" descr="大厅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70" y="2227"/>
              <a:ext cx="2407" cy="1703"/>
            </a:xfrm>
            <a:prstGeom prst="dodecagon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26" descr="队室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22" y="4153"/>
              <a:ext cx="2407" cy="1703"/>
            </a:xfrm>
            <a:prstGeom prst="dodecagon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图片 27" descr="心理咨询室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477" y="6128"/>
              <a:ext cx="2407" cy="1703"/>
            </a:xfrm>
            <a:prstGeom prst="dodecagon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图片 28" descr="智山庭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461" y="6258"/>
              <a:ext cx="2407" cy="1703"/>
            </a:xfrm>
            <a:prstGeom prst="dodecagon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图片 29" descr="智水庭03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1749" y="4135"/>
              <a:ext cx="2407" cy="1703"/>
            </a:xfrm>
            <a:prstGeom prst="dodecagon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图片 30" descr="智源庭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893" y="2137"/>
              <a:ext cx="2407" cy="1703"/>
            </a:xfrm>
            <a:prstGeom prst="dodecagon">
              <a:avLst/>
            </a:prstGeom>
            <a:ln w="2540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2" name="矩形 31"/>
            <p:cNvSpPr/>
            <p:nvPr/>
          </p:nvSpPr>
          <p:spPr>
            <a:xfrm>
              <a:off x="10529" y="2769"/>
              <a:ext cx="1320" cy="25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 fontAlgn="base"/>
              <a:r>
                <a:rPr lang="zh-CN" altLang="en-US" sz="3200" b="1" strike="noStrike" noProof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8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</a:rPr>
                <a:t>奥</a:t>
              </a:r>
              <a:endParaRPr lang="zh-CN" altLang="en-US" sz="3200" b="1" strike="noStrike" noProof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pPr algn="ctr" fontAlgn="base"/>
              <a:endParaRPr lang="zh-CN" altLang="en-US" sz="3200" b="1" strike="noStrike" noProof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pPr algn="ctr" fontAlgn="base"/>
              <a:r>
                <a:rPr lang="zh-CN" altLang="en-US" sz="3200" b="1" strike="noStrike" noProof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008000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华文行楷" panose="02010800040101010101" pitchFamily="2" charset="-122"/>
                  <a:ea typeface="华文行楷" panose="02010800040101010101" pitchFamily="2" charset="-122"/>
                  <a:cs typeface="+mn-ea"/>
                </a:rPr>
                <a:t>园</a:t>
              </a:r>
              <a:endParaRPr lang="zh-CN" altLang="en-US" sz="3200" b="1" strike="noStrike" noProof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  <p:sp>
          <p:nvSpPr>
            <p:cNvPr id="239628" name="文本框 32"/>
            <p:cNvSpPr txBox="1"/>
            <p:nvPr/>
          </p:nvSpPr>
          <p:spPr>
            <a:xfrm>
              <a:off x="8347" y="3719"/>
              <a:ext cx="1283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b="1">
                  <a:latin typeface="华文行楷" panose="02010800040101010101" pitchFamily="2" charset="-122"/>
                  <a:ea typeface="华文行楷" panose="02010800040101010101" pitchFamily="2" charset="-122"/>
                </a:rPr>
                <a:t>大厅</a:t>
              </a:r>
            </a:p>
          </p:txBody>
        </p:sp>
        <p:sp>
          <p:nvSpPr>
            <p:cNvPr id="239629" name="文本框 33"/>
            <p:cNvSpPr txBox="1"/>
            <p:nvPr/>
          </p:nvSpPr>
          <p:spPr>
            <a:xfrm>
              <a:off x="8967" y="5598"/>
              <a:ext cx="1355" cy="6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b="1">
                  <a:latin typeface="华文行楷" panose="02010800040101010101" pitchFamily="2" charset="-122"/>
                  <a:ea typeface="华文行楷" panose="02010800040101010101" pitchFamily="2" charset="-122"/>
                </a:rPr>
                <a:t>队室</a:t>
              </a:r>
            </a:p>
          </p:txBody>
        </p:sp>
        <p:sp>
          <p:nvSpPr>
            <p:cNvPr id="239630" name="文本框 35"/>
            <p:cNvSpPr txBox="1"/>
            <p:nvPr/>
          </p:nvSpPr>
          <p:spPr>
            <a:xfrm>
              <a:off x="8848" y="7850"/>
              <a:ext cx="2078" cy="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600" b="1">
                  <a:latin typeface="华文行楷" panose="02010800040101010101" pitchFamily="2" charset="-122"/>
                  <a:ea typeface="华文行楷" panose="02010800040101010101" pitchFamily="2" charset="-122"/>
                </a:rPr>
                <a:t>心理咨询室</a:t>
              </a:r>
            </a:p>
          </p:txBody>
        </p:sp>
        <p:sp>
          <p:nvSpPr>
            <p:cNvPr id="239631" name="文本框 36"/>
            <p:cNvSpPr txBox="1"/>
            <p:nvPr/>
          </p:nvSpPr>
          <p:spPr>
            <a:xfrm>
              <a:off x="12478" y="3299"/>
              <a:ext cx="1390" cy="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600" b="1">
                  <a:latin typeface="华文行楷" panose="02010800040101010101" pitchFamily="2" charset="-122"/>
                  <a:ea typeface="华文行楷" panose="02010800040101010101" pitchFamily="2" charset="-122"/>
                </a:rPr>
                <a:t>智源庭</a:t>
              </a:r>
            </a:p>
          </p:txBody>
        </p:sp>
        <p:sp>
          <p:nvSpPr>
            <p:cNvPr id="239632" name="文本框 37"/>
            <p:cNvSpPr txBox="1"/>
            <p:nvPr/>
          </p:nvSpPr>
          <p:spPr>
            <a:xfrm>
              <a:off x="12351" y="5358"/>
              <a:ext cx="1526" cy="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600" b="1">
                  <a:latin typeface="华文行楷" panose="02010800040101010101" pitchFamily="2" charset="-122"/>
                  <a:ea typeface="华文行楷" panose="02010800040101010101" pitchFamily="2" charset="-122"/>
                </a:rPr>
                <a:t>智水庭</a:t>
              </a:r>
            </a:p>
          </p:txBody>
        </p:sp>
        <p:sp>
          <p:nvSpPr>
            <p:cNvPr id="239633" name="文本框 38"/>
            <p:cNvSpPr txBox="1"/>
            <p:nvPr/>
          </p:nvSpPr>
          <p:spPr>
            <a:xfrm>
              <a:off x="11992" y="7538"/>
              <a:ext cx="1524" cy="55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zh-CN" altLang="en-US" sz="1600" b="1">
                  <a:latin typeface="华文行楷" panose="02010800040101010101" pitchFamily="2" charset="-122"/>
                  <a:ea typeface="华文行楷" panose="02010800040101010101" pitchFamily="2" charset="-122"/>
                </a:rPr>
                <a:t>智山庭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8760" y="1292225"/>
            <a:ext cx="5475605" cy="48323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畅玩乐享</a:t>
            </a:r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主题课程之探春系列活动</a:t>
            </a:r>
          </a:p>
        </p:txBody>
      </p:sp>
      <p:sp>
        <p:nvSpPr>
          <p:cNvPr id="6" name="矩形 5"/>
          <p:cNvSpPr/>
          <p:nvPr/>
        </p:nvSpPr>
        <p:spPr>
          <a:xfrm>
            <a:off x="5805170" y="854710"/>
            <a:ext cx="248094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base"/>
            <a:r>
              <a:rPr 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年级</a:t>
            </a:r>
            <a:r>
              <a:rPr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活动</a:t>
            </a:r>
            <a:r>
              <a:rPr 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成系列</a:t>
            </a:r>
          </a:p>
        </p:txBody>
      </p:sp>
      <p:sp>
        <p:nvSpPr>
          <p:cNvPr id="17" name="文本框 99"/>
          <p:cNvSpPr/>
          <p:nvPr/>
        </p:nvSpPr>
        <p:spPr>
          <a:xfrm rot="20760000">
            <a:off x="4153012" y="3955001"/>
            <a:ext cx="2604135" cy="621451"/>
          </a:xfrm>
          <a:prstGeom prst="doubleWave">
            <a:avLst/>
          </a:prstGeom>
          <a:ln>
            <a:solidFill>
              <a:srgbClr val="9BBB5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社区</a:t>
            </a:r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中的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春行</a:t>
            </a:r>
          </a:p>
        </p:txBody>
      </p:sp>
      <p:pic>
        <p:nvPicPr>
          <p:cNvPr id="129035" name="图片 3" descr="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42410" y="1899920"/>
            <a:ext cx="2096135" cy="2230755"/>
          </a:xfrm>
          <a:prstGeom prst="ellipse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29036" name="图片 4" descr="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52895" y="3162300"/>
            <a:ext cx="2321560" cy="1742440"/>
          </a:xfrm>
          <a:prstGeom prst="ellipse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29037" name="图片 5" descr="3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40000">
            <a:off x="2080260" y="2116455"/>
            <a:ext cx="1792605" cy="2394585"/>
          </a:xfrm>
          <a:prstGeom prst="ellipse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29038" name="图片 6" descr="3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8545" y="1299210"/>
            <a:ext cx="2442210" cy="1832610"/>
          </a:xfrm>
          <a:prstGeom prst="ellipse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129039" name="图片 8" descr="3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300000">
            <a:off x="21590" y="1981835"/>
            <a:ext cx="1997710" cy="2664460"/>
          </a:xfrm>
          <a:prstGeom prst="ellipse">
            <a:avLst/>
          </a:prstGeom>
          <a:noFill/>
          <a:ln w="952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99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9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9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9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9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9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9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9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99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17" grpId="0" bldLvl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8760" y="1292225"/>
            <a:ext cx="5475605" cy="48323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畅玩乐享</a:t>
            </a:r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主题课程之探春系列活动</a:t>
            </a:r>
          </a:p>
        </p:txBody>
      </p:sp>
      <p:sp>
        <p:nvSpPr>
          <p:cNvPr id="6" name="矩形 5"/>
          <p:cNvSpPr/>
          <p:nvPr/>
        </p:nvSpPr>
        <p:spPr>
          <a:xfrm>
            <a:off x="5805170" y="854710"/>
            <a:ext cx="248094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base"/>
            <a:r>
              <a:rPr 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年级</a:t>
            </a:r>
            <a:r>
              <a:rPr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活动</a:t>
            </a:r>
            <a:r>
              <a:rPr 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成系列</a:t>
            </a:r>
          </a:p>
        </p:txBody>
      </p:sp>
      <p:pic>
        <p:nvPicPr>
          <p:cNvPr id="131083" name="图片 5" descr="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920" y="1918967"/>
            <a:ext cx="2185035" cy="1640840"/>
          </a:xfrm>
          <a:prstGeom prst="cloud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131084" name="图片 6" descr="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075" y="3336290"/>
            <a:ext cx="2269490" cy="1701165"/>
          </a:xfrm>
          <a:prstGeom prst="cloud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131085" name="图片 8" descr="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57090" y="1874520"/>
            <a:ext cx="2007235" cy="1506220"/>
          </a:xfrm>
          <a:prstGeom prst="cloud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131086" name="图片 9" descr="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61565" y="1874517"/>
            <a:ext cx="2080260" cy="1561465"/>
          </a:xfrm>
          <a:prstGeom prst="cloud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131087" name="图片 11" descr="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66282" y="3416300"/>
            <a:ext cx="2006600" cy="1505585"/>
          </a:xfrm>
          <a:prstGeom prst="cloud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131088" name="图片 12" descr="1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33955" y="3437255"/>
            <a:ext cx="2132330" cy="1600200"/>
          </a:xfrm>
          <a:prstGeom prst="cloud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131090" name="图片 8" descr="7a01f4ad67a72f5c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64325" y="1591942"/>
            <a:ext cx="2101850" cy="1577975"/>
          </a:xfrm>
          <a:prstGeom prst="cloud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131091" name="图片 9" descr="21b7f8a89aec3feb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664325" y="3169917"/>
            <a:ext cx="2333625" cy="1751965"/>
          </a:xfrm>
          <a:prstGeom prst="cloud">
            <a:avLst/>
          </a:prstGeom>
          <a:noFill/>
          <a:ln w="25400">
            <a:solidFill>
              <a:schemeClr val="bg1"/>
            </a:solidFill>
          </a:ln>
          <a:effectLst>
            <a:glow rad="139700">
              <a:schemeClr val="bg1">
                <a:lumMod val="75000"/>
                <a:alpha val="40000"/>
              </a:schemeClr>
            </a:glow>
          </a:effectLst>
        </p:spPr>
      </p:pic>
      <p:sp>
        <p:nvSpPr>
          <p:cNvPr id="20" name="文本框 99"/>
          <p:cNvSpPr/>
          <p:nvPr/>
        </p:nvSpPr>
        <p:spPr>
          <a:xfrm>
            <a:off x="3382010" y="2915285"/>
            <a:ext cx="2604135" cy="621451"/>
          </a:xfrm>
          <a:prstGeom prst="doubleWave">
            <a:avLst/>
          </a:prstGeom>
          <a:ln>
            <a:solidFill>
              <a:srgbClr val="9BBB5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歌舞</a:t>
            </a:r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中的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春韵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99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1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10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1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1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1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1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1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1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99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20" grpId="0" bldLvl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38760" y="1292225"/>
            <a:ext cx="5475605" cy="48323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畅玩乐享</a:t>
            </a:r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主题课程之探春系列活动</a:t>
            </a:r>
          </a:p>
        </p:txBody>
      </p:sp>
      <p:sp>
        <p:nvSpPr>
          <p:cNvPr id="6" name="矩形 5"/>
          <p:cNvSpPr/>
          <p:nvPr/>
        </p:nvSpPr>
        <p:spPr>
          <a:xfrm>
            <a:off x="5805170" y="854710"/>
            <a:ext cx="248094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base"/>
            <a:r>
              <a:rPr 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年级</a:t>
            </a:r>
            <a:r>
              <a:rPr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活动</a:t>
            </a:r>
            <a:r>
              <a:rPr 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成系列</a:t>
            </a:r>
          </a:p>
        </p:txBody>
      </p:sp>
      <p:sp>
        <p:nvSpPr>
          <p:cNvPr id="20" name="文本框 99"/>
          <p:cNvSpPr/>
          <p:nvPr/>
        </p:nvSpPr>
        <p:spPr>
          <a:xfrm>
            <a:off x="5445125" y="3948430"/>
            <a:ext cx="2604135" cy="621451"/>
          </a:xfrm>
          <a:prstGeom prst="doubleWave">
            <a:avLst/>
          </a:prstGeom>
          <a:ln>
            <a:solidFill>
              <a:srgbClr val="9BBB5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校园</a:t>
            </a:r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中的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春趣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40665" y="1881188"/>
            <a:ext cx="1852930" cy="1555432"/>
            <a:chOff x="507" y="3148"/>
            <a:chExt cx="2918" cy="2449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33133" name="图片 6" descr="2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" y="3148"/>
              <a:ext cx="2315" cy="1737"/>
            </a:xfrm>
            <a:prstGeom prst="round2DiagRect">
              <a:avLst/>
            </a:prstGeom>
            <a:noFill/>
            <a:ln w="25400">
              <a:solidFill>
                <a:schemeClr val="bg1"/>
              </a:solidFill>
            </a:ln>
          </p:spPr>
        </p:pic>
        <p:sp>
          <p:nvSpPr>
            <p:cNvPr id="133135" name="文本框 3"/>
            <p:cNvSpPr txBox="1"/>
            <p:nvPr/>
          </p:nvSpPr>
          <p:spPr>
            <a:xfrm>
              <a:off x="507" y="4988"/>
              <a:ext cx="2918" cy="609"/>
            </a:xfrm>
            <a:prstGeom prst="round2Diag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 fontAlgn="base"/>
              <a:r>
                <a:rPr lang="zh-CN" altLang="en-US" sz="1600" b="1" strike="noStrike" noProof="1">
                  <a:latin typeface="+mn-ea"/>
                  <a:ea typeface="+mn-ea"/>
                  <a:cs typeface="+mn-ea"/>
                </a:rPr>
                <a:t>一年级</a:t>
              </a:r>
              <a:r>
                <a:rPr lang="en-US" altLang="zh-CN" sz="1600" b="1" strike="noStrike" noProof="1">
                  <a:latin typeface="+mn-ea"/>
                  <a:ea typeface="+mn-ea"/>
                  <a:cs typeface="+mn-ea"/>
                </a:rPr>
                <a:t>“</a:t>
              </a:r>
              <a:r>
                <a:rPr lang="zh-CN" altLang="en-US" sz="1600" b="1" strike="noStrike" noProof="1">
                  <a:latin typeface="+mn-ea"/>
                  <a:ea typeface="+mn-ea"/>
                  <a:cs typeface="+mn-ea"/>
                </a:rPr>
                <a:t>爱的传递</a:t>
              </a:r>
              <a:r>
                <a:rPr lang="en-US" altLang="zh-CN" sz="1600" b="1" strike="noStrike" noProof="1">
                  <a:latin typeface="+mn-ea"/>
                  <a:ea typeface="+mn-ea"/>
                  <a:cs typeface="+mn-ea"/>
                </a:rPr>
                <a:t>”</a:t>
              </a:r>
              <a:endParaRPr lang="en-US" altLang="zh-CN" sz="1600" b="1" strike="noStrike" noProof="1">
                <a:latin typeface="+mn-ea"/>
                <a:ea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323465" y="1881188"/>
            <a:ext cx="1706880" cy="1490027"/>
            <a:chOff x="3863" y="3148"/>
            <a:chExt cx="2688" cy="2346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33131" name="图片 3" descr="2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08" y="3148"/>
              <a:ext cx="2317" cy="1737"/>
            </a:xfrm>
            <a:prstGeom prst="round2DiagRect">
              <a:avLst/>
            </a:prstGeom>
            <a:noFill/>
            <a:ln w="25400">
              <a:solidFill>
                <a:schemeClr val="bg1"/>
              </a:solidFill>
            </a:ln>
          </p:spPr>
        </p:pic>
        <p:sp>
          <p:nvSpPr>
            <p:cNvPr id="133136" name="文本框 4"/>
            <p:cNvSpPr txBox="1"/>
            <p:nvPr/>
          </p:nvSpPr>
          <p:spPr>
            <a:xfrm>
              <a:off x="3863" y="4885"/>
              <a:ext cx="2688" cy="609"/>
            </a:xfrm>
            <a:prstGeom prst="round2Diag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 fontAlgn="base"/>
              <a:r>
                <a:rPr lang="zh-CN" altLang="en-US" sz="1600" b="1" strike="noStrike" noProof="1">
                  <a:latin typeface="+mn-ea"/>
                  <a:ea typeface="+mn-ea"/>
                  <a:cs typeface="+mn-ea"/>
                </a:rPr>
                <a:t>二年级</a:t>
              </a:r>
              <a:r>
                <a:rPr lang="en-US" altLang="zh-CN" sz="1600" b="1" strike="noStrike" noProof="1">
                  <a:latin typeface="+mn-ea"/>
                  <a:ea typeface="+mn-ea"/>
                  <a:cs typeface="+mn-ea"/>
                </a:rPr>
                <a:t>“</a:t>
              </a:r>
              <a:r>
                <a:rPr lang="zh-CN" altLang="en-US" sz="1600" b="1" strike="noStrike" noProof="1">
                  <a:latin typeface="+mn-ea"/>
                  <a:ea typeface="+mn-ea"/>
                  <a:cs typeface="+mn-ea"/>
                </a:rPr>
                <a:t>毛毛虫</a:t>
              </a:r>
              <a:r>
                <a:rPr lang="en-US" altLang="zh-CN" sz="1600" b="1" strike="noStrike" noProof="1">
                  <a:latin typeface="+mn-ea"/>
                  <a:ea typeface="+mn-ea"/>
                  <a:cs typeface="+mn-ea"/>
                </a:rPr>
                <a:t>”</a:t>
              </a:r>
              <a:endParaRPr lang="en-US" altLang="zh-CN" sz="1600" b="1" strike="noStrike" noProof="1">
                <a:latin typeface="+mn-ea"/>
                <a:ea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592483" y="1466850"/>
            <a:ext cx="2479675" cy="2370737"/>
            <a:chOff x="11152" y="3600"/>
            <a:chExt cx="3220" cy="327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33132" name="图片 5" descr="2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68" y="3600"/>
              <a:ext cx="2025" cy="2698"/>
            </a:xfrm>
            <a:prstGeom prst="round2DiagRect">
              <a:avLst/>
            </a:prstGeom>
            <a:noFill/>
            <a:ln w="9525">
              <a:noFill/>
            </a:ln>
          </p:spPr>
        </p:pic>
        <p:sp>
          <p:nvSpPr>
            <p:cNvPr id="133137" name="文本框 5"/>
            <p:cNvSpPr txBox="1"/>
            <p:nvPr/>
          </p:nvSpPr>
          <p:spPr>
            <a:xfrm>
              <a:off x="11152" y="6331"/>
              <a:ext cx="3220" cy="540"/>
            </a:xfrm>
            <a:prstGeom prst="round2Diag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 fontAlgn="base"/>
              <a:r>
                <a:rPr lang="zh-CN" altLang="en-US" sz="1600" b="1" strike="noStrike" noProof="1">
                  <a:latin typeface="+mn-ea"/>
                  <a:ea typeface="+mn-ea"/>
                  <a:cs typeface="+mn-ea"/>
                </a:rPr>
                <a:t>四年级</a:t>
              </a:r>
              <a:r>
                <a:rPr lang="en-US" altLang="zh-CN" sz="1600" b="1" strike="noStrike" noProof="1">
                  <a:latin typeface="+mn-ea"/>
                  <a:ea typeface="+mn-ea"/>
                  <a:cs typeface="+mn-ea"/>
                </a:rPr>
                <a:t>“</a:t>
              </a:r>
              <a:r>
                <a:rPr lang="zh-CN" altLang="en-US" sz="1600" b="1" strike="noStrike" noProof="1">
                  <a:latin typeface="+mn-ea"/>
                  <a:ea typeface="+mn-ea"/>
                  <a:cs typeface="+mn-ea"/>
                </a:rPr>
                <a:t>同舟共济</a:t>
              </a:r>
              <a:r>
                <a:rPr lang="en-US" altLang="zh-CN" sz="1600" b="1" strike="noStrike" noProof="1">
                  <a:latin typeface="+mn-ea"/>
                  <a:ea typeface="+mn-ea"/>
                  <a:cs typeface="+mn-ea"/>
                </a:rPr>
                <a:t>”</a:t>
              </a:r>
              <a:endParaRPr lang="zh-CN" altLang="en-US" sz="1600" b="1" strike="noStrike" noProof="1">
                <a:latin typeface="+mn-ea"/>
                <a:ea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313341" y="1881505"/>
            <a:ext cx="2440960" cy="1514362"/>
            <a:chOff x="6965" y="3000"/>
            <a:chExt cx="4504" cy="294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33138" name="图片 6" descr="FC43D7724D2B020A81FD614C05CDD18D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90" y="3000"/>
              <a:ext cx="3890" cy="2188"/>
            </a:xfrm>
            <a:prstGeom prst="round2DiagRect">
              <a:avLst/>
            </a:prstGeom>
            <a:noFill/>
            <a:ln w="25400">
              <a:solidFill>
                <a:schemeClr val="bg1"/>
              </a:solidFill>
            </a:ln>
          </p:spPr>
        </p:pic>
        <p:sp>
          <p:nvSpPr>
            <p:cNvPr id="133139" name="文本框 7"/>
            <p:cNvSpPr txBox="1"/>
            <p:nvPr/>
          </p:nvSpPr>
          <p:spPr>
            <a:xfrm>
              <a:off x="6965" y="5188"/>
              <a:ext cx="4504" cy="760"/>
            </a:xfrm>
            <a:prstGeom prst="round2Diag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 fontAlgn="base"/>
              <a:r>
                <a:rPr lang="zh-CN" altLang="en-US" sz="1600" b="1" strike="noStrike" noProof="1">
                  <a:latin typeface="+mn-ea"/>
                  <a:ea typeface="+mn-ea"/>
                  <a:cs typeface="+mn-ea"/>
                </a:rPr>
                <a:t>三年级</a:t>
              </a:r>
              <a:r>
                <a:rPr lang="en-US" altLang="zh-CN" sz="1600" b="1" strike="noStrike" noProof="1">
                  <a:latin typeface="+mn-ea"/>
                  <a:ea typeface="+mn-ea"/>
                  <a:cs typeface="+mn-ea"/>
                </a:rPr>
                <a:t>“</a:t>
              </a:r>
              <a:r>
                <a:rPr lang="zh-CN" altLang="en-US" sz="1600" b="1" strike="noStrike" noProof="1">
                  <a:latin typeface="+mn-ea"/>
                  <a:ea typeface="+mn-ea"/>
                  <a:cs typeface="+mn-ea"/>
                </a:rPr>
                <a:t>桃花朵朵开</a:t>
              </a:r>
              <a:r>
                <a:rPr lang="en-US" altLang="zh-CN" sz="1600" b="1" strike="noStrike" noProof="1">
                  <a:latin typeface="+mn-ea"/>
                  <a:ea typeface="+mn-ea"/>
                  <a:cs typeface="+mn-ea"/>
                </a:rPr>
                <a:t>”</a:t>
              </a:r>
              <a:endParaRPr lang="en-US" altLang="zh-CN" sz="1600" b="1" strike="noStrike" noProof="1">
                <a:latin typeface="+mn-ea"/>
                <a:ea typeface="+mn-ea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47277" y="3514725"/>
            <a:ext cx="2075207" cy="1495171"/>
            <a:chOff x="334" y="5575"/>
            <a:chExt cx="3864" cy="2806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33140" name="图片 8" descr="85C1C42A91D5937EC3DDF6C4B06453EB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595" y="5575"/>
              <a:ext cx="2988" cy="2040"/>
            </a:xfrm>
            <a:prstGeom prst="round2DiagRect">
              <a:avLst/>
            </a:prstGeom>
            <a:noFill/>
            <a:ln w="25400">
              <a:solidFill>
                <a:schemeClr val="bg1"/>
              </a:solidFill>
            </a:ln>
          </p:spPr>
        </p:pic>
        <p:sp>
          <p:nvSpPr>
            <p:cNvPr id="133141" name="文本框 9"/>
            <p:cNvSpPr txBox="1"/>
            <p:nvPr/>
          </p:nvSpPr>
          <p:spPr>
            <a:xfrm>
              <a:off x="334" y="7648"/>
              <a:ext cx="3864" cy="733"/>
            </a:xfrm>
            <a:prstGeom prst="round2Diag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 fontAlgn="base"/>
              <a:r>
                <a:rPr lang="zh-CN" altLang="en-US" sz="1600" b="1" strike="noStrike" noProof="1">
                  <a:latin typeface="+mn-ea"/>
                  <a:ea typeface="+mn-ea"/>
                  <a:cs typeface="+mn-ea"/>
                </a:rPr>
                <a:t>五年级</a:t>
              </a:r>
              <a:r>
                <a:rPr lang="en-US" altLang="zh-CN" sz="1600" b="1" strike="noStrike" noProof="1">
                  <a:latin typeface="+mn-ea"/>
                  <a:ea typeface="+mn-ea"/>
                  <a:cs typeface="+mn-ea"/>
                </a:rPr>
                <a:t>“</a:t>
              </a:r>
              <a:r>
                <a:rPr lang="zh-CN" altLang="en-US" sz="1600" b="1" strike="noStrike" noProof="1">
                  <a:latin typeface="+mn-ea"/>
                  <a:ea typeface="+mn-ea"/>
                  <a:cs typeface="+mn-ea"/>
                </a:rPr>
                <a:t>蜈蚣传球</a:t>
              </a:r>
              <a:r>
                <a:rPr lang="en-US" altLang="zh-CN" sz="1600" b="1" strike="noStrike" noProof="1">
                  <a:latin typeface="+mn-ea"/>
                  <a:ea typeface="+mn-ea"/>
                  <a:cs typeface="+mn-ea"/>
                </a:rPr>
                <a:t>”</a:t>
              </a:r>
              <a:endParaRPr lang="zh-CN" altLang="en-US" sz="1600" b="1" strike="noStrike" noProof="1">
                <a:latin typeface="+mn-ea"/>
                <a:ea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239646" y="3519167"/>
            <a:ext cx="2773547" cy="1466501"/>
            <a:chOff x="4034" y="5575"/>
            <a:chExt cx="5521" cy="314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33142" name="图片 10" descr="EE19D0F806E0CAA7A2AF70BD276BD41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40" y="5575"/>
              <a:ext cx="3080" cy="2310"/>
            </a:xfrm>
            <a:prstGeom prst="round2DiagRect">
              <a:avLst/>
            </a:prstGeom>
            <a:noFill/>
            <a:ln w="25400">
              <a:solidFill>
                <a:schemeClr val="bg1"/>
              </a:solidFill>
            </a:ln>
          </p:spPr>
        </p:pic>
        <p:sp>
          <p:nvSpPr>
            <p:cNvPr id="133143" name="文本框 11"/>
            <p:cNvSpPr txBox="1"/>
            <p:nvPr/>
          </p:nvSpPr>
          <p:spPr>
            <a:xfrm>
              <a:off x="4034" y="7875"/>
              <a:ext cx="5521" cy="842"/>
            </a:xfrm>
            <a:prstGeom prst="round2Diag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 fontAlgn="base"/>
              <a:r>
                <a:rPr lang="zh-CN" altLang="en-US" sz="1600" b="1" strike="noStrike" noProof="1">
                  <a:latin typeface="+mn-ea"/>
                  <a:ea typeface="+mn-ea"/>
                  <a:cs typeface="+mn-ea"/>
                </a:rPr>
                <a:t>六年级</a:t>
              </a:r>
              <a:r>
                <a:rPr lang="en-US" altLang="zh-CN" sz="1600" b="1" strike="noStrike" noProof="1">
                  <a:latin typeface="+mn-ea"/>
                  <a:ea typeface="+mn-ea"/>
                  <a:cs typeface="+mn-ea"/>
                </a:rPr>
                <a:t>“</a:t>
              </a:r>
              <a:r>
                <a:rPr lang="zh-CN" altLang="en-US" sz="1600" b="1" strike="noStrike" noProof="1">
                  <a:latin typeface="+mn-ea"/>
                  <a:ea typeface="+mn-ea"/>
                  <a:cs typeface="+mn-ea"/>
                </a:rPr>
                <a:t>螃蟹夹球</a:t>
              </a:r>
              <a:r>
                <a:rPr lang="en-US" altLang="zh-CN" sz="1600" b="1" strike="noStrike" noProof="1">
                  <a:latin typeface="+mn-ea"/>
                  <a:ea typeface="+mn-ea"/>
                  <a:cs typeface="+mn-ea"/>
                </a:rPr>
                <a:t>”</a:t>
              </a:r>
              <a:endParaRPr lang="zh-CN" altLang="en-US" sz="1600" b="1" strike="noStrike" noProof="1"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99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99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20" grpId="0" bldLvl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05170" y="854710"/>
            <a:ext cx="248094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base"/>
            <a:r>
              <a:rPr 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年级</a:t>
            </a:r>
            <a:r>
              <a:rPr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活动</a:t>
            </a:r>
            <a:r>
              <a:rPr 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成系列</a:t>
            </a:r>
          </a:p>
        </p:txBody>
      </p:sp>
      <p:pic>
        <p:nvPicPr>
          <p:cNvPr id="17" name="图片 16" descr="mmexport152819016293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99515" y="1596390"/>
            <a:ext cx="5620385" cy="3161030"/>
          </a:xfrm>
          <a:prstGeom prst="round2DiagRect">
            <a:avLst/>
          </a:prstGeom>
          <a:ln w="38100">
            <a:solidFill>
              <a:schemeClr val="bg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5400" y="2005330"/>
            <a:ext cx="3718560" cy="2510155"/>
            <a:chOff x="40" y="3723"/>
            <a:chExt cx="5856" cy="3953"/>
          </a:xfrm>
        </p:grpSpPr>
        <p:pic>
          <p:nvPicPr>
            <p:cNvPr id="186378" name="图片 1" descr="20161013_14143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" y="4731"/>
              <a:ext cx="3554" cy="2007"/>
            </a:xfrm>
            <a:prstGeom prst="hexagon">
              <a:avLst/>
            </a:prstGeom>
            <a:noFill/>
            <a:ln w="25400">
              <a:solidFill>
                <a:srgbClr val="F3F3F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6379" name="图片 3" descr="DSC_006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71" y="3794"/>
              <a:ext cx="2942" cy="1970"/>
            </a:xfrm>
            <a:prstGeom prst="hexagon">
              <a:avLst/>
            </a:prstGeom>
            <a:noFill/>
            <a:ln w="25400">
              <a:solidFill>
                <a:srgbClr val="F3F3F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6380" name="图片 4" descr="DSC_009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86" y="5592"/>
              <a:ext cx="3111" cy="2084"/>
            </a:xfrm>
            <a:prstGeom prst="hexagon">
              <a:avLst/>
            </a:prstGeom>
            <a:noFill/>
            <a:ln w="25400">
              <a:solidFill>
                <a:srgbClr val="F3F3F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矩形 4"/>
            <p:cNvSpPr/>
            <p:nvPr/>
          </p:nvSpPr>
          <p:spPr>
            <a:xfrm>
              <a:off x="540" y="3723"/>
              <a:ext cx="2331" cy="1038"/>
            </a:xfrm>
            <a:prstGeom prst="rect">
              <a:avLst/>
            </a:prstGeom>
            <a:solidFill>
              <a:srgbClr val="E35353"/>
            </a:solidFill>
            <a:ln w="25400">
              <a:solidFill>
                <a:srgbClr val="F3F3F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 fontAlgn="base"/>
              <a:r>
                <a:rPr lang="zh-CN" altLang="en-US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入队</a:t>
              </a:r>
              <a:endParaRPr lang="zh-CN" altLang="en-US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cs typeface="+mn-ea"/>
              </a:endParaRPr>
            </a:p>
            <a:p>
              <a:pPr algn="ctr" fontAlgn="base"/>
              <a:r>
                <a:rPr lang="zh-CN" altLang="en-US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仪式</a:t>
              </a:r>
              <a:endParaRPr lang="zh-CN" altLang="en-US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831965" y="1041398"/>
            <a:ext cx="2337435" cy="3649345"/>
            <a:chOff x="10619" y="1603"/>
            <a:chExt cx="3681" cy="5747"/>
          </a:xfrm>
        </p:grpSpPr>
        <p:pic>
          <p:nvPicPr>
            <p:cNvPr id="186383" name="图片 8" descr="DSC_005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928" y="5092"/>
              <a:ext cx="3373" cy="2259"/>
            </a:xfrm>
            <a:prstGeom prst="hexagon">
              <a:avLst/>
            </a:prstGeom>
            <a:noFill/>
            <a:ln w="25400">
              <a:solidFill>
                <a:srgbClr val="F3F3F3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6385" name="图片 10" descr="DSC_015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19" y="2611"/>
              <a:ext cx="3446" cy="2308"/>
            </a:xfrm>
            <a:prstGeom prst="hexagon">
              <a:avLst/>
            </a:prstGeom>
            <a:noFill/>
            <a:ln w="25400">
              <a:solidFill>
                <a:srgbClr val="F3F3F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矩形 12"/>
            <p:cNvSpPr/>
            <p:nvPr/>
          </p:nvSpPr>
          <p:spPr>
            <a:xfrm>
              <a:off x="11203" y="1603"/>
              <a:ext cx="2277" cy="1008"/>
            </a:xfrm>
            <a:prstGeom prst="rect">
              <a:avLst/>
            </a:prstGeom>
            <a:solidFill>
              <a:srgbClr val="FFB850"/>
            </a:solidFill>
            <a:ln w="25400">
              <a:solidFill>
                <a:srgbClr val="F3F3F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 fontAlgn="base"/>
              <a:r>
                <a:rPr lang="zh-CN" altLang="en-US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开学</a:t>
              </a:r>
              <a:endParaRPr lang="zh-CN" altLang="en-US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cs typeface="+mn-ea"/>
              </a:endParaRPr>
            </a:p>
            <a:p>
              <a:pPr algn="ctr" fontAlgn="base"/>
              <a:r>
                <a:rPr lang="zh-CN" altLang="en-US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典礼</a:t>
              </a:r>
              <a:endParaRPr lang="zh-CN" altLang="en-US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682999" y="1160778"/>
            <a:ext cx="2966720" cy="1657350"/>
            <a:chOff x="5800" y="2393"/>
            <a:chExt cx="4672" cy="2610"/>
          </a:xfrm>
        </p:grpSpPr>
        <p:pic>
          <p:nvPicPr>
            <p:cNvPr id="186382" name="图片 7" descr="DSC_00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44" y="2523"/>
              <a:ext cx="2528" cy="1693"/>
            </a:xfrm>
            <a:prstGeom prst="hexagon">
              <a:avLst/>
            </a:prstGeom>
            <a:noFill/>
            <a:ln w="25400">
              <a:solidFill>
                <a:srgbClr val="F3F3F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6384" name="图片 9" descr="DSC_010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00" y="3311"/>
              <a:ext cx="2527" cy="1693"/>
            </a:xfrm>
            <a:prstGeom prst="hexagon">
              <a:avLst/>
            </a:prstGeom>
            <a:noFill/>
            <a:ln w="25400">
              <a:solidFill>
                <a:srgbClr val="F3F3F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矩形 14"/>
            <p:cNvSpPr/>
            <p:nvPr/>
          </p:nvSpPr>
          <p:spPr>
            <a:xfrm>
              <a:off x="6239" y="2393"/>
              <a:ext cx="1705" cy="1008"/>
            </a:xfrm>
            <a:prstGeom prst="rect">
              <a:avLst/>
            </a:prstGeom>
            <a:solidFill>
              <a:srgbClr val="00B0F0"/>
            </a:solidFill>
            <a:ln w="25400">
              <a:solidFill>
                <a:srgbClr val="F3F3F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 fontAlgn="base"/>
              <a:r>
                <a:rPr lang="zh-CN" altLang="en-US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升旗</a:t>
              </a:r>
              <a:endParaRPr lang="zh-CN" altLang="en-US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cs typeface="+mn-ea"/>
              </a:endParaRPr>
            </a:p>
            <a:p>
              <a:pPr algn="ctr" fontAlgn="base"/>
              <a:r>
                <a:rPr lang="zh-CN" altLang="en-US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仪式</a:t>
              </a:r>
              <a:endParaRPr lang="zh-CN" altLang="en-US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cs typeface="+mn-ea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923665" y="2945130"/>
            <a:ext cx="3015615" cy="1747520"/>
            <a:chOff x="6179" y="5203"/>
            <a:chExt cx="4749" cy="2752"/>
          </a:xfrm>
        </p:grpSpPr>
        <p:pic>
          <p:nvPicPr>
            <p:cNvPr id="186388" name="图片 13" descr="DSC_0169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79" y="5353"/>
              <a:ext cx="2595" cy="1737"/>
            </a:xfrm>
            <a:prstGeom prst="hexagon">
              <a:avLst/>
            </a:prstGeom>
            <a:noFill/>
            <a:ln w="25400">
              <a:solidFill>
                <a:srgbClr val="F3F3F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6389" name="图片 14" descr="IG4A704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318" y="6215"/>
              <a:ext cx="2610" cy="1740"/>
            </a:xfrm>
            <a:prstGeom prst="hexagon">
              <a:avLst/>
            </a:prstGeom>
            <a:noFill/>
            <a:ln w="25400">
              <a:solidFill>
                <a:srgbClr val="F3F3F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矩形 17"/>
            <p:cNvSpPr/>
            <p:nvPr/>
          </p:nvSpPr>
          <p:spPr>
            <a:xfrm>
              <a:off x="8773" y="5203"/>
              <a:ext cx="1699" cy="1012"/>
            </a:xfrm>
            <a:prstGeom prst="rect">
              <a:avLst/>
            </a:prstGeom>
            <a:solidFill>
              <a:srgbClr val="8D51A5"/>
            </a:solidFill>
            <a:ln w="25400">
              <a:solidFill>
                <a:srgbClr val="F3F3F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 fontAlgn="base"/>
              <a:r>
                <a:rPr lang="en-US" altLang="zh-CN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 </a:t>
              </a:r>
              <a:r>
                <a:rPr lang="zh-CN" altLang="en-US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十岁</a:t>
              </a:r>
            </a:p>
            <a:p>
              <a:pPr algn="ctr" fontAlgn="base"/>
              <a:r>
                <a:rPr lang="zh-CN" altLang="en-US" b="1" strike="noStrike" noProof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成长礼</a:t>
              </a:r>
            </a:p>
          </p:txBody>
        </p:sp>
      </p:grpSp>
      <p:sp>
        <p:nvSpPr>
          <p:cNvPr id="19" name="矩形 18"/>
          <p:cNvSpPr/>
          <p:nvPr/>
        </p:nvSpPr>
        <p:spPr>
          <a:xfrm>
            <a:off x="412750" y="1299210"/>
            <a:ext cx="309054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base"/>
            <a:r>
              <a:rPr 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仪式庆典</a:t>
            </a:r>
            <a:r>
              <a:rPr lang="en-US" altLang="zh-CN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难忘却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8125" y="1162685"/>
            <a:ext cx="613981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融爱 融心 融未来——三年级十岁成长礼</a:t>
            </a:r>
          </a:p>
        </p:txBody>
      </p:sp>
      <p:sp>
        <p:nvSpPr>
          <p:cNvPr id="20" name="文本框 99"/>
          <p:cNvSpPr/>
          <p:nvPr/>
        </p:nvSpPr>
        <p:spPr>
          <a:xfrm>
            <a:off x="5339079" y="3811269"/>
            <a:ext cx="2604135" cy="460374"/>
          </a:xfrm>
          <a:prstGeom prst="flowChartPredefinedProcess">
            <a:avLst/>
          </a:prstGeom>
          <a:ln w="25400">
            <a:solidFill>
              <a:srgbClr val="9BBB5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/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低碳环保</a:t>
            </a:r>
          </a:p>
        </p:txBody>
      </p:sp>
      <p:pic>
        <p:nvPicPr>
          <p:cNvPr id="135172" name="图片 4" descr="4"/>
          <p:cNvPicPr>
            <a:picLocks noChangeAspect="1"/>
          </p:cNvPicPr>
          <p:nvPr/>
        </p:nvPicPr>
        <p:blipFill>
          <a:blip r:embed="rId5" cstate="print"/>
          <a:srcRect b="32691"/>
          <a:stretch>
            <a:fillRect/>
          </a:stretch>
        </p:blipFill>
        <p:spPr>
          <a:xfrm rot="360000">
            <a:off x="7228840" y="1162683"/>
            <a:ext cx="1819910" cy="217741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135174" name="图片 6" descr="6"/>
          <p:cNvPicPr>
            <a:picLocks noChangeAspect="1"/>
          </p:cNvPicPr>
          <p:nvPr/>
        </p:nvPicPr>
        <p:blipFill>
          <a:blip r:embed="rId6" cstate="print"/>
          <a:srcRect b="27810"/>
          <a:stretch>
            <a:fillRect/>
          </a:stretch>
        </p:blipFill>
        <p:spPr>
          <a:xfrm rot="21120000">
            <a:off x="408303" y="3398520"/>
            <a:ext cx="1019175" cy="1309370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135175" name="图片 7" descr="7"/>
          <p:cNvPicPr>
            <a:picLocks noChangeAspect="1"/>
          </p:cNvPicPr>
          <p:nvPr/>
        </p:nvPicPr>
        <p:blipFill>
          <a:blip r:embed="rId7" cstate="print"/>
          <a:srcRect b="33954"/>
          <a:stretch>
            <a:fillRect/>
          </a:stretch>
        </p:blipFill>
        <p:spPr>
          <a:xfrm rot="21240000">
            <a:off x="152400" y="1710690"/>
            <a:ext cx="1329055" cy="1562735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135177" name="图片 10" descr="三7班新春种子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42510" y="1875155"/>
            <a:ext cx="2277745" cy="1706245"/>
          </a:xfrm>
          <a:prstGeom prst="flowChartAlternateProcess">
            <a:avLst/>
          </a:prstGeom>
          <a:noFill/>
          <a:ln w="25400">
            <a:solidFill>
              <a:schemeClr val="bg1"/>
            </a:solidFill>
          </a:ln>
        </p:spPr>
      </p:pic>
      <p:pic>
        <p:nvPicPr>
          <p:cNvPr id="135179" name="图片 3" descr="C0C8EFE9A8C38A83976DE50CBF2A2BB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20836" y="2431098"/>
            <a:ext cx="3114675" cy="1754187"/>
          </a:xfrm>
          <a:prstGeom prst="flowChartAlternateProcess">
            <a:avLst/>
          </a:prstGeom>
          <a:noFill/>
          <a:ln w="2540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99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5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99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0" grpId="0" bldLvl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8125" y="1162685"/>
            <a:ext cx="613981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融爱 融心 融未来——三年级十岁成长礼</a:t>
            </a:r>
          </a:p>
        </p:txBody>
      </p:sp>
      <p:pic>
        <p:nvPicPr>
          <p:cNvPr id="136194" name="图片 11" descr="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263" y="3391853"/>
            <a:ext cx="1981200" cy="1484312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6195" name="图片 12" descr="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263" y="1905000"/>
            <a:ext cx="1979612" cy="1484313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6196" name="图片 13" descr="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6163" y="1907540"/>
            <a:ext cx="1979612" cy="1482725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6197" name="图片 14" descr="1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16163" y="3392170"/>
            <a:ext cx="1979612" cy="1484313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6198" name="图片 15" descr="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26000" y="1907538"/>
            <a:ext cx="1978025" cy="1484313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6199" name="图片 16" descr="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24095" y="3389313"/>
            <a:ext cx="1979613" cy="1482725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6200" name="图片 17" descr="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17385" y="3392488"/>
            <a:ext cx="1979613" cy="1484312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6201" name="图片 18" descr="QQ图片2017031313365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017385" y="1908175"/>
            <a:ext cx="1978025" cy="1401445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99"/>
          <p:cNvSpPr/>
          <p:nvPr/>
        </p:nvSpPr>
        <p:spPr>
          <a:xfrm>
            <a:off x="4187825" y="2368550"/>
            <a:ext cx="768350" cy="1863724"/>
          </a:xfrm>
          <a:prstGeom prst="flowChartPredefinedProcess">
            <a:avLst/>
          </a:prstGeom>
          <a:ln w="25400">
            <a:solidFill>
              <a:srgbClr val="9BBB5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>
              <a:lnSpc>
                <a:spcPct val="120000"/>
              </a:lnSpc>
            </a:pP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爱在传递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6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6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6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6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6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6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6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6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6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6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6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6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8125" y="1162685"/>
            <a:ext cx="613981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融爱 融心 融未来——三年级十岁成长礼</a:t>
            </a:r>
          </a:p>
        </p:txBody>
      </p:sp>
      <p:pic>
        <p:nvPicPr>
          <p:cNvPr id="16" name="图片 5" descr="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18630" y="3382010"/>
            <a:ext cx="2044700" cy="1534795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图片 7" descr="10-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81538" y="3388358"/>
            <a:ext cx="2046287" cy="1535113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9" descr="16"/>
          <p:cNvPicPr>
            <a:picLocks noChangeAspect="1"/>
          </p:cNvPicPr>
          <p:nvPr/>
        </p:nvPicPr>
        <p:blipFill>
          <a:blip r:embed="rId7" cstate="print"/>
          <a:srcRect l="15443"/>
          <a:stretch>
            <a:fillRect/>
          </a:stretch>
        </p:blipFill>
        <p:spPr>
          <a:xfrm>
            <a:off x="2259330" y="3394710"/>
            <a:ext cx="1877695" cy="1523365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3" descr="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7155" y="3525518"/>
            <a:ext cx="2044700" cy="1535113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8" descr="1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81853" y="1901190"/>
            <a:ext cx="1898650" cy="1485900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4" descr="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38315" y="1901190"/>
            <a:ext cx="1871345" cy="1485900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2" descr="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8125" y="1901190"/>
            <a:ext cx="1776730" cy="1520825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81543" y="1901190"/>
            <a:ext cx="2046287" cy="1533525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0" name="文本框 99"/>
          <p:cNvSpPr/>
          <p:nvPr/>
        </p:nvSpPr>
        <p:spPr>
          <a:xfrm>
            <a:off x="4134485" y="2440305"/>
            <a:ext cx="768350" cy="1863724"/>
          </a:xfrm>
          <a:prstGeom prst="flowChartPredefinedProcess">
            <a:avLst/>
          </a:prstGeom>
          <a:ln w="25400">
            <a:solidFill>
              <a:srgbClr val="9BBB5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>
              <a:lnSpc>
                <a:spcPct val="120000"/>
              </a:lnSpc>
            </a:pP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呵护成长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8125" y="1162685"/>
            <a:ext cx="613981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融爱 融心 融未来——三年级十岁成长礼</a:t>
            </a:r>
          </a:p>
        </p:txBody>
      </p:sp>
      <p:pic>
        <p:nvPicPr>
          <p:cNvPr id="139266" name="图片 11" descr="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6025" y="1908808"/>
            <a:ext cx="1971675" cy="1479550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9267" name="图片 12" descr="1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8620" y="1908808"/>
            <a:ext cx="1973263" cy="1479550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9268" name="图片 13" descr="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56480" y="1908808"/>
            <a:ext cx="1971675" cy="1479550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9269" name="图片 14" descr="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58978" y="1910398"/>
            <a:ext cx="1971675" cy="1477962"/>
          </a:xfrm>
          <a:prstGeom prst="hear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9270" name="图片 16" descr="三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01750" y="3388360"/>
            <a:ext cx="1971675" cy="1479550"/>
          </a:xfrm>
          <a:prstGeom prst="round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9271" name="图片 17" descr="三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832225" y="3385185"/>
            <a:ext cx="1757045" cy="1482725"/>
          </a:xfrm>
          <a:prstGeom prst="round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9272" name="图片 18" descr="三3"/>
          <p:cNvPicPr>
            <a:picLocks noChangeAspect="1"/>
          </p:cNvPicPr>
          <p:nvPr/>
        </p:nvPicPr>
        <p:blipFill>
          <a:blip r:embed="rId11" cstate="print"/>
          <a:srcRect b="24155"/>
          <a:stretch>
            <a:fillRect/>
          </a:stretch>
        </p:blipFill>
        <p:spPr>
          <a:xfrm>
            <a:off x="6098540" y="3385185"/>
            <a:ext cx="1788795" cy="1427480"/>
          </a:xfrm>
          <a:prstGeom prst="round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99"/>
          <p:cNvSpPr/>
          <p:nvPr/>
        </p:nvSpPr>
        <p:spPr>
          <a:xfrm>
            <a:off x="238125" y="2966085"/>
            <a:ext cx="768350" cy="1863724"/>
          </a:xfrm>
          <a:prstGeom prst="flowChartPredefinedProcess">
            <a:avLst/>
          </a:prstGeom>
          <a:ln w="25400">
            <a:solidFill>
              <a:srgbClr val="9BBB5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 fontAlgn="base">
              <a:lnSpc>
                <a:spcPct val="120000"/>
              </a:lnSpc>
            </a:pPr>
            <a:r>
              <a:rPr lang="zh-CN" altLang="en-US" sz="24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社区服务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9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9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9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、系列设计活动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提升品牌力。</a:t>
            </a:r>
            <a:endParaRPr lang="en-US" altLang="zh-CN" sz="1800" dirty="0"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805170" y="854710"/>
            <a:ext cx="2480945" cy="460375"/>
          </a:xfrm>
          <a:prstGeom prst="rect">
            <a:avLst/>
          </a:prstGeom>
          <a:solidFill>
            <a:srgbClr val="9BBB59"/>
          </a:solidFill>
          <a:ln>
            <a:noFill/>
          </a:ln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l" fontAlgn="base"/>
            <a:r>
              <a:rPr lang="zh-CN" altLang="en-US" sz="2400" b="1" noProof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班</a:t>
            </a:r>
            <a:r>
              <a:rPr lang="zh-CN" altLang="en-US" sz="2400" b="1" noProof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级</a:t>
            </a:r>
            <a:r>
              <a:rPr sz="2400" b="1" strike="noStrike" noProof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活动</a:t>
            </a:r>
            <a:r>
              <a:rPr lang="zh-CN" altLang="en-US" sz="2400" b="1" strike="noStrike" noProof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显特色</a:t>
            </a:r>
            <a:endParaRPr lang="zh-CN" sz="24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9" name="图片 18" descr="DSC087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96" y="1571618"/>
            <a:ext cx="1894987" cy="1421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19" descr="QQ图片2018111408454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6524" y="3286130"/>
            <a:ext cx="2017442" cy="12858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图片 20" descr="QQ图片2018111408462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97" y="3214692"/>
            <a:ext cx="1905216" cy="13535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图片 21" descr="QQ图片2018111408474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1737" y="3286130"/>
            <a:ext cx="1686758" cy="12858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图片 22" descr="QQ图片20181114084815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71736" y="1571618"/>
            <a:ext cx="1698799" cy="1421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图片 23" descr="QQ图片2018111408514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563" y="3286130"/>
            <a:ext cx="1827308" cy="12858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图片 24" descr="QQ图片2018111408531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00562" y="1571618"/>
            <a:ext cx="1809478" cy="1421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图片 25" descr="QQ图片2018111408541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2263" y="1571618"/>
            <a:ext cx="1867969" cy="14212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5" y="586105"/>
            <a:ext cx="3279140" cy="349250"/>
          </a:xfrm>
        </p:spPr>
        <p:txBody>
          <a:bodyPr/>
          <a:lstStyle/>
          <a:p>
            <a:r>
              <a:rPr lang="zh-CN" sz="1800">
                <a:solidFill>
                  <a:schemeClr val="bg1"/>
                </a:solidFill>
                <a:sym typeface="+mn-ea"/>
              </a:rPr>
              <a:t>三、节点助发展，长程求累进。</a:t>
            </a:r>
            <a:endParaRPr lang="zh-CN" altLang="en-US" sz="1800" dirty="0">
              <a:solidFill>
                <a:schemeClr val="bg1"/>
              </a:solidFill>
              <a:sym typeface="+mn-ea"/>
            </a:endParaRPr>
          </a:p>
        </p:txBody>
      </p: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zh-CN" altLang="en-US" sz="2000" strike="noStrike" spc="300" noProof="1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盘点——三年是善真文化的激扬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2204720" y="1144905"/>
            <a:ext cx="4599305" cy="3296285"/>
            <a:chOff x="2432" y="2502"/>
            <a:chExt cx="10162" cy="7426"/>
          </a:xfrm>
        </p:grpSpPr>
        <p:pic>
          <p:nvPicPr>
            <p:cNvPr id="8196" name="图片 2" descr="1720-11032911504882"/>
            <p:cNvPicPr>
              <a:picLocks noChangeAspect="1"/>
            </p:cNvPicPr>
            <p:nvPr/>
          </p:nvPicPr>
          <p:blipFill>
            <a:blip r:embed="rId4" cstate="print"/>
            <a:srcRect l="3564" t="3290" r="3722" b="2193"/>
            <a:stretch>
              <a:fillRect/>
            </a:stretch>
          </p:blipFill>
          <p:spPr>
            <a:xfrm>
              <a:off x="2432" y="2502"/>
              <a:ext cx="10162" cy="74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197" name="图片 1" descr="DSC_000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04" y="3564"/>
              <a:ext cx="7952" cy="515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3" name="组合 32"/>
          <p:cNvGrpSpPr/>
          <p:nvPr/>
        </p:nvGrpSpPr>
        <p:grpSpPr>
          <a:xfrm>
            <a:off x="2232025" y="1148080"/>
            <a:ext cx="4599305" cy="3296285"/>
            <a:chOff x="2488" y="2510"/>
            <a:chExt cx="10162" cy="7426"/>
          </a:xfrm>
        </p:grpSpPr>
        <p:pic>
          <p:nvPicPr>
            <p:cNvPr id="8199" name="图片 2" descr="1720-11032911504882"/>
            <p:cNvPicPr>
              <a:picLocks noChangeAspect="1"/>
            </p:cNvPicPr>
            <p:nvPr/>
          </p:nvPicPr>
          <p:blipFill>
            <a:blip r:embed="rId4" cstate="print"/>
            <a:srcRect l="3564" t="3290" r="3722" b="2193"/>
            <a:stretch>
              <a:fillRect/>
            </a:stretch>
          </p:blipFill>
          <p:spPr>
            <a:xfrm>
              <a:off x="2488" y="2510"/>
              <a:ext cx="10162" cy="74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0" name="图片 7" descr="DSC_0021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56" y="3540"/>
              <a:ext cx="7925" cy="522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4" name="组合 33"/>
          <p:cNvGrpSpPr/>
          <p:nvPr/>
        </p:nvGrpSpPr>
        <p:grpSpPr>
          <a:xfrm>
            <a:off x="2212975" y="1152525"/>
            <a:ext cx="4599305" cy="3296285"/>
            <a:chOff x="2448" y="2518"/>
            <a:chExt cx="10162" cy="7426"/>
          </a:xfrm>
        </p:grpSpPr>
        <p:pic>
          <p:nvPicPr>
            <p:cNvPr id="8202" name="图片 2" descr="1720-11032911504882"/>
            <p:cNvPicPr>
              <a:picLocks noChangeAspect="1"/>
            </p:cNvPicPr>
            <p:nvPr/>
          </p:nvPicPr>
          <p:blipFill>
            <a:blip r:embed="rId4" cstate="print"/>
            <a:srcRect l="3564" t="3290" r="3722" b="2193"/>
            <a:stretch>
              <a:fillRect/>
            </a:stretch>
          </p:blipFill>
          <p:spPr>
            <a:xfrm>
              <a:off x="2448" y="2518"/>
              <a:ext cx="10162" cy="74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3" name="图片 12" descr="DSC_002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31" y="3489"/>
              <a:ext cx="7877" cy="527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5" name="组合 34"/>
          <p:cNvGrpSpPr/>
          <p:nvPr/>
        </p:nvGrpSpPr>
        <p:grpSpPr>
          <a:xfrm>
            <a:off x="2217420" y="1155700"/>
            <a:ext cx="4599305" cy="3296285"/>
            <a:chOff x="2456" y="2526"/>
            <a:chExt cx="10162" cy="7426"/>
          </a:xfrm>
        </p:grpSpPr>
        <p:pic>
          <p:nvPicPr>
            <p:cNvPr id="8205" name="图片 2" descr="1720-11032911504882"/>
            <p:cNvPicPr>
              <a:picLocks noChangeAspect="1"/>
            </p:cNvPicPr>
            <p:nvPr/>
          </p:nvPicPr>
          <p:blipFill>
            <a:blip r:embed="rId4" cstate="print"/>
            <a:srcRect l="3564" t="3290" r="3722" b="2193"/>
            <a:stretch>
              <a:fillRect/>
            </a:stretch>
          </p:blipFill>
          <p:spPr>
            <a:xfrm>
              <a:off x="2456" y="2526"/>
              <a:ext cx="10162" cy="74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6" name="图片 17" descr="DSC_005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05" y="3491"/>
              <a:ext cx="8015" cy="531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6" name="组合 35"/>
          <p:cNvGrpSpPr/>
          <p:nvPr/>
        </p:nvGrpSpPr>
        <p:grpSpPr>
          <a:xfrm>
            <a:off x="2220595" y="1158875"/>
            <a:ext cx="4599305" cy="3298190"/>
            <a:chOff x="2464" y="2534"/>
            <a:chExt cx="10162" cy="7426"/>
          </a:xfrm>
        </p:grpSpPr>
        <p:pic>
          <p:nvPicPr>
            <p:cNvPr id="8208" name="图片 2" descr="1720-11032911504882"/>
            <p:cNvPicPr>
              <a:picLocks noChangeAspect="1"/>
            </p:cNvPicPr>
            <p:nvPr/>
          </p:nvPicPr>
          <p:blipFill>
            <a:blip r:embed="rId4" cstate="print"/>
            <a:srcRect l="3564" t="3290" r="3722" b="2193"/>
            <a:stretch>
              <a:fillRect/>
            </a:stretch>
          </p:blipFill>
          <p:spPr>
            <a:xfrm>
              <a:off x="2464" y="2534"/>
              <a:ext cx="10162" cy="74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09" name="图片 22" descr="DSC_008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79" y="3645"/>
              <a:ext cx="7967" cy="521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7" name="组合 36"/>
          <p:cNvGrpSpPr/>
          <p:nvPr/>
        </p:nvGrpSpPr>
        <p:grpSpPr>
          <a:xfrm>
            <a:off x="2236470" y="1163955"/>
            <a:ext cx="4599305" cy="3296285"/>
            <a:chOff x="2496" y="2542"/>
            <a:chExt cx="10162" cy="7426"/>
          </a:xfrm>
        </p:grpSpPr>
        <p:pic>
          <p:nvPicPr>
            <p:cNvPr id="8211" name="图片 2" descr="1720-11032911504882"/>
            <p:cNvPicPr>
              <a:picLocks noChangeAspect="1"/>
            </p:cNvPicPr>
            <p:nvPr/>
          </p:nvPicPr>
          <p:blipFill>
            <a:blip r:embed="rId4" cstate="print"/>
            <a:srcRect l="3564" t="3290" r="3722" b="2193"/>
            <a:stretch>
              <a:fillRect/>
            </a:stretch>
          </p:blipFill>
          <p:spPr>
            <a:xfrm>
              <a:off x="2496" y="2542"/>
              <a:ext cx="10162" cy="74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12" name="图片 27" descr="DSC_009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53" y="3613"/>
              <a:ext cx="7800" cy="522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8" name="文本框 37"/>
          <p:cNvSpPr txBox="1"/>
          <p:nvPr/>
        </p:nvSpPr>
        <p:spPr>
          <a:xfrm>
            <a:off x="747395" y="4585335"/>
            <a:ext cx="777367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b="1">
                <a:solidFill>
                  <a:srgbClr val="090707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2015年10月21日，新基础教育“生命·实践”教育学研究合作校成功创建。</a:t>
            </a:r>
            <a:endParaRPr lang="zh-CN" altLang="en-US" b="1">
              <a:solidFill>
                <a:srgbClr val="090707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5、班队以文化人，融通资源，丰富了学生活动。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386144"/>
            <a:ext cx="9144793" cy="437121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EF6">
                  <a:alpha val="100000"/>
                </a:srgbClr>
              </a:clrFrom>
              <a:clrTo>
                <a:srgbClr val="FFFEF6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725" y="2058670"/>
            <a:ext cx="3193415" cy="2707005"/>
          </a:xfrm>
          <a:prstGeom prst="rect">
            <a:avLst/>
          </a:prstGeom>
        </p:spPr>
      </p:pic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3007360" y="908685"/>
            <a:ext cx="5763260" cy="383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indent="0" fontAlgn="auto">
              <a:lnSpc>
                <a:spcPct val="150000"/>
              </a:lnSpc>
              <a:spcBef>
                <a:spcPts val="0"/>
              </a:spcBef>
              <a:buNone/>
            </a:pPr>
            <a:r>
              <a:rPr lang="zh-CN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1.市级课题《校园“善真”德育文化建设的实践与研究》已顺利结题。</a:t>
            </a:r>
          </a:p>
          <a:p>
            <a:pPr indent="0" fontAlgn="auto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2.完善了班主任考核细则并能以此引导班主任科学开展班级管理工作。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3.完善了“善真银行”评价机制，以“上善明真健美智创”为学生培养目标，从学习、礼仪、岗位、活动四方面进行过程性评价。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4.拓宽了育人阵地，学校启动了家委会协同管理，与家长互动，与社区交融，与社会勾联。</a:t>
            </a:r>
            <a:endParaRPr lang="zh-CN" altLang="en-US" sz="18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zh-CN" sz="1800" dirty="0">
                <a:sym typeface="+mn-ea"/>
              </a:rPr>
              <a:t>目标达成简述：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6、后勤勤于服务，成于自觉，提升了服务效率。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481" y="1039758"/>
            <a:ext cx="1810852" cy="36067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264" y="1833941"/>
            <a:ext cx="1495753" cy="14386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804" y="933829"/>
            <a:ext cx="1495753" cy="143862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376993" y="2249975"/>
            <a:ext cx="8314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848967" y="1393444"/>
            <a:ext cx="8314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15550" y="2888784"/>
            <a:ext cx="235480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914400" rtl="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500" b="1" kern="0" noProof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转变思想，</a:t>
            </a:r>
          </a:p>
          <a:p>
            <a:pPr marR="0" algn="ctr" defTabSz="914400" rtl="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500" b="1" kern="0" noProof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丰富角色体验。</a:t>
            </a:r>
            <a:endParaRPr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188603" y="2120518"/>
            <a:ext cx="235480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914400" rtl="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500" b="1" kern="0" noProof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追踪细节，</a:t>
            </a:r>
          </a:p>
          <a:p>
            <a:pPr marR="0" algn="ctr" defTabSz="914400" rtl="0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1500" b="1" kern="0" noProof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拓展工作内涵。</a:t>
            </a:r>
            <a:endParaRPr lang="zh-CN" altLang="en-US" sz="1500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9" grpId="0"/>
      <p:bldP spid="20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6、后勤勤于服务，成于自觉，提升了服务效率。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" y="3380740"/>
            <a:ext cx="829945" cy="165481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376993" y="2249975"/>
            <a:ext cx="8314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848967" y="1393444"/>
            <a:ext cx="8314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1</a:t>
            </a:r>
            <a:r>
              <a:rPr lang="zh-CN" altLang="zh-CN" sz="1800" dirty="0">
                <a:sym typeface="+mn-ea"/>
              </a:rPr>
              <a:t>、转变思想</a:t>
            </a:r>
            <a:r>
              <a:rPr lang="en-US" altLang="zh-CN" sz="1800" dirty="0">
                <a:sym typeface="+mn-ea"/>
              </a:rPr>
              <a:t>,</a:t>
            </a:r>
            <a:r>
              <a:rPr lang="zh-CN" altLang="en-US" sz="1800" dirty="0">
                <a:sym typeface="+mn-ea"/>
              </a:rPr>
              <a:t>丰富角色体验。</a:t>
            </a:r>
            <a:endParaRPr lang="en-US" altLang="zh-CN" sz="1800" dirty="0">
              <a:sym typeface="+mn-ea"/>
            </a:endParaRPr>
          </a:p>
        </p:txBody>
      </p:sp>
      <p:pic>
        <p:nvPicPr>
          <p:cNvPr id="104457" name="图片 40" descr="灭火演练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1142990"/>
            <a:ext cx="3582242" cy="2012004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4458" name="图片 41" descr="疏散灭火演练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86644" y="642924"/>
            <a:ext cx="1409700" cy="42037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D:\原D盘\教导处工作\后勤管理\2018.8.31后勤工作会议报道\DSC0819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52505" y="2214560"/>
            <a:ext cx="2762701" cy="2071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2" name="标题 1"/>
          <p:cNvSpPr>
            <a:spLocks noGrp="1"/>
          </p:cNvSpPr>
          <p:nvPr/>
        </p:nvSpPr>
        <p:spPr>
          <a:xfrm>
            <a:off x="3685540" y="190500"/>
            <a:ext cx="5417185" cy="34226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17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6、后勤勤于服务，成于自觉，提升了服务效率。</a:t>
            </a: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745485" y="586284"/>
            <a:ext cx="8229600" cy="349548"/>
          </a:xfrm>
        </p:spPr>
        <p:txBody>
          <a:bodyPr/>
          <a:lstStyle/>
          <a:p>
            <a:r>
              <a:rPr lang="en-US" altLang="zh-CN" sz="1800" dirty="0">
                <a:sym typeface="+mn-ea"/>
              </a:rPr>
              <a:t>2</a:t>
            </a:r>
            <a:r>
              <a:rPr lang="zh-CN" altLang="zh-CN" sz="1800" dirty="0">
                <a:sym typeface="+mn-ea"/>
              </a:rPr>
              <a:t>、追踪细节，拓展工作内涵。</a:t>
            </a:r>
            <a:endParaRPr lang="en-US" sz="1800"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" y="3380740"/>
            <a:ext cx="829945" cy="16548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7215" y="1341120"/>
            <a:ext cx="825690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细化法规，加强学校财产财务管理；导、训、防、督、控结合，加强校园安全管理；完善制度，畅通教育情报服务，多渠道挖掘图书馆育人价值，多角度宣传学校，提升美誉度。</a:t>
            </a:r>
            <a:endParaRPr lang="zh-CN" altLang="en-US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图片 8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7051" r="6713"/>
          <a:stretch>
            <a:fillRect/>
          </a:stretch>
        </p:blipFill>
        <p:spPr>
          <a:xfrm>
            <a:off x="0" y="2987328"/>
            <a:ext cx="9144000" cy="2408129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891790"/>
            <a:ext cx="876968" cy="936761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=""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92280" y="3415800"/>
            <a:ext cx="1058434" cy="414341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79623"/>
            <a:ext cx="1584176" cy="620151"/>
          </a:xfrm>
          <a:prstGeom prst="rect">
            <a:avLst/>
          </a:prstGeom>
        </p:spPr>
      </p:pic>
      <p:sp>
        <p:nvSpPr>
          <p:cNvPr id="75" name="Freeform 46"/>
          <p:cNvSpPr>
            <a:spLocks noEditPoints="1" noChangeArrowheads="1"/>
          </p:cNvSpPr>
          <p:nvPr/>
        </p:nvSpPr>
        <p:spPr bwMode="auto">
          <a:xfrm>
            <a:off x="3635896" y="2558802"/>
            <a:ext cx="709613" cy="461963"/>
          </a:xfrm>
          <a:custGeom>
            <a:avLst/>
            <a:gdLst>
              <a:gd name="T0" fmla="*/ 2147483646 w 700"/>
              <a:gd name="T1" fmla="*/ 2147483646 h 455"/>
              <a:gd name="T2" fmla="*/ 2147483646 w 700"/>
              <a:gd name="T3" fmla="*/ 2147483646 h 455"/>
              <a:gd name="T4" fmla="*/ 2147483646 w 700"/>
              <a:gd name="T5" fmla="*/ 2147483646 h 455"/>
              <a:gd name="T6" fmla="*/ 2147483646 w 700"/>
              <a:gd name="T7" fmla="*/ 2147483646 h 455"/>
              <a:gd name="T8" fmla="*/ 2147483646 w 700"/>
              <a:gd name="T9" fmla="*/ 2147483646 h 455"/>
              <a:gd name="T10" fmla="*/ 2147483646 w 700"/>
              <a:gd name="T11" fmla="*/ 2147483646 h 455"/>
              <a:gd name="T12" fmla="*/ 2147483646 w 700"/>
              <a:gd name="T13" fmla="*/ 2147483646 h 455"/>
              <a:gd name="T14" fmla="*/ 2147483646 w 700"/>
              <a:gd name="T15" fmla="*/ 2147483646 h 455"/>
              <a:gd name="T16" fmla="*/ 2147483646 w 700"/>
              <a:gd name="T17" fmla="*/ 2147483646 h 455"/>
              <a:gd name="T18" fmla="*/ 2147483646 w 700"/>
              <a:gd name="T19" fmla="*/ 2147483646 h 455"/>
              <a:gd name="T20" fmla="*/ 2147483646 w 700"/>
              <a:gd name="T21" fmla="*/ 2147483646 h 455"/>
              <a:gd name="T22" fmla="*/ 2147483646 w 700"/>
              <a:gd name="T23" fmla="*/ 2147483646 h 455"/>
              <a:gd name="T24" fmla="*/ 2147483646 w 700"/>
              <a:gd name="T25" fmla="*/ 2147483646 h 455"/>
              <a:gd name="T26" fmla="*/ 2147483646 w 700"/>
              <a:gd name="T27" fmla="*/ 2147483646 h 455"/>
              <a:gd name="T28" fmla="*/ 2147483646 w 700"/>
              <a:gd name="T29" fmla="*/ 2147483646 h 455"/>
              <a:gd name="T30" fmla="*/ 2147483646 w 700"/>
              <a:gd name="T31" fmla="*/ 2147483646 h 455"/>
              <a:gd name="T32" fmla="*/ 2147483646 w 700"/>
              <a:gd name="T33" fmla="*/ 2147483646 h 455"/>
              <a:gd name="T34" fmla="*/ 2147483646 w 700"/>
              <a:gd name="T35" fmla="*/ 2147483646 h 455"/>
              <a:gd name="T36" fmla="*/ 2147483646 w 700"/>
              <a:gd name="T37" fmla="*/ 2147483646 h 455"/>
              <a:gd name="T38" fmla="*/ 2147483646 w 700"/>
              <a:gd name="T39" fmla="*/ 0 h 455"/>
              <a:gd name="T40" fmla="*/ 2147483646 w 700"/>
              <a:gd name="T41" fmla="*/ 2147483646 h 455"/>
              <a:gd name="T42" fmla="*/ 2147483646 w 700"/>
              <a:gd name="T43" fmla="*/ 2147483646 h 455"/>
              <a:gd name="T44" fmla="*/ 2147483646 w 700"/>
              <a:gd name="T45" fmla="*/ 2147483646 h 455"/>
              <a:gd name="T46" fmla="*/ 2147483646 w 700"/>
              <a:gd name="T47" fmla="*/ 2147483646 h 455"/>
              <a:gd name="T48" fmla="*/ 2147483646 w 700"/>
              <a:gd name="T49" fmla="*/ 2147483646 h 455"/>
              <a:gd name="T50" fmla="*/ 2147483646 w 700"/>
              <a:gd name="T51" fmla="*/ 2147483646 h 455"/>
              <a:gd name="T52" fmla="*/ 2147483646 w 700"/>
              <a:gd name="T53" fmla="*/ 2147483646 h 455"/>
              <a:gd name="T54" fmla="*/ 2147483646 w 700"/>
              <a:gd name="T55" fmla="*/ 2147483646 h 455"/>
              <a:gd name="T56" fmla="*/ 2147483646 w 700"/>
              <a:gd name="T57" fmla="*/ 2147483646 h 455"/>
              <a:gd name="T58" fmla="*/ 2147483646 w 700"/>
              <a:gd name="T59" fmla="*/ 2147483646 h 455"/>
              <a:gd name="T60" fmla="*/ 2147483646 w 700"/>
              <a:gd name="T61" fmla="*/ 2147483646 h 455"/>
              <a:gd name="T62" fmla="*/ 2147483646 w 700"/>
              <a:gd name="T63" fmla="*/ 2147483646 h 455"/>
              <a:gd name="T64" fmla="*/ 2147483646 w 700"/>
              <a:gd name="T65" fmla="*/ 2147483646 h 455"/>
              <a:gd name="T66" fmla="*/ 2147483646 w 700"/>
              <a:gd name="T67" fmla="*/ 2147483646 h 455"/>
              <a:gd name="T68" fmla="*/ 2147483646 w 700"/>
              <a:gd name="T69" fmla="*/ 2147483646 h 455"/>
              <a:gd name="T70" fmla="*/ 2147483646 w 700"/>
              <a:gd name="T71" fmla="*/ 2147483646 h 455"/>
              <a:gd name="T72" fmla="*/ 2147483646 w 700"/>
              <a:gd name="T73" fmla="*/ 2147483646 h 455"/>
              <a:gd name="T74" fmla="*/ 2147483646 w 700"/>
              <a:gd name="T75" fmla="*/ 2147483646 h 455"/>
              <a:gd name="T76" fmla="*/ 2147483646 w 700"/>
              <a:gd name="T77" fmla="*/ 2147483646 h 455"/>
              <a:gd name="T78" fmla="*/ 2147483646 w 700"/>
              <a:gd name="T79" fmla="*/ 2147483646 h 455"/>
              <a:gd name="T80" fmla="*/ 2147483646 w 700"/>
              <a:gd name="T81" fmla="*/ 2147483646 h 455"/>
              <a:gd name="T82" fmla="*/ 2147483646 w 700"/>
              <a:gd name="T83" fmla="*/ 2147483646 h 455"/>
              <a:gd name="T84" fmla="*/ 2147483646 w 700"/>
              <a:gd name="T85" fmla="*/ 2147483646 h 455"/>
              <a:gd name="T86" fmla="*/ 2147483646 w 700"/>
              <a:gd name="T87" fmla="*/ 2147483646 h 455"/>
              <a:gd name="T88" fmla="*/ 2147483646 w 700"/>
              <a:gd name="T89" fmla="*/ 2147483646 h 455"/>
              <a:gd name="T90" fmla="*/ 2147483646 w 700"/>
              <a:gd name="T91" fmla="*/ 2147483646 h 455"/>
              <a:gd name="T92" fmla="*/ 2147483646 w 700"/>
              <a:gd name="T93" fmla="*/ 2147483646 h 455"/>
              <a:gd name="T94" fmla="*/ 2147483646 w 700"/>
              <a:gd name="T95" fmla="*/ 2147483646 h 455"/>
              <a:gd name="T96" fmla="*/ 2147483646 w 700"/>
              <a:gd name="T97" fmla="*/ 2147483646 h 455"/>
              <a:gd name="T98" fmla="*/ 2147483646 w 700"/>
              <a:gd name="T99" fmla="*/ 2147483646 h 455"/>
              <a:gd name="T100" fmla="*/ 2147483646 w 700"/>
              <a:gd name="T101" fmla="*/ 2147483646 h 455"/>
              <a:gd name="T102" fmla="*/ 2147483646 w 700"/>
              <a:gd name="T103" fmla="*/ 2147483646 h 455"/>
              <a:gd name="T104" fmla="*/ 2147483646 w 700"/>
              <a:gd name="T105" fmla="*/ 2147483646 h 455"/>
              <a:gd name="T106" fmla="*/ 2147483646 w 700"/>
              <a:gd name="T107" fmla="*/ 2147483646 h 455"/>
              <a:gd name="T108" fmla="*/ 2147483646 w 700"/>
              <a:gd name="T109" fmla="*/ 2147483646 h 455"/>
              <a:gd name="T110" fmla="*/ 2147483646 w 700"/>
              <a:gd name="T111" fmla="*/ 2147483646 h 455"/>
              <a:gd name="T112" fmla="*/ 2147483646 w 700"/>
              <a:gd name="T113" fmla="*/ 2147483646 h 455"/>
              <a:gd name="T114" fmla="*/ 2147483646 w 700"/>
              <a:gd name="T115" fmla="*/ 2147483646 h 455"/>
              <a:gd name="T116" fmla="*/ 2147483646 w 700"/>
              <a:gd name="T117" fmla="*/ 2147483646 h 455"/>
              <a:gd name="T118" fmla="*/ 2147483646 w 700"/>
              <a:gd name="T119" fmla="*/ 2147483646 h 455"/>
              <a:gd name="T120" fmla="*/ 2147483646 w 700"/>
              <a:gd name="T121" fmla="*/ 0 h 455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700"/>
              <a:gd name="T184" fmla="*/ 0 h 455"/>
              <a:gd name="T185" fmla="*/ 700 w 700"/>
              <a:gd name="T186" fmla="*/ 455 h 455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700" h="455">
                <a:moveTo>
                  <a:pt x="178" y="365"/>
                </a:moveTo>
                <a:cubicBezTo>
                  <a:pt x="117" y="326"/>
                  <a:pt x="87" y="251"/>
                  <a:pt x="120" y="179"/>
                </a:cubicBezTo>
                <a:cubicBezTo>
                  <a:pt x="76" y="169"/>
                  <a:pt x="82" y="105"/>
                  <a:pt x="139" y="103"/>
                </a:cubicBezTo>
                <a:cubicBezTo>
                  <a:pt x="141" y="103"/>
                  <a:pt x="142" y="103"/>
                  <a:pt x="144" y="103"/>
                </a:cubicBezTo>
                <a:cubicBezTo>
                  <a:pt x="163" y="103"/>
                  <a:pt x="201" y="107"/>
                  <a:pt x="222" y="135"/>
                </a:cubicBezTo>
                <a:cubicBezTo>
                  <a:pt x="227" y="143"/>
                  <a:pt x="227" y="154"/>
                  <a:pt x="228" y="164"/>
                </a:cubicBezTo>
                <a:cubicBezTo>
                  <a:pt x="260" y="172"/>
                  <a:pt x="268" y="200"/>
                  <a:pt x="257" y="220"/>
                </a:cubicBezTo>
                <a:cubicBezTo>
                  <a:pt x="293" y="252"/>
                  <a:pt x="273" y="275"/>
                  <a:pt x="260" y="285"/>
                </a:cubicBezTo>
                <a:cubicBezTo>
                  <a:pt x="253" y="290"/>
                  <a:pt x="241" y="293"/>
                  <a:pt x="229" y="293"/>
                </a:cubicBezTo>
                <a:cubicBezTo>
                  <a:pt x="224" y="293"/>
                  <a:pt x="220" y="293"/>
                  <a:pt x="216" y="292"/>
                </a:cubicBezTo>
                <a:cubicBezTo>
                  <a:pt x="178" y="283"/>
                  <a:pt x="193" y="240"/>
                  <a:pt x="211" y="240"/>
                </a:cubicBezTo>
                <a:cubicBezTo>
                  <a:pt x="216" y="240"/>
                  <a:pt x="220" y="242"/>
                  <a:pt x="225" y="248"/>
                </a:cubicBezTo>
                <a:cubicBezTo>
                  <a:pt x="235" y="262"/>
                  <a:pt x="221" y="264"/>
                  <a:pt x="221" y="264"/>
                </a:cubicBezTo>
                <a:cubicBezTo>
                  <a:pt x="224" y="263"/>
                  <a:pt x="226" y="257"/>
                  <a:pt x="225" y="253"/>
                </a:cubicBezTo>
                <a:cubicBezTo>
                  <a:pt x="221" y="250"/>
                  <a:pt x="221" y="250"/>
                  <a:pt x="221" y="250"/>
                </a:cubicBezTo>
                <a:cubicBezTo>
                  <a:pt x="219" y="247"/>
                  <a:pt x="217" y="246"/>
                  <a:pt x="215" y="246"/>
                </a:cubicBezTo>
                <a:cubicBezTo>
                  <a:pt x="208" y="246"/>
                  <a:pt x="202" y="256"/>
                  <a:pt x="202" y="266"/>
                </a:cubicBezTo>
                <a:cubicBezTo>
                  <a:pt x="202" y="276"/>
                  <a:pt x="208" y="286"/>
                  <a:pt x="226" y="286"/>
                </a:cubicBezTo>
                <a:cubicBezTo>
                  <a:pt x="230" y="286"/>
                  <a:pt x="233" y="286"/>
                  <a:pt x="238" y="285"/>
                </a:cubicBezTo>
                <a:cubicBezTo>
                  <a:pt x="250" y="283"/>
                  <a:pt x="262" y="278"/>
                  <a:pt x="267" y="269"/>
                </a:cubicBezTo>
                <a:cubicBezTo>
                  <a:pt x="279" y="248"/>
                  <a:pt x="263" y="230"/>
                  <a:pt x="250" y="222"/>
                </a:cubicBezTo>
                <a:cubicBezTo>
                  <a:pt x="266" y="192"/>
                  <a:pt x="241" y="178"/>
                  <a:pt x="220" y="170"/>
                </a:cubicBezTo>
                <a:cubicBezTo>
                  <a:pt x="217" y="149"/>
                  <a:pt x="221" y="132"/>
                  <a:pt x="191" y="121"/>
                </a:cubicBezTo>
                <a:cubicBezTo>
                  <a:pt x="177" y="116"/>
                  <a:pt x="158" y="112"/>
                  <a:pt x="141" y="112"/>
                </a:cubicBezTo>
                <a:cubicBezTo>
                  <a:pt x="115" y="112"/>
                  <a:pt x="94" y="122"/>
                  <a:pt x="103" y="158"/>
                </a:cubicBezTo>
                <a:cubicBezTo>
                  <a:pt x="104" y="163"/>
                  <a:pt x="112" y="171"/>
                  <a:pt x="118" y="172"/>
                </a:cubicBezTo>
                <a:cubicBezTo>
                  <a:pt x="123" y="173"/>
                  <a:pt x="128" y="174"/>
                  <a:pt x="132" y="174"/>
                </a:cubicBezTo>
                <a:cubicBezTo>
                  <a:pt x="145" y="174"/>
                  <a:pt x="147" y="166"/>
                  <a:pt x="146" y="159"/>
                </a:cubicBezTo>
                <a:cubicBezTo>
                  <a:pt x="145" y="152"/>
                  <a:pt x="141" y="145"/>
                  <a:pt x="142" y="145"/>
                </a:cubicBezTo>
                <a:cubicBezTo>
                  <a:pt x="142" y="145"/>
                  <a:pt x="143" y="145"/>
                  <a:pt x="143" y="146"/>
                </a:cubicBezTo>
                <a:cubicBezTo>
                  <a:pt x="149" y="151"/>
                  <a:pt x="153" y="160"/>
                  <a:pt x="153" y="169"/>
                </a:cubicBezTo>
                <a:cubicBezTo>
                  <a:pt x="153" y="178"/>
                  <a:pt x="149" y="192"/>
                  <a:pt x="149" y="192"/>
                </a:cubicBezTo>
                <a:cubicBezTo>
                  <a:pt x="149" y="192"/>
                  <a:pt x="149" y="192"/>
                  <a:pt x="149" y="192"/>
                </a:cubicBezTo>
                <a:cubicBezTo>
                  <a:pt x="146" y="205"/>
                  <a:pt x="137" y="227"/>
                  <a:pt x="136" y="251"/>
                </a:cubicBezTo>
                <a:cubicBezTo>
                  <a:pt x="132" y="330"/>
                  <a:pt x="206" y="363"/>
                  <a:pt x="249" y="399"/>
                </a:cubicBezTo>
                <a:cubicBezTo>
                  <a:pt x="199" y="369"/>
                  <a:pt x="119" y="330"/>
                  <a:pt x="129" y="244"/>
                </a:cubicBezTo>
                <a:cubicBezTo>
                  <a:pt x="132" y="220"/>
                  <a:pt x="136" y="198"/>
                  <a:pt x="145" y="177"/>
                </a:cubicBezTo>
                <a:cubicBezTo>
                  <a:pt x="132" y="179"/>
                  <a:pt x="128" y="178"/>
                  <a:pt x="123" y="189"/>
                </a:cubicBezTo>
                <a:cubicBezTo>
                  <a:pt x="95" y="263"/>
                  <a:pt x="134" y="330"/>
                  <a:pt x="178" y="365"/>
                </a:cubicBezTo>
                <a:moveTo>
                  <a:pt x="103" y="0"/>
                </a:moveTo>
                <a:cubicBezTo>
                  <a:pt x="102" y="0"/>
                  <a:pt x="101" y="0"/>
                  <a:pt x="100" y="0"/>
                </a:cubicBezTo>
                <a:cubicBezTo>
                  <a:pt x="91" y="1"/>
                  <a:pt x="86" y="7"/>
                  <a:pt x="82" y="14"/>
                </a:cubicBezTo>
                <a:cubicBezTo>
                  <a:pt x="78" y="12"/>
                  <a:pt x="74" y="12"/>
                  <a:pt x="70" y="12"/>
                </a:cubicBezTo>
                <a:cubicBezTo>
                  <a:pt x="50" y="12"/>
                  <a:pt x="31" y="26"/>
                  <a:pt x="27" y="43"/>
                </a:cubicBezTo>
                <a:cubicBezTo>
                  <a:pt x="26" y="51"/>
                  <a:pt x="30" y="57"/>
                  <a:pt x="29" y="63"/>
                </a:cubicBezTo>
                <a:cubicBezTo>
                  <a:pt x="26" y="77"/>
                  <a:pt x="0" y="93"/>
                  <a:pt x="13" y="124"/>
                </a:cubicBezTo>
                <a:cubicBezTo>
                  <a:pt x="15" y="130"/>
                  <a:pt x="24" y="136"/>
                  <a:pt x="30" y="140"/>
                </a:cubicBezTo>
                <a:cubicBezTo>
                  <a:pt x="38" y="146"/>
                  <a:pt x="45" y="148"/>
                  <a:pt x="51" y="148"/>
                </a:cubicBezTo>
                <a:cubicBezTo>
                  <a:pt x="63" y="148"/>
                  <a:pt x="70" y="138"/>
                  <a:pt x="72" y="129"/>
                </a:cubicBezTo>
                <a:cubicBezTo>
                  <a:pt x="75" y="119"/>
                  <a:pt x="72" y="110"/>
                  <a:pt x="64" y="110"/>
                </a:cubicBezTo>
                <a:cubicBezTo>
                  <a:pt x="61" y="110"/>
                  <a:pt x="57" y="111"/>
                  <a:pt x="51" y="115"/>
                </a:cubicBezTo>
                <a:cubicBezTo>
                  <a:pt x="54" y="107"/>
                  <a:pt x="61" y="102"/>
                  <a:pt x="67" y="102"/>
                </a:cubicBezTo>
                <a:cubicBezTo>
                  <a:pt x="73" y="102"/>
                  <a:pt x="78" y="106"/>
                  <a:pt x="81" y="114"/>
                </a:cubicBezTo>
                <a:cubicBezTo>
                  <a:pt x="88" y="137"/>
                  <a:pt x="72" y="166"/>
                  <a:pt x="70" y="187"/>
                </a:cubicBezTo>
                <a:cubicBezTo>
                  <a:pt x="67" y="228"/>
                  <a:pt x="82" y="265"/>
                  <a:pt x="95" y="293"/>
                </a:cubicBezTo>
                <a:cubicBezTo>
                  <a:pt x="118" y="343"/>
                  <a:pt x="175" y="396"/>
                  <a:pt x="250" y="415"/>
                </a:cubicBezTo>
                <a:cubicBezTo>
                  <a:pt x="270" y="420"/>
                  <a:pt x="295" y="423"/>
                  <a:pt x="319" y="423"/>
                </a:cubicBezTo>
                <a:cubicBezTo>
                  <a:pt x="337" y="423"/>
                  <a:pt x="354" y="421"/>
                  <a:pt x="369" y="417"/>
                </a:cubicBezTo>
                <a:cubicBezTo>
                  <a:pt x="385" y="412"/>
                  <a:pt x="401" y="411"/>
                  <a:pt x="420" y="411"/>
                </a:cubicBezTo>
                <a:cubicBezTo>
                  <a:pt x="434" y="411"/>
                  <a:pt x="450" y="412"/>
                  <a:pt x="468" y="413"/>
                </a:cubicBezTo>
                <a:cubicBezTo>
                  <a:pt x="515" y="417"/>
                  <a:pt x="556" y="425"/>
                  <a:pt x="601" y="440"/>
                </a:cubicBezTo>
                <a:cubicBezTo>
                  <a:pt x="634" y="450"/>
                  <a:pt x="694" y="455"/>
                  <a:pt x="699" y="455"/>
                </a:cubicBezTo>
                <a:cubicBezTo>
                  <a:pt x="699" y="455"/>
                  <a:pt x="700" y="455"/>
                  <a:pt x="700" y="455"/>
                </a:cubicBezTo>
                <a:cubicBezTo>
                  <a:pt x="664" y="447"/>
                  <a:pt x="584" y="414"/>
                  <a:pt x="552" y="404"/>
                </a:cubicBezTo>
                <a:cubicBezTo>
                  <a:pt x="522" y="395"/>
                  <a:pt x="498" y="389"/>
                  <a:pt x="460" y="386"/>
                </a:cubicBezTo>
                <a:cubicBezTo>
                  <a:pt x="455" y="386"/>
                  <a:pt x="451" y="386"/>
                  <a:pt x="447" y="386"/>
                </a:cubicBezTo>
                <a:cubicBezTo>
                  <a:pt x="410" y="386"/>
                  <a:pt x="378" y="396"/>
                  <a:pt x="348" y="400"/>
                </a:cubicBezTo>
                <a:cubicBezTo>
                  <a:pt x="340" y="400"/>
                  <a:pt x="332" y="401"/>
                  <a:pt x="324" y="401"/>
                </a:cubicBezTo>
                <a:cubicBezTo>
                  <a:pt x="246" y="401"/>
                  <a:pt x="178" y="356"/>
                  <a:pt x="177" y="269"/>
                </a:cubicBezTo>
                <a:cubicBezTo>
                  <a:pt x="182" y="289"/>
                  <a:pt x="191" y="313"/>
                  <a:pt x="200" y="330"/>
                </a:cubicBezTo>
                <a:cubicBezTo>
                  <a:pt x="217" y="362"/>
                  <a:pt x="269" y="395"/>
                  <a:pt x="319" y="395"/>
                </a:cubicBezTo>
                <a:cubicBezTo>
                  <a:pt x="323" y="395"/>
                  <a:pt x="328" y="395"/>
                  <a:pt x="332" y="394"/>
                </a:cubicBezTo>
                <a:cubicBezTo>
                  <a:pt x="362" y="390"/>
                  <a:pt x="392" y="381"/>
                  <a:pt x="425" y="379"/>
                </a:cubicBezTo>
                <a:cubicBezTo>
                  <a:pt x="432" y="378"/>
                  <a:pt x="438" y="378"/>
                  <a:pt x="444" y="378"/>
                </a:cubicBezTo>
                <a:cubicBezTo>
                  <a:pt x="490" y="378"/>
                  <a:pt x="521" y="390"/>
                  <a:pt x="558" y="397"/>
                </a:cubicBezTo>
                <a:cubicBezTo>
                  <a:pt x="536" y="380"/>
                  <a:pt x="494" y="362"/>
                  <a:pt x="458" y="361"/>
                </a:cubicBezTo>
                <a:cubicBezTo>
                  <a:pt x="457" y="361"/>
                  <a:pt x="455" y="361"/>
                  <a:pt x="453" y="361"/>
                </a:cubicBezTo>
                <a:cubicBezTo>
                  <a:pt x="434" y="361"/>
                  <a:pt x="413" y="363"/>
                  <a:pt x="394" y="365"/>
                </a:cubicBezTo>
                <a:cubicBezTo>
                  <a:pt x="374" y="367"/>
                  <a:pt x="355" y="369"/>
                  <a:pt x="338" y="369"/>
                </a:cubicBezTo>
                <a:cubicBezTo>
                  <a:pt x="316" y="369"/>
                  <a:pt x="298" y="366"/>
                  <a:pt x="289" y="354"/>
                </a:cubicBezTo>
                <a:cubicBezTo>
                  <a:pt x="256" y="308"/>
                  <a:pt x="291" y="270"/>
                  <a:pt x="316" y="270"/>
                </a:cubicBezTo>
                <a:cubicBezTo>
                  <a:pt x="328" y="270"/>
                  <a:pt x="338" y="279"/>
                  <a:pt x="337" y="300"/>
                </a:cubicBezTo>
                <a:cubicBezTo>
                  <a:pt x="331" y="286"/>
                  <a:pt x="323" y="280"/>
                  <a:pt x="313" y="280"/>
                </a:cubicBezTo>
                <a:cubicBezTo>
                  <a:pt x="313" y="280"/>
                  <a:pt x="313" y="280"/>
                  <a:pt x="313" y="280"/>
                </a:cubicBezTo>
                <a:cubicBezTo>
                  <a:pt x="303" y="283"/>
                  <a:pt x="297" y="288"/>
                  <a:pt x="297" y="300"/>
                </a:cubicBezTo>
                <a:cubicBezTo>
                  <a:pt x="296" y="311"/>
                  <a:pt x="312" y="328"/>
                  <a:pt x="329" y="330"/>
                </a:cubicBezTo>
                <a:cubicBezTo>
                  <a:pt x="332" y="330"/>
                  <a:pt x="335" y="331"/>
                  <a:pt x="338" y="331"/>
                </a:cubicBezTo>
                <a:cubicBezTo>
                  <a:pt x="359" y="331"/>
                  <a:pt x="379" y="319"/>
                  <a:pt x="385" y="293"/>
                </a:cubicBezTo>
                <a:cubicBezTo>
                  <a:pt x="390" y="291"/>
                  <a:pt x="411" y="292"/>
                  <a:pt x="413" y="269"/>
                </a:cubicBezTo>
                <a:cubicBezTo>
                  <a:pt x="414" y="253"/>
                  <a:pt x="404" y="232"/>
                  <a:pt x="382" y="232"/>
                </a:cubicBezTo>
                <a:cubicBezTo>
                  <a:pt x="378" y="232"/>
                  <a:pt x="374" y="233"/>
                  <a:pt x="369" y="235"/>
                </a:cubicBezTo>
                <a:cubicBezTo>
                  <a:pt x="375" y="227"/>
                  <a:pt x="376" y="226"/>
                  <a:pt x="386" y="222"/>
                </a:cubicBezTo>
                <a:cubicBezTo>
                  <a:pt x="378" y="201"/>
                  <a:pt x="355" y="193"/>
                  <a:pt x="337" y="193"/>
                </a:cubicBezTo>
                <a:cubicBezTo>
                  <a:pt x="333" y="193"/>
                  <a:pt x="329" y="194"/>
                  <a:pt x="326" y="195"/>
                </a:cubicBezTo>
                <a:cubicBezTo>
                  <a:pt x="319" y="196"/>
                  <a:pt x="312" y="197"/>
                  <a:pt x="305" y="197"/>
                </a:cubicBezTo>
                <a:cubicBezTo>
                  <a:pt x="293" y="197"/>
                  <a:pt x="282" y="194"/>
                  <a:pt x="276" y="190"/>
                </a:cubicBezTo>
                <a:cubicBezTo>
                  <a:pt x="258" y="177"/>
                  <a:pt x="260" y="150"/>
                  <a:pt x="279" y="145"/>
                </a:cubicBezTo>
                <a:cubicBezTo>
                  <a:pt x="282" y="144"/>
                  <a:pt x="285" y="143"/>
                  <a:pt x="288" y="143"/>
                </a:cubicBezTo>
                <a:cubicBezTo>
                  <a:pt x="305" y="143"/>
                  <a:pt x="303" y="164"/>
                  <a:pt x="300" y="172"/>
                </a:cubicBezTo>
                <a:cubicBezTo>
                  <a:pt x="295" y="170"/>
                  <a:pt x="294" y="164"/>
                  <a:pt x="296" y="160"/>
                </a:cubicBezTo>
                <a:cubicBezTo>
                  <a:pt x="297" y="153"/>
                  <a:pt x="292" y="148"/>
                  <a:pt x="286" y="148"/>
                </a:cubicBezTo>
                <a:cubicBezTo>
                  <a:pt x="285" y="148"/>
                  <a:pt x="284" y="149"/>
                  <a:pt x="282" y="150"/>
                </a:cubicBezTo>
                <a:cubicBezTo>
                  <a:pt x="260" y="164"/>
                  <a:pt x="274" y="188"/>
                  <a:pt x="300" y="188"/>
                </a:cubicBezTo>
                <a:cubicBezTo>
                  <a:pt x="309" y="188"/>
                  <a:pt x="319" y="185"/>
                  <a:pt x="330" y="178"/>
                </a:cubicBezTo>
                <a:cubicBezTo>
                  <a:pt x="358" y="161"/>
                  <a:pt x="350" y="128"/>
                  <a:pt x="330" y="115"/>
                </a:cubicBezTo>
                <a:cubicBezTo>
                  <a:pt x="321" y="109"/>
                  <a:pt x="315" y="103"/>
                  <a:pt x="308" y="95"/>
                </a:cubicBezTo>
                <a:cubicBezTo>
                  <a:pt x="290" y="74"/>
                  <a:pt x="299" y="59"/>
                  <a:pt x="257" y="58"/>
                </a:cubicBezTo>
                <a:cubicBezTo>
                  <a:pt x="254" y="48"/>
                  <a:pt x="253" y="37"/>
                  <a:pt x="247" y="30"/>
                </a:cubicBezTo>
                <a:cubicBezTo>
                  <a:pt x="239" y="21"/>
                  <a:pt x="231" y="19"/>
                  <a:pt x="222" y="19"/>
                </a:cubicBezTo>
                <a:cubicBezTo>
                  <a:pt x="219" y="19"/>
                  <a:pt x="215" y="19"/>
                  <a:pt x="212" y="19"/>
                </a:cubicBezTo>
                <a:cubicBezTo>
                  <a:pt x="212" y="19"/>
                  <a:pt x="212" y="19"/>
                  <a:pt x="212" y="19"/>
                </a:cubicBezTo>
                <a:cubicBezTo>
                  <a:pt x="210" y="19"/>
                  <a:pt x="200" y="6"/>
                  <a:pt x="190" y="5"/>
                </a:cubicBezTo>
                <a:cubicBezTo>
                  <a:pt x="188" y="5"/>
                  <a:pt x="186" y="5"/>
                  <a:pt x="184" y="5"/>
                </a:cubicBezTo>
                <a:cubicBezTo>
                  <a:pt x="173" y="5"/>
                  <a:pt x="162" y="9"/>
                  <a:pt x="157" y="14"/>
                </a:cubicBezTo>
                <a:cubicBezTo>
                  <a:pt x="148" y="24"/>
                  <a:pt x="143" y="64"/>
                  <a:pt x="165" y="64"/>
                </a:cubicBezTo>
                <a:cubicBezTo>
                  <a:pt x="167" y="64"/>
                  <a:pt x="169" y="64"/>
                  <a:pt x="171" y="63"/>
                </a:cubicBezTo>
                <a:cubicBezTo>
                  <a:pt x="197" y="57"/>
                  <a:pt x="178" y="38"/>
                  <a:pt x="176" y="32"/>
                </a:cubicBezTo>
                <a:cubicBezTo>
                  <a:pt x="189" y="34"/>
                  <a:pt x="195" y="51"/>
                  <a:pt x="190" y="59"/>
                </a:cubicBezTo>
                <a:cubicBezTo>
                  <a:pt x="184" y="68"/>
                  <a:pt x="176" y="72"/>
                  <a:pt x="168" y="72"/>
                </a:cubicBezTo>
                <a:cubicBezTo>
                  <a:pt x="154" y="72"/>
                  <a:pt x="140" y="60"/>
                  <a:pt x="141" y="40"/>
                </a:cubicBezTo>
                <a:cubicBezTo>
                  <a:pt x="141" y="40"/>
                  <a:pt x="143" y="32"/>
                  <a:pt x="143" y="30"/>
                </a:cubicBezTo>
                <a:cubicBezTo>
                  <a:pt x="140" y="17"/>
                  <a:pt x="121" y="0"/>
                  <a:pt x="103" y="0"/>
                </a:cubicBezTo>
              </a:path>
            </a:pathLst>
          </a:custGeom>
          <a:solidFill>
            <a:srgbClr val="2E2E2E">
              <a:alpha val="83136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600"/>
          </a:p>
        </p:txBody>
      </p:sp>
      <p:pic>
        <p:nvPicPr>
          <p:cNvPr id="76" name="图片 9"/>
          <p:cNvPicPr preferRelativeResize="0"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90" y="1194346"/>
            <a:ext cx="1608535" cy="2281238"/>
          </a:xfrm>
          <a:custGeom>
            <a:avLst/>
            <a:gdLst>
              <a:gd name="T0" fmla="*/ 0 w 2380222"/>
              <a:gd name="T1" fmla="*/ 0 h 3377169"/>
              <a:gd name="T2" fmla="*/ 2380222 w 2380222"/>
              <a:gd name="T3" fmla="*/ 0 h 3377169"/>
              <a:gd name="T4" fmla="*/ 2380222 w 2380222"/>
              <a:gd name="T5" fmla="*/ 3377169 h 3377169"/>
              <a:gd name="T6" fmla="*/ 0 w 2380222"/>
              <a:gd name="T7" fmla="*/ 3377169 h 3377169"/>
              <a:gd name="T8" fmla="*/ 0 w 2380222"/>
              <a:gd name="T9" fmla="*/ 0 h 3377169"/>
              <a:gd name="T10" fmla="*/ 2380222 w 2380222"/>
              <a:gd name="T11" fmla="*/ 3377169 h 3377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380222" h="3377169">
                <a:moveTo>
                  <a:pt x="0" y="0"/>
                </a:moveTo>
                <a:lnTo>
                  <a:pt x="2380222" y="0"/>
                </a:lnTo>
                <a:lnTo>
                  <a:pt x="2380222" y="3377169"/>
                </a:lnTo>
                <a:lnTo>
                  <a:pt x="0" y="337716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  <p:sp>
        <p:nvSpPr>
          <p:cNvPr id="77" name="矩形 4"/>
          <p:cNvSpPr>
            <a:spLocks noChangeArrowheads="1"/>
          </p:cNvSpPr>
          <p:nvPr/>
        </p:nvSpPr>
        <p:spPr bwMode="auto">
          <a:xfrm>
            <a:off x="4319913" y="1956189"/>
            <a:ext cx="7631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 dirty="0" smtClean="0">
                <a:solidFill>
                  <a:srgbClr val="FFFFFF"/>
                </a:solidFill>
                <a:latin typeface="禹卫书法行书简体" pitchFamily="2" charset="-122"/>
                <a:ea typeface="禹卫书法行书简体" pitchFamily="2" charset="-122"/>
                <a:sym typeface="禹卫书法行书简体" pitchFamily="2" charset="-122"/>
              </a:rPr>
              <a:t>叁</a:t>
            </a:r>
            <a:endParaRPr lang="zh-CN" altLang="en-US" sz="4000" b="1" dirty="0">
              <a:solidFill>
                <a:srgbClr val="FFFFFF"/>
              </a:solidFill>
              <a:latin typeface="禹卫书法行书简体" pitchFamily="2" charset="-122"/>
              <a:ea typeface="禹卫书法行书简体" pitchFamily="2" charset="-122"/>
              <a:sym typeface="禹卫书法行书简体" pitchFamily="2" charset="-122"/>
            </a:endParaRPr>
          </a:p>
        </p:txBody>
      </p:sp>
      <p:sp>
        <p:nvSpPr>
          <p:cNvPr id="78" name="矩形 12"/>
          <p:cNvSpPr>
            <a:spLocks noChangeArrowheads="1"/>
          </p:cNvSpPr>
          <p:nvPr/>
        </p:nvSpPr>
        <p:spPr bwMode="auto">
          <a:xfrm>
            <a:off x="224155" y="3220085"/>
            <a:ext cx="8783320" cy="61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3400" b="1" spc="30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篇章三：展望——再谱三年新篇的情怀</a:t>
            </a:r>
          </a:p>
        </p:txBody>
      </p:sp>
      <p:grpSp>
        <p:nvGrpSpPr>
          <p:cNvPr id="79" name="组合 15"/>
          <p:cNvGrpSpPr/>
          <p:nvPr/>
        </p:nvGrpSpPr>
        <p:grpSpPr bwMode="auto">
          <a:xfrm rot="1780350">
            <a:off x="5169422" y="1430090"/>
            <a:ext cx="492919" cy="352425"/>
            <a:chOff x="0" y="0"/>
            <a:chExt cx="1614487" cy="1154113"/>
          </a:xfrm>
        </p:grpSpPr>
        <p:sp>
          <p:nvSpPr>
            <p:cNvPr id="80" name="Freeform 48"/>
            <p:cNvSpPr>
              <a:spLocks noChangeArrowheads="1"/>
            </p:cNvSpPr>
            <p:nvPr/>
          </p:nvSpPr>
          <p:spPr bwMode="auto">
            <a:xfrm>
              <a:off x="957262" y="935038"/>
              <a:ext cx="338137" cy="219075"/>
            </a:xfrm>
            <a:custGeom>
              <a:avLst/>
              <a:gdLst>
                <a:gd name="T0" fmla="*/ 2147483646 w 90"/>
                <a:gd name="T1" fmla="*/ 0 h 58"/>
                <a:gd name="T2" fmla="*/ 0 w 90"/>
                <a:gd name="T3" fmla="*/ 2147483646 h 58"/>
                <a:gd name="T4" fmla="*/ 2147483646 w 90"/>
                <a:gd name="T5" fmla="*/ 2147483646 h 58"/>
                <a:gd name="T6" fmla="*/ 2147483646 w 90"/>
                <a:gd name="T7" fmla="*/ 2147483646 h 58"/>
                <a:gd name="T8" fmla="*/ 2147483646 w 90"/>
                <a:gd name="T9" fmla="*/ 2147483646 h 58"/>
                <a:gd name="T10" fmla="*/ 2147483646 w 90"/>
                <a:gd name="T11" fmla="*/ 0 h 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90"/>
                <a:gd name="T19" fmla="*/ 0 h 58"/>
                <a:gd name="T20" fmla="*/ 90 w 90"/>
                <a:gd name="T21" fmla="*/ 58 h 5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90" h="58">
                  <a:moveTo>
                    <a:pt x="40" y="0"/>
                  </a:moveTo>
                  <a:cubicBezTo>
                    <a:pt x="16" y="17"/>
                    <a:pt x="19" y="35"/>
                    <a:pt x="0" y="40"/>
                  </a:cubicBezTo>
                  <a:cubicBezTo>
                    <a:pt x="17" y="52"/>
                    <a:pt x="34" y="58"/>
                    <a:pt x="48" y="58"/>
                  </a:cubicBezTo>
                  <a:cubicBezTo>
                    <a:pt x="68" y="58"/>
                    <a:pt x="84" y="47"/>
                    <a:pt x="90" y="21"/>
                  </a:cubicBezTo>
                  <a:cubicBezTo>
                    <a:pt x="86" y="22"/>
                    <a:pt x="83" y="22"/>
                    <a:pt x="79" y="22"/>
                  </a:cubicBezTo>
                  <a:cubicBezTo>
                    <a:pt x="60" y="22"/>
                    <a:pt x="45" y="13"/>
                    <a:pt x="40" y="0"/>
                  </a:cubicBezTo>
                </a:path>
              </a:pathLst>
            </a:custGeom>
            <a:solidFill>
              <a:srgbClr val="2E2E2E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1" name="Freeform 49"/>
            <p:cNvSpPr>
              <a:spLocks noChangeArrowheads="1"/>
            </p:cNvSpPr>
            <p:nvPr/>
          </p:nvSpPr>
          <p:spPr bwMode="auto">
            <a:xfrm>
              <a:off x="0" y="503238"/>
              <a:ext cx="1168400" cy="650875"/>
            </a:xfrm>
            <a:custGeom>
              <a:avLst/>
              <a:gdLst>
                <a:gd name="T0" fmla="*/ 2147483646 w 311"/>
                <a:gd name="T1" fmla="*/ 0 h 173"/>
                <a:gd name="T2" fmla="*/ 2147483646 w 311"/>
                <a:gd name="T3" fmla="*/ 2147483646 h 173"/>
                <a:gd name="T4" fmla="*/ 0 w 311"/>
                <a:gd name="T5" fmla="*/ 2147483646 h 173"/>
                <a:gd name="T6" fmla="*/ 2147483646 w 311"/>
                <a:gd name="T7" fmla="*/ 2147483646 h 173"/>
                <a:gd name="T8" fmla="*/ 2147483646 w 311"/>
                <a:gd name="T9" fmla="*/ 2147483646 h 173"/>
                <a:gd name="T10" fmla="*/ 2147483646 w 311"/>
                <a:gd name="T11" fmla="*/ 2147483646 h 173"/>
                <a:gd name="T12" fmla="*/ 2147483646 w 311"/>
                <a:gd name="T13" fmla="*/ 2147483646 h 173"/>
                <a:gd name="T14" fmla="*/ 2147483646 w 311"/>
                <a:gd name="T15" fmla="*/ 2147483646 h 173"/>
                <a:gd name="T16" fmla="*/ 2147483646 w 311"/>
                <a:gd name="T17" fmla="*/ 2147483646 h 173"/>
                <a:gd name="T18" fmla="*/ 2147483646 w 311"/>
                <a:gd name="T19" fmla="*/ 2147483646 h 173"/>
                <a:gd name="T20" fmla="*/ 2147483646 w 311"/>
                <a:gd name="T21" fmla="*/ 2147483646 h 173"/>
                <a:gd name="T22" fmla="*/ 2147483646 w 311"/>
                <a:gd name="T23" fmla="*/ 2147483646 h 173"/>
                <a:gd name="T24" fmla="*/ 2147483646 w 311"/>
                <a:gd name="T25" fmla="*/ 2147483646 h 173"/>
                <a:gd name="T26" fmla="*/ 2147483646 w 311"/>
                <a:gd name="T27" fmla="*/ 2147483646 h 173"/>
                <a:gd name="T28" fmla="*/ 2147483646 w 311"/>
                <a:gd name="T29" fmla="*/ 2147483646 h 173"/>
                <a:gd name="T30" fmla="*/ 2147483646 w 311"/>
                <a:gd name="T31" fmla="*/ 2147483646 h 173"/>
                <a:gd name="T32" fmla="*/ 2147483646 w 311"/>
                <a:gd name="T33" fmla="*/ 2147483646 h 173"/>
                <a:gd name="T34" fmla="*/ 2147483646 w 311"/>
                <a:gd name="T35" fmla="*/ 2147483646 h 173"/>
                <a:gd name="T36" fmla="*/ 2147483646 w 311"/>
                <a:gd name="T37" fmla="*/ 2147483646 h 173"/>
                <a:gd name="T38" fmla="*/ 2147483646 w 311"/>
                <a:gd name="T39" fmla="*/ 2147483646 h 173"/>
                <a:gd name="T40" fmla="*/ 2147483646 w 311"/>
                <a:gd name="T41" fmla="*/ 0 h 17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11"/>
                <a:gd name="T64" fmla="*/ 0 h 173"/>
                <a:gd name="T65" fmla="*/ 311 w 311"/>
                <a:gd name="T66" fmla="*/ 173 h 17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11" h="173">
                  <a:moveTo>
                    <a:pt x="194" y="0"/>
                  </a:moveTo>
                  <a:cubicBezTo>
                    <a:pt x="154" y="0"/>
                    <a:pt x="110" y="29"/>
                    <a:pt x="70" y="68"/>
                  </a:cubicBezTo>
                  <a:cubicBezTo>
                    <a:pt x="17" y="120"/>
                    <a:pt x="32" y="131"/>
                    <a:pt x="0" y="173"/>
                  </a:cubicBezTo>
                  <a:cubicBezTo>
                    <a:pt x="55" y="127"/>
                    <a:pt x="49" y="92"/>
                    <a:pt x="112" y="67"/>
                  </a:cubicBezTo>
                  <a:cubicBezTo>
                    <a:pt x="134" y="58"/>
                    <a:pt x="151" y="54"/>
                    <a:pt x="165" y="54"/>
                  </a:cubicBezTo>
                  <a:cubicBezTo>
                    <a:pt x="184" y="54"/>
                    <a:pt x="198" y="63"/>
                    <a:pt x="211" y="77"/>
                  </a:cubicBezTo>
                  <a:cubicBezTo>
                    <a:pt x="206" y="75"/>
                    <a:pt x="199" y="74"/>
                    <a:pt x="190" y="74"/>
                  </a:cubicBezTo>
                  <a:cubicBezTo>
                    <a:pt x="167" y="74"/>
                    <a:pt x="139" y="84"/>
                    <a:pt x="155" y="109"/>
                  </a:cubicBezTo>
                  <a:cubicBezTo>
                    <a:pt x="164" y="123"/>
                    <a:pt x="176" y="125"/>
                    <a:pt x="187" y="125"/>
                  </a:cubicBezTo>
                  <a:cubicBezTo>
                    <a:pt x="188" y="125"/>
                    <a:pt x="190" y="125"/>
                    <a:pt x="191" y="125"/>
                  </a:cubicBezTo>
                  <a:cubicBezTo>
                    <a:pt x="193" y="125"/>
                    <a:pt x="194" y="125"/>
                    <a:pt x="196" y="125"/>
                  </a:cubicBezTo>
                  <a:cubicBezTo>
                    <a:pt x="197" y="125"/>
                    <a:pt x="198" y="125"/>
                    <a:pt x="199" y="125"/>
                  </a:cubicBezTo>
                  <a:cubicBezTo>
                    <a:pt x="203" y="137"/>
                    <a:pt x="206" y="147"/>
                    <a:pt x="221" y="153"/>
                  </a:cubicBezTo>
                  <a:cubicBezTo>
                    <a:pt x="224" y="154"/>
                    <a:pt x="227" y="155"/>
                    <a:pt x="231" y="155"/>
                  </a:cubicBezTo>
                  <a:cubicBezTo>
                    <a:pt x="240" y="155"/>
                    <a:pt x="250" y="151"/>
                    <a:pt x="257" y="143"/>
                  </a:cubicBezTo>
                  <a:cubicBezTo>
                    <a:pt x="259" y="141"/>
                    <a:pt x="261" y="134"/>
                    <a:pt x="261" y="134"/>
                  </a:cubicBezTo>
                  <a:cubicBezTo>
                    <a:pt x="261" y="134"/>
                    <a:pt x="261" y="134"/>
                    <a:pt x="261" y="134"/>
                  </a:cubicBezTo>
                  <a:cubicBezTo>
                    <a:pt x="261" y="134"/>
                    <a:pt x="261" y="134"/>
                    <a:pt x="261" y="134"/>
                  </a:cubicBezTo>
                  <a:cubicBezTo>
                    <a:pt x="261" y="134"/>
                    <a:pt x="261" y="134"/>
                    <a:pt x="261" y="134"/>
                  </a:cubicBezTo>
                  <a:cubicBezTo>
                    <a:pt x="311" y="104"/>
                    <a:pt x="294" y="49"/>
                    <a:pt x="238" y="13"/>
                  </a:cubicBezTo>
                  <a:cubicBezTo>
                    <a:pt x="224" y="4"/>
                    <a:pt x="210" y="0"/>
                    <a:pt x="194" y="0"/>
                  </a:cubicBezTo>
                </a:path>
              </a:pathLst>
            </a:custGeom>
            <a:solidFill>
              <a:srgbClr val="2E2E2E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2" name="Freeform 50"/>
            <p:cNvSpPr>
              <a:spLocks noChangeArrowheads="1"/>
            </p:cNvSpPr>
            <p:nvPr/>
          </p:nvSpPr>
          <p:spPr bwMode="auto">
            <a:xfrm>
              <a:off x="131762" y="354013"/>
              <a:ext cx="1482725" cy="619125"/>
            </a:xfrm>
            <a:custGeom>
              <a:avLst/>
              <a:gdLst>
                <a:gd name="T0" fmla="*/ 2147483646 w 395"/>
                <a:gd name="T1" fmla="*/ 0 h 165"/>
                <a:gd name="T2" fmla="*/ 2147483646 w 395"/>
                <a:gd name="T3" fmla="*/ 2147483646 h 165"/>
                <a:gd name="T4" fmla="*/ 2147483646 w 395"/>
                <a:gd name="T5" fmla="*/ 2147483646 h 165"/>
                <a:gd name="T6" fmla="*/ 0 w 395"/>
                <a:gd name="T7" fmla="*/ 2147483646 h 165"/>
                <a:gd name="T8" fmla="*/ 2147483646 w 395"/>
                <a:gd name="T9" fmla="*/ 2147483646 h 165"/>
                <a:gd name="T10" fmla="*/ 2147483646 w 395"/>
                <a:gd name="T11" fmla="*/ 2147483646 h 165"/>
                <a:gd name="T12" fmla="*/ 2147483646 w 395"/>
                <a:gd name="T13" fmla="*/ 2147483646 h 165"/>
                <a:gd name="T14" fmla="*/ 2147483646 w 395"/>
                <a:gd name="T15" fmla="*/ 2147483646 h 165"/>
                <a:gd name="T16" fmla="*/ 2147483646 w 395"/>
                <a:gd name="T17" fmla="*/ 2147483646 h 165"/>
                <a:gd name="T18" fmla="*/ 2147483646 w 395"/>
                <a:gd name="T19" fmla="*/ 2147483646 h 165"/>
                <a:gd name="T20" fmla="*/ 2147483646 w 395"/>
                <a:gd name="T21" fmla="*/ 2147483646 h 165"/>
                <a:gd name="T22" fmla="*/ 2147483646 w 395"/>
                <a:gd name="T23" fmla="*/ 2147483646 h 165"/>
                <a:gd name="T24" fmla="*/ 2147483646 w 395"/>
                <a:gd name="T25" fmla="*/ 2147483646 h 165"/>
                <a:gd name="T26" fmla="*/ 2147483646 w 395"/>
                <a:gd name="T27" fmla="*/ 2147483646 h 165"/>
                <a:gd name="T28" fmla="*/ 2147483646 w 395"/>
                <a:gd name="T29" fmla="*/ 2147483646 h 165"/>
                <a:gd name="T30" fmla="*/ 2147483646 w 395"/>
                <a:gd name="T31" fmla="*/ 2147483646 h 165"/>
                <a:gd name="T32" fmla="*/ 2147483646 w 395"/>
                <a:gd name="T33" fmla="*/ 2147483646 h 165"/>
                <a:gd name="T34" fmla="*/ 2147483646 w 395"/>
                <a:gd name="T35" fmla="*/ 2147483646 h 165"/>
                <a:gd name="T36" fmla="*/ 2147483646 w 395"/>
                <a:gd name="T37" fmla="*/ 2147483646 h 165"/>
                <a:gd name="T38" fmla="*/ 2147483646 w 395"/>
                <a:gd name="T39" fmla="*/ 2147483646 h 165"/>
                <a:gd name="T40" fmla="*/ 2147483646 w 395"/>
                <a:gd name="T41" fmla="*/ 0 h 16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95"/>
                <a:gd name="T64" fmla="*/ 0 h 165"/>
                <a:gd name="T65" fmla="*/ 395 w 395"/>
                <a:gd name="T66" fmla="*/ 165 h 16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95" h="165">
                  <a:moveTo>
                    <a:pt x="179" y="0"/>
                  </a:moveTo>
                  <a:cubicBezTo>
                    <a:pt x="175" y="0"/>
                    <a:pt x="171" y="1"/>
                    <a:pt x="168" y="1"/>
                  </a:cubicBezTo>
                  <a:cubicBezTo>
                    <a:pt x="148" y="3"/>
                    <a:pt x="116" y="12"/>
                    <a:pt x="84" y="35"/>
                  </a:cubicBezTo>
                  <a:cubicBezTo>
                    <a:pt x="58" y="54"/>
                    <a:pt x="18" y="109"/>
                    <a:pt x="0" y="132"/>
                  </a:cubicBezTo>
                  <a:cubicBezTo>
                    <a:pt x="59" y="69"/>
                    <a:pt x="109" y="27"/>
                    <a:pt x="158" y="27"/>
                  </a:cubicBezTo>
                  <a:cubicBezTo>
                    <a:pt x="189" y="27"/>
                    <a:pt x="219" y="44"/>
                    <a:pt x="251" y="81"/>
                  </a:cubicBezTo>
                  <a:cubicBezTo>
                    <a:pt x="274" y="108"/>
                    <a:pt x="262" y="141"/>
                    <a:pt x="274" y="155"/>
                  </a:cubicBezTo>
                  <a:cubicBezTo>
                    <a:pt x="280" y="163"/>
                    <a:pt x="290" y="165"/>
                    <a:pt x="300" y="165"/>
                  </a:cubicBezTo>
                  <a:cubicBezTo>
                    <a:pt x="311" y="165"/>
                    <a:pt x="321" y="163"/>
                    <a:pt x="327" y="161"/>
                  </a:cubicBezTo>
                  <a:cubicBezTo>
                    <a:pt x="366" y="148"/>
                    <a:pt x="395" y="73"/>
                    <a:pt x="351" y="49"/>
                  </a:cubicBezTo>
                  <a:cubicBezTo>
                    <a:pt x="348" y="48"/>
                    <a:pt x="346" y="47"/>
                    <a:pt x="343" y="47"/>
                  </a:cubicBezTo>
                  <a:cubicBezTo>
                    <a:pt x="334" y="47"/>
                    <a:pt x="326" y="57"/>
                    <a:pt x="316" y="61"/>
                  </a:cubicBezTo>
                  <a:cubicBezTo>
                    <a:pt x="313" y="62"/>
                    <a:pt x="296" y="62"/>
                    <a:pt x="294" y="64"/>
                  </a:cubicBezTo>
                  <a:cubicBezTo>
                    <a:pt x="277" y="77"/>
                    <a:pt x="290" y="95"/>
                    <a:pt x="301" y="95"/>
                  </a:cubicBezTo>
                  <a:cubicBezTo>
                    <a:pt x="306" y="95"/>
                    <a:pt x="312" y="90"/>
                    <a:pt x="313" y="78"/>
                  </a:cubicBezTo>
                  <a:cubicBezTo>
                    <a:pt x="323" y="87"/>
                    <a:pt x="312" y="100"/>
                    <a:pt x="312" y="100"/>
                  </a:cubicBezTo>
                  <a:cubicBezTo>
                    <a:pt x="310" y="103"/>
                    <a:pt x="305" y="104"/>
                    <a:pt x="300" y="104"/>
                  </a:cubicBezTo>
                  <a:cubicBezTo>
                    <a:pt x="293" y="104"/>
                    <a:pt x="284" y="100"/>
                    <a:pt x="280" y="87"/>
                  </a:cubicBezTo>
                  <a:cubicBezTo>
                    <a:pt x="277" y="77"/>
                    <a:pt x="279" y="66"/>
                    <a:pt x="285" y="57"/>
                  </a:cubicBezTo>
                  <a:cubicBezTo>
                    <a:pt x="264" y="33"/>
                    <a:pt x="237" y="19"/>
                    <a:pt x="211" y="5"/>
                  </a:cubicBezTo>
                  <a:cubicBezTo>
                    <a:pt x="206" y="2"/>
                    <a:pt x="191" y="0"/>
                    <a:pt x="179" y="0"/>
                  </a:cubicBezTo>
                </a:path>
              </a:pathLst>
            </a:custGeom>
            <a:solidFill>
              <a:srgbClr val="2E2E2E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3" name="Freeform 51"/>
            <p:cNvSpPr>
              <a:spLocks noChangeArrowheads="1"/>
            </p:cNvSpPr>
            <p:nvPr/>
          </p:nvSpPr>
          <p:spPr bwMode="auto">
            <a:xfrm>
              <a:off x="296862" y="0"/>
              <a:ext cx="1249362" cy="596900"/>
            </a:xfrm>
            <a:custGeom>
              <a:avLst/>
              <a:gdLst>
                <a:gd name="T0" fmla="*/ 2147483646 w 333"/>
                <a:gd name="T1" fmla="*/ 0 h 159"/>
                <a:gd name="T2" fmla="*/ 2147483646 w 333"/>
                <a:gd name="T3" fmla="*/ 2147483646 h 159"/>
                <a:gd name="T4" fmla="*/ 2147483646 w 333"/>
                <a:gd name="T5" fmla="*/ 2147483646 h 159"/>
                <a:gd name="T6" fmla="*/ 2147483646 w 333"/>
                <a:gd name="T7" fmla="*/ 2147483646 h 159"/>
                <a:gd name="T8" fmla="*/ 2147483646 w 333"/>
                <a:gd name="T9" fmla="*/ 2147483646 h 159"/>
                <a:gd name="T10" fmla="*/ 2147483646 w 333"/>
                <a:gd name="T11" fmla="*/ 2147483646 h 159"/>
                <a:gd name="T12" fmla="*/ 2147483646 w 333"/>
                <a:gd name="T13" fmla="*/ 2147483646 h 159"/>
                <a:gd name="T14" fmla="*/ 0 w 333"/>
                <a:gd name="T15" fmla="*/ 2147483646 h 159"/>
                <a:gd name="T16" fmla="*/ 2147483646 w 333"/>
                <a:gd name="T17" fmla="*/ 2147483646 h 159"/>
                <a:gd name="T18" fmla="*/ 2147483646 w 333"/>
                <a:gd name="T19" fmla="*/ 2147483646 h 159"/>
                <a:gd name="T20" fmla="*/ 2147483646 w 333"/>
                <a:gd name="T21" fmla="*/ 2147483646 h 159"/>
                <a:gd name="T22" fmla="*/ 2147483646 w 333"/>
                <a:gd name="T23" fmla="*/ 2147483646 h 159"/>
                <a:gd name="T24" fmla="*/ 2147483646 w 333"/>
                <a:gd name="T25" fmla="*/ 2147483646 h 159"/>
                <a:gd name="T26" fmla="*/ 2147483646 w 333"/>
                <a:gd name="T27" fmla="*/ 2147483646 h 159"/>
                <a:gd name="T28" fmla="*/ 2147483646 w 333"/>
                <a:gd name="T29" fmla="*/ 2147483646 h 159"/>
                <a:gd name="T30" fmla="*/ 2147483646 w 333"/>
                <a:gd name="T31" fmla="*/ 2147483646 h 159"/>
                <a:gd name="T32" fmla="*/ 2147483646 w 333"/>
                <a:gd name="T33" fmla="*/ 2147483646 h 159"/>
                <a:gd name="T34" fmla="*/ 2147483646 w 333"/>
                <a:gd name="T35" fmla="*/ 2147483646 h 159"/>
                <a:gd name="T36" fmla="*/ 2147483646 w 333"/>
                <a:gd name="T37" fmla="*/ 2147483646 h 159"/>
                <a:gd name="T38" fmla="*/ 2147483646 w 333"/>
                <a:gd name="T39" fmla="*/ 2147483646 h 159"/>
                <a:gd name="T40" fmla="*/ 2147483646 w 333"/>
                <a:gd name="T41" fmla="*/ 2147483646 h 159"/>
                <a:gd name="T42" fmla="*/ 2147483646 w 333"/>
                <a:gd name="T43" fmla="*/ 2147483646 h 159"/>
                <a:gd name="T44" fmla="*/ 2147483646 w 333"/>
                <a:gd name="T45" fmla="*/ 2147483646 h 159"/>
                <a:gd name="T46" fmla="*/ 2147483646 w 333"/>
                <a:gd name="T47" fmla="*/ 2147483646 h 159"/>
                <a:gd name="T48" fmla="*/ 2147483646 w 333"/>
                <a:gd name="T49" fmla="*/ 2147483646 h 159"/>
                <a:gd name="T50" fmla="*/ 2147483646 w 333"/>
                <a:gd name="T51" fmla="*/ 2147483646 h 159"/>
                <a:gd name="T52" fmla="*/ 2147483646 w 333"/>
                <a:gd name="T53" fmla="*/ 2147483646 h 159"/>
                <a:gd name="T54" fmla="*/ 2147483646 w 333"/>
                <a:gd name="T55" fmla="*/ 2147483646 h 159"/>
                <a:gd name="T56" fmla="*/ 2147483646 w 333"/>
                <a:gd name="T57" fmla="*/ 0 h 1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33"/>
                <a:gd name="T88" fmla="*/ 0 h 159"/>
                <a:gd name="T89" fmla="*/ 333 w 333"/>
                <a:gd name="T90" fmla="*/ 159 h 1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33" h="159">
                  <a:moveTo>
                    <a:pt x="199" y="0"/>
                  </a:moveTo>
                  <a:cubicBezTo>
                    <a:pt x="142" y="0"/>
                    <a:pt x="72" y="33"/>
                    <a:pt x="24" y="92"/>
                  </a:cubicBezTo>
                  <a:cubicBezTo>
                    <a:pt x="41" y="86"/>
                    <a:pt x="70" y="65"/>
                    <a:pt x="90" y="60"/>
                  </a:cubicBezTo>
                  <a:cubicBezTo>
                    <a:pt x="98" y="59"/>
                    <a:pt x="105" y="58"/>
                    <a:pt x="111" y="58"/>
                  </a:cubicBezTo>
                  <a:cubicBezTo>
                    <a:pt x="120" y="58"/>
                    <a:pt x="128" y="60"/>
                    <a:pt x="134" y="65"/>
                  </a:cubicBezTo>
                  <a:cubicBezTo>
                    <a:pt x="132" y="64"/>
                    <a:pt x="130" y="64"/>
                    <a:pt x="128" y="64"/>
                  </a:cubicBezTo>
                  <a:cubicBezTo>
                    <a:pt x="87" y="64"/>
                    <a:pt x="39" y="90"/>
                    <a:pt x="19" y="112"/>
                  </a:cubicBezTo>
                  <a:cubicBezTo>
                    <a:pt x="5" y="127"/>
                    <a:pt x="0" y="158"/>
                    <a:pt x="0" y="159"/>
                  </a:cubicBezTo>
                  <a:cubicBezTo>
                    <a:pt x="38" y="110"/>
                    <a:pt x="90" y="84"/>
                    <a:pt x="136" y="84"/>
                  </a:cubicBezTo>
                  <a:cubicBezTo>
                    <a:pt x="149" y="84"/>
                    <a:pt x="161" y="86"/>
                    <a:pt x="172" y="90"/>
                  </a:cubicBezTo>
                  <a:cubicBezTo>
                    <a:pt x="169" y="74"/>
                    <a:pt x="187" y="52"/>
                    <a:pt x="203" y="52"/>
                  </a:cubicBezTo>
                  <a:cubicBezTo>
                    <a:pt x="204" y="52"/>
                    <a:pt x="206" y="52"/>
                    <a:pt x="207" y="53"/>
                  </a:cubicBezTo>
                  <a:cubicBezTo>
                    <a:pt x="251" y="64"/>
                    <a:pt x="227" y="101"/>
                    <a:pt x="208" y="101"/>
                  </a:cubicBezTo>
                  <a:cubicBezTo>
                    <a:pt x="208" y="101"/>
                    <a:pt x="208" y="101"/>
                    <a:pt x="208" y="101"/>
                  </a:cubicBezTo>
                  <a:cubicBezTo>
                    <a:pt x="207" y="94"/>
                    <a:pt x="214" y="95"/>
                    <a:pt x="220" y="84"/>
                  </a:cubicBezTo>
                  <a:cubicBezTo>
                    <a:pt x="226" y="75"/>
                    <a:pt x="216" y="62"/>
                    <a:pt x="205" y="62"/>
                  </a:cubicBezTo>
                  <a:cubicBezTo>
                    <a:pt x="204" y="62"/>
                    <a:pt x="204" y="62"/>
                    <a:pt x="203" y="62"/>
                  </a:cubicBezTo>
                  <a:cubicBezTo>
                    <a:pt x="154" y="87"/>
                    <a:pt x="202" y="116"/>
                    <a:pt x="227" y="120"/>
                  </a:cubicBezTo>
                  <a:cubicBezTo>
                    <a:pt x="228" y="120"/>
                    <a:pt x="228" y="120"/>
                    <a:pt x="229" y="120"/>
                  </a:cubicBezTo>
                  <a:cubicBezTo>
                    <a:pt x="237" y="120"/>
                    <a:pt x="255" y="113"/>
                    <a:pt x="270" y="96"/>
                  </a:cubicBezTo>
                  <a:cubicBezTo>
                    <a:pt x="270" y="96"/>
                    <a:pt x="270" y="96"/>
                    <a:pt x="270" y="96"/>
                  </a:cubicBezTo>
                  <a:cubicBezTo>
                    <a:pt x="270" y="96"/>
                    <a:pt x="270" y="96"/>
                    <a:pt x="270" y="96"/>
                  </a:cubicBezTo>
                  <a:cubicBezTo>
                    <a:pt x="270" y="96"/>
                    <a:pt x="270" y="96"/>
                    <a:pt x="270" y="96"/>
                  </a:cubicBezTo>
                  <a:cubicBezTo>
                    <a:pt x="270" y="96"/>
                    <a:pt x="270" y="96"/>
                    <a:pt x="270" y="96"/>
                  </a:cubicBezTo>
                  <a:cubicBezTo>
                    <a:pt x="269" y="97"/>
                    <a:pt x="259" y="124"/>
                    <a:pt x="242" y="125"/>
                  </a:cubicBezTo>
                  <a:cubicBezTo>
                    <a:pt x="226" y="127"/>
                    <a:pt x="235" y="146"/>
                    <a:pt x="257" y="146"/>
                  </a:cubicBezTo>
                  <a:cubicBezTo>
                    <a:pt x="260" y="146"/>
                    <a:pt x="263" y="146"/>
                    <a:pt x="266" y="145"/>
                  </a:cubicBezTo>
                  <a:cubicBezTo>
                    <a:pt x="333" y="131"/>
                    <a:pt x="303" y="52"/>
                    <a:pt x="268" y="22"/>
                  </a:cubicBezTo>
                  <a:cubicBezTo>
                    <a:pt x="250" y="7"/>
                    <a:pt x="226" y="0"/>
                    <a:pt x="199" y="0"/>
                  </a:cubicBezTo>
                </a:path>
              </a:pathLst>
            </a:custGeom>
            <a:solidFill>
              <a:srgbClr val="2E2E2E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</p:grpSp>
      <p:grpSp>
        <p:nvGrpSpPr>
          <p:cNvPr id="84" name="组合 22"/>
          <p:cNvGrpSpPr/>
          <p:nvPr/>
        </p:nvGrpSpPr>
        <p:grpSpPr bwMode="auto">
          <a:xfrm>
            <a:off x="5276578" y="2620715"/>
            <a:ext cx="473869" cy="564356"/>
            <a:chOff x="0" y="0"/>
            <a:chExt cx="631825" cy="752476"/>
          </a:xfrm>
        </p:grpSpPr>
        <p:sp>
          <p:nvSpPr>
            <p:cNvPr id="85" name="Freeform 202"/>
            <p:cNvSpPr>
              <a:spLocks noChangeArrowheads="1"/>
            </p:cNvSpPr>
            <p:nvPr/>
          </p:nvSpPr>
          <p:spPr bwMode="auto">
            <a:xfrm>
              <a:off x="266700" y="488950"/>
              <a:ext cx="3175" cy="4763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0" y="0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6" name="Freeform 203"/>
            <p:cNvSpPr>
              <a:spLocks noChangeArrowheads="1"/>
            </p:cNvSpPr>
            <p:nvPr/>
          </p:nvSpPr>
          <p:spPr bwMode="auto">
            <a:xfrm>
              <a:off x="153987" y="211138"/>
              <a:ext cx="368300" cy="307975"/>
            </a:xfrm>
            <a:custGeom>
              <a:avLst/>
              <a:gdLst>
                <a:gd name="T0" fmla="*/ 2147483646 w 98"/>
                <a:gd name="T1" fmla="*/ 2147483646 h 82"/>
                <a:gd name="T2" fmla="*/ 2147483646 w 98"/>
                <a:gd name="T3" fmla="*/ 2147483646 h 82"/>
                <a:gd name="T4" fmla="*/ 2147483646 w 98"/>
                <a:gd name="T5" fmla="*/ 2147483646 h 82"/>
                <a:gd name="T6" fmla="*/ 2147483646 w 98"/>
                <a:gd name="T7" fmla="*/ 2147483646 h 82"/>
                <a:gd name="T8" fmla="*/ 2147483646 w 98"/>
                <a:gd name="T9" fmla="*/ 2147483646 h 82"/>
                <a:gd name="T10" fmla="*/ 2147483646 w 98"/>
                <a:gd name="T11" fmla="*/ 2147483646 h 82"/>
                <a:gd name="T12" fmla="*/ 2147483646 w 98"/>
                <a:gd name="T13" fmla="*/ 2147483646 h 82"/>
                <a:gd name="T14" fmla="*/ 2147483646 w 98"/>
                <a:gd name="T15" fmla="*/ 2147483646 h 82"/>
                <a:gd name="T16" fmla="*/ 2147483646 w 98"/>
                <a:gd name="T17" fmla="*/ 2147483646 h 82"/>
                <a:gd name="T18" fmla="*/ 2147483646 w 98"/>
                <a:gd name="T19" fmla="*/ 2147483646 h 82"/>
                <a:gd name="T20" fmla="*/ 2147483646 w 98"/>
                <a:gd name="T21" fmla="*/ 2147483646 h 82"/>
                <a:gd name="T22" fmla="*/ 2147483646 w 98"/>
                <a:gd name="T23" fmla="*/ 2147483646 h 82"/>
                <a:gd name="T24" fmla="*/ 2147483646 w 98"/>
                <a:gd name="T25" fmla="*/ 2147483646 h 82"/>
                <a:gd name="T26" fmla="*/ 2147483646 w 98"/>
                <a:gd name="T27" fmla="*/ 2147483646 h 82"/>
                <a:gd name="T28" fmla="*/ 2147483646 w 98"/>
                <a:gd name="T29" fmla="*/ 2147483646 h 82"/>
                <a:gd name="T30" fmla="*/ 2147483646 w 98"/>
                <a:gd name="T31" fmla="*/ 2147483646 h 82"/>
                <a:gd name="T32" fmla="*/ 2147483646 w 98"/>
                <a:gd name="T33" fmla="*/ 2147483646 h 82"/>
                <a:gd name="T34" fmla="*/ 2147483646 w 98"/>
                <a:gd name="T35" fmla="*/ 2147483646 h 82"/>
                <a:gd name="T36" fmla="*/ 2147483646 w 98"/>
                <a:gd name="T37" fmla="*/ 2147483646 h 82"/>
                <a:gd name="T38" fmla="*/ 2147483646 w 98"/>
                <a:gd name="T39" fmla="*/ 2147483646 h 82"/>
                <a:gd name="T40" fmla="*/ 2147483646 w 98"/>
                <a:gd name="T41" fmla="*/ 2147483646 h 82"/>
                <a:gd name="T42" fmla="*/ 2147483646 w 98"/>
                <a:gd name="T43" fmla="*/ 2147483646 h 82"/>
                <a:gd name="T44" fmla="*/ 2147483646 w 98"/>
                <a:gd name="T45" fmla="*/ 2147483646 h 82"/>
                <a:gd name="T46" fmla="*/ 2147483646 w 98"/>
                <a:gd name="T47" fmla="*/ 2147483646 h 82"/>
                <a:gd name="T48" fmla="*/ 2147483646 w 98"/>
                <a:gd name="T49" fmla="*/ 2147483646 h 82"/>
                <a:gd name="T50" fmla="*/ 2147483646 w 98"/>
                <a:gd name="T51" fmla="*/ 2147483646 h 82"/>
                <a:gd name="T52" fmla="*/ 2147483646 w 98"/>
                <a:gd name="T53" fmla="*/ 2147483646 h 82"/>
                <a:gd name="T54" fmla="*/ 2147483646 w 98"/>
                <a:gd name="T55" fmla="*/ 2147483646 h 82"/>
                <a:gd name="T56" fmla="*/ 2147483646 w 98"/>
                <a:gd name="T57" fmla="*/ 2147483646 h 82"/>
                <a:gd name="T58" fmla="*/ 2147483646 w 98"/>
                <a:gd name="T59" fmla="*/ 2147483646 h 82"/>
                <a:gd name="T60" fmla="*/ 2147483646 w 98"/>
                <a:gd name="T61" fmla="*/ 2147483646 h 82"/>
                <a:gd name="T62" fmla="*/ 2147483646 w 98"/>
                <a:gd name="T63" fmla="*/ 2147483646 h 82"/>
                <a:gd name="T64" fmla="*/ 2147483646 w 98"/>
                <a:gd name="T65" fmla="*/ 2147483646 h 82"/>
                <a:gd name="T66" fmla="*/ 2147483646 w 98"/>
                <a:gd name="T67" fmla="*/ 2147483646 h 82"/>
                <a:gd name="T68" fmla="*/ 2147483646 w 98"/>
                <a:gd name="T69" fmla="*/ 2147483646 h 82"/>
                <a:gd name="T70" fmla="*/ 2147483646 w 98"/>
                <a:gd name="T71" fmla="*/ 2147483646 h 82"/>
                <a:gd name="T72" fmla="*/ 2147483646 w 98"/>
                <a:gd name="T73" fmla="*/ 2147483646 h 82"/>
                <a:gd name="T74" fmla="*/ 2147483646 w 98"/>
                <a:gd name="T75" fmla="*/ 2147483646 h 82"/>
                <a:gd name="T76" fmla="*/ 2147483646 w 98"/>
                <a:gd name="T77" fmla="*/ 2147483646 h 82"/>
                <a:gd name="T78" fmla="*/ 2147483646 w 98"/>
                <a:gd name="T79" fmla="*/ 2147483646 h 82"/>
                <a:gd name="T80" fmla="*/ 2147483646 w 98"/>
                <a:gd name="T81" fmla="*/ 2147483646 h 82"/>
                <a:gd name="T82" fmla="*/ 2147483646 w 98"/>
                <a:gd name="T83" fmla="*/ 2147483646 h 82"/>
                <a:gd name="T84" fmla="*/ 2147483646 w 98"/>
                <a:gd name="T85" fmla="*/ 2147483646 h 82"/>
                <a:gd name="T86" fmla="*/ 2147483646 w 98"/>
                <a:gd name="T87" fmla="*/ 2147483646 h 82"/>
                <a:gd name="T88" fmla="*/ 2147483646 w 98"/>
                <a:gd name="T89" fmla="*/ 2147483646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98"/>
                <a:gd name="T136" fmla="*/ 0 h 82"/>
                <a:gd name="T137" fmla="*/ 98 w 98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98" h="82">
                  <a:moveTo>
                    <a:pt x="91" y="40"/>
                  </a:moveTo>
                  <a:cubicBezTo>
                    <a:pt x="92" y="34"/>
                    <a:pt x="92" y="34"/>
                    <a:pt x="92" y="34"/>
                  </a:cubicBezTo>
                  <a:cubicBezTo>
                    <a:pt x="91" y="33"/>
                    <a:pt x="89" y="20"/>
                    <a:pt x="88" y="24"/>
                  </a:cubicBezTo>
                  <a:cubicBezTo>
                    <a:pt x="87" y="18"/>
                    <a:pt x="72" y="7"/>
                    <a:pt x="67" y="6"/>
                  </a:cubicBezTo>
                  <a:cubicBezTo>
                    <a:pt x="66" y="6"/>
                    <a:pt x="67" y="2"/>
                    <a:pt x="62" y="3"/>
                  </a:cubicBezTo>
                  <a:cubicBezTo>
                    <a:pt x="60" y="1"/>
                    <a:pt x="53" y="3"/>
                    <a:pt x="55" y="4"/>
                  </a:cubicBezTo>
                  <a:cubicBezTo>
                    <a:pt x="49" y="0"/>
                    <a:pt x="47" y="2"/>
                    <a:pt x="41" y="3"/>
                  </a:cubicBezTo>
                  <a:cubicBezTo>
                    <a:pt x="39" y="2"/>
                    <a:pt x="29" y="6"/>
                    <a:pt x="26" y="4"/>
                  </a:cubicBezTo>
                  <a:cubicBezTo>
                    <a:pt x="21" y="9"/>
                    <a:pt x="17" y="3"/>
                    <a:pt x="12" y="8"/>
                  </a:cubicBezTo>
                  <a:cubicBezTo>
                    <a:pt x="9" y="11"/>
                    <a:pt x="4" y="9"/>
                    <a:pt x="5" y="14"/>
                  </a:cubicBezTo>
                  <a:cubicBezTo>
                    <a:pt x="8" y="15"/>
                    <a:pt x="1" y="24"/>
                    <a:pt x="4" y="26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" y="34"/>
                    <a:pt x="5" y="34"/>
                    <a:pt x="5" y="35"/>
                  </a:cubicBezTo>
                  <a:cubicBezTo>
                    <a:pt x="5" y="35"/>
                    <a:pt x="4" y="40"/>
                    <a:pt x="4" y="39"/>
                  </a:cubicBezTo>
                  <a:cubicBezTo>
                    <a:pt x="5" y="42"/>
                    <a:pt x="3" y="42"/>
                    <a:pt x="3" y="44"/>
                  </a:cubicBezTo>
                  <a:cubicBezTo>
                    <a:pt x="0" y="46"/>
                    <a:pt x="1" y="46"/>
                    <a:pt x="3" y="50"/>
                  </a:cubicBezTo>
                  <a:cubicBezTo>
                    <a:pt x="2" y="54"/>
                    <a:pt x="7" y="56"/>
                    <a:pt x="8" y="59"/>
                  </a:cubicBezTo>
                  <a:cubicBezTo>
                    <a:pt x="8" y="58"/>
                    <a:pt x="11" y="58"/>
                    <a:pt x="11" y="58"/>
                  </a:cubicBezTo>
                  <a:cubicBezTo>
                    <a:pt x="9" y="62"/>
                    <a:pt x="9" y="61"/>
                    <a:pt x="13" y="62"/>
                  </a:cubicBezTo>
                  <a:cubicBezTo>
                    <a:pt x="13" y="63"/>
                    <a:pt x="13" y="69"/>
                    <a:pt x="16" y="69"/>
                  </a:cubicBezTo>
                  <a:cubicBezTo>
                    <a:pt x="19" y="69"/>
                    <a:pt x="26" y="68"/>
                    <a:pt x="25" y="68"/>
                  </a:cubicBezTo>
                  <a:cubicBezTo>
                    <a:pt x="25" y="68"/>
                    <a:pt x="25" y="69"/>
                    <a:pt x="25" y="69"/>
                  </a:cubicBezTo>
                  <a:cubicBezTo>
                    <a:pt x="25" y="69"/>
                    <a:pt x="28" y="67"/>
                    <a:pt x="28" y="67"/>
                  </a:cubicBezTo>
                  <a:cubicBezTo>
                    <a:pt x="30" y="70"/>
                    <a:pt x="28" y="67"/>
                    <a:pt x="30" y="69"/>
                  </a:cubicBezTo>
                  <a:cubicBezTo>
                    <a:pt x="30" y="69"/>
                    <a:pt x="31" y="73"/>
                    <a:pt x="31" y="73"/>
                  </a:cubicBezTo>
                  <a:cubicBezTo>
                    <a:pt x="31" y="73"/>
                    <a:pt x="31" y="74"/>
                    <a:pt x="31" y="74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33" y="75"/>
                    <a:pt x="36" y="75"/>
                    <a:pt x="38" y="76"/>
                  </a:cubicBezTo>
                  <a:cubicBezTo>
                    <a:pt x="38" y="76"/>
                    <a:pt x="35" y="79"/>
                    <a:pt x="35" y="79"/>
                  </a:cubicBezTo>
                  <a:cubicBezTo>
                    <a:pt x="36" y="79"/>
                    <a:pt x="36" y="79"/>
                    <a:pt x="36" y="79"/>
                  </a:cubicBezTo>
                  <a:cubicBezTo>
                    <a:pt x="36" y="79"/>
                    <a:pt x="40" y="77"/>
                    <a:pt x="40" y="78"/>
                  </a:cubicBezTo>
                  <a:cubicBezTo>
                    <a:pt x="40" y="79"/>
                    <a:pt x="37" y="79"/>
                    <a:pt x="38" y="80"/>
                  </a:cubicBezTo>
                  <a:cubicBezTo>
                    <a:pt x="42" y="81"/>
                    <a:pt x="51" y="82"/>
                    <a:pt x="56" y="80"/>
                  </a:cubicBezTo>
                  <a:cubicBezTo>
                    <a:pt x="60" y="80"/>
                    <a:pt x="65" y="71"/>
                    <a:pt x="68" y="72"/>
                  </a:cubicBezTo>
                  <a:cubicBezTo>
                    <a:pt x="70" y="74"/>
                    <a:pt x="73" y="73"/>
                    <a:pt x="75" y="74"/>
                  </a:cubicBezTo>
                  <a:cubicBezTo>
                    <a:pt x="75" y="73"/>
                    <a:pt x="74" y="72"/>
                    <a:pt x="74" y="71"/>
                  </a:cubicBezTo>
                  <a:cubicBezTo>
                    <a:pt x="76" y="71"/>
                    <a:pt x="76" y="70"/>
                    <a:pt x="77" y="69"/>
                  </a:cubicBezTo>
                  <a:cubicBezTo>
                    <a:pt x="77" y="70"/>
                    <a:pt x="78" y="71"/>
                    <a:pt x="79" y="71"/>
                  </a:cubicBezTo>
                  <a:cubicBezTo>
                    <a:pt x="79" y="71"/>
                    <a:pt x="79" y="71"/>
                    <a:pt x="80" y="71"/>
                  </a:cubicBezTo>
                  <a:cubicBezTo>
                    <a:pt x="79" y="70"/>
                    <a:pt x="78" y="66"/>
                    <a:pt x="79" y="66"/>
                  </a:cubicBezTo>
                  <a:cubicBezTo>
                    <a:pt x="78" y="66"/>
                    <a:pt x="81" y="66"/>
                    <a:pt x="81" y="66"/>
                  </a:cubicBezTo>
                  <a:cubicBezTo>
                    <a:pt x="81" y="65"/>
                    <a:pt x="79" y="64"/>
                    <a:pt x="80" y="64"/>
                  </a:cubicBezTo>
                  <a:cubicBezTo>
                    <a:pt x="81" y="62"/>
                    <a:pt x="87" y="66"/>
                    <a:pt x="82" y="60"/>
                  </a:cubicBezTo>
                  <a:cubicBezTo>
                    <a:pt x="91" y="60"/>
                    <a:pt x="85" y="58"/>
                    <a:pt x="87" y="55"/>
                  </a:cubicBezTo>
                  <a:cubicBezTo>
                    <a:pt x="93" y="52"/>
                    <a:pt x="98" y="44"/>
                    <a:pt x="91" y="4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7" name="Freeform 204"/>
            <p:cNvSpPr>
              <a:spLocks noChangeArrowheads="1"/>
            </p:cNvSpPr>
            <p:nvPr/>
          </p:nvSpPr>
          <p:spPr bwMode="auto">
            <a:xfrm>
              <a:off x="161925" y="296863"/>
              <a:ext cx="6350" cy="1"/>
            </a:xfrm>
            <a:custGeom>
              <a:avLst/>
              <a:gdLst>
                <a:gd name="T0" fmla="*/ 2147483646 w 2"/>
                <a:gd name="T1" fmla="*/ 0 h 1"/>
                <a:gd name="T2" fmla="*/ 2147483646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2" y="0"/>
                  </a:moveTo>
                  <a:cubicBezTo>
                    <a:pt x="1" y="0"/>
                    <a:pt x="0" y="0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8" name="Freeform 206"/>
            <p:cNvSpPr>
              <a:spLocks noChangeArrowheads="1"/>
            </p:cNvSpPr>
            <p:nvPr/>
          </p:nvSpPr>
          <p:spPr bwMode="auto">
            <a:xfrm>
              <a:off x="244475" y="458788"/>
              <a:ext cx="3175" cy="4763"/>
            </a:xfrm>
            <a:custGeom>
              <a:avLst/>
              <a:gdLst>
                <a:gd name="T0" fmla="*/ 2147483646 w 1"/>
                <a:gd name="T1" fmla="*/ 0 h 1"/>
                <a:gd name="T2" fmla="*/ 0 w 1"/>
                <a:gd name="T3" fmla="*/ 2147483646 h 1"/>
                <a:gd name="T4" fmla="*/ 2147483646 w 1"/>
                <a:gd name="T5" fmla="*/ 0 h 1"/>
                <a:gd name="T6" fmla="*/ 0 60000 65536"/>
                <a:gd name="T7" fmla="*/ 0 60000 65536"/>
                <a:gd name="T8" fmla="*/ 0 60000 65536"/>
                <a:gd name="T9" fmla="*/ 0 w 1"/>
                <a:gd name="T10" fmla="*/ 0 h 1"/>
                <a:gd name="T11" fmla="*/ 1 w 1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1">
                  <a:moveTo>
                    <a:pt x="1" y="0"/>
                  </a:moveTo>
                  <a:cubicBezTo>
                    <a:pt x="1" y="1"/>
                    <a:pt x="1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89" name="Freeform 207"/>
            <p:cNvSpPr>
              <a:spLocks noChangeArrowheads="1"/>
            </p:cNvSpPr>
            <p:nvPr/>
          </p:nvSpPr>
          <p:spPr bwMode="auto">
            <a:xfrm>
              <a:off x="269875" y="477838"/>
              <a:ext cx="7938" cy="4763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0" y="0"/>
                  </a:move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91" name="Freeform 208"/>
            <p:cNvSpPr>
              <a:spLocks noChangeArrowheads="1"/>
            </p:cNvSpPr>
            <p:nvPr/>
          </p:nvSpPr>
          <p:spPr bwMode="auto">
            <a:xfrm>
              <a:off x="277812" y="485775"/>
              <a:ext cx="4763" cy="3175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0" y="1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57" name="Freeform 209"/>
            <p:cNvSpPr>
              <a:spLocks noChangeArrowheads="1"/>
            </p:cNvSpPr>
            <p:nvPr/>
          </p:nvSpPr>
          <p:spPr bwMode="auto">
            <a:xfrm>
              <a:off x="346075" y="233363"/>
              <a:ext cx="7938" cy="11113"/>
            </a:xfrm>
            <a:custGeom>
              <a:avLst/>
              <a:gdLst>
                <a:gd name="T0" fmla="*/ 0 w 2"/>
                <a:gd name="T1" fmla="*/ 0 h 3"/>
                <a:gd name="T2" fmla="*/ 0 w 2"/>
                <a:gd name="T3" fmla="*/ 0 h 3"/>
                <a:gd name="T4" fmla="*/ 0 60000 65536"/>
                <a:gd name="T5" fmla="*/ 0 60000 65536"/>
                <a:gd name="T6" fmla="*/ 0 w 2"/>
                <a:gd name="T7" fmla="*/ 0 h 3"/>
                <a:gd name="T8" fmla="*/ 2 w 2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3">
                  <a:moveTo>
                    <a:pt x="0" y="0"/>
                  </a:moveTo>
                  <a:cubicBezTo>
                    <a:pt x="2" y="3"/>
                    <a:pt x="0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58" name="Freeform 210"/>
            <p:cNvSpPr>
              <a:spLocks noChangeArrowheads="1"/>
            </p:cNvSpPr>
            <p:nvPr/>
          </p:nvSpPr>
          <p:spPr bwMode="auto">
            <a:xfrm>
              <a:off x="346075" y="225425"/>
              <a:ext cx="1111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0"/>
                    <a:pt x="0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59" name="Freeform 211"/>
            <p:cNvSpPr>
              <a:spLocks noChangeArrowheads="1"/>
            </p:cNvSpPr>
            <p:nvPr/>
          </p:nvSpPr>
          <p:spPr bwMode="auto">
            <a:xfrm>
              <a:off x="376237" y="225425"/>
              <a:ext cx="11113" cy="1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0"/>
                    <a:pt x="1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0" name="Freeform 212"/>
            <p:cNvSpPr>
              <a:spLocks noChangeArrowheads="1"/>
            </p:cNvSpPr>
            <p:nvPr/>
          </p:nvSpPr>
          <p:spPr bwMode="auto">
            <a:xfrm>
              <a:off x="360362" y="496888"/>
              <a:ext cx="1" cy="3175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1" name="Freeform 213"/>
            <p:cNvSpPr>
              <a:spLocks noChangeArrowheads="1"/>
            </p:cNvSpPr>
            <p:nvPr/>
          </p:nvSpPr>
          <p:spPr bwMode="auto">
            <a:xfrm>
              <a:off x="357187" y="508000"/>
              <a:ext cx="7938" cy="4763"/>
            </a:xfrm>
            <a:custGeom>
              <a:avLst/>
              <a:gdLst>
                <a:gd name="T0" fmla="*/ 2147483646 w 2"/>
                <a:gd name="T1" fmla="*/ 0 h 1"/>
                <a:gd name="T2" fmla="*/ 2147483646 w 2"/>
                <a:gd name="T3" fmla="*/ 0 h 1"/>
                <a:gd name="T4" fmla="*/ 0 60000 65536"/>
                <a:gd name="T5" fmla="*/ 0 60000 65536"/>
                <a:gd name="T6" fmla="*/ 0 w 2"/>
                <a:gd name="T7" fmla="*/ 0 h 1"/>
                <a:gd name="T8" fmla="*/ 2 w 2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1">
                  <a:moveTo>
                    <a:pt x="1" y="0"/>
                  </a:moveTo>
                  <a:cubicBezTo>
                    <a:pt x="2" y="0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3" name="Freeform 214"/>
            <p:cNvSpPr>
              <a:spLocks noChangeArrowheads="1"/>
            </p:cNvSpPr>
            <p:nvPr/>
          </p:nvSpPr>
          <p:spPr bwMode="auto">
            <a:xfrm>
              <a:off x="406400" y="247650"/>
              <a:ext cx="3175" cy="7938"/>
            </a:xfrm>
            <a:custGeom>
              <a:avLst/>
              <a:gdLst>
                <a:gd name="T0" fmla="*/ 2147483646 w 1"/>
                <a:gd name="T1" fmla="*/ 2147483646 h 2"/>
                <a:gd name="T2" fmla="*/ 2147483646 w 1"/>
                <a:gd name="T3" fmla="*/ 2147483646 h 2"/>
                <a:gd name="T4" fmla="*/ 0 60000 65536"/>
                <a:gd name="T5" fmla="*/ 0 60000 65536"/>
                <a:gd name="T6" fmla="*/ 0 w 1"/>
                <a:gd name="T7" fmla="*/ 0 h 2"/>
                <a:gd name="T8" fmla="*/ 1 w 1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">
                  <a:moveTo>
                    <a:pt x="1" y="1"/>
                  </a:moveTo>
                  <a:cubicBezTo>
                    <a:pt x="0" y="2"/>
                    <a:pt x="1" y="0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4" name="Freeform 215"/>
            <p:cNvSpPr>
              <a:spLocks noChangeArrowheads="1"/>
            </p:cNvSpPr>
            <p:nvPr/>
          </p:nvSpPr>
          <p:spPr bwMode="auto">
            <a:xfrm>
              <a:off x="428625" y="263525"/>
              <a:ext cx="7938" cy="7938"/>
            </a:xfrm>
            <a:custGeom>
              <a:avLst/>
              <a:gdLst>
                <a:gd name="T0" fmla="*/ 2147483646 w 2"/>
                <a:gd name="T1" fmla="*/ 0 h 2"/>
                <a:gd name="T2" fmla="*/ 2147483646 w 2"/>
                <a:gd name="T3" fmla="*/ 0 h 2"/>
                <a:gd name="T4" fmla="*/ 0 60000 65536"/>
                <a:gd name="T5" fmla="*/ 0 60000 65536"/>
                <a:gd name="T6" fmla="*/ 0 w 2"/>
                <a:gd name="T7" fmla="*/ 0 h 2"/>
                <a:gd name="T8" fmla="*/ 2 w 2"/>
                <a:gd name="T9" fmla="*/ 2 h 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" h="2">
                  <a:moveTo>
                    <a:pt x="2" y="0"/>
                  </a:moveTo>
                  <a:cubicBezTo>
                    <a:pt x="2" y="1"/>
                    <a:pt x="0" y="2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5" name="Freeform 216"/>
            <p:cNvSpPr>
              <a:spLocks noChangeArrowheads="1"/>
            </p:cNvSpPr>
            <p:nvPr/>
          </p:nvSpPr>
          <p:spPr bwMode="auto">
            <a:xfrm>
              <a:off x="0" y="176213"/>
              <a:ext cx="25400" cy="23813"/>
            </a:xfrm>
            <a:custGeom>
              <a:avLst/>
              <a:gdLst>
                <a:gd name="T0" fmla="*/ 2147483646 w 7"/>
                <a:gd name="T1" fmla="*/ 2147483646 h 6"/>
                <a:gd name="T2" fmla="*/ 2147483646 w 7"/>
                <a:gd name="T3" fmla="*/ 2147483646 h 6"/>
                <a:gd name="T4" fmla="*/ 2147483646 w 7"/>
                <a:gd name="T5" fmla="*/ 2147483646 h 6"/>
                <a:gd name="T6" fmla="*/ 0 60000 65536"/>
                <a:gd name="T7" fmla="*/ 0 60000 65536"/>
                <a:gd name="T8" fmla="*/ 0 60000 65536"/>
                <a:gd name="T9" fmla="*/ 0 w 7"/>
                <a:gd name="T10" fmla="*/ 0 h 6"/>
                <a:gd name="T11" fmla="*/ 7 w 7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6">
                  <a:moveTo>
                    <a:pt x="2" y="1"/>
                  </a:moveTo>
                  <a:cubicBezTo>
                    <a:pt x="0" y="0"/>
                    <a:pt x="7" y="3"/>
                    <a:pt x="6" y="2"/>
                  </a:cubicBezTo>
                  <a:cubicBezTo>
                    <a:pt x="5" y="2"/>
                    <a:pt x="2" y="6"/>
                    <a:pt x="2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6" name="Freeform 217"/>
            <p:cNvSpPr>
              <a:spLocks noChangeArrowheads="1"/>
            </p:cNvSpPr>
            <p:nvPr/>
          </p:nvSpPr>
          <p:spPr bwMode="auto">
            <a:xfrm>
              <a:off x="60325" y="115888"/>
              <a:ext cx="11113" cy="7938"/>
            </a:xfrm>
            <a:custGeom>
              <a:avLst/>
              <a:gdLst>
                <a:gd name="T0" fmla="*/ 2147483646 w 3"/>
                <a:gd name="T1" fmla="*/ 0 h 2"/>
                <a:gd name="T2" fmla="*/ 2147483646 w 3"/>
                <a:gd name="T3" fmla="*/ 2147483646 h 2"/>
                <a:gd name="T4" fmla="*/ 2147483646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0"/>
                  </a:moveTo>
                  <a:cubicBezTo>
                    <a:pt x="3" y="0"/>
                    <a:pt x="2" y="2"/>
                    <a:pt x="2" y="2"/>
                  </a:cubicBezTo>
                  <a:cubicBezTo>
                    <a:pt x="0" y="2"/>
                    <a:pt x="1" y="0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7" name="Freeform 218"/>
            <p:cNvSpPr>
              <a:spLocks noChangeArrowheads="1"/>
            </p:cNvSpPr>
            <p:nvPr/>
          </p:nvSpPr>
          <p:spPr bwMode="auto">
            <a:xfrm>
              <a:off x="41275" y="463550"/>
              <a:ext cx="14288" cy="22225"/>
            </a:xfrm>
            <a:custGeom>
              <a:avLst/>
              <a:gdLst>
                <a:gd name="T0" fmla="*/ 0 w 4"/>
                <a:gd name="T1" fmla="*/ 2147483646 h 6"/>
                <a:gd name="T2" fmla="*/ 2147483646 w 4"/>
                <a:gd name="T3" fmla="*/ 2147483646 h 6"/>
                <a:gd name="T4" fmla="*/ 0 w 4"/>
                <a:gd name="T5" fmla="*/ 2147483646 h 6"/>
                <a:gd name="T6" fmla="*/ 0 60000 65536"/>
                <a:gd name="T7" fmla="*/ 0 60000 65536"/>
                <a:gd name="T8" fmla="*/ 0 60000 65536"/>
                <a:gd name="T9" fmla="*/ 0 w 4"/>
                <a:gd name="T10" fmla="*/ 0 h 6"/>
                <a:gd name="T11" fmla="*/ 4 w 4"/>
                <a:gd name="T12" fmla="*/ 6 h 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6">
                  <a:moveTo>
                    <a:pt x="0" y="2"/>
                  </a:moveTo>
                  <a:cubicBezTo>
                    <a:pt x="1" y="2"/>
                    <a:pt x="2" y="0"/>
                    <a:pt x="4" y="1"/>
                  </a:cubicBezTo>
                  <a:cubicBezTo>
                    <a:pt x="3" y="3"/>
                    <a:pt x="1" y="6"/>
                    <a:pt x="0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8" name="Freeform 219"/>
            <p:cNvSpPr>
              <a:spLocks noChangeArrowheads="1"/>
            </p:cNvSpPr>
            <p:nvPr/>
          </p:nvSpPr>
          <p:spPr bwMode="auto">
            <a:xfrm>
              <a:off x="44450" y="134938"/>
              <a:ext cx="98425" cy="101600"/>
            </a:xfrm>
            <a:custGeom>
              <a:avLst/>
              <a:gdLst>
                <a:gd name="T0" fmla="*/ 2147483646 w 26"/>
                <a:gd name="T1" fmla="*/ 2147483646 h 27"/>
                <a:gd name="T2" fmla="*/ 2147483646 w 26"/>
                <a:gd name="T3" fmla="*/ 2147483646 h 27"/>
                <a:gd name="T4" fmla="*/ 2147483646 w 26"/>
                <a:gd name="T5" fmla="*/ 2147483646 h 27"/>
                <a:gd name="T6" fmla="*/ 2147483646 w 26"/>
                <a:gd name="T7" fmla="*/ 2147483646 h 27"/>
                <a:gd name="T8" fmla="*/ 2147483646 w 26"/>
                <a:gd name="T9" fmla="*/ 2147483646 h 27"/>
                <a:gd name="T10" fmla="*/ 2147483646 w 26"/>
                <a:gd name="T11" fmla="*/ 2147483646 h 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"/>
                <a:gd name="T19" fmla="*/ 0 h 27"/>
                <a:gd name="T20" fmla="*/ 26 w 26"/>
                <a:gd name="T21" fmla="*/ 27 h 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" h="27">
                  <a:moveTo>
                    <a:pt x="23" y="7"/>
                  </a:moveTo>
                  <a:cubicBezTo>
                    <a:pt x="23" y="6"/>
                    <a:pt x="16" y="0"/>
                    <a:pt x="14" y="3"/>
                  </a:cubicBezTo>
                  <a:cubicBezTo>
                    <a:pt x="12" y="3"/>
                    <a:pt x="0" y="9"/>
                    <a:pt x="6" y="16"/>
                  </a:cubicBezTo>
                  <a:cubicBezTo>
                    <a:pt x="6" y="18"/>
                    <a:pt x="9" y="26"/>
                    <a:pt x="11" y="23"/>
                  </a:cubicBezTo>
                  <a:cubicBezTo>
                    <a:pt x="18" y="27"/>
                    <a:pt x="17" y="22"/>
                    <a:pt x="24" y="22"/>
                  </a:cubicBezTo>
                  <a:cubicBezTo>
                    <a:pt x="25" y="19"/>
                    <a:pt x="25" y="15"/>
                    <a:pt x="26" y="1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69" name="Freeform 220"/>
            <p:cNvSpPr>
              <a:spLocks noChangeArrowheads="1"/>
            </p:cNvSpPr>
            <p:nvPr/>
          </p:nvSpPr>
          <p:spPr bwMode="auto">
            <a:xfrm>
              <a:off x="49212" y="260350"/>
              <a:ext cx="44450" cy="17463"/>
            </a:xfrm>
            <a:custGeom>
              <a:avLst/>
              <a:gdLst>
                <a:gd name="T0" fmla="*/ 2147483646 w 12"/>
                <a:gd name="T1" fmla="*/ 0 h 5"/>
                <a:gd name="T2" fmla="*/ 2147483646 w 12"/>
                <a:gd name="T3" fmla="*/ 2147483646 h 5"/>
                <a:gd name="T4" fmla="*/ 2147483646 w 12"/>
                <a:gd name="T5" fmla="*/ 0 h 5"/>
                <a:gd name="T6" fmla="*/ 0 60000 65536"/>
                <a:gd name="T7" fmla="*/ 0 60000 65536"/>
                <a:gd name="T8" fmla="*/ 0 60000 65536"/>
                <a:gd name="T9" fmla="*/ 0 w 12"/>
                <a:gd name="T10" fmla="*/ 0 h 5"/>
                <a:gd name="T11" fmla="*/ 12 w 1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5">
                  <a:moveTo>
                    <a:pt x="5" y="0"/>
                  </a:moveTo>
                  <a:cubicBezTo>
                    <a:pt x="7" y="0"/>
                    <a:pt x="9" y="1"/>
                    <a:pt x="11" y="3"/>
                  </a:cubicBezTo>
                  <a:cubicBezTo>
                    <a:pt x="12" y="5"/>
                    <a:pt x="0" y="1"/>
                    <a:pt x="5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0" name="Freeform 221"/>
            <p:cNvSpPr>
              <a:spLocks noChangeArrowheads="1"/>
            </p:cNvSpPr>
            <p:nvPr/>
          </p:nvSpPr>
          <p:spPr bwMode="auto">
            <a:xfrm>
              <a:off x="71437" y="282575"/>
              <a:ext cx="11113" cy="11113"/>
            </a:xfrm>
            <a:custGeom>
              <a:avLst/>
              <a:gdLst>
                <a:gd name="T0" fmla="*/ 0 w 3"/>
                <a:gd name="T1" fmla="*/ 0 h 3"/>
                <a:gd name="T2" fmla="*/ 2147483646 w 3"/>
                <a:gd name="T3" fmla="*/ 2147483646 h 3"/>
                <a:gd name="T4" fmla="*/ 0 w 3"/>
                <a:gd name="T5" fmla="*/ 0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0"/>
                  </a:moveTo>
                  <a:cubicBezTo>
                    <a:pt x="0" y="0"/>
                    <a:pt x="3" y="0"/>
                    <a:pt x="3" y="2"/>
                  </a:cubicBezTo>
                  <a:cubicBezTo>
                    <a:pt x="0" y="3"/>
                    <a:pt x="0" y="2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1" name="Freeform 222"/>
            <p:cNvSpPr>
              <a:spLocks noChangeArrowheads="1"/>
            </p:cNvSpPr>
            <p:nvPr/>
          </p:nvSpPr>
          <p:spPr bwMode="auto">
            <a:xfrm>
              <a:off x="82550" y="7938"/>
              <a:ext cx="19050" cy="14288"/>
            </a:xfrm>
            <a:custGeom>
              <a:avLst/>
              <a:gdLst>
                <a:gd name="T0" fmla="*/ 2147483646 w 5"/>
                <a:gd name="T1" fmla="*/ 0 h 4"/>
                <a:gd name="T2" fmla="*/ 2147483646 w 5"/>
                <a:gd name="T3" fmla="*/ 2147483646 h 4"/>
                <a:gd name="T4" fmla="*/ 2147483646 w 5"/>
                <a:gd name="T5" fmla="*/ 0 h 4"/>
                <a:gd name="T6" fmla="*/ 0 60000 65536"/>
                <a:gd name="T7" fmla="*/ 0 60000 65536"/>
                <a:gd name="T8" fmla="*/ 0 60000 65536"/>
                <a:gd name="T9" fmla="*/ 0 w 5"/>
                <a:gd name="T10" fmla="*/ 0 h 4"/>
                <a:gd name="T11" fmla="*/ 5 w 5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4">
                  <a:moveTo>
                    <a:pt x="2" y="0"/>
                  </a:moveTo>
                  <a:cubicBezTo>
                    <a:pt x="4" y="0"/>
                    <a:pt x="5" y="3"/>
                    <a:pt x="5" y="4"/>
                  </a:cubicBezTo>
                  <a:cubicBezTo>
                    <a:pt x="4" y="4"/>
                    <a:pt x="0" y="0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2" name="Freeform 223"/>
            <p:cNvSpPr>
              <a:spLocks noChangeArrowheads="1"/>
            </p:cNvSpPr>
            <p:nvPr/>
          </p:nvSpPr>
          <p:spPr bwMode="auto">
            <a:xfrm>
              <a:off x="66675" y="496888"/>
              <a:ext cx="12700" cy="15875"/>
            </a:xfrm>
            <a:custGeom>
              <a:avLst/>
              <a:gdLst>
                <a:gd name="T0" fmla="*/ 0 w 3"/>
                <a:gd name="T1" fmla="*/ 2147483646 h 4"/>
                <a:gd name="T2" fmla="*/ 2147483646 w 3"/>
                <a:gd name="T3" fmla="*/ 0 h 4"/>
                <a:gd name="T4" fmla="*/ 0 w 3"/>
                <a:gd name="T5" fmla="*/ 2147483646 h 4"/>
                <a:gd name="T6" fmla="*/ 0 60000 65536"/>
                <a:gd name="T7" fmla="*/ 0 60000 65536"/>
                <a:gd name="T8" fmla="*/ 0 60000 65536"/>
                <a:gd name="T9" fmla="*/ 0 w 3"/>
                <a:gd name="T10" fmla="*/ 0 h 4"/>
                <a:gd name="T11" fmla="*/ 3 w 3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4">
                  <a:moveTo>
                    <a:pt x="0" y="2"/>
                  </a:moveTo>
                  <a:cubicBezTo>
                    <a:pt x="0" y="3"/>
                    <a:pt x="1" y="0"/>
                    <a:pt x="3" y="0"/>
                  </a:cubicBezTo>
                  <a:cubicBezTo>
                    <a:pt x="2" y="4"/>
                    <a:pt x="1" y="2"/>
                    <a:pt x="0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3" name="Freeform 224"/>
            <p:cNvSpPr>
              <a:spLocks noChangeArrowheads="1"/>
            </p:cNvSpPr>
            <p:nvPr/>
          </p:nvSpPr>
          <p:spPr bwMode="auto">
            <a:xfrm>
              <a:off x="85725" y="244475"/>
              <a:ext cx="11113" cy="11113"/>
            </a:xfrm>
            <a:custGeom>
              <a:avLst/>
              <a:gdLst>
                <a:gd name="T0" fmla="*/ 0 w 3"/>
                <a:gd name="T1" fmla="*/ 0 h 3"/>
                <a:gd name="T2" fmla="*/ 2147483646 w 3"/>
                <a:gd name="T3" fmla="*/ 2147483646 h 3"/>
                <a:gd name="T4" fmla="*/ 0 w 3"/>
                <a:gd name="T5" fmla="*/ 0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0"/>
                  </a:moveTo>
                  <a:cubicBezTo>
                    <a:pt x="0" y="0"/>
                    <a:pt x="2" y="0"/>
                    <a:pt x="3" y="1"/>
                  </a:cubicBezTo>
                  <a:cubicBezTo>
                    <a:pt x="3" y="3"/>
                    <a:pt x="0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4" name="Freeform 225"/>
            <p:cNvSpPr>
              <a:spLocks noChangeArrowheads="1"/>
            </p:cNvSpPr>
            <p:nvPr/>
          </p:nvSpPr>
          <p:spPr bwMode="auto">
            <a:xfrm>
              <a:off x="90487" y="271463"/>
              <a:ext cx="33338" cy="11113"/>
            </a:xfrm>
            <a:custGeom>
              <a:avLst/>
              <a:gdLst>
                <a:gd name="T0" fmla="*/ 2147483646 w 9"/>
                <a:gd name="T1" fmla="*/ 0 h 3"/>
                <a:gd name="T2" fmla="*/ 2147483646 w 9"/>
                <a:gd name="T3" fmla="*/ 2147483646 h 3"/>
                <a:gd name="T4" fmla="*/ 2147483646 w 9"/>
                <a:gd name="T5" fmla="*/ 0 h 3"/>
                <a:gd name="T6" fmla="*/ 2147483646 w 9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3"/>
                <a:gd name="T14" fmla="*/ 9 w 9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3">
                  <a:moveTo>
                    <a:pt x="6" y="0"/>
                  </a:moveTo>
                  <a:cubicBezTo>
                    <a:pt x="5" y="0"/>
                    <a:pt x="9" y="2"/>
                    <a:pt x="9" y="3"/>
                  </a:cubicBezTo>
                  <a:cubicBezTo>
                    <a:pt x="8" y="3"/>
                    <a:pt x="0" y="2"/>
                    <a:pt x="1" y="0"/>
                  </a:cubicBezTo>
                  <a:cubicBezTo>
                    <a:pt x="3" y="0"/>
                    <a:pt x="4" y="0"/>
                    <a:pt x="6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5" name="Freeform 226"/>
            <p:cNvSpPr>
              <a:spLocks noChangeArrowheads="1"/>
            </p:cNvSpPr>
            <p:nvPr/>
          </p:nvSpPr>
          <p:spPr bwMode="auto">
            <a:xfrm>
              <a:off x="82550" y="452438"/>
              <a:ext cx="26988" cy="3175"/>
            </a:xfrm>
            <a:custGeom>
              <a:avLst/>
              <a:gdLst>
                <a:gd name="T0" fmla="*/ 2147483646 w 7"/>
                <a:gd name="T1" fmla="*/ 0 h 1"/>
                <a:gd name="T2" fmla="*/ 2147483646 w 7"/>
                <a:gd name="T3" fmla="*/ 2147483646 h 1"/>
                <a:gd name="T4" fmla="*/ 2147483646 w 7"/>
                <a:gd name="T5" fmla="*/ 0 h 1"/>
                <a:gd name="T6" fmla="*/ 0 60000 65536"/>
                <a:gd name="T7" fmla="*/ 0 60000 65536"/>
                <a:gd name="T8" fmla="*/ 0 60000 65536"/>
                <a:gd name="T9" fmla="*/ 0 w 7"/>
                <a:gd name="T10" fmla="*/ 0 h 1"/>
                <a:gd name="T11" fmla="*/ 7 w 7"/>
                <a:gd name="T12" fmla="*/ 1 h 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1">
                  <a:moveTo>
                    <a:pt x="3" y="0"/>
                  </a:moveTo>
                  <a:cubicBezTo>
                    <a:pt x="4" y="0"/>
                    <a:pt x="7" y="0"/>
                    <a:pt x="4" y="1"/>
                  </a:cubicBezTo>
                  <a:cubicBezTo>
                    <a:pt x="0" y="1"/>
                    <a:pt x="3" y="1"/>
                    <a:pt x="3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6" name="Freeform 227"/>
            <p:cNvSpPr>
              <a:spLocks noChangeArrowheads="1"/>
            </p:cNvSpPr>
            <p:nvPr/>
          </p:nvSpPr>
          <p:spPr bwMode="auto">
            <a:xfrm>
              <a:off x="138112" y="60325"/>
              <a:ext cx="19050" cy="11113"/>
            </a:xfrm>
            <a:custGeom>
              <a:avLst/>
              <a:gdLst>
                <a:gd name="T0" fmla="*/ 2147483646 w 5"/>
                <a:gd name="T1" fmla="*/ 0 h 3"/>
                <a:gd name="T2" fmla="*/ 2147483646 w 5"/>
                <a:gd name="T3" fmla="*/ 2147483646 h 3"/>
                <a:gd name="T4" fmla="*/ 2147483646 w 5"/>
                <a:gd name="T5" fmla="*/ 0 h 3"/>
                <a:gd name="T6" fmla="*/ 0 60000 65536"/>
                <a:gd name="T7" fmla="*/ 0 60000 65536"/>
                <a:gd name="T8" fmla="*/ 0 60000 65536"/>
                <a:gd name="T9" fmla="*/ 0 w 5"/>
                <a:gd name="T10" fmla="*/ 0 h 3"/>
                <a:gd name="T11" fmla="*/ 5 w 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">
                  <a:moveTo>
                    <a:pt x="2" y="0"/>
                  </a:moveTo>
                  <a:cubicBezTo>
                    <a:pt x="2" y="1"/>
                    <a:pt x="5" y="1"/>
                    <a:pt x="2" y="3"/>
                  </a:cubicBezTo>
                  <a:cubicBezTo>
                    <a:pt x="0" y="3"/>
                    <a:pt x="1" y="1"/>
                    <a:pt x="2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7" name="Freeform 228"/>
            <p:cNvSpPr>
              <a:spLocks noChangeArrowheads="1"/>
            </p:cNvSpPr>
            <p:nvPr/>
          </p:nvSpPr>
          <p:spPr bwMode="auto">
            <a:xfrm>
              <a:off x="138112" y="338138"/>
              <a:ext cx="12700" cy="12700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0 h 3"/>
                <a:gd name="T4" fmla="*/ 2147483646 w 3"/>
                <a:gd name="T5" fmla="*/ 2147483646 h 3"/>
                <a:gd name="T6" fmla="*/ 2147483646 w 3"/>
                <a:gd name="T7" fmla="*/ 2147483646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1" y="2"/>
                  </a:moveTo>
                  <a:cubicBezTo>
                    <a:pt x="0" y="1"/>
                    <a:pt x="3" y="0"/>
                    <a:pt x="3" y="0"/>
                  </a:cubicBezTo>
                  <a:cubicBezTo>
                    <a:pt x="3" y="0"/>
                    <a:pt x="3" y="3"/>
                    <a:pt x="2" y="3"/>
                  </a:cubicBezTo>
                  <a:cubicBezTo>
                    <a:pt x="1" y="3"/>
                    <a:pt x="0" y="3"/>
                    <a:pt x="1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8" name="Freeform 229"/>
            <p:cNvSpPr>
              <a:spLocks noChangeArrowheads="1"/>
            </p:cNvSpPr>
            <p:nvPr/>
          </p:nvSpPr>
          <p:spPr bwMode="auto">
            <a:xfrm>
              <a:off x="127000" y="428625"/>
              <a:ext cx="53975" cy="19050"/>
            </a:xfrm>
            <a:custGeom>
              <a:avLst/>
              <a:gdLst>
                <a:gd name="T0" fmla="*/ 2147483646 w 14"/>
                <a:gd name="T1" fmla="*/ 0 h 5"/>
                <a:gd name="T2" fmla="*/ 2147483646 w 14"/>
                <a:gd name="T3" fmla="*/ 0 h 5"/>
                <a:gd name="T4" fmla="*/ 2147483646 w 14"/>
                <a:gd name="T5" fmla="*/ 0 h 5"/>
                <a:gd name="T6" fmla="*/ 0 60000 65536"/>
                <a:gd name="T7" fmla="*/ 0 60000 65536"/>
                <a:gd name="T8" fmla="*/ 0 60000 65536"/>
                <a:gd name="T9" fmla="*/ 0 w 14"/>
                <a:gd name="T10" fmla="*/ 0 h 5"/>
                <a:gd name="T11" fmla="*/ 14 w 14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" h="5">
                  <a:moveTo>
                    <a:pt x="4" y="0"/>
                  </a:moveTo>
                  <a:cubicBezTo>
                    <a:pt x="5" y="0"/>
                    <a:pt x="11" y="0"/>
                    <a:pt x="10" y="0"/>
                  </a:cubicBezTo>
                  <a:cubicBezTo>
                    <a:pt x="14" y="5"/>
                    <a:pt x="0" y="1"/>
                    <a:pt x="4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79" name="Freeform 230"/>
            <p:cNvSpPr>
              <a:spLocks noChangeArrowheads="1"/>
            </p:cNvSpPr>
            <p:nvPr/>
          </p:nvSpPr>
          <p:spPr bwMode="auto">
            <a:xfrm>
              <a:off x="142875" y="180975"/>
              <a:ext cx="66675" cy="44450"/>
            </a:xfrm>
            <a:custGeom>
              <a:avLst/>
              <a:gdLst>
                <a:gd name="T0" fmla="*/ 2147483646 w 18"/>
                <a:gd name="T1" fmla="*/ 2147483646 h 12"/>
                <a:gd name="T2" fmla="*/ 2147483646 w 18"/>
                <a:gd name="T3" fmla="*/ 2147483646 h 12"/>
                <a:gd name="T4" fmla="*/ 2147483646 w 18"/>
                <a:gd name="T5" fmla="*/ 2147483646 h 12"/>
                <a:gd name="T6" fmla="*/ 2147483646 w 18"/>
                <a:gd name="T7" fmla="*/ 2147483646 h 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"/>
                <a:gd name="T13" fmla="*/ 0 h 12"/>
                <a:gd name="T14" fmla="*/ 18 w 18"/>
                <a:gd name="T15" fmla="*/ 12 h 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" h="12">
                  <a:moveTo>
                    <a:pt x="5" y="3"/>
                  </a:moveTo>
                  <a:cubicBezTo>
                    <a:pt x="4" y="2"/>
                    <a:pt x="12" y="0"/>
                    <a:pt x="14" y="1"/>
                  </a:cubicBezTo>
                  <a:cubicBezTo>
                    <a:pt x="18" y="3"/>
                    <a:pt x="18" y="8"/>
                    <a:pt x="14" y="10"/>
                  </a:cubicBezTo>
                  <a:cubicBezTo>
                    <a:pt x="15" y="11"/>
                    <a:pt x="0" y="12"/>
                    <a:pt x="5" y="3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0" name="Freeform 231"/>
            <p:cNvSpPr>
              <a:spLocks noChangeArrowheads="1"/>
            </p:cNvSpPr>
            <p:nvPr/>
          </p:nvSpPr>
          <p:spPr bwMode="auto">
            <a:xfrm>
              <a:off x="173037" y="128588"/>
              <a:ext cx="30163" cy="28575"/>
            </a:xfrm>
            <a:custGeom>
              <a:avLst/>
              <a:gdLst>
                <a:gd name="T0" fmla="*/ 2147483646 w 8"/>
                <a:gd name="T1" fmla="*/ 0 h 8"/>
                <a:gd name="T2" fmla="*/ 2147483646 w 8"/>
                <a:gd name="T3" fmla="*/ 2147483646 h 8"/>
                <a:gd name="T4" fmla="*/ 2147483646 w 8"/>
                <a:gd name="T5" fmla="*/ 0 h 8"/>
                <a:gd name="T6" fmla="*/ 0 60000 65536"/>
                <a:gd name="T7" fmla="*/ 0 60000 65536"/>
                <a:gd name="T8" fmla="*/ 0 60000 65536"/>
                <a:gd name="T9" fmla="*/ 0 w 8"/>
                <a:gd name="T10" fmla="*/ 0 h 8"/>
                <a:gd name="T11" fmla="*/ 8 w 8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8">
                  <a:moveTo>
                    <a:pt x="1" y="0"/>
                  </a:moveTo>
                  <a:cubicBezTo>
                    <a:pt x="3" y="1"/>
                    <a:pt x="8" y="6"/>
                    <a:pt x="7" y="8"/>
                  </a:cubicBezTo>
                  <a:cubicBezTo>
                    <a:pt x="4" y="7"/>
                    <a:pt x="0" y="3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1" name="Freeform 232"/>
            <p:cNvSpPr>
              <a:spLocks noChangeArrowheads="1"/>
            </p:cNvSpPr>
            <p:nvPr/>
          </p:nvSpPr>
          <p:spPr bwMode="auto">
            <a:xfrm>
              <a:off x="173037" y="477838"/>
              <a:ext cx="25400" cy="15875"/>
            </a:xfrm>
            <a:custGeom>
              <a:avLst/>
              <a:gdLst>
                <a:gd name="T0" fmla="*/ 2147483646 w 7"/>
                <a:gd name="T1" fmla="*/ 0 h 4"/>
                <a:gd name="T2" fmla="*/ 2147483646 w 7"/>
                <a:gd name="T3" fmla="*/ 2147483646 h 4"/>
                <a:gd name="T4" fmla="*/ 2147483646 w 7"/>
                <a:gd name="T5" fmla="*/ 0 h 4"/>
                <a:gd name="T6" fmla="*/ 0 60000 65536"/>
                <a:gd name="T7" fmla="*/ 0 60000 65536"/>
                <a:gd name="T8" fmla="*/ 0 60000 65536"/>
                <a:gd name="T9" fmla="*/ 0 w 7"/>
                <a:gd name="T10" fmla="*/ 0 h 4"/>
                <a:gd name="T11" fmla="*/ 7 w 7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" h="4">
                  <a:moveTo>
                    <a:pt x="3" y="0"/>
                  </a:moveTo>
                  <a:cubicBezTo>
                    <a:pt x="4" y="0"/>
                    <a:pt x="5" y="0"/>
                    <a:pt x="6" y="1"/>
                  </a:cubicBezTo>
                  <a:cubicBezTo>
                    <a:pt x="7" y="4"/>
                    <a:pt x="0" y="0"/>
                    <a:pt x="3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2" name="Freeform 233"/>
            <p:cNvSpPr>
              <a:spLocks noChangeArrowheads="1"/>
            </p:cNvSpPr>
            <p:nvPr/>
          </p:nvSpPr>
          <p:spPr bwMode="auto">
            <a:xfrm>
              <a:off x="214312" y="180975"/>
              <a:ext cx="11113" cy="11113"/>
            </a:xfrm>
            <a:custGeom>
              <a:avLst/>
              <a:gdLst>
                <a:gd name="T0" fmla="*/ 2147483646 w 3"/>
                <a:gd name="T1" fmla="*/ 0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2147483646 w 3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"/>
                <a:gd name="T13" fmla="*/ 0 h 3"/>
                <a:gd name="T14" fmla="*/ 3 w 3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" h="3">
                  <a:moveTo>
                    <a:pt x="1" y="0"/>
                  </a:moveTo>
                  <a:cubicBezTo>
                    <a:pt x="2" y="0"/>
                    <a:pt x="3" y="1"/>
                    <a:pt x="3" y="2"/>
                  </a:cubicBezTo>
                  <a:cubicBezTo>
                    <a:pt x="2" y="2"/>
                    <a:pt x="2" y="2"/>
                    <a:pt x="2" y="3"/>
                  </a:cubicBezTo>
                  <a:cubicBezTo>
                    <a:pt x="1" y="3"/>
                    <a:pt x="0" y="0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3" name="Freeform 234"/>
            <p:cNvSpPr>
              <a:spLocks noChangeArrowheads="1"/>
            </p:cNvSpPr>
            <p:nvPr/>
          </p:nvSpPr>
          <p:spPr bwMode="auto">
            <a:xfrm>
              <a:off x="236537" y="0"/>
              <a:ext cx="11113" cy="19050"/>
            </a:xfrm>
            <a:custGeom>
              <a:avLst/>
              <a:gdLst>
                <a:gd name="T0" fmla="*/ 0 w 3"/>
                <a:gd name="T1" fmla="*/ 2147483646 h 5"/>
                <a:gd name="T2" fmla="*/ 2147483646 w 3"/>
                <a:gd name="T3" fmla="*/ 2147483646 h 5"/>
                <a:gd name="T4" fmla="*/ 0 w 3"/>
                <a:gd name="T5" fmla="*/ 2147483646 h 5"/>
                <a:gd name="T6" fmla="*/ 0 60000 65536"/>
                <a:gd name="T7" fmla="*/ 0 60000 65536"/>
                <a:gd name="T8" fmla="*/ 0 60000 65536"/>
                <a:gd name="T9" fmla="*/ 0 w 3"/>
                <a:gd name="T10" fmla="*/ 0 h 5"/>
                <a:gd name="T11" fmla="*/ 3 w 3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5">
                  <a:moveTo>
                    <a:pt x="0" y="1"/>
                  </a:moveTo>
                  <a:cubicBezTo>
                    <a:pt x="2" y="0"/>
                    <a:pt x="3" y="4"/>
                    <a:pt x="2" y="5"/>
                  </a:cubicBezTo>
                  <a:cubicBezTo>
                    <a:pt x="0" y="4"/>
                    <a:pt x="0" y="3"/>
                    <a:pt x="0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4" name="Freeform 235"/>
            <p:cNvSpPr>
              <a:spLocks noChangeArrowheads="1"/>
            </p:cNvSpPr>
            <p:nvPr/>
          </p:nvSpPr>
          <p:spPr bwMode="auto">
            <a:xfrm>
              <a:off x="209550" y="493713"/>
              <a:ext cx="15875" cy="14288"/>
            </a:xfrm>
            <a:custGeom>
              <a:avLst/>
              <a:gdLst>
                <a:gd name="T0" fmla="*/ 2147483646 w 4"/>
                <a:gd name="T1" fmla="*/ 2147483646 h 4"/>
                <a:gd name="T2" fmla="*/ 2147483646 w 4"/>
                <a:gd name="T3" fmla="*/ 2147483646 h 4"/>
                <a:gd name="T4" fmla="*/ 2147483646 w 4"/>
                <a:gd name="T5" fmla="*/ 2147483646 h 4"/>
                <a:gd name="T6" fmla="*/ 0 60000 65536"/>
                <a:gd name="T7" fmla="*/ 0 60000 65536"/>
                <a:gd name="T8" fmla="*/ 0 60000 65536"/>
                <a:gd name="T9" fmla="*/ 0 w 4"/>
                <a:gd name="T10" fmla="*/ 0 h 4"/>
                <a:gd name="T11" fmla="*/ 4 w 4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4">
                  <a:moveTo>
                    <a:pt x="3" y="1"/>
                  </a:moveTo>
                  <a:cubicBezTo>
                    <a:pt x="4" y="2"/>
                    <a:pt x="4" y="3"/>
                    <a:pt x="3" y="4"/>
                  </a:cubicBezTo>
                  <a:cubicBezTo>
                    <a:pt x="0" y="4"/>
                    <a:pt x="4" y="0"/>
                    <a:pt x="3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5" name="Freeform 236"/>
            <p:cNvSpPr>
              <a:spLocks noChangeArrowheads="1"/>
            </p:cNvSpPr>
            <p:nvPr/>
          </p:nvSpPr>
          <p:spPr bwMode="auto">
            <a:xfrm>
              <a:off x="217487" y="488950"/>
              <a:ext cx="46038" cy="11113"/>
            </a:xfrm>
            <a:custGeom>
              <a:avLst/>
              <a:gdLst>
                <a:gd name="T0" fmla="*/ 2147483646 w 12"/>
                <a:gd name="T1" fmla="*/ 2147483646 h 3"/>
                <a:gd name="T2" fmla="*/ 2147483646 w 12"/>
                <a:gd name="T3" fmla="*/ 0 h 3"/>
                <a:gd name="T4" fmla="*/ 2147483646 w 12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12"/>
                <a:gd name="T10" fmla="*/ 0 h 3"/>
                <a:gd name="T11" fmla="*/ 12 w 1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" h="3">
                  <a:moveTo>
                    <a:pt x="3" y="1"/>
                  </a:moveTo>
                  <a:cubicBezTo>
                    <a:pt x="3" y="0"/>
                    <a:pt x="6" y="0"/>
                    <a:pt x="6" y="0"/>
                  </a:cubicBezTo>
                  <a:cubicBezTo>
                    <a:pt x="12" y="3"/>
                    <a:pt x="0" y="0"/>
                    <a:pt x="3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6" name="Freeform 237"/>
            <p:cNvSpPr>
              <a:spLocks noChangeArrowheads="1"/>
            </p:cNvSpPr>
            <p:nvPr/>
          </p:nvSpPr>
          <p:spPr bwMode="auto">
            <a:xfrm>
              <a:off x="217487" y="681038"/>
              <a:ext cx="34925" cy="30163"/>
            </a:xfrm>
            <a:custGeom>
              <a:avLst/>
              <a:gdLst>
                <a:gd name="T0" fmla="*/ 2147483646 w 9"/>
                <a:gd name="T1" fmla="*/ 2147483646 h 8"/>
                <a:gd name="T2" fmla="*/ 2147483646 w 9"/>
                <a:gd name="T3" fmla="*/ 2147483646 h 8"/>
                <a:gd name="T4" fmla="*/ 2147483646 w 9"/>
                <a:gd name="T5" fmla="*/ 0 h 8"/>
                <a:gd name="T6" fmla="*/ 2147483646 w 9"/>
                <a:gd name="T7" fmla="*/ 2147483646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8"/>
                <a:gd name="T14" fmla="*/ 9 w 9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8">
                  <a:moveTo>
                    <a:pt x="1" y="4"/>
                  </a:moveTo>
                  <a:cubicBezTo>
                    <a:pt x="4" y="4"/>
                    <a:pt x="0" y="2"/>
                    <a:pt x="5" y="3"/>
                  </a:cubicBezTo>
                  <a:cubicBezTo>
                    <a:pt x="5" y="2"/>
                    <a:pt x="4" y="0"/>
                    <a:pt x="7" y="0"/>
                  </a:cubicBezTo>
                  <a:cubicBezTo>
                    <a:pt x="9" y="4"/>
                    <a:pt x="2" y="8"/>
                    <a:pt x="1" y="4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7" name="Freeform 238"/>
            <p:cNvSpPr>
              <a:spLocks noChangeArrowheads="1"/>
            </p:cNvSpPr>
            <p:nvPr/>
          </p:nvSpPr>
          <p:spPr bwMode="auto">
            <a:xfrm>
              <a:off x="228600" y="584200"/>
              <a:ext cx="30163" cy="41275"/>
            </a:xfrm>
            <a:custGeom>
              <a:avLst/>
              <a:gdLst>
                <a:gd name="T0" fmla="*/ 0 w 8"/>
                <a:gd name="T1" fmla="*/ 2147483646 h 11"/>
                <a:gd name="T2" fmla="*/ 2147483646 w 8"/>
                <a:gd name="T3" fmla="*/ 0 h 11"/>
                <a:gd name="T4" fmla="*/ 0 w 8"/>
                <a:gd name="T5" fmla="*/ 2147483646 h 11"/>
                <a:gd name="T6" fmla="*/ 0 60000 65536"/>
                <a:gd name="T7" fmla="*/ 0 60000 65536"/>
                <a:gd name="T8" fmla="*/ 0 60000 65536"/>
                <a:gd name="T9" fmla="*/ 0 w 8"/>
                <a:gd name="T10" fmla="*/ 0 h 11"/>
                <a:gd name="T11" fmla="*/ 8 w 8"/>
                <a:gd name="T12" fmla="*/ 11 h 1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1">
                  <a:moveTo>
                    <a:pt x="0" y="5"/>
                  </a:moveTo>
                  <a:cubicBezTo>
                    <a:pt x="0" y="4"/>
                    <a:pt x="7" y="0"/>
                    <a:pt x="7" y="0"/>
                  </a:cubicBezTo>
                  <a:cubicBezTo>
                    <a:pt x="8" y="2"/>
                    <a:pt x="2" y="11"/>
                    <a:pt x="0" y="5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8" name="Freeform 239"/>
            <p:cNvSpPr>
              <a:spLocks noChangeArrowheads="1"/>
            </p:cNvSpPr>
            <p:nvPr/>
          </p:nvSpPr>
          <p:spPr bwMode="auto">
            <a:xfrm>
              <a:off x="296862" y="200025"/>
              <a:ext cx="11113" cy="6350"/>
            </a:xfrm>
            <a:custGeom>
              <a:avLst/>
              <a:gdLst>
                <a:gd name="T0" fmla="*/ 2147483646 w 3"/>
                <a:gd name="T1" fmla="*/ 0 h 2"/>
                <a:gd name="T2" fmla="*/ 2147483646 w 3"/>
                <a:gd name="T3" fmla="*/ 2147483646 h 2"/>
                <a:gd name="T4" fmla="*/ 2147483646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0"/>
                  </a:moveTo>
                  <a:cubicBezTo>
                    <a:pt x="2" y="1"/>
                    <a:pt x="3" y="0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89" name="Freeform 240"/>
            <p:cNvSpPr>
              <a:spLocks noChangeArrowheads="1"/>
            </p:cNvSpPr>
            <p:nvPr/>
          </p:nvSpPr>
          <p:spPr bwMode="auto">
            <a:xfrm>
              <a:off x="304800" y="565150"/>
              <a:ext cx="14288" cy="33338"/>
            </a:xfrm>
            <a:custGeom>
              <a:avLst/>
              <a:gdLst>
                <a:gd name="T0" fmla="*/ 0 w 4"/>
                <a:gd name="T1" fmla="*/ 2147483646 h 9"/>
                <a:gd name="T2" fmla="*/ 2147483646 w 4"/>
                <a:gd name="T3" fmla="*/ 2147483646 h 9"/>
                <a:gd name="T4" fmla="*/ 0 w 4"/>
                <a:gd name="T5" fmla="*/ 2147483646 h 9"/>
                <a:gd name="T6" fmla="*/ 0 60000 65536"/>
                <a:gd name="T7" fmla="*/ 0 60000 65536"/>
                <a:gd name="T8" fmla="*/ 0 60000 65536"/>
                <a:gd name="T9" fmla="*/ 0 w 4"/>
                <a:gd name="T10" fmla="*/ 0 h 9"/>
                <a:gd name="T11" fmla="*/ 4 w 4"/>
                <a:gd name="T12" fmla="*/ 9 h 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9">
                  <a:moveTo>
                    <a:pt x="0" y="4"/>
                  </a:moveTo>
                  <a:cubicBezTo>
                    <a:pt x="1" y="4"/>
                    <a:pt x="4" y="0"/>
                    <a:pt x="4" y="4"/>
                  </a:cubicBezTo>
                  <a:cubicBezTo>
                    <a:pt x="4" y="9"/>
                    <a:pt x="1" y="5"/>
                    <a:pt x="0" y="4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0" name="Freeform 241"/>
            <p:cNvSpPr>
              <a:spLocks noChangeArrowheads="1"/>
            </p:cNvSpPr>
            <p:nvPr/>
          </p:nvSpPr>
          <p:spPr bwMode="auto">
            <a:xfrm>
              <a:off x="327025" y="515938"/>
              <a:ext cx="7938" cy="11113"/>
            </a:xfrm>
            <a:custGeom>
              <a:avLst/>
              <a:gdLst>
                <a:gd name="T0" fmla="*/ 2147483646 w 2"/>
                <a:gd name="T1" fmla="*/ 2147483646 h 3"/>
                <a:gd name="T2" fmla="*/ 2147483646 w 2"/>
                <a:gd name="T3" fmla="*/ 2147483646 h 3"/>
                <a:gd name="T4" fmla="*/ 2147483646 w 2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2"/>
                <a:gd name="T10" fmla="*/ 0 h 3"/>
                <a:gd name="T11" fmla="*/ 2 w 2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3">
                  <a:moveTo>
                    <a:pt x="1" y="1"/>
                  </a:moveTo>
                  <a:cubicBezTo>
                    <a:pt x="2" y="0"/>
                    <a:pt x="2" y="3"/>
                    <a:pt x="1" y="3"/>
                  </a:cubicBezTo>
                  <a:cubicBezTo>
                    <a:pt x="0" y="3"/>
                    <a:pt x="0" y="2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1" name="Freeform 242"/>
            <p:cNvSpPr>
              <a:spLocks noChangeArrowheads="1"/>
            </p:cNvSpPr>
            <p:nvPr/>
          </p:nvSpPr>
          <p:spPr bwMode="auto">
            <a:xfrm>
              <a:off x="315912" y="741363"/>
              <a:ext cx="11113" cy="11113"/>
            </a:xfrm>
            <a:custGeom>
              <a:avLst/>
              <a:gdLst>
                <a:gd name="T0" fmla="*/ 2147483646 w 3"/>
                <a:gd name="T1" fmla="*/ 2147483646 h 3"/>
                <a:gd name="T2" fmla="*/ 2147483646 w 3"/>
                <a:gd name="T3" fmla="*/ 2147483646 h 3"/>
                <a:gd name="T4" fmla="*/ 2147483646 w 3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1" y="1"/>
                  </a:moveTo>
                  <a:cubicBezTo>
                    <a:pt x="2" y="1"/>
                    <a:pt x="1" y="0"/>
                    <a:pt x="3" y="1"/>
                  </a:cubicBezTo>
                  <a:cubicBezTo>
                    <a:pt x="2" y="3"/>
                    <a:pt x="0" y="3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2" name="Freeform 243"/>
            <p:cNvSpPr>
              <a:spLocks noChangeArrowheads="1"/>
            </p:cNvSpPr>
            <p:nvPr/>
          </p:nvSpPr>
          <p:spPr bwMode="auto">
            <a:xfrm>
              <a:off x="406400" y="157163"/>
              <a:ext cx="11113" cy="12700"/>
            </a:xfrm>
            <a:custGeom>
              <a:avLst/>
              <a:gdLst>
                <a:gd name="T0" fmla="*/ 0 w 3"/>
                <a:gd name="T1" fmla="*/ 2147483646 h 3"/>
                <a:gd name="T2" fmla="*/ 2147483646 w 3"/>
                <a:gd name="T3" fmla="*/ 2147483646 h 3"/>
                <a:gd name="T4" fmla="*/ 0 w 3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3"/>
                <a:gd name="T10" fmla="*/ 0 h 3"/>
                <a:gd name="T11" fmla="*/ 3 w 3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3">
                  <a:moveTo>
                    <a:pt x="0" y="3"/>
                  </a:moveTo>
                  <a:cubicBezTo>
                    <a:pt x="1" y="3"/>
                    <a:pt x="1" y="1"/>
                    <a:pt x="1" y="1"/>
                  </a:cubicBezTo>
                  <a:cubicBezTo>
                    <a:pt x="3" y="0"/>
                    <a:pt x="0" y="3"/>
                    <a:pt x="0" y="3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3" name="Freeform 244"/>
            <p:cNvSpPr>
              <a:spLocks noChangeArrowheads="1"/>
            </p:cNvSpPr>
            <p:nvPr/>
          </p:nvSpPr>
          <p:spPr bwMode="auto">
            <a:xfrm>
              <a:off x="439737" y="504825"/>
              <a:ext cx="22225" cy="11113"/>
            </a:xfrm>
            <a:custGeom>
              <a:avLst/>
              <a:gdLst>
                <a:gd name="T0" fmla="*/ 2147483646 w 6"/>
                <a:gd name="T1" fmla="*/ 0 h 3"/>
                <a:gd name="T2" fmla="*/ 2147483646 w 6"/>
                <a:gd name="T3" fmla="*/ 0 h 3"/>
                <a:gd name="T4" fmla="*/ 0 60000 65536"/>
                <a:gd name="T5" fmla="*/ 0 60000 65536"/>
                <a:gd name="T6" fmla="*/ 0 w 6"/>
                <a:gd name="T7" fmla="*/ 0 h 3"/>
                <a:gd name="T8" fmla="*/ 6 w 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" h="3">
                  <a:moveTo>
                    <a:pt x="1" y="0"/>
                  </a:moveTo>
                  <a:cubicBezTo>
                    <a:pt x="6" y="0"/>
                    <a:pt x="0" y="3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4" name="Freeform 245"/>
            <p:cNvSpPr>
              <a:spLocks noChangeArrowheads="1"/>
            </p:cNvSpPr>
            <p:nvPr/>
          </p:nvSpPr>
          <p:spPr bwMode="auto">
            <a:xfrm>
              <a:off x="461962" y="455613"/>
              <a:ext cx="30163" cy="44450"/>
            </a:xfrm>
            <a:custGeom>
              <a:avLst/>
              <a:gdLst>
                <a:gd name="T0" fmla="*/ 0 w 8"/>
                <a:gd name="T1" fmla="*/ 2147483646 h 12"/>
                <a:gd name="T2" fmla="*/ 0 w 8"/>
                <a:gd name="T3" fmla="*/ 2147483646 h 12"/>
                <a:gd name="T4" fmla="*/ 0 60000 65536"/>
                <a:gd name="T5" fmla="*/ 0 60000 65536"/>
                <a:gd name="T6" fmla="*/ 0 w 8"/>
                <a:gd name="T7" fmla="*/ 0 h 12"/>
                <a:gd name="T8" fmla="*/ 8 w 8"/>
                <a:gd name="T9" fmla="*/ 12 h 12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" h="12">
                  <a:moveTo>
                    <a:pt x="0" y="5"/>
                  </a:moveTo>
                  <a:cubicBezTo>
                    <a:pt x="4" y="0"/>
                    <a:pt x="8" y="12"/>
                    <a:pt x="0" y="5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5" name="Freeform 246"/>
            <p:cNvSpPr>
              <a:spLocks noChangeArrowheads="1"/>
            </p:cNvSpPr>
            <p:nvPr/>
          </p:nvSpPr>
          <p:spPr bwMode="auto">
            <a:xfrm>
              <a:off x="477837" y="217488"/>
              <a:ext cx="14288" cy="12700"/>
            </a:xfrm>
            <a:custGeom>
              <a:avLst/>
              <a:gdLst>
                <a:gd name="T0" fmla="*/ 2147483646 w 4"/>
                <a:gd name="T1" fmla="*/ 2147483646 h 3"/>
                <a:gd name="T2" fmla="*/ 2147483646 w 4"/>
                <a:gd name="T3" fmla="*/ 2147483646 h 3"/>
                <a:gd name="T4" fmla="*/ 2147483646 w 4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1" y="1"/>
                  </a:moveTo>
                  <a:cubicBezTo>
                    <a:pt x="1" y="2"/>
                    <a:pt x="4" y="0"/>
                    <a:pt x="3" y="2"/>
                  </a:cubicBezTo>
                  <a:cubicBezTo>
                    <a:pt x="4" y="3"/>
                    <a:pt x="0" y="3"/>
                    <a:pt x="1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6" name="Freeform 247"/>
            <p:cNvSpPr>
              <a:spLocks noChangeArrowheads="1"/>
            </p:cNvSpPr>
            <p:nvPr/>
          </p:nvSpPr>
          <p:spPr bwMode="auto">
            <a:xfrm>
              <a:off x="500062" y="225425"/>
              <a:ext cx="57150" cy="30163"/>
            </a:xfrm>
            <a:custGeom>
              <a:avLst/>
              <a:gdLst>
                <a:gd name="T0" fmla="*/ 2147483646 w 15"/>
                <a:gd name="T1" fmla="*/ 2147483646 h 8"/>
                <a:gd name="T2" fmla="*/ 2147483646 w 15"/>
                <a:gd name="T3" fmla="*/ 2147483646 h 8"/>
                <a:gd name="T4" fmla="*/ 2147483646 w 15"/>
                <a:gd name="T5" fmla="*/ 2147483646 h 8"/>
                <a:gd name="T6" fmla="*/ 0 60000 65536"/>
                <a:gd name="T7" fmla="*/ 0 60000 65536"/>
                <a:gd name="T8" fmla="*/ 0 60000 65536"/>
                <a:gd name="T9" fmla="*/ 0 w 15"/>
                <a:gd name="T10" fmla="*/ 0 h 8"/>
                <a:gd name="T11" fmla="*/ 15 w 15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" h="8">
                  <a:moveTo>
                    <a:pt x="4" y="2"/>
                  </a:moveTo>
                  <a:cubicBezTo>
                    <a:pt x="5" y="2"/>
                    <a:pt x="15" y="0"/>
                    <a:pt x="6" y="5"/>
                  </a:cubicBezTo>
                  <a:cubicBezTo>
                    <a:pt x="2" y="8"/>
                    <a:pt x="0" y="5"/>
                    <a:pt x="4" y="2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7" name="Freeform 248"/>
            <p:cNvSpPr>
              <a:spLocks noChangeArrowheads="1"/>
            </p:cNvSpPr>
            <p:nvPr/>
          </p:nvSpPr>
          <p:spPr bwMode="auto">
            <a:xfrm>
              <a:off x="496887" y="263525"/>
              <a:ext cx="41275" cy="11113"/>
            </a:xfrm>
            <a:custGeom>
              <a:avLst/>
              <a:gdLst>
                <a:gd name="T0" fmla="*/ 2147483646 w 11"/>
                <a:gd name="T1" fmla="*/ 2147483646 h 3"/>
                <a:gd name="T2" fmla="*/ 2147483646 w 11"/>
                <a:gd name="T3" fmla="*/ 2147483646 h 3"/>
                <a:gd name="T4" fmla="*/ 2147483646 w 11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11"/>
                <a:gd name="T10" fmla="*/ 0 h 3"/>
                <a:gd name="T11" fmla="*/ 11 w 11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" h="3">
                  <a:moveTo>
                    <a:pt x="2" y="1"/>
                  </a:moveTo>
                  <a:cubicBezTo>
                    <a:pt x="0" y="0"/>
                    <a:pt x="11" y="0"/>
                    <a:pt x="4" y="3"/>
                  </a:cubicBezTo>
                  <a:cubicBezTo>
                    <a:pt x="3" y="3"/>
                    <a:pt x="2" y="1"/>
                    <a:pt x="2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8" name="Freeform 249"/>
            <p:cNvSpPr>
              <a:spLocks noChangeArrowheads="1"/>
            </p:cNvSpPr>
            <p:nvPr/>
          </p:nvSpPr>
          <p:spPr bwMode="auto">
            <a:xfrm>
              <a:off x="538162" y="169863"/>
              <a:ext cx="19050" cy="11113"/>
            </a:xfrm>
            <a:custGeom>
              <a:avLst/>
              <a:gdLst>
                <a:gd name="T0" fmla="*/ 2147483646 w 5"/>
                <a:gd name="T1" fmla="*/ 2147483646 h 3"/>
                <a:gd name="T2" fmla="*/ 2147483646 w 5"/>
                <a:gd name="T3" fmla="*/ 2147483646 h 3"/>
                <a:gd name="T4" fmla="*/ 2147483646 w 5"/>
                <a:gd name="T5" fmla="*/ 2147483646 h 3"/>
                <a:gd name="T6" fmla="*/ 0 60000 65536"/>
                <a:gd name="T7" fmla="*/ 0 60000 65536"/>
                <a:gd name="T8" fmla="*/ 0 60000 65536"/>
                <a:gd name="T9" fmla="*/ 0 w 5"/>
                <a:gd name="T10" fmla="*/ 0 h 3"/>
                <a:gd name="T11" fmla="*/ 5 w 5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3">
                  <a:moveTo>
                    <a:pt x="2" y="1"/>
                  </a:moveTo>
                  <a:cubicBezTo>
                    <a:pt x="2" y="1"/>
                    <a:pt x="5" y="0"/>
                    <a:pt x="3" y="3"/>
                  </a:cubicBezTo>
                  <a:cubicBezTo>
                    <a:pt x="2" y="3"/>
                    <a:pt x="0" y="1"/>
                    <a:pt x="2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199" name="Freeform 250"/>
            <p:cNvSpPr>
              <a:spLocks noChangeArrowheads="1"/>
            </p:cNvSpPr>
            <p:nvPr/>
          </p:nvSpPr>
          <p:spPr bwMode="auto">
            <a:xfrm>
              <a:off x="527050" y="425450"/>
              <a:ext cx="14288" cy="11113"/>
            </a:xfrm>
            <a:custGeom>
              <a:avLst/>
              <a:gdLst>
                <a:gd name="T0" fmla="*/ 0 w 4"/>
                <a:gd name="T1" fmla="*/ 0 h 3"/>
                <a:gd name="T2" fmla="*/ 2147483646 w 4"/>
                <a:gd name="T3" fmla="*/ 2147483646 h 3"/>
                <a:gd name="T4" fmla="*/ 0 w 4"/>
                <a:gd name="T5" fmla="*/ 0 h 3"/>
                <a:gd name="T6" fmla="*/ 0 60000 65536"/>
                <a:gd name="T7" fmla="*/ 0 60000 65536"/>
                <a:gd name="T8" fmla="*/ 0 60000 65536"/>
                <a:gd name="T9" fmla="*/ 0 w 4"/>
                <a:gd name="T10" fmla="*/ 0 h 3"/>
                <a:gd name="T11" fmla="*/ 4 w 4"/>
                <a:gd name="T12" fmla="*/ 3 h 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3">
                  <a:moveTo>
                    <a:pt x="0" y="0"/>
                  </a:moveTo>
                  <a:cubicBezTo>
                    <a:pt x="0" y="0"/>
                    <a:pt x="4" y="3"/>
                    <a:pt x="2" y="3"/>
                  </a:cubicBezTo>
                  <a:cubicBezTo>
                    <a:pt x="0" y="2"/>
                    <a:pt x="0" y="1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0" name="Freeform 251"/>
            <p:cNvSpPr>
              <a:spLocks noChangeArrowheads="1"/>
            </p:cNvSpPr>
            <p:nvPr/>
          </p:nvSpPr>
          <p:spPr bwMode="auto">
            <a:xfrm>
              <a:off x="571500" y="146050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0 w 3"/>
                <a:gd name="T3" fmla="*/ 0 h 1"/>
                <a:gd name="T4" fmla="*/ 0 60000 65536"/>
                <a:gd name="T5" fmla="*/ 0 60000 65536"/>
                <a:gd name="T6" fmla="*/ 0 w 3"/>
                <a:gd name="T7" fmla="*/ 0 h 1"/>
                <a:gd name="T8" fmla="*/ 3 w 3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" h="1">
                  <a:moveTo>
                    <a:pt x="0" y="0"/>
                  </a:moveTo>
                  <a:cubicBezTo>
                    <a:pt x="3" y="1"/>
                    <a:pt x="3" y="0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1" name="Freeform 252"/>
            <p:cNvSpPr>
              <a:spLocks noChangeArrowheads="1"/>
            </p:cNvSpPr>
            <p:nvPr/>
          </p:nvSpPr>
          <p:spPr bwMode="auto">
            <a:xfrm>
              <a:off x="563562" y="266700"/>
              <a:ext cx="11113" cy="7938"/>
            </a:xfrm>
            <a:custGeom>
              <a:avLst/>
              <a:gdLst>
                <a:gd name="T0" fmla="*/ 2147483646 w 3"/>
                <a:gd name="T1" fmla="*/ 0 h 2"/>
                <a:gd name="T2" fmla="*/ 2147483646 w 3"/>
                <a:gd name="T3" fmla="*/ 2147483646 h 2"/>
                <a:gd name="T4" fmla="*/ 2147483646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1" y="0"/>
                  </a:moveTo>
                  <a:cubicBezTo>
                    <a:pt x="2" y="1"/>
                    <a:pt x="3" y="0"/>
                    <a:pt x="2" y="2"/>
                  </a:cubicBezTo>
                  <a:cubicBezTo>
                    <a:pt x="0" y="2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2" name="Freeform 253"/>
            <p:cNvSpPr>
              <a:spLocks noChangeArrowheads="1"/>
            </p:cNvSpPr>
            <p:nvPr/>
          </p:nvSpPr>
          <p:spPr bwMode="auto">
            <a:xfrm>
              <a:off x="615950" y="534988"/>
              <a:ext cx="15875" cy="14288"/>
            </a:xfrm>
            <a:custGeom>
              <a:avLst/>
              <a:gdLst>
                <a:gd name="T0" fmla="*/ 0 w 4"/>
                <a:gd name="T1" fmla="*/ 0 h 4"/>
                <a:gd name="T2" fmla="*/ 0 w 4"/>
                <a:gd name="T3" fmla="*/ 0 h 4"/>
                <a:gd name="T4" fmla="*/ 0 60000 65536"/>
                <a:gd name="T5" fmla="*/ 0 60000 65536"/>
                <a:gd name="T6" fmla="*/ 0 w 4"/>
                <a:gd name="T7" fmla="*/ 0 h 4"/>
                <a:gd name="T8" fmla="*/ 4 w 4"/>
                <a:gd name="T9" fmla="*/ 4 h 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" h="4">
                  <a:moveTo>
                    <a:pt x="0" y="0"/>
                  </a:moveTo>
                  <a:cubicBezTo>
                    <a:pt x="4" y="2"/>
                    <a:pt x="4" y="4"/>
                    <a:pt x="0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3" name="Freeform 254"/>
            <p:cNvSpPr>
              <a:spLocks noChangeArrowheads="1"/>
            </p:cNvSpPr>
            <p:nvPr/>
          </p:nvSpPr>
          <p:spPr bwMode="auto">
            <a:xfrm>
              <a:off x="266700" y="482600"/>
              <a:ext cx="3175" cy="3175"/>
            </a:xfrm>
            <a:custGeom>
              <a:avLst/>
              <a:gdLst>
                <a:gd name="T0" fmla="*/ 2147483646 w 1"/>
                <a:gd name="T1" fmla="*/ 0 h 1"/>
                <a:gd name="T2" fmla="*/ 2147483646 w 1"/>
                <a:gd name="T3" fmla="*/ 0 h 1"/>
                <a:gd name="T4" fmla="*/ 0 60000 65536"/>
                <a:gd name="T5" fmla="*/ 0 60000 65536"/>
                <a:gd name="T6" fmla="*/ 0 w 1"/>
                <a:gd name="T7" fmla="*/ 0 h 1"/>
                <a:gd name="T8" fmla="*/ 1 w 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1" y="0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  <p:sp>
          <p:nvSpPr>
            <p:cNvPr id="204" name="Freeform 255"/>
            <p:cNvSpPr>
              <a:spLocks noChangeArrowheads="1"/>
            </p:cNvSpPr>
            <p:nvPr/>
          </p:nvSpPr>
          <p:spPr bwMode="auto">
            <a:xfrm>
              <a:off x="82550" y="285750"/>
              <a:ext cx="19050" cy="19050"/>
            </a:xfrm>
            <a:custGeom>
              <a:avLst/>
              <a:gdLst>
                <a:gd name="T0" fmla="*/ 0 w 5"/>
                <a:gd name="T1" fmla="*/ 2147483646 h 5"/>
                <a:gd name="T2" fmla="*/ 2147483646 w 5"/>
                <a:gd name="T3" fmla="*/ 2147483646 h 5"/>
                <a:gd name="T4" fmla="*/ 0 w 5"/>
                <a:gd name="T5" fmla="*/ 2147483646 h 5"/>
                <a:gd name="T6" fmla="*/ 0 60000 65536"/>
                <a:gd name="T7" fmla="*/ 0 60000 65536"/>
                <a:gd name="T8" fmla="*/ 0 60000 65536"/>
                <a:gd name="T9" fmla="*/ 0 w 5"/>
                <a:gd name="T10" fmla="*/ 0 h 5"/>
                <a:gd name="T11" fmla="*/ 5 w 5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5">
                  <a:moveTo>
                    <a:pt x="0" y="1"/>
                  </a:moveTo>
                  <a:cubicBezTo>
                    <a:pt x="4" y="0"/>
                    <a:pt x="2" y="1"/>
                    <a:pt x="5" y="1"/>
                  </a:cubicBezTo>
                  <a:cubicBezTo>
                    <a:pt x="4" y="5"/>
                    <a:pt x="1" y="1"/>
                    <a:pt x="0" y="1"/>
                  </a:cubicBezTo>
                </a:path>
              </a:pathLst>
            </a:custGeom>
            <a:solidFill>
              <a:srgbClr val="2E2E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600"/>
            </a:p>
          </p:txBody>
        </p:sp>
      </p:grp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11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>
        <p15:prstTrans prst="pageCurlSi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8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8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7" grpId="0" bldLvl="0" autoUpdateAnimBg="0"/>
      <p:bldP spid="78" grpId="0" bldLvl="0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10" y="2897505"/>
            <a:ext cx="3399790" cy="224599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308693" y="1219746"/>
            <a:ext cx="49404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一</a:t>
            </a:r>
          </a:p>
        </p:txBody>
      </p:sp>
      <p:sp>
        <p:nvSpPr>
          <p:cNvPr id="11" name="TextBox 28"/>
          <p:cNvSpPr txBox="1"/>
          <p:nvPr/>
        </p:nvSpPr>
        <p:spPr>
          <a:xfrm>
            <a:off x="5354955" y="1219835"/>
            <a:ext cx="875030" cy="31534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文化理念有机渗透和深度转化力度不够。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6229700" y="1219746"/>
            <a:ext cx="0" cy="171542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5042897" y="1219746"/>
            <a:ext cx="49404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二</a:t>
            </a:r>
          </a:p>
        </p:txBody>
      </p:sp>
      <p:sp>
        <p:nvSpPr>
          <p:cNvPr id="15" name="TextBox 28"/>
          <p:cNvSpPr txBox="1"/>
          <p:nvPr/>
        </p:nvSpPr>
        <p:spPr>
          <a:xfrm>
            <a:off x="4058285" y="1219835"/>
            <a:ext cx="875030" cy="31534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领导团队主动创新和品牌创建能力不强。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4963904" y="1219746"/>
            <a:ext cx="0" cy="1787429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3932429" y="1219746"/>
            <a:ext cx="49404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三</a:t>
            </a:r>
          </a:p>
        </p:txBody>
      </p:sp>
      <p:sp>
        <p:nvSpPr>
          <p:cNvPr id="18" name="TextBox 28"/>
          <p:cNvSpPr txBox="1"/>
          <p:nvPr/>
        </p:nvSpPr>
        <p:spPr>
          <a:xfrm>
            <a:off x="2285365" y="1219835"/>
            <a:ext cx="1567815" cy="31534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教师专业发展水平和课程开发能力不高。</a:t>
            </a:r>
            <a:endParaRPr lang="zh-CN" altLang="en-US" b="1" baseline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  <a:p>
            <a:pPr algn="ctr">
              <a:lnSpc>
                <a:spcPct val="125000"/>
              </a:lnSpc>
            </a:pPr>
            <a:endParaRPr lang="zh-CN" altLang="en-US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lnSpc>
                <a:spcPct val="125000"/>
              </a:lnSpc>
            </a:pPr>
            <a:endParaRPr lang="zh-CN" altLang="en-US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3853436" y="1219746"/>
            <a:ext cx="0" cy="1499397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2806689" y="1219746"/>
            <a:ext cx="49404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四</a:t>
            </a:r>
          </a:p>
        </p:txBody>
      </p:sp>
      <p:sp>
        <p:nvSpPr>
          <p:cNvPr id="21" name="TextBox 28"/>
          <p:cNvSpPr txBox="1"/>
          <p:nvPr/>
        </p:nvSpPr>
        <p:spPr>
          <a:xfrm>
            <a:off x="1852930" y="1219835"/>
            <a:ext cx="875030" cy="31534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学生成长系列主题和德育特色不明。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2727696" y="1219746"/>
            <a:ext cx="0" cy="1630217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570344" y="1203236"/>
            <a:ext cx="494046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五</a:t>
            </a:r>
          </a:p>
        </p:txBody>
      </p:sp>
      <p:sp>
        <p:nvSpPr>
          <p:cNvPr id="12" name="TextBox 28"/>
          <p:cNvSpPr txBox="1"/>
          <p:nvPr/>
        </p:nvSpPr>
        <p:spPr>
          <a:xfrm>
            <a:off x="616585" y="1203325"/>
            <a:ext cx="875030" cy="31534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一校两区资源利用和后勤保障水平有待提升。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491351" y="1203236"/>
            <a:ext cx="0" cy="1630217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7" grpId="0"/>
      <p:bldP spid="18" grpId="0"/>
      <p:bldP spid="20" grpId="0"/>
      <p:bldP spid="21" grpId="0"/>
      <p:bldP spid="6" grpId="0"/>
      <p:bldP spid="1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10" y="2897505"/>
            <a:ext cx="3399790" cy="2245995"/>
          </a:xfrm>
          <a:prstGeom prst="rect">
            <a:avLst/>
          </a:prstGeom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>
                <a:solidFill>
                  <a:schemeClr val="bg1"/>
                </a:solidFill>
                <a:sym typeface="微软雅黑" panose="020B0503020204020204" pitchFamily="34" charset="-122"/>
              </a:rPr>
              <a:t>一、文化理念有机渗透和深度转化力度不够。</a:t>
            </a:r>
            <a:endParaRPr lang="zh-CN" altLang="en-US" sz="1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25" name="组合 12"/>
          <p:cNvGrpSpPr/>
          <p:nvPr/>
        </p:nvGrpSpPr>
        <p:grpSpPr bwMode="auto">
          <a:xfrm>
            <a:off x="1381211" y="1494348"/>
            <a:ext cx="2983865" cy="579834"/>
            <a:chOff x="0" y="0"/>
            <a:chExt cx="3978522" cy="773274"/>
          </a:xfrm>
        </p:grpSpPr>
        <p:pic>
          <p:nvPicPr>
            <p:cNvPr id="26" name="图片 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文本框 26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258849" cy="49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育人</a:t>
              </a:r>
              <a:r>
                <a:rPr lang="zh-CN" sz="1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环境要再塑。</a:t>
              </a:r>
              <a:endParaRPr lang="zh-CN" altLang="en-US" sz="1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28" name="组合 27"/>
          <p:cNvGrpSpPr/>
          <p:nvPr/>
        </p:nvGrpSpPr>
        <p:grpSpPr bwMode="auto">
          <a:xfrm>
            <a:off x="2013432" y="2281351"/>
            <a:ext cx="3057525" cy="579835"/>
            <a:chOff x="0" y="0"/>
            <a:chExt cx="4076735" cy="773274"/>
          </a:xfrm>
        </p:grpSpPr>
        <p:pic>
          <p:nvPicPr>
            <p:cNvPr id="29" name="图片 2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文本框 19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357062" cy="491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行为</a:t>
              </a:r>
              <a:r>
                <a:rPr lang="zh-CN" sz="1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文化待渗透。</a:t>
              </a:r>
              <a:endParaRPr lang="zh-CN" altLang="en-US" sz="1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grpSp>
        <p:nvGrpSpPr>
          <p:cNvPr id="31" name="组合 20"/>
          <p:cNvGrpSpPr/>
          <p:nvPr/>
        </p:nvGrpSpPr>
        <p:grpSpPr bwMode="auto">
          <a:xfrm>
            <a:off x="2013432" y="3270760"/>
            <a:ext cx="2896235" cy="579834"/>
            <a:chOff x="0" y="0"/>
            <a:chExt cx="3861680" cy="773274"/>
          </a:xfrm>
        </p:grpSpPr>
        <p:pic>
          <p:nvPicPr>
            <p:cNvPr id="32" name="图片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文本框 22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142007" cy="49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特色</a:t>
              </a:r>
              <a:r>
                <a:rPr lang="zh-CN" sz="1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品牌需打造。</a:t>
              </a:r>
              <a:endParaRPr lang="zh-CN" altLang="en-US" sz="1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34" name="标题 3"/>
          <p:cNvSpPr/>
          <p:nvPr/>
        </p:nvSpPr>
        <p:spPr>
          <a:xfrm>
            <a:off x="1438275" y="1680210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01</a:t>
            </a:r>
          </a:p>
        </p:txBody>
      </p:sp>
      <p:sp>
        <p:nvSpPr>
          <p:cNvPr id="35" name="标题 3"/>
          <p:cNvSpPr/>
          <p:nvPr/>
        </p:nvSpPr>
        <p:spPr>
          <a:xfrm>
            <a:off x="2084070" y="2441575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02</a:t>
            </a:r>
          </a:p>
        </p:txBody>
      </p:sp>
      <p:sp>
        <p:nvSpPr>
          <p:cNvPr id="36" name="标题 3"/>
          <p:cNvSpPr/>
          <p:nvPr/>
        </p:nvSpPr>
        <p:spPr>
          <a:xfrm>
            <a:off x="2084070" y="3430905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03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10" y="2897505"/>
            <a:ext cx="3399790" cy="2245995"/>
          </a:xfrm>
          <a:prstGeom prst="rect">
            <a:avLst/>
          </a:prstGeom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>
                <a:solidFill>
                  <a:schemeClr val="bg1"/>
                </a:solidFill>
                <a:sym typeface="微软雅黑" panose="020B0503020204020204" pitchFamily="34" charset="-122"/>
              </a:rPr>
              <a:t>一、文化理念有机渗透和深度转化力度不够。</a:t>
            </a:r>
            <a:endParaRPr lang="zh-CN" altLang="en-US" sz="1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grpSp>
        <p:nvGrpSpPr>
          <p:cNvPr id="25" name="组合 12"/>
          <p:cNvGrpSpPr/>
          <p:nvPr/>
        </p:nvGrpSpPr>
        <p:grpSpPr bwMode="auto">
          <a:xfrm>
            <a:off x="1259926" y="1117158"/>
            <a:ext cx="2983865" cy="579834"/>
            <a:chOff x="0" y="0"/>
            <a:chExt cx="3978522" cy="773274"/>
          </a:xfrm>
        </p:grpSpPr>
        <p:pic>
          <p:nvPicPr>
            <p:cNvPr id="26" name="图片 2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文本框 26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258849" cy="49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育人</a:t>
              </a:r>
              <a:r>
                <a:rPr lang="zh-CN" sz="1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环境要再塑。</a:t>
              </a:r>
              <a:endParaRPr lang="zh-CN" altLang="en-US" sz="1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34" name="标题 3"/>
          <p:cNvSpPr/>
          <p:nvPr/>
        </p:nvSpPr>
        <p:spPr>
          <a:xfrm>
            <a:off x="1316990" y="1303020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01</a:t>
            </a:r>
          </a:p>
        </p:txBody>
      </p:sp>
      <p:sp>
        <p:nvSpPr>
          <p:cNvPr id="23" name="矩形 22"/>
          <p:cNvSpPr/>
          <p:nvPr/>
        </p:nvSpPr>
        <p:spPr>
          <a:xfrm>
            <a:off x="523240" y="1863725"/>
            <a:ext cx="810006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老校区改造、新校区美化是后三年校园建设中需要关注的节点，如何系统思考校园环境建设，在三位一体中挖掘和转化校园建筑和空间的育人价值，提升学校品牌形象，还需要我们继续进行实践。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 bwMode="auto">
          <a:xfrm>
            <a:off x="1249527" y="1116761"/>
            <a:ext cx="3057525" cy="579835"/>
            <a:chOff x="0" y="0"/>
            <a:chExt cx="4076735" cy="773274"/>
          </a:xfrm>
        </p:grpSpPr>
        <p:pic>
          <p:nvPicPr>
            <p:cNvPr id="29" name="图片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文本框 19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357062" cy="491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行为</a:t>
              </a:r>
              <a:r>
                <a:rPr lang="zh-CN" sz="1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文化待渗透。</a:t>
              </a:r>
              <a:endParaRPr lang="zh-CN" altLang="en-US" sz="1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35" name="标题 3"/>
          <p:cNvSpPr/>
          <p:nvPr/>
        </p:nvSpPr>
        <p:spPr>
          <a:xfrm>
            <a:off x="1320165" y="1276985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02</a:t>
            </a:r>
          </a:p>
        </p:txBody>
      </p:sp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10" y="2897505"/>
            <a:ext cx="3399790" cy="2245995"/>
          </a:xfrm>
          <a:prstGeom prst="rect">
            <a:avLst/>
          </a:prstGeom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>
                <a:solidFill>
                  <a:schemeClr val="bg1"/>
                </a:solidFill>
                <a:sym typeface="微软雅黑" panose="020B0503020204020204" pitchFamily="34" charset="-122"/>
              </a:rPr>
              <a:t>一、文化理念有机渗透和深度转化力度不够。</a:t>
            </a:r>
            <a:endParaRPr lang="zh-CN" altLang="en-US" sz="1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23240" y="1863725"/>
            <a:ext cx="810006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学校办学理念需要更自然的流淌在日常行为中，于酵化后教化，以时间浸润空间，并以此改善思维方式，提高领导团队和教师文化践行的引领力和执行力，还需要我们继续进行探索。</a:t>
            </a:r>
            <a:endParaRPr lang="zh-CN" altLang="en-US" sz="20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20"/>
          <p:cNvGrpSpPr/>
          <p:nvPr/>
        </p:nvGrpSpPr>
        <p:grpSpPr bwMode="auto">
          <a:xfrm>
            <a:off x="1249527" y="1116840"/>
            <a:ext cx="2896235" cy="579834"/>
            <a:chOff x="0" y="0"/>
            <a:chExt cx="3861680" cy="773274"/>
          </a:xfrm>
        </p:grpSpPr>
        <p:pic>
          <p:nvPicPr>
            <p:cNvPr id="32" name="图片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92088" cy="77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文本框 22"/>
            <p:cNvSpPr txBox="1">
              <a:spLocks noChangeArrowheads="1"/>
            </p:cNvSpPr>
            <p:nvPr/>
          </p:nvSpPr>
          <p:spPr bwMode="auto">
            <a:xfrm>
              <a:off x="719673" y="184612"/>
              <a:ext cx="3142007" cy="4911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sz="1800" b="1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特色</a:t>
              </a:r>
              <a:r>
                <a:rPr lang="zh-CN" sz="1800" b="1" dirty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品牌需打造。</a:t>
              </a:r>
              <a:endParaRPr lang="zh-CN" altLang="en-US" sz="18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36" name="标题 3"/>
          <p:cNvSpPr/>
          <p:nvPr/>
        </p:nvSpPr>
        <p:spPr>
          <a:xfrm>
            <a:off x="1320165" y="1276985"/>
            <a:ext cx="528955" cy="349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1400" b="1" i="0" kern="12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  <a:sym typeface="微软雅黑" panose="020B0503020204020204" pitchFamily="34" charset="-122"/>
              </a:rPr>
              <a:t>03</a:t>
            </a:r>
          </a:p>
        </p:txBody>
      </p:sp>
      <p:pic>
        <p:nvPicPr>
          <p:cNvPr id="24" name="图片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010" y="514043"/>
            <a:ext cx="447484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10" y="2897505"/>
            <a:ext cx="3399790" cy="2245995"/>
          </a:xfrm>
          <a:prstGeom prst="rect">
            <a:avLst/>
          </a:prstGeom>
        </p:spPr>
      </p:pic>
      <p:grpSp>
        <p:nvGrpSpPr>
          <p:cNvPr id="8" name="Group 12"/>
          <p:cNvGrpSpPr/>
          <p:nvPr/>
        </p:nvGrpSpPr>
        <p:grpSpPr>
          <a:xfrm>
            <a:off x="1259840" y="118745"/>
            <a:ext cx="2425289" cy="485269"/>
            <a:chOff x="0" y="0"/>
            <a:chExt cx="8023" cy="1605"/>
          </a:xfrm>
        </p:grpSpPr>
        <p:pic>
          <p:nvPicPr>
            <p:cNvPr id="9" name="图片 5" descr="未标题-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2012" cy="160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艺术字: 纯文本 12"/>
            <p:cNvSpPr/>
            <p:nvPr/>
          </p:nvSpPr>
          <p:spPr>
            <a:xfrm>
              <a:off x="1955" y="323"/>
              <a:ext cx="6068" cy="53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360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迷你简隶书" charset="0"/>
                  <a:ea typeface="迷你简隶书" charset="0"/>
                </a:rPr>
                <a:t>常州市新北区薛家中心小学</a:t>
              </a:r>
            </a:p>
          </p:txBody>
        </p:sp>
        <p:sp>
          <p:nvSpPr>
            <p:cNvPr id="3" name="艺术字: 纯文本 12"/>
            <p:cNvSpPr/>
            <p:nvPr/>
          </p:nvSpPr>
          <p:spPr>
            <a:xfrm>
              <a:off x="2136" y="953"/>
              <a:ext cx="5772" cy="41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normAutofit fontScale="25000" lnSpcReduction="20000"/>
            </a:bodyPr>
            <a:lstStyle/>
            <a:p>
              <a:pPr algn="ctr"/>
              <a:r>
                <a:rPr lang="zh-CN" altLang="en-US" sz="3600">
                  <a:solidFill>
                    <a:srgbClr val="000000"/>
                  </a:solidFill>
                  <a:latin typeface="黑体" panose="02010609060101010101" charset="-122"/>
                  <a:ea typeface="黑体" panose="02010609060101010101" charset="-122"/>
                </a:rPr>
                <a:t>Changzhoushi Xinbeiqu Xuejia Center School</a:t>
              </a: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3790950" y="190500"/>
            <a:ext cx="4617085" cy="491490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kern="1200">
                <a:gradFill flip="none" rotWithShape="1">
                  <a:gsLst>
                    <a:gs pos="0">
                      <a:srgbClr val="CAD65A"/>
                    </a:gs>
                    <a:gs pos="100000">
                      <a:srgbClr val="9ABA20"/>
                    </a:gs>
                  </a:gsLst>
                  <a:lin ang="108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marL="0" lvl="1" algn="ctr" eaLnBrk="1" hangingPunct="1">
              <a:lnSpc>
                <a:spcPct val="10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000" spc="300">
                <a:solidFill>
                  <a:srgbClr val="FF0000"/>
                </a:solidFill>
                <a:effectLst/>
                <a:uLnTx/>
                <a:uFillTx/>
                <a:latin typeface="华文行楷" panose="02010800040101010101" pitchFamily="2" charset="-122"/>
                <a:ea typeface="华文行楷" panose="02010800040101010101" pitchFamily="2" charset="-122"/>
                <a:cs typeface="华文行楷" panose="02010800040101010101" pitchFamily="2" charset="-122"/>
                <a:sym typeface="+mn-ea"/>
              </a:rPr>
              <a:t>展望——再谱三年新篇的情怀</a:t>
            </a:r>
            <a:endParaRPr lang="zh-CN" altLang="en-US" sz="2000" strike="noStrike" spc="300" noProof="1">
              <a:solidFill>
                <a:srgbClr val="FF0000"/>
              </a:solidFill>
              <a:effectLst/>
              <a:uLnTx/>
              <a:uFillTx/>
              <a:latin typeface="华文行楷" panose="02010800040101010101" pitchFamily="2" charset="-122"/>
              <a:ea typeface="华文行楷" panose="02010800040101010101" pitchFamily="2" charset="-122"/>
              <a:cs typeface="华文行楷" panose="02010800040101010101" pitchFamily="2" charset="-122"/>
              <a:sym typeface="+mn-ea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673730" y="586284"/>
            <a:ext cx="8229600" cy="349548"/>
          </a:xfrm>
        </p:spPr>
        <p:txBody>
          <a:bodyPr/>
          <a:lstStyle/>
          <a:p>
            <a:r>
              <a:rPr lang="zh-CN" altLang="en-US" sz="1800">
                <a:solidFill>
                  <a:schemeClr val="bg1"/>
                </a:solidFill>
                <a:sym typeface="微软雅黑" panose="020B0503020204020204" pitchFamily="34" charset="-122"/>
              </a:rPr>
              <a:t>一、文化理念有机渗透和深度转化力度不够。</a:t>
            </a:r>
            <a:endParaRPr lang="zh-CN" altLang="en-US" sz="1800" dirty="0">
              <a:solidFill>
                <a:schemeClr val="bg1"/>
              </a:solidFill>
              <a:sym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523240" y="1863725"/>
            <a:ext cx="8100060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我们有了一些有影响力的特色项目，但如何基于学校文化特质，学生核心素养，育人目标的关照形成学校的特色品牌，还需要我们在梳理融合中进行重构。</a:t>
            </a:r>
            <a:endParaRPr lang="zh-CN" altLang="en-US" sz="2000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Requires="p14" p14:dur="1250">
        <p15:prstTrans prst="pageCurlSing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主题​​">
  <a:themeElements>
    <a:clrScheme name="清爽彩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EB5E6E"/>
      </a:accent1>
      <a:accent2>
        <a:srgbClr val="9ED6A3"/>
      </a:accent2>
      <a:accent3>
        <a:srgbClr val="F1AC61"/>
      </a:accent3>
      <a:accent4>
        <a:srgbClr val="73C37B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13952</Words>
  <Application>Microsoft Office PowerPoint</Application>
  <PresentationFormat>全屏显示(16:9)</PresentationFormat>
  <Paragraphs>1077</Paragraphs>
  <Slides>114</Slides>
  <Notes>108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114</vt:i4>
      </vt:variant>
    </vt:vector>
  </HeadingPairs>
  <TitlesOfParts>
    <vt:vector size="115" baseType="lpstr">
      <vt:lpstr>Office 主题​​</vt:lpstr>
      <vt:lpstr>幻灯片 1</vt:lpstr>
      <vt:lpstr>幻灯片 2</vt:lpstr>
      <vt:lpstr>幻灯片 3</vt:lpstr>
      <vt:lpstr>幻灯片 4</vt:lpstr>
      <vt:lpstr>幻灯片 5</vt:lpstr>
      <vt:lpstr>一、锐意创建，累累硕果：</vt:lpstr>
      <vt:lpstr>二、两园承一脉，桃李共芳华。</vt:lpstr>
      <vt:lpstr>二、两园承一脉，桃李共芳华。</vt:lpstr>
      <vt:lpstr>三、节点助发展，长程求累进。</vt:lpstr>
      <vt:lpstr>三、节点助发展，长程求累进。</vt:lpstr>
      <vt:lpstr>三、节点助发展，长程求累进。</vt:lpstr>
      <vt:lpstr>四、研发课程群，培植新特质。</vt:lpstr>
      <vt:lpstr>五、炼教学新功，扬发展自信。</vt:lpstr>
      <vt:lpstr>六、显学校内涵，创特色文化。</vt:lpstr>
      <vt:lpstr>幻灯片 15</vt:lpstr>
      <vt:lpstr>幻灯片 16</vt:lpstr>
      <vt:lpstr>幻灯片 17</vt:lpstr>
      <vt:lpstr>幻灯片 18</vt:lpstr>
      <vt:lpstr>幻灯片 19</vt:lpstr>
      <vt:lpstr>幻灯片 20</vt:lpstr>
      <vt:lpstr>目标达成简述：</vt:lpstr>
      <vt:lpstr>幻灯片 22</vt:lpstr>
      <vt:lpstr>1.赢在中层，自觉担当。</vt:lpstr>
      <vt:lpstr>1.赢在中层，自觉担当。</vt:lpstr>
      <vt:lpstr>1.赢在中层，自觉担当。</vt:lpstr>
      <vt:lpstr>2.更新制度，规范引领。</vt:lpstr>
      <vt:lpstr>3.创新机制，综合融通。</vt:lpstr>
      <vt:lpstr>3.创新机制，综合融通。</vt:lpstr>
      <vt:lpstr>3.创新机制，综合融通。</vt:lpstr>
      <vt:lpstr>3.创新机制，综合融通。</vt:lpstr>
      <vt:lpstr>3.创新机制，综合融通。</vt:lpstr>
      <vt:lpstr>3.创新机制，综合融通。</vt:lpstr>
      <vt:lpstr>3.创新机制，综合融通。</vt:lpstr>
      <vt:lpstr>目标达成简述：</vt:lpstr>
      <vt:lpstr>幻灯片 35</vt:lpstr>
      <vt:lpstr>1.国家课程,校本化实施。</vt:lpstr>
      <vt:lpstr>1.国家课程,校本化实施。</vt:lpstr>
      <vt:lpstr>1.国家课程,校本化实施。</vt:lpstr>
      <vt:lpstr>1.国家课程,校本化实施。</vt:lpstr>
      <vt:lpstr>1.国家课程,校本化实施。</vt:lpstr>
      <vt:lpstr>1.国家课程,校本化实施。</vt:lpstr>
      <vt:lpstr>1.国家课程,校本化实施。</vt:lpstr>
      <vt:lpstr>1.国家课程,校本化实施。</vt:lpstr>
      <vt:lpstr>1.国家课程,校本化实施。</vt:lpstr>
      <vt:lpstr>1.国家课程,校本化实施。</vt:lpstr>
      <vt:lpstr>1.国家课程,校本化实施。</vt:lpstr>
      <vt:lpstr>1.国家课程,校本化实施。</vt:lpstr>
      <vt:lpstr>1.国家课程,校本化实施。</vt:lpstr>
      <vt:lpstr>2.校本课程,特色化实施。</vt:lpstr>
      <vt:lpstr>2.校本课程,特色化实施。</vt:lpstr>
      <vt:lpstr>2.校本课程,特色化实施。</vt:lpstr>
      <vt:lpstr>2.校本课程,特色化实施。</vt:lpstr>
      <vt:lpstr>2.校本课程,特色化实施。</vt:lpstr>
      <vt:lpstr>2.校本课程,特色化实施。</vt:lpstr>
      <vt:lpstr>2.校本课程,特色化实施。</vt:lpstr>
      <vt:lpstr>2.校本课程,特色化实施。</vt:lpstr>
      <vt:lpstr>目标达成简述：</vt:lpstr>
      <vt:lpstr>幻灯片 58</vt:lpstr>
      <vt:lpstr>1、网状关联，夯实日常，创新教研。</vt:lpstr>
      <vt:lpstr>1、网状关联，夯实日常，创新教研。</vt:lpstr>
      <vt:lpstr>1、网状关联，夯实日常，创新教研。</vt:lpstr>
      <vt:lpstr>1、网状关联，夯实日常，创新教研。</vt:lpstr>
      <vt:lpstr>1、网状关联，夯实日常，创新教研。</vt:lpstr>
      <vt:lpstr>2、搭建平台，多元评价，外化成长</vt:lpstr>
      <vt:lpstr>2、搭建平台，多元评价，外化成长</vt:lpstr>
      <vt:lpstr>2、搭建平台，多元评价，外化成长</vt:lpstr>
      <vt:lpstr>2、搭建平台，多元评价，外化成长</vt:lpstr>
      <vt:lpstr>2、搭建平台，多元评价，外化成长</vt:lpstr>
      <vt:lpstr>2、搭建平台，多元评价，外化成长</vt:lpstr>
      <vt:lpstr>2、搭建平台，多元评价，外化成长</vt:lpstr>
      <vt:lpstr>目标达成简述：</vt:lpstr>
      <vt:lpstr>幻灯片 72</vt:lpstr>
      <vt:lpstr>1、搭建平台，提升引领力</vt:lpstr>
      <vt:lpstr>2、系列设计活动,提升品牌力。</vt:lpstr>
      <vt:lpstr>2、系列设计活动,提升品牌力。</vt:lpstr>
      <vt:lpstr>2、系列设计活动,提升品牌力。</vt:lpstr>
      <vt:lpstr>2、系列设计活动,提升品牌力。</vt:lpstr>
      <vt:lpstr>2、系列设计活动,提升品牌力。</vt:lpstr>
      <vt:lpstr>2、系列设计活动,提升品牌力。</vt:lpstr>
      <vt:lpstr>2、系列设计活动,提升品牌力。</vt:lpstr>
      <vt:lpstr>2、系列设计活动,提升品牌力。</vt:lpstr>
      <vt:lpstr>2、系列设计活动,提升品牌力。</vt:lpstr>
      <vt:lpstr>2、系列设计活动,提升品牌力。</vt:lpstr>
      <vt:lpstr>2、系列设计活动,提升品牌力。</vt:lpstr>
      <vt:lpstr>2、系列设计活动,提升品牌力。</vt:lpstr>
      <vt:lpstr>2、系列设计活动,提升品牌力。</vt:lpstr>
      <vt:lpstr>2、系列设计活动,提升品牌力。</vt:lpstr>
      <vt:lpstr>2、系列设计活动,提升品牌力。</vt:lpstr>
      <vt:lpstr>2、系列设计活动,提升品牌力。</vt:lpstr>
      <vt:lpstr>目标达成简述：</vt:lpstr>
      <vt:lpstr>幻灯片 91</vt:lpstr>
      <vt:lpstr>1、转变思想,丰富角色体验。</vt:lpstr>
      <vt:lpstr>2、追踪细节，拓展工作内涵。</vt:lpstr>
      <vt:lpstr>幻灯片 94</vt:lpstr>
      <vt:lpstr>幻灯片 95</vt:lpstr>
      <vt:lpstr>一、文化理念有机渗透和深度转化力度不够。</vt:lpstr>
      <vt:lpstr>一、文化理念有机渗透和深度转化力度不够。</vt:lpstr>
      <vt:lpstr>一、文化理念有机渗透和深度转化力度不够。</vt:lpstr>
      <vt:lpstr>一、文化理念有机渗透和深度转化力度不够。</vt:lpstr>
      <vt:lpstr>二、领导团队主动创新和品牌创建能力不强。</vt:lpstr>
      <vt:lpstr>二、领导团队主动创新和品牌创建能力不强。</vt:lpstr>
      <vt:lpstr>二、领导团队主动创新和品牌创建能力不强。</vt:lpstr>
      <vt:lpstr>二、领导团队主动创新和品牌创建能力不强。</vt:lpstr>
      <vt:lpstr>三、教师专业发展水平和课程开发能力不高。</vt:lpstr>
      <vt:lpstr>三、教师专业发展水平和课程开发能力不高。</vt:lpstr>
      <vt:lpstr>三、教师专业发展水平和课程开发能力不高。</vt:lpstr>
      <vt:lpstr>三、教师专业发展水平和课程开发能力不高。</vt:lpstr>
      <vt:lpstr>四、学生成长系列主题和德育特色不明。</vt:lpstr>
      <vt:lpstr>四、学生成长系列主题和德育特色不明。</vt:lpstr>
      <vt:lpstr>四、学生成长系列主题和德育特色不明。</vt:lpstr>
      <vt:lpstr>四、学生成长系列主题和德育特色不明。</vt:lpstr>
      <vt:lpstr>五、一校两区资源利用和后勤保障水平有待提升。</vt:lpstr>
      <vt:lpstr>幻灯片 113</vt:lpstr>
      <vt:lpstr>幻灯片 114</vt:lpstr>
    </vt:vector>
  </TitlesOfParts>
  <Company>Users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我图网licai2011</dc:creator>
  <cp:lastModifiedBy>Administrator</cp:lastModifiedBy>
  <cp:revision>209</cp:revision>
  <dcterms:created xsi:type="dcterms:W3CDTF">2015-08-22T03:26:00Z</dcterms:created>
  <dcterms:modified xsi:type="dcterms:W3CDTF">2018-11-14T01:25:42Z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2052-10.1.0.7668</vt:lpwstr>
  </property>
  <property fmtid="{D5CDD505-2E9C-101B-9397-08002B2CF9AE}" pid="3" name="KSORubyTemplateID">
    <vt:lpwstr>2</vt:lpwstr>
  </property>
</Properties>
</file>