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11" strictFirstAndLastChars="0" embedTrueTypeFonts="1" saveSubsetFonts="1">
  <p:sldMasterIdLst>
    <p:sldMasterId id="2147483648" r:id="rId1"/>
  </p:sldMasterIdLst>
  <p:notesMasterIdLst>
    <p:notesMasterId r:id="rId4"/>
  </p:notesMasterIdLst>
  <p:sldIdLst>
    <p:sldId id="586" r:id="rId3"/>
    <p:sldId id="466" r:id="rId5"/>
    <p:sldId id="481" r:id="rId6"/>
    <p:sldId id="509" r:id="rId7"/>
    <p:sldId id="501" r:id="rId8"/>
    <p:sldId id="490" r:id="rId9"/>
    <p:sldId id="551" r:id="rId10"/>
    <p:sldId id="506" r:id="rId11"/>
    <p:sldId id="555" r:id="rId12"/>
    <p:sldId id="625" r:id="rId13"/>
    <p:sldId id="556" r:id="rId14"/>
    <p:sldId id="557" r:id="rId15"/>
    <p:sldId id="558" r:id="rId16"/>
    <p:sldId id="559" r:id="rId17"/>
    <p:sldId id="560" r:id="rId18"/>
    <p:sldId id="561" r:id="rId19"/>
    <p:sldId id="489" r:id="rId20"/>
    <p:sldId id="562" r:id="rId21"/>
    <p:sldId id="567" r:id="rId22"/>
    <p:sldId id="568" r:id="rId23"/>
    <p:sldId id="563" r:id="rId24"/>
    <p:sldId id="569" r:id="rId25"/>
    <p:sldId id="564" r:id="rId26"/>
    <p:sldId id="570" r:id="rId27"/>
    <p:sldId id="571" r:id="rId28"/>
    <p:sldId id="572" r:id="rId29"/>
    <p:sldId id="573" r:id="rId30"/>
    <p:sldId id="574" r:id="rId31"/>
    <p:sldId id="575" r:id="rId32"/>
    <p:sldId id="565" r:id="rId33"/>
    <p:sldId id="576" r:id="rId34"/>
    <p:sldId id="577" r:id="rId35"/>
    <p:sldId id="578" r:id="rId36"/>
    <p:sldId id="566" r:id="rId37"/>
    <p:sldId id="580" r:id="rId38"/>
    <p:sldId id="581" r:id="rId39"/>
    <p:sldId id="582" r:id="rId40"/>
    <p:sldId id="584" r:id="rId41"/>
    <p:sldId id="583" r:id="rId42"/>
    <p:sldId id="585" r:id="rId43"/>
  </p:sldIdLst>
  <p:sldSz cx="9145270" cy="5144770"/>
  <p:notesSz cx="6858000" cy="9144000"/>
  <p:embeddedFontLst>
    <p:embeddedFont>
      <p:font typeface="黑体" panose="02010609060101010101" pitchFamily="49" charset="-122"/>
      <p:regular r:id="rId47"/>
    </p:embeddedFont>
    <p:embeddedFont>
      <p:font typeface="Verdana" panose="020B0604030504040204" pitchFamily="34" charset="0"/>
      <p:regular r:id="rId48"/>
      <p:bold r:id="rId49"/>
      <p:italic r:id="rId50"/>
      <p:boldItalic r:id="rId51"/>
    </p:embeddedFont>
    <p:embeddedFont>
      <p:font typeface="微软雅黑" panose="020B0503020204020204" pitchFamily="34" charset="-122"/>
      <p:regular r:id="rId52"/>
    </p:embeddedFont>
    <p:embeddedFont>
      <p:font typeface="楷体" panose="02010609060101010101" pitchFamily="49" charset="-122"/>
      <p:regular r:id="rId53"/>
    </p:embeddedFont>
    <p:embeddedFont>
      <p:font typeface="方正兰亭大黑_GBK" panose="02000000000000000000" pitchFamily="2" charset="-122"/>
      <p:regular r:id="rId54"/>
    </p:embeddedFont>
    <p:embeddedFont>
      <p:font typeface="方正字迹-吕建德字体" panose="02010600010101010101" pitchFamily="2" charset="-122"/>
      <p:regular r:id="rId55"/>
    </p:embeddedFont>
  </p:embeddedFontLst>
  <p:defaultTextStyle>
    <a:defPPr>
      <a:defRPr lang="en-US"/>
    </a:defPPr>
    <a:lvl1pPr algn="ctr" rtl="0" fontAlgn="base">
      <a:spcBef>
        <a:spcPct val="0"/>
      </a:spcBef>
      <a:spcAft>
        <a:spcPct val="0"/>
      </a:spcAft>
      <a:defRPr sz="1600" kern="1200" baseline="-250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1600" kern="1200" baseline="-250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1600" kern="1200" baseline="-250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1600" kern="1200" baseline="-250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1600"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600"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600"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600"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600" kern="1200" baseline="-250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333333"/>
    <a:srgbClr val="828282"/>
    <a:srgbClr val="454545"/>
    <a:srgbClr val="381F06"/>
    <a:srgbClr val="FF9933"/>
    <a:srgbClr val="CCCC00"/>
    <a:srgbClr val="FFCC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1" autoAdjust="0"/>
    <p:restoredTop sz="93801" autoAdjust="0"/>
  </p:normalViewPr>
  <p:slideViewPr>
    <p:cSldViewPr>
      <p:cViewPr>
        <p:scale>
          <a:sx n="50" d="100"/>
          <a:sy n="50" d="100"/>
        </p:scale>
        <p:origin x="-3384" y="-1596"/>
      </p:cViewPr>
      <p:guideLst>
        <p:guide orient="horz" pos="1762"/>
        <p:guide pos="2944"/>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font" Target="fonts/font9.fntdata"/><Relationship Id="rId54" Type="http://schemas.openxmlformats.org/officeDocument/2006/relationships/font" Target="fonts/font8.fntdata"/><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 Target="slides/slide2.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200" baseline="0"/>
            </a:lvl1pPr>
          </a:lstStyle>
          <a:p>
            <a:endParaRPr lang="zh-CN" altLang="en-US"/>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aseline="0"/>
            </a:lvl1pPr>
          </a:lstStyle>
          <a:p>
            <a:endParaRPr lang="en-US" altLang="zh-CN"/>
          </a:p>
        </p:txBody>
      </p:sp>
      <p:sp>
        <p:nvSpPr>
          <p:cNvPr id="128004"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defRPr sz="1200" baseline="0"/>
            </a:lvl1pPr>
          </a:lstStyle>
          <a:p>
            <a:endParaRPr lang="en-US" altLang="zh-CN"/>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aseline="0"/>
            </a:lvl1pPr>
          </a:lstStyle>
          <a:p>
            <a:fld id="{95443879-5936-4EDF-9DBD-F6D59A19C68A}"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6FBF87C-3BDD-4079-A0C4-6DC1AE3A69E4}" type="slidenum">
              <a:rPr lang="zh-CN" altLang="en-US"/>
            </a:fld>
            <a:endParaRPr lang="en-US" altLang="zh-CN"/>
          </a:p>
        </p:txBody>
      </p:sp>
      <p:sp>
        <p:nvSpPr>
          <p:cNvPr id="309250" name="Rectangle 2"/>
          <p:cNvSpPr>
            <a:spLocks noGrp="1" noRot="1" noChangeAspect="1" noChangeArrowheads="1" noTextEdit="1"/>
          </p:cNvSpPr>
          <p:nvPr>
            <p:ph type="sldImg"/>
          </p:nvPr>
        </p:nvSpPr>
        <p:spPr/>
      </p:sp>
      <p:sp>
        <p:nvSpPr>
          <p:cNvPr id="309251"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6FBF87C-3BDD-4079-A0C4-6DC1AE3A69E4}" type="slidenum">
              <a:rPr lang="zh-CN" altLang="en-US"/>
            </a:fld>
            <a:endParaRPr lang="en-US" altLang="zh-CN"/>
          </a:p>
        </p:txBody>
      </p:sp>
      <p:sp>
        <p:nvSpPr>
          <p:cNvPr id="309250" name="Rectangle 2"/>
          <p:cNvSpPr>
            <a:spLocks noGrp="1" noRot="1" noChangeAspect="1" noChangeArrowheads="1" noTextEdit="1"/>
          </p:cNvSpPr>
          <p:nvPr>
            <p:ph type="sldImg"/>
          </p:nvPr>
        </p:nvSpPr>
        <p:spPr/>
      </p:sp>
      <p:sp>
        <p:nvSpPr>
          <p:cNvPr id="309251"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0"/>
            <a:ext cx="8231188" cy="33956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0988" y="206375"/>
            <a:ext cx="2057400" cy="43894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21388" cy="43894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994" y="1277144"/>
            <a:ext cx="8231188"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31188" cy="33956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763"/>
            <a:ext cx="7773987" cy="1020762"/>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1225"/>
            <a:ext cx="7773987" cy="112553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56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40188" cy="33956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950"/>
            <a:ext cx="4040188" cy="2963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6613"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6613" y="1631950"/>
            <a:ext cx="4041775" cy="2963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31188" cy="85725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3338" cy="439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94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2038"/>
            <a:ext cx="5487987" cy="4254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7987"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7488"/>
            <a:ext cx="5487987"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12"/>
          <a:stretch>
            <a:fillRect/>
          </a:stretch>
        </p:blipFill>
        <p:spPr>
          <a:xfrm>
            <a:off x="-18415" y="-31115"/>
            <a:ext cx="9164955" cy="5194935"/>
          </a:xfrm>
          <a:prstGeom prst="rect">
            <a:avLst/>
          </a:prstGeom>
        </p:spPr>
      </p:pic>
      <p:pic>
        <p:nvPicPr>
          <p:cNvPr id="10" name="Picture 4" descr="E:\PPT\PPT中国风元素\水墨祥云\水墨祥云\011.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flipH="1">
            <a:off x="248512" y="270849"/>
            <a:ext cx="540154" cy="33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E:\PPT\PPT中国风元素\水墨祥云\水墨祥云\011.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734594" y="231801"/>
            <a:ext cx="540156" cy="33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接连接符 17"/>
          <p:cNvCxnSpPr/>
          <p:nvPr userDrawn="1"/>
        </p:nvCxnSpPr>
        <p:spPr bwMode="auto">
          <a:xfrm>
            <a:off x="4847044" y="438944"/>
            <a:ext cx="4299338" cy="0"/>
          </a:xfrm>
          <a:prstGeom prst="line">
            <a:avLst/>
          </a:prstGeom>
          <a:solidFill>
            <a:schemeClr val="accent1"/>
          </a:solidFill>
          <a:ln w="6350" cap="flat" cmpd="sng" algn="ctr">
            <a:solidFill>
              <a:srgbClr val="333333"/>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3" name="Group 12"/>
          <p:cNvGrpSpPr/>
          <p:nvPr userDrawn="1"/>
        </p:nvGrpSpPr>
        <p:grpSpPr>
          <a:xfrm>
            <a:off x="4923155" y="6350"/>
            <a:ext cx="2425289" cy="485269"/>
            <a:chOff x="0" y="0"/>
            <a:chExt cx="8023" cy="1605"/>
          </a:xfrm>
        </p:grpSpPr>
        <p:pic>
          <p:nvPicPr>
            <p:cNvPr id="4" name="图片 5" descr="未标题-1"/>
            <p:cNvPicPr>
              <a:picLocks noChangeAspect="1"/>
            </p:cNvPicPr>
            <p:nvPr/>
          </p:nvPicPr>
          <p:blipFill>
            <a:blip r:embed="rId14"/>
            <a:stretch>
              <a:fillRect/>
            </a:stretch>
          </p:blipFill>
          <p:spPr>
            <a:xfrm>
              <a:off x="0" y="0"/>
              <a:ext cx="2012" cy="1605"/>
            </a:xfrm>
            <a:prstGeom prst="rect">
              <a:avLst/>
            </a:prstGeom>
            <a:noFill/>
            <a:ln w="9525">
              <a:noFill/>
            </a:ln>
          </p:spPr>
        </p:pic>
        <p:sp>
          <p:nvSpPr>
            <p:cNvPr id="5" name="艺术字: 纯文本 12"/>
            <p:cNvSpPr/>
            <p:nvPr/>
          </p:nvSpPr>
          <p:spPr>
            <a:xfrm>
              <a:off x="1955" y="323"/>
              <a:ext cx="6068" cy="535"/>
            </a:xfrm>
            <a:prstGeom prst="rect">
              <a:avLst/>
            </a:prstGeom>
          </p:spPr>
          <p:txBody>
            <a:bodyPr wrap="none" fromWordArt="1">
              <a:prstTxWarp prst="textPlain">
                <a:avLst>
                  <a:gd name="adj" fmla="val 50000"/>
                </a:avLst>
              </a:prstTxWarp>
              <a:normAutofit fontScale="25000"/>
              <a:scene3d>
                <a:camera prst="orthographicFront"/>
                <a:lightRig rig="threePt" dir="t"/>
              </a:scene3d>
            </a:bodyPr>
            <a:p>
              <a:pPr algn="ctr"/>
              <a:r>
                <a:rPr lang="zh-CN" altLang="en-US" sz="3600">
                  <a:solidFill>
                    <a:schemeClr val="tx1"/>
                  </a:solidFill>
                  <a:effectLst>
                    <a:outerShdw blurRad="38100" dist="19050" dir="2700000" algn="tl" rotWithShape="0">
                      <a:schemeClr val="dk1">
                        <a:alpha val="40000"/>
                      </a:schemeClr>
                    </a:outerShdw>
                  </a:effectLst>
                  <a:latin typeface="迷你简隶书" charset="0"/>
                  <a:ea typeface="迷你简隶书" charset="0"/>
                </a:rPr>
                <a:t>常州市新北区薛家中心小学</a:t>
              </a:r>
              <a:endParaRPr lang="zh-CN" altLang="en-US" sz="3600">
                <a:solidFill>
                  <a:schemeClr val="tx1"/>
                </a:solidFill>
                <a:effectLst>
                  <a:outerShdw blurRad="38100" dist="19050" dir="2700000" algn="tl" rotWithShape="0">
                    <a:schemeClr val="dk1">
                      <a:alpha val="40000"/>
                    </a:schemeClr>
                  </a:outerShdw>
                </a:effectLst>
                <a:latin typeface="迷你简隶书" charset="0"/>
                <a:ea typeface="迷你简隶书" charset="0"/>
              </a:endParaRPr>
            </a:p>
          </p:txBody>
        </p:sp>
        <p:sp>
          <p:nvSpPr>
            <p:cNvPr id="6" name="艺术字: 纯文本 12"/>
            <p:cNvSpPr/>
            <p:nvPr/>
          </p:nvSpPr>
          <p:spPr>
            <a:xfrm>
              <a:off x="2136" y="953"/>
              <a:ext cx="5772" cy="414"/>
            </a:xfrm>
            <a:prstGeom prst="rect">
              <a:avLst/>
            </a:prstGeom>
          </p:spPr>
          <p:txBody>
            <a:bodyPr wrap="none" fromWordArt="1">
              <a:prstTxWarp prst="textPlain">
                <a:avLst>
                  <a:gd name="adj" fmla="val 50000"/>
                </a:avLst>
              </a:prstTxWarp>
              <a:normAutofit fontScale="25000"/>
            </a:bodyPr>
            <a:p>
              <a:pPr algn="ctr"/>
              <a:r>
                <a:rPr lang="zh-CN" altLang="en-US" sz="3600">
                  <a:solidFill>
                    <a:srgbClr val="000000"/>
                  </a:solidFill>
                  <a:latin typeface="黑体" panose="02010609060101010101" pitchFamily="49" charset="-122"/>
                  <a:ea typeface="黑体" panose="02010609060101010101" pitchFamily="49" charset="-122"/>
                </a:rPr>
                <a:t>Changzhoushi Xinbeiqu Xuejia Center School</a:t>
              </a:r>
              <a:endParaRPr lang="zh-CN" altLang="en-US" sz="3600">
                <a:solidFill>
                  <a:srgbClr val="000000"/>
                </a:solidFill>
                <a:latin typeface="黑体" panose="02010609060101010101" pitchFamily="49" charset="-122"/>
                <a:ea typeface="黑体" panose="02010609060101010101" pitchFamily="49"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par>
    </p:tnLst>
  </p:timing>
  <p:txStyles>
    <p:titleStyle>
      <a:lvl1pPr algn="ctr" defTabSz="815975" rtl="0" fontAlgn="base">
        <a:spcBef>
          <a:spcPct val="0"/>
        </a:spcBef>
        <a:spcAft>
          <a:spcPct val="0"/>
        </a:spcAft>
        <a:defRPr sz="2800" b="1">
          <a:solidFill>
            <a:srgbClr val="FFFFFF"/>
          </a:solidFill>
          <a:latin typeface="+mj-lt"/>
          <a:ea typeface="+mj-ea"/>
          <a:cs typeface="+mj-cs"/>
        </a:defRPr>
      </a:lvl1pPr>
      <a:lvl2pPr algn="ctr" defTabSz="815975" rtl="0" fontAlgn="base">
        <a:spcBef>
          <a:spcPct val="0"/>
        </a:spcBef>
        <a:spcAft>
          <a:spcPct val="0"/>
        </a:spcAft>
        <a:defRPr sz="2800" b="1">
          <a:solidFill>
            <a:srgbClr val="FFFFFF"/>
          </a:solidFill>
          <a:latin typeface="Verdana" panose="020B0604030504040204" pitchFamily="34" charset="0"/>
        </a:defRPr>
      </a:lvl2pPr>
      <a:lvl3pPr algn="ctr" defTabSz="815975" rtl="0" fontAlgn="base">
        <a:spcBef>
          <a:spcPct val="0"/>
        </a:spcBef>
        <a:spcAft>
          <a:spcPct val="0"/>
        </a:spcAft>
        <a:defRPr sz="2800" b="1">
          <a:solidFill>
            <a:srgbClr val="FFFFFF"/>
          </a:solidFill>
          <a:latin typeface="Verdana" panose="020B0604030504040204" pitchFamily="34" charset="0"/>
        </a:defRPr>
      </a:lvl3pPr>
      <a:lvl4pPr algn="ctr" defTabSz="815975" rtl="0" fontAlgn="base">
        <a:spcBef>
          <a:spcPct val="0"/>
        </a:spcBef>
        <a:spcAft>
          <a:spcPct val="0"/>
        </a:spcAft>
        <a:defRPr sz="2800" b="1">
          <a:solidFill>
            <a:srgbClr val="FFFFFF"/>
          </a:solidFill>
          <a:latin typeface="Verdana" panose="020B0604030504040204" pitchFamily="34" charset="0"/>
        </a:defRPr>
      </a:lvl4pPr>
      <a:lvl5pPr algn="ctr" defTabSz="815975" rtl="0" fontAlgn="base">
        <a:spcBef>
          <a:spcPct val="0"/>
        </a:spcBef>
        <a:spcAft>
          <a:spcPct val="0"/>
        </a:spcAft>
        <a:defRPr sz="2800" b="1">
          <a:solidFill>
            <a:srgbClr val="FFFFFF"/>
          </a:solidFill>
          <a:latin typeface="Verdana" panose="020B0604030504040204" pitchFamily="34" charset="0"/>
        </a:defRPr>
      </a:lvl5pPr>
      <a:lvl6pPr marL="457200" algn="ctr" defTabSz="815975" rtl="0" fontAlgn="base">
        <a:spcBef>
          <a:spcPct val="0"/>
        </a:spcBef>
        <a:spcAft>
          <a:spcPct val="0"/>
        </a:spcAft>
        <a:defRPr sz="2800" b="1">
          <a:solidFill>
            <a:srgbClr val="FFFFFF"/>
          </a:solidFill>
          <a:latin typeface="Verdana" panose="020B0604030504040204" pitchFamily="34" charset="0"/>
        </a:defRPr>
      </a:lvl6pPr>
      <a:lvl7pPr marL="914400" algn="ctr" defTabSz="815975" rtl="0" fontAlgn="base">
        <a:spcBef>
          <a:spcPct val="0"/>
        </a:spcBef>
        <a:spcAft>
          <a:spcPct val="0"/>
        </a:spcAft>
        <a:defRPr sz="2800" b="1">
          <a:solidFill>
            <a:srgbClr val="FFFFFF"/>
          </a:solidFill>
          <a:latin typeface="Verdana" panose="020B0604030504040204" pitchFamily="34" charset="0"/>
        </a:defRPr>
      </a:lvl7pPr>
      <a:lvl8pPr marL="1371600" algn="ctr" defTabSz="815975" rtl="0" fontAlgn="base">
        <a:spcBef>
          <a:spcPct val="0"/>
        </a:spcBef>
        <a:spcAft>
          <a:spcPct val="0"/>
        </a:spcAft>
        <a:defRPr sz="2800" b="1">
          <a:solidFill>
            <a:srgbClr val="FFFFFF"/>
          </a:solidFill>
          <a:latin typeface="Verdana" panose="020B0604030504040204" pitchFamily="34" charset="0"/>
        </a:defRPr>
      </a:lvl8pPr>
      <a:lvl9pPr marL="1828800" algn="ctr" defTabSz="815975" rtl="0" fontAlgn="base">
        <a:spcBef>
          <a:spcPct val="0"/>
        </a:spcBef>
        <a:spcAft>
          <a:spcPct val="0"/>
        </a:spcAft>
        <a:defRPr sz="2800" b="1">
          <a:solidFill>
            <a:srgbClr val="FFFFFF"/>
          </a:solidFill>
          <a:latin typeface="Verdana" panose="020B0604030504040204" pitchFamily="34" charset="0"/>
        </a:defRPr>
      </a:lvl9pPr>
    </p:titleStyle>
    <p:bodyStyle>
      <a:lvl1pPr marL="306705" indent="-306705" algn="l" defTabSz="815975" rtl="0" fontAlgn="base">
        <a:spcBef>
          <a:spcPct val="20000"/>
        </a:spcBef>
        <a:spcAft>
          <a:spcPct val="0"/>
        </a:spcAft>
        <a:buClr>
          <a:schemeClr val="hlink"/>
        </a:buClr>
        <a:buFont typeface="Wingdings" panose="05000000000000000000" pitchFamily="2" charset="2"/>
        <a:defRPr sz="2500">
          <a:solidFill>
            <a:schemeClr val="tx1"/>
          </a:solidFill>
          <a:latin typeface="+mn-lt"/>
          <a:ea typeface="+mn-ea"/>
          <a:cs typeface="+mn-cs"/>
        </a:defRPr>
      </a:lvl1pPr>
      <a:lvl2pPr marL="663575" indent="-255905" algn="l" defTabSz="815975" rtl="0" fontAlgn="base">
        <a:spcBef>
          <a:spcPct val="20000"/>
        </a:spcBef>
        <a:spcAft>
          <a:spcPct val="0"/>
        </a:spcAft>
        <a:buClr>
          <a:schemeClr val="accent1"/>
        </a:buClr>
        <a:buFont typeface="Wingdings" panose="05000000000000000000" pitchFamily="2" charset="2"/>
        <a:buChar char="§"/>
        <a:defRPr sz="2500">
          <a:solidFill>
            <a:schemeClr val="tx1"/>
          </a:solidFill>
          <a:latin typeface="Arial" panose="020B0604020202020204" pitchFamily="34" charset="0"/>
        </a:defRPr>
      </a:lvl2pPr>
      <a:lvl3pPr marL="1021080" indent="-205105" algn="l" defTabSz="815975" rtl="0" fontAlgn="base">
        <a:spcBef>
          <a:spcPct val="20000"/>
        </a:spcBef>
        <a:spcAft>
          <a:spcPct val="0"/>
        </a:spcAft>
        <a:buClr>
          <a:schemeClr val="tx1"/>
        </a:buClr>
        <a:buChar char="•"/>
        <a:defRPr sz="2100">
          <a:solidFill>
            <a:schemeClr val="tx1"/>
          </a:solidFill>
          <a:latin typeface="Arial" panose="020B0604020202020204" pitchFamily="34" charset="0"/>
        </a:defRPr>
      </a:lvl3pPr>
      <a:lvl4pPr marL="1428750" indent="-205105" algn="l" defTabSz="815975" rtl="0" fontAlgn="base">
        <a:spcBef>
          <a:spcPct val="20000"/>
        </a:spcBef>
        <a:spcAft>
          <a:spcPct val="0"/>
        </a:spcAft>
        <a:buChar char="–"/>
        <a:defRPr>
          <a:solidFill>
            <a:schemeClr val="tx1"/>
          </a:solidFill>
          <a:latin typeface="Arial" panose="020B0604020202020204" pitchFamily="34" charset="0"/>
        </a:defRPr>
      </a:lvl4pPr>
      <a:lvl5pPr marL="1837055" indent="-205105" algn="l" defTabSz="815975" rtl="0" fontAlgn="base">
        <a:spcBef>
          <a:spcPct val="20000"/>
        </a:spcBef>
        <a:spcAft>
          <a:spcPct val="0"/>
        </a:spcAft>
        <a:buChar char="»"/>
        <a:defRPr>
          <a:solidFill>
            <a:schemeClr val="tx1"/>
          </a:solidFill>
          <a:latin typeface="Arial" panose="020B0604020202020204" pitchFamily="34" charset="0"/>
        </a:defRPr>
      </a:lvl5pPr>
      <a:lvl6pPr marL="2294255" indent="-205105" algn="l" defTabSz="815975" rtl="0" fontAlgn="base">
        <a:spcBef>
          <a:spcPct val="20000"/>
        </a:spcBef>
        <a:spcAft>
          <a:spcPct val="0"/>
        </a:spcAft>
        <a:buChar char="»"/>
        <a:defRPr>
          <a:solidFill>
            <a:schemeClr val="tx1"/>
          </a:solidFill>
          <a:latin typeface="Arial" panose="020B0604020202020204" pitchFamily="34" charset="0"/>
        </a:defRPr>
      </a:lvl6pPr>
      <a:lvl7pPr marL="2751455" indent="-205105" algn="l" defTabSz="815975" rtl="0" fontAlgn="base">
        <a:spcBef>
          <a:spcPct val="20000"/>
        </a:spcBef>
        <a:spcAft>
          <a:spcPct val="0"/>
        </a:spcAft>
        <a:buChar char="»"/>
        <a:defRPr>
          <a:solidFill>
            <a:schemeClr val="tx1"/>
          </a:solidFill>
          <a:latin typeface="Arial" panose="020B0604020202020204" pitchFamily="34" charset="0"/>
        </a:defRPr>
      </a:lvl7pPr>
      <a:lvl8pPr marL="3208655" indent="-205105" algn="l" defTabSz="815975" rtl="0" fontAlgn="base">
        <a:spcBef>
          <a:spcPct val="20000"/>
        </a:spcBef>
        <a:spcAft>
          <a:spcPct val="0"/>
        </a:spcAft>
        <a:buChar char="»"/>
        <a:defRPr>
          <a:solidFill>
            <a:schemeClr val="tx1"/>
          </a:solidFill>
          <a:latin typeface="Arial" panose="020B0604020202020204" pitchFamily="34" charset="0"/>
        </a:defRPr>
      </a:lvl8pPr>
      <a:lvl9pPr marL="3665855" indent="-205105" algn="l" defTabSz="815975" rtl="0" fontAlgn="base">
        <a:spcBef>
          <a:spcPct val="20000"/>
        </a:spcBef>
        <a:spcAft>
          <a:spcPct val="0"/>
        </a:spcAft>
        <a:buChar char="»"/>
        <a:defRPr>
          <a:solidFill>
            <a:schemeClr val="tx1"/>
          </a:solidFill>
          <a:latin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9.png"/><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1.png"/><Relationship Id="rId3" Type="http://schemas.openxmlformats.org/officeDocument/2006/relationships/image" Target="../media/image18.png"/><Relationship Id="rId2" Type="http://schemas.openxmlformats.org/officeDocument/2006/relationships/image" Target="../media/image17.png"/><Relationship Id="rId15" Type="http://schemas.openxmlformats.org/officeDocument/2006/relationships/notesSlide" Target="../notesSlides/notesSlide10.xml"/><Relationship Id="rId14" Type="http://schemas.openxmlformats.org/officeDocument/2006/relationships/slideLayout" Target="../slideLayouts/slideLayout1.xml"/><Relationship Id="rId13" Type="http://schemas.openxmlformats.org/officeDocument/2006/relationships/image" Target="../media/image28.png"/><Relationship Id="rId12" Type="http://schemas.openxmlformats.org/officeDocument/2006/relationships/image" Target="../media/image27.pn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5.png"/><Relationship Id="rId3" Type="http://schemas.openxmlformats.org/officeDocument/2006/relationships/image" Target="../media/image18.png"/><Relationship Id="rId2" Type="http://schemas.openxmlformats.org/officeDocument/2006/relationships/image" Target="../media/image17.png"/><Relationship Id="rId15" Type="http://schemas.openxmlformats.org/officeDocument/2006/relationships/notesSlide" Target="../notesSlides/notesSlide12.xml"/><Relationship Id="rId14" Type="http://schemas.openxmlformats.org/officeDocument/2006/relationships/slideLayout" Target="../slideLayouts/slideLayout1.xml"/><Relationship Id="rId13" Type="http://schemas.openxmlformats.org/officeDocument/2006/relationships/image" Target="../media/image28.png"/><Relationship Id="rId12" Type="http://schemas.openxmlformats.org/officeDocument/2006/relationships/image" Target="../media/image27.pn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7.png"/><Relationship Id="rId3" Type="http://schemas.openxmlformats.org/officeDocument/2006/relationships/image" Target="../media/image18.png"/><Relationship Id="rId2" Type="http://schemas.openxmlformats.org/officeDocument/2006/relationships/image" Target="../media/image17.png"/><Relationship Id="rId15" Type="http://schemas.openxmlformats.org/officeDocument/2006/relationships/notesSlide" Target="../notesSlides/notesSlide15.xml"/><Relationship Id="rId14" Type="http://schemas.openxmlformats.org/officeDocument/2006/relationships/slideLayout" Target="../slideLayouts/slideLayout1.xml"/><Relationship Id="rId13" Type="http://schemas.openxmlformats.org/officeDocument/2006/relationships/image" Target="../media/image28.png"/><Relationship Id="rId12" Type="http://schemas.openxmlformats.org/officeDocument/2006/relationships/image" Target="../media/image27.pn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7.xml"/><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image" Target="../media/image5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image" Target="../media/image53.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image" Target="../media/image53.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image" Target="../media/image53.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image" Target="../media/image53.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image" Target="../media/image53.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image" Target="../media/image10.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image" Target="../media/image60.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9.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7.xml"/><Relationship Id="rId4" Type="http://schemas.openxmlformats.org/officeDocument/2006/relationships/image" Target="../media/image56.png"/><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image" Target="../media/image53.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7.xml"/><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image" Target="../media/image53.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7.xml"/><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9" Type="http://schemas.openxmlformats.org/officeDocument/2006/relationships/image" Target="../media/image64.png"/><Relationship Id="rId8" Type="http://schemas.microsoft.com/office/2007/relationships/hdphoto" Target="../media/hdphoto5.wdp"/><Relationship Id="rId7" Type="http://schemas.openxmlformats.org/officeDocument/2006/relationships/image" Target="../media/image63.png"/><Relationship Id="rId6" Type="http://schemas.microsoft.com/office/2007/relationships/hdphoto" Target="../media/hdphoto4.wdp"/><Relationship Id="rId5" Type="http://schemas.openxmlformats.org/officeDocument/2006/relationships/image" Target="../media/image62.png"/><Relationship Id="rId4" Type="http://schemas.microsoft.com/office/2007/relationships/hdphoto" Target="../media/hdphoto3.wdp"/><Relationship Id="rId3" Type="http://schemas.openxmlformats.org/officeDocument/2006/relationships/image" Target="../media/image61.png"/><Relationship Id="rId2" Type="http://schemas.openxmlformats.org/officeDocument/2006/relationships/image" Target="../media/image54.png"/><Relationship Id="rId13" Type="http://schemas.openxmlformats.org/officeDocument/2006/relationships/notesSlide" Target="../notesSlides/notesSlide33.xml"/><Relationship Id="rId12" Type="http://schemas.openxmlformats.org/officeDocument/2006/relationships/slideLayout" Target="../slideLayouts/slideLayout7.xml"/><Relationship Id="rId11" Type="http://schemas.openxmlformats.org/officeDocument/2006/relationships/image" Target="../media/image57.png"/><Relationship Id="rId10" Type="http://schemas.microsoft.com/office/2007/relationships/hdphoto" Target="../media/hdphoto6.wdp"/><Relationship Id="rId1" Type="http://schemas.openxmlformats.org/officeDocument/2006/relationships/image" Target="../media/image53.png"/></Relationships>
</file>

<file path=ppt/slides/_rels/slide35.xml.rels><?xml version="1.0" encoding="UTF-8" standalone="yes"?>
<Relationships xmlns="http://schemas.openxmlformats.org/package/2006/relationships"><Relationship Id="rId9" Type="http://schemas.openxmlformats.org/officeDocument/2006/relationships/image" Target="../media/image64.png"/><Relationship Id="rId8" Type="http://schemas.microsoft.com/office/2007/relationships/hdphoto" Target="../media/hdphoto5.wdp"/><Relationship Id="rId7" Type="http://schemas.openxmlformats.org/officeDocument/2006/relationships/image" Target="../media/image63.png"/><Relationship Id="rId6" Type="http://schemas.microsoft.com/office/2007/relationships/hdphoto" Target="../media/hdphoto4.wdp"/><Relationship Id="rId5" Type="http://schemas.openxmlformats.org/officeDocument/2006/relationships/image" Target="../media/image62.png"/><Relationship Id="rId4" Type="http://schemas.microsoft.com/office/2007/relationships/hdphoto" Target="../media/hdphoto3.wdp"/><Relationship Id="rId3" Type="http://schemas.openxmlformats.org/officeDocument/2006/relationships/image" Target="../media/image61.png"/><Relationship Id="rId2" Type="http://schemas.openxmlformats.org/officeDocument/2006/relationships/image" Target="../media/image54.png"/><Relationship Id="rId13" Type="http://schemas.openxmlformats.org/officeDocument/2006/relationships/notesSlide" Target="../notesSlides/notesSlide34.xml"/><Relationship Id="rId12" Type="http://schemas.openxmlformats.org/officeDocument/2006/relationships/slideLayout" Target="../slideLayouts/slideLayout7.xml"/><Relationship Id="rId11" Type="http://schemas.openxmlformats.org/officeDocument/2006/relationships/image" Target="../media/image57.png"/><Relationship Id="rId10" Type="http://schemas.microsoft.com/office/2007/relationships/hdphoto" Target="../media/hdphoto6.wdp"/><Relationship Id="rId1" Type="http://schemas.openxmlformats.org/officeDocument/2006/relationships/image" Target="../media/image53.png"/></Relationships>
</file>

<file path=ppt/slides/_rels/slide36.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5.png"/><Relationship Id="rId3" Type="http://schemas.openxmlformats.org/officeDocument/2006/relationships/image" Target="../media/image18.png"/><Relationship Id="rId2" Type="http://schemas.openxmlformats.org/officeDocument/2006/relationships/image" Target="../media/image17.png"/><Relationship Id="rId15" Type="http://schemas.openxmlformats.org/officeDocument/2006/relationships/notesSlide" Target="../notesSlides/notesSlide35.xml"/><Relationship Id="rId14" Type="http://schemas.openxmlformats.org/officeDocument/2006/relationships/slideLayout" Target="../slideLayouts/slideLayout1.xml"/><Relationship Id="rId13" Type="http://schemas.openxmlformats.org/officeDocument/2006/relationships/image" Target="../media/image28.png"/><Relationship Id="rId12" Type="http://schemas.openxmlformats.org/officeDocument/2006/relationships/image" Target="../media/image27.pn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5" Type="http://schemas.openxmlformats.org/officeDocument/2006/relationships/notesSlide" Target="../notesSlides/notesSlide4.xml"/><Relationship Id="rId14" Type="http://schemas.openxmlformats.org/officeDocument/2006/relationships/slideLayout" Target="../slideLayouts/slideLayout1.xml"/><Relationship Id="rId13" Type="http://schemas.openxmlformats.org/officeDocument/2006/relationships/image" Target="../media/image28.png"/><Relationship Id="rId12" Type="http://schemas.openxmlformats.org/officeDocument/2006/relationships/image" Target="../media/image27.pn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0.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1.xml"/><Relationship Id="rId3" Type="http://schemas.openxmlformats.org/officeDocument/2006/relationships/image" Target="../media/image67.png"/><Relationship Id="rId2" Type="http://schemas.microsoft.com/office/2007/relationships/hdphoto" Target="../media/hdphoto7.wdp"/><Relationship Id="rId1" Type="http://schemas.openxmlformats.org/officeDocument/2006/relationships/image" Target="../media/image66.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96520" y="-50837"/>
            <a:ext cx="9387732" cy="52821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 descr="\\Sy\e\我图PPT\00001PNG素材\2015png\白云飘飘02.png"/>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l="50000" t="31972"/>
          <a:stretch>
            <a:fillRect/>
          </a:stretch>
        </p:blipFill>
        <p:spPr bwMode="auto">
          <a:xfrm>
            <a:off x="417041" y="2353630"/>
            <a:ext cx="2300694" cy="109057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 descr="\\Sy\e\我图PPT\00001PNG素材\2015png\白云飘飘02.png"/>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l="4071" t="18993" r="61592" b="31007"/>
          <a:stretch>
            <a:fillRect/>
          </a:stretch>
        </p:blipFill>
        <p:spPr bwMode="auto">
          <a:xfrm>
            <a:off x="6698535" y="2113567"/>
            <a:ext cx="1579944" cy="8015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Sy\e\我图PPT\00001PNG素材\2015png\白云飘飘02.png"/>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l="4071" t="18993" r="61592" b="31007"/>
          <a:stretch>
            <a:fillRect/>
          </a:stretch>
        </p:blipFill>
        <p:spPr bwMode="auto">
          <a:xfrm>
            <a:off x="9289369" y="3420544"/>
            <a:ext cx="1579944" cy="8015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2031"/>
          <a:stretch>
            <a:fillRect/>
          </a:stretch>
        </p:blipFill>
        <p:spPr bwMode="auto">
          <a:xfrm>
            <a:off x="2336109" y="2343944"/>
            <a:ext cx="4674254" cy="51355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72" t="40044" r="26707" b="30015"/>
          <a:stretch>
            <a:fillRect/>
          </a:stretch>
        </p:blipFill>
        <p:spPr bwMode="auto">
          <a:xfrm>
            <a:off x="4004130" y="2496344"/>
            <a:ext cx="1809900" cy="40496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321" t="76189" b="4826"/>
          <a:stretch>
            <a:fillRect/>
          </a:stretch>
        </p:blipFill>
        <p:spPr bwMode="auto">
          <a:xfrm>
            <a:off x="3847686" y="2696766"/>
            <a:ext cx="3163508" cy="25677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1" descr="\\Sy\e\我图PPT\00001PNG素材\2015png\白云飘飘02.png"/>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4071" t="18993" r="61592" b="31007"/>
          <a:stretch>
            <a:fillRect/>
          </a:stretch>
        </p:blipFill>
        <p:spPr bwMode="auto">
          <a:xfrm>
            <a:off x="7733695" y="2596511"/>
            <a:ext cx="801499" cy="406628"/>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44"/>
          <p:cNvSpPr txBox="1">
            <a:spLocks noChangeArrowheads="1"/>
          </p:cNvSpPr>
          <p:nvPr/>
        </p:nvSpPr>
        <p:spPr bwMode="ltGray">
          <a:xfrm>
            <a:off x="166370" y="1602740"/>
            <a:ext cx="8812530" cy="696595"/>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640" tIns="40820" rIns="81640" bIns="40820">
            <a:spAutoFit/>
            <a:scene3d>
              <a:camera prst="orthographicFront"/>
              <a:lightRig rig="threePt" dir="t"/>
            </a:scene3d>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a:r>
              <a:rPr lang="zh-CN" altLang="en-US" sz="4000" b="1" baseline="0" dirty="0">
                <a:ln w="9525">
                  <a:solidFill>
                    <a:schemeClr val="bg1"/>
                  </a:solidFill>
                  <a:prstDash val="solid"/>
                </a:ln>
                <a:gradFill>
                  <a:gsLst>
                    <a:gs pos="0">
                      <a:srgbClr val="E30000"/>
                    </a:gs>
                    <a:gs pos="95000">
                      <a:srgbClr val="760303">
                        <a:alpha val="100000"/>
                      </a:srgbClr>
                    </a:gs>
                  </a:gsLst>
                  <a:path path="rect">
                    <a:fillToRect l="100000" t="100000"/>
                  </a:path>
                  <a:tileRect r="-100000" b="-100000"/>
                </a:gra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sym typeface="+mn-ea"/>
              </a:rPr>
              <a:t>扬善向上，变革求真，重建校园新生活</a:t>
            </a:r>
            <a:endParaRPr lang="zh-CN" altLang="en-US" sz="4000" b="1" baseline="0" dirty="0">
              <a:ln w="9525">
                <a:solidFill>
                  <a:schemeClr val="bg1"/>
                </a:solidFill>
                <a:prstDash val="solid"/>
              </a:ln>
              <a:gradFill>
                <a:gsLst>
                  <a:gs pos="0">
                    <a:srgbClr val="E30000"/>
                  </a:gs>
                  <a:gs pos="95000">
                    <a:srgbClr val="760303">
                      <a:alpha val="100000"/>
                    </a:srgbClr>
                  </a:gs>
                </a:gsLst>
                <a:path path="rect">
                  <a:fillToRect l="100000" t="100000"/>
                </a:path>
                <a:tileRect r="-100000" b="-100000"/>
              </a:gra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sym typeface="+mn-ea"/>
            </a:endParaRPr>
          </a:p>
        </p:txBody>
      </p:sp>
      <p:pic>
        <p:nvPicPr>
          <p:cNvPr id="15" name="图片 1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38000"/>
                    </a14:imgEffect>
                  </a14:imgLayer>
                </a14:imgProps>
              </a:ext>
              <a:ext uri="{28A0092B-C50C-407E-A947-70E740481C1C}">
                <a14:useLocalDpi xmlns:a14="http://schemas.microsoft.com/office/drawing/2010/main" val="0"/>
              </a:ext>
            </a:extLst>
          </a:blip>
          <a:srcRect l="11151" t="628"/>
          <a:stretch>
            <a:fillRect/>
          </a:stretch>
        </p:blipFill>
        <p:spPr>
          <a:xfrm>
            <a:off x="-299829" y="-390111"/>
            <a:ext cx="2300873" cy="2000861"/>
          </a:xfrm>
          <a:prstGeom prst="rect">
            <a:avLst/>
          </a:prstGeom>
        </p:spPr>
      </p:pic>
      <p:pic>
        <p:nvPicPr>
          <p:cNvPr id="1028" name="Picture 4" descr="E:\0000000我图PPT\00001PNG素材\中国风\荷花鱼.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829" y="3696171"/>
            <a:ext cx="6472823" cy="1578298"/>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44"/>
          <p:cNvSpPr txBox="1">
            <a:spLocks noChangeArrowheads="1"/>
          </p:cNvSpPr>
          <p:nvPr/>
        </p:nvSpPr>
        <p:spPr bwMode="ltGray">
          <a:xfrm>
            <a:off x="1828642" y="2814727"/>
            <a:ext cx="5640387" cy="975995"/>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a:lnSpc>
                <a:spcPct val="140000"/>
              </a:lnSpc>
            </a:pPr>
            <a:r>
              <a:rPr lang="zh-CN" altLang="en-US" sz="32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常州市新北区薛家中心小学三年发展规划</a:t>
            </a:r>
            <a:endParaRPr lang="zh-CN" altLang="en-US" sz="32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endParaRPr>
          </a:p>
          <a:p>
            <a:pPr algn="ctr">
              <a:lnSpc>
                <a:spcPct val="140000"/>
              </a:lnSpc>
            </a:pPr>
            <a:r>
              <a:rPr lang="en-US" altLang="zh-CN" sz="32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2018.9—2021.8</a:t>
            </a:r>
            <a:endParaRPr lang="en-US" altLang="zh-CN" sz="3200" b="1" baseline="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2000"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childTnLst>
                                </p:cTn>
                              </p:par>
                              <p:par>
                                <p:cTn id="8" presetID="2" presetClass="entr" presetSubtype="8" fill="hold" nodeType="withEffect">
                                  <p:stCondLst>
                                    <p:cond delay="0"/>
                                  </p:stCondLst>
                                  <p:childTnLst>
                                    <p:set>
                                      <p:cBhvr>
                                        <p:cTn id="9" dur="2000" fill="hold">
                                          <p:stCondLst>
                                            <p:cond delay="0"/>
                                          </p:stCondLst>
                                        </p:cTn>
                                        <p:tgtEl>
                                          <p:spTgt spid="48"/>
                                        </p:tgtEl>
                                        <p:attrNameLst>
                                          <p:attrName>style.visibility</p:attrName>
                                        </p:attrNameLst>
                                      </p:cBhvr>
                                      <p:to>
                                        <p:strVal val="visible"/>
                                      </p:to>
                                    </p:set>
                                    <p:anim calcmode="lin" valueType="num">
                                      <p:cBhvr additive="base">
                                        <p:cTn id="10" dur="2000" fill="hold"/>
                                        <p:tgtEl>
                                          <p:spTgt spid="48"/>
                                        </p:tgtEl>
                                        <p:attrNameLst>
                                          <p:attrName>ppt_x</p:attrName>
                                        </p:attrNameLst>
                                      </p:cBhvr>
                                      <p:tavLst>
                                        <p:tav tm="0">
                                          <p:val>
                                            <p:strVal val="0-#ppt_w/2"/>
                                          </p:val>
                                        </p:tav>
                                        <p:tav tm="100000">
                                          <p:val>
                                            <p:strVal val="#ppt_x"/>
                                          </p:val>
                                        </p:tav>
                                      </p:tavLst>
                                    </p:anim>
                                    <p:anim calcmode="lin" valueType="num">
                                      <p:cBhvr additive="base">
                                        <p:cTn id="11" dur="2000" fill="hold"/>
                                        <p:tgtEl>
                                          <p:spTgt spid="48"/>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2000" fill="hold">
                                          <p:stCondLst>
                                            <p:cond delay="0"/>
                                          </p:stCondLst>
                                        </p:cTn>
                                        <p:tgtEl>
                                          <p:spTgt spid="49"/>
                                        </p:tgtEl>
                                        <p:attrNameLst>
                                          <p:attrName>style.visibility</p:attrName>
                                        </p:attrNameLst>
                                      </p:cBhvr>
                                      <p:to>
                                        <p:strVal val="visible"/>
                                      </p:to>
                                    </p:set>
                                    <p:anim calcmode="lin" valueType="num">
                                      <p:cBhvr additive="base">
                                        <p:cTn id="14" dur="2000" fill="hold"/>
                                        <p:tgtEl>
                                          <p:spTgt spid="49"/>
                                        </p:tgtEl>
                                        <p:attrNameLst>
                                          <p:attrName>ppt_x</p:attrName>
                                        </p:attrNameLst>
                                      </p:cBhvr>
                                      <p:tavLst>
                                        <p:tav tm="0">
                                          <p:val>
                                            <p:strVal val="0-#ppt_w/2"/>
                                          </p:val>
                                        </p:tav>
                                        <p:tav tm="100000">
                                          <p:val>
                                            <p:strVal val="#ppt_x"/>
                                          </p:val>
                                        </p:tav>
                                      </p:tavLst>
                                    </p:anim>
                                    <p:anim calcmode="lin" valueType="num">
                                      <p:cBhvr additive="base">
                                        <p:cTn id="15" dur="2000" fill="hold"/>
                                        <p:tgtEl>
                                          <p:spTgt spid="4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2000" fill="hold">
                                          <p:stCondLst>
                                            <p:cond delay="0"/>
                                          </p:stCondLst>
                                        </p:cTn>
                                        <p:tgtEl>
                                          <p:spTgt spid="54"/>
                                        </p:tgtEl>
                                        <p:attrNameLst>
                                          <p:attrName>style.visibility</p:attrName>
                                        </p:attrNameLst>
                                      </p:cBhvr>
                                      <p:to>
                                        <p:strVal val="visible"/>
                                      </p:to>
                                    </p:set>
                                    <p:anim calcmode="lin" valueType="num">
                                      <p:cBhvr additive="base">
                                        <p:cTn id="18" dur="2000" fill="hold"/>
                                        <p:tgtEl>
                                          <p:spTgt spid="54"/>
                                        </p:tgtEl>
                                        <p:attrNameLst>
                                          <p:attrName>ppt_x</p:attrName>
                                        </p:attrNameLst>
                                      </p:cBhvr>
                                      <p:tavLst>
                                        <p:tav tm="0">
                                          <p:val>
                                            <p:strVal val="0-#ppt_w/2"/>
                                          </p:val>
                                        </p:tav>
                                        <p:tav tm="100000">
                                          <p:val>
                                            <p:strVal val="#ppt_x"/>
                                          </p:val>
                                        </p:tav>
                                      </p:tavLst>
                                    </p:anim>
                                    <p:anim calcmode="lin" valueType="num">
                                      <p:cBhvr additive="base">
                                        <p:cTn id="19" dur="2000" fill="hold"/>
                                        <p:tgtEl>
                                          <p:spTgt spid="5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2000" fill="hold">
                                          <p:stCondLst>
                                            <p:cond delay="0"/>
                                          </p:stCondLst>
                                        </p:cTn>
                                        <p:tgtEl>
                                          <p:spTgt spid="70"/>
                                        </p:tgtEl>
                                        <p:attrNameLst>
                                          <p:attrName>style.visibility</p:attrName>
                                        </p:attrNameLst>
                                      </p:cBhvr>
                                      <p:to>
                                        <p:strVal val="visible"/>
                                      </p:to>
                                    </p:set>
                                    <p:anim calcmode="lin" valueType="num">
                                      <p:cBhvr additive="base">
                                        <p:cTn id="22" dur="2000" fill="hold"/>
                                        <p:tgtEl>
                                          <p:spTgt spid="70"/>
                                        </p:tgtEl>
                                        <p:attrNameLst>
                                          <p:attrName>ppt_x</p:attrName>
                                        </p:attrNameLst>
                                      </p:cBhvr>
                                      <p:tavLst>
                                        <p:tav tm="0">
                                          <p:val>
                                            <p:strVal val="0-#ppt_w/2"/>
                                          </p:val>
                                        </p:tav>
                                        <p:tav tm="100000">
                                          <p:val>
                                            <p:strVal val="#ppt_x"/>
                                          </p:val>
                                        </p:tav>
                                      </p:tavLst>
                                    </p:anim>
                                    <p:anim calcmode="lin" valueType="num">
                                      <p:cBhvr additive="base">
                                        <p:cTn id="23" dur="2000" fill="hold"/>
                                        <p:tgtEl>
                                          <p:spTgt spid="70"/>
                                        </p:tgtEl>
                                        <p:attrNameLst>
                                          <p:attrName>ppt_y</p:attrName>
                                        </p:attrNameLst>
                                      </p:cBhvr>
                                      <p:tavLst>
                                        <p:tav tm="0">
                                          <p:val>
                                            <p:strVal val="#ppt_y"/>
                                          </p:val>
                                        </p:tav>
                                        <p:tav tm="100000">
                                          <p:val>
                                            <p:strVal val="#ppt_y"/>
                                          </p:val>
                                        </p:tav>
                                      </p:tavLst>
                                    </p:anim>
                                  </p:childTnLst>
                                </p:cTn>
                              </p:par>
                              <p:par>
                                <p:cTn id="24" presetID="22" presetClass="entr" presetSubtype="8" fill="hold" grpId="0" nodeType="withEffect">
                                  <p:stCondLst>
                                    <p:cond delay="0"/>
                                  </p:stCondLst>
                                  <p:childTnLst>
                                    <p:set>
                                      <p:cBhvr>
                                        <p:cTn id="25" dur="2000" fill="hold">
                                          <p:stCondLst>
                                            <p:cond delay="0"/>
                                          </p:stCondLst>
                                        </p:cTn>
                                        <p:tgtEl>
                                          <p:spTgt spid="28"/>
                                        </p:tgtEl>
                                        <p:attrNameLst>
                                          <p:attrName>style.visibility</p:attrName>
                                        </p:attrNameLst>
                                      </p:cBhvr>
                                      <p:to>
                                        <p:strVal val="visible"/>
                                      </p:to>
                                    </p:set>
                                    <p:animEffect transition="in" filter="wipe(left)">
                                      <p:cBhvr>
                                        <p:cTn id="26" dur="2000"/>
                                        <p:tgtEl>
                                          <p:spTgt spid="28"/>
                                        </p:tgtEl>
                                      </p:cBhvr>
                                    </p:animEffect>
                                  </p:childTnLst>
                                </p:cTn>
                              </p:par>
                              <p:par>
                                <p:cTn id="27" presetID="41" presetClass="entr" presetSubtype="0" fill="hold" grpId="0" nodeType="withEffect">
                                  <p:stCondLst>
                                    <p:cond delay="0"/>
                                  </p:stCondLst>
                                  <p:iterate type="lt">
                                    <p:tmPct val="10000"/>
                                  </p:iterate>
                                  <p:childTnLst>
                                    <p:set>
                                      <p:cBhvr>
                                        <p:cTn id="28" dur="1000"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29"/>
                                        </p:tgtEl>
                                        <p:attrNameLst>
                                          <p:attrName>ppt_y</p:attrName>
                                        </p:attrNameLst>
                                      </p:cBhvr>
                                      <p:tavLst>
                                        <p:tav tm="0">
                                          <p:val>
                                            <p:strVal val="#ppt_y"/>
                                          </p:val>
                                        </p:tav>
                                        <p:tav tm="100000">
                                          <p:val>
                                            <p:strVal val="#ppt_y"/>
                                          </p:val>
                                        </p:tav>
                                      </p:tavLst>
                                    </p:anim>
                                    <p:anim calcmode="lin" valueType="num">
                                      <p:cBhvr>
                                        <p:cTn id="31" dur="10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29"/>
                                        </p:tgtEl>
                                      </p:cBhvr>
                                    </p:animEffect>
                                  </p:childTnLst>
                                </p:cTn>
                              </p:par>
                              <p:par>
                                <p:cTn id="34" presetID="22" presetClass="entr" presetSubtype="8" fill="hold" nodeType="withEffect">
                                  <p:stCondLst>
                                    <p:cond delay="0"/>
                                  </p:stCondLst>
                                  <p:childTnLst>
                                    <p:set>
                                      <p:cBhvr>
                                        <p:cTn id="35" dur="2000" fill="hold">
                                          <p:stCondLst>
                                            <p:cond delay="0"/>
                                          </p:stCondLst>
                                        </p:cTn>
                                        <p:tgtEl>
                                          <p:spTgt spid="64"/>
                                        </p:tgtEl>
                                        <p:attrNameLst>
                                          <p:attrName>style.visibility</p:attrName>
                                        </p:attrNameLst>
                                      </p:cBhvr>
                                      <p:to>
                                        <p:strVal val="visible"/>
                                      </p:to>
                                    </p:set>
                                    <p:animEffect transition="in" filter="wipe(left)">
                                      <p:cBhvr>
                                        <p:cTn id="36" dur="2000"/>
                                        <p:tgtEl>
                                          <p:spTgt spid="64"/>
                                        </p:tgtEl>
                                      </p:cBhvr>
                                    </p:animEffect>
                                  </p:childTnLst>
                                </p:cTn>
                              </p:par>
                              <p:par>
                                <p:cTn id="37" presetID="22" presetClass="entr" presetSubtype="2" fill="hold" nodeType="withEffect">
                                  <p:stCondLst>
                                    <p:cond delay="0"/>
                                  </p:stCondLst>
                                  <p:childTnLst>
                                    <p:set>
                                      <p:cBhvr>
                                        <p:cTn id="38" dur="2000" fill="hold">
                                          <p:stCondLst>
                                            <p:cond delay="0"/>
                                          </p:stCondLst>
                                        </p:cTn>
                                        <p:tgtEl>
                                          <p:spTgt spid="67"/>
                                        </p:tgtEl>
                                        <p:attrNameLst>
                                          <p:attrName>style.visibility</p:attrName>
                                        </p:attrNameLst>
                                      </p:cBhvr>
                                      <p:to>
                                        <p:strVal val="visible"/>
                                      </p:to>
                                    </p:set>
                                    <p:animEffect transition="in" filter="wipe(right)">
                                      <p:cBhvr>
                                        <p:cTn id="39" dur="2000"/>
                                        <p:tgtEl>
                                          <p:spTgt spid="67"/>
                                        </p:tgtEl>
                                      </p:cBhvr>
                                    </p:animEffect>
                                  </p:childTnLst>
                                </p:cTn>
                              </p:par>
                              <p:par>
                                <p:cTn id="40" presetID="22" presetClass="entr" presetSubtype="8" fill="hold" nodeType="withEffect">
                                  <p:stCondLst>
                                    <p:cond delay="0"/>
                                  </p:stCondLst>
                                  <p:childTnLst>
                                    <p:set>
                                      <p:cBhvr>
                                        <p:cTn id="41" dur="2000" fill="hold">
                                          <p:stCondLst>
                                            <p:cond delay="0"/>
                                          </p:stCondLst>
                                        </p:cTn>
                                        <p:tgtEl>
                                          <p:spTgt spid="68"/>
                                        </p:tgtEl>
                                        <p:attrNameLst>
                                          <p:attrName>style.visibility</p:attrName>
                                        </p:attrNameLst>
                                      </p:cBhvr>
                                      <p:to>
                                        <p:strVal val="visible"/>
                                      </p:to>
                                    </p:set>
                                    <p:animEffect transition="in" filter="wipe(left)">
                                      <p:cBhvr>
                                        <p:cTn id="42" dur="2000"/>
                                        <p:tgtEl>
                                          <p:spTgt spid="68"/>
                                        </p:tgtEl>
                                      </p:cBhvr>
                                    </p:animEffect>
                                  </p:childTnLst>
                                </p:cTn>
                              </p:par>
                              <p:par>
                                <p:cTn id="43" presetID="22" presetClass="entr" presetSubtype="8" fill="hold" nodeType="withEffect">
                                  <p:stCondLst>
                                    <p:cond delay="0"/>
                                  </p:stCondLst>
                                  <p:childTnLst>
                                    <p:set>
                                      <p:cBhvr>
                                        <p:cTn id="44" dur="2000" fill="hold">
                                          <p:stCondLst>
                                            <p:cond delay="0"/>
                                          </p:stCondLst>
                                        </p:cTn>
                                        <p:tgtEl>
                                          <p:spTgt spid="15"/>
                                        </p:tgtEl>
                                        <p:attrNameLst>
                                          <p:attrName>style.visibility</p:attrName>
                                        </p:attrNameLst>
                                      </p:cBhvr>
                                      <p:to>
                                        <p:strVal val="visible"/>
                                      </p:to>
                                    </p:set>
                                    <p:animEffect transition="in" filter="wipe(left)">
                                      <p:cBhvr>
                                        <p:cTn id="45" dur="2000"/>
                                        <p:tgtEl>
                                          <p:spTgt spid="15"/>
                                        </p:tgtEl>
                                      </p:cBhvr>
                                    </p:animEffect>
                                  </p:childTnLst>
                                </p:cTn>
                              </p:par>
                              <p:par>
                                <p:cTn id="46" presetID="22" presetClass="entr" presetSubtype="4" fill="hold" nodeType="withEffect">
                                  <p:stCondLst>
                                    <p:cond delay="0"/>
                                  </p:stCondLst>
                                  <p:childTnLst>
                                    <p:set>
                                      <p:cBhvr>
                                        <p:cTn id="47" dur="2000" fill="hold">
                                          <p:stCondLst>
                                            <p:cond delay="0"/>
                                          </p:stCondLst>
                                        </p:cTn>
                                        <p:tgtEl>
                                          <p:spTgt spid="1028"/>
                                        </p:tgtEl>
                                        <p:attrNameLst>
                                          <p:attrName>style.visibility</p:attrName>
                                        </p:attrNameLst>
                                      </p:cBhvr>
                                      <p:to>
                                        <p:strVal val="visible"/>
                                      </p:to>
                                    </p:set>
                                    <p:animEffect transition="in" filter="wipe(down)">
                                      <p:cBhvr>
                                        <p:cTn id="48"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制定与论证</a:t>
            </a:r>
            <a:endParaRPr lang="en-US" altLang="zh-CN" sz="2000" b="1" baseline="0" dirty="0">
              <a:solidFill>
                <a:srgbClr val="0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84150" y="993775"/>
            <a:ext cx="3358515" cy="3609340"/>
          </a:xfrm>
          <a:prstGeom prst="rect">
            <a:avLst/>
          </a:prstGeom>
        </p:spPr>
      </p:pic>
      <p:pic>
        <p:nvPicPr>
          <p:cNvPr id="5" name="图片 4" descr="行政规划论证"/>
          <p:cNvPicPr>
            <a:picLocks noChangeAspect="1"/>
          </p:cNvPicPr>
          <p:nvPr/>
        </p:nvPicPr>
        <p:blipFill>
          <a:blip r:embed="rId2"/>
          <a:stretch>
            <a:fillRect/>
          </a:stretch>
        </p:blipFill>
        <p:spPr>
          <a:xfrm>
            <a:off x="6523990" y="2936875"/>
            <a:ext cx="2220595" cy="1666240"/>
          </a:xfrm>
          <a:prstGeom prst="dodecagon">
            <a:avLst/>
          </a:prstGeom>
          <a:ln w="38100">
            <a:solidFill>
              <a:srgbClr val="FFFFFF"/>
            </a:solidFill>
          </a:ln>
          <a:effectLst>
            <a:outerShdw blurRad="50800" dist="38100" dir="18900000" algn="bl" rotWithShape="0">
              <a:prstClr val="black">
                <a:alpha val="40000"/>
              </a:prstClr>
            </a:outerShdw>
          </a:effectLst>
        </p:spPr>
      </p:pic>
      <p:sp>
        <p:nvSpPr>
          <p:cNvPr id="8" name="文本框 7"/>
          <p:cNvSpPr txBox="1"/>
          <p:nvPr/>
        </p:nvSpPr>
        <p:spPr>
          <a:xfrm>
            <a:off x="670560" y="4669155"/>
            <a:ext cx="2179320" cy="291465"/>
          </a:xfrm>
          <a:prstGeom prst="rect">
            <a:avLst/>
          </a:prstGeom>
          <a:solidFill>
            <a:srgbClr val="92D050"/>
          </a:solidFill>
        </p:spPr>
        <p:txBody>
          <a:bodyPr wrap="square" rtlCol="0" anchor="ctr" anchorCtr="0">
            <a:spAutoFit/>
          </a:bodyPr>
          <a:p>
            <a:r>
              <a:rPr lang="zh-CN" altLang="en-US" sz="2000" b="1">
                <a:solidFill>
                  <a:srgbClr val="000000"/>
                </a:solidFill>
                <a:latin typeface="楷体" panose="02010609060101010101" pitchFamily="49" charset="-122"/>
                <a:ea typeface="楷体" panose="02010609060101010101" pitchFamily="49" charset="-122"/>
              </a:rPr>
              <a:t>学校三年发展规划意见征求</a:t>
            </a:r>
            <a:endParaRPr lang="zh-CN" altLang="en-US" sz="2000" b="1">
              <a:solidFill>
                <a:srgbClr val="000000"/>
              </a:solidFill>
              <a:latin typeface="楷体" panose="02010609060101010101" pitchFamily="49" charset="-122"/>
              <a:ea typeface="楷体" panose="02010609060101010101" pitchFamily="49" charset="-122"/>
            </a:endParaRPr>
          </a:p>
        </p:txBody>
      </p:sp>
      <p:grpSp>
        <p:nvGrpSpPr>
          <p:cNvPr id="13" name="组合 12"/>
          <p:cNvGrpSpPr/>
          <p:nvPr/>
        </p:nvGrpSpPr>
        <p:grpSpPr>
          <a:xfrm>
            <a:off x="3726180" y="2982595"/>
            <a:ext cx="2655570" cy="2033270"/>
            <a:chOff x="5975" y="1400"/>
            <a:chExt cx="4182" cy="3202"/>
          </a:xfrm>
        </p:grpSpPr>
        <p:pic>
          <p:nvPicPr>
            <p:cNvPr id="6" name="图片 5" descr="四年级规划论证"/>
            <p:cNvPicPr>
              <a:picLocks noChangeAspect="1"/>
            </p:cNvPicPr>
            <p:nvPr/>
          </p:nvPicPr>
          <p:blipFill>
            <a:blip r:embed="rId3"/>
            <a:stretch>
              <a:fillRect/>
            </a:stretch>
          </p:blipFill>
          <p:spPr>
            <a:xfrm>
              <a:off x="5975" y="1400"/>
              <a:ext cx="4182" cy="2624"/>
            </a:xfrm>
            <a:prstGeom prst="dodecagon">
              <a:avLst/>
            </a:prstGeom>
            <a:ln w="38100">
              <a:solidFill>
                <a:srgbClr val="FFFFFF"/>
              </a:solidFill>
            </a:ln>
            <a:effectLst>
              <a:outerShdw blurRad="50800" dist="38100" dir="18900000" algn="bl" rotWithShape="0">
                <a:prstClr val="black">
                  <a:alpha val="40000"/>
                </a:prstClr>
              </a:outerShdw>
            </a:effectLst>
          </p:spPr>
        </p:pic>
        <p:sp>
          <p:nvSpPr>
            <p:cNvPr id="9" name="文本框 8"/>
            <p:cNvSpPr txBox="1"/>
            <p:nvPr/>
          </p:nvSpPr>
          <p:spPr>
            <a:xfrm>
              <a:off x="6350" y="4144"/>
              <a:ext cx="3432" cy="459"/>
            </a:xfrm>
            <a:prstGeom prst="rect">
              <a:avLst/>
            </a:prstGeom>
            <a:solidFill>
              <a:srgbClr val="92D050"/>
            </a:solidFill>
          </p:spPr>
          <p:txBody>
            <a:bodyPr wrap="square" rtlCol="0" anchor="ctr" anchorCtr="0">
              <a:spAutoFit/>
            </a:bodyPr>
            <a:p>
              <a:r>
                <a:rPr lang="zh-CN" altLang="en-US" sz="2000" b="1">
                  <a:solidFill>
                    <a:srgbClr val="000000"/>
                  </a:solidFill>
                  <a:latin typeface="楷体" panose="02010609060101010101" pitchFamily="49" charset="-122"/>
                  <a:ea typeface="楷体" panose="02010609060101010101" pitchFamily="49" charset="-122"/>
                </a:rPr>
                <a:t>四年级组参与规划论证</a:t>
              </a:r>
              <a:endParaRPr lang="zh-CN" altLang="en-US" sz="2000" b="1">
                <a:solidFill>
                  <a:srgbClr val="000000"/>
                </a:solidFill>
                <a:latin typeface="楷体" panose="02010609060101010101" pitchFamily="49" charset="-122"/>
                <a:ea typeface="楷体" panose="02010609060101010101" pitchFamily="49" charset="-122"/>
              </a:endParaRPr>
            </a:p>
          </p:txBody>
        </p:sp>
      </p:grpSp>
      <p:sp>
        <p:nvSpPr>
          <p:cNvPr id="10" name="文本框 9"/>
          <p:cNvSpPr txBox="1"/>
          <p:nvPr/>
        </p:nvSpPr>
        <p:spPr>
          <a:xfrm>
            <a:off x="6766560" y="4725035"/>
            <a:ext cx="1750695" cy="291465"/>
          </a:xfrm>
          <a:prstGeom prst="rect">
            <a:avLst/>
          </a:prstGeom>
          <a:solidFill>
            <a:srgbClr val="92D050"/>
          </a:solidFill>
        </p:spPr>
        <p:txBody>
          <a:bodyPr wrap="square" rtlCol="0" anchor="ctr" anchorCtr="0">
            <a:spAutoFit/>
          </a:bodyPr>
          <a:p>
            <a:r>
              <a:rPr lang="zh-CN" altLang="en-US" sz="2000" b="1">
                <a:solidFill>
                  <a:srgbClr val="000000"/>
                </a:solidFill>
                <a:latin typeface="楷体" panose="02010609060101010101" pitchFamily="49" charset="-122"/>
                <a:ea typeface="楷体" panose="02010609060101010101" pitchFamily="49" charset="-122"/>
              </a:rPr>
              <a:t>行政参与规划论证</a:t>
            </a:r>
            <a:endParaRPr lang="zh-CN" altLang="en-US" sz="2000" b="1">
              <a:solidFill>
                <a:srgbClr val="000000"/>
              </a:solidFill>
              <a:latin typeface="楷体" panose="02010609060101010101" pitchFamily="49" charset="-122"/>
              <a:ea typeface="楷体" panose="02010609060101010101" pitchFamily="49" charset="-122"/>
            </a:endParaRPr>
          </a:p>
        </p:txBody>
      </p:sp>
      <p:grpSp>
        <p:nvGrpSpPr>
          <p:cNvPr id="14" name="组合 13"/>
          <p:cNvGrpSpPr/>
          <p:nvPr/>
        </p:nvGrpSpPr>
        <p:grpSpPr>
          <a:xfrm>
            <a:off x="3853815" y="722630"/>
            <a:ext cx="2298700" cy="2091055"/>
            <a:chOff x="5975" y="4759"/>
            <a:chExt cx="3620" cy="3293"/>
          </a:xfrm>
        </p:grpSpPr>
        <p:pic>
          <p:nvPicPr>
            <p:cNvPr id="4" name="图片 3" descr="二年级规划论证1"/>
            <p:cNvPicPr>
              <a:picLocks noChangeAspect="1"/>
            </p:cNvPicPr>
            <p:nvPr/>
          </p:nvPicPr>
          <p:blipFill>
            <a:blip r:embed="rId4"/>
            <a:stretch>
              <a:fillRect/>
            </a:stretch>
          </p:blipFill>
          <p:spPr>
            <a:xfrm>
              <a:off x="5975" y="4759"/>
              <a:ext cx="3620" cy="2715"/>
            </a:xfrm>
            <a:prstGeom prst="dodecagon">
              <a:avLst/>
            </a:prstGeom>
            <a:ln w="38100">
              <a:solidFill>
                <a:srgbClr val="FFFFFF"/>
              </a:solidFill>
            </a:ln>
            <a:effectLst>
              <a:outerShdw blurRad="50800" dist="38100" dir="18900000" algn="bl" rotWithShape="0">
                <a:prstClr val="black">
                  <a:alpha val="40000"/>
                </a:prstClr>
              </a:outerShdw>
            </a:effectLst>
          </p:spPr>
        </p:pic>
        <p:sp>
          <p:nvSpPr>
            <p:cNvPr id="11" name="文本框 10"/>
            <p:cNvSpPr txBox="1"/>
            <p:nvPr/>
          </p:nvSpPr>
          <p:spPr>
            <a:xfrm>
              <a:off x="6069" y="7594"/>
              <a:ext cx="3432" cy="459"/>
            </a:xfrm>
            <a:prstGeom prst="rect">
              <a:avLst/>
            </a:prstGeom>
            <a:solidFill>
              <a:srgbClr val="92D050"/>
            </a:solidFill>
          </p:spPr>
          <p:txBody>
            <a:bodyPr wrap="square" rtlCol="0" anchor="ctr" anchorCtr="0">
              <a:spAutoFit/>
            </a:bodyPr>
            <a:p>
              <a:r>
                <a:rPr lang="zh-CN" altLang="en-US" sz="2000" b="1">
                  <a:solidFill>
                    <a:srgbClr val="000000"/>
                  </a:solidFill>
                  <a:latin typeface="楷体" panose="02010609060101010101" pitchFamily="49" charset="-122"/>
                  <a:ea typeface="楷体" panose="02010609060101010101" pitchFamily="49" charset="-122"/>
                </a:rPr>
                <a:t>二年级组参与规划论证</a:t>
              </a:r>
              <a:endParaRPr lang="zh-CN" altLang="en-US" sz="2000" b="1">
                <a:solidFill>
                  <a:srgbClr val="000000"/>
                </a:solidFill>
                <a:latin typeface="楷体" panose="02010609060101010101" pitchFamily="49" charset="-122"/>
                <a:ea typeface="楷体" panose="02010609060101010101" pitchFamily="49" charset="-122"/>
              </a:endParaRPr>
            </a:p>
          </p:txBody>
        </p:sp>
      </p:grpSp>
      <p:grpSp>
        <p:nvGrpSpPr>
          <p:cNvPr id="15" name="组合 14"/>
          <p:cNvGrpSpPr/>
          <p:nvPr/>
        </p:nvGrpSpPr>
        <p:grpSpPr>
          <a:xfrm>
            <a:off x="6523990" y="739140"/>
            <a:ext cx="2275840" cy="2075180"/>
            <a:chOff x="10262" y="4664"/>
            <a:chExt cx="3584" cy="3268"/>
          </a:xfrm>
        </p:grpSpPr>
        <p:pic>
          <p:nvPicPr>
            <p:cNvPr id="7" name="图片 6" descr="二年级规划论证2"/>
            <p:cNvPicPr>
              <a:picLocks noChangeAspect="1"/>
            </p:cNvPicPr>
            <p:nvPr/>
          </p:nvPicPr>
          <p:blipFill>
            <a:blip r:embed="rId5"/>
            <a:stretch>
              <a:fillRect/>
            </a:stretch>
          </p:blipFill>
          <p:spPr>
            <a:xfrm>
              <a:off x="10262" y="4664"/>
              <a:ext cx="3585" cy="2689"/>
            </a:xfrm>
            <a:prstGeom prst="dodecagon">
              <a:avLst/>
            </a:prstGeom>
            <a:ln w="38100">
              <a:solidFill>
                <a:srgbClr val="FFFFFF"/>
              </a:solidFill>
            </a:ln>
            <a:effectLst>
              <a:outerShdw blurRad="50800" dist="38100" dir="18900000" algn="bl" rotWithShape="0">
                <a:prstClr val="black">
                  <a:alpha val="40000"/>
                </a:prstClr>
              </a:outerShdw>
            </a:effectLst>
          </p:spPr>
        </p:pic>
        <p:sp>
          <p:nvSpPr>
            <p:cNvPr id="12" name="文本框 11"/>
            <p:cNvSpPr txBox="1"/>
            <p:nvPr/>
          </p:nvSpPr>
          <p:spPr>
            <a:xfrm>
              <a:off x="10339" y="7474"/>
              <a:ext cx="3432" cy="459"/>
            </a:xfrm>
            <a:prstGeom prst="rect">
              <a:avLst/>
            </a:prstGeom>
            <a:solidFill>
              <a:srgbClr val="92D050"/>
            </a:solidFill>
          </p:spPr>
          <p:txBody>
            <a:bodyPr wrap="square" rtlCol="0" anchor="ctr" anchorCtr="0">
              <a:spAutoFit/>
            </a:bodyPr>
            <a:p>
              <a:r>
                <a:rPr lang="zh-CN" altLang="en-US" sz="2000" b="1">
                  <a:solidFill>
                    <a:srgbClr val="000000"/>
                  </a:solidFill>
                  <a:latin typeface="楷体" panose="02010609060101010101" pitchFamily="49" charset="-122"/>
                  <a:ea typeface="楷体" panose="02010609060101010101" pitchFamily="49" charset="-122"/>
                </a:rPr>
                <a:t>三年级组参与规划论证</a:t>
              </a:r>
              <a:endParaRPr lang="zh-CN" altLang="en-US" sz="2000" b="1">
                <a:solidFill>
                  <a:srgbClr val="000000"/>
                </a:solidFill>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 name="Picture 2" descr="\\Sy\f\常用内页素材5\00004副本.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7737"/>
            <a:ext cx="9145588" cy="522219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5663889" flipH="1">
            <a:off x="3681261" y="568608"/>
            <a:ext cx="2000385" cy="189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F:\360安全浏览器下载\水墨\1402\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1394" y="1886744"/>
            <a:ext cx="833815" cy="444724"/>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9717" y="1072576"/>
            <a:ext cx="1018877" cy="890368"/>
          </a:xfrm>
          <a:prstGeom prst="rect">
            <a:avLst/>
          </a:prstGeom>
        </p:spPr>
      </p:pic>
      <p:pic>
        <p:nvPicPr>
          <p:cNvPr id="4098" name="Picture 2" descr="\\Sy\e\我图PPT\00001PNG素材\中国风\古典边框.png"/>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286794" y="2439728"/>
            <a:ext cx="4627553" cy="818616"/>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3786610" y="2621196"/>
            <a:ext cx="1706880" cy="460375"/>
          </a:xfrm>
          <a:prstGeom prst="rect">
            <a:avLst/>
          </a:prstGeom>
        </p:spPr>
        <p:txBody>
          <a:bodyPr wrap="none">
            <a:spAutoFit/>
            <a:scene3d>
              <a:camera prst="orthographicFront"/>
              <a:lightRig rig="threePt" dir="t"/>
            </a:scene3d>
          </a:bodyPr>
          <a:lstStyle/>
          <a:p>
            <a:pPr lvl="0" algn="ctr" fontAlgn="auto">
              <a:lnSpc>
                <a:spcPct val="80000"/>
              </a:lnSpc>
              <a:spcBef>
                <a:spcPts val="0"/>
              </a:spcBef>
              <a:spcAft>
                <a:spcPts val="0"/>
              </a:spcAft>
              <a:defRPr/>
            </a:pPr>
            <a:r>
              <a:rPr lang="zh-CN" altLang="en-US" sz="3000" b="1" kern="0" baseline="0" dirty="0">
                <a:ln w="9525">
                  <a:solidFill>
                    <a:schemeClr val="bg1"/>
                  </a:solidFill>
                  <a:prstDash val="solid"/>
                </a:ln>
                <a:solidFill>
                  <a:srgbClr val="0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rPr>
              <a:t>指导思想</a:t>
            </a:r>
            <a:endParaRPr lang="zh-CN" altLang="en-US" sz="3000" b="1" kern="0" baseline="0" dirty="0">
              <a:ln w="9525">
                <a:solidFill>
                  <a:schemeClr val="bg1"/>
                </a:solidFill>
                <a:prstDash val="solid"/>
              </a:ln>
              <a:solidFill>
                <a:srgbClr val="0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endParaRPr>
          </a:p>
        </p:txBody>
      </p:sp>
      <p:pic>
        <p:nvPicPr>
          <p:cNvPr id="26" name="Picture 2" descr="C:\Users\Thinkpad\Desktop\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5782" y="3382013"/>
            <a:ext cx="1572958" cy="13714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Thinkpad\Desktop\12345.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7778" b="77291"/>
          <a:stretch>
            <a:fillRect/>
          </a:stretch>
        </p:blipFill>
        <p:spPr bwMode="auto">
          <a:xfrm>
            <a:off x="-1" y="0"/>
            <a:ext cx="2709412" cy="15579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Thinkpad\Desktop\777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489089">
            <a:off x="7346270" y="-742166"/>
            <a:ext cx="191982" cy="2619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Thinkpad\Desktop\3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5918163">
            <a:off x="6931236" y="-447112"/>
            <a:ext cx="180983" cy="9999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Thinkpad\Desktop\3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8826" y="-292011"/>
            <a:ext cx="100990" cy="15998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Thinkpad\Desktop\5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580517">
            <a:off x="7051488" y="-237663"/>
            <a:ext cx="199108" cy="1487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Thinkpad\Desktop\54.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8694191">
            <a:off x="7498946" y="-298993"/>
            <a:ext cx="210480" cy="11448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Thinkpad\Desktop\555.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87902" y="-333562"/>
            <a:ext cx="112490" cy="125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500"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21600000">
                                      <p:cBhvr>
                                        <p:cTn id="10" dur="500" fill="hold"/>
                                        <p:tgtEl>
                                          <p:spTgt spid="29"/>
                                        </p:tgtEl>
                                        <p:attrNameLst>
                                          <p:attrName>r</p:attrName>
                                        </p:attrNameLst>
                                      </p:cBhvr>
                                    </p:animRot>
                                  </p:childTnLst>
                                </p:cTn>
                              </p:par>
                              <p:par>
                                <p:cTn id="11" presetID="53" presetClass="entr" presetSubtype="16" fill="hold" nodeType="withEffect">
                                  <p:stCondLst>
                                    <p:cond delay="500"/>
                                  </p:stCondLst>
                                  <p:childTnLst>
                                    <p:set>
                                      <p:cBhvr>
                                        <p:cTn id="12" dur="500"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nodeType="withEffect">
                                  <p:stCondLst>
                                    <p:cond delay="1100"/>
                                  </p:stCondLst>
                                  <p:childTnLst>
                                    <p:set>
                                      <p:cBhvr>
                                        <p:cTn id="17" dur="500"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500" fill="hold">
                                          <p:stCondLst>
                                            <p:cond delay="0"/>
                                          </p:stCondLst>
                                        </p:cTn>
                                        <p:tgtEl>
                                          <p:spTgt spid="4098"/>
                                        </p:tgtEl>
                                        <p:attrNameLst>
                                          <p:attrName>style.visibility</p:attrName>
                                        </p:attrNameLst>
                                      </p:cBhvr>
                                      <p:to>
                                        <p:strVal val="visible"/>
                                      </p:to>
                                    </p:set>
                                    <p:anim calcmode="lin" valueType="num">
                                      <p:cBhvr>
                                        <p:cTn id="22" dur="500" fill="hold"/>
                                        <p:tgtEl>
                                          <p:spTgt spid="4098"/>
                                        </p:tgtEl>
                                        <p:attrNameLst>
                                          <p:attrName>ppt_w</p:attrName>
                                        </p:attrNameLst>
                                      </p:cBhvr>
                                      <p:tavLst>
                                        <p:tav tm="0">
                                          <p:val>
                                            <p:strVal val="#ppt_w*0.70"/>
                                          </p:val>
                                        </p:tav>
                                        <p:tav tm="100000">
                                          <p:val>
                                            <p:strVal val="#ppt_w"/>
                                          </p:val>
                                        </p:tav>
                                      </p:tavLst>
                                    </p:anim>
                                    <p:anim calcmode="lin" valueType="num">
                                      <p:cBhvr>
                                        <p:cTn id="23" dur="500" fill="hold"/>
                                        <p:tgtEl>
                                          <p:spTgt spid="4098"/>
                                        </p:tgtEl>
                                        <p:attrNameLst>
                                          <p:attrName>ppt_h</p:attrName>
                                        </p:attrNameLst>
                                      </p:cBhvr>
                                      <p:tavLst>
                                        <p:tav tm="0">
                                          <p:val>
                                            <p:strVal val="#ppt_h"/>
                                          </p:val>
                                        </p:tav>
                                        <p:tav tm="100000">
                                          <p:val>
                                            <p:strVal val="#ppt_h"/>
                                          </p:val>
                                        </p:tav>
                                      </p:tavLst>
                                    </p:anim>
                                    <p:animEffect transition="in" filter="fade">
                                      <p:cBhvr>
                                        <p:cTn id="24" dur="500"/>
                                        <p:tgtEl>
                                          <p:spTgt spid="4098"/>
                                        </p:tgtEl>
                                      </p:cBhvr>
                                    </p:animEffect>
                                  </p:childTnLst>
                                </p:cTn>
                              </p:par>
                              <p:par>
                                <p:cTn id="25" presetID="22" presetClass="entr" presetSubtype="8" fill="hold" grpId="0" nodeType="withEffect">
                                  <p:stCondLst>
                                    <p:cond delay="0"/>
                                  </p:stCondLst>
                                  <p:childTnLst>
                                    <p:set>
                                      <p:cBhvr>
                                        <p:cTn id="26" dur="500"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1000"/>
                            </p:stCondLst>
                            <p:childTnLst>
                              <p:par>
                                <p:cTn id="29" presetID="55" presetClass="entr" presetSubtype="0" fill="hold" nodeType="afterEffect">
                                  <p:stCondLst>
                                    <p:cond delay="500"/>
                                  </p:stCondLst>
                                  <p:childTnLst>
                                    <p:set>
                                      <p:cBhvr>
                                        <p:cTn id="30" dur="500"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500"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39" dur="500" fill="hold"/>
                                        <p:tgtEl>
                                          <p:spTgt spid="45"/>
                                        </p:tgtEl>
                                        <p:attrNameLst>
                                          <p:attrName>ppt_x</p:attrName>
                                          <p:attrName>ppt_y</p:attrName>
                                        </p:attrNameLst>
                                      </p:cBhvr>
                                      <p:rCtr x="-21649" y="54416"/>
                                    </p:animMotion>
                                  </p:childTnLst>
                                </p:cTn>
                              </p:par>
                              <p:par>
                                <p:cTn id="40" presetID="8" presetClass="emph" presetSubtype="0" fill="hold" nodeType="withEffect">
                                  <p:stCondLst>
                                    <p:cond delay="0"/>
                                  </p:stCondLst>
                                  <p:childTnLst>
                                    <p:animRot by="21600000">
                                      <p:cBhvr>
                                        <p:cTn id="41" dur="500" fill="hold"/>
                                        <p:tgtEl>
                                          <p:spTgt spid="45"/>
                                        </p:tgtEl>
                                        <p:attrNameLst>
                                          <p:attrName>r</p:attrName>
                                        </p:attrNameLst>
                                      </p:cBhvr>
                                    </p:animRot>
                                  </p:childTnLst>
                                </p:cTn>
                              </p:par>
                              <p:par>
                                <p:cTn id="42" presetID="0" presetClass="path" presetSubtype="0" accel="50000" decel="50000" fill="hold" nodeType="withEffect">
                                  <p:stCondLst>
                                    <p:cond delay="25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43" dur="5750" fill="hold"/>
                                        <p:tgtEl>
                                          <p:spTgt spid="44"/>
                                        </p:tgtEl>
                                        <p:attrNameLst>
                                          <p:attrName>ppt_x</p:attrName>
                                          <p:attrName>ppt_y</p:attrName>
                                        </p:attrNameLst>
                                      </p:cBhvr>
                                      <p:rCtr x="-21649" y="54416"/>
                                    </p:animMotion>
                                  </p:childTnLst>
                                </p:cTn>
                              </p:par>
                              <p:par>
                                <p:cTn id="44" presetID="8" presetClass="emph" presetSubtype="0" fill="hold" nodeType="withEffect">
                                  <p:stCondLst>
                                    <p:cond delay="250"/>
                                  </p:stCondLst>
                                  <p:childTnLst>
                                    <p:animRot by="21600000">
                                      <p:cBhvr>
                                        <p:cTn id="45" dur="6000" fill="hold"/>
                                        <p:tgtEl>
                                          <p:spTgt spid="44"/>
                                        </p:tgtEl>
                                        <p:attrNameLst>
                                          <p:attrName>r</p:attrName>
                                        </p:attrNameLst>
                                      </p:cBhvr>
                                    </p:animRot>
                                  </p:childTnLst>
                                </p:cTn>
                              </p:par>
                              <p:par>
                                <p:cTn id="46" presetID="0" presetClass="path" presetSubtype="0" accel="50000" decel="50000" fill="hold" nodeType="withEffect">
                                  <p:stCondLst>
                                    <p:cond delay="1250"/>
                                  </p:stCondLst>
                                  <p:childTnLst>
                                    <p:animMotion origin="layout" path="M -0.00034 0.00031 C -0.00972 0.01143 0.00174 -0.00308 -0.0085 0.01452 C -0.01962 0.03367 -0.02413 0.0383 -0.03281 0.06115 C -0.03646 0.07011 -0.04027 0.07659 -0.04392 0.08524 C -0.04583 0.08957 -0.0493 0.09914 -0.0493 0.09945 C -0.05139 0.11304 -0.05677 0.12014 -0.06024 0.13218 C -0.06337 0.1433 -0.06545 0.15195 -0.06979 0.16276 C -0.08159 0.19241 -0.06788 0.1572 -0.07656 0.17944 C -0.0776 0.18191 -0.07934 0.18654 -0.07934 0.18685 C -0.08142 0.20167 -0.08923 0.21186 -0.09288 0.22669 C -0.09496 0.23503 -0.10121 0.25016 -0.10121 0.25047 C -0.10312 0.26004 -0.10659 0.26684 -0.10937 0.27641 C -0.11597 0.29926 -0.11892 0.32798 -0.12708 0.34929 C -0.12986 0.37431 -0.13663 0.39747 -0.13923 0.42249 C -0.14097 0.44164 -0.14253 0.46325 -0.146 0.48178 C -0.14705 0.50433 -0.14826 0.52842 -0.15295 0.55004 C -0.15712 0.59296 -0.15729 0.63774 -0.16389 0.68005 C -0.16597 0.69364 -0.16805 0.70661 -0.17066 0.71989 C -0.1717 0.72453 -0.17239 0.72947 -0.17343 0.7341 C -0.17378 0.73657 -0.17465 0.7412 -0.17465 0.74151 C -0.17656 0.76931 -0.18038 0.79463 -0.18559 0.8215 C -0.1875 0.83107 -0.19149 0.84219 -0.19375 0.85238 C -0.20052 0.88234 -0.20677 0.91477 -0.21701 0.94164 C -0.21944 0.95862 -0.22517 0.97128 -0.22934 0.98672 C -0.23107 0.99321 -0.23229 1 -0.23472 1.00556 C -0.23646 1.0102 -0.2401 1.01977 -0.2401 1.02008 C -0.24288 1.0383 -0.24774 1.05529 -0.25104 1.07412 C -0.25382 1.0908 -0.25364 1.08277 -0.25364 1.0908 " pathEditMode="relative" rAng="0" ptsTypes="fffffffffffffffffffffffffffA">
                                      <p:cBhvr>
                                        <p:cTn id="47" dur="5750" fill="hold"/>
                                        <p:tgtEl>
                                          <p:spTgt spid="43"/>
                                        </p:tgtEl>
                                        <p:attrNameLst>
                                          <p:attrName>ppt_x</p:attrName>
                                          <p:attrName>ppt_y</p:attrName>
                                        </p:attrNameLst>
                                      </p:cBhvr>
                                      <p:rCtr x="-12569" y="54355"/>
                                    </p:animMotion>
                                  </p:childTnLst>
                                </p:cTn>
                              </p:par>
                              <p:par>
                                <p:cTn id="48" presetID="8" presetClass="emph" presetSubtype="0" fill="hold" nodeType="withEffect">
                                  <p:stCondLst>
                                    <p:cond delay="1250"/>
                                  </p:stCondLst>
                                  <p:childTnLst>
                                    <p:animRot by="21600000">
                                      <p:cBhvr>
                                        <p:cTn id="49" dur="6000" fill="hold"/>
                                        <p:tgtEl>
                                          <p:spTgt spid="43"/>
                                        </p:tgtEl>
                                        <p:attrNameLst>
                                          <p:attrName>r</p:attrName>
                                        </p:attrNameLst>
                                      </p:cBhvr>
                                    </p:animRot>
                                  </p:childTnLst>
                                </p:cTn>
                              </p:par>
                              <p:par>
                                <p:cTn id="50" presetID="0" presetClass="path" presetSubtype="0" accel="50000" decel="50000" fill="hold" nodeType="withEffect">
                                  <p:stCondLst>
                                    <p:cond delay="3000"/>
                                  </p:stCondLst>
                                  <p:childTnLst>
                                    <p:animMotion origin="layout" path="M 1.66667E-6 2.77949E-6 C -0.00729 0.01606 -0.01493 0.03088 -0.02136 0.04818 C -0.02274 0.05126 -0.0217 0.0559 -0.02274 0.05929 C -0.02518 0.06887 -0.0382 0.08246 -0.04271 0.08894 C -0.04757 0.09574 -0.05122 0.10562 -0.05677 0.10902 C -0.06129 0.12106 -0.06754 0.13218 -0.07431 0.14052 C -0.08299 0.16553 -0.09479 0.18653 -0.10452 0.21124 C -0.11181 0.22977 -0.11563 0.25417 -0.12465 0.27053 C -0.12743 0.28598 -0.12361 0.26714 -0.12969 0.28629 C -0.1342 0.30111 -0.12622 0.28412 -0.13333 0.30204 C -0.13646 0.30976 -0.13872 0.31346 -0.14097 0.32242 C -0.14167 0.32582 -0.14236 0.3289 -0.1434 0.33199 C -0.14497 0.33662 -0.14861 0.34558 -0.14861 0.34589 C -0.15018 0.35423 -0.1533 0.36164 -0.15486 0.37029 C -0.15799 0.38696 -0.16181 0.40457 -0.16615 0.42032 C -0.17292 0.47158 -0.18125 0.5352 -0.19757 0.57937 C -0.20139 0.59018 -0.20417 0.60469 -0.20903 0.61365 C -0.21198 0.63002 -0.20781 0.61056 -0.21406 0.62724 C -0.21476 0.6294 -0.21458 0.63218 -0.21528 0.63403 C -0.2184 0.64299 -0.22344 0.65349 -0.22778 0.66121 C -0.23021 0.67418 -0.23768 0.68591 -0.24288 0.69549 C -0.2467 0.70259 -0.24792 0.7063 -0.25313 0.70939 C -0.26545 0.72421 -0.27604 0.74212 -0.2882 0.75695 C -0.30156 0.77301 -0.31649 0.78598 -0.32969 0.80234 C -0.33229 0.80574 -0.33577 0.80451 -0.33854 0.80698 C -0.34653 0.81501 -0.3533 0.82551 -0.3625 0.82952 C -0.37049 0.8394 -0.3809 0.84218 -0.38889 0.85238 C -0.39028 0.85423 -0.39115 0.85763 -0.39254 0.85917 C -0.39531 0.86226 -0.39879 0.86288 -0.40139 0.86596 C -0.40538 0.86998 -0.40851 0.87677 -0.41285 0.87955 C -0.41875 0.88295 -0.4342 0.90024 -0.43924 0.9092 C -0.45052 0.92958 -0.46163 0.95028 -0.47205 0.97282 C -0.47795 0.98517 -0.48229 1.00741 -0.48958 1.01606 C -0.49288 1.0281 -0.49601 1.04076 -0.49965 1.05219 C -0.50104 1.05713 -0.50365 1.06084 -0.50452 1.06578 C -0.5066 1.07628 -0.5092 1.08554 -0.51354 1.09326 C -0.51511 1.10253 -0.51736 1.10685 -0.52101 1.11365 C -0.5224 1.12044 -0.52361 1.12724 -0.52483 1.13403 C -0.52535 1.13681 -0.52726 1.14113 -0.52726 1.14144 " pathEditMode="relative" rAng="0" ptsTypes="ffffffffffffffffffffffffffffffffffffffA">
                                      <p:cBhvr>
                                        <p:cTn id="51" dur="5750" fill="hold"/>
                                        <p:tgtEl>
                                          <p:spTgt spid="41"/>
                                        </p:tgtEl>
                                        <p:attrNameLst>
                                          <p:attrName>ppt_x</p:attrName>
                                          <p:attrName>ppt_y</p:attrName>
                                        </p:attrNameLst>
                                      </p:cBhvr>
                                      <p:rCtr x="-26372" y="57041"/>
                                    </p:animMotion>
                                  </p:childTnLst>
                                </p:cTn>
                              </p:par>
                              <p:par>
                                <p:cTn id="52" presetID="8" presetClass="emph" presetSubtype="0" fill="hold" nodeType="withEffect">
                                  <p:stCondLst>
                                    <p:cond delay="3000"/>
                                  </p:stCondLst>
                                  <p:childTnLst>
                                    <p:animRot by="21600000">
                                      <p:cBhvr>
                                        <p:cTn id="53" dur="6000" fill="hold"/>
                                        <p:tgtEl>
                                          <p:spTgt spid="41"/>
                                        </p:tgtEl>
                                        <p:attrNameLst>
                                          <p:attrName>r</p:attrName>
                                        </p:attrNameLst>
                                      </p:cBhvr>
                                    </p:animRot>
                                  </p:childTnLst>
                                </p:cTn>
                              </p:par>
                              <p:par>
                                <p:cTn id="54" presetID="0" presetClass="path" presetSubtype="0" accel="50000" decel="50000" fill="hold" nodeType="withEffect">
                                  <p:stCondLst>
                                    <p:cond delay="250"/>
                                  </p:stCondLst>
                                  <p:childTnLst>
                                    <p:animMotion origin="layout" path="M 4.72222E-6 4.93827E-7 C -0.00747 0.01697 -0.01511 0.03272 -0.02153 0.05093 C -0.02309 0.05401 -0.02188 0.05895 -0.02309 0.06265 C -0.02553 0.07253 -0.03855 0.08704 -0.04306 0.09383 C -0.04809 0.10093 -0.05174 0.11111 -0.0573 0.11481 C -0.06181 0.12716 -0.06823 0.13889 -0.075 0.14753 C -0.08369 0.17407 -0.09566 0.19599 -0.10539 0.22191 C -0.11285 0.24167 -0.11667 0.26759 -0.1257 0.28488 C -0.12848 0.30093 -0.12466 0.28117 -0.13073 0.30123 C -0.13542 0.31697 -0.12726 0.29907 -0.13455 0.3179 C -0.13768 0.32593 -0.13994 0.32994 -0.14219 0.3392 C -0.14289 0.3429 -0.14358 0.34599 -0.14462 0.34938 C -0.14619 0.35432 -0.14983 0.36358 -0.14983 0.36389 C -0.15139 0.37284 -0.15452 0.38056 -0.15625 0.38951 C -0.15938 0.4071 -0.1632 0.42562 -0.16754 0.44228 C -0.17431 0.4963 -0.18282 0.56296 -0.19914 0.60957 C -0.20313 0.62099 -0.20591 0.63611 -0.21077 0.64568 C -0.21372 0.66296 -0.20955 0.64228 -0.2158 0.65988 C -0.2165 0.66204 -0.21632 0.66512 -0.21702 0.66697 C -0.22014 0.67654 -0.22535 0.68765 -0.22969 0.69568 C -0.23212 0.70926 -0.23959 0.7216 -0.24497 0.73179 C -0.24879 0.7392 -0.25 0.74321 -0.25521 0.7463 C -0.26771 0.76204 -0.2783 0.78086 -0.29063 0.7966 C -0.304 0.81358 -0.3191 0.82716 -0.33247 0.84444 C -0.33507 0.84784 -0.33855 0.8466 -0.34132 0.84938 C -0.34931 0.85772 -0.35625 0.86883 -0.36546 0.87315 C -0.37344 0.88333 -0.38403 0.88642 -0.39202 0.89691 C -0.39341 0.89907 -0.39428 0.90247 -0.39566 0.90432 C -0.39844 0.90741 -0.40209 0.90802 -0.40469 0.91142 C -0.40869 0.91543 -0.41181 0.92284 -0.41615 0.92562 C -0.42223 0.92932 -0.43768 0.94753 -0.44271 0.95679 C -0.45417 0.97839 -0.46546 1 -0.47587 1.02376 C -0.48178 1.03673 -0.48612 1.06018 -0.49358 1.06914 C -0.49688 1.08179 -0.5 1.09506 -0.50365 1.1071 C -0.50504 1.11235 -0.50764 1.11636 -0.50851 1.1216 C -0.51077 1.13241 -0.51337 1.14228 -0.51771 1.15031 C -0.51928 1.16018 -0.52153 1.16481 -0.52518 1.17191 C -0.52657 1.17901 -0.52778 1.18611 -0.529 1.19321 C -0.52952 1.1963 -0.53143 1.20062 -0.53143 1.20123 " pathEditMode="relative" rAng="0" ptsTypes="ffffffffffffffffffffffffffffffffffffffA">
                                      <p:cBhvr>
                                        <p:cTn id="55" dur="5750" fill="hold"/>
                                        <p:tgtEl>
                                          <p:spTgt spid="28"/>
                                        </p:tgtEl>
                                        <p:attrNameLst>
                                          <p:attrName>ppt_x</p:attrName>
                                          <p:attrName>ppt_y</p:attrName>
                                        </p:attrNameLst>
                                      </p:cBhvr>
                                      <p:rCtr x="-26580" y="60062"/>
                                    </p:animMotion>
                                  </p:childTnLst>
                                </p:cTn>
                              </p:par>
                              <p:par>
                                <p:cTn id="56" presetID="8" presetClass="emph" presetSubtype="0" fill="hold" nodeType="withEffect">
                                  <p:stCondLst>
                                    <p:cond delay="250"/>
                                  </p:stCondLst>
                                  <p:childTnLst>
                                    <p:animRot by="21600000">
                                      <p:cBhvr>
                                        <p:cTn id="57" dur="6000" fill="hold"/>
                                        <p:tgtEl>
                                          <p:spTgt spid="28"/>
                                        </p:tgtEl>
                                        <p:attrNameLst>
                                          <p:attrName>r</p:attrName>
                                        </p:attrNameLst>
                                      </p:cBhvr>
                                    </p:animRot>
                                  </p:childTnLst>
                                </p:cTn>
                              </p:par>
                              <p:par>
                                <p:cTn id="58" presetID="0" presetClass="path" presetSubtype="0" accel="50000" decel="50000" fill="hold" nodeType="withEffect">
                                  <p:stCondLst>
                                    <p:cond delay="2250"/>
                                  </p:stCondLst>
                                  <p:childTnLst>
                                    <p:animMotion origin="layout" path="M -8.67362E-19 6.34342E-6 C -0.00729 0.00433 -0.01198 0.00958 -0.01841 0.01761 C -0.02309 0.02286 -0.02952 0.02626 -0.0342 0.03243 C -0.03559 0.03429 -0.03629 0.03737 -0.03785 0.03861 C -0.04393 0.0451 -0.05122 0.04757 -0.05729 0.05405 C -0.06268 0.05961 -0.06632 0.06579 -0.07205 0.06918 C -0.07552 0.07567 -0.08229 0.08216 -0.08664 0.08679 C -0.08907 0.08957 -0.09393 0.09544 -0.09393 0.09544 C -0.09479 0.0976 -0.09532 0.10007 -0.09636 0.10192 C -0.09861 0.10532 -0.10191 0.10655 -0.10365 0.11057 C -0.10834 0.12138 -0.1132 0.12879 -0.11962 0.13651 C -0.1224 0.15164 -0.13039 0.16461 -0.13664 0.17573 C -0.13785 0.17758 -0.1382 0.1816 -0.13907 0.18438 C -0.14254 0.19488 -0.14896 0.21063 -0.15365 0.21897 C -0.15539 0.22854 -0.15764 0.23503 -0.16111 0.24275 C -0.16441 0.26066 -0.15973 0.23873 -0.16476 0.25387 C -0.16736 0.2619 -0.16875 0.26962 -0.17205 0.27734 C -0.17587 0.29772 -0.16962 0.26807 -0.17691 0.29031 C -0.17778 0.29309 -0.17743 0.29649 -0.17813 0.29927 C -0.17986 0.30668 -0.18351 0.31347 -0.18542 0.32088 C -0.19427 0.3564 -0.18264 0.31378 -0.18907 0.34497 C -0.18959 0.34744 -0.1908 0.34899 -0.1915 0.35146 C -0.19358 0.35887 -0.19445 0.36752 -0.19636 0.37524 C -0.2 0.39006 -0.20087 0.40705 -0.20608 0.42064 C -0.20851 0.43824 -0.2132 0.45245 -0.21719 0.46851 C -0.22153 0.4858 -0.22327 0.50927 -0.23056 0.52286 C -0.23195 0.53305 -0.23368 0.53707 -0.23785 0.54417 C -0.24011 0.55652 -0.24497 0.56517 -0.24757 0.57691 C -0.25139 0.59358 -0.25729 0.60872 -0.26354 0.6223 C -0.26962 0.6362 -0.27361 0.65133 -0.28056 0.66369 C -0.28229 0.67326 -0.28785 0.67944 -0.2915 0.68747 C -0.29497 0.69488 -0.29532 0.70167 -0.3 0.70723 C -0.30782 0.72823 -0.31789 0.74615 -0.32691 0.7656 C -0.33282 0.77826 -0.33733 0.79309 -0.34393 0.80482 C -0.34532 0.81193 -0.35 0.82428 -0.35 0.82428 C -0.35035 0.82706 -0.35052 0.83015 -0.35122 0.83293 C -0.35261 0.83756 -0.35521 0.84096 -0.35608 0.8459 C -0.35816 0.85671 -0.36042 0.86752 -0.36233 0.87864 C -0.36372 0.89964 -0.36771 0.91847 -0.36962 0.93917 C -0.37118 0.95492 -0.37101 0.96387 -0.37205 0.98055 C -0.3724 0.98704 -0.37431 0.99321 -0.37448 1.00001 C -0.37483 1.02687 -0.37448 1.05343 -0.37448 1.0803 " pathEditMode="relative" ptsTypes="fffffffffffffffffffffffffffffffffffffffffA">
                                      <p:cBhvr>
                                        <p:cTn id="59" dur="5750" fill="hold"/>
                                        <p:tgtEl>
                                          <p:spTgt spid="42"/>
                                        </p:tgtEl>
                                        <p:attrNameLst>
                                          <p:attrName>ppt_x</p:attrName>
                                          <p:attrName>ppt_y</p:attrName>
                                        </p:attrNameLst>
                                      </p:cBhvr>
                                    </p:animMotion>
                                  </p:childTnLst>
                                </p:cTn>
                              </p:par>
                              <p:par>
                                <p:cTn id="60" presetID="8" presetClass="emph" presetSubtype="0" fill="hold" nodeType="withEffect">
                                  <p:stCondLst>
                                    <p:cond delay="2250"/>
                                  </p:stCondLst>
                                  <p:childTnLst>
                                    <p:animRot by="21600000">
                                      <p:cBhvr>
                                        <p:cTn id="61" dur="6000" fill="hold"/>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7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9200" y="1003300"/>
            <a:ext cx="7088188" cy="36258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996950"/>
            <a:ext cx="300037" cy="36337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6050" y="3027363"/>
            <a:ext cx="1506538" cy="122237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4"/>
          <p:cNvSpPr>
            <a:spLocks noChangeArrowheads="1"/>
          </p:cNvSpPr>
          <p:nvPr/>
        </p:nvSpPr>
        <p:spPr bwMode="auto">
          <a:xfrm>
            <a:off x="6781800" y="1735138"/>
            <a:ext cx="609600" cy="12287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algn="l">
              <a:lnSpc>
                <a:spcPct val="85000"/>
              </a:lnSpc>
            </a:pPr>
            <a:r>
              <a:rPr lang="zh-CN" altLang="en-US" sz="2200" b="1" baseline="0">
                <a:solidFill>
                  <a:srgbClr val="FFFFFF"/>
                </a:solidFill>
                <a:ea typeface="楷体" panose="02010609060101010101" pitchFamily="49" charset="-122"/>
              </a:rPr>
              <a:t>标题</a:t>
            </a:r>
            <a:endParaRPr lang="zh-CN" altLang="en-US" sz="2200" b="1" baseline="0">
              <a:solidFill>
                <a:srgbClr val="FFFFFF"/>
              </a:solidFill>
              <a:ea typeface="楷体" panose="02010609060101010101" pitchFamily="49" charset="-122"/>
            </a:endParaRPr>
          </a:p>
          <a:p>
            <a:pPr algn="l">
              <a:lnSpc>
                <a:spcPct val="85000"/>
              </a:lnSpc>
            </a:pPr>
            <a:r>
              <a:rPr lang="zh-CN" altLang="en-US" sz="2200" b="1" baseline="0">
                <a:solidFill>
                  <a:srgbClr val="FFFFFF"/>
                </a:solidFill>
                <a:ea typeface="楷体" panose="02010609060101010101" pitchFamily="49" charset="-122"/>
              </a:rPr>
              <a:t>内容</a:t>
            </a:r>
            <a:endParaRPr lang="zh-CN" altLang="en-US" sz="2200" b="1" baseline="0">
              <a:solidFill>
                <a:srgbClr val="FFFFFF"/>
              </a:solidFill>
              <a:ea typeface="楷体" panose="02010609060101010101" pitchFamily="49" charset="-122"/>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指导思想</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460500" y="1525270"/>
            <a:ext cx="6336030" cy="2217420"/>
          </a:xfrm>
          <a:prstGeom prst="rect">
            <a:avLst/>
          </a:prstGeom>
          <a:noFill/>
        </p:spPr>
        <p:txBody>
          <a:bodyPr wrap="square" rtlCol="0" anchor="t">
            <a:spAutoFit/>
          </a:bodyPr>
          <a:p>
            <a:pPr indent="711200" algn="l" eaLnBrk="1" latinLnBrk="0" hangingPunct="1">
              <a:lnSpc>
                <a:spcPct val="190000"/>
              </a:lnSpc>
              <a:extLst>
                <a:ext uri="{35155182-B16C-46BC-9424-99874614C6A1}">
                  <wpsdc:indentchars xmlns:wpsdc="http://www.wps.cn/officeDocument/2017/drawingmlCustomData" val="200" checksum="3773799597"/>
                </a:ext>
              </a:extLst>
            </a:pPr>
            <a:r>
              <a:rPr lang="zh-CN" altLang="en-US" sz="2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以“善真”文化为核心，践行“至善求真，适性扬才”办学理念，做好学校三年主动发展规划的启承转合，激活内动力再突破，保持内定力再出发，增强内生力再创生，重建校园新生活。</a:t>
            </a:r>
            <a:endParaRPr lang="zh-CN" altLang="en-US" sz="2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slide(fromLeft)">
                                      <p:cBhvr>
                                        <p:cTn id="14" dur="3000"/>
                                        <p:tgtEl>
                                          <p:spTgt spid="15"/>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childTnLst>
                          </p:cTn>
                        </p:par>
                        <p:par>
                          <p:cTn id="19" fill="hold">
                            <p:stCondLst>
                              <p:cond delay="5000"/>
                            </p:stCondLst>
                            <p:childTnLst>
                              <p:par>
                                <p:cTn id="20" presetID="23" presetClass="entr" presetSubtype="16"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fltVal val="0"/>
                                          </p:val>
                                        </p:tav>
                                        <p:tav tm="100000">
                                          <p:val>
                                            <p:strVal val="#ppt_w"/>
                                          </p:val>
                                        </p:tav>
                                      </p:tavLst>
                                    </p:anim>
                                    <p:anim calcmode="lin" valueType="num">
                                      <p:cBhvr>
                                        <p:cTn id="23" dur="1000" fill="hold"/>
                                        <p:tgtEl>
                                          <p:spTgt spid="36"/>
                                        </p:tgtEl>
                                        <p:attrNameLst>
                                          <p:attrName>ppt_h</p:attrName>
                                        </p:attrNameLst>
                                      </p:cBhvr>
                                      <p:tavLst>
                                        <p:tav tm="0">
                                          <p:val>
                                            <p:fltVal val="0"/>
                                          </p:val>
                                        </p:tav>
                                        <p:tav tm="100000">
                                          <p:val>
                                            <p:strVal val="#ppt_h"/>
                                          </p:val>
                                        </p:tav>
                                      </p:tavLst>
                                    </p:anim>
                                  </p:childTnLst>
                                </p:cTn>
                              </p:par>
                              <p:par>
                                <p:cTn id="24" presetID="22" presetClass="entr" presetSubtype="8" fill="hold" grpId="0" nodeType="withEffect">
                                  <p:stCondLst>
                                    <p:cond delay="0"/>
                                  </p:stCondLst>
                                  <p:childTnLst>
                                    <p:set>
                                      <p:cBhvr>
                                        <p:cTn id="25" dur="2000" fill="hold">
                                          <p:stCondLst>
                                            <p:cond delay="0"/>
                                          </p:stCondLst>
                                        </p:cTn>
                                        <p:tgtEl>
                                          <p:spTgt spid="2"/>
                                        </p:tgtEl>
                                        <p:attrNameLst>
                                          <p:attrName>style.visibility</p:attrName>
                                        </p:attrNameLst>
                                      </p:cBhvr>
                                      <p:to>
                                        <p:strVal val="visible"/>
                                      </p:to>
                                    </p:set>
                                    <p:animEffect transition="in" filter="wipe(left)">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Sy\f\常用内页素材5\00004副本.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7737"/>
            <a:ext cx="9145588" cy="522219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5663889" flipH="1">
            <a:off x="3681261" y="568608"/>
            <a:ext cx="2000385" cy="189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F:\360安全浏览器下载\水墨\1402\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1394" y="1886744"/>
            <a:ext cx="833815" cy="444724"/>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994" y="1072576"/>
            <a:ext cx="715044" cy="890368"/>
          </a:xfrm>
          <a:prstGeom prst="rect">
            <a:avLst/>
          </a:prstGeom>
        </p:spPr>
      </p:pic>
      <p:pic>
        <p:nvPicPr>
          <p:cNvPr id="4098" name="Picture 2" descr="\\Sy\e\我图PPT\00001PNG素材\中国风\古典边框.png"/>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286794" y="2439728"/>
            <a:ext cx="4627553" cy="818616"/>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3786610" y="2621196"/>
            <a:ext cx="1706880" cy="460375"/>
          </a:xfrm>
          <a:prstGeom prst="rect">
            <a:avLst/>
          </a:prstGeom>
        </p:spPr>
        <p:txBody>
          <a:bodyPr wrap="none">
            <a:spAutoFit/>
            <a:scene3d>
              <a:camera prst="orthographicFront"/>
              <a:lightRig rig="threePt" dir="t"/>
            </a:scene3d>
          </a:bodyPr>
          <a:lstStyle/>
          <a:p>
            <a:pPr lvl="0" algn="ctr" fontAlgn="auto">
              <a:lnSpc>
                <a:spcPct val="80000"/>
              </a:lnSpc>
              <a:spcBef>
                <a:spcPts val="0"/>
              </a:spcBef>
              <a:spcAft>
                <a:spcPts val="0"/>
              </a:spcAft>
              <a:defRPr/>
            </a:pPr>
            <a:r>
              <a:rPr lang="zh-CN" altLang="en-US" sz="3000" b="1" kern="0" baseline="0" dirty="0">
                <a:ln w="9525">
                  <a:solidFill>
                    <a:schemeClr val="bg1"/>
                  </a:solidFill>
                  <a:prstDash val="solid"/>
                </a:ln>
                <a:solidFill>
                  <a:srgbClr val="0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rPr>
              <a:t>办学目标</a:t>
            </a:r>
            <a:endParaRPr lang="zh-CN" altLang="en-US" sz="3000" b="1" kern="0" baseline="0" dirty="0">
              <a:ln w="9525">
                <a:solidFill>
                  <a:schemeClr val="bg1"/>
                </a:solidFill>
                <a:prstDash val="solid"/>
              </a:ln>
              <a:solidFill>
                <a:srgbClr val="0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endParaRPr>
          </a:p>
        </p:txBody>
      </p:sp>
      <p:pic>
        <p:nvPicPr>
          <p:cNvPr id="26" name="Picture 2" descr="C:\Users\Thinkpad\Desktop\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5782" y="3382013"/>
            <a:ext cx="1572958" cy="13714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Thinkpad\Desktop\12345.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7778" b="77291"/>
          <a:stretch>
            <a:fillRect/>
          </a:stretch>
        </p:blipFill>
        <p:spPr bwMode="auto">
          <a:xfrm>
            <a:off x="-1" y="0"/>
            <a:ext cx="2709412" cy="15579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Thinkpad\Desktop\777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489089">
            <a:off x="7346270" y="-742166"/>
            <a:ext cx="191982" cy="2619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Thinkpad\Desktop\3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5918163">
            <a:off x="6931236" y="-447112"/>
            <a:ext cx="180983" cy="9999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Thinkpad\Desktop\3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8826" y="-292011"/>
            <a:ext cx="100990" cy="15998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Thinkpad\Desktop\5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580517">
            <a:off x="7051488" y="-237663"/>
            <a:ext cx="199108" cy="1487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Thinkpad\Desktop\54.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8694191">
            <a:off x="7498946" y="-298993"/>
            <a:ext cx="210480" cy="11448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Thinkpad\Desktop\555.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87902" y="-333562"/>
            <a:ext cx="112490" cy="125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500"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21600000">
                                      <p:cBhvr>
                                        <p:cTn id="10" dur="500" fill="hold"/>
                                        <p:tgtEl>
                                          <p:spTgt spid="29"/>
                                        </p:tgtEl>
                                        <p:attrNameLst>
                                          <p:attrName>r</p:attrName>
                                        </p:attrNameLst>
                                      </p:cBhvr>
                                    </p:animRot>
                                  </p:childTnLst>
                                </p:cTn>
                              </p:par>
                              <p:par>
                                <p:cTn id="11" presetID="53" presetClass="entr" presetSubtype="16" fill="hold" nodeType="withEffect">
                                  <p:stCondLst>
                                    <p:cond delay="500"/>
                                  </p:stCondLst>
                                  <p:childTnLst>
                                    <p:set>
                                      <p:cBhvr>
                                        <p:cTn id="12" dur="500"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nodeType="withEffect">
                                  <p:stCondLst>
                                    <p:cond delay="1100"/>
                                  </p:stCondLst>
                                  <p:childTnLst>
                                    <p:set>
                                      <p:cBhvr>
                                        <p:cTn id="17" dur="500"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500" fill="hold">
                                          <p:stCondLst>
                                            <p:cond delay="0"/>
                                          </p:stCondLst>
                                        </p:cTn>
                                        <p:tgtEl>
                                          <p:spTgt spid="4098"/>
                                        </p:tgtEl>
                                        <p:attrNameLst>
                                          <p:attrName>style.visibility</p:attrName>
                                        </p:attrNameLst>
                                      </p:cBhvr>
                                      <p:to>
                                        <p:strVal val="visible"/>
                                      </p:to>
                                    </p:set>
                                    <p:anim calcmode="lin" valueType="num">
                                      <p:cBhvr>
                                        <p:cTn id="22" dur="500" fill="hold"/>
                                        <p:tgtEl>
                                          <p:spTgt spid="4098"/>
                                        </p:tgtEl>
                                        <p:attrNameLst>
                                          <p:attrName>ppt_w</p:attrName>
                                        </p:attrNameLst>
                                      </p:cBhvr>
                                      <p:tavLst>
                                        <p:tav tm="0">
                                          <p:val>
                                            <p:strVal val="#ppt_w*0.70"/>
                                          </p:val>
                                        </p:tav>
                                        <p:tav tm="100000">
                                          <p:val>
                                            <p:strVal val="#ppt_w"/>
                                          </p:val>
                                        </p:tav>
                                      </p:tavLst>
                                    </p:anim>
                                    <p:anim calcmode="lin" valueType="num">
                                      <p:cBhvr>
                                        <p:cTn id="23" dur="500" fill="hold"/>
                                        <p:tgtEl>
                                          <p:spTgt spid="4098"/>
                                        </p:tgtEl>
                                        <p:attrNameLst>
                                          <p:attrName>ppt_h</p:attrName>
                                        </p:attrNameLst>
                                      </p:cBhvr>
                                      <p:tavLst>
                                        <p:tav tm="0">
                                          <p:val>
                                            <p:strVal val="#ppt_h"/>
                                          </p:val>
                                        </p:tav>
                                        <p:tav tm="100000">
                                          <p:val>
                                            <p:strVal val="#ppt_h"/>
                                          </p:val>
                                        </p:tav>
                                      </p:tavLst>
                                    </p:anim>
                                    <p:animEffect transition="in" filter="fade">
                                      <p:cBhvr>
                                        <p:cTn id="24" dur="500"/>
                                        <p:tgtEl>
                                          <p:spTgt spid="4098"/>
                                        </p:tgtEl>
                                      </p:cBhvr>
                                    </p:animEffect>
                                  </p:childTnLst>
                                </p:cTn>
                              </p:par>
                              <p:par>
                                <p:cTn id="25" presetID="22" presetClass="entr" presetSubtype="8" fill="hold" grpId="0" nodeType="withEffect">
                                  <p:stCondLst>
                                    <p:cond delay="0"/>
                                  </p:stCondLst>
                                  <p:childTnLst>
                                    <p:set>
                                      <p:cBhvr>
                                        <p:cTn id="26" dur="500"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1000"/>
                            </p:stCondLst>
                            <p:childTnLst>
                              <p:par>
                                <p:cTn id="29" presetID="55" presetClass="entr" presetSubtype="0" fill="hold" nodeType="afterEffect">
                                  <p:stCondLst>
                                    <p:cond delay="500"/>
                                  </p:stCondLst>
                                  <p:childTnLst>
                                    <p:set>
                                      <p:cBhvr>
                                        <p:cTn id="30" dur="500"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500"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39" dur="500" fill="hold"/>
                                        <p:tgtEl>
                                          <p:spTgt spid="45"/>
                                        </p:tgtEl>
                                        <p:attrNameLst>
                                          <p:attrName>ppt_x</p:attrName>
                                          <p:attrName>ppt_y</p:attrName>
                                        </p:attrNameLst>
                                      </p:cBhvr>
                                      <p:rCtr x="-21649" y="54416"/>
                                    </p:animMotion>
                                  </p:childTnLst>
                                </p:cTn>
                              </p:par>
                              <p:par>
                                <p:cTn id="40" presetID="8" presetClass="emph" presetSubtype="0" fill="hold" nodeType="withEffect">
                                  <p:stCondLst>
                                    <p:cond delay="0"/>
                                  </p:stCondLst>
                                  <p:childTnLst>
                                    <p:animRot by="21600000">
                                      <p:cBhvr>
                                        <p:cTn id="41" dur="500" fill="hold"/>
                                        <p:tgtEl>
                                          <p:spTgt spid="45"/>
                                        </p:tgtEl>
                                        <p:attrNameLst>
                                          <p:attrName>r</p:attrName>
                                        </p:attrNameLst>
                                      </p:cBhvr>
                                    </p:animRot>
                                  </p:childTnLst>
                                </p:cTn>
                              </p:par>
                              <p:par>
                                <p:cTn id="42" presetID="0" presetClass="path" presetSubtype="0" accel="50000" decel="50000" fill="hold" nodeType="withEffect">
                                  <p:stCondLst>
                                    <p:cond delay="25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43" dur="500" fill="hold"/>
                                        <p:tgtEl>
                                          <p:spTgt spid="44"/>
                                        </p:tgtEl>
                                        <p:attrNameLst>
                                          <p:attrName>ppt_x</p:attrName>
                                          <p:attrName>ppt_y</p:attrName>
                                        </p:attrNameLst>
                                      </p:cBhvr>
                                      <p:rCtr x="-21649" y="54416"/>
                                    </p:animMotion>
                                  </p:childTnLst>
                                </p:cTn>
                              </p:par>
                              <p:par>
                                <p:cTn id="44" presetID="8" presetClass="emph" presetSubtype="0" fill="hold" nodeType="withEffect">
                                  <p:stCondLst>
                                    <p:cond delay="250"/>
                                  </p:stCondLst>
                                  <p:childTnLst>
                                    <p:animRot by="21600000">
                                      <p:cBhvr>
                                        <p:cTn id="45" dur="500" fill="hold"/>
                                        <p:tgtEl>
                                          <p:spTgt spid="44"/>
                                        </p:tgtEl>
                                        <p:attrNameLst>
                                          <p:attrName>r</p:attrName>
                                        </p:attrNameLst>
                                      </p:cBhvr>
                                    </p:animRot>
                                  </p:childTnLst>
                                </p:cTn>
                              </p:par>
                              <p:par>
                                <p:cTn id="46" presetID="0" presetClass="path" presetSubtype="0" accel="50000" decel="50000" fill="hold" nodeType="withEffect">
                                  <p:stCondLst>
                                    <p:cond delay="1250"/>
                                  </p:stCondLst>
                                  <p:childTnLst>
                                    <p:animMotion origin="layout" path="M -0.00034 0.00031 C -0.00972 0.01143 0.00174 -0.00308 -0.0085 0.01452 C -0.01962 0.03367 -0.02413 0.0383 -0.03281 0.06115 C -0.03646 0.07011 -0.04027 0.07659 -0.04392 0.08524 C -0.04583 0.08957 -0.0493 0.09914 -0.0493 0.09945 C -0.05139 0.11304 -0.05677 0.12014 -0.06024 0.13218 C -0.06337 0.1433 -0.06545 0.15195 -0.06979 0.16276 C -0.08159 0.19241 -0.06788 0.1572 -0.07656 0.17944 C -0.0776 0.18191 -0.07934 0.18654 -0.07934 0.18685 C -0.08142 0.20167 -0.08923 0.21186 -0.09288 0.22669 C -0.09496 0.23503 -0.10121 0.25016 -0.10121 0.25047 C -0.10312 0.26004 -0.10659 0.26684 -0.10937 0.27641 C -0.11597 0.29926 -0.11892 0.32798 -0.12708 0.34929 C -0.12986 0.37431 -0.13663 0.39747 -0.13923 0.42249 C -0.14097 0.44164 -0.14253 0.46325 -0.146 0.48178 C -0.14705 0.50433 -0.14826 0.52842 -0.15295 0.55004 C -0.15712 0.59296 -0.15729 0.63774 -0.16389 0.68005 C -0.16597 0.69364 -0.16805 0.70661 -0.17066 0.71989 C -0.1717 0.72453 -0.17239 0.72947 -0.17343 0.7341 C -0.17378 0.73657 -0.17465 0.7412 -0.17465 0.74151 C -0.17656 0.76931 -0.18038 0.79463 -0.18559 0.8215 C -0.1875 0.83107 -0.19149 0.84219 -0.19375 0.85238 C -0.20052 0.88234 -0.20677 0.91477 -0.21701 0.94164 C -0.21944 0.95862 -0.22517 0.97128 -0.22934 0.98672 C -0.23107 0.99321 -0.23229 1 -0.23472 1.00556 C -0.23646 1.0102 -0.2401 1.01977 -0.2401 1.02008 C -0.24288 1.0383 -0.24774 1.05529 -0.25104 1.07412 C -0.25382 1.0908 -0.25364 1.08277 -0.25364 1.0908 " pathEditMode="relative" rAng="0" ptsTypes="fffffffffffffffffffffffffffA">
                                      <p:cBhvr>
                                        <p:cTn id="47" dur="500" fill="hold"/>
                                        <p:tgtEl>
                                          <p:spTgt spid="43"/>
                                        </p:tgtEl>
                                        <p:attrNameLst>
                                          <p:attrName>ppt_x</p:attrName>
                                          <p:attrName>ppt_y</p:attrName>
                                        </p:attrNameLst>
                                      </p:cBhvr>
                                      <p:rCtr x="-12569" y="54355"/>
                                    </p:animMotion>
                                  </p:childTnLst>
                                </p:cTn>
                              </p:par>
                              <p:par>
                                <p:cTn id="48" presetID="8" presetClass="emph" presetSubtype="0" fill="hold" nodeType="withEffect">
                                  <p:stCondLst>
                                    <p:cond delay="1250"/>
                                  </p:stCondLst>
                                  <p:childTnLst>
                                    <p:animRot by="21600000">
                                      <p:cBhvr>
                                        <p:cTn id="49" dur="500" fill="hold"/>
                                        <p:tgtEl>
                                          <p:spTgt spid="43"/>
                                        </p:tgtEl>
                                        <p:attrNameLst>
                                          <p:attrName>r</p:attrName>
                                        </p:attrNameLst>
                                      </p:cBhvr>
                                    </p:animRot>
                                  </p:childTnLst>
                                </p:cTn>
                              </p:par>
                              <p:par>
                                <p:cTn id="50" presetID="0" presetClass="path" presetSubtype="0" accel="50000" decel="50000" fill="hold" nodeType="withEffect">
                                  <p:stCondLst>
                                    <p:cond delay="3000"/>
                                  </p:stCondLst>
                                  <p:childTnLst>
                                    <p:animMotion origin="layout" path="M 1.66667E-6 2.77949E-6 C -0.00729 0.01606 -0.01493 0.03088 -0.02136 0.04818 C -0.02274 0.05126 -0.0217 0.0559 -0.02274 0.05929 C -0.02518 0.06887 -0.0382 0.08246 -0.04271 0.08894 C -0.04757 0.09574 -0.05122 0.10562 -0.05677 0.10902 C -0.06129 0.12106 -0.06754 0.13218 -0.07431 0.14052 C -0.08299 0.16553 -0.09479 0.18653 -0.10452 0.21124 C -0.11181 0.22977 -0.11563 0.25417 -0.12465 0.27053 C -0.12743 0.28598 -0.12361 0.26714 -0.12969 0.28629 C -0.1342 0.30111 -0.12622 0.28412 -0.13333 0.30204 C -0.13646 0.30976 -0.13872 0.31346 -0.14097 0.32242 C -0.14167 0.32582 -0.14236 0.3289 -0.1434 0.33199 C -0.14497 0.33662 -0.14861 0.34558 -0.14861 0.34589 C -0.15018 0.35423 -0.1533 0.36164 -0.15486 0.37029 C -0.15799 0.38696 -0.16181 0.40457 -0.16615 0.42032 C -0.17292 0.47158 -0.18125 0.5352 -0.19757 0.57937 C -0.20139 0.59018 -0.20417 0.60469 -0.20903 0.61365 C -0.21198 0.63002 -0.20781 0.61056 -0.21406 0.62724 C -0.21476 0.6294 -0.21458 0.63218 -0.21528 0.63403 C -0.2184 0.64299 -0.22344 0.65349 -0.22778 0.66121 C -0.23021 0.67418 -0.23768 0.68591 -0.24288 0.69549 C -0.2467 0.70259 -0.24792 0.7063 -0.25313 0.70939 C -0.26545 0.72421 -0.27604 0.74212 -0.2882 0.75695 C -0.30156 0.77301 -0.31649 0.78598 -0.32969 0.80234 C -0.33229 0.80574 -0.33577 0.80451 -0.33854 0.80698 C -0.34653 0.81501 -0.3533 0.82551 -0.3625 0.82952 C -0.37049 0.8394 -0.3809 0.84218 -0.38889 0.85238 C -0.39028 0.85423 -0.39115 0.85763 -0.39254 0.85917 C -0.39531 0.86226 -0.39879 0.86288 -0.40139 0.86596 C -0.40538 0.86998 -0.40851 0.87677 -0.41285 0.87955 C -0.41875 0.88295 -0.4342 0.90024 -0.43924 0.9092 C -0.45052 0.92958 -0.46163 0.95028 -0.47205 0.97282 C -0.47795 0.98517 -0.48229 1.00741 -0.48958 1.01606 C -0.49288 1.0281 -0.49601 1.04076 -0.49965 1.05219 C -0.50104 1.05713 -0.50365 1.06084 -0.50452 1.06578 C -0.5066 1.07628 -0.5092 1.08554 -0.51354 1.09326 C -0.51511 1.10253 -0.51736 1.10685 -0.52101 1.11365 C -0.5224 1.12044 -0.52361 1.12724 -0.52483 1.13403 C -0.52535 1.13681 -0.52726 1.14113 -0.52726 1.14144 " pathEditMode="relative" rAng="0" ptsTypes="ffffffffffffffffffffffffffffffffffffffA">
                                      <p:cBhvr>
                                        <p:cTn id="51" dur="500" fill="hold"/>
                                        <p:tgtEl>
                                          <p:spTgt spid="41"/>
                                        </p:tgtEl>
                                        <p:attrNameLst>
                                          <p:attrName>ppt_x</p:attrName>
                                          <p:attrName>ppt_y</p:attrName>
                                        </p:attrNameLst>
                                      </p:cBhvr>
                                      <p:rCtr x="-26372" y="57041"/>
                                    </p:animMotion>
                                  </p:childTnLst>
                                </p:cTn>
                              </p:par>
                              <p:par>
                                <p:cTn id="52" presetID="8" presetClass="emph" presetSubtype="0" fill="hold" nodeType="withEffect">
                                  <p:stCondLst>
                                    <p:cond delay="3000"/>
                                  </p:stCondLst>
                                  <p:childTnLst>
                                    <p:animRot by="21600000">
                                      <p:cBhvr>
                                        <p:cTn id="53" dur="500" fill="hold"/>
                                        <p:tgtEl>
                                          <p:spTgt spid="41"/>
                                        </p:tgtEl>
                                        <p:attrNameLst>
                                          <p:attrName>r</p:attrName>
                                        </p:attrNameLst>
                                      </p:cBhvr>
                                    </p:animRot>
                                  </p:childTnLst>
                                </p:cTn>
                              </p:par>
                              <p:par>
                                <p:cTn id="54" presetID="0" presetClass="path" presetSubtype="0" accel="50000" decel="50000" fill="hold" nodeType="withEffect">
                                  <p:stCondLst>
                                    <p:cond delay="250"/>
                                  </p:stCondLst>
                                  <p:childTnLst>
                                    <p:animMotion origin="layout" path="M 4.72222E-6 4.93827E-7 C -0.00747 0.01697 -0.01511 0.03272 -0.02153 0.05093 C -0.02309 0.05401 -0.02188 0.05895 -0.02309 0.06265 C -0.02553 0.07253 -0.03855 0.08704 -0.04306 0.09383 C -0.04809 0.10093 -0.05174 0.11111 -0.0573 0.11481 C -0.06181 0.12716 -0.06823 0.13889 -0.075 0.14753 C -0.08369 0.17407 -0.09566 0.19599 -0.10539 0.22191 C -0.11285 0.24167 -0.11667 0.26759 -0.1257 0.28488 C -0.12848 0.30093 -0.12466 0.28117 -0.13073 0.30123 C -0.13542 0.31697 -0.12726 0.29907 -0.13455 0.3179 C -0.13768 0.32593 -0.13994 0.32994 -0.14219 0.3392 C -0.14289 0.3429 -0.14358 0.34599 -0.14462 0.34938 C -0.14619 0.35432 -0.14983 0.36358 -0.14983 0.36389 C -0.15139 0.37284 -0.15452 0.38056 -0.15625 0.38951 C -0.15938 0.4071 -0.1632 0.42562 -0.16754 0.44228 C -0.17431 0.4963 -0.18282 0.56296 -0.19914 0.60957 C -0.20313 0.62099 -0.20591 0.63611 -0.21077 0.64568 C -0.21372 0.66296 -0.20955 0.64228 -0.2158 0.65988 C -0.2165 0.66204 -0.21632 0.66512 -0.21702 0.66697 C -0.22014 0.67654 -0.22535 0.68765 -0.22969 0.69568 C -0.23212 0.70926 -0.23959 0.7216 -0.24497 0.73179 C -0.24879 0.7392 -0.25 0.74321 -0.25521 0.7463 C -0.26771 0.76204 -0.2783 0.78086 -0.29063 0.7966 C -0.304 0.81358 -0.3191 0.82716 -0.33247 0.84444 C -0.33507 0.84784 -0.33855 0.8466 -0.34132 0.84938 C -0.34931 0.85772 -0.35625 0.86883 -0.36546 0.87315 C -0.37344 0.88333 -0.38403 0.88642 -0.39202 0.89691 C -0.39341 0.89907 -0.39428 0.90247 -0.39566 0.90432 C -0.39844 0.90741 -0.40209 0.90802 -0.40469 0.91142 C -0.40869 0.91543 -0.41181 0.92284 -0.41615 0.92562 C -0.42223 0.92932 -0.43768 0.94753 -0.44271 0.95679 C -0.45417 0.97839 -0.46546 1 -0.47587 1.02376 C -0.48178 1.03673 -0.48612 1.06018 -0.49358 1.06914 C -0.49688 1.08179 -0.5 1.09506 -0.50365 1.1071 C -0.50504 1.11235 -0.50764 1.11636 -0.50851 1.1216 C -0.51077 1.13241 -0.51337 1.14228 -0.51771 1.15031 C -0.51928 1.16018 -0.52153 1.16481 -0.52518 1.17191 C -0.52657 1.17901 -0.52778 1.18611 -0.529 1.19321 C -0.52952 1.1963 -0.53143 1.20062 -0.53143 1.20123 " pathEditMode="relative" rAng="0" ptsTypes="ffffffffffffffffffffffffffffffffffffffA">
                                      <p:cBhvr>
                                        <p:cTn id="55" dur="500" fill="hold"/>
                                        <p:tgtEl>
                                          <p:spTgt spid="28"/>
                                        </p:tgtEl>
                                        <p:attrNameLst>
                                          <p:attrName>ppt_x</p:attrName>
                                          <p:attrName>ppt_y</p:attrName>
                                        </p:attrNameLst>
                                      </p:cBhvr>
                                      <p:rCtr x="-26580" y="60062"/>
                                    </p:animMotion>
                                  </p:childTnLst>
                                </p:cTn>
                              </p:par>
                              <p:par>
                                <p:cTn id="56" presetID="8" presetClass="emph" presetSubtype="0" fill="hold" nodeType="withEffect">
                                  <p:stCondLst>
                                    <p:cond delay="250"/>
                                  </p:stCondLst>
                                  <p:childTnLst>
                                    <p:animRot by="21600000">
                                      <p:cBhvr>
                                        <p:cTn id="57" dur="500" fill="hold"/>
                                        <p:tgtEl>
                                          <p:spTgt spid="28"/>
                                        </p:tgtEl>
                                        <p:attrNameLst>
                                          <p:attrName>r</p:attrName>
                                        </p:attrNameLst>
                                      </p:cBhvr>
                                    </p:animRot>
                                  </p:childTnLst>
                                </p:cTn>
                              </p:par>
                              <p:par>
                                <p:cTn id="58" presetID="0" presetClass="path" presetSubtype="0" accel="50000" decel="50000" fill="hold" nodeType="withEffect">
                                  <p:stCondLst>
                                    <p:cond delay="2250"/>
                                  </p:stCondLst>
                                  <p:childTnLst>
                                    <p:animMotion origin="layout" path="M -8.67362E-19 6.34342E-6 C -0.00729 0.00433 -0.01198 0.00958 -0.01841 0.01761 C -0.02309 0.02286 -0.02952 0.02626 -0.0342 0.03243 C -0.03559 0.03429 -0.03629 0.03737 -0.03785 0.03861 C -0.04393 0.0451 -0.05122 0.04757 -0.05729 0.05405 C -0.06268 0.05961 -0.06632 0.06579 -0.07205 0.06918 C -0.07552 0.07567 -0.08229 0.08216 -0.08664 0.08679 C -0.08907 0.08957 -0.09393 0.09544 -0.09393 0.09544 C -0.09479 0.0976 -0.09532 0.10007 -0.09636 0.10192 C -0.09861 0.10532 -0.10191 0.10655 -0.10365 0.11057 C -0.10834 0.12138 -0.1132 0.12879 -0.11962 0.13651 C -0.1224 0.15164 -0.13039 0.16461 -0.13664 0.17573 C -0.13785 0.17758 -0.1382 0.1816 -0.13907 0.18438 C -0.14254 0.19488 -0.14896 0.21063 -0.15365 0.21897 C -0.15539 0.22854 -0.15764 0.23503 -0.16111 0.24275 C -0.16441 0.26066 -0.15973 0.23873 -0.16476 0.25387 C -0.16736 0.2619 -0.16875 0.26962 -0.17205 0.27734 C -0.17587 0.29772 -0.16962 0.26807 -0.17691 0.29031 C -0.17778 0.29309 -0.17743 0.29649 -0.17813 0.29927 C -0.17986 0.30668 -0.18351 0.31347 -0.18542 0.32088 C -0.19427 0.3564 -0.18264 0.31378 -0.18907 0.34497 C -0.18959 0.34744 -0.1908 0.34899 -0.1915 0.35146 C -0.19358 0.35887 -0.19445 0.36752 -0.19636 0.37524 C -0.2 0.39006 -0.20087 0.40705 -0.20608 0.42064 C -0.20851 0.43824 -0.2132 0.45245 -0.21719 0.46851 C -0.22153 0.4858 -0.22327 0.50927 -0.23056 0.52286 C -0.23195 0.53305 -0.23368 0.53707 -0.23785 0.54417 C -0.24011 0.55652 -0.24497 0.56517 -0.24757 0.57691 C -0.25139 0.59358 -0.25729 0.60872 -0.26354 0.6223 C -0.26962 0.6362 -0.27361 0.65133 -0.28056 0.66369 C -0.28229 0.67326 -0.28785 0.67944 -0.2915 0.68747 C -0.29497 0.69488 -0.29532 0.70167 -0.3 0.70723 C -0.30782 0.72823 -0.31789 0.74615 -0.32691 0.7656 C -0.33282 0.77826 -0.33733 0.79309 -0.34393 0.80482 C -0.34532 0.81193 -0.35 0.82428 -0.35 0.82428 C -0.35035 0.82706 -0.35052 0.83015 -0.35122 0.83293 C -0.35261 0.83756 -0.35521 0.84096 -0.35608 0.8459 C -0.35816 0.85671 -0.36042 0.86752 -0.36233 0.87864 C -0.36372 0.89964 -0.36771 0.91847 -0.36962 0.93917 C -0.37118 0.95492 -0.37101 0.96387 -0.37205 0.98055 C -0.3724 0.98704 -0.37431 0.99321 -0.37448 1.00001 C -0.37483 1.02687 -0.37448 1.05343 -0.37448 1.0803 " pathEditMode="relative" ptsTypes="fffffffffffffffffffffffffffffffffffffffffA">
                                      <p:cBhvr>
                                        <p:cTn id="59" dur="500" fill="hold"/>
                                        <p:tgtEl>
                                          <p:spTgt spid="42"/>
                                        </p:tgtEl>
                                        <p:attrNameLst>
                                          <p:attrName>ppt_x</p:attrName>
                                          <p:attrName>ppt_y</p:attrName>
                                        </p:attrNameLst>
                                      </p:cBhvr>
                                    </p:animMotion>
                                  </p:childTnLst>
                                </p:cTn>
                              </p:par>
                              <p:par>
                                <p:cTn id="60" presetID="8" presetClass="emph" presetSubtype="0" fill="hold" nodeType="withEffect">
                                  <p:stCondLst>
                                    <p:cond delay="2250"/>
                                  </p:stCondLst>
                                  <p:childTnLst>
                                    <p:animRot by="21600000">
                                      <p:cBhvr>
                                        <p:cTn id="61" dur="500" fill="hold"/>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203325" y="1534161"/>
            <a:ext cx="6738620" cy="2613659"/>
            <a:chOff x="3937000" y="1556572"/>
            <a:chExt cx="4146550" cy="1223141"/>
          </a:xfrm>
        </p:grpSpPr>
        <p:sp>
          <p:nvSpPr>
            <p:cNvPr id="40" name="AutoShape 19"/>
            <p:cNvSpPr>
              <a:spLocks noChangeArrowheads="1"/>
            </p:cNvSpPr>
            <p:nvPr/>
          </p:nvSpPr>
          <p:spPr bwMode="auto">
            <a:xfrm>
              <a:off x="3937000" y="1573213"/>
              <a:ext cx="4146550" cy="1206500"/>
            </a:xfrm>
            <a:prstGeom prst="roundRect">
              <a:avLst>
                <a:gd name="adj" fmla="val 50000"/>
              </a:avLst>
            </a:prstGeom>
            <a:noFill/>
            <a:ln w="19050" cmpd="sng">
              <a:solidFill>
                <a:sysClr val="windowText" lastClr="00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Rectangle 38"/>
            <p:cNvSpPr>
              <a:spLocks noChangeArrowheads="1"/>
            </p:cNvSpPr>
            <p:nvPr/>
          </p:nvSpPr>
          <p:spPr bwMode="auto">
            <a:xfrm>
              <a:off x="4212082" y="1556572"/>
              <a:ext cx="3556139" cy="118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indent="304800" algn="l" eaLnBrk="1" latinLnBrk="0" hangingPunct="1">
                <a:lnSpc>
                  <a:spcPct val="170000"/>
                </a:lnSpc>
                <a:extLst>
                  <a:ext uri="{35155182-B16C-46BC-9424-99874614C6A1}">
                    <wpsdc:indentchars xmlns:wpsdc="http://www.wps.cn/officeDocument/2017/drawingmlCustomData" val="100" checksum="3588401361"/>
                  </a:ext>
                </a:extLst>
              </a:pPr>
              <a:r>
                <a:rPr lang="en-US" altLang="zh-CN" sz="24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深度挖掘“善真”文化内涵，实现文化的有机渗透与深度转化；坚持弘扬办学理念，努力践行“新基础教育”实验研究的价值取向；清晰学生成长目标，系统架构学校课程图谱；不断提升管理品质，快速打造教师队伍；重视学校品牌建设，努力构建具有生命活力的现代型学校，为创建常州市新优质学校奠定基础。</a:t>
              </a:r>
              <a:endParaRPr kumimoji="0" lang="en-US" altLang="zh-CN" sz="2400" b="1"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p:txBody>
        </p:sp>
      </p:gr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办学目标</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sp>
        <p:nvSpPr>
          <p:cNvPr id="2" name="Text Box 44"/>
          <p:cNvSpPr txBox="1">
            <a:spLocks noChangeArrowheads="1"/>
          </p:cNvSpPr>
          <p:nvPr/>
        </p:nvSpPr>
        <p:spPr bwMode="auto">
          <a:xfrm>
            <a:off x="483870" y="755650"/>
            <a:ext cx="1966913" cy="388620"/>
          </a:xfrm>
          <a:prstGeom prst="rect">
            <a:avLst/>
          </a:prstGeom>
          <a:solidFill>
            <a:schemeClr val="bg1">
              <a:lumMod val="75000"/>
            </a:scheme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zh-CN" alt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发展目标</a:t>
            </a:r>
            <a:endParaRPr lang="zh-CN" alt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2451100" y="593090"/>
            <a:ext cx="1871980" cy="474980"/>
          </a:xfrm>
          <a:prstGeom prst="rect">
            <a:avLst/>
          </a:prstGeom>
          <a:noFill/>
        </p:spPr>
        <p:txBody>
          <a:bodyPr wrap="square" rtlCol="0" anchor="t">
            <a:spAutoFit/>
          </a:bodyPr>
          <a:p>
            <a:pPr marL="0" indent="0" algn="l">
              <a:lnSpc>
                <a:spcPct val="160000"/>
              </a:lnSpc>
            </a:pPr>
            <a:r>
              <a:rPr lang="zh-CN" altLang="en-US" sz="2400" b="1" dirty="0" err="1">
                <a:solidFill>
                  <a:srgbClr val="C00000"/>
                </a:solidFill>
                <a:effectLst/>
                <a:latin typeface="微软雅黑" panose="020B0503020204020204" pitchFamily="34" charset="-122"/>
                <a:ea typeface="微软雅黑" panose="020B0503020204020204" pitchFamily="34" charset="-122"/>
                <a:cs typeface="楷体" panose="02010609060101010101" pitchFamily="49" charset="-122"/>
                <a:sym typeface="+mn-ea"/>
              </a:rPr>
              <a:t>（一</a:t>
            </a:r>
            <a:r>
              <a:rPr lang="zh-CN" altLang="en-US" sz="2400" b="1"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sym typeface="+mn-ea"/>
              </a:rPr>
              <a:t>）总体目标</a:t>
            </a:r>
            <a:endParaRPr lang="zh-CN" altLang="en-US" sz="2400" b="1"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16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64"/>
          <p:cNvSpPr>
            <a:spLocks noChangeArrowheads="1"/>
          </p:cNvSpPr>
          <p:nvPr/>
        </p:nvSpPr>
        <p:spPr bwMode="auto">
          <a:xfrm>
            <a:off x="6877685" y="3627120"/>
            <a:ext cx="2161540" cy="1170940"/>
          </a:xfrm>
          <a:prstGeom prst="rect">
            <a:avLst/>
          </a:prstGeom>
          <a:noFill/>
          <a:ln w="19050" cmpd="dbl">
            <a:noFill/>
            <a:miter lim="800000"/>
          </a:ln>
        </p:spPr>
        <p:txBody>
          <a:bodyPr wrap="square">
            <a:spAutoFit/>
          </a:bodyPr>
          <a:p>
            <a:pPr marL="0" indent="0" algn="l" eaLnBrk="1" latinLnBrk="0" hangingPunct="1">
              <a:lnSpc>
                <a:spcPct val="150000"/>
              </a:lnSpc>
            </a:pPr>
            <a:r>
              <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5.后勤管理与服务保障目标：在聚合资源，细化运作中提升“有序高效、规范精致”的服务保障。</a:t>
            </a:r>
            <a:endParaRPr lang="en-US" altLang="zh-CN" sz="1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2" name="Rectangle 64"/>
          <p:cNvSpPr>
            <a:spLocks noChangeArrowheads="1"/>
          </p:cNvSpPr>
          <p:nvPr/>
        </p:nvSpPr>
        <p:spPr bwMode="auto">
          <a:xfrm>
            <a:off x="6449695" y="1845310"/>
            <a:ext cx="2589530" cy="1440815"/>
          </a:xfrm>
          <a:prstGeom prst="rect">
            <a:avLst/>
          </a:prstGeom>
          <a:noFill/>
          <a:ln w="19050" cmpd="dbl">
            <a:noFill/>
            <a:miter lim="800000"/>
          </a:ln>
        </p:spPr>
        <p:txBody>
          <a:bodyPr wrap="square">
            <a:spAutoFit/>
          </a:bodyPr>
          <a:p>
            <a:pPr marL="0" indent="0" algn="l" eaLnBrk="1" latinLnBrk="0" hangingPunct="1">
              <a:lnSpc>
                <a:spcPct val="150000"/>
              </a:lnSpc>
            </a:pPr>
            <a:r>
              <a:rPr lang="en-US" altLang="zh-CN" sz="1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4.学生工作改革与班级建设目标：在综合融通，评价变革中培育“上善明真，健美智创”的学生新质。</a:t>
            </a:r>
            <a:endParaRPr lang="en-US" altLang="zh-CN" sz="1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indent="0" algn="l" eaLnBrk="1" latinLnBrk="0" hangingPunct="1">
              <a:lnSpc>
                <a:spcPct val="150000"/>
              </a:lnSpc>
            </a:pPr>
            <a:r>
              <a:rPr lang="en-US" altLang="zh-CN" sz="1800" b="1" dirty="0" err="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善真学生品牌</a:t>
            </a:r>
            <a:r>
              <a:rPr lang="en-US" altLang="zh-CN" sz="1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en-US" altLang="zh-CN" sz="1800" b="1" dirty="0" err="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善真娃素养工程</a:t>
            </a:r>
            <a:r>
              <a:rPr lang="en-US" altLang="zh-CN" sz="1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1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1" name="Rectangle 64"/>
          <p:cNvSpPr>
            <a:spLocks noChangeArrowheads="1"/>
          </p:cNvSpPr>
          <p:nvPr/>
        </p:nvSpPr>
        <p:spPr bwMode="auto">
          <a:xfrm>
            <a:off x="2923540" y="685800"/>
            <a:ext cx="3420745" cy="1440815"/>
          </a:xfrm>
          <a:prstGeom prst="rect">
            <a:avLst/>
          </a:prstGeom>
          <a:noFill/>
          <a:ln w="19050" cmpd="dbl">
            <a:noFill/>
            <a:miter lim="800000"/>
          </a:ln>
        </p:spPr>
        <p:txBody>
          <a:bodyPr wrap="square">
            <a:spAutoFit/>
          </a:bodyPr>
          <a:p>
            <a:pPr marL="0" indent="0" algn="l" eaLnBrk="1" latinLnBrk="0" hangingPunct="1">
              <a:lnSpc>
                <a:spcPct val="150000"/>
              </a:lnSpc>
            </a:pPr>
            <a:r>
              <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3.课程教学改革与教师队伍建设目标：在传承创生，精品实施中塑造“诚善养真，悦纳共进”的教师形象。</a:t>
            </a:r>
            <a:endPar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indent="0" algn="l" eaLnBrk="1" latinLnBrk="0" hangingPunct="1">
              <a:lnSpc>
                <a:spcPct val="150000"/>
              </a:lnSpc>
            </a:pPr>
            <a:r>
              <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善真课程品牌：“三精校本课程”。</a:t>
            </a:r>
            <a:endParaRPr lang="en-US" altLang="zh-CN" sz="1800" b="1" u="none">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indent="0" algn="l" eaLnBrk="1" latinLnBrk="0" hangingPunct="1">
              <a:lnSpc>
                <a:spcPct val="150000"/>
              </a:lnSpc>
            </a:pPr>
            <a:r>
              <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善真教师品牌：“青年教师成长团”。</a:t>
            </a:r>
            <a:endParaRPr lang="en-US" altLang="zh-CN" sz="1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0" name="Rectangle 64"/>
          <p:cNvSpPr>
            <a:spLocks noChangeArrowheads="1"/>
          </p:cNvSpPr>
          <p:nvPr/>
        </p:nvSpPr>
        <p:spPr bwMode="auto">
          <a:xfrm>
            <a:off x="-635" y="1831975"/>
            <a:ext cx="2780665" cy="1170940"/>
          </a:xfrm>
          <a:prstGeom prst="rect">
            <a:avLst/>
          </a:prstGeom>
          <a:noFill/>
          <a:ln w="19050" cmpd="dbl">
            <a:noFill/>
            <a:miter lim="800000"/>
          </a:ln>
        </p:spPr>
        <p:txBody>
          <a:bodyPr wrap="square">
            <a:spAutoFit/>
          </a:bodyPr>
          <a:p>
            <a:pPr marL="0" indent="0" algn="l" eaLnBrk="1" latinLnBrk="0" hangingPunct="1">
              <a:lnSpc>
                <a:spcPct val="150000"/>
              </a:lnSpc>
            </a:pPr>
            <a:r>
              <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2.管理变革与领导团队建设目标：在更新思维，项目引领中提升“精善崇真，聚合融通”的管理品质。</a:t>
            </a:r>
            <a:endPar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indent="0" algn="l" eaLnBrk="1" latinLnBrk="0" hangingPunct="1">
              <a:lnSpc>
                <a:spcPct val="150000"/>
              </a:lnSpc>
            </a:pPr>
            <a:r>
              <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善真管理品牌：“行政管理微课题”。</a:t>
            </a:r>
            <a:endParaRPr lang="en-US" altLang="zh-CN" sz="1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办学目标</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sp>
        <p:nvSpPr>
          <p:cNvPr id="2" name="Text Box 44"/>
          <p:cNvSpPr txBox="1">
            <a:spLocks noChangeArrowheads="1"/>
          </p:cNvSpPr>
          <p:nvPr/>
        </p:nvSpPr>
        <p:spPr bwMode="auto">
          <a:xfrm>
            <a:off x="483870" y="755650"/>
            <a:ext cx="1966913" cy="388620"/>
          </a:xfrm>
          <a:prstGeom prst="rect">
            <a:avLst/>
          </a:prstGeom>
          <a:solidFill>
            <a:schemeClr val="bg1">
              <a:lumMod val="75000"/>
            </a:scheme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zh-CN" alt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发展目标</a:t>
            </a:r>
            <a:endParaRPr lang="zh-CN" alt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3" name="组合 12"/>
          <p:cNvGrpSpPr/>
          <p:nvPr/>
        </p:nvGrpSpPr>
        <p:grpSpPr>
          <a:xfrm>
            <a:off x="6058442" y="3552466"/>
            <a:ext cx="1076325" cy="1028700"/>
            <a:chOff x="1344252" y="3039808"/>
            <a:chExt cx="1076325" cy="102870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4252" y="3039808"/>
              <a:ext cx="1076325" cy="1028700"/>
            </a:xfrm>
            <a:prstGeom prst="rect">
              <a:avLst/>
            </a:prstGeom>
          </p:spPr>
        </p:pic>
        <p:sp>
          <p:nvSpPr>
            <p:cNvPr id="15" name="TextBox 6"/>
            <p:cNvSpPr txBox="1"/>
            <p:nvPr/>
          </p:nvSpPr>
          <p:spPr>
            <a:xfrm>
              <a:off x="1584765" y="3268689"/>
              <a:ext cx="584634" cy="410845"/>
            </a:xfrm>
            <a:prstGeom prst="rect">
              <a:avLst/>
            </a:prstGeom>
            <a:noFill/>
          </p:spPr>
          <p:txBody>
            <a:bodyPr wrap="square" rtlCol="0">
              <a:spAutoFit/>
            </a:bodyPr>
            <a:p>
              <a:pPr algn="ctr"/>
              <a:r>
                <a:rPr lang="en-US" sz="3200" dirty="0">
                  <a:solidFill>
                    <a:schemeClr val="bg1"/>
                  </a:solidFill>
                  <a:latin typeface="微软雅黑" panose="020B0503020204020204" pitchFamily="34" charset="-122"/>
                  <a:ea typeface="微软雅黑" panose="020B0503020204020204" pitchFamily="34" charset="-122"/>
                </a:rPr>
                <a:t>5</a:t>
              </a:r>
              <a:endParaRPr 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5506801" y="2466051"/>
            <a:ext cx="1076325" cy="1028700"/>
            <a:chOff x="1344252" y="3039808"/>
            <a:chExt cx="1076325" cy="1028700"/>
          </a:xfrm>
        </p:grpSpPr>
        <p:pic>
          <p:nvPicPr>
            <p:cNvPr id="32" name="图片 3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4252" y="3039808"/>
              <a:ext cx="1076325" cy="1028700"/>
            </a:xfrm>
            <a:prstGeom prst="rect">
              <a:avLst/>
            </a:prstGeom>
          </p:spPr>
        </p:pic>
        <p:sp>
          <p:nvSpPr>
            <p:cNvPr id="33" name="TextBox 18"/>
            <p:cNvSpPr txBox="1"/>
            <p:nvPr/>
          </p:nvSpPr>
          <p:spPr>
            <a:xfrm>
              <a:off x="1584765" y="3268689"/>
              <a:ext cx="584634" cy="584775"/>
            </a:xfrm>
            <a:prstGeom prst="rect">
              <a:avLst/>
            </a:prstGeom>
            <a:noFill/>
          </p:spPr>
          <p:txBody>
            <a:bodyPr wrap="square" rtlCol="0">
              <a:spAutoFit/>
            </a:bodyPr>
            <a:p>
              <a:pPr algn="ctr"/>
              <a:r>
                <a:rPr lang="en-US" altLang="zh-CN" sz="3200" dirty="0">
                  <a:solidFill>
                    <a:schemeClr val="bg1"/>
                  </a:solidFill>
                  <a:latin typeface="微软雅黑" panose="020B0503020204020204" pitchFamily="34" charset="-122"/>
                  <a:ea typeface="微软雅黑" panose="020B0503020204020204" pitchFamily="34" charset="-122"/>
                </a:rPr>
                <a:t>4</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4081089" y="1995128"/>
            <a:ext cx="1076325" cy="1028700"/>
            <a:chOff x="1344252" y="3039808"/>
            <a:chExt cx="1076325" cy="1028700"/>
          </a:xfrm>
        </p:grpSpPr>
        <p:pic>
          <p:nvPicPr>
            <p:cNvPr id="35" name="图片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4252" y="3039808"/>
              <a:ext cx="1076325" cy="1028700"/>
            </a:xfrm>
            <a:prstGeom prst="rect">
              <a:avLst/>
            </a:prstGeom>
          </p:spPr>
        </p:pic>
        <p:sp>
          <p:nvSpPr>
            <p:cNvPr id="36" name="TextBox 24"/>
            <p:cNvSpPr txBox="1"/>
            <p:nvPr/>
          </p:nvSpPr>
          <p:spPr>
            <a:xfrm>
              <a:off x="1584765" y="3268689"/>
              <a:ext cx="584634" cy="584775"/>
            </a:xfrm>
            <a:prstGeom prst="rect">
              <a:avLst/>
            </a:prstGeom>
            <a:noFill/>
          </p:spPr>
          <p:txBody>
            <a:bodyPr wrap="square" rtlCol="0">
              <a:spAutoFit/>
            </a:bodyPr>
            <a:p>
              <a:pPr algn="ctr"/>
              <a:r>
                <a:rPr lang="en-US" altLang="zh-CN" sz="3200" dirty="0">
                  <a:solidFill>
                    <a:schemeClr val="bg1"/>
                  </a:solidFill>
                  <a:latin typeface="微软雅黑" panose="020B0503020204020204" pitchFamily="34" charset="-122"/>
                  <a:ea typeface="微软雅黑" panose="020B0503020204020204" pitchFamily="34" charset="-122"/>
                </a:rPr>
                <a:t>3</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2506358" y="2579487"/>
            <a:ext cx="1076325" cy="1028700"/>
            <a:chOff x="1344252" y="3039808"/>
            <a:chExt cx="1076325" cy="1028700"/>
          </a:xfrm>
        </p:grpSpPr>
        <p:pic>
          <p:nvPicPr>
            <p:cNvPr id="38" name="图片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4252" y="3039808"/>
              <a:ext cx="1076325" cy="1028700"/>
            </a:xfrm>
            <a:prstGeom prst="rect">
              <a:avLst/>
            </a:prstGeom>
          </p:spPr>
        </p:pic>
        <p:sp>
          <p:nvSpPr>
            <p:cNvPr id="42" name="TextBox 30"/>
            <p:cNvSpPr txBox="1"/>
            <p:nvPr/>
          </p:nvSpPr>
          <p:spPr>
            <a:xfrm>
              <a:off x="1590097" y="3261770"/>
              <a:ext cx="584634" cy="584775"/>
            </a:xfrm>
            <a:prstGeom prst="rect">
              <a:avLst/>
            </a:prstGeom>
            <a:noFill/>
          </p:spPr>
          <p:txBody>
            <a:bodyPr wrap="square" rtlCol="0">
              <a:spAutoFit/>
            </a:bodyPr>
            <a:p>
              <a:pPr algn="ctr"/>
              <a:r>
                <a:rPr lang="en-US" altLang="zh-CN" sz="3200" dirty="0">
                  <a:solidFill>
                    <a:schemeClr val="bg1"/>
                  </a:solidFill>
                  <a:latin typeface="微软雅黑" panose="020B0503020204020204" pitchFamily="34" charset="-122"/>
                  <a:ea typeface="微软雅黑" panose="020B0503020204020204" pitchFamily="34" charset="-122"/>
                </a:rPr>
                <a:t>2</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sp>
        <p:nvSpPr>
          <p:cNvPr id="43" name="Line 34"/>
          <p:cNvSpPr>
            <a:spLocks noChangeShapeType="1"/>
          </p:cNvSpPr>
          <p:nvPr/>
        </p:nvSpPr>
        <p:spPr bwMode="auto">
          <a:xfrm rot="618245" flipV="1">
            <a:off x="4980305" y="3083560"/>
            <a:ext cx="751205" cy="926465"/>
          </a:xfrm>
          <a:prstGeom prst="line">
            <a:avLst/>
          </a:prstGeom>
          <a:noFill/>
          <a:ln w="9525">
            <a:solidFill>
              <a:schemeClr val="tx1"/>
            </a:solidFill>
            <a:prstDash val="dash"/>
            <a:round/>
            <a:tailEnd type="triangle" w="med" len="med"/>
          </a:ln>
        </p:spPr>
        <p:txBody>
          <a:bodyPr/>
          <a:p>
            <a:endParaRPr lang="zh-CN" altLang="en-US"/>
          </a:p>
        </p:txBody>
      </p:sp>
      <p:sp>
        <p:nvSpPr>
          <p:cNvPr id="44" name="Line 35"/>
          <p:cNvSpPr>
            <a:spLocks noChangeShapeType="1"/>
          </p:cNvSpPr>
          <p:nvPr/>
        </p:nvSpPr>
        <p:spPr bwMode="auto">
          <a:xfrm rot="618245" flipH="1" flipV="1">
            <a:off x="4496435" y="2808605"/>
            <a:ext cx="244475" cy="1089025"/>
          </a:xfrm>
          <a:prstGeom prst="line">
            <a:avLst/>
          </a:prstGeom>
          <a:noFill/>
          <a:ln w="9525">
            <a:solidFill>
              <a:schemeClr val="tx1"/>
            </a:solidFill>
            <a:prstDash val="dash"/>
            <a:round/>
            <a:tailEnd type="triangle" w="med" len="med"/>
          </a:ln>
        </p:spPr>
        <p:txBody>
          <a:bodyPr/>
          <a:p>
            <a:endParaRPr lang="zh-CN" altLang="en-US"/>
          </a:p>
        </p:txBody>
      </p:sp>
      <p:sp>
        <p:nvSpPr>
          <p:cNvPr id="45" name="Line 36"/>
          <p:cNvSpPr>
            <a:spLocks noChangeShapeType="1"/>
          </p:cNvSpPr>
          <p:nvPr/>
        </p:nvSpPr>
        <p:spPr bwMode="auto">
          <a:xfrm rot="618245" flipH="1" flipV="1">
            <a:off x="3151883" y="3302593"/>
            <a:ext cx="1144587" cy="519113"/>
          </a:xfrm>
          <a:prstGeom prst="line">
            <a:avLst/>
          </a:prstGeom>
          <a:noFill/>
          <a:ln w="9525">
            <a:solidFill>
              <a:schemeClr val="tx1"/>
            </a:solidFill>
            <a:prstDash val="dash"/>
            <a:round/>
            <a:tailEnd type="triangle" w="med" len="med"/>
          </a:ln>
        </p:spPr>
        <p:txBody>
          <a:bodyPr/>
          <a:p>
            <a:endParaRPr lang="zh-CN" altLang="en-US"/>
          </a:p>
        </p:txBody>
      </p:sp>
      <p:sp>
        <p:nvSpPr>
          <p:cNvPr id="46" name="Line 37"/>
          <p:cNvSpPr>
            <a:spLocks noChangeShapeType="1"/>
          </p:cNvSpPr>
          <p:nvPr/>
        </p:nvSpPr>
        <p:spPr bwMode="auto">
          <a:xfrm rot="618245" flipH="1">
            <a:off x="3518535" y="4163060"/>
            <a:ext cx="637540" cy="43180"/>
          </a:xfrm>
          <a:prstGeom prst="line">
            <a:avLst/>
          </a:prstGeom>
          <a:noFill/>
          <a:ln w="9525">
            <a:solidFill>
              <a:schemeClr val="tx1"/>
            </a:solidFill>
            <a:prstDash val="dash"/>
            <a:round/>
            <a:tailEnd type="triangle" w="med" len="med"/>
          </a:ln>
        </p:spPr>
        <p:txBody>
          <a:bodyPr/>
          <a:p>
            <a:endParaRPr lang="zh-CN" altLang="en-US"/>
          </a:p>
        </p:txBody>
      </p:sp>
      <p:sp>
        <p:nvSpPr>
          <p:cNvPr id="48" name="Line 39"/>
          <p:cNvSpPr>
            <a:spLocks noChangeShapeType="1"/>
          </p:cNvSpPr>
          <p:nvPr/>
        </p:nvSpPr>
        <p:spPr bwMode="auto">
          <a:xfrm rot="618245" flipV="1">
            <a:off x="5265420" y="3994785"/>
            <a:ext cx="962025" cy="381000"/>
          </a:xfrm>
          <a:prstGeom prst="line">
            <a:avLst/>
          </a:prstGeom>
          <a:noFill/>
          <a:ln w="9525">
            <a:solidFill>
              <a:schemeClr val="tx1"/>
            </a:solidFill>
            <a:prstDash val="dash"/>
            <a:round/>
            <a:tailEnd type="triangle" w="med" len="med"/>
          </a:ln>
        </p:spPr>
        <p:txBody>
          <a:bodyPr/>
          <a:p>
            <a:endParaRPr lang="zh-CN" altLang="en-US"/>
          </a:p>
        </p:txBody>
      </p:sp>
      <p:sp>
        <p:nvSpPr>
          <p:cNvPr id="56" name="Rectangle 64"/>
          <p:cNvSpPr>
            <a:spLocks noChangeArrowheads="1"/>
          </p:cNvSpPr>
          <p:nvPr/>
        </p:nvSpPr>
        <p:spPr bwMode="auto">
          <a:xfrm>
            <a:off x="0" y="3690620"/>
            <a:ext cx="2790825" cy="1170940"/>
          </a:xfrm>
          <a:prstGeom prst="rect">
            <a:avLst/>
          </a:prstGeom>
          <a:noFill/>
          <a:ln w="19050" cmpd="dbl">
            <a:noFill/>
            <a:miter lim="800000"/>
          </a:ln>
        </p:spPr>
        <p:txBody>
          <a:bodyPr wrap="square">
            <a:spAutoFit/>
          </a:bodyPr>
          <a:p>
            <a:pPr marL="0" indent="0" algn="l" eaLnBrk="1" latinLnBrk="0" hangingPunct="1">
              <a:lnSpc>
                <a:spcPct val="150000"/>
              </a:lnSpc>
            </a:pPr>
            <a:r>
              <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1.学校文化与特色项目建设目标：在变革统领，集群合作中凝练“习善求真、启智创新”的特色品牌。</a:t>
            </a:r>
            <a:endPar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indent="0" algn="l" eaLnBrk="1" latinLnBrk="0" hangingPunct="1">
              <a:lnSpc>
                <a:spcPct val="150000"/>
              </a:lnSpc>
            </a:pPr>
            <a:r>
              <a:rPr lang="en-US" altLang="zh-CN" sz="18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善真特色品牌：“善真少儿科学院”。</a:t>
            </a:r>
            <a:endParaRPr lang="en-US" altLang="zh-CN" sz="18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grpSp>
        <p:nvGrpSpPr>
          <p:cNvPr id="67" name="组合 66"/>
          <p:cNvGrpSpPr/>
          <p:nvPr/>
        </p:nvGrpSpPr>
        <p:grpSpPr>
          <a:xfrm>
            <a:off x="2550573" y="3690912"/>
            <a:ext cx="1076325" cy="1028700"/>
            <a:chOff x="1344252" y="3039808"/>
            <a:chExt cx="1076325" cy="1028700"/>
          </a:xfrm>
        </p:grpSpPr>
        <p:pic>
          <p:nvPicPr>
            <p:cNvPr id="68" name="图片 6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4252" y="3039808"/>
              <a:ext cx="1076325" cy="1028700"/>
            </a:xfrm>
            <a:prstGeom prst="rect">
              <a:avLst/>
            </a:prstGeom>
          </p:spPr>
        </p:pic>
        <p:sp>
          <p:nvSpPr>
            <p:cNvPr id="69" name="TextBox 60"/>
            <p:cNvSpPr txBox="1"/>
            <p:nvPr/>
          </p:nvSpPr>
          <p:spPr>
            <a:xfrm>
              <a:off x="1584765" y="3268689"/>
              <a:ext cx="584634" cy="584775"/>
            </a:xfrm>
            <a:prstGeom prst="rect">
              <a:avLst/>
            </a:prstGeom>
            <a:noFill/>
          </p:spPr>
          <p:txBody>
            <a:bodyPr wrap="square" rtlCol="0">
              <a:spAutoFit/>
            </a:bodyPr>
            <a:p>
              <a:pPr algn="ctr"/>
              <a:r>
                <a:rPr lang="en-US" altLang="zh-CN" sz="3200" dirty="0">
                  <a:solidFill>
                    <a:schemeClr val="bg1"/>
                  </a:solidFill>
                  <a:latin typeface="微软雅黑" panose="020B0503020204020204" pitchFamily="34" charset="-122"/>
                  <a:ea typeface="微软雅黑" panose="020B0503020204020204" pitchFamily="34" charset="-122"/>
                </a:rPr>
                <a:t>1</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sp>
        <p:nvSpPr>
          <p:cNvPr id="74" name="Oval 44"/>
          <p:cNvSpPr>
            <a:spLocks noChangeArrowheads="1"/>
          </p:cNvSpPr>
          <p:nvPr/>
        </p:nvSpPr>
        <p:spPr bwMode="gray">
          <a:xfrm>
            <a:off x="3939669" y="3732822"/>
            <a:ext cx="1460501" cy="1443038"/>
          </a:xfrm>
          <a:prstGeom prst="ellipse">
            <a:avLst/>
          </a:prstGeom>
          <a:noFill/>
          <a:ln w="9525" algn="ctr">
            <a:noFill/>
            <a:round/>
          </a:ln>
          <a:effectLst/>
        </p:spPr>
        <p:txBody>
          <a:bodyPr wrap="none" anchor="ctr"/>
          <a:p>
            <a:pPr algn="ctr"/>
            <a:r>
              <a:rPr lang="zh-CN" altLang="en-US" dirty="0">
                <a:solidFill>
                  <a:schemeClr val="bg1"/>
                </a:solidFill>
              </a:rPr>
              <a:t>单击此处</a:t>
            </a:r>
            <a:endParaRPr lang="zh-CN" altLang="en-US" dirty="0">
              <a:solidFill>
                <a:schemeClr val="bg1"/>
              </a:solidFill>
            </a:endParaRPr>
          </a:p>
          <a:p>
            <a:pPr algn="ctr"/>
            <a:r>
              <a:rPr lang="zh-CN" altLang="en-US" dirty="0">
                <a:solidFill>
                  <a:schemeClr val="bg1"/>
                </a:solidFill>
              </a:rPr>
              <a:t>添加文字</a:t>
            </a:r>
            <a:endParaRPr lang="zh-CN" altLang="en-US" dirty="0">
              <a:solidFill>
                <a:schemeClr val="bg1"/>
              </a:solidFill>
            </a:endParaRPr>
          </a:p>
        </p:txBody>
      </p:sp>
      <p:grpSp>
        <p:nvGrpSpPr>
          <p:cNvPr id="75" name="组合 74"/>
          <p:cNvGrpSpPr/>
          <p:nvPr/>
        </p:nvGrpSpPr>
        <p:grpSpPr>
          <a:xfrm>
            <a:off x="3832920" y="3710581"/>
            <a:ext cx="1674000" cy="1599929"/>
            <a:chOff x="3921999" y="3531917"/>
            <a:chExt cx="1674000" cy="1599929"/>
          </a:xfrm>
        </p:grpSpPr>
        <p:pic>
          <p:nvPicPr>
            <p:cNvPr id="76" name="图片 7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21999" y="3531917"/>
              <a:ext cx="1674000" cy="1599929"/>
            </a:xfrm>
            <a:prstGeom prst="rect">
              <a:avLst/>
            </a:prstGeom>
          </p:spPr>
        </p:pic>
        <p:sp>
          <p:nvSpPr>
            <p:cNvPr id="77" name="Oval 44"/>
            <p:cNvSpPr>
              <a:spLocks noChangeArrowheads="1"/>
            </p:cNvSpPr>
            <p:nvPr/>
          </p:nvSpPr>
          <p:spPr bwMode="gray">
            <a:xfrm>
              <a:off x="4028748" y="3554158"/>
              <a:ext cx="1460501" cy="1443038"/>
            </a:xfrm>
            <a:prstGeom prst="ellipse">
              <a:avLst/>
            </a:prstGeom>
            <a:noFill/>
            <a:ln w="9525" algn="ctr">
              <a:noFill/>
              <a:round/>
            </a:ln>
            <a:effectLst/>
          </p:spPr>
          <p:txBody>
            <a:bodyPr wrap="none" anchor="ctr"/>
            <a:p>
              <a:pPr algn="ctr"/>
              <a:r>
                <a:rPr lang="zh-CN" altLang="en-US" sz="2400" b="1" dirty="0">
                  <a:solidFill>
                    <a:schemeClr val="bg1"/>
                  </a:solidFill>
                  <a:latin typeface="微软雅黑" panose="020B0503020204020204" pitchFamily="34" charset="-122"/>
                  <a:ea typeface="微软雅黑" panose="020B0503020204020204" pitchFamily="34" charset="-122"/>
                </a:rPr>
                <a:t>（二）</a:t>
              </a:r>
              <a:endParaRPr lang="zh-CN" altLang="en-US"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分项</a:t>
              </a:r>
              <a:endParaRPr lang="zh-CN" altLang="en-US"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目标</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1000"/>
                                        <p:tgtEl>
                                          <p:spTgt spid="75"/>
                                        </p:tgtEl>
                                      </p:cBhvr>
                                    </p:animEffect>
                                    <p:anim calcmode="lin" valueType="num">
                                      <p:cBhvr>
                                        <p:cTn id="33" dur="1000" fill="hold"/>
                                        <p:tgtEl>
                                          <p:spTgt spid="75"/>
                                        </p:tgtEl>
                                        <p:attrNameLst>
                                          <p:attrName>ppt_x</p:attrName>
                                        </p:attrNameLst>
                                      </p:cBhvr>
                                      <p:tavLst>
                                        <p:tav tm="0">
                                          <p:val>
                                            <p:strVal val="#ppt_x"/>
                                          </p:val>
                                        </p:tav>
                                        <p:tav tm="100000">
                                          <p:val>
                                            <p:strVal val="#ppt_x"/>
                                          </p:val>
                                        </p:tav>
                                      </p:tavLst>
                                    </p:anim>
                                    <p:anim calcmode="lin" valueType="num">
                                      <p:cBhvr>
                                        <p:cTn id="34" dur="1000" fill="hold"/>
                                        <p:tgtEl>
                                          <p:spTgt spid="75"/>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childTnLst>
                          </p:cTn>
                        </p:par>
                        <p:par>
                          <p:cTn id="39" fill="hold">
                            <p:stCondLst>
                              <p:cond delay="4000"/>
                            </p:stCondLst>
                            <p:childTnLst>
                              <p:par>
                                <p:cTn id="40" presetID="47"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anim calcmode="lin" valueType="num">
                                      <p:cBhvr>
                                        <p:cTn id="43" dur="1000" fill="hold"/>
                                        <p:tgtEl>
                                          <p:spTgt spid="56"/>
                                        </p:tgtEl>
                                        <p:attrNameLst>
                                          <p:attrName>ppt_x</p:attrName>
                                        </p:attrNameLst>
                                      </p:cBhvr>
                                      <p:tavLst>
                                        <p:tav tm="0">
                                          <p:val>
                                            <p:strVal val="#ppt_x"/>
                                          </p:val>
                                        </p:tav>
                                        <p:tav tm="100000">
                                          <p:val>
                                            <p:strVal val="#ppt_x"/>
                                          </p:val>
                                        </p:tav>
                                      </p:tavLst>
                                    </p:anim>
                                    <p:anim calcmode="lin" valueType="num">
                                      <p:cBhvr>
                                        <p:cTn id="44" dur="1000" fill="hold"/>
                                        <p:tgtEl>
                                          <p:spTgt spid="56"/>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par>
                          <p:cTn id="49" fill="hold">
                            <p:stCondLst>
                              <p:cond delay="5500"/>
                            </p:stCondLst>
                            <p:childTnLst>
                              <p:par>
                                <p:cTn id="50" presetID="47" presetClass="entr" presetSubtype="0" fill="hold" grpId="0"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1000"/>
                                        <p:tgtEl>
                                          <p:spTgt spid="70"/>
                                        </p:tgtEl>
                                      </p:cBhvr>
                                    </p:animEffect>
                                    <p:anim calcmode="lin" valueType="num">
                                      <p:cBhvr>
                                        <p:cTn id="53" dur="1000" fill="hold"/>
                                        <p:tgtEl>
                                          <p:spTgt spid="70"/>
                                        </p:tgtEl>
                                        <p:attrNameLst>
                                          <p:attrName>ppt_x</p:attrName>
                                        </p:attrNameLst>
                                      </p:cBhvr>
                                      <p:tavLst>
                                        <p:tav tm="0">
                                          <p:val>
                                            <p:strVal val="#ppt_x"/>
                                          </p:val>
                                        </p:tav>
                                        <p:tav tm="100000">
                                          <p:val>
                                            <p:strVal val="#ppt_x"/>
                                          </p:val>
                                        </p:tav>
                                      </p:tavLst>
                                    </p:anim>
                                    <p:anim calcmode="lin" valueType="num">
                                      <p:cBhvr>
                                        <p:cTn id="54" dur="1000" fill="hold"/>
                                        <p:tgtEl>
                                          <p:spTgt spid="70"/>
                                        </p:tgtEl>
                                        <p:attrNameLst>
                                          <p:attrName>ppt_y</p:attrName>
                                        </p:attrNameLst>
                                      </p:cBhvr>
                                      <p:tavLst>
                                        <p:tav tm="0">
                                          <p:val>
                                            <p:strVal val="#ppt_y-.1"/>
                                          </p:val>
                                        </p:tav>
                                        <p:tav tm="100000">
                                          <p:val>
                                            <p:strVal val="#ppt_y"/>
                                          </p:val>
                                        </p:tav>
                                      </p:tavLst>
                                    </p:anim>
                                  </p:childTnLst>
                                </p:cTn>
                              </p:par>
                            </p:childTnLst>
                          </p:cTn>
                        </p:par>
                        <p:par>
                          <p:cTn id="55" fill="hold">
                            <p:stCondLst>
                              <p:cond delay="6500"/>
                            </p:stCondLst>
                            <p:childTnLst>
                              <p:par>
                                <p:cTn id="56" presetID="10" presetClass="entr" presetSubtype="0"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7000"/>
                            </p:stCondLst>
                            <p:childTnLst>
                              <p:par>
                                <p:cTn id="60" presetID="47" presetClass="entr" presetSubtype="0" fill="hold" grpId="0" nodeType="after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fade">
                                      <p:cBhvr>
                                        <p:cTn id="62" dur="1000"/>
                                        <p:tgtEl>
                                          <p:spTgt spid="71"/>
                                        </p:tgtEl>
                                      </p:cBhvr>
                                    </p:animEffect>
                                    <p:anim calcmode="lin" valueType="num">
                                      <p:cBhvr>
                                        <p:cTn id="63" dur="1000" fill="hold"/>
                                        <p:tgtEl>
                                          <p:spTgt spid="71"/>
                                        </p:tgtEl>
                                        <p:attrNameLst>
                                          <p:attrName>ppt_x</p:attrName>
                                        </p:attrNameLst>
                                      </p:cBhvr>
                                      <p:tavLst>
                                        <p:tav tm="0">
                                          <p:val>
                                            <p:strVal val="#ppt_x"/>
                                          </p:val>
                                        </p:tav>
                                        <p:tav tm="100000">
                                          <p:val>
                                            <p:strVal val="#ppt_x"/>
                                          </p:val>
                                        </p:tav>
                                      </p:tavLst>
                                    </p:anim>
                                    <p:anim calcmode="lin" valueType="num">
                                      <p:cBhvr>
                                        <p:cTn id="64" dur="1000" fill="hold"/>
                                        <p:tgtEl>
                                          <p:spTgt spid="71"/>
                                        </p:tgtEl>
                                        <p:attrNameLst>
                                          <p:attrName>ppt_y</p:attrName>
                                        </p:attrNameLst>
                                      </p:cBhvr>
                                      <p:tavLst>
                                        <p:tav tm="0">
                                          <p:val>
                                            <p:strVal val="#ppt_y-.1"/>
                                          </p:val>
                                        </p:tav>
                                        <p:tav tm="100000">
                                          <p:val>
                                            <p:strVal val="#ppt_y"/>
                                          </p:val>
                                        </p:tav>
                                      </p:tavLst>
                                    </p:anim>
                                  </p:childTnLst>
                                </p:cTn>
                              </p:par>
                            </p:childTnLst>
                          </p:cTn>
                        </p:par>
                        <p:par>
                          <p:cTn id="65" fill="hold">
                            <p:stCondLst>
                              <p:cond delay="8000"/>
                            </p:stCondLst>
                            <p:childTnLst>
                              <p:par>
                                <p:cTn id="66" presetID="10" presetClass="entr" presetSubtype="0"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par>
                          <p:cTn id="69" fill="hold">
                            <p:stCondLst>
                              <p:cond delay="8500"/>
                            </p:stCondLst>
                            <p:childTnLst>
                              <p:par>
                                <p:cTn id="70" presetID="47" presetClass="entr" presetSubtype="0" fill="hold" grpId="0" nodeType="after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fade">
                                      <p:cBhvr>
                                        <p:cTn id="72" dur="1000"/>
                                        <p:tgtEl>
                                          <p:spTgt spid="72"/>
                                        </p:tgtEl>
                                      </p:cBhvr>
                                    </p:animEffect>
                                    <p:anim calcmode="lin" valueType="num">
                                      <p:cBhvr>
                                        <p:cTn id="73" dur="1000" fill="hold"/>
                                        <p:tgtEl>
                                          <p:spTgt spid="72"/>
                                        </p:tgtEl>
                                        <p:attrNameLst>
                                          <p:attrName>ppt_x</p:attrName>
                                        </p:attrNameLst>
                                      </p:cBhvr>
                                      <p:tavLst>
                                        <p:tav tm="0">
                                          <p:val>
                                            <p:strVal val="#ppt_x"/>
                                          </p:val>
                                        </p:tav>
                                        <p:tav tm="100000">
                                          <p:val>
                                            <p:strVal val="#ppt_x"/>
                                          </p:val>
                                        </p:tav>
                                      </p:tavLst>
                                    </p:anim>
                                    <p:anim calcmode="lin" valueType="num">
                                      <p:cBhvr>
                                        <p:cTn id="74" dur="1000" fill="hold"/>
                                        <p:tgtEl>
                                          <p:spTgt spid="72"/>
                                        </p:tgtEl>
                                        <p:attrNameLst>
                                          <p:attrName>ppt_y</p:attrName>
                                        </p:attrNameLst>
                                      </p:cBhvr>
                                      <p:tavLst>
                                        <p:tav tm="0">
                                          <p:val>
                                            <p:strVal val="#ppt_y-.1"/>
                                          </p:val>
                                        </p:tav>
                                        <p:tav tm="100000">
                                          <p:val>
                                            <p:strVal val="#ppt_y"/>
                                          </p:val>
                                        </p:tav>
                                      </p:tavLst>
                                    </p:anim>
                                  </p:childTnLst>
                                </p:cTn>
                              </p:par>
                            </p:childTnLst>
                          </p:cTn>
                        </p:par>
                        <p:par>
                          <p:cTn id="75" fill="hold">
                            <p:stCondLst>
                              <p:cond delay="9500"/>
                            </p:stCondLst>
                            <p:childTnLst>
                              <p:par>
                                <p:cTn id="76" presetID="10" presetClass="entr" presetSubtype="0"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childTnLst>
                          </p:cTn>
                        </p:par>
                        <p:par>
                          <p:cTn id="79" fill="hold">
                            <p:stCondLst>
                              <p:cond delay="10000"/>
                            </p:stCondLst>
                            <p:childTnLst>
                              <p:par>
                                <p:cTn id="80" presetID="47" presetClass="entr" presetSubtype="0" fill="hold" grpId="0" nodeType="after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fade">
                                      <p:cBhvr>
                                        <p:cTn id="82" dur="1000"/>
                                        <p:tgtEl>
                                          <p:spTgt spid="73"/>
                                        </p:tgtEl>
                                      </p:cBhvr>
                                    </p:animEffect>
                                    <p:anim calcmode="lin" valueType="num">
                                      <p:cBhvr>
                                        <p:cTn id="83" dur="1000" fill="hold"/>
                                        <p:tgtEl>
                                          <p:spTgt spid="73"/>
                                        </p:tgtEl>
                                        <p:attrNameLst>
                                          <p:attrName>ppt_x</p:attrName>
                                        </p:attrNameLst>
                                      </p:cBhvr>
                                      <p:tavLst>
                                        <p:tav tm="0">
                                          <p:val>
                                            <p:strVal val="#ppt_x"/>
                                          </p:val>
                                        </p:tav>
                                        <p:tav tm="100000">
                                          <p:val>
                                            <p:strVal val="#ppt_x"/>
                                          </p:val>
                                        </p:tav>
                                      </p:tavLst>
                                    </p:anim>
                                    <p:anim calcmode="lin" valueType="num">
                                      <p:cBhvr>
                                        <p:cTn id="8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44" grpId="0" bldLvl="0" animBg="1"/>
      <p:bldP spid="45" grpId="0" bldLvl="0" animBg="1"/>
      <p:bldP spid="46" grpId="0" bldLvl="0" animBg="1"/>
      <p:bldP spid="48" grpId="0" bldLvl="0" animBg="1"/>
      <p:bldP spid="56" grpId="0"/>
      <p:bldP spid="70" grpId="0"/>
      <p:bldP spid="71" grpId="0"/>
      <p:bldP spid="72" grpId="0"/>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Sy\f\常用内页素材5\00004副本.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7737"/>
            <a:ext cx="9145588" cy="522219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5663889" flipH="1">
            <a:off x="3681261" y="568608"/>
            <a:ext cx="2000385" cy="189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F:\360安全浏览器下载\水墨\1402\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1394" y="1886744"/>
            <a:ext cx="833815" cy="444724"/>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887" y="1072576"/>
            <a:ext cx="623257" cy="890368"/>
          </a:xfrm>
          <a:prstGeom prst="rect">
            <a:avLst/>
          </a:prstGeom>
        </p:spPr>
      </p:pic>
      <p:pic>
        <p:nvPicPr>
          <p:cNvPr id="4098" name="Picture 2" descr="\\Sy\e\我图PPT\00001PNG素材\中国风\古典边框.png"/>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286794" y="2439728"/>
            <a:ext cx="4627553" cy="818616"/>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3786610" y="2621196"/>
            <a:ext cx="1706880" cy="460375"/>
          </a:xfrm>
          <a:prstGeom prst="rect">
            <a:avLst/>
          </a:prstGeom>
        </p:spPr>
        <p:txBody>
          <a:bodyPr wrap="none">
            <a:spAutoFit/>
            <a:scene3d>
              <a:camera prst="orthographicFront"/>
              <a:lightRig rig="threePt" dir="t"/>
            </a:scene3d>
          </a:bodyPr>
          <a:lstStyle/>
          <a:p>
            <a:pPr lvl="0" algn="ctr" fontAlgn="auto">
              <a:lnSpc>
                <a:spcPct val="80000"/>
              </a:lnSpc>
              <a:spcBef>
                <a:spcPts val="0"/>
              </a:spcBef>
              <a:spcAft>
                <a:spcPts val="0"/>
              </a:spcAft>
              <a:defRPr/>
            </a:pPr>
            <a:r>
              <a:rPr lang="zh-CN" altLang="en-US" sz="3000" b="1" kern="0" baseline="0" dirty="0">
                <a:ln w="9525">
                  <a:solidFill>
                    <a:schemeClr val="bg1"/>
                  </a:solidFill>
                  <a:prstDash val="solid"/>
                </a:ln>
                <a:solidFill>
                  <a:srgbClr val="0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rPr>
              <a:t>发展措施</a:t>
            </a:r>
            <a:endParaRPr lang="zh-CN" altLang="en-US" sz="3000" b="1" kern="0" baseline="0" dirty="0">
              <a:ln w="9525">
                <a:solidFill>
                  <a:schemeClr val="bg1"/>
                </a:solidFill>
                <a:prstDash val="solid"/>
              </a:ln>
              <a:solidFill>
                <a:srgbClr val="0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endParaRPr>
          </a:p>
        </p:txBody>
      </p:sp>
      <p:pic>
        <p:nvPicPr>
          <p:cNvPr id="26" name="Picture 2" descr="C:\Users\Thinkpad\Desktop\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5782" y="3382013"/>
            <a:ext cx="1572958" cy="13714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Thinkpad\Desktop\12345.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7778" b="77291"/>
          <a:stretch>
            <a:fillRect/>
          </a:stretch>
        </p:blipFill>
        <p:spPr bwMode="auto">
          <a:xfrm>
            <a:off x="-1" y="0"/>
            <a:ext cx="2709412" cy="15579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Thinkpad\Desktop\777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489089">
            <a:off x="7346270" y="-742166"/>
            <a:ext cx="191982" cy="2619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Thinkpad\Desktop\3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5918163">
            <a:off x="6931236" y="-447112"/>
            <a:ext cx="180983" cy="9999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Thinkpad\Desktop\3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8826" y="-292011"/>
            <a:ext cx="100990" cy="15998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Thinkpad\Desktop\5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580517">
            <a:off x="7051488" y="-237663"/>
            <a:ext cx="199108" cy="1487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Thinkpad\Desktop\54.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8694191">
            <a:off x="7498946" y="-298993"/>
            <a:ext cx="210480" cy="11448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Thinkpad\Desktop\555.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87902" y="-333562"/>
            <a:ext cx="112490" cy="125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500"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21600000">
                                      <p:cBhvr>
                                        <p:cTn id="10" dur="500" fill="hold"/>
                                        <p:tgtEl>
                                          <p:spTgt spid="29"/>
                                        </p:tgtEl>
                                        <p:attrNameLst>
                                          <p:attrName>r</p:attrName>
                                        </p:attrNameLst>
                                      </p:cBhvr>
                                    </p:animRot>
                                  </p:childTnLst>
                                </p:cTn>
                              </p:par>
                              <p:par>
                                <p:cTn id="11" presetID="53" presetClass="entr" presetSubtype="16" fill="hold" nodeType="withEffect">
                                  <p:stCondLst>
                                    <p:cond delay="500"/>
                                  </p:stCondLst>
                                  <p:childTnLst>
                                    <p:set>
                                      <p:cBhvr>
                                        <p:cTn id="12" dur="500"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nodeType="withEffect">
                                  <p:stCondLst>
                                    <p:cond delay="1100"/>
                                  </p:stCondLst>
                                  <p:childTnLst>
                                    <p:set>
                                      <p:cBhvr>
                                        <p:cTn id="17" dur="500"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500" fill="hold">
                                          <p:stCondLst>
                                            <p:cond delay="0"/>
                                          </p:stCondLst>
                                        </p:cTn>
                                        <p:tgtEl>
                                          <p:spTgt spid="4098"/>
                                        </p:tgtEl>
                                        <p:attrNameLst>
                                          <p:attrName>style.visibility</p:attrName>
                                        </p:attrNameLst>
                                      </p:cBhvr>
                                      <p:to>
                                        <p:strVal val="visible"/>
                                      </p:to>
                                    </p:set>
                                    <p:anim calcmode="lin" valueType="num">
                                      <p:cBhvr>
                                        <p:cTn id="22" dur="500" fill="hold"/>
                                        <p:tgtEl>
                                          <p:spTgt spid="4098"/>
                                        </p:tgtEl>
                                        <p:attrNameLst>
                                          <p:attrName>ppt_w</p:attrName>
                                        </p:attrNameLst>
                                      </p:cBhvr>
                                      <p:tavLst>
                                        <p:tav tm="0">
                                          <p:val>
                                            <p:strVal val="#ppt_w*0.70"/>
                                          </p:val>
                                        </p:tav>
                                        <p:tav tm="100000">
                                          <p:val>
                                            <p:strVal val="#ppt_w"/>
                                          </p:val>
                                        </p:tav>
                                      </p:tavLst>
                                    </p:anim>
                                    <p:anim calcmode="lin" valueType="num">
                                      <p:cBhvr>
                                        <p:cTn id="23" dur="500" fill="hold"/>
                                        <p:tgtEl>
                                          <p:spTgt spid="4098"/>
                                        </p:tgtEl>
                                        <p:attrNameLst>
                                          <p:attrName>ppt_h</p:attrName>
                                        </p:attrNameLst>
                                      </p:cBhvr>
                                      <p:tavLst>
                                        <p:tav tm="0">
                                          <p:val>
                                            <p:strVal val="#ppt_h"/>
                                          </p:val>
                                        </p:tav>
                                        <p:tav tm="100000">
                                          <p:val>
                                            <p:strVal val="#ppt_h"/>
                                          </p:val>
                                        </p:tav>
                                      </p:tavLst>
                                    </p:anim>
                                    <p:animEffect transition="in" filter="fade">
                                      <p:cBhvr>
                                        <p:cTn id="24" dur="500"/>
                                        <p:tgtEl>
                                          <p:spTgt spid="4098"/>
                                        </p:tgtEl>
                                      </p:cBhvr>
                                    </p:animEffect>
                                  </p:childTnLst>
                                </p:cTn>
                              </p:par>
                              <p:par>
                                <p:cTn id="25" presetID="22" presetClass="entr" presetSubtype="8" fill="hold" grpId="0" nodeType="withEffect">
                                  <p:stCondLst>
                                    <p:cond delay="0"/>
                                  </p:stCondLst>
                                  <p:childTnLst>
                                    <p:set>
                                      <p:cBhvr>
                                        <p:cTn id="26" dur="500"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1000"/>
                            </p:stCondLst>
                            <p:childTnLst>
                              <p:par>
                                <p:cTn id="29" presetID="55" presetClass="entr" presetSubtype="0" fill="hold" nodeType="afterEffect">
                                  <p:stCondLst>
                                    <p:cond delay="500"/>
                                  </p:stCondLst>
                                  <p:childTnLst>
                                    <p:set>
                                      <p:cBhvr>
                                        <p:cTn id="30" dur="500"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500"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39" dur="500" fill="hold"/>
                                        <p:tgtEl>
                                          <p:spTgt spid="45"/>
                                        </p:tgtEl>
                                        <p:attrNameLst>
                                          <p:attrName>ppt_x</p:attrName>
                                          <p:attrName>ppt_y</p:attrName>
                                        </p:attrNameLst>
                                      </p:cBhvr>
                                      <p:rCtr x="-21649" y="54416"/>
                                    </p:animMotion>
                                  </p:childTnLst>
                                </p:cTn>
                              </p:par>
                              <p:par>
                                <p:cTn id="40" presetID="8" presetClass="emph" presetSubtype="0" fill="hold" nodeType="withEffect">
                                  <p:stCondLst>
                                    <p:cond delay="0"/>
                                  </p:stCondLst>
                                  <p:childTnLst>
                                    <p:animRot by="21600000">
                                      <p:cBhvr>
                                        <p:cTn id="41" dur="500" fill="hold"/>
                                        <p:tgtEl>
                                          <p:spTgt spid="45"/>
                                        </p:tgtEl>
                                        <p:attrNameLst>
                                          <p:attrName>r</p:attrName>
                                        </p:attrNameLst>
                                      </p:cBhvr>
                                    </p:animRot>
                                  </p:childTnLst>
                                </p:cTn>
                              </p:par>
                              <p:par>
                                <p:cTn id="42" presetID="0" presetClass="path" presetSubtype="0" accel="50000" decel="50000" fill="hold" nodeType="withEffect">
                                  <p:stCondLst>
                                    <p:cond delay="25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43" dur="500" fill="hold"/>
                                        <p:tgtEl>
                                          <p:spTgt spid="44"/>
                                        </p:tgtEl>
                                        <p:attrNameLst>
                                          <p:attrName>ppt_x</p:attrName>
                                          <p:attrName>ppt_y</p:attrName>
                                        </p:attrNameLst>
                                      </p:cBhvr>
                                      <p:rCtr x="-21649" y="54416"/>
                                    </p:animMotion>
                                  </p:childTnLst>
                                </p:cTn>
                              </p:par>
                              <p:par>
                                <p:cTn id="44" presetID="8" presetClass="emph" presetSubtype="0" fill="hold" nodeType="withEffect">
                                  <p:stCondLst>
                                    <p:cond delay="250"/>
                                  </p:stCondLst>
                                  <p:childTnLst>
                                    <p:animRot by="21600000">
                                      <p:cBhvr>
                                        <p:cTn id="45" dur="500" fill="hold"/>
                                        <p:tgtEl>
                                          <p:spTgt spid="44"/>
                                        </p:tgtEl>
                                        <p:attrNameLst>
                                          <p:attrName>r</p:attrName>
                                        </p:attrNameLst>
                                      </p:cBhvr>
                                    </p:animRot>
                                  </p:childTnLst>
                                </p:cTn>
                              </p:par>
                              <p:par>
                                <p:cTn id="46" presetID="0" presetClass="path" presetSubtype="0" accel="50000" decel="50000" fill="hold" nodeType="withEffect">
                                  <p:stCondLst>
                                    <p:cond delay="1250"/>
                                  </p:stCondLst>
                                  <p:childTnLst>
                                    <p:animMotion origin="layout" path="M -0.00034 0.00031 C -0.00972 0.01143 0.00174 -0.00308 -0.0085 0.01452 C -0.01962 0.03367 -0.02413 0.0383 -0.03281 0.06115 C -0.03646 0.07011 -0.04027 0.07659 -0.04392 0.08524 C -0.04583 0.08957 -0.0493 0.09914 -0.0493 0.09945 C -0.05139 0.11304 -0.05677 0.12014 -0.06024 0.13218 C -0.06337 0.1433 -0.06545 0.15195 -0.06979 0.16276 C -0.08159 0.19241 -0.06788 0.1572 -0.07656 0.17944 C -0.0776 0.18191 -0.07934 0.18654 -0.07934 0.18685 C -0.08142 0.20167 -0.08923 0.21186 -0.09288 0.22669 C -0.09496 0.23503 -0.10121 0.25016 -0.10121 0.25047 C -0.10312 0.26004 -0.10659 0.26684 -0.10937 0.27641 C -0.11597 0.29926 -0.11892 0.32798 -0.12708 0.34929 C -0.12986 0.37431 -0.13663 0.39747 -0.13923 0.42249 C -0.14097 0.44164 -0.14253 0.46325 -0.146 0.48178 C -0.14705 0.50433 -0.14826 0.52842 -0.15295 0.55004 C -0.15712 0.59296 -0.15729 0.63774 -0.16389 0.68005 C -0.16597 0.69364 -0.16805 0.70661 -0.17066 0.71989 C -0.1717 0.72453 -0.17239 0.72947 -0.17343 0.7341 C -0.17378 0.73657 -0.17465 0.7412 -0.17465 0.74151 C -0.17656 0.76931 -0.18038 0.79463 -0.18559 0.8215 C -0.1875 0.83107 -0.19149 0.84219 -0.19375 0.85238 C -0.20052 0.88234 -0.20677 0.91477 -0.21701 0.94164 C -0.21944 0.95862 -0.22517 0.97128 -0.22934 0.98672 C -0.23107 0.99321 -0.23229 1 -0.23472 1.00556 C -0.23646 1.0102 -0.2401 1.01977 -0.2401 1.02008 C -0.24288 1.0383 -0.24774 1.05529 -0.25104 1.07412 C -0.25382 1.0908 -0.25364 1.08277 -0.25364 1.0908 " pathEditMode="relative" rAng="0" ptsTypes="fffffffffffffffffffffffffffA">
                                      <p:cBhvr>
                                        <p:cTn id="47" dur="500" fill="hold"/>
                                        <p:tgtEl>
                                          <p:spTgt spid="43"/>
                                        </p:tgtEl>
                                        <p:attrNameLst>
                                          <p:attrName>ppt_x</p:attrName>
                                          <p:attrName>ppt_y</p:attrName>
                                        </p:attrNameLst>
                                      </p:cBhvr>
                                      <p:rCtr x="-12569" y="54355"/>
                                    </p:animMotion>
                                  </p:childTnLst>
                                </p:cTn>
                              </p:par>
                              <p:par>
                                <p:cTn id="48" presetID="8" presetClass="emph" presetSubtype="0" fill="hold" nodeType="withEffect">
                                  <p:stCondLst>
                                    <p:cond delay="1250"/>
                                  </p:stCondLst>
                                  <p:childTnLst>
                                    <p:animRot by="21600000">
                                      <p:cBhvr>
                                        <p:cTn id="49" dur="500" fill="hold"/>
                                        <p:tgtEl>
                                          <p:spTgt spid="43"/>
                                        </p:tgtEl>
                                        <p:attrNameLst>
                                          <p:attrName>r</p:attrName>
                                        </p:attrNameLst>
                                      </p:cBhvr>
                                    </p:animRot>
                                  </p:childTnLst>
                                </p:cTn>
                              </p:par>
                              <p:par>
                                <p:cTn id="50" presetID="0" presetClass="path" presetSubtype="0" accel="50000" decel="50000" fill="hold" nodeType="withEffect">
                                  <p:stCondLst>
                                    <p:cond delay="3000"/>
                                  </p:stCondLst>
                                  <p:childTnLst>
                                    <p:animMotion origin="layout" path="M 1.66667E-6 2.77949E-6 C -0.00729 0.01606 -0.01493 0.03088 -0.02136 0.04818 C -0.02274 0.05126 -0.0217 0.0559 -0.02274 0.05929 C -0.02518 0.06887 -0.0382 0.08246 -0.04271 0.08894 C -0.04757 0.09574 -0.05122 0.10562 -0.05677 0.10902 C -0.06129 0.12106 -0.06754 0.13218 -0.07431 0.14052 C -0.08299 0.16553 -0.09479 0.18653 -0.10452 0.21124 C -0.11181 0.22977 -0.11563 0.25417 -0.12465 0.27053 C -0.12743 0.28598 -0.12361 0.26714 -0.12969 0.28629 C -0.1342 0.30111 -0.12622 0.28412 -0.13333 0.30204 C -0.13646 0.30976 -0.13872 0.31346 -0.14097 0.32242 C -0.14167 0.32582 -0.14236 0.3289 -0.1434 0.33199 C -0.14497 0.33662 -0.14861 0.34558 -0.14861 0.34589 C -0.15018 0.35423 -0.1533 0.36164 -0.15486 0.37029 C -0.15799 0.38696 -0.16181 0.40457 -0.16615 0.42032 C -0.17292 0.47158 -0.18125 0.5352 -0.19757 0.57937 C -0.20139 0.59018 -0.20417 0.60469 -0.20903 0.61365 C -0.21198 0.63002 -0.20781 0.61056 -0.21406 0.62724 C -0.21476 0.6294 -0.21458 0.63218 -0.21528 0.63403 C -0.2184 0.64299 -0.22344 0.65349 -0.22778 0.66121 C -0.23021 0.67418 -0.23768 0.68591 -0.24288 0.69549 C -0.2467 0.70259 -0.24792 0.7063 -0.25313 0.70939 C -0.26545 0.72421 -0.27604 0.74212 -0.2882 0.75695 C -0.30156 0.77301 -0.31649 0.78598 -0.32969 0.80234 C -0.33229 0.80574 -0.33577 0.80451 -0.33854 0.80698 C -0.34653 0.81501 -0.3533 0.82551 -0.3625 0.82952 C -0.37049 0.8394 -0.3809 0.84218 -0.38889 0.85238 C -0.39028 0.85423 -0.39115 0.85763 -0.39254 0.85917 C -0.39531 0.86226 -0.39879 0.86288 -0.40139 0.86596 C -0.40538 0.86998 -0.40851 0.87677 -0.41285 0.87955 C -0.41875 0.88295 -0.4342 0.90024 -0.43924 0.9092 C -0.45052 0.92958 -0.46163 0.95028 -0.47205 0.97282 C -0.47795 0.98517 -0.48229 1.00741 -0.48958 1.01606 C -0.49288 1.0281 -0.49601 1.04076 -0.49965 1.05219 C -0.50104 1.05713 -0.50365 1.06084 -0.50452 1.06578 C -0.5066 1.07628 -0.5092 1.08554 -0.51354 1.09326 C -0.51511 1.10253 -0.51736 1.10685 -0.52101 1.11365 C -0.5224 1.12044 -0.52361 1.12724 -0.52483 1.13403 C -0.52535 1.13681 -0.52726 1.14113 -0.52726 1.14144 " pathEditMode="relative" rAng="0" ptsTypes="ffffffffffffffffffffffffffffffffffffffA">
                                      <p:cBhvr>
                                        <p:cTn id="51" dur="500" fill="hold"/>
                                        <p:tgtEl>
                                          <p:spTgt spid="41"/>
                                        </p:tgtEl>
                                        <p:attrNameLst>
                                          <p:attrName>ppt_x</p:attrName>
                                          <p:attrName>ppt_y</p:attrName>
                                        </p:attrNameLst>
                                      </p:cBhvr>
                                      <p:rCtr x="-26372" y="57041"/>
                                    </p:animMotion>
                                  </p:childTnLst>
                                </p:cTn>
                              </p:par>
                              <p:par>
                                <p:cTn id="52" presetID="8" presetClass="emph" presetSubtype="0" fill="hold" nodeType="withEffect">
                                  <p:stCondLst>
                                    <p:cond delay="3000"/>
                                  </p:stCondLst>
                                  <p:childTnLst>
                                    <p:animRot by="21600000">
                                      <p:cBhvr>
                                        <p:cTn id="53" dur="500" fill="hold"/>
                                        <p:tgtEl>
                                          <p:spTgt spid="41"/>
                                        </p:tgtEl>
                                        <p:attrNameLst>
                                          <p:attrName>r</p:attrName>
                                        </p:attrNameLst>
                                      </p:cBhvr>
                                    </p:animRot>
                                  </p:childTnLst>
                                </p:cTn>
                              </p:par>
                              <p:par>
                                <p:cTn id="54" presetID="0" presetClass="path" presetSubtype="0" accel="50000" decel="50000" fill="hold" nodeType="withEffect">
                                  <p:stCondLst>
                                    <p:cond delay="250"/>
                                  </p:stCondLst>
                                  <p:childTnLst>
                                    <p:animMotion origin="layout" path="M 4.72222E-6 4.93827E-7 C -0.00747 0.01697 -0.01511 0.03272 -0.02153 0.05093 C -0.02309 0.05401 -0.02188 0.05895 -0.02309 0.06265 C -0.02553 0.07253 -0.03855 0.08704 -0.04306 0.09383 C -0.04809 0.10093 -0.05174 0.11111 -0.0573 0.11481 C -0.06181 0.12716 -0.06823 0.13889 -0.075 0.14753 C -0.08369 0.17407 -0.09566 0.19599 -0.10539 0.22191 C -0.11285 0.24167 -0.11667 0.26759 -0.1257 0.28488 C -0.12848 0.30093 -0.12466 0.28117 -0.13073 0.30123 C -0.13542 0.31697 -0.12726 0.29907 -0.13455 0.3179 C -0.13768 0.32593 -0.13994 0.32994 -0.14219 0.3392 C -0.14289 0.3429 -0.14358 0.34599 -0.14462 0.34938 C -0.14619 0.35432 -0.14983 0.36358 -0.14983 0.36389 C -0.15139 0.37284 -0.15452 0.38056 -0.15625 0.38951 C -0.15938 0.4071 -0.1632 0.42562 -0.16754 0.44228 C -0.17431 0.4963 -0.18282 0.56296 -0.19914 0.60957 C -0.20313 0.62099 -0.20591 0.63611 -0.21077 0.64568 C -0.21372 0.66296 -0.20955 0.64228 -0.2158 0.65988 C -0.2165 0.66204 -0.21632 0.66512 -0.21702 0.66697 C -0.22014 0.67654 -0.22535 0.68765 -0.22969 0.69568 C -0.23212 0.70926 -0.23959 0.7216 -0.24497 0.73179 C -0.24879 0.7392 -0.25 0.74321 -0.25521 0.7463 C -0.26771 0.76204 -0.2783 0.78086 -0.29063 0.7966 C -0.304 0.81358 -0.3191 0.82716 -0.33247 0.84444 C -0.33507 0.84784 -0.33855 0.8466 -0.34132 0.84938 C -0.34931 0.85772 -0.35625 0.86883 -0.36546 0.87315 C -0.37344 0.88333 -0.38403 0.88642 -0.39202 0.89691 C -0.39341 0.89907 -0.39428 0.90247 -0.39566 0.90432 C -0.39844 0.90741 -0.40209 0.90802 -0.40469 0.91142 C -0.40869 0.91543 -0.41181 0.92284 -0.41615 0.92562 C -0.42223 0.92932 -0.43768 0.94753 -0.44271 0.95679 C -0.45417 0.97839 -0.46546 1 -0.47587 1.02376 C -0.48178 1.03673 -0.48612 1.06018 -0.49358 1.06914 C -0.49688 1.08179 -0.5 1.09506 -0.50365 1.1071 C -0.50504 1.11235 -0.50764 1.11636 -0.50851 1.1216 C -0.51077 1.13241 -0.51337 1.14228 -0.51771 1.15031 C -0.51928 1.16018 -0.52153 1.16481 -0.52518 1.17191 C -0.52657 1.17901 -0.52778 1.18611 -0.529 1.19321 C -0.52952 1.1963 -0.53143 1.20062 -0.53143 1.20123 " pathEditMode="relative" rAng="0" ptsTypes="ffffffffffffffffffffffffffffffffffffffA">
                                      <p:cBhvr>
                                        <p:cTn id="55" dur="500" fill="hold"/>
                                        <p:tgtEl>
                                          <p:spTgt spid="28"/>
                                        </p:tgtEl>
                                        <p:attrNameLst>
                                          <p:attrName>ppt_x</p:attrName>
                                          <p:attrName>ppt_y</p:attrName>
                                        </p:attrNameLst>
                                      </p:cBhvr>
                                      <p:rCtr x="-26580" y="60062"/>
                                    </p:animMotion>
                                  </p:childTnLst>
                                </p:cTn>
                              </p:par>
                              <p:par>
                                <p:cTn id="56" presetID="8" presetClass="emph" presetSubtype="0" fill="hold" nodeType="withEffect">
                                  <p:stCondLst>
                                    <p:cond delay="250"/>
                                  </p:stCondLst>
                                  <p:childTnLst>
                                    <p:animRot by="21600000">
                                      <p:cBhvr>
                                        <p:cTn id="57" dur="500" fill="hold"/>
                                        <p:tgtEl>
                                          <p:spTgt spid="28"/>
                                        </p:tgtEl>
                                        <p:attrNameLst>
                                          <p:attrName>r</p:attrName>
                                        </p:attrNameLst>
                                      </p:cBhvr>
                                    </p:animRot>
                                  </p:childTnLst>
                                </p:cTn>
                              </p:par>
                              <p:par>
                                <p:cTn id="58" presetID="0" presetClass="path" presetSubtype="0" accel="50000" decel="50000" fill="hold" nodeType="withEffect">
                                  <p:stCondLst>
                                    <p:cond delay="2250"/>
                                  </p:stCondLst>
                                  <p:childTnLst>
                                    <p:animMotion origin="layout" path="M -8.67362E-19 6.34342E-6 C -0.00729 0.00433 -0.01198 0.00958 -0.01841 0.01761 C -0.02309 0.02286 -0.02952 0.02626 -0.0342 0.03243 C -0.03559 0.03429 -0.03629 0.03737 -0.03785 0.03861 C -0.04393 0.0451 -0.05122 0.04757 -0.05729 0.05405 C -0.06268 0.05961 -0.06632 0.06579 -0.07205 0.06918 C -0.07552 0.07567 -0.08229 0.08216 -0.08664 0.08679 C -0.08907 0.08957 -0.09393 0.09544 -0.09393 0.09544 C -0.09479 0.0976 -0.09532 0.10007 -0.09636 0.10192 C -0.09861 0.10532 -0.10191 0.10655 -0.10365 0.11057 C -0.10834 0.12138 -0.1132 0.12879 -0.11962 0.13651 C -0.1224 0.15164 -0.13039 0.16461 -0.13664 0.17573 C -0.13785 0.17758 -0.1382 0.1816 -0.13907 0.18438 C -0.14254 0.19488 -0.14896 0.21063 -0.15365 0.21897 C -0.15539 0.22854 -0.15764 0.23503 -0.16111 0.24275 C -0.16441 0.26066 -0.15973 0.23873 -0.16476 0.25387 C -0.16736 0.2619 -0.16875 0.26962 -0.17205 0.27734 C -0.17587 0.29772 -0.16962 0.26807 -0.17691 0.29031 C -0.17778 0.29309 -0.17743 0.29649 -0.17813 0.29927 C -0.17986 0.30668 -0.18351 0.31347 -0.18542 0.32088 C -0.19427 0.3564 -0.18264 0.31378 -0.18907 0.34497 C -0.18959 0.34744 -0.1908 0.34899 -0.1915 0.35146 C -0.19358 0.35887 -0.19445 0.36752 -0.19636 0.37524 C -0.2 0.39006 -0.20087 0.40705 -0.20608 0.42064 C -0.20851 0.43824 -0.2132 0.45245 -0.21719 0.46851 C -0.22153 0.4858 -0.22327 0.50927 -0.23056 0.52286 C -0.23195 0.53305 -0.23368 0.53707 -0.23785 0.54417 C -0.24011 0.55652 -0.24497 0.56517 -0.24757 0.57691 C -0.25139 0.59358 -0.25729 0.60872 -0.26354 0.6223 C -0.26962 0.6362 -0.27361 0.65133 -0.28056 0.66369 C -0.28229 0.67326 -0.28785 0.67944 -0.2915 0.68747 C -0.29497 0.69488 -0.29532 0.70167 -0.3 0.70723 C -0.30782 0.72823 -0.31789 0.74615 -0.32691 0.7656 C -0.33282 0.77826 -0.33733 0.79309 -0.34393 0.80482 C -0.34532 0.81193 -0.35 0.82428 -0.35 0.82428 C -0.35035 0.82706 -0.35052 0.83015 -0.35122 0.83293 C -0.35261 0.83756 -0.35521 0.84096 -0.35608 0.8459 C -0.35816 0.85671 -0.36042 0.86752 -0.36233 0.87864 C -0.36372 0.89964 -0.36771 0.91847 -0.36962 0.93917 C -0.37118 0.95492 -0.37101 0.96387 -0.37205 0.98055 C -0.3724 0.98704 -0.37431 0.99321 -0.37448 1.00001 C -0.37483 1.02687 -0.37448 1.05343 -0.37448 1.0803 " pathEditMode="relative" ptsTypes="fffffffffffffffffffffffffffffffffffffffffA">
                                      <p:cBhvr>
                                        <p:cTn id="59" dur="500" fill="hold"/>
                                        <p:tgtEl>
                                          <p:spTgt spid="42"/>
                                        </p:tgtEl>
                                        <p:attrNameLst>
                                          <p:attrName>ppt_x</p:attrName>
                                          <p:attrName>ppt_y</p:attrName>
                                        </p:attrNameLst>
                                      </p:cBhvr>
                                    </p:animMotion>
                                  </p:childTnLst>
                                </p:cTn>
                              </p:par>
                              <p:par>
                                <p:cTn id="60" presetID="8" presetClass="emph" presetSubtype="0" fill="hold" nodeType="withEffect">
                                  <p:stCondLst>
                                    <p:cond delay="2250"/>
                                  </p:stCondLst>
                                  <p:childTnLst>
                                    <p:animRot by="21600000">
                                      <p:cBhvr>
                                        <p:cTn id="61" dur="500" fill="hold"/>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17"/>
          <p:cNvSpPr>
            <a:spLocks noChangeArrowheads="1"/>
          </p:cNvSpPr>
          <p:nvPr/>
        </p:nvSpPr>
        <p:spPr bwMode="auto">
          <a:xfrm>
            <a:off x="4687888" y="1477169"/>
            <a:ext cx="3048000" cy="3206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p>
            <a:pPr algn="l" defTabSz="815975">
              <a:lnSpc>
                <a:spcPct val="120000"/>
              </a:lnSpc>
            </a:pPr>
            <a:r>
              <a:rPr lang="zh-CN" altLang="en-US" sz="2000" b="1">
                <a:solidFill>
                  <a:srgbClr val="000000"/>
                </a:solidFill>
                <a:effectLst/>
                <a:latin typeface="微软雅黑" panose="020B0503020204020204" pitchFamily="34" charset="-122"/>
                <a:ea typeface="微软雅黑" panose="020B0503020204020204" pitchFamily="34" charset="-122"/>
                <a:cs typeface="+mn-ea"/>
                <a:sym typeface="+mn-ea"/>
              </a:rPr>
              <a:t>一、</a:t>
            </a:r>
            <a:r>
              <a:rPr lang="en-US" altLang="zh-CN" sz="2000" b="1">
                <a:solidFill>
                  <a:srgbClr val="000000"/>
                </a:solidFill>
                <a:effectLst/>
                <a:latin typeface="微软雅黑" panose="020B0503020204020204" pitchFamily="34" charset="-122"/>
                <a:ea typeface="微软雅黑" panose="020B0503020204020204" pitchFamily="34" charset="-122"/>
                <a:cs typeface="+mn-ea"/>
                <a:sym typeface="+mn-ea"/>
              </a:rPr>
              <a:t>学校</a:t>
            </a:r>
            <a:r>
              <a:rPr lang="zh-CN" altLang="en-US" sz="2000" b="1">
                <a:solidFill>
                  <a:srgbClr val="000000"/>
                </a:solidFill>
                <a:effectLst/>
                <a:latin typeface="微软雅黑" panose="020B0503020204020204" pitchFamily="34" charset="-122"/>
                <a:ea typeface="微软雅黑" panose="020B0503020204020204" pitchFamily="34" charset="-122"/>
                <a:cs typeface="+mn-ea"/>
                <a:sym typeface="+mn-ea"/>
              </a:rPr>
              <a:t>文化与特色项目建设</a:t>
            </a:r>
            <a:endParaRPr lang="zh-CN" altLang="en-US" sz="20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pic>
        <p:nvPicPr>
          <p:cNvPr id="28" name="Picture 125" descr="2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8600" y="2725738"/>
            <a:ext cx="3582988" cy="20415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8" descr="30"/>
          <p:cNvPicPr>
            <a:picLocks noChangeAspect="1" noChangeArrowheads="1"/>
          </p:cNvPicPr>
          <p:nvPr/>
        </p:nvPicPr>
        <p:blipFill>
          <a:blip r:embed="rId2" cstate="print">
            <a:lum bright="-54000"/>
            <a:extLst>
              <a:ext uri="{28A0092B-C50C-407E-A947-70E740481C1C}">
                <a14:useLocalDpi xmlns:a14="http://schemas.microsoft.com/office/drawing/2010/main" val="0"/>
              </a:ext>
            </a:extLst>
          </a:blip>
          <a:srcRect/>
          <a:stretch>
            <a:fillRect/>
          </a:stretch>
        </p:blipFill>
        <p:spPr bwMode="auto">
          <a:xfrm>
            <a:off x="4230688" y="1560513"/>
            <a:ext cx="2667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9" descr="30"/>
          <p:cNvPicPr>
            <a:picLocks noChangeAspect="1" noChangeArrowheads="1"/>
          </p:cNvPicPr>
          <p:nvPr/>
        </p:nvPicPr>
        <p:blipFill>
          <a:blip r:embed="rId3" cstate="print">
            <a:lum bright="-54000"/>
            <a:extLst>
              <a:ext uri="{28A0092B-C50C-407E-A947-70E740481C1C}">
                <a14:useLocalDpi xmlns:a14="http://schemas.microsoft.com/office/drawing/2010/main" val="0"/>
              </a:ext>
            </a:extLst>
          </a:blip>
          <a:srcRect/>
          <a:stretch>
            <a:fillRect/>
          </a:stretch>
        </p:blipFill>
        <p:spPr bwMode="auto">
          <a:xfrm>
            <a:off x="4687888" y="2019300"/>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30" descr="30"/>
          <p:cNvPicPr>
            <a:picLocks noChangeAspect="1" noChangeArrowheads="1"/>
          </p:cNvPicPr>
          <p:nvPr/>
        </p:nvPicPr>
        <p:blipFill>
          <a:blip r:embed="rId4" cstate="print">
            <a:lum bright="-54000"/>
            <a:extLst>
              <a:ext uri="{28A0092B-C50C-407E-A947-70E740481C1C}">
                <a14:useLocalDpi xmlns:a14="http://schemas.microsoft.com/office/drawing/2010/main" val="0"/>
              </a:ext>
            </a:extLst>
          </a:blip>
          <a:srcRect/>
          <a:stretch>
            <a:fillRect/>
          </a:stretch>
        </p:blipFill>
        <p:spPr bwMode="auto">
          <a:xfrm>
            <a:off x="4840288" y="2573338"/>
            <a:ext cx="3048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1" descr="30"/>
          <p:cNvPicPr>
            <a:picLocks noChangeAspect="1" noChangeArrowheads="1"/>
          </p:cNvPicPr>
          <p:nvPr/>
        </p:nvPicPr>
        <p:blipFill>
          <a:blip r:embed="rId5" cstate="print">
            <a:lum bright="-54000"/>
            <a:extLst>
              <a:ext uri="{28A0092B-C50C-407E-A947-70E740481C1C}">
                <a14:useLocalDpi xmlns:a14="http://schemas.microsoft.com/office/drawing/2010/main" val="0"/>
              </a:ext>
            </a:extLst>
          </a:blip>
          <a:srcRect/>
          <a:stretch>
            <a:fillRect/>
          </a:stretch>
        </p:blipFill>
        <p:spPr bwMode="auto">
          <a:xfrm>
            <a:off x="4687888" y="3063875"/>
            <a:ext cx="3048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32" descr="30"/>
          <p:cNvPicPr>
            <a:picLocks noChangeAspect="1" noChangeArrowheads="1"/>
          </p:cNvPicPr>
          <p:nvPr/>
        </p:nvPicPr>
        <p:blipFill>
          <a:blip r:embed="rId5" cstate="print">
            <a:lum bright="-54000"/>
            <a:extLst>
              <a:ext uri="{28A0092B-C50C-407E-A947-70E740481C1C}">
                <a14:useLocalDpi xmlns:a14="http://schemas.microsoft.com/office/drawing/2010/main" val="0"/>
              </a:ext>
            </a:extLst>
          </a:blip>
          <a:srcRect/>
          <a:stretch>
            <a:fillRect/>
          </a:stretch>
        </p:blipFill>
        <p:spPr bwMode="auto">
          <a:xfrm>
            <a:off x="4230688" y="3560763"/>
            <a:ext cx="3048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133"/>
          <p:cNvSpPr>
            <a:spLocks noChangeArrowheads="1"/>
          </p:cNvSpPr>
          <p:nvPr/>
        </p:nvSpPr>
        <p:spPr bwMode="auto">
          <a:xfrm>
            <a:off x="5068888" y="1993742"/>
            <a:ext cx="3048000" cy="28130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p>
            <a:pPr lvl="0" indent="0" algn="l" fontAlgn="base"/>
            <a:r>
              <a:rPr lang="zh-CN" altLang="en-US" sz="2000" b="1">
                <a:solidFill>
                  <a:srgbClr val="000000"/>
                </a:solidFill>
                <a:effectLst/>
                <a:latin typeface="微软雅黑" panose="020B0503020204020204" pitchFamily="34" charset="-122"/>
                <a:ea typeface="微软雅黑" panose="020B0503020204020204" pitchFamily="34" charset="-122"/>
                <a:cs typeface="+mn-ea"/>
                <a:sym typeface="+mn-ea"/>
              </a:rPr>
              <a:t>二、</a:t>
            </a:r>
            <a:r>
              <a:rPr lang="en-US" altLang="zh-CN" sz="2000" b="1">
                <a:solidFill>
                  <a:srgbClr val="000000"/>
                </a:solidFill>
                <a:effectLst/>
                <a:latin typeface="微软雅黑" panose="020B0503020204020204" pitchFamily="34" charset="-122"/>
                <a:ea typeface="微软雅黑" panose="020B0503020204020204" pitchFamily="34" charset="-122"/>
                <a:cs typeface="+mn-ea"/>
                <a:sym typeface="+mn-ea"/>
              </a:rPr>
              <a:t>管理变革与领导团队建设</a:t>
            </a:r>
            <a:endParaRPr lang="en-US" altLang="zh-CN" sz="20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5" name="Rectangle 134"/>
          <p:cNvSpPr>
            <a:spLocks noChangeArrowheads="1"/>
          </p:cNvSpPr>
          <p:nvPr/>
        </p:nvSpPr>
        <p:spPr bwMode="auto">
          <a:xfrm>
            <a:off x="5297488" y="2525554"/>
            <a:ext cx="3048000" cy="28130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p>
            <a:pPr lvl="0" indent="0" algn="l" fontAlgn="base"/>
            <a:r>
              <a:rPr lang="zh-CN" sz="2000" b="1">
                <a:solidFill>
                  <a:srgbClr val="000000"/>
                </a:solidFill>
                <a:effectLst/>
                <a:latin typeface="微软雅黑" panose="020B0503020204020204" pitchFamily="34" charset="-122"/>
                <a:ea typeface="微软雅黑" panose="020B0503020204020204" pitchFamily="34" charset="-122"/>
                <a:cs typeface="+mn-ea"/>
                <a:sym typeface="+mn-ea"/>
              </a:rPr>
              <a:t>三、</a:t>
            </a:r>
            <a:r>
              <a:rPr sz="2000" b="1">
                <a:solidFill>
                  <a:srgbClr val="000000"/>
                </a:solidFill>
                <a:effectLst/>
                <a:latin typeface="微软雅黑" panose="020B0503020204020204" pitchFamily="34" charset="-122"/>
                <a:ea typeface="微软雅黑" panose="020B0503020204020204" pitchFamily="34" charset="-122"/>
                <a:cs typeface="+mn-ea"/>
                <a:sym typeface="+mn-ea"/>
              </a:rPr>
              <a:t>课程教学改革与教师队伍建设</a:t>
            </a:r>
            <a:endParaRPr lang="zh-CN" altLang="en-US" sz="20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6" name="Rectangle 135"/>
          <p:cNvSpPr>
            <a:spLocks noChangeArrowheads="1"/>
          </p:cNvSpPr>
          <p:nvPr/>
        </p:nvSpPr>
        <p:spPr bwMode="auto">
          <a:xfrm>
            <a:off x="5068888" y="3041491"/>
            <a:ext cx="3048000" cy="28130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p>
            <a:pPr lvl="0" algn="l" defTabSz="1218565">
              <a:defRPr/>
            </a:pPr>
            <a:r>
              <a:rPr lang="zh-CN" altLang="en-US" sz="2000" b="1">
                <a:solidFill>
                  <a:srgbClr val="000000"/>
                </a:solidFill>
                <a:effectLst/>
                <a:latin typeface="微软雅黑" panose="020B0503020204020204" pitchFamily="34" charset="-122"/>
                <a:ea typeface="微软雅黑" panose="020B0503020204020204" pitchFamily="34" charset="-122"/>
                <a:cs typeface="+mn-ea"/>
                <a:sym typeface="+mn-ea"/>
              </a:rPr>
              <a:t>四、</a:t>
            </a:r>
            <a:r>
              <a:rPr lang="en-US" altLang="zh-CN" sz="2000" b="1">
                <a:solidFill>
                  <a:srgbClr val="000000"/>
                </a:solidFill>
                <a:effectLst/>
                <a:latin typeface="微软雅黑" panose="020B0503020204020204" pitchFamily="34" charset="-122"/>
                <a:ea typeface="微软雅黑" panose="020B0503020204020204" pitchFamily="34" charset="-122"/>
                <a:cs typeface="+mn-ea"/>
                <a:sym typeface="+mn-ea"/>
              </a:rPr>
              <a:t>学生工作改革与班主任队伍建设</a:t>
            </a:r>
            <a:endParaRPr lang="en-US" altLang="zh-CN" sz="20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7" name="Rectangle 136"/>
          <p:cNvSpPr>
            <a:spLocks noChangeArrowheads="1"/>
          </p:cNvSpPr>
          <p:nvPr/>
        </p:nvSpPr>
        <p:spPr bwMode="auto">
          <a:xfrm>
            <a:off x="4687888" y="3555841"/>
            <a:ext cx="3048000" cy="28130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p>
            <a:pPr lvl="0" algn="l" defTabSz="1218565">
              <a:defRPr/>
            </a:pPr>
            <a:r>
              <a:rPr lang="zh-CN" sz="2000" b="1">
                <a:solidFill>
                  <a:srgbClr val="000000"/>
                </a:solidFill>
                <a:effectLst/>
                <a:latin typeface="微软雅黑" panose="020B0503020204020204" pitchFamily="34" charset="-122"/>
                <a:ea typeface="微软雅黑" panose="020B0503020204020204" pitchFamily="34" charset="-122"/>
                <a:cs typeface="+mn-ea"/>
                <a:sym typeface="+mn-ea"/>
              </a:rPr>
              <a:t>五、</a:t>
            </a:r>
            <a:r>
              <a:rPr sz="2000" b="1">
                <a:solidFill>
                  <a:srgbClr val="000000"/>
                </a:solidFill>
                <a:effectLst/>
                <a:latin typeface="微软雅黑" panose="020B0503020204020204" pitchFamily="34" charset="-122"/>
                <a:ea typeface="微软雅黑" panose="020B0503020204020204" pitchFamily="34" charset="-122"/>
                <a:cs typeface="+mn-ea"/>
                <a:sym typeface="+mn-ea"/>
              </a:rPr>
              <a:t>后期管理与服务保障</a:t>
            </a:r>
            <a:endParaRPr lang="zh-CN" altLang="en-US" sz="20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pic>
        <p:nvPicPr>
          <p:cNvPr id="21" name="图片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839" y="1561093"/>
            <a:ext cx="3638550" cy="289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4188" y="767812"/>
            <a:ext cx="608955" cy="24474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0" fill="hold"/>
                                        <p:tgtEl>
                                          <p:spTgt spid="21"/>
                                        </p:tgtEl>
                                        <p:attrNameLst>
                                          <p:attrName>ppt_w</p:attrName>
                                        </p:attrNameLst>
                                      </p:cBhvr>
                                      <p:tavLst>
                                        <p:tav tm="0">
                                          <p:val>
                                            <p:fltVal val="0"/>
                                          </p:val>
                                        </p:tav>
                                        <p:tav tm="100000">
                                          <p:val>
                                            <p:strVal val="#ppt_w"/>
                                          </p:val>
                                        </p:tav>
                                      </p:tavLst>
                                    </p:anim>
                                    <p:anim calcmode="lin" valueType="num">
                                      <p:cBhvr>
                                        <p:cTn id="8" dur="2000" fill="hold"/>
                                        <p:tgtEl>
                                          <p:spTgt spid="21"/>
                                        </p:tgtEl>
                                        <p:attrNameLst>
                                          <p:attrName>ppt_h</p:attrName>
                                        </p:attrNameLst>
                                      </p:cBhvr>
                                      <p:tavLst>
                                        <p:tav tm="0">
                                          <p:val>
                                            <p:fltVal val="0"/>
                                          </p:val>
                                        </p:tav>
                                        <p:tav tm="100000">
                                          <p:val>
                                            <p:strVal val="#ppt_h"/>
                                          </p:val>
                                        </p:tav>
                                      </p:tavLst>
                                    </p:anim>
                                    <p:anim calcmode="lin" valueType="num">
                                      <p:cBhvr>
                                        <p:cTn id="9" dur="2000" fill="hold"/>
                                        <p:tgtEl>
                                          <p:spTgt spid="21"/>
                                        </p:tgtEl>
                                        <p:attrNameLst>
                                          <p:attrName>style.rotation</p:attrName>
                                        </p:attrNameLst>
                                      </p:cBhvr>
                                      <p:tavLst>
                                        <p:tav tm="0">
                                          <p:val>
                                            <p:fltVal val="90"/>
                                          </p:val>
                                        </p:tav>
                                        <p:tav tm="100000">
                                          <p:val>
                                            <p:fltVal val="0"/>
                                          </p:val>
                                        </p:tav>
                                      </p:tavLst>
                                    </p:anim>
                                    <p:animEffect transition="in" filter="fade">
                                      <p:cBhvr>
                                        <p:cTn id="10" dur="2000"/>
                                        <p:tgtEl>
                                          <p:spTgt spid="21"/>
                                        </p:tgtEl>
                                      </p:cBhvr>
                                    </p:animEffect>
                                  </p:childTnLst>
                                </p:cTn>
                              </p:par>
                              <p:par>
                                <p:cTn id="11" presetID="21"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heel(1)">
                                      <p:cBhvr>
                                        <p:cTn id="13" dur="2000"/>
                                        <p:tgtEl>
                                          <p:spTgt spid="21"/>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1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slide(fromLeft)">
                                      <p:cBhvr>
                                        <p:cTn id="22" dur="1000"/>
                                        <p:tgtEl>
                                          <p:spTgt spid="28"/>
                                        </p:tgtEl>
                                      </p:cBhvr>
                                    </p:animEffect>
                                  </p:childTnLst>
                                </p:cTn>
                              </p:par>
                            </p:childTnLst>
                          </p:cTn>
                        </p:par>
                        <p:par>
                          <p:cTn id="23" fill="hold">
                            <p:stCondLst>
                              <p:cond delay="3000"/>
                            </p:stCondLst>
                            <p:childTnLst>
                              <p:par>
                                <p:cTn id="24" presetID="52"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Scale>
                                      <p:cBhvr>
                                        <p:cTn id="26"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29"/>
                                        </p:tgtEl>
                                        <p:attrNameLst>
                                          <p:attrName>ppt_x</p:attrName>
                                          <p:attrName>ppt_y</p:attrName>
                                        </p:attrNameLst>
                                      </p:cBhvr>
                                    </p:animMotion>
                                    <p:animEffect transition="in" filter="fade">
                                      <p:cBhvr>
                                        <p:cTn id="28" dur="1000"/>
                                        <p:tgtEl>
                                          <p:spTgt spid="29"/>
                                        </p:tgtEl>
                                      </p:cBhvr>
                                    </p:animEffect>
                                  </p:childTnLst>
                                </p:cTn>
                              </p:par>
                            </p:childTnLst>
                          </p:cTn>
                        </p:par>
                        <p:par>
                          <p:cTn id="29" fill="hold">
                            <p:stCondLst>
                              <p:cond delay="4000"/>
                            </p:stCondLst>
                            <p:childTnLst>
                              <p:par>
                                <p:cTn id="30" presetID="17" presetClass="entr" presetSubtype="1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childTnLst>
                                </p:cTn>
                              </p:par>
                            </p:childTnLst>
                          </p:cTn>
                        </p:par>
                        <p:par>
                          <p:cTn id="34" fill="hold">
                            <p:stCondLst>
                              <p:cond delay="4500"/>
                            </p:stCondLst>
                            <p:childTnLst>
                              <p:par>
                                <p:cTn id="35" presetID="52"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Scale>
                                      <p:cBhvr>
                                        <p:cTn id="3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0"/>
                                        </p:tgtEl>
                                        <p:attrNameLst>
                                          <p:attrName>ppt_x</p:attrName>
                                          <p:attrName>ppt_y</p:attrName>
                                        </p:attrNameLst>
                                      </p:cBhvr>
                                    </p:animMotion>
                                    <p:animEffect transition="in" filter="fade">
                                      <p:cBhvr>
                                        <p:cTn id="39" dur="1000"/>
                                        <p:tgtEl>
                                          <p:spTgt spid="30"/>
                                        </p:tgtEl>
                                      </p:cBhvr>
                                    </p:animEffect>
                                  </p:childTnLst>
                                </p:cTn>
                              </p:par>
                            </p:childTnLst>
                          </p:cTn>
                        </p:par>
                        <p:par>
                          <p:cTn id="40" fill="hold">
                            <p:stCondLst>
                              <p:cond delay="5500"/>
                            </p:stCondLst>
                            <p:childTnLst>
                              <p:par>
                                <p:cTn id="41" presetID="17" presetClass="entr" presetSubtype="10" fill="hold" nodeType="afterEffect">
                                  <p:stCondLst>
                                    <p:cond delay="0"/>
                                  </p:stCondLst>
                                  <p:childTnLst>
                                    <p:set>
                                      <p:cBhvr>
                                        <p:cTn id="42" dur="1" fill="hold">
                                          <p:stCondLst>
                                            <p:cond delay="0"/>
                                          </p:stCondLst>
                                        </p:cTn>
                                        <p:tgtEl>
                                          <p:spTgt spid="34">
                                            <p:txEl>
                                              <p:pRg st="0" end="0"/>
                                            </p:txEl>
                                          </p:spTgt>
                                        </p:tgtEl>
                                        <p:attrNameLst>
                                          <p:attrName>style.visibility</p:attrName>
                                        </p:attrNameLst>
                                      </p:cBhvr>
                                      <p:to>
                                        <p:strVal val="visible"/>
                                      </p:to>
                                    </p:set>
                                    <p:anim calcmode="lin" valueType="num">
                                      <p:cBhvr>
                                        <p:cTn id="43"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4">
                                            <p:txEl>
                                              <p:pRg st="0" end="0"/>
                                            </p:txEl>
                                          </p:spTgt>
                                        </p:tgtEl>
                                        <p:attrNameLst>
                                          <p:attrName>ppt_h</p:attrName>
                                        </p:attrNameLst>
                                      </p:cBhvr>
                                      <p:tavLst>
                                        <p:tav tm="0">
                                          <p:val>
                                            <p:strVal val="#ppt_h"/>
                                          </p:val>
                                        </p:tav>
                                        <p:tav tm="100000">
                                          <p:val>
                                            <p:strVal val="#ppt_h"/>
                                          </p:val>
                                        </p:tav>
                                      </p:tavLst>
                                    </p:anim>
                                  </p:childTnLst>
                                </p:cTn>
                              </p:par>
                            </p:childTnLst>
                          </p:cTn>
                        </p:par>
                        <p:par>
                          <p:cTn id="45" fill="hold">
                            <p:stCondLst>
                              <p:cond delay="6000"/>
                            </p:stCondLst>
                            <p:childTnLst>
                              <p:par>
                                <p:cTn id="46" presetID="52"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Scale>
                                      <p:cBhvr>
                                        <p:cTn id="48"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31"/>
                                        </p:tgtEl>
                                        <p:attrNameLst>
                                          <p:attrName>ppt_x</p:attrName>
                                          <p:attrName>ppt_y</p:attrName>
                                        </p:attrNameLst>
                                      </p:cBhvr>
                                    </p:animMotion>
                                    <p:animEffect transition="in" filter="fade">
                                      <p:cBhvr>
                                        <p:cTn id="50" dur="1000"/>
                                        <p:tgtEl>
                                          <p:spTgt spid="31"/>
                                        </p:tgtEl>
                                      </p:cBhvr>
                                    </p:animEffect>
                                  </p:childTnLst>
                                </p:cTn>
                              </p:par>
                            </p:childTnLst>
                          </p:cTn>
                        </p:par>
                        <p:par>
                          <p:cTn id="51" fill="hold">
                            <p:stCondLst>
                              <p:cond delay="7000"/>
                            </p:stCondLst>
                            <p:childTnLst>
                              <p:par>
                                <p:cTn id="52" presetID="17" presetClass="entr" presetSubtype="10" fill="hold" nodeType="afterEffect">
                                  <p:stCondLst>
                                    <p:cond delay="0"/>
                                  </p:stCondLst>
                                  <p:childTnLst>
                                    <p:set>
                                      <p:cBhvr>
                                        <p:cTn id="53" dur="1" fill="hold">
                                          <p:stCondLst>
                                            <p:cond delay="0"/>
                                          </p:stCondLst>
                                        </p:cTn>
                                        <p:tgtEl>
                                          <p:spTgt spid="35">
                                            <p:txEl>
                                              <p:pRg st="0" end="0"/>
                                            </p:txEl>
                                          </p:spTgt>
                                        </p:tgtEl>
                                        <p:attrNameLst>
                                          <p:attrName>style.visibility</p:attrName>
                                        </p:attrNameLst>
                                      </p:cBhvr>
                                      <p:to>
                                        <p:strVal val="visible"/>
                                      </p:to>
                                    </p:set>
                                    <p:anim calcmode="lin" valueType="num">
                                      <p:cBhvr>
                                        <p:cTn id="54"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35">
                                            <p:txEl>
                                              <p:pRg st="0" end="0"/>
                                            </p:txEl>
                                          </p:spTgt>
                                        </p:tgtEl>
                                        <p:attrNameLst>
                                          <p:attrName>ppt_h</p:attrName>
                                        </p:attrNameLst>
                                      </p:cBhvr>
                                      <p:tavLst>
                                        <p:tav tm="0">
                                          <p:val>
                                            <p:strVal val="#ppt_h"/>
                                          </p:val>
                                        </p:tav>
                                        <p:tav tm="100000">
                                          <p:val>
                                            <p:strVal val="#ppt_h"/>
                                          </p:val>
                                        </p:tav>
                                      </p:tavLst>
                                    </p:anim>
                                  </p:childTnLst>
                                </p:cTn>
                              </p:par>
                            </p:childTnLst>
                          </p:cTn>
                        </p:par>
                        <p:par>
                          <p:cTn id="56" fill="hold">
                            <p:stCondLst>
                              <p:cond delay="7500"/>
                            </p:stCondLst>
                            <p:childTnLst>
                              <p:par>
                                <p:cTn id="57" presetID="52" presetClass="entr" presetSubtype="0"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Scale>
                                      <p:cBhvr>
                                        <p:cTn id="59"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32"/>
                                        </p:tgtEl>
                                        <p:attrNameLst>
                                          <p:attrName>ppt_x</p:attrName>
                                          <p:attrName>ppt_y</p:attrName>
                                        </p:attrNameLst>
                                      </p:cBhvr>
                                    </p:animMotion>
                                    <p:animEffect transition="in" filter="fade">
                                      <p:cBhvr>
                                        <p:cTn id="61" dur="1000"/>
                                        <p:tgtEl>
                                          <p:spTgt spid="32"/>
                                        </p:tgtEl>
                                      </p:cBhvr>
                                    </p:animEffect>
                                  </p:childTnLst>
                                </p:cTn>
                              </p:par>
                            </p:childTnLst>
                          </p:cTn>
                        </p:par>
                        <p:par>
                          <p:cTn id="62" fill="hold">
                            <p:stCondLst>
                              <p:cond delay="8500"/>
                            </p:stCondLst>
                            <p:childTnLst>
                              <p:par>
                                <p:cTn id="63" presetID="17" presetClass="entr" presetSubtype="10"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strVal val="#ppt_h"/>
                                          </p:val>
                                        </p:tav>
                                        <p:tav tm="100000">
                                          <p:val>
                                            <p:strVal val="#ppt_h"/>
                                          </p:val>
                                        </p:tav>
                                      </p:tavLst>
                                    </p:anim>
                                  </p:childTnLst>
                                </p:cTn>
                              </p:par>
                            </p:childTnLst>
                          </p:cTn>
                        </p:par>
                        <p:par>
                          <p:cTn id="67" fill="hold">
                            <p:stCondLst>
                              <p:cond delay="9000"/>
                            </p:stCondLst>
                            <p:childTnLst>
                              <p:par>
                                <p:cTn id="68" presetID="52" presetClass="entr" presetSubtype="0" fill="hold" nodeType="afterEffect">
                                  <p:stCondLst>
                                    <p:cond delay="0"/>
                                  </p:stCondLst>
                                  <p:childTnLst>
                                    <p:set>
                                      <p:cBhvr>
                                        <p:cTn id="69" dur="1" fill="hold">
                                          <p:stCondLst>
                                            <p:cond delay="0"/>
                                          </p:stCondLst>
                                        </p:cTn>
                                        <p:tgtEl>
                                          <p:spTgt spid="33"/>
                                        </p:tgtEl>
                                        <p:attrNameLst>
                                          <p:attrName>style.visibility</p:attrName>
                                        </p:attrNameLst>
                                      </p:cBhvr>
                                      <p:to>
                                        <p:strVal val="visible"/>
                                      </p:to>
                                    </p:set>
                                    <p:animScale>
                                      <p:cBhvr>
                                        <p:cTn id="70"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33"/>
                                        </p:tgtEl>
                                        <p:attrNameLst>
                                          <p:attrName>ppt_x</p:attrName>
                                          <p:attrName>ppt_y</p:attrName>
                                        </p:attrNameLst>
                                      </p:cBhvr>
                                    </p:animMotion>
                                    <p:animEffect transition="in" filter="fade">
                                      <p:cBhvr>
                                        <p:cTn id="72" dur="1000"/>
                                        <p:tgtEl>
                                          <p:spTgt spid="33"/>
                                        </p:tgtEl>
                                      </p:cBhvr>
                                    </p:animEffect>
                                  </p:childTnLst>
                                </p:cTn>
                              </p:par>
                            </p:childTnLst>
                          </p:cTn>
                        </p:par>
                        <p:par>
                          <p:cTn id="73" fill="hold">
                            <p:stCondLst>
                              <p:cond delay="10000"/>
                            </p:stCondLst>
                            <p:childTnLst>
                              <p:par>
                                <p:cTn id="74" presetID="17" presetClass="entr" presetSubtype="10" fill="hold" nodeType="afterEffect">
                                  <p:stCondLst>
                                    <p:cond delay="0"/>
                                  </p:stCondLst>
                                  <p:childTnLst>
                                    <p:set>
                                      <p:cBhvr>
                                        <p:cTn id="75" dur="1" fill="hold">
                                          <p:stCondLst>
                                            <p:cond delay="0"/>
                                          </p:stCondLst>
                                        </p:cTn>
                                        <p:tgtEl>
                                          <p:spTgt spid="37">
                                            <p:txEl>
                                              <p:pRg st="0" end="0"/>
                                            </p:txEl>
                                          </p:spTgt>
                                        </p:tgtEl>
                                        <p:attrNameLst>
                                          <p:attrName>style.visibility</p:attrName>
                                        </p:attrNameLst>
                                      </p:cBhvr>
                                      <p:to>
                                        <p:strVal val="visible"/>
                                      </p:to>
                                    </p:set>
                                    <p:anim calcmode="lin" valueType="num">
                                      <p:cBhvr>
                                        <p:cTn id="76"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77" dur="500" fill="hold"/>
                                        <p:tgtEl>
                                          <p:spTgt spid="3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3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41020" y="1282700"/>
            <a:ext cx="8063230" cy="2968625"/>
          </a:xfrm>
          <a:prstGeom prst="rect">
            <a:avLst/>
          </a:prstGeom>
          <a:noFill/>
        </p:spPr>
        <p:txBody>
          <a:bodyPr wrap="square" rtlCol="0" anchor="t">
            <a:spAutoFit/>
          </a:bodyPr>
          <a:p>
            <a:pPr algn="just">
              <a:lnSpc>
                <a:spcPct val="150000"/>
              </a:lnSpc>
            </a:pPr>
            <a:r>
              <a:rPr lang="en-US" altLang="zh-CN" sz="24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1</a:t>
            </a:r>
            <a:r>
              <a:rPr lang="zh-CN" altLang="en-US" sz="24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.在空间再塑中打造善真环境文化：</a:t>
            </a:r>
            <a:endParaRPr lang="zh-CN" altLang="en-US" sz="24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algn="just">
              <a:lnSpc>
                <a:spcPct val="150000"/>
              </a:lnSpc>
            </a:pPr>
            <a:r>
              <a:rPr lang="zh-CN" altLang="en-US" sz="24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两个校区一脉互补，继续加强大楼门厅、主题长廊、各功能教室、校园十景的设计和使用，重点打造“院、墙、庭、廊、角”环境文化，用浓郁的文化氛围，使校园的每个空间，都为师生搭建成长的舞台，让每一个走进薛小的人都能感受到“善真”环境文化的独特魅力。</a:t>
            </a:r>
            <a:endParaRPr lang="zh-CN" altLang="en-US" sz="24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algn="just">
              <a:lnSpc>
                <a:spcPct val="150000"/>
              </a:lnSpc>
            </a:pPr>
            <a:r>
              <a:rPr lang="zh-CN" altLang="en-US" sz="24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“院”指“善真少儿科学院”；“墙”指年级主题墙、班级外墙；“庭”指“若水、智山、智源”三处微景观；“廊”指悦享四季的文化连廊；“角”指散落于各楼层、各角落的开放书吧及小舞台。</a:t>
            </a:r>
            <a:endParaRPr lang="zh-CN" altLang="en-US" sz="24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p:txBody>
      </p:sp>
      <p:grpSp>
        <p:nvGrpSpPr>
          <p:cNvPr id="6" name="组合 5"/>
          <p:cNvGrpSpPr/>
          <p:nvPr/>
        </p:nvGrpSpPr>
        <p:grpSpPr>
          <a:xfrm>
            <a:off x="78105" y="578485"/>
            <a:ext cx="676910" cy="704215"/>
            <a:chOff x="1653" y="1901"/>
            <a:chExt cx="2280" cy="2371"/>
          </a:xfrm>
        </p:grpSpPr>
        <p:pic>
          <p:nvPicPr>
            <p:cNvPr id="7"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sp>
        <p:nvSpPr>
          <p:cNvPr id="9" name="Rectangle 117"/>
          <p:cNvSpPr>
            <a:spLocks noChangeArrowheads="1"/>
          </p:cNvSpPr>
          <p:nvPr/>
        </p:nvSpPr>
        <p:spPr bwMode="auto">
          <a:xfrm>
            <a:off x="755015" y="696278"/>
            <a:ext cx="5400040" cy="41719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p>
            <a:pPr algn="l" defTabSz="815975">
              <a:lnSpc>
                <a:spcPct val="120000"/>
              </a:lnSpc>
            </a:pP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一、</a:t>
            </a:r>
            <a:r>
              <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rPr>
              <a:t>学校</a:t>
            </a: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文化与特色项目建设</a:t>
            </a: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微软雅黑" panose="020B0503020204020204" pitchFamily="34" charset="-122"/>
              </a:rPr>
              <a:t>:习善求真、启智创新</a:t>
            </a: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 </a:t>
            </a:r>
            <a:endPar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41020" y="1282700"/>
            <a:ext cx="8063230" cy="2968625"/>
          </a:xfrm>
          <a:prstGeom prst="rect">
            <a:avLst/>
          </a:prstGeom>
          <a:noFill/>
        </p:spPr>
        <p:txBody>
          <a:bodyPr wrap="square" rtlCol="0" anchor="t">
            <a:spAutoFit/>
          </a:bodyPr>
          <a:p>
            <a:pPr lvl="0" algn="just">
              <a:lnSpc>
                <a:spcPct val="150000"/>
              </a:lnSpc>
            </a:pPr>
            <a:r>
              <a:rPr lang="en-US" altLang="zh-CN" sz="24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2.在变革统领中践行善真行为文化。</a:t>
            </a:r>
            <a:endParaRPr lang="en-US" altLang="zh-CN" sz="24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lvl="0" algn="just">
              <a:lnSpc>
                <a:spcPct val="150000"/>
              </a:lnSpc>
            </a:pPr>
            <a:r>
              <a:rPr lang="en-US" altLang="zh-CN" sz="24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（1）文化导向，重构机制：</a:t>
            </a:r>
            <a:r>
              <a:rPr lang="en-US" altLang="zh-CN" sz="24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以“文化场”的力量催生内需，革新制度，导向人文，系统重构四大运行机制，实现制度的动态管理和实践创新，实现文化概念向行为的有机渗透。</a:t>
            </a:r>
            <a:endParaRPr lang="en-US" altLang="zh-CN" sz="24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lvl="0" algn="just">
              <a:lnSpc>
                <a:spcPct val="150000"/>
              </a:lnSpc>
            </a:pPr>
            <a:r>
              <a:rPr lang="en-US" altLang="zh-CN" sz="24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a:t>
            </a:r>
            <a:r>
              <a:rPr lang="en-US" altLang="zh-CN" sz="24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（2）抓住节点，转变行为：</a:t>
            </a:r>
            <a:r>
              <a:rPr lang="en-US" altLang="zh-CN" sz="24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以“行政管理微课题”为载体，在条块整合，推陈出新中显“精善崇真，聚合融通”的管理行为；以“三精课程实施”为核心，在重组优化、启承转合中架“品善尚真，多元融合”的课程文化；以“青年教师成长团”为平台，在分层推进、合作共生中塑“诚善养真，悦纳共进”的教师形象。以“善真娃素养工程”为抓手，在实践体验，丰盈活动中育“上善明真，健美智创”的学生特质。</a:t>
            </a:r>
            <a:endParaRPr lang="en-US" altLang="zh-CN" sz="24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p:txBody>
      </p:sp>
      <p:grpSp>
        <p:nvGrpSpPr>
          <p:cNvPr id="7" name="组合 6"/>
          <p:cNvGrpSpPr/>
          <p:nvPr/>
        </p:nvGrpSpPr>
        <p:grpSpPr>
          <a:xfrm>
            <a:off x="78105" y="578485"/>
            <a:ext cx="676910" cy="704215"/>
            <a:chOff x="1653" y="1901"/>
            <a:chExt cx="2280" cy="2371"/>
          </a:xfrm>
        </p:grpSpPr>
        <p:pic>
          <p:nvPicPr>
            <p:cNvPr id="8"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sp>
        <p:nvSpPr>
          <p:cNvPr id="10" name="Rectangle 117"/>
          <p:cNvSpPr>
            <a:spLocks noChangeArrowheads="1"/>
          </p:cNvSpPr>
          <p:nvPr/>
        </p:nvSpPr>
        <p:spPr bwMode="auto">
          <a:xfrm>
            <a:off x="755015" y="696278"/>
            <a:ext cx="5400040" cy="41719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p>
            <a:pPr algn="l" defTabSz="815975">
              <a:lnSpc>
                <a:spcPct val="120000"/>
              </a:lnSpc>
            </a:pP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一、</a:t>
            </a:r>
            <a:r>
              <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rPr>
              <a:t>学校</a:t>
            </a: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文化与特色项目建设</a:t>
            </a: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微软雅黑" panose="020B0503020204020204" pitchFamily="34" charset="-122"/>
              </a:rPr>
              <a:t>:习善求真、启智创新</a:t>
            </a: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 </a:t>
            </a:r>
            <a:endPar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Sy\f\常用内页素材5\00004副本.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7737"/>
            <a:ext cx="9145588" cy="522219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C:\Users\Thinkpad\Desktop\PNG\1_0002_图层-5-副本.png"/>
          <p:cNvPicPr>
            <a:picLocks noChangeAspect="1" noChangeArrowheads="1"/>
          </p:cNvPicPr>
          <p:nvPr/>
        </p:nvPicPr>
        <p:blipFill>
          <a:blip r:embed="rId2"/>
          <a:srcRect/>
          <a:stretch>
            <a:fillRect/>
          </a:stretch>
        </p:blipFill>
        <p:spPr bwMode="auto">
          <a:xfrm>
            <a:off x="794" y="1740261"/>
            <a:ext cx="2016125" cy="1865312"/>
          </a:xfrm>
          <a:prstGeom prst="rect">
            <a:avLst/>
          </a:prstGeom>
          <a:noFill/>
          <a:ln w="9525">
            <a:noFill/>
            <a:miter lim="800000"/>
            <a:headEnd/>
            <a:tailEnd/>
          </a:ln>
        </p:spPr>
      </p:pic>
      <p:sp>
        <p:nvSpPr>
          <p:cNvPr id="41" name="TextBox 40"/>
          <p:cNvSpPr txBox="1">
            <a:spLocks noChangeArrowheads="1"/>
          </p:cNvSpPr>
          <p:nvPr/>
        </p:nvSpPr>
        <p:spPr bwMode="auto">
          <a:xfrm>
            <a:off x="387985" y="2364740"/>
            <a:ext cx="1213485" cy="441325"/>
          </a:xfrm>
          <a:prstGeom prst="rect">
            <a:avLst/>
          </a:prstGeom>
          <a:noFill/>
          <a:ln w="9525">
            <a:noFill/>
            <a:miter lim="800000"/>
          </a:ln>
        </p:spPr>
        <p:txBody>
          <a:bodyPr wrap="square">
            <a:spAutoFit/>
            <a:scene3d>
              <a:camera prst="orthographicFront"/>
              <a:lightRig rig="threePt" dir="t"/>
            </a:scene3d>
          </a:bodyPr>
          <a:lstStyle/>
          <a:p>
            <a:pPr algn="ctr">
              <a:lnSpc>
                <a:spcPct val="125000"/>
              </a:lnSpc>
            </a:pPr>
            <a:r>
              <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rPr>
              <a:t>基础现状</a:t>
            </a:r>
            <a:endPar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42" name="矩形 41"/>
          <p:cNvSpPr>
            <a:spLocks noChangeArrowheads="1"/>
          </p:cNvSpPr>
          <p:nvPr/>
        </p:nvSpPr>
        <p:spPr bwMode="auto">
          <a:xfrm>
            <a:off x="718809" y="1800586"/>
            <a:ext cx="527709" cy="502702"/>
          </a:xfrm>
          <a:prstGeom prst="rect">
            <a:avLst/>
          </a:prstGeom>
          <a:noFill/>
          <a:ln w="9525">
            <a:noFill/>
            <a:miter lim="800000"/>
          </a:ln>
        </p:spPr>
        <p:txBody>
          <a:bodyPr wrap="none">
            <a:spAutoFit/>
          </a:bodyPr>
          <a:lstStyle/>
          <a:p>
            <a:r>
              <a:rPr lang="zh-CN" altLang="en-US" sz="4000" b="1" dirty="0">
                <a:solidFill>
                  <a:srgbClr val="333333"/>
                </a:solidFill>
                <a:effectLst>
                  <a:outerShdw blurRad="50800" dist="38100" algn="l" rotWithShape="0">
                    <a:prstClr val="black">
                      <a:alpha val="40000"/>
                    </a:prstClr>
                  </a:outerShdw>
                </a:effectLst>
                <a:latin typeface="方正古隶简体" pitchFamily="65" charset="-122"/>
                <a:ea typeface="方正古隶简体" pitchFamily="65" charset="-122"/>
              </a:rPr>
              <a:t>壹</a:t>
            </a:r>
            <a:endParaRPr lang="zh-CN" altLang="en-US" sz="4000" b="1" dirty="0">
              <a:solidFill>
                <a:srgbClr val="333333"/>
              </a:solidFill>
              <a:effectLst>
                <a:outerShdw blurRad="50800" dist="38100" algn="l" rotWithShape="0">
                  <a:prstClr val="black">
                    <a:alpha val="40000"/>
                  </a:prstClr>
                </a:outerShdw>
              </a:effectLst>
              <a:latin typeface="方正古隶简体" pitchFamily="65" charset="-122"/>
              <a:ea typeface="方正古隶简体" pitchFamily="65" charset="-122"/>
            </a:endParaRPr>
          </a:p>
        </p:txBody>
      </p:sp>
      <p:pic>
        <p:nvPicPr>
          <p:cNvPr id="43" name="Picture 3" descr="C:\Users\Thinkpad\Desktop\PNG\1_0002_图层-5-副本.png"/>
          <p:cNvPicPr>
            <a:picLocks noChangeAspect="1" noChangeArrowheads="1"/>
          </p:cNvPicPr>
          <p:nvPr/>
        </p:nvPicPr>
        <p:blipFill>
          <a:blip r:embed="rId2"/>
          <a:srcRect/>
          <a:stretch>
            <a:fillRect/>
          </a:stretch>
        </p:blipFill>
        <p:spPr bwMode="auto">
          <a:xfrm>
            <a:off x="1759744" y="2229211"/>
            <a:ext cx="2016125" cy="1865312"/>
          </a:xfrm>
          <a:prstGeom prst="rect">
            <a:avLst/>
          </a:prstGeom>
          <a:noFill/>
          <a:ln w="9525">
            <a:noFill/>
            <a:miter lim="800000"/>
            <a:headEnd/>
            <a:tailEnd/>
          </a:ln>
        </p:spPr>
      </p:pic>
      <p:sp>
        <p:nvSpPr>
          <p:cNvPr id="44" name="TextBox 43"/>
          <p:cNvSpPr txBox="1">
            <a:spLocks noChangeArrowheads="1"/>
          </p:cNvSpPr>
          <p:nvPr/>
        </p:nvSpPr>
        <p:spPr bwMode="auto">
          <a:xfrm>
            <a:off x="2165985" y="2821940"/>
            <a:ext cx="1276985" cy="791210"/>
          </a:xfrm>
          <a:prstGeom prst="rect">
            <a:avLst/>
          </a:prstGeom>
          <a:noFill/>
          <a:ln w="9525">
            <a:noFill/>
            <a:miter lim="800000"/>
          </a:ln>
        </p:spPr>
        <p:txBody>
          <a:bodyPr wrap="square">
            <a:spAutoFit/>
            <a:scene3d>
              <a:camera prst="orthographicFront"/>
              <a:lightRig rig="threePt" dir="t"/>
            </a:scene3d>
          </a:bodyPr>
          <a:lstStyle/>
          <a:p>
            <a:pPr lvl="0" algn="ctr">
              <a:lnSpc>
                <a:spcPct val="125000"/>
              </a:lnSpc>
            </a:pPr>
            <a:r>
              <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rPr>
              <a:t>指导思想</a:t>
            </a:r>
            <a:endPar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endParaRPr>
          </a:p>
          <a:p>
            <a:pPr lvl="0" algn="ctr">
              <a:lnSpc>
                <a:spcPct val="125000"/>
              </a:lnSpc>
            </a:pPr>
            <a:endPar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45" name="矩形 44"/>
          <p:cNvSpPr>
            <a:spLocks noChangeArrowheads="1"/>
          </p:cNvSpPr>
          <p:nvPr/>
        </p:nvSpPr>
        <p:spPr bwMode="auto">
          <a:xfrm>
            <a:off x="2477759" y="2289536"/>
            <a:ext cx="527709" cy="502702"/>
          </a:xfrm>
          <a:prstGeom prst="rect">
            <a:avLst/>
          </a:prstGeom>
          <a:noFill/>
          <a:ln w="9525">
            <a:noFill/>
            <a:miter lim="800000"/>
          </a:ln>
        </p:spPr>
        <p:txBody>
          <a:bodyPr wrap="none">
            <a:spAutoFit/>
          </a:bodyPr>
          <a:lstStyle/>
          <a:p>
            <a:r>
              <a:rPr lang="zh-CN" altLang="en-US" sz="4000" b="1">
                <a:solidFill>
                  <a:srgbClr val="333333"/>
                </a:solidFill>
                <a:effectLst>
                  <a:outerShdw blurRad="50800" dist="38100" algn="l" rotWithShape="0">
                    <a:prstClr val="black">
                      <a:alpha val="40000"/>
                    </a:prstClr>
                  </a:outerShdw>
                </a:effectLst>
                <a:latin typeface="方正古隶简体" pitchFamily="65" charset="-122"/>
                <a:ea typeface="方正古隶简体" pitchFamily="65" charset="-122"/>
              </a:rPr>
              <a:t>贰</a:t>
            </a:r>
            <a:endParaRPr lang="zh-CN" altLang="en-US" sz="4000" b="1">
              <a:solidFill>
                <a:srgbClr val="333333"/>
              </a:solidFill>
              <a:effectLst>
                <a:outerShdw blurRad="50800" dist="38100" algn="l" rotWithShape="0">
                  <a:prstClr val="black">
                    <a:alpha val="40000"/>
                  </a:prstClr>
                </a:outerShdw>
              </a:effectLst>
              <a:latin typeface="方正古隶简体" pitchFamily="65" charset="-122"/>
              <a:ea typeface="方正古隶简体" pitchFamily="65" charset="-122"/>
            </a:endParaRPr>
          </a:p>
        </p:txBody>
      </p:sp>
      <p:pic>
        <p:nvPicPr>
          <p:cNvPr id="46" name="Picture 3" descr="C:\Users\Thinkpad\Desktop\PNG\1_0002_图层-5-副本.png"/>
          <p:cNvPicPr>
            <a:picLocks noChangeAspect="1" noChangeArrowheads="1"/>
          </p:cNvPicPr>
          <p:nvPr/>
        </p:nvPicPr>
        <p:blipFill>
          <a:blip r:embed="rId2"/>
          <a:srcRect/>
          <a:stretch>
            <a:fillRect/>
          </a:stretch>
        </p:blipFill>
        <p:spPr bwMode="auto">
          <a:xfrm>
            <a:off x="3518694" y="1760898"/>
            <a:ext cx="2016125" cy="1865313"/>
          </a:xfrm>
          <a:prstGeom prst="rect">
            <a:avLst/>
          </a:prstGeom>
          <a:noFill/>
          <a:ln w="9525">
            <a:noFill/>
            <a:miter lim="800000"/>
            <a:headEnd/>
            <a:tailEnd/>
          </a:ln>
        </p:spPr>
      </p:pic>
      <p:sp>
        <p:nvSpPr>
          <p:cNvPr id="47" name="TextBox 46"/>
          <p:cNvSpPr txBox="1">
            <a:spLocks noChangeArrowheads="1"/>
          </p:cNvSpPr>
          <p:nvPr/>
        </p:nvSpPr>
        <p:spPr bwMode="auto">
          <a:xfrm>
            <a:off x="3924935" y="2353310"/>
            <a:ext cx="1276985" cy="441325"/>
          </a:xfrm>
          <a:prstGeom prst="rect">
            <a:avLst/>
          </a:prstGeom>
          <a:noFill/>
          <a:ln w="9525">
            <a:noFill/>
            <a:miter lim="800000"/>
          </a:ln>
        </p:spPr>
        <p:txBody>
          <a:bodyPr wrap="square">
            <a:spAutoFit/>
            <a:scene3d>
              <a:camera prst="orthographicFront"/>
              <a:lightRig rig="threePt" dir="t"/>
            </a:scene3d>
          </a:bodyPr>
          <a:lstStyle/>
          <a:p>
            <a:pPr lvl="0" algn="ctr">
              <a:lnSpc>
                <a:spcPct val="125000"/>
              </a:lnSpc>
            </a:pPr>
            <a:r>
              <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rPr>
              <a:t>办学目标</a:t>
            </a:r>
            <a:endPar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48" name="矩形 47"/>
          <p:cNvSpPr>
            <a:spLocks noChangeArrowheads="1"/>
          </p:cNvSpPr>
          <p:nvPr/>
        </p:nvSpPr>
        <p:spPr bwMode="auto">
          <a:xfrm>
            <a:off x="4236709" y="1821224"/>
            <a:ext cx="527709" cy="502702"/>
          </a:xfrm>
          <a:prstGeom prst="rect">
            <a:avLst/>
          </a:prstGeom>
          <a:noFill/>
          <a:ln w="9525">
            <a:noFill/>
            <a:miter lim="800000"/>
          </a:ln>
        </p:spPr>
        <p:txBody>
          <a:bodyPr wrap="none">
            <a:spAutoFit/>
          </a:bodyPr>
          <a:lstStyle/>
          <a:p>
            <a:r>
              <a:rPr lang="zh-CN" altLang="en-US" sz="4000" b="1">
                <a:solidFill>
                  <a:srgbClr val="333333"/>
                </a:solidFill>
                <a:effectLst>
                  <a:outerShdw blurRad="50800" dist="38100" algn="l" rotWithShape="0">
                    <a:prstClr val="black">
                      <a:alpha val="40000"/>
                    </a:prstClr>
                  </a:outerShdw>
                </a:effectLst>
                <a:latin typeface="方正古隶简体" pitchFamily="65" charset="-122"/>
                <a:ea typeface="方正古隶简体" pitchFamily="65" charset="-122"/>
              </a:rPr>
              <a:t>叁</a:t>
            </a:r>
            <a:endParaRPr lang="zh-CN" altLang="en-US" sz="4000" b="1">
              <a:solidFill>
                <a:srgbClr val="333333"/>
              </a:solidFill>
              <a:effectLst>
                <a:outerShdw blurRad="50800" dist="38100" algn="l" rotWithShape="0">
                  <a:prstClr val="black">
                    <a:alpha val="40000"/>
                  </a:prstClr>
                </a:outerShdw>
              </a:effectLst>
              <a:latin typeface="方正古隶简体" pitchFamily="65" charset="-122"/>
              <a:ea typeface="方正古隶简体" pitchFamily="65" charset="-122"/>
            </a:endParaRPr>
          </a:p>
        </p:txBody>
      </p:sp>
      <p:pic>
        <p:nvPicPr>
          <p:cNvPr id="49" name="Picture 3" descr="C:\Users\Thinkpad\Desktop\PNG\1_0002_图层-5-副本.png"/>
          <p:cNvPicPr>
            <a:picLocks noChangeAspect="1" noChangeArrowheads="1"/>
          </p:cNvPicPr>
          <p:nvPr/>
        </p:nvPicPr>
        <p:blipFill>
          <a:blip r:embed="rId2"/>
          <a:srcRect/>
          <a:stretch>
            <a:fillRect/>
          </a:stretch>
        </p:blipFill>
        <p:spPr bwMode="auto">
          <a:xfrm>
            <a:off x="5277644" y="2229211"/>
            <a:ext cx="2016125" cy="1865312"/>
          </a:xfrm>
          <a:prstGeom prst="rect">
            <a:avLst/>
          </a:prstGeom>
          <a:noFill/>
          <a:ln w="9525">
            <a:noFill/>
            <a:miter lim="800000"/>
            <a:headEnd/>
            <a:tailEnd/>
          </a:ln>
        </p:spPr>
      </p:pic>
      <p:sp>
        <p:nvSpPr>
          <p:cNvPr id="50" name="TextBox 49"/>
          <p:cNvSpPr txBox="1">
            <a:spLocks noChangeArrowheads="1"/>
          </p:cNvSpPr>
          <p:nvPr/>
        </p:nvSpPr>
        <p:spPr bwMode="auto">
          <a:xfrm>
            <a:off x="5683885" y="2821940"/>
            <a:ext cx="1245870" cy="441325"/>
          </a:xfrm>
          <a:prstGeom prst="rect">
            <a:avLst/>
          </a:prstGeom>
          <a:noFill/>
          <a:ln w="9525">
            <a:noFill/>
            <a:miter lim="800000"/>
          </a:ln>
        </p:spPr>
        <p:txBody>
          <a:bodyPr wrap="square">
            <a:spAutoFit/>
            <a:scene3d>
              <a:camera prst="orthographicFront"/>
              <a:lightRig rig="threePt" dir="t"/>
            </a:scene3d>
          </a:bodyPr>
          <a:lstStyle/>
          <a:p>
            <a:pPr lvl="0" algn="ctr">
              <a:lnSpc>
                <a:spcPct val="125000"/>
              </a:lnSpc>
            </a:pPr>
            <a:r>
              <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rPr>
              <a:t>发展措施</a:t>
            </a:r>
            <a:endPar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51" name="矩形 50"/>
          <p:cNvSpPr>
            <a:spLocks noChangeArrowheads="1"/>
          </p:cNvSpPr>
          <p:nvPr/>
        </p:nvSpPr>
        <p:spPr bwMode="auto">
          <a:xfrm>
            <a:off x="5995659" y="2289536"/>
            <a:ext cx="527709" cy="502702"/>
          </a:xfrm>
          <a:prstGeom prst="rect">
            <a:avLst/>
          </a:prstGeom>
          <a:noFill/>
          <a:ln w="9525">
            <a:noFill/>
            <a:miter lim="800000"/>
          </a:ln>
        </p:spPr>
        <p:txBody>
          <a:bodyPr wrap="none">
            <a:spAutoFit/>
          </a:bodyPr>
          <a:lstStyle/>
          <a:p>
            <a:r>
              <a:rPr lang="zh-CN" altLang="en-US" sz="4000" b="1">
                <a:solidFill>
                  <a:srgbClr val="333333"/>
                </a:solidFill>
                <a:effectLst>
                  <a:outerShdw blurRad="50800" dist="38100" algn="l" rotWithShape="0">
                    <a:prstClr val="black">
                      <a:alpha val="40000"/>
                    </a:prstClr>
                  </a:outerShdw>
                </a:effectLst>
                <a:latin typeface="方正古隶简体" pitchFamily="65" charset="-122"/>
                <a:ea typeface="方正古隶简体" pitchFamily="65" charset="-122"/>
              </a:rPr>
              <a:t>肆</a:t>
            </a:r>
            <a:endParaRPr lang="zh-CN" altLang="en-US" sz="4000" b="1">
              <a:solidFill>
                <a:srgbClr val="333333"/>
              </a:solidFill>
              <a:effectLst>
                <a:outerShdw blurRad="50800" dist="38100" algn="l" rotWithShape="0">
                  <a:prstClr val="black">
                    <a:alpha val="40000"/>
                  </a:prstClr>
                </a:outerShdw>
              </a:effectLst>
              <a:latin typeface="方正古隶简体" pitchFamily="65" charset="-122"/>
              <a:ea typeface="方正古隶简体" pitchFamily="65" charset="-122"/>
            </a:endParaRPr>
          </a:p>
        </p:txBody>
      </p:sp>
      <p:grpSp>
        <p:nvGrpSpPr>
          <p:cNvPr id="52" name="组合 51"/>
          <p:cNvGrpSpPr/>
          <p:nvPr/>
        </p:nvGrpSpPr>
        <p:grpSpPr bwMode="auto">
          <a:xfrm>
            <a:off x="489744" y="255948"/>
            <a:ext cx="3143250" cy="1181100"/>
            <a:chOff x="945803" y="915566"/>
            <a:chExt cx="3143657" cy="1180384"/>
          </a:xfrm>
        </p:grpSpPr>
        <p:pic>
          <p:nvPicPr>
            <p:cNvPr id="53" name="Picture 2" descr="C:\Users\Thinkpad\Desktop\PNG\1_0001_图层-6.png"/>
            <p:cNvPicPr>
              <a:picLocks noChangeAspect="1" noChangeArrowheads="1"/>
            </p:cNvPicPr>
            <p:nvPr/>
          </p:nvPicPr>
          <p:blipFill>
            <a:blip r:embed="rId3"/>
            <a:srcRect/>
            <a:stretch>
              <a:fillRect/>
            </a:stretch>
          </p:blipFill>
          <p:spPr bwMode="auto">
            <a:xfrm>
              <a:off x="945803" y="915566"/>
              <a:ext cx="3143657" cy="1180384"/>
            </a:xfrm>
            <a:prstGeom prst="rect">
              <a:avLst/>
            </a:prstGeom>
            <a:noFill/>
            <a:ln w="9525">
              <a:noFill/>
              <a:miter lim="800000"/>
              <a:headEnd/>
              <a:tailEnd/>
            </a:ln>
          </p:spPr>
        </p:pic>
        <p:sp>
          <p:nvSpPr>
            <p:cNvPr id="54" name="矩形 9"/>
            <p:cNvSpPr>
              <a:spLocks noChangeArrowheads="1"/>
            </p:cNvSpPr>
            <p:nvPr/>
          </p:nvSpPr>
          <p:spPr bwMode="auto">
            <a:xfrm>
              <a:off x="1377508" y="1088499"/>
              <a:ext cx="1213952" cy="820176"/>
            </a:xfrm>
            <a:prstGeom prst="rect">
              <a:avLst/>
            </a:prstGeom>
            <a:noFill/>
            <a:ln w="9525">
              <a:noFill/>
              <a:miter lim="800000"/>
            </a:ln>
          </p:spPr>
          <p:txBody>
            <a:bodyPr wrap="none">
              <a:spAutoFit/>
            </a:bodyPr>
            <a:lstStyle/>
            <a:p>
              <a:pPr algn="ctr">
                <a:lnSpc>
                  <a:spcPct val="125000"/>
                </a:lnSpc>
              </a:pPr>
              <a:r>
                <a:rPr lang="zh-CN" altLang="en-US" sz="4000" b="1" baseline="0" dirty="0" smtClean="0">
                  <a:solidFill>
                    <a:srgbClr val="FFFFFF"/>
                  </a:solidFill>
                  <a:latin typeface="方正古隶简体" pitchFamily="65" charset="-122"/>
                  <a:ea typeface="方正古隶简体" pitchFamily="65" charset="-122"/>
                </a:rPr>
                <a:t>目</a:t>
              </a:r>
              <a:r>
                <a:rPr lang="zh-CN" altLang="en-US" sz="4000" b="1" baseline="0" dirty="0">
                  <a:solidFill>
                    <a:srgbClr val="FFFFFF"/>
                  </a:solidFill>
                  <a:latin typeface="方正古隶简体" pitchFamily="65" charset="-122"/>
                  <a:ea typeface="方正古隶简体" pitchFamily="65" charset="-122"/>
                </a:rPr>
                <a:t>录</a:t>
              </a:r>
              <a:endParaRPr lang="zh-CN" altLang="en-US" sz="4000" b="1" baseline="0" dirty="0">
                <a:solidFill>
                  <a:srgbClr val="FFFFFF"/>
                </a:solidFill>
                <a:latin typeface="方正古隶简体" pitchFamily="65" charset="-122"/>
                <a:ea typeface="方正古隶简体" pitchFamily="65" charset="-122"/>
              </a:endParaRPr>
            </a:p>
          </p:txBody>
        </p:sp>
      </p:grpSp>
      <p:pic>
        <p:nvPicPr>
          <p:cNvPr id="55" name="Picture 272" descr="28"/>
          <p:cNvPicPr>
            <a:picLocks noChangeAspect="1" noChangeArrowheads="1"/>
          </p:cNvPicPr>
          <p:nvPr/>
        </p:nvPicPr>
        <p:blipFill>
          <a:blip r:embed="rId4"/>
          <a:srcRect/>
          <a:stretch>
            <a:fillRect/>
          </a:stretch>
        </p:blipFill>
        <p:spPr bwMode="auto">
          <a:xfrm>
            <a:off x="458788" y="-18256"/>
            <a:ext cx="1579562" cy="1208087"/>
          </a:xfrm>
          <a:prstGeom prst="rect">
            <a:avLst/>
          </a:prstGeom>
          <a:noFill/>
          <a:ln w="9525">
            <a:noFill/>
            <a:miter lim="800000"/>
            <a:headEnd/>
            <a:tailEnd/>
          </a:ln>
        </p:spPr>
      </p:pic>
      <p:pic>
        <p:nvPicPr>
          <p:cNvPr id="19" name="Picture 3" descr="C:\Users\Administrator\Desktop\水墨鸟2565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318" y="83463"/>
            <a:ext cx="2475743" cy="11821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Thinkpad\Desktop\PNG\1_0002_图层-5-副本.png"/>
          <p:cNvPicPr>
            <a:picLocks noChangeAspect="1" noChangeArrowheads="1"/>
          </p:cNvPicPr>
          <p:nvPr/>
        </p:nvPicPr>
        <p:blipFill>
          <a:blip r:embed="rId2"/>
          <a:srcRect/>
          <a:stretch>
            <a:fillRect/>
          </a:stretch>
        </p:blipFill>
        <p:spPr bwMode="auto">
          <a:xfrm>
            <a:off x="7081044" y="1746611"/>
            <a:ext cx="2016125" cy="1865312"/>
          </a:xfrm>
          <a:prstGeom prst="rect">
            <a:avLst/>
          </a:prstGeom>
          <a:noFill/>
          <a:ln w="9525">
            <a:noFill/>
            <a:miter lim="800000"/>
            <a:headEnd/>
            <a:tailEnd/>
          </a:ln>
        </p:spPr>
      </p:pic>
      <p:sp>
        <p:nvSpPr>
          <p:cNvPr id="3" name="TextBox 49"/>
          <p:cNvSpPr txBox="1">
            <a:spLocks noChangeArrowheads="1"/>
          </p:cNvSpPr>
          <p:nvPr/>
        </p:nvSpPr>
        <p:spPr bwMode="auto">
          <a:xfrm>
            <a:off x="7563485" y="2339340"/>
            <a:ext cx="1167130" cy="441325"/>
          </a:xfrm>
          <a:prstGeom prst="rect">
            <a:avLst/>
          </a:prstGeom>
          <a:noFill/>
          <a:ln w="9525">
            <a:noFill/>
            <a:miter lim="800000"/>
          </a:ln>
        </p:spPr>
        <p:txBody>
          <a:bodyPr wrap="square">
            <a:spAutoFit/>
            <a:scene3d>
              <a:camera prst="orthographicFront"/>
              <a:lightRig rig="threePt" dir="t"/>
            </a:scene3d>
          </a:bodyPr>
          <a:lstStyle/>
          <a:p>
            <a:pPr lvl="0" algn="ctr">
              <a:lnSpc>
                <a:spcPct val="125000"/>
              </a:lnSpc>
            </a:pPr>
            <a:r>
              <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rPr>
              <a:t>年度目标</a:t>
            </a:r>
            <a:endParaRPr lang="zh-CN" altLang="en-US" sz="2800" b="1" kern="0" dirty="0">
              <a:ln w="9525">
                <a:solidFill>
                  <a:schemeClr val="bg1"/>
                </a:solidFill>
                <a:prstDash val="solid"/>
              </a:ln>
              <a:solidFill>
                <a:srgbClr val="000000"/>
              </a:solidFill>
              <a:effectLst>
                <a:outerShdw blurRad="12700" dist="38100" dir="2700000" algn="tl" rotWithShape="0">
                  <a:srgbClr val="828282"/>
                </a:outerShdw>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4" name="矩形 3"/>
          <p:cNvSpPr>
            <a:spLocks noChangeArrowheads="1"/>
          </p:cNvSpPr>
          <p:nvPr/>
        </p:nvSpPr>
        <p:spPr bwMode="auto">
          <a:xfrm>
            <a:off x="7805421" y="1806936"/>
            <a:ext cx="514985" cy="491490"/>
          </a:xfrm>
          <a:prstGeom prst="rect">
            <a:avLst/>
          </a:prstGeom>
          <a:noFill/>
          <a:ln w="9525">
            <a:noFill/>
            <a:miter lim="800000"/>
          </a:ln>
        </p:spPr>
        <p:txBody>
          <a:bodyPr wrap="none">
            <a:spAutoFit/>
          </a:bodyPr>
          <a:p>
            <a:r>
              <a:rPr lang="zh-CN" altLang="en-US" sz="4000" b="1">
                <a:solidFill>
                  <a:srgbClr val="333333"/>
                </a:solidFill>
                <a:effectLst>
                  <a:outerShdw blurRad="50800" dist="38100" algn="l" rotWithShape="0">
                    <a:prstClr val="black">
                      <a:alpha val="40000"/>
                    </a:prstClr>
                  </a:outerShdw>
                </a:effectLst>
                <a:latin typeface="方正古隶简体" pitchFamily="65" charset="-122"/>
                <a:ea typeface="方正古隶简体" pitchFamily="65" charset="-122"/>
              </a:rPr>
              <a:t>伍</a:t>
            </a:r>
            <a:endParaRPr lang="zh-CN" altLang="en-US" sz="4000" b="1">
              <a:solidFill>
                <a:srgbClr val="333333"/>
              </a:solidFill>
              <a:effectLst>
                <a:outerShdw blurRad="50800" dist="38100" algn="l" rotWithShape="0">
                  <a:prstClr val="black">
                    <a:alpha val="40000"/>
                  </a:prstClr>
                </a:outerShdw>
              </a:effectLst>
              <a:latin typeface="方正古隶简体" pitchFamily="65" charset="-122"/>
              <a:ea typeface="方正古隶简体"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1.66667E-6 1.79685E-6 L 0.24688 1.79685E-6 " pathEditMode="relative" rAng="0" ptsTypes="AA">
                                      <p:cBhvr>
                                        <p:cTn id="10" dur="2750" fill="hold"/>
                                        <p:tgtEl>
                                          <p:spTgt spid="55"/>
                                        </p:tgtEl>
                                        <p:attrNameLst>
                                          <p:attrName>ppt_x</p:attrName>
                                          <p:attrName>ppt_y</p:attrName>
                                        </p:attrNameLst>
                                      </p:cBhvr>
                                      <p:rCtr x="12344" y="0"/>
                                    </p:animMotion>
                                  </p:childTnLst>
                                </p:cTn>
                              </p:par>
                              <p:par>
                                <p:cTn id="11" presetID="22" presetClass="entr" presetSubtype="8"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2750"/>
                                        <p:tgtEl>
                                          <p:spTgt spid="52"/>
                                        </p:tgtEl>
                                      </p:cBhvr>
                                    </p:animEffect>
                                  </p:childTnLst>
                                </p:cTn>
                              </p:par>
                            </p:childTnLst>
                          </p:cTn>
                        </p:par>
                        <p:par>
                          <p:cTn id="14" fill="hold">
                            <p:stCondLst>
                              <p:cond delay="3500"/>
                            </p:stCondLst>
                            <p:childTnLst>
                              <p:par>
                                <p:cTn id="15" presetID="10" presetClass="exit" presetSubtype="0" fill="hold" nodeType="afterEffect">
                                  <p:stCondLst>
                                    <p:cond delay="0"/>
                                  </p:stCondLst>
                                  <p:childTnLst>
                                    <p:animEffect transition="out" filter="fade">
                                      <p:cBhvr>
                                        <p:cTn id="16" dur="500"/>
                                        <p:tgtEl>
                                          <p:spTgt spid="55"/>
                                        </p:tgtEl>
                                      </p:cBhvr>
                                    </p:animEffect>
                                    <p:set>
                                      <p:cBhvr>
                                        <p:cTn id="17" dur="1" fill="hold">
                                          <p:stCondLst>
                                            <p:cond delay="499"/>
                                          </p:stCondLst>
                                        </p:cTn>
                                        <p:tgtEl>
                                          <p:spTgt spid="55"/>
                                        </p:tgtEl>
                                        <p:attrNameLst>
                                          <p:attrName>style.visibility</p:attrName>
                                        </p:attrNameLst>
                                      </p:cBhvr>
                                      <p:to>
                                        <p:strVal val="hidden"/>
                                      </p:to>
                                    </p:se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1000" fill="hold"/>
                                        <p:tgtEl>
                                          <p:spTgt spid="40"/>
                                        </p:tgtEl>
                                        <p:attrNameLst>
                                          <p:attrName>ppt_w</p:attrName>
                                        </p:attrNameLst>
                                      </p:cBhvr>
                                      <p:tavLst>
                                        <p:tav tm="0">
                                          <p:val>
                                            <p:fltVal val="0"/>
                                          </p:val>
                                        </p:tav>
                                        <p:tav tm="100000">
                                          <p:val>
                                            <p:strVal val="#ppt_w"/>
                                          </p:val>
                                        </p:tav>
                                      </p:tavLst>
                                    </p:anim>
                                    <p:anim calcmode="lin" valueType="num">
                                      <p:cBhvr>
                                        <p:cTn id="22" dur="1000" fill="hold"/>
                                        <p:tgtEl>
                                          <p:spTgt spid="40"/>
                                        </p:tgtEl>
                                        <p:attrNameLst>
                                          <p:attrName>ppt_h</p:attrName>
                                        </p:attrNameLst>
                                      </p:cBhvr>
                                      <p:tavLst>
                                        <p:tav tm="0">
                                          <p:val>
                                            <p:fltVal val="0"/>
                                          </p:val>
                                        </p:tav>
                                        <p:tav tm="100000">
                                          <p:val>
                                            <p:strVal val="#ppt_h"/>
                                          </p:val>
                                        </p:tav>
                                      </p:tavLst>
                                    </p:anim>
                                    <p:anim calcmode="lin" valueType="num">
                                      <p:cBhvr>
                                        <p:cTn id="23" dur="1000" fill="hold"/>
                                        <p:tgtEl>
                                          <p:spTgt spid="40"/>
                                        </p:tgtEl>
                                        <p:attrNameLst>
                                          <p:attrName>style.rotation</p:attrName>
                                        </p:attrNameLst>
                                      </p:cBhvr>
                                      <p:tavLst>
                                        <p:tav tm="0">
                                          <p:val>
                                            <p:fltVal val="90"/>
                                          </p:val>
                                        </p:tav>
                                        <p:tav tm="100000">
                                          <p:val>
                                            <p:fltVal val="0"/>
                                          </p:val>
                                        </p:tav>
                                      </p:tavLst>
                                    </p:anim>
                                    <p:animEffect transition="in" filter="fade">
                                      <p:cBhvr>
                                        <p:cTn id="24" dur="1000"/>
                                        <p:tgtEl>
                                          <p:spTgt spid="40"/>
                                        </p:tgtEl>
                                      </p:cBhvr>
                                    </p:animEffect>
                                  </p:childTnLst>
                                </p:cTn>
                              </p:par>
                            </p:childTnLst>
                          </p:cTn>
                        </p:par>
                        <p:par>
                          <p:cTn id="25" fill="hold">
                            <p:stCondLst>
                              <p:cond delay="5000"/>
                            </p:stCondLst>
                            <p:childTnLst>
                              <p:par>
                                <p:cTn id="26" presetID="53" presetClass="entr" presetSubtype="16"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500" fill="hold"/>
                                        <p:tgtEl>
                                          <p:spTgt spid="42"/>
                                        </p:tgtEl>
                                        <p:attrNameLst>
                                          <p:attrName>ppt_w</p:attrName>
                                        </p:attrNameLst>
                                      </p:cBhvr>
                                      <p:tavLst>
                                        <p:tav tm="0">
                                          <p:val>
                                            <p:fltVal val="0"/>
                                          </p:val>
                                        </p:tav>
                                        <p:tav tm="100000">
                                          <p:val>
                                            <p:strVal val="#ppt_w"/>
                                          </p:val>
                                        </p:tav>
                                      </p:tavLst>
                                    </p:anim>
                                    <p:anim calcmode="lin" valueType="num">
                                      <p:cBhvr>
                                        <p:cTn id="29" dur="500" fill="hold"/>
                                        <p:tgtEl>
                                          <p:spTgt spid="42"/>
                                        </p:tgtEl>
                                        <p:attrNameLst>
                                          <p:attrName>ppt_h</p:attrName>
                                        </p:attrNameLst>
                                      </p:cBhvr>
                                      <p:tavLst>
                                        <p:tav tm="0">
                                          <p:val>
                                            <p:fltVal val="0"/>
                                          </p:val>
                                        </p:tav>
                                        <p:tav tm="100000">
                                          <p:val>
                                            <p:strVal val="#ppt_h"/>
                                          </p:val>
                                        </p:tav>
                                      </p:tavLst>
                                    </p:anim>
                                    <p:animEffect transition="in" filter="fade">
                                      <p:cBhvr>
                                        <p:cTn id="30" dur="500"/>
                                        <p:tgtEl>
                                          <p:spTgt spid="42"/>
                                        </p:tgtEl>
                                      </p:cBhvr>
                                    </p:animEffect>
                                  </p:childTnLst>
                                </p:cTn>
                              </p:par>
                            </p:childTnLst>
                          </p:cTn>
                        </p:par>
                        <p:par>
                          <p:cTn id="31" fill="hold">
                            <p:stCondLst>
                              <p:cond delay="5500"/>
                            </p:stCondLst>
                            <p:childTnLst>
                              <p:par>
                                <p:cTn id="32" presetID="10" presetClass="entr" presetSubtype="0"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750"/>
                                        <p:tgtEl>
                                          <p:spTgt spid="41"/>
                                        </p:tgtEl>
                                      </p:cBhvr>
                                    </p:animEffect>
                                  </p:childTnLst>
                                </p:cTn>
                              </p:par>
                              <p:par>
                                <p:cTn id="35" presetID="3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1000" fill="hold"/>
                                        <p:tgtEl>
                                          <p:spTgt spid="43"/>
                                        </p:tgtEl>
                                        <p:attrNameLst>
                                          <p:attrName>ppt_w</p:attrName>
                                        </p:attrNameLst>
                                      </p:cBhvr>
                                      <p:tavLst>
                                        <p:tav tm="0">
                                          <p:val>
                                            <p:fltVal val="0"/>
                                          </p:val>
                                        </p:tav>
                                        <p:tav tm="100000">
                                          <p:val>
                                            <p:strVal val="#ppt_w"/>
                                          </p:val>
                                        </p:tav>
                                      </p:tavLst>
                                    </p:anim>
                                    <p:anim calcmode="lin" valueType="num">
                                      <p:cBhvr>
                                        <p:cTn id="38" dur="1000" fill="hold"/>
                                        <p:tgtEl>
                                          <p:spTgt spid="43"/>
                                        </p:tgtEl>
                                        <p:attrNameLst>
                                          <p:attrName>ppt_h</p:attrName>
                                        </p:attrNameLst>
                                      </p:cBhvr>
                                      <p:tavLst>
                                        <p:tav tm="0">
                                          <p:val>
                                            <p:fltVal val="0"/>
                                          </p:val>
                                        </p:tav>
                                        <p:tav tm="100000">
                                          <p:val>
                                            <p:strVal val="#ppt_h"/>
                                          </p:val>
                                        </p:tav>
                                      </p:tavLst>
                                    </p:anim>
                                    <p:anim calcmode="lin" valueType="num">
                                      <p:cBhvr>
                                        <p:cTn id="39" dur="1000" fill="hold"/>
                                        <p:tgtEl>
                                          <p:spTgt spid="43"/>
                                        </p:tgtEl>
                                        <p:attrNameLst>
                                          <p:attrName>style.rotation</p:attrName>
                                        </p:attrNameLst>
                                      </p:cBhvr>
                                      <p:tavLst>
                                        <p:tav tm="0">
                                          <p:val>
                                            <p:fltVal val="90"/>
                                          </p:val>
                                        </p:tav>
                                        <p:tav tm="100000">
                                          <p:val>
                                            <p:fltVal val="0"/>
                                          </p:val>
                                        </p:tav>
                                      </p:tavLst>
                                    </p:anim>
                                    <p:animEffect transition="in" filter="fade">
                                      <p:cBhvr>
                                        <p:cTn id="40" dur="1000"/>
                                        <p:tgtEl>
                                          <p:spTgt spid="43"/>
                                        </p:tgtEl>
                                      </p:cBhvr>
                                    </p:animEffect>
                                  </p:childTnLst>
                                </p:cTn>
                              </p:par>
                            </p:childTnLst>
                          </p:cTn>
                        </p:par>
                        <p:par>
                          <p:cTn id="41" fill="hold">
                            <p:stCondLst>
                              <p:cond delay="6500"/>
                            </p:stCondLst>
                            <p:childTnLst>
                              <p:par>
                                <p:cTn id="42" presetID="53" presetClass="entr" presetSubtype="16"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Effect transition="in" filter="fade">
                                      <p:cBhvr>
                                        <p:cTn id="46" dur="500"/>
                                        <p:tgtEl>
                                          <p:spTgt spid="45"/>
                                        </p:tgtEl>
                                      </p:cBhvr>
                                    </p:animEffect>
                                  </p:childTnLst>
                                </p:cTn>
                              </p:par>
                            </p:childTnLst>
                          </p:cTn>
                        </p:par>
                        <p:par>
                          <p:cTn id="47" fill="hold">
                            <p:stCondLst>
                              <p:cond delay="70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750"/>
                                        <p:tgtEl>
                                          <p:spTgt spid="44"/>
                                        </p:tgtEl>
                                      </p:cBhvr>
                                    </p:animEffect>
                                  </p:childTnLst>
                                </p:cTn>
                              </p:par>
                              <p:par>
                                <p:cTn id="51" presetID="3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1000" fill="hold"/>
                                        <p:tgtEl>
                                          <p:spTgt spid="46"/>
                                        </p:tgtEl>
                                        <p:attrNameLst>
                                          <p:attrName>ppt_w</p:attrName>
                                        </p:attrNameLst>
                                      </p:cBhvr>
                                      <p:tavLst>
                                        <p:tav tm="0">
                                          <p:val>
                                            <p:fltVal val="0"/>
                                          </p:val>
                                        </p:tav>
                                        <p:tav tm="100000">
                                          <p:val>
                                            <p:strVal val="#ppt_w"/>
                                          </p:val>
                                        </p:tav>
                                      </p:tavLst>
                                    </p:anim>
                                    <p:anim calcmode="lin" valueType="num">
                                      <p:cBhvr>
                                        <p:cTn id="54" dur="1000" fill="hold"/>
                                        <p:tgtEl>
                                          <p:spTgt spid="46"/>
                                        </p:tgtEl>
                                        <p:attrNameLst>
                                          <p:attrName>ppt_h</p:attrName>
                                        </p:attrNameLst>
                                      </p:cBhvr>
                                      <p:tavLst>
                                        <p:tav tm="0">
                                          <p:val>
                                            <p:fltVal val="0"/>
                                          </p:val>
                                        </p:tav>
                                        <p:tav tm="100000">
                                          <p:val>
                                            <p:strVal val="#ppt_h"/>
                                          </p:val>
                                        </p:tav>
                                      </p:tavLst>
                                    </p:anim>
                                    <p:anim calcmode="lin" valueType="num">
                                      <p:cBhvr>
                                        <p:cTn id="55" dur="1000" fill="hold"/>
                                        <p:tgtEl>
                                          <p:spTgt spid="46"/>
                                        </p:tgtEl>
                                        <p:attrNameLst>
                                          <p:attrName>style.rotation</p:attrName>
                                        </p:attrNameLst>
                                      </p:cBhvr>
                                      <p:tavLst>
                                        <p:tav tm="0">
                                          <p:val>
                                            <p:fltVal val="90"/>
                                          </p:val>
                                        </p:tav>
                                        <p:tav tm="100000">
                                          <p:val>
                                            <p:fltVal val="0"/>
                                          </p:val>
                                        </p:tav>
                                      </p:tavLst>
                                    </p:anim>
                                    <p:animEffect transition="in" filter="fade">
                                      <p:cBhvr>
                                        <p:cTn id="56" dur="1000"/>
                                        <p:tgtEl>
                                          <p:spTgt spid="46"/>
                                        </p:tgtEl>
                                      </p:cBhvr>
                                    </p:animEffect>
                                  </p:childTnLst>
                                </p:cTn>
                              </p:par>
                            </p:childTnLst>
                          </p:cTn>
                        </p:par>
                        <p:par>
                          <p:cTn id="57" fill="hold">
                            <p:stCondLst>
                              <p:cond delay="8000"/>
                            </p:stCondLst>
                            <p:childTnLst>
                              <p:par>
                                <p:cTn id="58" presetID="53" presetClass="entr" presetSubtype="16" fill="hold" grpId="0" nodeType="afterEffect">
                                  <p:stCondLst>
                                    <p:cond delay="0"/>
                                  </p:stCondLst>
                                  <p:childTnLst>
                                    <p:set>
                                      <p:cBhvr>
                                        <p:cTn id="59" dur="1" fill="hold">
                                          <p:stCondLst>
                                            <p:cond delay="0"/>
                                          </p:stCondLst>
                                        </p:cTn>
                                        <p:tgtEl>
                                          <p:spTgt spid="48"/>
                                        </p:tgtEl>
                                        <p:attrNameLst>
                                          <p:attrName>style.visibility</p:attrName>
                                        </p:attrNameLst>
                                      </p:cBhvr>
                                      <p:to>
                                        <p:strVal val="visible"/>
                                      </p:to>
                                    </p:set>
                                    <p:anim calcmode="lin" valueType="num">
                                      <p:cBhvr>
                                        <p:cTn id="60" dur="500" fill="hold"/>
                                        <p:tgtEl>
                                          <p:spTgt spid="48"/>
                                        </p:tgtEl>
                                        <p:attrNameLst>
                                          <p:attrName>ppt_w</p:attrName>
                                        </p:attrNameLst>
                                      </p:cBhvr>
                                      <p:tavLst>
                                        <p:tav tm="0">
                                          <p:val>
                                            <p:fltVal val="0"/>
                                          </p:val>
                                        </p:tav>
                                        <p:tav tm="100000">
                                          <p:val>
                                            <p:strVal val="#ppt_w"/>
                                          </p:val>
                                        </p:tav>
                                      </p:tavLst>
                                    </p:anim>
                                    <p:anim calcmode="lin" valueType="num">
                                      <p:cBhvr>
                                        <p:cTn id="61" dur="500" fill="hold"/>
                                        <p:tgtEl>
                                          <p:spTgt spid="48"/>
                                        </p:tgtEl>
                                        <p:attrNameLst>
                                          <p:attrName>ppt_h</p:attrName>
                                        </p:attrNameLst>
                                      </p:cBhvr>
                                      <p:tavLst>
                                        <p:tav tm="0">
                                          <p:val>
                                            <p:fltVal val="0"/>
                                          </p:val>
                                        </p:tav>
                                        <p:tav tm="100000">
                                          <p:val>
                                            <p:strVal val="#ppt_h"/>
                                          </p:val>
                                        </p:tav>
                                      </p:tavLst>
                                    </p:anim>
                                    <p:animEffect transition="in" filter="fade">
                                      <p:cBhvr>
                                        <p:cTn id="62" dur="500"/>
                                        <p:tgtEl>
                                          <p:spTgt spid="48"/>
                                        </p:tgtEl>
                                      </p:cBhvr>
                                    </p:animEffect>
                                  </p:childTnLst>
                                </p:cTn>
                              </p:par>
                            </p:childTnLst>
                          </p:cTn>
                        </p:par>
                        <p:par>
                          <p:cTn id="63" fill="hold">
                            <p:stCondLst>
                              <p:cond delay="8500"/>
                            </p:stCondLst>
                            <p:childTnLst>
                              <p:par>
                                <p:cTn id="64" presetID="10" presetClass="entr" presetSubtype="0" fill="hold" grpId="0" nodeType="after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750"/>
                                        <p:tgtEl>
                                          <p:spTgt spid="47"/>
                                        </p:tgtEl>
                                      </p:cBhvr>
                                    </p:animEffect>
                                  </p:childTnLst>
                                </p:cTn>
                              </p:par>
                              <p:par>
                                <p:cTn id="67" presetID="31" presetClass="entr" presetSubtype="0"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p:cTn id="69" dur="1000" fill="hold"/>
                                        <p:tgtEl>
                                          <p:spTgt spid="49"/>
                                        </p:tgtEl>
                                        <p:attrNameLst>
                                          <p:attrName>ppt_w</p:attrName>
                                        </p:attrNameLst>
                                      </p:cBhvr>
                                      <p:tavLst>
                                        <p:tav tm="0">
                                          <p:val>
                                            <p:fltVal val="0"/>
                                          </p:val>
                                        </p:tav>
                                        <p:tav tm="100000">
                                          <p:val>
                                            <p:strVal val="#ppt_w"/>
                                          </p:val>
                                        </p:tav>
                                      </p:tavLst>
                                    </p:anim>
                                    <p:anim calcmode="lin" valueType="num">
                                      <p:cBhvr>
                                        <p:cTn id="70" dur="1000" fill="hold"/>
                                        <p:tgtEl>
                                          <p:spTgt spid="49"/>
                                        </p:tgtEl>
                                        <p:attrNameLst>
                                          <p:attrName>ppt_h</p:attrName>
                                        </p:attrNameLst>
                                      </p:cBhvr>
                                      <p:tavLst>
                                        <p:tav tm="0">
                                          <p:val>
                                            <p:fltVal val="0"/>
                                          </p:val>
                                        </p:tav>
                                        <p:tav tm="100000">
                                          <p:val>
                                            <p:strVal val="#ppt_h"/>
                                          </p:val>
                                        </p:tav>
                                      </p:tavLst>
                                    </p:anim>
                                    <p:anim calcmode="lin" valueType="num">
                                      <p:cBhvr>
                                        <p:cTn id="71" dur="1000" fill="hold"/>
                                        <p:tgtEl>
                                          <p:spTgt spid="49"/>
                                        </p:tgtEl>
                                        <p:attrNameLst>
                                          <p:attrName>style.rotation</p:attrName>
                                        </p:attrNameLst>
                                      </p:cBhvr>
                                      <p:tavLst>
                                        <p:tav tm="0">
                                          <p:val>
                                            <p:fltVal val="90"/>
                                          </p:val>
                                        </p:tav>
                                        <p:tav tm="100000">
                                          <p:val>
                                            <p:fltVal val="0"/>
                                          </p:val>
                                        </p:tav>
                                      </p:tavLst>
                                    </p:anim>
                                    <p:animEffect transition="in" filter="fade">
                                      <p:cBhvr>
                                        <p:cTn id="72" dur="1000"/>
                                        <p:tgtEl>
                                          <p:spTgt spid="49"/>
                                        </p:tgtEl>
                                      </p:cBhvr>
                                    </p:animEffect>
                                  </p:childTnLst>
                                </p:cTn>
                              </p:par>
                            </p:childTnLst>
                          </p:cTn>
                        </p:par>
                        <p:par>
                          <p:cTn id="73" fill="hold">
                            <p:stCondLst>
                              <p:cond delay="9500"/>
                            </p:stCondLst>
                            <p:childTnLst>
                              <p:par>
                                <p:cTn id="74" presetID="53" presetClass="entr" presetSubtype="16" fill="hold" grpId="0" nodeType="afterEffect">
                                  <p:stCondLst>
                                    <p:cond delay="0"/>
                                  </p:stCondLst>
                                  <p:childTnLst>
                                    <p:set>
                                      <p:cBhvr>
                                        <p:cTn id="75" dur="1" fill="hold">
                                          <p:stCondLst>
                                            <p:cond delay="0"/>
                                          </p:stCondLst>
                                        </p:cTn>
                                        <p:tgtEl>
                                          <p:spTgt spid="51"/>
                                        </p:tgtEl>
                                        <p:attrNameLst>
                                          <p:attrName>style.visibility</p:attrName>
                                        </p:attrNameLst>
                                      </p:cBhvr>
                                      <p:to>
                                        <p:strVal val="visible"/>
                                      </p:to>
                                    </p:set>
                                    <p:anim calcmode="lin" valueType="num">
                                      <p:cBhvr>
                                        <p:cTn id="76" dur="500" fill="hold"/>
                                        <p:tgtEl>
                                          <p:spTgt spid="51"/>
                                        </p:tgtEl>
                                        <p:attrNameLst>
                                          <p:attrName>ppt_w</p:attrName>
                                        </p:attrNameLst>
                                      </p:cBhvr>
                                      <p:tavLst>
                                        <p:tav tm="0">
                                          <p:val>
                                            <p:fltVal val="0"/>
                                          </p:val>
                                        </p:tav>
                                        <p:tav tm="100000">
                                          <p:val>
                                            <p:strVal val="#ppt_w"/>
                                          </p:val>
                                        </p:tav>
                                      </p:tavLst>
                                    </p:anim>
                                    <p:anim calcmode="lin" valueType="num">
                                      <p:cBhvr>
                                        <p:cTn id="77" dur="500" fill="hold"/>
                                        <p:tgtEl>
                                          <p:spTgt spid="51"/>
                                        </p:tgtEl>
                                        <p:attrNameLst>
                                          <p:attrName>ppt_h</p:attrName>
                                        </p:attrNameLst>
                                      </p:cBhvr>
                                      <p:tavLst>
                                        <p:tav tm="0">
                                          <p:val>
                                            <p:fltVal val="0"/>
                                          </p:val>
                                        </p:tav>
                                        <p:tav tm="100000">
                                          <p:val>
                                            <p:strVal val="#ppt_h"/>
                                          </p:val>
                                        </p:tav>
                                      </p:tavLst>
                                    </p:anim>
                                    <p:animEffect transition="in" filter="fade">
                                      <p:cBhvr>
                                        <p:cTn id="78" dur="500"/>
                                        <p:tgtEl>
                                          <p:spTgt spid="51"/>
                                        </p:tgtEl>
                                      </p:cBhvr>
                                    </p:animEffect>
                                  </p:childTnLst>
                                </p:cTn>
                              </p:par>
                            </p:childTnLst>
                          </p:cTn>
                        </p:par>
                        <p:par>
                          <p:cTn id="79" fill="hold">
                            <p:stCondLst>
                              <p:cond delay="10000"/>
                            </p:stCondLst>
                            <p:childTnLst>
                              <p:par>
                                <p:cTn id="80" presetID="10" presetClass="entr" presetSubtype="0" fill="hold" grpId="0" nodeType="after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750"/>
                                        <p:tgtEl>
                                          <p:spTgt spid="50"/>
                                        </p:tgtEl>
                                      </p:cBhvr>
                                    </p:animEffect>
                                  </p:childTnLst>
                                </p:cTn>
                              </p:par>
                              <p:par>
                                <p:cTn id="83" presetID="3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p:cTn id="85" dur="1000" fill="hold"/>
                                        <p:tgtEl>
                                          <p:spTgt spid="2"/>
                                        </p:tgtEl>
                                        <p:attrNameLst>
                                          <p:attrName>ppt_w</p:attrName>
                                        </p:attrNameLst>
                                      </p:cBhvr>
                                      <p:tavLst>
                                        <p:tav tm="0">
                                          <p:val>
                                            <p:fltVal val="0"/>
                                          </p:val>
                                        </p:tav>
                                        <p:tav tm="100000">
                                          <p:val>
                                            <p:strVal val="#ppt_w"/>
                                          </p:val>
                                        </p:tav>
                                      </p:tavLst>
                                    </p:anim>
                                    <p:anim calcmode="lin" valueType="num">
                                      <p:cBhvr>
                                        <p:cTn id="86" dur="1000" fill="hold"/>
                                        <p:tgtEl>
                                          <p:spTgt spid="2"/>
                                        </p:tgtEl>
                                        <p:attrNameLst>
                                          <p:attrName>ppt_h</p:attrName>
                                        </p:attrNameLst>
                                      </p:cBhvr>
                                      <p:tavLst>
                                        <p:tav tm="0">
                                          <p:val>
                                            <p:fltVal val="0"/>
                                          </p:val>
                                        </p:tav>
                                        <p:tav tm="100000">
                                          <p:val>
                                            <p:strVal val="#ppt_h"/>
                                          </p:val>
                                        </p:tav>
                                      </p:tavLst>
                                    </p:anim>
                                    <p:anim calcmode="lin" valueType="num">
                                      <p:cBhvr>
                                        <p:cTn id="87" dur="1000" fill="hold"/>
                                        <p:tgtEl>
                                          <p:spTgt spid="2"/>
                                        </p:tgtEl>
                                        <p:attrNameLst>
                                          <p:attrName>style.rotation</p:attrName>
                                        </p:attrNameLst>
                                      </p:cBhvr>
                                      <p:tavLst>
                                        <p:tav tm="0">
                                          <p:val>
                                            <p:fltVal val="90"/>
                                          </p:val>
                                        </p:tav>
                                        <p:tav tm="100000">
                                          <p:val>
                                            <p:fltVal val="0"/>
                                          </p:val>
                                        </p:tav>
                                      </p:tavLst>
                                    </p:anim>
                                    <p:animEffect transition="in" filter="fade">
                                      <p:cBhvr>
                                        <p:cTn id="88" dur="1000"/>
                                        <p:tgtEl>
                                          <p:spTgt spid="2"/>
                                        </p:tgtEl>
                                      </p:cBhvr>
                                    </p:animEffect>
                                  </p:childTnLst>
                                </p:cTn>
                              </p:par>
                            </p:childTnLst>
                          </p:cTn>
                        </p:par>
                        <p:par>
                          <p:cTn id="89" fill="hold">
                            <p:stCondLst>
                              <p:cond delay="11000"/>
                            </p:stCondLst>
                            <p:childTnLst>
                              <p:par>
                                <p:cTn id="90" presetID="53" presetClass="entr" presetSubtype="16" fill="hold" grpId="0" nodeType="afterEffect">
                                  <p:stCondLst>
                                    <p:cond delay="0"/>
                                  </p:stCondLst>
                                  <p:childTnLst>
                                    <p:set>
                                      <p:cBhvr>
                                        <p:cTn id="91" dur="1" fill="hold">
                                          <p:stCondLst>
                                            <p:cond delay="0"/>
                                          </p:stCondLst>
                                        </p:cTn>
                                        <p:tgtEl>
                                          <p:spTgt spid="4"/>
                                        </p:tgtEl>
                                        <p:attrNameLst>
                                          <p:attrName>style.visibility</p:attrName>
                                        </p:attrNameLst>
                                      </p:cBhvr>
                                      <p:to>
                                        <p:strVal val="visible"/>
                                      </p:to>
                                    </p:set>
                                    <p:anim calcmode="lin" valueType="num">
                                      <p:cBhvr>
                                        <p:cTn id="92" dur="500" fill="hold"/>
                                        <p:tgtEl>
                                          <p:spTgt spid="4"/>
                                        </p:tgtEl>
                                        <p:attrNameLst>
                                          <p:attrName>ppt_w</p:attrName>
                                        </p:attrNameLst>
                                      </p:cBhvr>
                                      <p:tavLst>
                                        <p:tav tm="0">
                                          <p:val>
                                            <p:fltVal val="0"/>
                                          </p:val>
                                        </p:tav>
                                        <p:tav tm="100000">
                                          <p:val>
                                            <p:strVal val="#ppt_w"/>
                                          </p:val>
                                        </p:tav>
                                      </p:tavLst>
                                    </p:anim>
                                    <p:anim calcmode="lin" valueType="num">
                                      <p:cBhvr>
                                        <p:cTn id="93" dur="500" fill="hold"/>
                                        <p:tgtEl>
                                          <p:spTgt spid="4"/>
                                        </p:tgtEl>
                                        <p:attrNameLst>
                                          <p:attrName>ppt_h</p:attrName>
                                        </p:attrNameLst>
                                      </p:cBhvr>
                                      <p:tavLst>
                                        <p:tav tm="0">
                                          <p:val>
                                            <p:fltVal val="0"/>
                                          </p:val>
                                        </p:tav>
                                        <p:tav tm="100000">
                                          <p:val>
                                            <p:strVal val="#ppt_h"/>
                                          </p:val>
                                        </p:tav>
                                      </p:tavLst>
                                    </p:anim>
                                    <p:animEffect transition="in" filter="fade">
                                      <p:cBhvr>
                                        <p:cTn id="94" dur="500"/>
                                        <p:tgtEl>
                                          <p:spTgt spid="4"/>
                                        </p:tgtEl>
                                      </p:cBhvr>
                                    </p:animEffect>
                                  </p:childTnLst>
                                </p:cTn>
                              </p:par>
                            </p:childTnLst>
                          </p:cTn>
                        </p:par>
                        <p:par>
                          <p:cTn id="95" fill="hold">
                            <p:stCondLst>
                              <p:cond delay="11500"/>
                            </p:stCondLst>
                            <p:childTnLst>
                              <p:par>
                                <p:cTn id="96" presetID="10" presetClass="entr" presetSubtype="0" fill="hold" grpId="0" nodeType="after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5" grpId="0"/>
      <p:bldP spid="47" grpId="0"/>
      <p:bldP spid="48" grpId="0"/>
      <p:bldP spid="50" grpId="0"/>
      <p:bldP spid="51"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5784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sp>
        <p:nvSpPr>
          <p:cNvPr id="5" name="文本框 4"/>
          <p:cNvSpPr txBox="1"/>
          <p:nvPr/>
        </p:nvSpPr>
        <p:spPr>
          <a:xfrm>
            <a:off x="169545" y="1206500"/>
            <a:ext cx="8853805" cy="3632200"/>
          </a:xfrm>
          <a:prstGeom prst="rect">
            <a:avLst/>
          </a:prstGeom>
          <a:noFill/>
        </p:spPr>
        <p:txBody>
          <a:bodyPr wrap="square" rtlCol="0" anchor="t">
            <a:spAutoFit/>
          </a:bodyPr>
          <a:p>
            <a:pPr lvl="0" algn="just">
              <a:lnSpc>
                <a:spcPct val="140000"/>
              </a:lnSpc>
            </a:pPr>
            <a:r>
              <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a:t>
            </a:r>
            <a:r>
              <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3.在集群合作中彰显善真特色品牌。</a:t>
            </a:r>
            <a:endPar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lvl="0" algn="just">
              <a:lnSpc>
                <a:spcPct val="140000"/>
              </a:lnSpc>
            </a:pPr>
            <a:r>
              <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（1）集聚品牌：</a:t>
            </a:r>
            <a:r>
              <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构建项目群自选超市并分期推出，在顶层设计，系列展开，梳理提炼中形成品牌。</a:t>
            </a:r>
            <a:endPar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lvl="0" algn="just">
              <a:lnSpc>
                <a:spcPct val="140000"/>
              </a:lnSpc>
            </a:pPr>
            <a:r>
              <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a:t>
            </a:r>
            <a:r>
              <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（2）创建基地：</a:t>
            </a:r>
            <a:r>
              <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以 “善真少儿科学院”为中心打造 “二区三庭四季”的特色品牌活动基地。</a:t>
            </a:r>
            <a:endPar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lvl="0" algn="just">
              <a:lnSpc>
                <a:spcPct val="140000"/>
              </a:lnSpc>
            </a:pPr>
            <a:r>
              <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a:t>
            </a:r>
            <a:r>
              <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“二区”：一是“农场”区;二是“创客”区;</a:t>
            </a:r>
            <a:endPar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lvl="0" algn="just">
              <a:lnSpc>
                <a:spcPct val="140000"/>
              </a:lnSpc>
            </a:pPr>
            <a:r>
              <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“三庭”：指“若水、智源、智山”三处微景观;</a:t>
            </a:r>
            <a:endPar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lvl="0" algn="just">
              <a:lnSpc>
                <a:spcPct val="140000"/>
              </a:lnSpc>
            </a:pPr>
            <a:r>
              <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“四季”：是以悦享四季教育特色为规划主线，打通生活与育人的界限。</a:t>
            </a:r>
            <a:endPar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lvl="0" algn="just">
              <a:lnSpc>
                <a:spcPct val="140000"/>
              </a:lnSpc>
            </a:pPr>
            <a:r>
              <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a:t>
            </a:r>
            <a:r>
              <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（3）丰富活动：</a:t>
            </a:r>
            <a:r>
              <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依托每月“畅玩乐享”课程日，将探春、嬉夏、品秋、暖冬的四季主题与自然科学、社会生活有机融通，让孩子们自由策划、自信表达，在亲身体验与独特的创造中快乐收获着，真正实现了“活动养人”。</a:t>
            </a:r>
            <a:endPar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a:p>
            <a:pPr lvl="0" algn="just">
              <a:lnSpc>
                <a:spcPct val="140000"/>
              </a:lnSpc>
            </a:pPr>
            <a:r>
              <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    </a:t>
            </a:r>
            <a:r>
              <a:rPr lang="en-US" altLang="zh-CN" sz="23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（4）落实评价：</a:t>
            </a:r>
            <a:r>
              <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加强过程管理，通过每学年评选“善真少儿科学小院士、小博士、小学士”“科学院优秀辅导员”等形式提升师生的参与积极性，彰显特色品牌的影响力和持续推进的生命力。</a:t>
            </a:r>
            <a:endParaRPr lang="en-US" altLang="zh-CN" sz="2300"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6" name="Rectangle 117"/>
          <p:cNvSpPr>
            <a:spLocks noChangeArrowheads="1"/>
          </p:cNvSpPr>
          <p:nvPr/>
        </p:nvSpPr>
        <p:spPr bwMode="auto">
          <a:xfrm>
            <a:off x="755015" y="696278"/>
            <a:ext cx="5400040" cy="41719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p>
            <a:pPr algn="l" defTabSz="815975">
              <a:lnSpc>
                <a:spcPct val="120000"/>
              </a:lnSpc>
            </a:pP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一、</a:t>
            </a:r>
            <a:r>
              <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rPr>
              <a:t>学校</a:t>
            </a: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文化与特色项目建设</a:t>
            </a: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微软雅黑" panose="020B0503020204020204" pitchFamily="34" charset="-122"/>
              </a:rPr>
              <a:t>:习善求真、启智创新</a:t>
            </a: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 </a:t>
            </a:r>
            <a:endPar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133"/>
          <p:cNvSpPr>
            <a:spLocks noChangeArrowheads="1"/>
          </p:cNvSpPr>
          <p:nvPr/>
        </p:nvSpPr>
        <p:spPr bwMode="auto">
          <a:xfrm>
            <a:off x="764540" y="876935"/>
            <a:ext cx="601980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indent="0" algn="l" fontAlgn="base"/>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二、</a:t>
            </a:r>
            <a:r>
              <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rPr>
              <a:t>管理变革与领导团队建设:精善崇真，聚合融通</a:t>
            </a:r>
            <a:endPar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pic>
        <p:nvPicPr>
          <p:cNvPr id="323636" name="Picture 52" descr="30"/>
          <p:cNvPicPr>
            <a:picLocks noChangeAspect="1" noChangeArrowheads="1"/>
          </p:cNvPicPr>
          <p:nvPr/>
        </p:nvPicPr>
        <p:blipFill>
          <a:blip r:embed="rId3" cstate="print">
            <a:lum bright="-16000" contrast="20000"/>
            <a:extLst>
              <a:ext uri="{28A0092B-C50C-407E-A947-70E740481C1C}">
                <a14:useLocalDpi xmlns:a14="http://schemas.microsoft.com/office/drawing/2010/main" val="0"/>
              </a:ext>
            </a:extLst>
          </a:blip>
          <a:srcRect/>
          <a:stretch>
            <a:fillRect/>
          </a:stretch>
        </p:blipFill>
        <p:spPr bwMode="auto">
          <a:xfrm rot="1154074">
            <a:off x="30163" y="1262698"/>
            <a:ext cx="2640012"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637" name="Text Box 53"/>
          <p:cNvSpPr txBox="1">
            <a:spLocks noChangeArrowheads="1"/>
          </p:cNvSpPr>
          <p:nvPr/>
        </p:nvSpPr>
        <p:spPr bwMode="auto">
          <a:xfrm>
            <a:off x="411163" y="2237423"/>
            <a:ext cx="1981200" cy="70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a:lnSpc>
                <a:spcPct val="50000"/>
              </a:lnSpc>
              <a:spcBef>
                <a:spcPct val="50000"/>
              </a:spcBef>
            </a:pPr>
            <a:r>
              <a:rPr lang="en-US" altLang="zh-CN" sz="2700" b="1" baseline="0" dirty="0">
                <a:solidFill>
                  <a:srgbClr val="FFFFFF"/>
                </a:solidFill>
                <a:ea typeface="楷体" panose="02010609060101010101" pitchFamily="49" charset="-122"/>
              </a:rPr>
              <a:t>01</a:t>
            </a:r>
            <a:endParaRPr lang="en-US" altLang="zh-CN" sz="2700" b="1" baseline="0" dirty="0">
              <a:solidFill>
                <a:srgbClr val="FFFFFF"/>
              </a:solidFill>
              <a:ea typeface="楷体" panose="02010609060101010101" pitchFamily="49" charset="-122"/>
            </a:endParaRPr>
          </a:p>
          <a:p>
            <a:pPr algn="ctr">
              <a:lnSpc>
                <a:spcPct val="50000"/>
              </a:lnSpc>
              <a:spcBef>
                <a:spcPct val="50000"/>
              </a:spcBef>
            </a:pPr>
            <a:r>
              <a:rPr lang="zh-CN" altLang="zh-CN" sz="2700" b="1" baseline="0" dirty="0">
                <a:solidFill>
                  <a:srgbClr val="FFFFFF"/>
                </a:solidFill>
                <a:ea typeface="楷体" panose="02010609060101010101" pitchFamily="49" charset="-122"/>
              </a:rPr>
              <a:t>思维更新</a:t>
            </a:r>
            <a:endParaRPr lang="zh-CN" altLang="zh-CN" sz="2700" b="1" baseline="0" dirty="0">
              <a:solidFill>
                <a:srgbClr val="FFFFFF"/>
              </a:solidFill>
              <a:ea typeface="楷体" panose="02010609060101010101" pitchFamily="49" charset="-122"/>
            </a:endParaRPr>
          </a:p>
        </p:txBody>
      </p:sp>
      <p:sp>
        <p:nvSpPr>
          <p:cNvPr id="5" name="文本框 4"/>
          <p:cNvSpPr txBox="1"/>
          <p:nvPr/>
        </p:nvSpPr>
        <p:spPr>
          <a:xfrm>
            <a:off x="160020" y="3399155"/>
            <a:ext cx="2763520" cy="370840"/>
          </a:xfrm>
          <a:prstGeom prst="rect">
            <a:avLst/>
          </a:prstGeom>
          <a:noFill/>
        </p:spPr>
        <p:txBody>
          <a:bodyPr wrap="square" rtlCol="0" anchor="t">
            <a:spAutoFit/>
          </a:bodyPr>
          <a:p>
            <a:r>
              <a:rPr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使“大脑”变为“群脑”。</a:t>
            </a:r>
            <a:endParaRPr lang="zh-CN" altLang="en-US"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TextBox 17"/>
          <p:cNvSpPr txBox="1"/>
          <p:nvPr/>
        </p:nvSpPr>
        <p:spPr>
          <a:xfrm>
            <a:off x="2900680" y="1358900"/>
            <a:ext cx="2305685" cy="3427095"/>
          </a:xfrm>
          <a:prstGeom prst="rect">
            <a:avLst/>
          </a:prstGeom>
          <a:noFill/>
        </p:spPr>
        <p:txBody>
          <a:bodyPr wrap="square" lIns="68571" tIns="34285" rIns="68571" bIns="34285" rtlCol="0">
            <a:spAutoFit/>
          </a:bodyPr>
          <a:p>
            <a:pPr algn="ctr">
              <a:lnSpc>
                <a:spcPct val="140000"/>
              </a:lnSpc>
            </a:pPr>
            <a:r>
              <a:rPr sz="24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（1）转变定位</a:t>
            </a:r>
            <a:endParaRPr sz="24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40000"/>
              </a:lnSpc>
            </a:pPr>
            <a:r>
              <a:rPr sz="2400" b="1">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a:t>
            </a:r>
            <a:r>
              <a:rPr sz="240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依托“行政管理微课题”项目，加强多元学习，转变思维方式，从“我认为自己要怎样做”转变为“我的团队应该怎么做”，站在设计者的角度去规划团队如何去做“正确的事”，如何“把事情做好”。</a:t>
            </a:r>
            <a:endParaRPr lang="zh-CN" altLang="en-US" sz="2400"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895595" y="3044530"/>
            <a:ext cx="3901517" cy="185669"/>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3262255" y="3059475"/>
            <a:ext cx="3901517" cy="185669"/>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6805926" y="3059475"/>
            <a:ext cx="3901517" cy="185669"/>
          </a:xfrm>
          <a:prstGeom prst="rect">
            <a:avLst/>
          </a:prstGeom>
        </p:spPr>
      </p:pic>
      <p:sp>
        <p:nvSpPr>
          <p:cNvPr id="26" name="TextBox 25"/>
          <p:cNvSpPr txBox="1"/>
          <p:nvPr/>
        </p:nvSpPr>
        <p:spPr>
          <a:xfrm>
            <a:off x="5305425" y="1358900"/>
            <a:ext cx="3359150" cy="3495040"/>
          </a:xfrm>
          <a:prstGeom prst="rect">
            <a:avLst/>
          </a:prstGeom>
          <a:noFill/>
        </p:spPr>
        <p:txBody>
          <a:bodyPr wrap="square" lIns="68571" tIns="34285" rIns="68571" bIns="34285" rtlCol="0">
            <a:spAutoFit/>
          </a:bodyPr>
          <a:p>
            <a:pPr lvl="0" algn="l">
              <a:lnSpc>
                <a:spcPct val="130000"/>
              </a:lnSpc>
            </a:pPr>
            <a:r>
              <a:rPr sz="2400" b="1">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（2）创新机制：</a:t>
            </a:r>
            <a:r>
              <a:rPr sz="2400">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实施“首问工作制”；在“行政管理微课程”践行中深化“第一责任人制”——健全年级组长、教研组长负责制；提倡“服务提前制”——确立以“调研、决策、实施、评价、调整”为主要路径的内部循环更新机制；优化“评价反馈与激励完善”的导向机制、“常规保证与研究创新” 的动力机制——将“评价反馈”与“激励完善”融为一体，形成科学完整的评价体系。</a:t>
            </a:r>
            <a:endParaRPr sz="2400">
              <a:solidFill>
                <a:srgbClr val="00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p:cTn id="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23636"/>
                                        </p:tgtEl>
                                        <p:attrNameLst>
                                          <p:attrName>style.visibility</p:attrName>
                                        </p:attrNameLst>
                                      </p:cBhvr>
                                      <p:to>
                                        <p:strVal val="visible"/>
                                      </p:to>
                                    </p:set>
                                    <p:anim calcmode="lin" valueType="num">
                                      <p:cBhvr>
                                        <p:cTn id="12" dur="500" fill="hold"/>
                                        <p:tgtEl>
                                          <p:spTgt spid="323636"/>
                                        </p:tgtEl>
                                        <p:attrNameLst>
                                          <p:attrName>ppt_w</p:attrName>
                                        </p:attrNameLst>
                                      </p:cBhvr>
                                      <p:tavLst>
                                        <p:tav tm="0">
                                          <p:val>
                                            <p:fltVal val="0"/>
                                          </p:val>
                                        </p:tav>
                                        <p:tav tm="100000">
                                          <p:val>
                                            <p:strVal val="#ppt_w"/>
                                          </p:val>
                                        </p:tav>
                                      </p:tavLst>
                                    </p:anim>
                                    <p:anim calcmode="lin" valueType="num">
                                      <p:cBhvr>
                                        <p:cTn id="13" dur="500" fill="hold"/>
                                        <p:tgtEl>
                                          <p:spTgt spid="32363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2" presetClass="entr" presetSubtype="8" fill="hold" grpId="1" nodeType="afterEffect">
                                  <p:stCondLst>
                                    <p:cond delay="0"/>
                                  </p:stCondLst>
                                  <p:childTnLst>
                                    <p:set>
                                      <p:cBhvr>
                                        <p:cTn id="16" dur="1" fill="hold">
                                          <p:stCondLst>
                                            <p:cond delay="0"/>
                                          </p:stCondLst>
                                        </p:cTn>
                                        <p:tgtEl>
                                          <p:spTgt spid="323637"/>
                                        </p:tgtEl>
                                        <p:attrNameLst>
                                          <p:attrName>style.visibility</p:attrName>
                                        </p:attrNameLst>
                                      </p:cBhvr>
                                      <p:to>
                                        <p:strVal val="visible"/>
                                      </p:to>
                                    </p:set>
                                    <p:animEffect transition="in" filter="wipe(left)">
                                      <p:cBhvr>
                                        <p:cTn id="17" dur="500"/>
                                        <p:tgtEl>
                                          <p:spTgt spid="323637"/>
                                        </p:tgtEl>
                                      </p:cBhvr>
                                    </p:animEffect>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3500"/>
                            </p:stCondLst>
                            <p:childTnLst>
                              <p:par>
                                <p:cTn id="36" presetID="42"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42"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637" grpId="1" bldLvl="0" animBg="1"/>
      <p:bldP spid="18" grpId="0"/>
      <p:bldP spid="26"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133"/>
          <p:cNvSpPr>
            <a:spLocks noChangeArrowheads="1"/>
          </p:cNvSpPr>
          <p:nvPr/>
        </p:nvSpPr>
        <p:spPr bwMode="auto">
          <a:xfrm>
            <a:off x="764540" y="876935"/>
            <a:ext cx="601980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indent="0" algn="l" fontAlgn="base"/>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二、</a:t>
            </a:r>
            <a:r>
              <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rPr>
              <a:t>管理变革与领导团队建设:精善崇真，聚合融通</a:t>
            </a:r>
            <a:endPar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pic>
        <p:nvPicPr>
          <p:cNvPr id="323636" name="Picture 52" descr="30"/>
          <p:cNvPicPr>
            <a:picLocks noChangeAspect="1" noChangeArrowheads="1"/>
          </p:cNvPicPr>
          <p:nvPr/>
        </p:nvPicPr>
        <p:blipFill>
          <a:blip r:embed="rId3" cstate="print">
            <a:lum bright="-16000" contrast="20000"/>
            <a:extLst>
              <a:ext uri="{28A0092B-C50C-407E-A947-70E740481C1C}">
                <a14:useLocalDpi xmlns:a14="http://schemas.microsoft.com/office/drawing/2010/main" val="0"/>
              </a:ext>
            </a:extLst>
          </a:blip>
          <a:srcRect/>
          <a:stretch>
            <a:fillRect/>
          </a:stretch>
        </p:blipFill>
        <p:spPr bwMode="auto">
          <a:xfrm rot="1154074">
            <a:off x="30163" y="1262698"/>
            <a:ext cx="2640012"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637" name="Text Box 53"/>
          <p:cNvSpPr txBox="1">
            <a:spLocks noChangeArrowheads="1"/>
          </p:cNvSpPr>
          <p:nvPr/>
        </p:nvSpPr>
        <p:spPr bwMode="auto">
          <a:xfrm>
            <a:off x="411163" y="2237423"/>
            <a:ext cx="1981200" cy="70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a:lnSpc>
                <a:spcPct val="50000"/>
              </a:lnSpc>
              <a:spcBef>
                <a:spcPct val="50000"/>
              </a:spcBef>
            </a:pPr>
            <a:r>
              <a:rPr lang="en-US" altLang="zh-CN" sz="2700" b="1" baseline="0" dirty="0">
                <a:solidFill>
                  <a:srgbClr val="FFFFFF"/>
                </a:solidFill>
                <a:ea typeface="楷体" panose="02010609060101010101" pitchFamily="49" charset="-122"/>
              </a:rPr>
              <a:t>02</a:t>
            </a:r>
            <a:endParaRPr lang="en-US" altLang="zh-CN" sz="2700" b="1" baseline="0" dirty="0">
              <a:solidFill>
                <a:srgbClr val="FFFFFF"/>
              </a:solidFill>
              <a:ea typeface="楷体" panose="02010609060101010101" pitchFamily="49" charset="-122"/>
            </a:endParaRPr>
          </a:p>
          <a:p>
            <a:pPr algn="ctr">
              <a:lnSpc>
                <a:spcPct val="50000"/>
              </a:lnSpc>
              <a:spcBef>
                <a:spcPct val="50000"/>
              </a:spcBef>
            </a:pPr>
            <a:r>
              <a:rPr lang="zh-CN" altLang="zh-CN" sz="2700" b="1" baseline="0" dirty="0">
                <a:solidFill>
                  <a:srgbClr val="FFFFFF"/>
                </a:solidFill>
                <a:ea typeface="楷体" panose="02010609060101010101" pitchFamily="49" charset="-122"/>
              </a:rPr>
              <a:t>项目引领</a:t>
            </a:r>
            <a:endParaRPr lang="zh-CN" altLang="zh-CN" sz="2700" b="1" baseline="0" dirty="0">
              <a:solidFill>
                <a:srgbClr val="FFFFFF"/>
              </a:solidFill>
              <a:ea typeface="楷体" panose="02010609060101010101" pitchFamily="49" charset="-122"/>
            </a:endParaRPr>
          </a:p>
        </p:txBody>
      </p:sp>
      <p:sp>
        <p:nvSpPr>
          <p:cNvPr id="5" name="文本框 4"/>
          <p:cNvSpPr txBox="1"/>
          <p:nvPr/>
        </p:nvSpPr>
        <p:spPr>
          <a:xfrm>
            <a:off x="160020" y="3322955"/>
            <a:ext cx="2763520" cy="370840"/>
          </a:xfrm>
          <a:prstGeom prst="rect">
            <a:avLst/>
          </a:prstGeom>
          <a:noFill/>
        </p:spPr>
        <p:txBody>
          <a:bodyPr wrap="square" rtlCol="0" anchor="t">
            <a:spAutoFit/>
          </a:bodyPr>
          <a:p>
            <a:r>
              <a:rPr lang="zh-CN"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让</a:t>
            </a:r>
            <a:r>
              <a:rPr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个人</a:t>
            </a:r>
            <a:r>
              <a:rPr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成就</a:t>
            </a:r>
            <a:r>
              <a:rPr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团队</a:t>
            </a:r>
            <a:r>
              <a:rPr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8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TextBox 17"/>
          <p:cNvSpPr txBox="1"/>
          <p:nvPr/>
        </p:nvSpPr>
        <p:spPr>
          <a:xfrm>
            <a:off x="3053080" y="1358900"/>
            <a:ext cx="2609850" cy="3427095"/>
          </a:xfrm>
          <a:prstGeom prst="rect">
            <a:avLst/>
          </a:prstGeom>
          <a:noFill/>
        </p:spPr>
        <p:txBody>
          <a:bodyPr wrap="square" lIns="68571" tIns="34285" rIns="68571" bIns="34285" rtlCol="0">
            <a:spAutoFit/>
          </a:bodyPr>
          <a:p>
            <a:pPr algn="ctr">
              <a:lnSpc>
                <a:spcPct val="140000"/>
              </a:lnSpc>
            </a:pPr>
            <a:r>
              <a:rPr lang="en-US" sz="2400" b="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（1）重大工作众筹管理，融智聚力。</a:t>
            </a:r>
            <a:r>
              <a:rPr lang="en-US" sz="2400">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宋体" panose="02010600030101010101" pitchFamily="2" charset="-122"/>
                <a:sym typeface="+mn-ea"/>
              </a:rPr>
              <a:t>尝试推行以融智为导向的众筹式项目管理，通过众筹方式，解决教研课程资源、学习资源、专家资源、校外基地资源、后勤保障资源。落实“五步骤”：发布项目——自主申报——评审立项——推进实施——考核评价，提升团队执行力。</a:t>
            </a:r>
            <a:endParaRPr lang="en-US" altLang="en-US" sz="24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895595" y="3044530"/>
            <a:ext cx="3901517" cy="185669"/>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3883285" y="3095670"/>
            <a:ext cx="3901517" cy="185669"/>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6805926" y="3059475"/>
            <a:ext cx="3901517" cy="185669"/>
          </a:xfrm>
          <a:prstGeom prst="rect">
            <a:avLst/>
          </a:prstGeom>
        </p:spPr>
      </p:pic>
      <p:sp>
        <p:nvSpPr>
          <p:cNvPr id="26" name="TextBox 25"/>
          <p:cNvSpPr txBox="1"/>
          <p:nvPr/>
        </p:nvSpPr>
        <p:spPr>
          <a:xfrm>
            <a:off x="5926455" y="1387475"/>
            <a:ext cx="2675255" cy="3139440"/>
          </a:xfrm>
          <a:prstGeom prst="rect">
            <a:avLst/>
          </a:prstGeom>
          <a:noFill/>
        </p:spPr>
        <p:txBody>
          <a:bodyPr wrap="square" lIns="68571" tIns="34285" rIns="68571" bIns="34285" rtlCol="0">
            <a:spAutoFit/>
          </a:bodyPr>
          <a:p>
            <a:pPr marL="0" indent="304800" algn="l">
              <a:lnSpc>
                <a:spcPct val="160000"/>
              </a:lnSpc>
            </a:pPr>
            <a:r>
              <a:rPr lang="en-US" sz="24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（2）级组建设项目推进，分工合作。</a:t>
            </a:r>
            <a:endParaRPr lang="en-US" sz="24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marL="0" indent="304800" algn="l">
              <a:lnSpc>
                <a:spcPct val="160000"/>
              </a:lnSpc>
            </a:pPr>
            <a:r>
              <a:rPr lang="en-US" sz="240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深化“年级负责制”，各年级在期初确定本年度各年级管理中重点推进的项目。期末开展团队展评，各年级组在全面总结项目中推出榜样、推出经验、推出问题。</a:t>
            </a:r>
            <a:endParaRPr lang="en-US" sz="240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8" name="TextBox 17"/>
          <p:cNvSpPr txBox="1"/>
          <p:nvPr/>
        </p:nvSpPr>
        <p:spPr>
          <a:xfrm>
            <a:off x="78105" y="3693795"/>
            <a:ext cx="2674620" cy="1410970"/>
          </a:xfrm>
          <a:prstGeom prst="rect">
            <a:avLst/>
          </a:prstGeom>
          <a:noFill/>
        </p:spPr>
        <p:txBody>
          <a:bodyPr wrap="square" lIns="68571" tIns="34285" rIns="68571" bIns="34285" rtlCol="0">
            <a:spAutoFit/>
          </a:bodyPr>
          <a:p>
            <a:pPr algn="l">
              <a:lnSpc>
                <a:spcPct val="140000"/>
              </a:lnSpc>
            </a:pPr>
            <a:r>
              <a:rPr lang="en-US" sz="24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进一步深化“责任与合作”党建品牌建设，项目“搭台”，让党建成为教育新引擎。</a:t>
            </a:r>
            <a:endParaRPr lang="en-US" altLang="en-US" sz="24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23636"/>
                                        </p:tgtEl>
                                        <p:attrNameLst>
                                          <p:attrName>style.visibility</p:attrName>
                                        </p:attrNameLst>
                                      </p:cBhvr>
                                      <p:to>
                                        <p:strVal val="visible"/>
                                      </p:to>
                                    </p:set>
                                    <p:anim calcmode="lin" valueType="num">
                                      <p:cBhvr>
                                        <p:cTn id="7" dur="500" fill="hold"/>
                                        <p:tgtEl>
                                          <p:spTgt spid="323636"/>
                                        </p:tgtEl>
                                        <p:attrNameLst>
                                          <p:attrName>ppt_w</p:attrName>
                                        </p:attrNameLst>
                                      </p:cBhvr>
                                      <p:tavLst>
                                        <p:tav tm="0">
                                          <p:val>
                                            <p:fltVal val="0"/>
                                          </p:val>
                                        </p:tav>
                                        <p:tav tm="100000">
                                          <p:val>
                                            <p:strVal val="#ppt_w"/>
                                          </p:val>
                                        </p:tav>
                                      </p:tavLst>
                                    </p:anim>
                                    <p:anim calcmode="lin" valueType="num">
                                      <p:cBhvr>
                                        <p:cTn id="8" dur="500" fill="hold"/>
                                        <p:tgtEl>
                                          <p:spTgt spid="32363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1" nodeType="afterEffect">
                                  <p:stCondLst>
                                    <p:cond delay="0"/>
                                  </p:stCondLst>
                                  <p:childTnLst>
                                    <p:set>
                                      <p:cBhvr>
                                        <p:cTn id="11" dur="1" fill="hold">
                                          <p:stCondLst>
                                            <p:cond delay="0"/>
                                          </p:stCondLst>
                                        </p:cTn>
                                        <p:tgtEl>
                                          <p:spTgt spid="323637"/>
                                        </p:tgtEl>
                                        <p:attrNameLst>
                                          <p:attrName>style.visibility</p:attrName>
                                        </p:attrNameLst>
                                      </p:cBhvr>
                                      <p:to>
                                        <p:strVal val="visible"/>
                                      </p:to>
                                    </p:set>
                                    <p:animEffect transition="in" filter="wipe(left)">
                                      <p:cBhvr>
                                        <p:cTn id="12" dur="500"/>
                                        <p:tgtEl>
                                          <p:spTgt spid="323637"/>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637" grpId="1" bldLvl="0" animBg="1"/>
      <p:bldP spid="18" grpId="0"/>
      <p:bldP spid="26" grpId="0"/>
      <p:bldP spid="8"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34"/>
          <p:cNvSpPr>
            <a:spLocks noChangeArrowheads="1"/>
          </p:cNvSpPr>
          <p:nvPr/>
        </p:nvSpPr>
        <p:spPr bwMode="auto">
          <a:xfrm>
            <a:off x="793115" y="902970"/>
            <a:ext cx="631444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indent="0" algn="l" fontAlgn="base"/>
            <a:r>
              <a:rPr lang="zh-CN" sz="2800" b="1">
                <a:solidFill>
                  <a:srgbClr val="000000"/>
                </a:solidFill>
                <a:effectLst/>
                <a:latin typeface="微软雅黑" panose="020B0503020204020204" pitchFamily="34" charset="-122"/>
                <a:ea typeface="微软雅黑" panose="020B0503020204020204" pitchFamily="34" charset="-122"/>
                <a:cs typeface="+mn-ea"/>
                <a:sym typeface="+mn-ea"/>
              </a:rPr>
              <a:t>三、</a:t>
            </a:r>
            <a:r>
              <a:rPr sz="2800" b="1">
                <a:solidFill>
                  <a:srgbClr val="000000"/>
                </a:solidFill>
                <a:effectLst/>
                <a:latin typeface="微软雅黑" panose="020B0503020204020204" pitchFamily="34" charset="-122"/>
                <a:ea typeface="微软雅黑" panose="020B0503020204020204" pitchFamily="34" charset="-122"/>
                <a:cs typeface="+mn-ea"/>
                <a:sym typeface="+mn-ea"/>
              </a:rPr>
              <a:t>课程教学改革与教师队伍建设:  诚善养真，悦纳共进   </a:t>
            </a:r>
            <a:endParaRPr lang="zh-CN" altLang="en-US"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26" name="组合 25"/>
          <p:cNvGrpSpPr/>
          <p:nvPr/>
        </p:nvGrpSpPr>
        <p:grpSpPr bwMode="auto">
          <a:xfrm>
            <a:off x="1116013" y="1554163"/>
            <a:ext cx="3702050" cy="574675"/>
            <a:chOff x="3302491" y="1102794"/>
            <a:chExt cx="3701778" cy="574603"/>
          </a:xfrm>
        </p:grpSpPr>
        <p:pic>
          <p:nvPicPr>
            <p:cNvPr id="313391" name="Picture 3" descr="C:\Users\Thinkpad\Desktop\PNG\1_0001_渐变映射-2-副本-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491" y="110279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92" name="矩形 3"/>
            <p:cNvSpPr>
              <a:spLocks noChangeArrowheads="1"/>
            </p:cNvSpPr>
            <p:nvPr/>
          </p:nvSpPr>
          <p:spPr bwMode="auto">
            <a:xfrm>
              <a:off x="3442182" y="1143429"/>
              <a:ext cx="3172862" cy="39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l">
                <a:lnSpc>
                  <a:spcPct val="125000"/>
                </a:lnSpc>
              </a:pPr>
              <a:r>
                <a:rPr 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聚焦核心素养，提升实施品质。</a:t>
              </a:r>
              <a:endParaRPr lang="zh-CN" altLang="en-US" sz="2400" b="1" baseline="0"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7" name="组合 26"/>
          <p:cNvGrpSpPr/>
          <p:nvPr/>
        </p:nvGrpSpPr>
        <p:grpSpPr bwMode="auto">
          <a:xfrm>
            <a:off x="1851660" y="2754313"/>
            <a:ext cx="3702050" cy="574675"/>
            <a:chOff x="3302491" y="2864934"/>
            <a:chExt cx="3701778" cy="574603"/>
          </a:xfrm>
        </p:grpSpPr>
        <p:pic>
          <p:nvPicPr>
            <p:cNvPr id="313401" name="Picture 3" descr="C:\Users\Thinkpad\Desktop\PNG\1_0001_渐变映射-2-副本-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491" y="286493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402" name="矩形 20"/>
            <p:cNvSpPr>
              <a:spLocks noChangeArrowheads="1"/>
            </p:cNvSpPr>
            <p:nvPr/>
          </p:nvSpPr>
          <p:spPr bwMode="auto">
            <a:xfrm>
              <a:off x="3414243" y="2943029"/>
              <a:ext cx="3308107" cy="391111"/>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p>
              <a:pPr lvl="0" algn="l">
                <a:lnSpc>
                  <a:spcPct val="125000"/>
                </a:lnSpc>
              </a:pPr>
              <a:r>
                <a:rPr 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 搭建多元平台，催生教师成长。</a:t>
              </a:r>
              <a:endParaRPr 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2050" name="Picture 2" descr="E:\0000000我图PPT\00001PNG素材\中国风\258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5428" y="2425701"/>
            <a:ext cx="3025541" cy="2352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p:cTn id="7"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500"/>
                                        <p:tgtEl>
                                          <p:spTgt spid="26"/>
                                        </p:tgtEl>
                                      </p:cBhvr>
                                    </p:animEffect>
                                  </p:childTnLst>
                                </p:cTn>
                              </p:par>
                              <p:par>
                                <p:cTn id="13" presetID="2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500"/>
                                        <p:tgtEl>
                                          <p:spTgt spid="27"/>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34"/>
          <p:cNvSpPr>
            <a:spLocks noChangeArrowheads="1"/>
          </p:cNvSpPr>
          <p:nvPr/>
        </p:nvSpPr>
        <p:spPr bwMode="auto">
          <a:xfrm>
            <a:off x="793115" y="902970"/>
            <a:ext cx="631444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indent="0" algn="l" fontAlgn="base"/>
            <a:r>
              <a:rPr lang="zh-CN" sz="2800" b="1">
                <a:solidFill>
                  <a:srgbClr val="000000"/>
                </a:solidFill>
                <a:effectLst/>
                <a:latin typeface="微软雅黑" panose="020B0503020204020204" pitchFamily="34" charset="-122"/>
                <a:ea typeface="微软雅黑" panose="020B0503020204020204" pitchFamily="34" charset="-122"/>
                <a:cs typeface="+mn-ea"/>
                <a:sym typeface="+mn-ea"/>
              </a:rPr>
              <a:t>三、</a:t>
            </a:r>
            <a:r>
              <a:rPr sz="2800" b="1">
                <a:solidFill>
                  <a:srgbClr val="000000"/>
                </a:solidFill>
                <a:effectLst/>
                <a:latin typeface="微软雅黑" panose="020B0503020204020204" pitchFamily="34" charset="-122"/>
                <a:ea typeface="微软雅黑" panose="020B0503020204020204" pitchFamily="34" charset="-122"/>
                <a:cs typeface="+mn-ea"/>
                <a:sym typeface="+mn-ea"/>
              </a:rPr>
              <a:t>课程教学改革与教师队伍建设:  诚善养真，悦纳共进   </a:t>
            </a:r>
            <a:endParaRPr lang="zh-CN" altLang="en-US"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26" name="组合 25"/>
          <p:cNvGrpSpPr/>
          <p:nvPr/>
        </p:nvGrpSpPr>
        <p:grpSpPr bwMode="auto">
          <a:xfrm>
            <a:off x="754698" y="1434783"/>
            <a:ext cx="3702050" cy="574675"/>
            <a:chOff x="3302491" y="1102794"/>
            <a:chExt cx="3701778" cy="574603"/>
          </a:xfrm>
        </p:grpSpPr>
        <p:pic>
          <p:nvPicPr>
            <p:cNvPr id="313391" name="Picture 3" descr="C:\Users\Thinkpad\Desktop\PNG\1_0001_渐变映射-2-副本-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491" y="110279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92" name="矩形 3"/>
            <p:cNvSpPr>
              <a:spLocks noChangeArrowheads="1"/>
            </p:cNvSpPr>
            <p:nvPr/>
          </p:nvSpPr>
          <p:spPr bwMode="auto">
            <a:xfrm>
              <a:off x="3442182" y="1143429"/>
              <a:ext cx="3172862" cy="39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l">
                <a:lnSpc>
                  <a:spcPct val="125000"/>
                </a:lnSpc>
              </a:pPr>
              <a:r>
                <a:rPr 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聚焦核心素养，提升实施品质。</a:t>
              </a:r>
              <a:endParaRPr lang="zh-CN" altLang="en-US" sz="2400" b="1" baseline="0"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6" name="文本框 15"/>
          <p:cNvSpPr txBox="1"/>
          <p:nvPr/>
        </p:nvSpPr>
        <p:spPr>
          <a:xfrm>
            <a:off x="424497" y="2009944"/>
            <a:ext cx="6277610" cy="2635885"/>
          </a:xfrm>
          <a:prstGeom prst="rect">
            <a:avLst/>
          </a:prstGeom>
          <a:noFill/>
        </p:spPr>
        <p:txBody>
          <a:bodyPr wrap="square" rtlCol="0">
            <a:spAutoFit/>
          </a:bodyPr>
          <a:p>
            <a:pPr algn="l">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（1）国家课程校本推进中再提质。</a:t>
            </a:r>
            <a:endPar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algn="ctr">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规划导引，清思明向</a:t>
            </a:r>
            <a:endPar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algn="ctr">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创生文化，同生共长</a:t>
            </a:r>
            <a:endPar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algn="ctr">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聚焦专题，提升品质</a:t>
            </a:r>
            <a:endPar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algn="ctr">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夯实日常，促进转型</a:t>
            </a:r>
            <a:endPar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algn="ctr">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拓展课程，丰厚素养</a:t>
            </a:r>
            <a:endPar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algn="ctr">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改革评价，提升学力</a:t>
            </a:r>
            <a:endPar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34"/>
          <p:cNvSpPr>
            <a:spLocks noChangeArrowheads="1"/>
          </p:cNvSpPr>
          <p:nvPr/>
        </p:nvSpPr>
        <p:spPr bwMode="auto">
          <a:xfrm>
            <a:off x="793115" y="902970"/>
            <a:ext cx="631444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indent="0" algn="l" fontAlgn="base"/>
            <a:r>
              <a:rPr lang="zh-CN" sz="2800" b="1">
                <a:solidFill>
                  <a:srgbClr val="000000"/>
                </a:solidFill>
                <a:effectLst/>
                <a:latin typeface="微软雅黑" panose="020B0503020204020204" pitchFamily="34" charset="-122"/>
                <a:ea typeface="微软雅黑" panose="020B0503020204020204" pitchFamily="34" charset="-122"/>
                <a:cs typeface="+mn-ea"/>
                <a:sym typeface="+mn-ea"/>
              </a:rPr>
              <a:t>三、</a:t>
            </a:r>
            <a:r>
              <a:rPr sz="2800" b="1">
                <a:solidFill>
                  <a:srgbClr val="000000"/>
                </a:solidFill>
                <a:effectLst/>
                <a:latin typeface="微软雅黑" panose="020B0503020204020204" pitchFamily="34" charset="-122"/>
                <a:ea typeface="微软雅黑" panose="020B0503020204020204" pitchFamily="34" charset="-122"/>
                <a:cs typeface="+mn-ea"/>
                <a:sym typeface="+mn-ea"/>
              </a:rPr>
              <a:t>课程教学改革与教师队伍建设:  诚善养真，悦纳共进   </a:t>
            </a:r>
            <a:endParaRPr lang="zh-CN" altLang="en-US"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26" name="组合 25"/>
          <p:cNvGrpSpPr/>
          <p:nvPr/>
        </p:nvGrpSpPr>
        <p:grpSpPr bwMode="auto">
          <a:xfrm>
            <a:off x="754698" y="1434783"/>
            <a:ext cx="3702050" cy="574675"/>
            <a:chOff x="3302491" y="1102794"/>
            <a:chExt cx="3701778" cy="574603"/>
          </a:xfrm>
        </p:grpSpPr>
        <p:pic>
          <p:nvPicPr>
            <p:cNvPr id="313391" name="Picture 3" descr="C:\Users\Thinkpad\Desktop\PNG\1_0001_渐变映射-2-副本-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491" y="110279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92" name="矩形 3"/>
            <p:cNvSpPr>
              <a:spLocks noChangeArrowheads="1"/>
            </p:cNvSpPr>
            <p:nvPr/>
          </p:nvSpPr>
          <p:spPr bwMode="auto">
            <a:xfrm>
              <a:off x="3442182" y="1143429"/>
              <a:ext cx="3172862" cy="39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l">
                <a:lnSpc>
                  <a:spcPct val="125000"/>
                </a:lnSpc>
              </a:pPr>
              <a:r>
                <a:rPr 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聚焦核心素养，提升实施品质。</a:t>
              </a:r>
              <a:endParaRPr lang="zh-CN" altLang="en-US" sz="2400" b="1" baseline="0"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6" name="文本框 15"/>
          <p:cNvSpPr txBox="1"/>
          <p:nvPr/>
        </p:nvSpPr>
        <p:spPr>
          <a:xfrm>
            <a:off x="424180" y="2009775"/>
            <a:ext cx="8267700" cy="2611120"/>
          </a:xfrm>
          <a:prstGeom prst="rect">
            <a:avLst/>
          </a:prstGeom>
          <a:noFill/>
        </p:spPr>
        <p:txBody>
          <a:bodyPr wrap="square" rtlCol="0">
            <a:spAutoFit/>
          </a:bodyPr>
          <a:p>
            <a:pPr algn="l">
              <a:lnSpc>
                <a:spcPct val="150000"/>
              </a:lnSpc>
            </a:pPr>
            <a:r>
              <a:rPr lang="en-US" altLang="zh-CN" sz="2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a:t>
            </a:r>
            <a:r>
              <a:rPr lang="en-US" altLang="zh-CN" sz="2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2</a:t>
            </a:r>
            <a:r>
              <a:rPr lang="zh-CN" altLang="en-US" sz="2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）校本课程传承创生中显特色。</a:t>
            </a:r>
            <a:endParaRPr lang="zh-CN" altLang="en-US" sz="2800" b="1" dirty="0">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宋体" panose="02010600030101010101" pitchFamily="2" charset="-122"/>
              <a:sym typeface="+mn-ea"/>
            </a:endParaRPr>
          </a:p>
          <a:p>
            <a:pPr algn="l" fontAlgn="auto">
              <a:lnSpc>
                <a:spcPct val="150000"/>
              </a:lnSpc>
            </a:pPr>
            <a:r>
              <a:rPr lang="en-US" altLang="zh-CN" sz="2800" b="1" dirty="0" err="1">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宋体" panose="02010600030101010101" pitchFamily="2" charset="-122"/>
                <a:sym typeface="+mn-ea"/>
              </a:rPr>
              <a:t>    </a:t>
            </a:r>
            <a:r>
              <a:rPr lang="en-US" altLang="zh-CN" sz="2800" dirty="0" err="1">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宋体" panose="02010600030101010101" pitchFamily="2" charset="-122"/>
                <a:sym typeface="+mn-ea"/>
              </a:rPr>
              <a:t>有序推进“三精课程”的开发与实施，从点的聚焦（典型课例）到线的联结（课程群落）最后到面的铺开（课程体系</a:t>
            </a:r>
            <a:r>
              <a:rPr lang="en-US" altLang="zh-CN" sz="2800" dirty="0">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宋体" panose="02010600030101010101" pitchFamily="2" charset="-122"/>
                <a:sym typeface="+mn-ea"/>
              </a:rPr>
              <a:t>），努力打破边界生成多元的课程开发主体，因校制宜的做好课程目标、组织单元、实施方式、评价递进的序列构建，顺利通过课题结题。进一步优化“畅玩乐享”主题课程的开发与实施，点亮校本品牌。</a:t>
            </a:r>
            <a:endParaRPr lang="en-US" altLang="zh-CN" sz="2800" dirty="0">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34"/>
          <p:cNvSpPr>
            <a:spLocks noChangeArrowheads="1"/>
          </p:cNvSpPr>
          <p:nvPr/>
        </p:nvSpPr>
        <p:spPr bwMode="auto">
          <a:xfrm>
            <a:off x="793115" y="902970"/>
            <a:ext cx="631444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indent="0" algn="l" fontAlgn="base"/>
            <a:r>
              <a:rPr lang="zh-CN" sz="2800" b="1">
                <a:solidFill>
                  <a:srgbClr val="000000"/>
                </a:solidFill>
                <a:effectLst/>
                <a:latin typeface="微软雅黑" panose="020B0503020204020204" pitchFamily="34" charset="-122"/>
                <a:ea typeface="微软雅黑" panose="020B0503020204020204" pitchFamily="34" charset="-122"/>
                <a:cs typeface="+mn-ea"/>
                <a:sym typeface="+mn-ea"/>
              </a:rPr>
              <a:t>三、</a:t>
            </a:r>
            <a:r>
              <a:rPr sz="2800" b="1">
                <a:solidFill>
                  <a:srgbClr val="000000"/>
                </a:solidFill>
                <a:effectLst/>
                <a:latin typeface="微软雅黑" panose="020B0503020204020204" pitchFamily="34" charset="-122"/>
                <a:ea typeface="微软雅黑" panose="020B0503020204020204" pitchFamily="34" charset="-122"/>
                <a:cs typeface="+mn-ea"/>
                <a:sym typeface="+mn-ea"/>
              </a:rPr>
              <a:t>课程教学改革与教师队伍建设:  诚善养真，悦纳共进   </a:t>
            </a:r>
            <a:endParaRPr lang="zh-CN" altLang="en-US"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26" name="组合 25"/>
          <p:cNvGrpSpPr/>
          <p:nvPr/>
        </p:nvGrpSpPr>
        <p:grpSpPr bwMode="auto">
          <a:xfrm>
            <a:off x="754698" y="1434783"/>
            <a:ext cx="3702050" cy="574675"/>
            <a:chOff x="3302491" y="1102794"/>
            <a:chExt cx="3701778" cy="574603"/>
          </a:xfrm>
        </p:grpSpPr>
        <p:pic>
          <p:nvPicPr>
            <p:cNvPr id="313391" name="Picture 3" descr="C:\Users\Thinkpad\Desktop\PNG\1_0001_渐变映射-2-副本-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491" y="110279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92" name="矩形 3"/>
            <p:cNvSpPr>
              <a:spLocks noChangeArrowheads="1"/>
            </p:cNvSpPr>
            <p:nvPr/>
          </p:nvSpPr>
          <p:spPr bwMode="auto">
            <a:xfrm>
              <a:off x="3442182" y="1143429"/>
              <a:ext cx="3172862" cy="39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lvl="0" algn="l">
                <a:lnSpc>
                  <a:spcPct val="125000"/>
                </a:lnSpc>
              </a:pPr>
              <a:r>
                <a:rPr 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 搭建多元平台，催生教师成长。</a:t>
              </a:r>
              <a:endParaRPr lang="zh-CN" altLang="en-US" sz="2400" b="1" baseline="0"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6" name="文本框 15"/>
          <p:cNvSpPr txBox="1"/>
          <p:nvPr/>
        </p:nvSpPr>
        <p:spPr>
          <a:xfrm>
            <a:off x="424180" y="2009775"/>
            <a:ext cx="8267700" cy="2134870"/>
          </a:xfrm>
          <a:prstGeom prst="rect">
            <a:avLst/>
          </a:prstGeom>
          <a:noFill/>
        </p:spPr>
        <p:txBody>
          <a:bodyPr wrap="square" rtlCol="0">
            <a:spAutoFit/>
          </a:bodyPr>
          <a:p>
            <a:pPr marL="0" indent="304800" algn="l">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（1）师德建设平台——勃发律动</a:t>
            </a:r>
            <a:endPar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marL="0" indent="304800" algn="l" fontAlgn="auto">
              <a:lnSpc>
                <a:spcPct val="150000"/>
              </a:lnSpc>
            </a:pPr>
            <a:r>
              <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以校长室为实施主体，将“师德教育”与党建工作有机融合，将传统文化教育与教师职业文化建设结合起来，开展系列师德主题活动。通过微信公众号等平台，推荐身边的好老师，分享他（她）们的经验，为身边的好老师点赞，为正能量点赞！</a:t>
            </a:r>
            <a:endPar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34"/>
          <p:cNvSpPr>
            <a:spLocks noChangeArrowheads="1"/>
          </p:cNvSpPr>
          <p:nvPr/>
        </p:nvSpPr>
        <p:spPr bwMode="auto">
          <a:xfrm>
            <a:off x="793115" y="902970"/>
            <a:ext cx="631444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indent="0" algn="l" fontAlgn="base"/>
            <a:r>
              <a:rPr lang="zh-CN" sz="2800" b="1">
                <a:solidFill>
                  <a:srgbClr val="000000"/>
                </a:solidFill>
                <a:effectLst/>
                <a:latin typeface="微软雅黑" panose="020B0503020204020204" pitchFamily="34" charset="-122"/>
                <a:ea typeface="微软雅黑" panose="020B0503020204020204" pitchFamily="34" charset="-122"/>
                <a:cs typeface="+mn-ea"/>
                <a:sym typeface="+mn-ea"/>
              </a:rPr>
              <a:t>三、</a:t>
            </a:r>
            <a:r>
              <a:rPr sz="2800" b="1">
                <a:solidFill>
                  <a:srgbClr val="000000"/>
                </a:solidFill>
                <a:effectLst/>
                <a:latin typeface="微软雅黑" panose="020B0503020204020204" pitchFamily="34" charset="-122"/>
                <a:ea typeface="微软雅黑" panose="020B0503020204020204" pitchFamily="34" charset="-122"/>
                <a:cs typeface="+mn-ea"/>
                <a:sym typeface="+mn-ea"/>
              </a:rPr>
              <a:t>课程教学改革与教师队伍建设:  诚善养真，悦纳共进   </a:t>
            </a:r>
            <a:endParaRPr lang="zh-CN" altLang="en-US"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26" name="组合 25"/>
          <p:cNvGrpSpPr/>
          <p:nvPr/>
        </p:nvGrpSpPr>
        <p:grpSpPr bwMode="auto">
          <a:xfrm>
            <a:off x="754698" y="1434783"/>
            <a:ext cx="3702050" cy="574675"/>
            <a:chOff x="3302491" y="1102794"/>
            <a:chExt cx="3701778" cy="574603"/>
          </a:xfrm>
        </p:grpSpPr>
        <p:pic>
          <p:nvPicPr>
            <p:cNvPr id="313391" name="Picture 3" descr="C:\Users\Thinkpad\Desktop\PNG\1_0001_渐变映射-2-副本-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491" y="110279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92" name="矩形 3"/>
            <p:cNvSpPr>
              <a:spLocks noChangeArrowheads="1"/>
            </p:cNvSpPr>
            <p:nvPr/>
          </p:nvSpPr>
          <p:spPr bwMode="auto">
            <a:xfrm>
              <a:off x="3442182" y="1143429"/>
              <a:ext cx="3172862" cy="39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lvl="0" algn="l">
                <a:lnSpc>
                  <a:spcPct val="125000"/>
                </a:lnSpc>
              </a:pPr>
              <a:r>
                <a:rPr 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 搭建多元平台，催生教师成长。</a:t>
              </a:r>
              <a:endParaRPr lang="zh-CN" altLang="en-US" sz="2400" b="1" baseline="0"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6" name="文本框 15"/>
          <p:cNvSpPr txBox="1"/>
          <p:nvPr/>
        </p:nvSpPr>
        <p:spPr>
          <a:xfrm>
            <a:off x="424180" y="2009775"/>
            <a:ext cx="8267700" cy="2134870"/>
          </a:xfrm>
          <a:prstGeom prst="rect">
            <a:avLst/>
          </a:prstGeom>
          <a:noFill/>
        </p:spPr>
        <p:txBody>
          <a:bodyPr wrap="square" rtlCol="0">
            <a:spAutoFit/>
          </a:bodyPr>
          <a:p>
            <a:pPr marL="0" indent="304800" algn="l">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（2）愿景构筑平台——引发心动</a:t>
            </a:r>
            <a:endPar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marL="0" indent="304800" algn="l" fontAlgn="auto">
              <a:lnSpc>
                <a:spcPct val="150000"/>
              </a:lnSpc>
            </a:pPr>
            <a:r>
              <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以教科室为实施主体，聚焦“教师职业理想”，构筑一条从个人到集体的双向互动愿景链。依托“青年教师成长团”平台，进行教师新三年发展规划的制定、论证和年度评估，关注青年教师的发展状态，将外力因素促进成长转化为内在动机激发成长。</a:t>
            </a:r>
            <a:endPar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34"/>
          <p:cNvSpPr>
            <a:spLocks noChangeArrowheads="1"/>
          </p:cNvSpPr>
          <p:nvPr/>
        </p:nvSpPr>
        <p:spPr bwMode="auto">
          <a:xfrm>
            <a:off x="793115" y="902970"/>
            <a:ext cx="631444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indent="0" algn="l" fontAlgn="base"/>
            <a:r>
              <a:rPr lang="zh-CN" sz="2800" b="1">
                <a:solidFill>
                  <a:srgbClr val="000000"/>
                </a:solidFill>
                <a:effectLst/>
                <a:latin typeface="微软雅黑" panose="020B0503020204020204" pitchFamily="34" charset="-122"/>
                <a:ea typeface="微软雅黑" panose="020B0503020204020204" pitchFamily="34" charset="-122"/>
                <a:cs typeface="+mn-ea"/>
                <a:sym typeface="+mn-ea"/>
              </a:rPr>
              <a:t>三、</a:t>
            </a:r>
            <a:r>
              <a:rPr sz="2800" b="1">
                <a:solidFill>
                  <a:srgbClr val="000000"/>
                </a:solidFill>
                <a:effectLst/>
                <a:latin typeface="微软雅黑" panose="020B0503020204020204" pitchFamily="34" charset="-122"/>
                <a:ea typeface="微软雅黑" panose="020B0503020204020204" pitchFamily="34" charset="-122"/>
                <a:cs typeface="+mn-ea"/>
                <a:sym typeface="+mn-ea"/>
              </a:rPr>
              <a:t>课程教学改革与教师队伍建设:  诚善养真，悦纳共进   </a:t>
            </a:r>
            <a:endParaRPr lang="zh-CN" altLang="en-US"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26" name="组合 25"/>
          <p:cNvGrpSpPr/>
          <p:nvPr/>
        </p:nvGrpSpPr>
        <p:grpSpPr bwMode="auto">
          <a:xfrm>
            <a:off x="754698" y="1434783"/>
            <a:ext cx="3702050" cy="574675"/>
            <a:chOff x="3302491" y="1102794"/>
            <a:chExt cx="3701778" cy="574603"/>
          </a:xfrm>
        </p:grpSpPr>
        <p:pic>
          <p:nvPicPr>
            <p:cNvPr id="313391" name="Picture 3" descr="C:\Users\Thinkpad\Desktop\PNG\1_0001_渐变映射-2-副本-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491" y="110279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92" name="矩形 3"/>
            <p:cNvSpPr>
              <a:spLocks noChangeArrowheads="1"/>
            </p:cNvSpPr>
            <p:nvPr/>
          </p:nvSpPr>
          <p:spPr bwMode="auto">
            <a:xfrm>
              <a:off x="3442182" y="1143429"/>
              <a:ext cx="3172862" cy="39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lvl="0" algn="l">
                <a:lnSpc>
                  <a:spcPct val="125000"/>
                </a:lnSpc>
              </a:pPr>
              <a:r>
                <a:rPr 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 搭建多元平台，催生教师成长。</a:t>
              </a:r>
              <a:endParaRPr lang="zh-CN" altLang="en-US" sz="2400" b="1" baseline="0"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6" name="文本框 15"/>
          <p:cNvSpPr txBox="1"/>
          <p:nvPr/>
        </p:nvSpPr>
        <p:spPr>
          <a:xfrm>
            <a:off x="424180" y="2009775"/>
            <a:ext cx="8267700" cy="1908810"/>
          </a:xfrm>
          <a:prstGeom prst="rect">
            <a:avLst/>
          </a:prstGeom>
          <a:noFill/>
        </p:spPr>
        <p:txBody>
          <a:bodyPr wrap="square" rtlCol="0">
            <a:spAutoFit/>
          </a:bodyPr>
          <a:p>
            <a:pPr marL="0" indent="304800" algn="l">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a:t>
            </a:r>
            <a:r>
              <a:rPr lang="en-US"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3</a:t>
            </a:r>
            <a:r>
              <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）按需结对平台——生发能动</a:t>
            </a:r>
            <a:endPar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marL="0" indent="304800" algn="l">
              <a:lnSpc>
                <a:spcPct val="130000"/>
              </a:lnSpc>
            </a:pPr>
            <a:r>
              <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以学科组为实施主体，以“青年教师成长团”为培育骨干阵地，将局限于“老带新”的师徒结对，转化为教师间的按需结对，从而让教师在团队和专业共同体中进一步实现自我完善和自我发展。</a:t>
            </a:r>
            <a:endPar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marL="0" indent="304800" algn="l">
              <a:lnSpc>
                <a:spcPct val="130000"/>
              </a:lnSpc>
            </a:pPr>
            <a:endPar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34"/>
          <p:cNvSpPr>
            <a:spLocks noChangeArrowheads="1"/>
          </p:cNvSpPr>
          <p:nvPr/>
        </p:nvSpPr>
        <p:spPr bwMode="auto">
          <a:xfrm>
            <a:off x="793115" y="902970"/>
            <a:ext cx="631444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indent="0" algn="l" fontAlgn="base"/>
            <a:r>
              <a:rPr lang="zh-CN" sz="2800" b="1">
                <a:solidFill>
                  <a:srgbClr val="000000"/>
                </a:solidFill>
                <a:effectLst/>
                <a:latin typeface="微软雅黑" panose="020B0503020204020204" pitchFamily="34" charset="-122"/>
                <a:ea typeface="微软雅黑" panose="020B0503020204020204" pitchFamily="34" charset="-122"/>
                <a:cs typeface="+mn-ea"/>
                <a:sym typeface="+mn-ea"/>
              </a:rPr>
              <a:t>三、</a:t>
            </a:r>
            <a:r>
              <a:rPr sz="2800" b="1">
                <a:solidFill>
                  <a:srgbClr val="000000"/>
                </a:solidFill>
                <a:effectLst/>
                <a:latin typeface="微软雅黑" panose="020B0503020204020204" pitchFamily="34" charset="-122"/>
                <a:ea typeface="微软雅黑" panose="020B0503020204020204" pitchFamily="34" charset="-122"/>
                <a:cs typeface="+mn-ea"/>
                <a:sym typeface="+mn-ea"/>
              </a:rPr>
              <a:t>课程教学改革与教师队伍建设:  诚善养真，悦纳共进   </a:t>
            </a:r>
            <a:endParaRPr lang="zh-CN" altLang="en-US"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26" name="组合 25"/>
          <p:cNvGrpSpPr/>
          <p:nvPr/>
        </p:nvGrpSpPr>
        <p:grpSpPr bwMode="auto">
          <a:xfrm>
            <a:off x="754698" y="1434783"/>
            <a:ext cx="3702050" cy="574675"/>
            <a:chOff x="3302491" y="1102794"/>
            <a:chExt cx="3701778" cy="574603"/>
          </a:xfrm>
        </p:grpSpPr>
        <p:pic>
          <p:nvPicPr>
            <p:cNvPr id="313391" name="Picture 3" descr="C:\Users\Thinkpad\Desktop\PNG\1_0001_渐变映射-2-副本-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491" y="110279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92" name="矩形 3"/>
            <p:cNvSpPr>
              <a:spLocks noChangeArrowheads="1"/>
            </p:cNvSpPr>
            <p:nvPr/>
          </p:nvSpPr>
          <p:spPr bwMode="auto">
            <a:xfrm>
              <a:off x="3442182" y="1143429"/>
              <a:ext cx="3172862" cy="39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lvl="0" algn="l">
                <a:lnSpc>
                  <a:spcPct val="125000"/>
                </a:lnSpc>
              </a:pPr>
              <a:r>
                <a:rPr lang="en-US" sz="2400" b="1"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 搭建多元平台，催生教师成长。</a:t>
              </a:r>
              <a:endParaRPr lang="zh-CN" altLang="en-US" sz="2400" b="1" baseline="0" dirty="0">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16" name="文本框 15"/>
          <p:cNvSpPr txBox="1"/>
          <p:nvPr/>
        </p:nvSpPr>
        <p:spPr>
          <a:xfrm>
            <a:off x="424180" y="2009775"/>
            <a:ext cx="8267700" cy="1908810"/>
          </a:xfrm>
          <a:prstGeom prst="rect">
            <a:avLst/>
          </a:prstGeom>
          <a:noFill/>
        </p:spPr>
        <p:txBody>
          <a:bodyPr wrap="square" rtlCol="0">
            <a:spAutoFit/>
          </a:bodyPr>
          <a:p>
            <a:pPr marL="0" indent="304800" algn="l">
              <a:lnSpc>
                <a:spcPct val="130000"/>
              </a:lnSpc>
            </a:pPr>
            <a:r>
              <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a:t>
            </a:r>
            <a:r>
              <a:rPr lang="en-US"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4</a:t>
            </a:r>
            <a:r>
              <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）梯队分层平台——激发主动</a:t>
            </a:r>
            <a:endPar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marL="0" indent="304800" algn="l">
              <a:lnSpc>
                <a:spcPct val="130000"/>
              </a:lnSpc>
            </a:pPr>
            <a:r>
              <a:rPr sz="2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青年教师“铺路子”，全面培训强素养；潜力教师“搭台子”，紧盯打磨出智慧；骨干教师 “压担子”，引领互培作贡献。跨层组合（梯队的跨层，任教年级的跨层，教师风格的跨层），搭建平台，使每位教师既由所在教研组的研究场，又有跨层组合形成的研究场。</a:t>
            </a:r>
            <a:endParaRPr lang="en-US" altLang="zh-CN"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y\f\常用内页素材5\00004副本.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7737"/>
            <a:ext cx="9145588" cy="5222194"/>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38000"/>
                    </a14:imgEffect>
                  </a14:imgLayer>
                </a14:imgProps>
              </a:ext>
              <a:ext uri="{28A0092B-C50C-407E-A947-70E740481C1C}">
                <a14:useLocalDpi xmlns:a14="http://schemas.microsoft.com/office/drawing/2010/main" val="0"/>
              </a:ext>
            </a:extLst>
          </a:blip>
          <a:srcRect l="11151" t="628"/>
          <a:stretch>
            <a:fillRect/>
          </a:stretch>
        </p:blipFill>
        <p:spPr>
          <a:xfrm>
            <a:off x="-382374" y="1784139"/>
            <a:ext cx="3821995" cy="3323643"/>
          </a:xfrm>
          <a:prstGeom prst="rect">
            <a:avLst/>
          </a:prstGeom>
        </p:spPr>
      </p:pic>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685" y="-177800"/>
            <a:ext cx="5716270" cy="5652135"/>
          </a:xfrm>
          <a:prstGeom prst="rect">
            <a:avLst/>
          </a:prstGeom>
        </p:spPr>
      </p:pic>
      <p:sp>
        <p:nvSpPr>
          <p:cNvPr id="29" name="TextBox 28"/>
          <p:cNvSpPr txBox="1"/>
          <p:nvPr/>
        </p:nvSpPr>
        <p:spPr>
          <a:xfrm rot="21324202">
            <a:off x="4282440" y="1148715"/>
            <a:ext cx="3368040" cy="3067685"/>
          </a:xfrm>
          <a:prstGeom prst="rect">
            <a:avLst/>
          </a:prstGeom>
          <a:noFill/>
        </p:spPr>
        <p:txBody>
          <a:bodyPr wrap="square" lIns="68571" tIns="34285" rIns="68571" bIns="34285" rtlCol="0">
            <a:spAutoFit/>
          </a:bodyPr>
          <a:lstStyle/>
          <a:p>
            <a:pPr algn="l" fontAlgn="auto">
              <a:lnSpc>
                <a:spcPct val="150000"/>
              </a:lnSpc>
            </a:pPr>
            <a:r>
              <a:rPr lang="en-US" altLang="zh-CN" sz="2000" b="1" dirty="0">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0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  过去的三年中，我们基于学校“善真”文化，践行“至善求真，适性扬才”的办学理念，成功创建了新基础教育“生命·实践”教育学研究合作校，国家级校本课程建设推进项目，省健康促进银奖学校，省教师论文评比优秀单位，省青少年科技教育工作五星级先进集体，省仿生机器人训练基地，市文明单位，</a:t>
            </a:r>
            <a:r>
              <a:rPr lang="zh-CN" altLang="en-US" sz="20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市</a:t>
            </a:r>
            <a:r>
              <a:rPr lang="en-US" altLang="zh-CN" sz="20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节水型校园</a:t>
            </a:r>
            <a:r>
              <a:rPr lang="zh-CN" altLang="en-US" sz="20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b="1"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rPr>
              <a:t>市十佳小记者站，市优秀乡村少年宫。区级综合荣誉8次，国家、省、市、区单项集体荣誉52次。</a:t>
            </a:r>
            <a:endParaRPr lang="en-US" altLang="zh-CN" sz="2000" b="1" baseline="0" dirty="0">
              <a:solidFill>
                <a:srgbClr val="00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grpSp>
        <p:nvGrpSpPr>
          <p:cNvPr id="33" name="组合 32"/>
          <p:cNvGrpSpPr/>
          <p:nvPr/>
        </p:nvGrpSpPr>
        <p:grpSpPr bwMode="auto">
          <a:xfrm>
            <a:off x="1023144" y="611429"/>
            <a:ext cx="3143250" cy="1181100"/>
            <a:chOff x="945803" y="915566"/>
            <a:chExt cx="3143657" cy="1180384"/>
          </a:xfrm>
        </p:grpSpPr>
        <p:pic>
          <p:nvPicPr>
            <p:cNvPr id="34" name="Picture 2" descr="C:\Users\Thinkpad\Desktop\PNG\1_0001_图层-6.png"/>
            <p:cNvPicPr>
              <a:picLocks noChangeAspect="1" noChangeArrowheads="1"/>
            </p:cNvPicPr>
            <p:nvPr/>
          </p:nvPicPr>
          <p:blipFill>
            <a:blip r:embed="rId5"/>
            <a:srcRect/>
            <a:stretch>
              <a:fillRect/>
            </a:stretch>
          </p:blipFill>
          <p:spPr bwMode="auto">
            <a:xfrm>
              <a:off x="945803" y="915566"/>
              <a:ext cx="3143657" cy="1180384"/>
            </a:xfrm>
            <a:prstGeom prst="rect">
              <a:avLst/>
            </a:prstGeom>
            <a:noFill/>
            <a:ln w="9525">
              <a:noFill/>
              <a:miter lim="800000"/>
              <a:headEnd/>
              <a:tailEnd/>
            </a:ln>
          </p:spPr>
        </p:pic>
        <p:sp>
          <p:nvSpPr>
            <p:cNvPr id="35" name="矩形 9"/>
            <p:cNvSpPr>
              <a:spLocks noChangeArrowheads="1"/>
            </p:cNvSpPr>
            <p:nvPr/>
          </p:nvSpPr>
          <p:spPr bwMode="auto">
            <a:xfrm>
              <a:off x="1382425" y="1088499"/>
              <a:ext cx="1204116" cy="859903"/>
            </a:xfrm>
            <a:prstGeom prst="rect">
              <a:avLst/>
            </a:prstGeom>
            <a:noFill/>
            <a:ln w="9525">
              <a:noFill/>
              <a:miter lim="800000"/>
            </a:ln>
          </p:spPr>
          <p:txBody>
            <a:bodyPr wrap="none">
              <a:spAutoFit/>
            </a:bodyPr>
            <a:lstStyle/>
            <a:p>
              <a:pPr algn="ctr">
                <a:lnSpc>
                  <a:spcPct val="125000"/>
                </a:lnSpc>
              </a:pPr>
              <a:r>
                <a:rPr lang="zh-CN" altLang="en-US" sz="4000" b="1" baseline="0" dirty="0">
                  <a:solidFill>
                    <a:srgbClr val="FFFFFF"/>
                  </a:solidFill>
                  <a:latin typeface="方正古隶简体" pitchFamily="65" charset="-122"/>
                  <a:ea typeface="方正古隶简体" pitchFamily="65" charset="-122"/>
                </a:rPr>
                <a:t>引言</a:t>
              </a:r>
              <a:endParaRPr lang="zh-CN" altLang="en-US" sz="4000" b="1" baseline="0" dirty="0">
                <a:solidFill>
                  <a:srgbClr val="FFFFFF"/>
                </a:solidFill>
                <a:latin typeface="方正古隶简体" pitchFamily="65" charset="-122"/>
                <a:ea typeface="方正古隶简体" pitchFamily="65" charset="-122"/>
              </a:endParaRPr>
            </a:p>
          </p:txBody>
        </p:sp>
      </p:grpSp>
      <p:pic>
        <p:nvPicPr>
          <p:cNvPr id="36" name="Picture 272" descr="28"/>
          <p:cNvPicPr>
            <a:picLocks noChangeAspect="1" noChangeArrowheads="1"/>
          </p:cNvPicPr>
          <p:nvPr/>
        </p:nvPicPr>
        <p:blipFill>
          <a:blip r:embed="rId6"/>
          <a:srcRect/>
          <a:stretch>
            <a:fillRect/>
          </a:stretch>
        </p:blipFill>
        <p:spPr bwMode="auto">
          <a:xfrm>
            <a:off x="846773" y="295752"/>
            <a:ext cx="1579562" cy="1208087"/>
          </a:xfrm>
          <a:prstGeom prst="rect">
            <a:avLst/>
          </a:prstGeom>
          <a:noFill/>
          <a:ln w="9525">
            <a:noFill/>
            <a:miter lim="800000"/>
            <a:headEnd/>
            <a:tailEnd/>
          </a:ln>
        </p:spPr>
      </p:pic>
      <p:pic>
        <p:nvPicPr>
          <p:cNvPr id="37" name="Picture 3" descr="C:\Users\Administrator\Desktop\水墨鸟2565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5318" y="-18256"/>
            <a:ext cx="2475743" cy="1182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8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63" presetClass="path" presetSubtype="0" accel="50000" decel="50000" fill="hold" nodeType="withEffect">
                                  <p:stCondLst>
                                    <p:cond delay="0"/>
                                  </p:stCondLst>
                                  <p:childTnLst>
                                    <p:animMotion origin="layout" path="M -1.66667E-6 1.79685E-6 L 0.24688 1.79685E-6 " pathEditMode="relative" rAng="0" ptsTypes="AA">
                                      <p:cBhvr>
                                        <p:cTn id="12" dur="2750" fill="hold"/>
                                        <p:tgtEl>
                                          <p:spTgt spid="36"/>
                                        </p:tgtEl>
                                        <p:attrNameLst>
                                          <p:attrName>ppt_x</p:attrName>
                                          <p:attrName>ppt_y</p:attrName>
                                        </p:attrNameLst>
                                      </p:cBhvr>
                                      <p:rCtr x="12344" y="0"/>
                                    </p:animMotion>
                                  </p:childTnLst>
                                </p:cTn>
                              </p:par>
                              <p:par>
                                <p:cTn id="13" presetID="22" presetClass="entr" presetSubtype="8"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2750"/>
                                        <p:tgtEl>
                                          <p:spTgt spid="33"/>
                                        </p:tgtEl>
                                      </p:cBhvr>
                                    </p:animEffect>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22" presetClass="entr" presetSubtype="1" fill="hold" grpId="0" nodeType="withEffect">
                                  <p:stCondLst>
                                    <p:cond delay="50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水墨图表素材\145475.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6029325" y="1884045"/>
            <a:ext cx="2519045" cy="3048000"/>
          </a:xfrm>
          <a:prstGeom prst="rect">
            <a:avLst/>
          </a:prstGeom>
        </p:spPr>
      </p:pic>
      <p:pic>
        <p:nvPicPr>
          <p:cNvPr id="8" name="Picture 2" descr="E:\水墨图表素材\145475.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3205480" y="1889125"/>
            <a:ext cx="2519045" cy="3048000"/>
          </a:xfrm>
          <a:prstGeom prst="rect">
            <a:avLst/>
          </a:prstGeom>
        </p:spPr>
      </p:pic>
      <p:sp>
        <p:nvSpPr>
          <p:cNvPr id="36" name="Rectangle 135"/>
          <p:cNvSpPr>
            <a:spLocks noChangeArrowheads="1"/>
          </p:cNvSpPr>
          <p:nvPr/>
        </p:nvSpPr>
        <p:spPr bwMode="auto">
          <a:xfrm>
            <a:off x="831850" y="902335"/>
            <a:ext cx="604647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algn="l" defTabSz="1218565">
              <a:defRPr/>
            </a:pP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四、</a:t>
            </a:r>
            <a:r>
              <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rPr>
              <a:t>学生工作改革与班主任队伍建设:上善明真，健美智创 </a:t>
            </a:r>
            <a:endParaRPr lang="en-US" altLang="zh-CN"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pic>
        <p:nvPicPr>
          <p:cNvPr id="17" name="Picture 2" descr="E:\水墨图表素材\145475.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377190" y="1889125"/>
            <a:ext cx="2519045" cy="304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778510" y="1509395"/>
            <a:ext cx="571500" cy="645160"/>
            <a:chOff x="2546" y="1923"/>
            <a:chExt cx="900" cy="1016"/>
          </a:xfrm>
        </p:grpSpPr>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46" y="1923"/>
              <a:ext cx="901" cy="8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2"/>
            <p:cNvSpPr txBox="1">
              <a:spLocks noChangeArrowheads="1"/>
            </p:cNvSpPr>
            <p:nvPr/>
          </p:nvSpPr>
          <p:spPr bwMode="auto">
            <a:xfrm rot="16200000">
              <a:off x="2502" y="2272"/>
              <a:ext cx="966"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2800" b="1" i="0" u="none" strike="noStrike" kern="0" cap="none" spc="0" normalizeH="0" baseline="0" noProof="0" dirty="0" smtClean="0">
                  <a:ln>
                    <a:noFill/>
                  </a:ln>
                  <a:solidFill>
                    <a:sysClr val="windowText" lastClr="000000"/>
                  </a:solidFill>
                  <a:effectLst/>
                  <a:uLnTx/>
                  <a:uFillTx/>
                  <a:latin typeface="方正古隶简体" pitchFamily="65" charset="-122"/>
                  <a:ea typeface="方正古隶简体" pitchFamily="65" charset="-122"/>
                </a:rPr>
                <a:t>1</a:t>
              </a:r>
              <a:endParaRPr kumimoji="0" lang="en-US" altLang="zh-CN" sz="2800" b="1" i="0" u="none" strike="noStrike" kern="0" cap="none" spc="0" normalizeH="0" baseline="0" noProof="0" dirty="0" smtClean="0">
                <a:ln>
                  <a:noFill/>
                </a:ln>
                <a:solidFill>
                  <a:sysClr val="windowText" lastClr="000000"/>
                </a:solidFill>
                <a:effectLst/>
                <a:uLnTx/>
                <a:uFillTx/>
                <a:latin typeface="方正古隶简体" pitchFamily="65" charset="-122"/>
                <a:ea typeface="方正古隶简体" pitchFamily="65" charset="-122"/>
              </a:endParaRPr>
            </a:p>
          </p:txBody>
        </p:sp>
      </p:grpSp>
      <p:sp>
        <p:nvSpPr>
          <p:cNvPr id="19" name="矩形 18"/>
          <p:cNvSpPr/>
          <p:nvPr/>
        </p:nvSpPr>
        <p:spPr>
          <a:xfrm>
            <a:off x="727075" y="2432685"/>
            <a:ext cx="1866900" cy="2009775"/>
          </a:xfrm>
          <a:prstGeom prst="rect">
            <a:avLst/>
          </a:prstGeom>
        </p:spPr>
        <p:txBody>
          <a:bodyPr wrap="square">
            <a:spAutoFit/>
          </a:bodyPr>
          <a:p>
            <a:pPr marL="0" marR="0" lvl="0" indent="0" algn="l" defTabSz="914400" eaLnBrk="1" fontAlgn="auto" latinLnBrk="0" hangingPunct="1">
              <a:lnSpc>
                <a:spcPct val="120000"/>
              </a:lnSpc>
              <a:spcBef>
                <a:spcPct val="50000"/>
              </a:spcBef>
              <a:spcAft>
                <a:spcPts val="0"/>
              </a:spcAft>
              <a:buClrTx/>
              <a:buSzTx/>
              <a:buFontTx/>
              <a:buNone/>
              <a:defRPr/>
            </a:pPr>
            <a:r>
              <a:rPr sz="2000" b="1">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（1）加强学习培训，提高专业素养</a:t>
            </a:r>
            <a:r>
              <a:rPr lang="zh-CN" sz="2000" b="1">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a:t>
            </a:r>
            <a:r>
              <a:rPr lang="zh-CN" sz="2000">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宋体" panose="02010600030101010101" pitchFamily="2" charset="-122"/>
                <a:sym typeface="+mn-ea"/>
              </a:rPr>
              <a:t>通过学习，明晰班主任是促进学生发展的教育者，是教师团队建设的领导者，是学校发展的重要主体，是学校与社会合作的核心组织者。</a:t>
            </a:r>
            <a:endParaRPr kumimoji="0" lang="zh-CN" altLang="zh-CN" sz="2000" i="0" u="none" strike="noStrike" kern="0" cap="none" spc="0" normalizeH="0" baseline="0" noProof="0" dirty="0">
              <a:ln>
                <a:noFill/>
              </a:ln>
              <a:solidFill>
                <a:srgbClr val="000000"/>
              </a:solidFill>
              <a:effectLst>
                <a:outerShdw blurRad="38100" dist="25400" dir="5400000" algn="ctr" rotWithShape="0">
                  <a:srgbClr val="6E747A">
                    <a:alpha val="43000"/>
                  </a:srgbClr>
                </a:outerShdw>
              </a:effectLst>
              <a:uLnTx/>
              <a:uFillTx/>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23" name="矩形 22"/>
          <p:cNvSpPr/>
          <p:nvPr/>
        </p:nvSpPr>
        <p:spPr>
          <a:xfrm>
            <a:off x="3520440" y="2432685"/>
            <a:ext cx="1975485" cy="2009775"/>
          </a:xfrm>
          <a:prstGeom prst="rect">
            <a:avLst/>
          </a:prstGeom>
        </p:spPr>
        <p:txBody>
          <a:bodyPr wrap="square">
            <a:spAutoFit/>
          </a:bodyPr>
          <a:p>
            <a:pPr lvl="0" algn="l" defTabSz="914400" fontAlgn="auto">
              <a:lnSpc>
                <a:spcPct val="120000"/>
              </a:lnSpc>
              <a:spcBef>
                <a:spcPct val="50000"/>
              </a:spcBef>
              <a:spcAft>
                <a:spcPts val="0"/>
              </a:spcAft>
              <a:buClrTx/>
              <a:buSzTx/>
              <a:buFontTx/>
              <a:defRPr/>
            </a:pPr>
            <a:r>
              <a:rPr sz="2000" b="1">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（2）加强日常研究，提升活动水平</a:t>
            </a:r>
            <a:r>
              <a:rPr sz="200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：加强夕会课、班队课的日常研讨、调研与考核。整体策划班队研讨活动，体现研讨的前移后续，在研究中不断清晰“班级”的教育性。</a:t>
            </a:r>
            <a:endParaRPr sz="200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27" name="矩形 26"/>
          <p:cNvSpPr/>
          <p:nvPr/>
        </p:nvSpPr>
        <p:spPr>
          <a:xfrm>
            <a:off x="6336030" y="2432685"/>
            <a:ext cx="2010410" cy="2009775"/>
          </a:xfrm>
          <a:prstGeom prst="rect">
            <a:avLst/>
          </a:prstGeom>
        </p:spPr>
        <p:txBody>
          <a:bodyPr wrap="square">
            <a:spAutoFit/>
          </a:bodyPr>
          <a:p>
            <a:pPr lvl="0" algn="l" defTabSz="914400" fontAlgn="auto">
              <a:lnSpc>
                <a:spcPct val="120000"/>
              </a:lnSpc>
              <a:spcBef>
                <a:spcPct val="50000"/>
              </a:spcBef>
              <a:spcAft>
                <a:spcPts val="0"/>
              </a:spcAft>
              <a:buClrTx/>
              <a:buSzTx/>
              <a:buFontTx/>
              <a:defRPr/>
            </a:pPr>
            <a:r>
              <a:rPr sz="2000" b="1">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（3）加强工作室建设，提增队伍力量：</a:t>
            </a:r>
            <a:r>
              <a:rPr sz="200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深入推进沈彩虹、韩素班主任工作室的建设，进一步深化认识班级建设的重要性和专业性，锤炼新班主任的班级管理基本功，培养骨干班主任。</a:t>
            </a:r>
            <a:endParaRPr sz="200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7" name="文本框 6"/>
          <p:cNvSpPr txBox="1"/>
          <p:nvPr/>
        </p:nvSpPr>
        <p:spPr>
          <a:xfrm>
            <a:off x="1293495" y="1509395"/>
            <a:ext cx="3973830" cy="454660"/>
          </a:xfrm>
          <a:prstGeom prst="rect">
            <a:avLst/>
          </a:prstGeom>
          <a:noFill/>
        </p:spPr>
        <p:txBody>
          <a:bodyPr wrap="square" rtlCol="0" anchor="t">
            <a:spAutoFit/>
          </a:bodyPr>
          <a:p>
            <a:pPr marL="0" indent="0" algn="l" eaLnBrk="1" latinLnBrk="0" hangingPunct="1">
              <a:lnSpc>
                <a:spcPct val="130000"/>
              </a:lnSpc>
            </a:pPr>
            <a:r>
              <a:rPr sz="2800" b="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培育班主任队伍，提升专业素养。</a:t>
            </a:r>
            <a:endParaRPr lang="zh-CN" altLang="en-US" sz="2800" b="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4500"/>
                            </p:stCondLst>
                            <p:childTnLst>
                              <p:par>
                                <p:cTn id="38" presetID="47"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19" grpId="0"/>
      <p:bldP spid="23" grpId="0"/>
      <p:bldP spid="27"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6" name="组合 5"/>
          <p:cNvGrpSpPr/>
          <p:nvPr/>
        </p:nvGrpSpPr>
        <p:grpSpPr>
          <a:xfrm>
            <a:off x="778510" y="1509395"/>
            <a:ext cx="572135" cy="645795"/>
            <a:chOff x="2546" y="1923"/>
            <a:chExt cx="901" cy="1017"/>
          </a:xfrm>
        </p:grpSpPr>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46" y="1923"/>
              <a:ext cx="901" cy="8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2"/>
            <p:cNvSpPr txBox="1">
              <a:spLocks noChangeArrowheads="1"/>
            </p:cNvSpPr>
            <p:nvPr/>
          </p:nvSpPr>
          <p:spPr bwMode="auto">
            <a:xfrm rot="16200000">
              <a:off x="2502" y="2272"/>
              <a:ext cx="966"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2800" b="1" i="0" u="none" strike="noStrike" kern="0" cap="none" spc="0" normalizeH="0" baseline="0" noProof="0" dirty="0" smtClean="0">
                  <a:ln>
                    <a:noFill/>
                  </a:ln>
                  <a:solidFill>
                    <a:sysClr val="windowText" lastClr="000000"/>
                  </a:solidFill>
                  <a:effectLst/>
                  <a:uLnTx/>
                  <a:uFillTx/>
                  <a:latin typeface="方正古隶简体" pitchFamily="65" charset="-122"/>
                  <a:ea typeface="方正古隶简体" pitchFamily="65" charset="-122"/>
                </a:rPr>
                <a:t>2</a:t>
              </a:r>
              <a:endParaRPr kumimoji="0" lang="en-US" altLang="zh-CN" sz="2800" b="1" i="0" u="none" strike="noStrike" kern="0" cap="none" spc="0" normalizeH="0" baseline="0" noProof="0" dirty="0" smtClean="0">
                <a:ln>
                  <a:noFill/>
                </a:ln>
                <a:solidFill>
                  <a:sysClr val="windowText" lastClr="000000"/>
                </a:solidFill>
                <a:effectLst/>
                <a:uLnTx/>
                <a:uFillTx/>
                <a:latin typeface="方正古隶简体" pitchFamily="65" charset="-122"/>
                <a:ea typeface="方正古隶简体" pitchFamily="65" charset="-122"/>
              </a:endParaRPr>
            </a:p>
          </p:txBody>
        </p:sp>
      </p:grpSp>
      <p:sp>
        <p:nvSpPr>
          <p:cNvPr id="19" name="矩形 18"/>
          <p:cNvSpPr/>
          <p:nvPr/>
        </p:nvSpPr>
        <p:spPr>
          <a:xfrm>
            <a:off x="327660" y="2285365"/>
            <a:ext cx="2728595" cy="2394585"/>
          </a:xfrm>
          <a:prstGeom prst="rect">
            <a:avLst/>
          </a:prstGeom>
        </p:spPr>
        <p:txBody>
          <a:bodyPr wrap="square">
            <a:spAutoFit/>
          </a:bodyPr>
          <a:p>
            <a:pPr marL="0" marR="0" lvl="0" indent="0" algn="l" defTabSz="914400" eaLnBrk="1" fontAlgn="auto" latinLnBrk="0" hangingPunct="1">
              <a:lnSpc>
                <a:spcPct val="120000"/>
              </a:lnSpc>
              <a:spcBef>
                <a:spcPct val="50000"/>
              </a:spcBef>
              <a:spcAft>
                <a:spcPts val="0"/>
              </a:spcAft>
              <a:buClrTx/>
              <a:buSzTx/>
              <a:buFontTx/>
              <a:buNone/>
              <a:defRPr/>
            </a:pPr>
            <a:r>
              <a:rPr sz="2400" b="1" dirty="0" smtClean="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a:t>
            </a:r>
            <a:r>
              <a:rPr sz="24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1）形成序列，深化研究。</a:t>
            </a:r>
            <a:r>
              <a:rPr lang="zh-CN" sz="24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围绕各年段学生成长特点和“上善明真，健美智创”育人目标，研究年段学生在岗位建设、班级建设等方面的能力，策划好各年段学生活动，各年级仪式活动，为学生成长体验建构平台。</a:t>
            </a:r>
            <a:endParaRPr kumimoji="0" lang="zh-CN" altLang="zh-CN" sz="2400"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23" name="矩形 22"/>
          <p:cNvSpPr/>
          <p:nvPr/>
        </p:nvSpPr>
        <p:spPr>
          <a:xfrm>
            <a:off x="3251200" y="2285365"/>
            <a:ext cx="2513330" cy="2272665"/>
          </a:xfrm>
          <a:prstGeom prst="rect">
            <a:avLst/>
          </a:prstGeom>
        </p:spPr>
        <p:txBody>
          <a:bodyPr wrap="square">
            <a:spAutoFit/>
          </a:bodyPr>
          <a:p>
            <a:pPr lvl="0" algn="l" defTabSz="914400" fontAlgn="auto">
              <a:lnSpc>
                <a:spcPct val="130000"/>
              </a:lnSpc>
              <a:spcBef>
                <a:spcPct val="50000"/>
              </a:spcBef>
              <a:spcAft>
                <a:spcPts val="0"/>
              </a:spcAft>
              <a:buClrTx/>
              <a:buSzTx/>
              <a:buFontTx/>
              <a:defRPr/>
            </a:pPr>
            <a:r>
              <a:rPr sz="2400" b="1">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（2）加强日常研究，提升活动水平</a:t>
            </a:r>
            <a:r>
              <a:rPr sz="240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：加强夕会课、班队课的日常研讨、调研与考核。整体策划班队研讨活动，体现研讨的前移后续，在研究中不断清晰“班级”的教育性。</a:t>
            </a:r>
            <a:endParaRPr sz="240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27" name="矩形 26"/>
          <p:cNvSpPr/>
          <p:nvPr/>
        </p:nvSpPr>
        <p:spPr>
          <a:xfrm>
            <a:off x="6149975" y="2292985"/>
            <a:ext cx="2605405" cy="2272665"/>
          </a:xfrm>
          <a:prstGeom prst="rect">
            <a:avLst/>
          </a:prstGeom>
        </p:spPr>
        <p:txBody>
          <a:bodyPr wrap="square">
            <a:spAutoFit/>
          </a:bodyPr>
          <a:p>
            <a:pPr lvl="0" algn="l" defTabSz="914400" fontAlgn="auto">
              <a:lnSpc>
                <a:spcPct val="130000"/>
              </a:lnSpc>
              <a:spcBef>
                <a:spcPct val="50000"/>
              </a:spcBef>
              <a:spcAft>
                <a:spcPts val="0"/>
              </a:spcAft>
              <a:buClrTx/>
              <a:buSzTx/>
              <a:buFontTx/>
              <a:defRPr/>
            </a:pPr>
            <a:r>
              <a:rPr sz="2400" b="1">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（3）加强工作室建设，提增队伍力量：</a:t>
            </a:r>
            <a:r>
              <a:rPr sz="240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深入推进沈彩虹、韩素班主任工作室的建设，进一步深化认识班级建设的重要性和专业性，锤炼新班主任的班级管理基本功，培养骨干班主任。</a:t>
            </a:r>
            <a:endParaRPr sz="2400">
              <a:solidFill>
                <a:srgbClr val="00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7" name="文本框 6"/>
          <p:cNvSpPr txBox="1"/>
          <p:nvPr/>
        </p:nvSpPr>
        <p:spPr>
          <a:xfrm>
            <a:off x="1293495" y="1509395"/>
            <a:ext cx="3973830" cy="454660"/>
          </a:xfrm>
          <a:prstGeom prst="rect">
            <a:avLst/>
          </a:prstGeom>
          <a:noFill/>
        </p:spPr>
        <p:txBody>
          <a:bodyPr wrap="square" rtlCol="0" anchor="t">
            <a:spAutoFit/>
          </a:bodyPr>
          <a:p>
            <a:pPr marL="0" indent="0" algn="l" eaLnBrk="1" latinLnBrk="0" hangingPunct="1">
              <a:lnSpc>
                <a:spcPct val="130000"/>
              </a:lnSpc>
            </a:pPr>
            <a:r>
              <a:rPr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融通活动设计， </a:t>
            </a:r>
            <a:r>
              <a:rPr sz="2800" b="1" dirty="0" err="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重建校园生活</a:t>
            </a:r>
            <a:r>
              <a:rPr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a:t>
            </a:r>
            <a:endParaRPr lang="zh-CN" altLang="en-US" sz="2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2005330" y="3281045"/>
            <a:ext cx="2177415" cy="18542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4767580" y="3352165"/>
            <a:ext cx="2177415" cy="185420"/>
          </a:xfrm>
          <a:prstGeom prst="rect">
            <a:avLst/>
          </a:prstGeom>
        </p:spPr>
      </p:pic>
      <p:sp>
        <p:nvSpPr>
          <p:cNvPr id="11" name="Rectangle 135"/>
          <p:cNvSpPr>
            <a:spLocks noChangeArrowheads="1"/>
          </p:cNvSpPr>
          <p:nvPr/>
        </p:nvSpPr>
        <p:spPr bwMode="auto">
          <a:xfrm>
            <a:off x="831850" y="902335"/>
            <a:ext cx="604647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p>
            <a:pPr lvl="0" algn="l" defTabSz="1218565">
              <a:defRPr/>
            </a:pP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四、</a:t>
            </a:r>
            <a:r>
              <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rPr>
              <a:t>学生工作改革与班主任队伍建设:上善明真，健美智创 </a:t>
            </a:r>
            <a:endParaRPr lang="en-US" altLang="zh-CN"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7"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6" name="组合 5"/>
          <p:cNvGrpSpPr/>
          <p:nvPr/>
        </p:nvGrpSpPr>
        <p:grpSpPr>
          <a:xfrm>
            <a:off x="778510" y="1509395"/>
            <a:ext cx="572135" cy="645795"/>
            <a:chOff x="2546" y="1923"/>
            <a:chExt cx="901" cy="1017"/>
          </a:xfrm>
        </p:grpSpPr>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46" y="1923"/>
              <a:ext cx="901" cy="8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2"/>
            <p:cNvSpPr txBox="1">
              <a:spLocks noChangeArrowheads="1"/>
            </p:cNvSpPr>
            <p:nvPr/>
          </p:nvSpPr>
          <p:spPr bwMode="auto">
            <a:xfrm rot="16200000">
              <a:off x="2502" y="2272"/>
              <a:ext cx="966"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2800" b="1" i="0" u="none" strike="noStrike" kern="0" cap="none" spc="0" normalizeH="0" baseline="0" noProof="0" dirty="0" smtClean="0">
                  <a:ln>
                    <a:noFill/>
                  </a:ln>
                  <a:solidFill>
                    <a:sysClr val="windowText" lastClr="000000"/>
                  </a:solidFill>
                  <a:effectLst/>
                  <a:uLnTx/>
                  <a:uFillTx/>
                  <a:latin typeface="方正古隶简体" pitchFamily="65" charset="-122"/>
                  <a:ea typeface="方正古隶简体" pitchFamily="65" charset="-122"/>
                </a:rPr>
                <a:t>3</a:t>
              </a:r>
              <a:endParaRPr kumimoji="0" lang="en-US" altLang="zh-CN" sz="2800" b="1" i="0" u="none" strike="noStrike" kern="0" cap="none" spc="0" normalizeH="0" baseline="0" noProof="0" dirty="0" smtClean="0">
                <a:ln>
                  <a:noFill/>
                </a:ln>
                <a:solidFill>
                  <a:sysClr val="windowText" lastClr="000000"/>
                </a:solidFill>
                <a:effectLst/>
                <a:uLnTx/>
                <a:uFillTx/>
                <a:latin typeface="方正古隶简体" pitchFamily="65" charset="-122"/>
                <a:ea typeface="方正古隶简体" pitchFamily="65" charset="-122"/>
              </a:endParaRPr>
            </a:p>
          </p:txBody>
        </p:sp>
      </p:grpSp>
      <p:sp>
        <p:nvSpPr>
          <p:cNvPr id="7" name="文本框 6"/>
          <p:cNvSpPr txBox="1"/>
          <p:nvPr/>
        </p:nvSpPr>
        <p:spPr>
          <a:xfrm>
            <a:off x="1293495" y="1509395"/>
            <a:ext cx="3973830" cy="454660"/>
          </a:xfrm>
          <a:prstGeom prst="rect">
            <a:avLst/>
          </a:prstGeom>
          <a:noFill/>
        </p:spPr>
        <p:txBody>
          <a:bodyPr wrap="square" rtlCol="0" anchor="t">
            <a:spAutoFit/>
          </a:bodyPr>
          <a:p>
            <a:pPr marL="0" indent="0" algn="l" eaLnBrk="1" latinLnBrk="0" hangingPunct="1">
              <a:lnSpc>
                <a:spcPct val="130000"/>
              </a:lnSpc>
            </a:pPr>
            <a:r>
              <a:rPr sz="28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扎实阵地建设，奏响成长强音</a:t>
            </a:r>
            <a:r>
              <a:rPr sz="2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a:t>
            </a:r>
            <a:endParaRPr lang="zh-CN" altLang="en-US" sz="2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8" name="文本框 7"/>
          <p:cNvSpPr txBox="1"/>
          <p:nvPr/>
        </p:nvSpPr>
        <p:spPr>
          <a:xfrm>
            <a:off x="940435" y="2215515"/>
            <a:ext cx="7419975" cy="1385570"/>
          </a:xfrm>
          <a:prstGeom prst="rect">
            <a:avLst/>
          </a:prstGeom>
          <a:noFill/>
        </p:spPr>
        <p:txBody>
          <a:bodyPr wrap="square" rtlCol="0" anchor="t">
            <a:spAutoFit/>
          </a:bodyPr>
          <a:p>
            <a:pPr marL="0" indent="304800" algn="l">
              <a:lnSpc>
                <a:spcPct val="180000"/>
              </a:lnSpc>
            </a:pPr>
            <a:r>
              <a:rPr lang="zh-CN" altLang="en-US" sz="2400" b="1" dirty="0" smtClean="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依托</a:t>
            </a:r>
            <a:r>
              <a:rPr lang="zh-CN" altLang="en-US" sz="24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升旗仪式、阳光心语室、主题体验坊、“520帮帮团”，搭建育人阵地， 创新学校、家庭与社会育人的联动模式。引导学生开展适切的体验、实践活动，展现学生“健美智创”的内涵魅力。</a:t>
            </a:r>
            <a:endParaRPr lang="zh-CN" altLang="en-US" sz="24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9" name="Rectangle 135"/>
          <p:cNvSpPr>
            <a:spLocks noChangeArrowheads="1"/>
          </p:cNvSpPr>
          <p:nvPr/>
        </p:nvSpPr>
        <p:spPr bwMode="auto">
          <a:xfrm>
            <a:off x="831850" y="902335"/>
            <a:ext cx="604647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algn="l" defTabSz="1218565">
              <a:defRPr/>
            </a:pP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四、</a:t>
            </a:r>
            <a:r>
              <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rPr>
              <a:t>学生工作改革与班主任队伍建设:上善明真，健美智创 </a:t>
            </a:r>
            <a:endParaRPr lang="en-US" altLang="zh-CN"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6" name="组合 5"/>
          <p:cNvGrpSpPr/>
          <p:nvPr/>
        </p:nvGrpSpPr>
        <p:grpSpPr>
          <a:xfrm>
            <a:off x="778510" y="1509395"/>
            <a:ext cx="572135" cy="645795"/>
            <a:chOff x="2546" y="1923"/>
            <a:chExt cx="901" cy="1017"/>
          </a:xfrm>
        </p:grpSpPr>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46" y="1923"/>
              <a:ext cx="901" cy="8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2"/>
            <p:cNvSpPr txBox="1">
              <a:spLocks noChangeArrowheads="1"/>
            </p:cNvSpPr>
            <p:nvPr/>
          </p:nvSpPr>
          <p:spPr bwMode="auto">
            <a:xfrm rot="16200000">
              <a:off x="2502" y="2272"/>
              <a:ext cx="966"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2800" b="1" i="0" u="none" strike="noStrike" kern="0" cap="none" spc="0" normalizeH="0" baseline="0" noProof="0" dirty="0" smtClean="0">
                  <a:ln>
                    <a:noFill/>
                  </a:ln>
                  <a:solidFill>
                    <a:sysClr val="windowText" lastClr="000000"/>
                  </a:solidFill>
                  <a:effectLst/>
                  <a:uLnTx/>
                  <a:uFillTx/>
                  <a:latin typeface="方正古隶简体" pitchFamily="65" charset="-122"/>
                  <a:ea typeface="方正古隶简体" pitchFamily="65" charset="-122"/>
                </a:rPr>
                <a:t>4</a:t>
              </a:r>
              <a:endParaRPr kumimoji="0" lang="en-US" altLang="zh-CN" sz="2800" b="1" i="0" u="none" strike="noStrike" kern="0" cap="none" spc="0" normalizeH="0" baseline="0" noProof="0" dirty="0" smtClean="0">
                <a:ln>
                  <a:noFill/>
                </a:ln>
                <a:solidFill>
                  <a:sysClr val="windowText" lastClr="000000"/>
                </a:solidFill>
                <a:effectLst/>
                <a:uLnTx/>
                <a:uFillTx/>
                <a:latin typeface="方正古隶简体" pitchFamily="65" charset="-122"/>
                <a:ea typeface="方正古隶简体" pitchFamily="65" charset="-122"/>
              </a:endParaRPr>
            </a:p>
          </p:txBody>
        </p:sp>
      </p:grpSp>
      <p:sp>
        <p:nvSpPr>
          <p:cNvPr id="7" name="文本框 6"/>
          <p:cNvSpPr txBox="1"/>
          <p:nvPr/>
        </p:nvSpPr>
        <p:spPr>
          <a:xfrm>
            <a:off x="1293495" y="1433195"/>
            <a:ext cx="3973830" cy="511175"/>
          </a:xfrm>
          <a:prstGeom prst="rect">
            <a:avLst/>
          </a:prstGeom>
          <a:noFill/>
        </p:spPr>
        <p:txBody>
          <a:bodyPr wrap="square" rtlCol="0" anchor="t">
            <a:spAutoFit/>
          </a:bodyPr>
          <a:p>
            <a:pPr marL="0" indent="0" algn="l" fontAlgn="auto">
              <a:lnSpc>
                <a:spcPct val="150000"/>
              </a:lnSpc>
            </a:pPr>
            <a:r>
              <a:rPr sz="2800" b="1">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变革评价方式，绽放成长精彩</a:t>
            </a:r>
            <a:r>
              <a:rPr sz="2800" b="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a:t>
            </a:r>
            <a:endParaRPr lang="zh-CN" altLang="en-US" sz="2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8" name="文本框 7"/>
          <p:cNvSpPr txBox="1"/>
          <p:nvPr/>
        </p:nvSpPr>
        <p:spPr>
          <a:xfrm>
            <a:off x="940435" y="2215515"/>
            <a:ext cx="7591425" cy="1627505"/>
          </a:xfrm>
          <a:prstGeom prst="rect">
            <a:avLst/>
          </a:prstGeom>
          <a:noFill/>
        </p:spPr>
        <p:txBody>
          <a:bodyPr wrap="square" rtlCol="0" anchor="t">
            <a:spAutoFit/>
          </a:bodyPr>
          <a:p>
            <a:pPr marL="0" indent="0" algn="l" fontAlgn="auto">
              <a:lnSpc>
                <a:spcPct val="160000"/>
              </a:lnSpc>
            </a:pPr>
            <a:r>
              <a:rPr lang="en-US" altLang="zh-CN" sz="24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a:t>
            </a:r>
            <a:r>
              <a:rPr lang="zh-CN" altLang="en-US" sz="24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围绕“上善明真，健美智创”的育人目标，以追寻队员的生命成长为核心，继续从“岗位、活动、礼仪、学习”四个方面评价，将“善真银行”的评价体系与四种善真娃一一对应：选岗上岗，学会担当——责任善真娃；积极参与，学会健体——健美善真娃；向善向上，学会礼仪——礼仪善真娃；乐智乐享，善于创新——乐学善真娃。</a:t>
            </a:r>
            <a:endParaRPr lang="zh-CN" altLang="en-US" sz="24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5" name="Rectangle 135"/>
          <p:cNvSpPr>
            <a:spLocks noChangeArrowheads="1"/>
          </p:cNvSpPr>
          <p:nvPr/>
        </p:nvSpPr>
        <p:spPr bwMode="auto">
          <a:xfrm>
            <a:off x="831850" y="902335"/>
            <a:ext cx="6046470"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algn="l" defTabSz="1218565">
              <a:defRPr/>
            </a:pPr>
            <a:r>
              <a:rPr lang="zh-CN" altLang="en-US" sz="2800" b="1">
                <a:solidFill>
                  <a:srgbClr val="000000"/>
                </a:solidFill>
                <a:effectLst/>
                <a:latin typeface="微软雅黑" panose="020B0503020204020204" pitchFamily="34" charset="-122"/>
                <a:ea typeface="微软雅黑" panose="020B0503020204020204" pitchFamily="34" charset="-122"/>
                <a:cs typeface="+mn-ea"/>
                <a:sym typeface="+mn-ea"/>
              </a:rPr>
              <a:t>四、</a:t>
            </a:r>
            <a:r>
              <a:rPr lang="en-US" altLang="zh-CN" sz="2800" b="1">
                <a:solidFill>
                  <a:srgbClr val="000000"/>
                </a:solidFill>
                <a:effectLst/>
                <a:latin typeface="微软雅黑" panose="020B0503020204020204" pitchFamily="34" charset="-122"/>
                <a:ea typeface="微软雅黑" panose="020B0503020204020204" pitchFamily="34" charset="-122"/>
                <a:cs typeface="+mn-ea"/>
                <a:sym typeface="+mn-ea"/>
              </a:rPr>
              <a:t>学生工作改革与班主任队伍建设:上善明真，健美智创 </a:t>
            </a:r>
            <a:endParaRPr lang="en-US" altLang="zh-CN" sz="2800" b="1" baseline="0">
              <a:solidFill>
                <a:srgbClr val="000000"/>
              </a:solidFill>
              <a:effectLst/>
              <a:latin typeface="微软雅黑" panose="020B0503020204020204" pitchFamily="34" charset="-122"/>
              <a:ea typeface="微软雅黑" panose="020B0503020204020204" pitchFamily="3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36"/>
          <p:cNvSpPr>
            <a:spLocks noChangeArrowheads="1"/>
          </p:cNvSpPr>
          <p:nvPr/>
        </p:nvSpPr>
        <p:spPr bwMode="auto">
          <a:xfrm>
            <a:off x="830580" y="902653"/>
            <a:ext cx="5037455"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algn="l" defTabSz="1218565">
              <a:defRPr/>
            </a:pPr>
            <a:r>
              <a:rPr lang="zh-CN" sz="2800" b="1">
                <a:solidFill>
                  <a:srgbClr val="000000"/>
                </a:solidFill>
                <a:effectLst/>
                <a:latin typeface="微软雅黑" panose="020B0503020204020204" pitchFamily="34" charset="-122"/>
                <a:ea typeface="微软雅黑" panose="020B0503020204020204" pitchFamily="34" charset="-122"/>
                <a:cs typeface="+mn-ea"/>
                <a:sym typeface="+mn-ea"/>
              </a:rPr>
              <a:t>五、</a:t>
            </a:r>
            <a:r>
              <a:rPr sz="2800" b="1">
                <a:solidFill>
                  <a:srgbClr val="000000"/>
                </a:solidFill>
                <a:effectLst/>
                <a:latin typeface="微软雅黑" panose="020B0503020204020204" pitchFamily="34" charset="-122"/>
                <a:ea typeface="微软雅黑" panose="020B0503020204020204" pitchFamily="34" charset="-122"/>
                <a:cs typeface="+mn-ea"/>
                <a:sym typeface="+mn-ea"/>
              </a:rPr>
              <a:t>后期管理与服务保障: 有序高效、规范精致</a:t>
            </a:r>
            <a:endParaRPr sz="2800" b="1">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14" name="组合 13"/>
          <p:cNvGrpSpPr/>
          <p:nvPr/>
        </p:nvGrpSpPr>
        <p:grpSpPr>
          <a:xfrm>
            <a:off x="1052195" y="1459230"/>
            <a:ext cx="914400" cy="795020"/>
            <a:chOff x="1657" y="2298"/>
            <a:chExt cx="1440" cy="1252"/>
          </a:xfrm>
        </p:grpSpPr>
        <p:grpSp>
          <p:nvGrpSpPr>
            <p:cNvPr id="313378" name="Group 34"/>
            <p:cNvGrpSpPr/>
            <p:nvPr/>
          </p:nvGrpSpPr>
          <p:grpSpPr bwMode="auto">
            <a:xfrm>
              <a:off x="1657" y="2298"/>
              <a:ext cx="1440" cy="1253"/>
              <a:chOff x="769" y="772"/>
              <a:chExt cx="1200" cy="1096"/>
            </a:xfrm>
          </p:grpSpPr>
          <p:pic>
            <p:nvPicPr>
              <p:cNvPr id="5" name="图片 4" descr="4.png"/>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8000"/>
                        </a14:imgEffect>
                      </a14:imgLayer>
                    </a14:imgProps>
                  </a:ext>
                  <a:ext uri="{28A0092B-C50C-407E-A947-70E740481C1C}">
                    <a14:useLocalDpi xmlns:a14="http://schemas.microsoft.com/office/drawing/2010/main" val="0"/>
                  </a:ext>
                </a:extLst>
              </a:blip>
              <a:srcRect l="3876" t="23515" r="3101" b="16020"/>
              <a:stretch>
                <a:fillRect/>
              </a:stretch>
            </p:blipFill>
            <p:spPr bwMode="auto">
              <a:xfrm rot="5400000">
                <a:off x="1378" y="1204"/>
                <a:ext cx="92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1.png"/>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8000"/>
                        </a14:imgEffect>
                      </a14:imgLayer>
                    </a14:imgProps>
                  </a:ext>
                  <a:ext uri="{28A0092B-C50C-407E-A947-70E740481C1C}">
                    <a14:useLocalDpi xmlns:a14="http://schemas.microsoft.com/office/drawing/2010/main" val="0"/>
                  </a:ext>
                </a:extLst>
              </a:blip>
              <a:srcRect l="11110" r="18520"/>
              <a:stretch>
                <a:fillRect/>
              </a:stretch>
            </p:blipFill>
            <p:spPr bwMode="auto">
              <a:xfrm rot="5400000">
                <a:off x="1309" y="1207"/>
                <a:ext cx="232"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4.png"/>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8000"/>
                        </a14:imgEffect>
                      </a14:imgLayer>
                    </a14:imgProps>
                  </a:ext>
                  <a:ext uri="{28A0092B-C50C-407E-A947-70E740481C1C}">
                    <a14:useLocalDpi xmlns:a14="http://schemas.microsoft.com/office/drawing/2010/main" val="0"/>
                  </a:ext>
                </a:extLst>
              </a:blip>
              <a:srcRect l="3101" t="16020" r="3876" b="23515"/>
              <a:stretch>
                <a:fillRect/>
              </a:stretch>
            </p:blipFill>
            <p:spPr bwMode="auto">
              <a:xfrm rot="5400000">
                <a:off x="518" y="1251"/>
                <a:ext cx="97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descr="1.png"/>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8000"/>
                        </a14:imgEffect>
                      </a14:imgLayer>
                    </a14:imgProps>
                  </a:ext>
                  <a:ext uri="{28A0092B-C50C-407E-A947-70E740481C1C}">
                    <a14:useLocalDpi xmlns:a14="http://schemas.microsoft.com/office/drawing/2010/main" val="0"/>
                  </a:ext>
                </a:extLst>
              </a:blip>
              <a:srcRect l="18520" r="11110"/>
              <a:stretch>
                <a:fillRect/>
              </a:stretch>
            </p:blipFill>
            <p:spPr bwMode="auto">
              <a:xfrm rot="5400000">
                <a:off x="1214" y="327"/>
                <a:ext cx="241" cy="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3383" name="Rectangle 39"/>
            <p:cNvSpPr>
              <a:spLocks noChangeArrowheads="1"/>
            </p:cNvSpPr>
            <p:nvPr/>
          </p:nvSpPr>
          <p:spPr bwMode="auto">
            <a:xfrm>
              <a:off x="1878" y="2739"/>
              <a:ext cx="945" cy="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chorCtr="1">
              <a:spAutoFit/>
            </a:bodyPr>
            <a:p>
              <a:pPr defTabSz="762000"/>
              <a:r>
                <a:rPr lang="en-US" altLang="zh-CN" sz="2000" b="1" baseline="0" dirty="0">
                  <a:solidFill>
                    <a:srgbClr val="454545"/>
                  </a:solidFill>
                  <a:latin typeface="方正兰亭大黑_GBK" panose="02000000000000000000" pitchFamily="2" charset="-122"/>
                  <a:ea typeface="方正兰亭大黑_GBK" panose="02000000000000000000" pitchFamily="2" charset="-122"/>
                </a:rPr>
                <a:t>01</a:t>
              </a:r>
              <a:endParaRPr lang="en-US" altLang="zh-CN" sz="2000" b="1" baseline="0" dirty="0">
                <a:solidFill>
                  <a:srgbClr val="454545"/>
                </a:solidFill>
                <a:latin typeface="方正兰亭大黑_GBK" panose="02000000000000000000" pitchFamily="2" charset="-122"/>
                <a:ea typeface="方正兰亭大黑_GBK" panose="02000000000000000000" pitchFamily="2" charset="-122"/>
              </a:endParaRPr>
            </a:p>
          </p:txBody>
        </p:sp>
      </p:grpSp>
      <p:grpSp>
        <p:nvGrpSpPr>
          <p:cNvPr id="26" name="组合 25"/>
          <p:cNvGrpSpPr/>
          <p:nvPr/>
        </p:nvGrpSpPr>
        <p:grpSpPr bwMode="auto">
          <a:xfrm>
            <a:off x="1954848" y="1471613"/>
            <a:ext cx="3702050" cy="574675"/>
            <a:chOff x="3302491" y="1102794"/>
            <a:chExt cx="3701778" cy="574603"/>
          </a:xfrm>
        </p:grpSpPr>
        <p:pic>
          <p:nvPicPr>
            <p:cNvPr id="313391" name="Picture 3" descr="C:\Users\Thinkpad\Desktop\PNG\1_0001_渐变映射-2-副本-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2491" y="110279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92" name="矩形 3"/>
            <p:cNvSpPr>
              <a:spLocks noChangeArrowheads="1"/>
            </p:cNvSpPr>
            <p:nvPr/>
          </p:nvSpPr>
          <p:spPr bwMode="auto">
            <a:xfrm>
              <a:off x="3727910" y="1180572"/>
              <a:ext cx="2357264" cy="37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algn="ctr"/>
              <a:r>
                <a:rPr sz="2800" b="1" dirty="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mn-ea"/>
                </a:rPr>
                <a:t>智慧校园，共建共享。</a:t>
              </a:r>
              <a:endParaRPr lang="zh-CN" altLang="en-US" sz="2800" b="1" baseline="0" dirty="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grpSp>
      <p:sp>
        <p:nvSpPr>
          <p:cNvPr id="8" name="TextBox 6"/>
          <p:cNvSpPr txBox="1"/>
          <p:nvPr/>
        </p:nvSpPr>
        <p:spPr>
          <a:xfrm>
            <a:off x="2121535" y="2191385"/>
            <a:ext cx="6308090" cy="2130425"/>
          </a:xfrm>
          <a:prstGeom prst="rect">
            <a:avLst/>
          </a:prstGeom>
          <a:noFill/>
        </p:spPr>
        <p:txBody>
          <a:bodyPr wrap="square">
            <a:spAutoFit/>
          </a:bodyPr>
          <a:p>
            <a:pPr algn="l" fontAlgn="auto">
              <a:lnSpc>
                <a:spcPct val="170000"/>
              </a:lnSpc>
              <a:spcBef>
                <a:spcPts val="0"/>
              </a:spcBef>
              <a:spcAft>
                <a:spcPts val="0"/>
              </a:spcAft>
              <a:defRPr/>
            </a:pPr>
            <a:r>
              <a:rPr lang="en-US" altLang="zh-CN" sz="2400" b="1" dirty="0">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    </a:t>
            </a:r>
            <a:r>
              <a:rPr lang="zh-CN" altLang="en-US" sz="2400" b="1" dirty="0">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加大智慧校园建设，完善校园基础网络设施建设，实现校园有线、无线网络全覆盖。构建强大互动系统，突破管理过程中的时空限制，为教师自主发展和团队发展提供技术保障、时空保障；成立校园电视台工作小组及校园电视作品制作组，提高校园电视制作水平，让校园电视成为学校德育建设中闪耀的亮点。</a:t>
            </a:r>
            <a:endParaRPr lang="zh-CN" altLang="en-US" sz="2400" b="1" kern="0" spc="-150" baseline="0" dirty="0">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p:cTn id="7"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1500"/>
                                        <p:tgtEl>
                                          <p:spTgt spid="26"/>
                                        </p:tgtEl>
                                      </p:cBhvr>
                                    </p:animEffect>
                                  </p:childTnLst>
                                </p:cTn>
                              </p:par>
                            </p:childTnLst>
                          </p:cTn>
                        </p:par>
                        <p:par>
                          <p:cTn id="17" fill="hold">
                            <p:stCondLst>
                              <p:cond delay="250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36"/>
          <p:cNvSpPr>
            <a:spLocks noChangeArrowheads="1"/>
          </p:cNvSpPr>
          <p:nvPr/>
        </p:nvSpPr>
        <p:spPr bwMode="auto">
          <a:xfrm>
            <a:off x="830580" y="902653"/>
            <a:ext cx="5037455" cy="36068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0" tIns="40820" rIns="81640" bIns="40820" anchor="ctr">
            <a:spAutoFit/>
          </a:bodyPr>
          <a:lstStyle/>
          <a:p>
            <a:pPr lvl="0" algn="l" defTabSz="1218565">
              <a:defRPr/>
            </a:pPr>
            <a:r>
              <a:rPr lang="zh-CN" sz="2800" b="1">
                <a:solidFill>
                  <a:srgbClr val="000000"/>
                </a:solidFill>
                <a:effectLst/>
                <a:latin typeface="微软雅黑" panose="020B0503020204020204" pitchFamily="34" charset="-122"/>
                <a:ea typeface="微软雅黑" panose="020B0503020204020204" pitchFamily="34" charset="-122"/>
                <a:cs typeface="+mn-ea"/>
                <a:sym typeface="+mn-ea"/>
              </a:rPr>
              <a:t>五、</a:t>
            </a:r>
            <a:r>
              <a:rPr sz="2800" b="1">
                <a:solidFill>
                  <a:srgbClr val="000000"/>
                </a:solidFill>
                <a:effectLst/>
                <a:latin typeface="微软雅黑" panose="020B0503020204020204" pitchFamily="34" charset="-122"/>
                <a:ea typeface="微软雅黑" panose="020B0503020204020204" pitchFamily="34" charset="-122"/>
                <a:cs typeface="+mn-ea"/>
                <a:sym typeface="+mn-ea"/>
              </a:rPr>
              <a:t>后期管理与服务保障: 有序高效、规范精致</a:t>
            </a:r>
            <a:endParaRPr sz="2800" b="1">
              <a:solidFill>
                <a:srgbClr val="000000"/>
              </a:solidFill>
              <a:effectLst/>
              <a:latin typeface="微软雅黑" panose="020B0503020204020204" pitchFamily="34" charset="-122"/>
              <a:ea typeface="微软雅黑" panose="020B0503020204020204" pitchFamily="34" charset="-122"/>
              <a:cs typeface="+mn-ea"/>
              <a:sym typeface="+mn-ea"/>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发展措施</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8105" y="730885"/>
            <a:ext cx="676910" cy="704215"/>
            <a:chOff x="1653" y="1901"/>
            <a:chExt cx="2280" cy="2371"/>
          </a:xfrm>
        </p:grpSpPr>
        <p:pic>
          <p:nvPicPr>
            <p:cNvPr id="21"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3" y="2458"/>
              <a:ext cx="2281"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 y="1901"/>
              <a:ext cx="382" cy="1535"/>
            </a:xfrm>
            <a:prstGeom prst="rect">
              <a:avLst/>
            </a:prstGeom>
          </p:spPr>
        </p:pic>
      </p:grpSp>
      <p:grpSp>
        <p:nvGrpSpPr>
          <p:cNvPr id="14" name="组合 13"/>
          <p:cNvGrpSpPr/>
          <p:nvPr/>
        </p:nvGrpSpPr>
        <p:grpSpPr>
          <a:xfrm>
            <a:off x="1052195" y="1459230"/>
            <a:ext cx="914400" cy="795655"/>
            <a:chOff x="1657" y="2298"/>
            <a:chExt cx="1440" cy="1253"/>
          </a:xfrm>
        </p:grpSpPr>
        <p:grpSp>
          <p:nvGrpSpPr>
            <p:cNvPr id="313378" name="Group 34"/>
            <p:cNvGrpSpPr/>
            <p:nvPr/>
          </p:nvGrpSpPr>
          <p:grpSpPr bwMode="auto">
            <a:xfrm>
              <a:off x="1657" y="2298"/>
              <a:ext cx="1440" cy="1253"/>
              <a:chOff x="769" y="772"/>
              <a:chExt cx="1200" cy="1096"/>
            </a:xfrm>
          </p:grpSpPr>
          <p:pic>
            <p:nvPicPr>
              <p:cNvPr id="5" name="图片 4" descr="4.png"/>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8000"/>
                        </a14:imgEffect>
                      </a14:imgLayer>
                    </a14:imgProps>
                  </a:ext>
                  <a:ext uri="{28A0092B-C50C-407E-A947-70E740481C1C}">
                    <a14:useLocalDpi xmlns:a14="http://schemas.microsoft.com/office/drawing/2010/main" val="0"/>
                  </a:ext>
                </a:extLst>
              </a:blip>
              <a:srcRect l="3876" t="23515" r="3101" b="16020"/>
              <a:stretch>
                <a:fillRect/>
              </a:stretch>
            </p:blipFill>
            <p:spPr bwMode="auto">
              <a:xfrm rot="5400000">
                <a:off x="1378" y="1204"/>
                <a:ext cx="92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1.png"/>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8000"/>
                        </a14:imgEffect>
                      </a14:imgLayer>
                    </a14:imgProps>
                  </a:ext>
                  <a:ext uri="{28A0092B-C50C-407E-A947-70E740481C1C}">
                    <a14:useLocalDpi xmlns:a14="http://schemas.microsoft.com/office/drawing/2010/main" val="0"/>
                  </a:ext>
                </a:extLst>
              </a:blip>
              <a:srcRect l="11110" r="18520"/>
              <a:stretch>
                <a:fillRect/>
              </a:stretch>
            </p:blipFill>
            <p:spPr bwMode="auto">
              <a:xfrm rot="5400000">
                <a:off x="1309" y="1207"/>
                <a:ext cx="232"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4.png"/>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8000"/>
                        </a14:imgEffect>
                      </a14:imgLayer>
                    </a14:imgProps>
                  </a:ext>
                  <a:ext uri="{28A0092B-C50C-407E-A947-70E740481C1C}">
                    <a14:useLocalDpi xmlns:a14="http://schemas.microsoft.com/office/drawing/2010/main" val="0"/>
                  </a:ext>
                </a:extLst>
              </a:blip>
              <a:srcRect l="3101" t="16020" r="3876" b="23515"/>
              <a:stretch>
                <a:fillRect/>
              </a:stretch>
            </p:blipFill>
            <p:spPr bwMode="auto">
              <a:xfrm rot="5400000">
                <a:off x="518" y="1251"/>
                <a:ext cx="972"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descr="1.png"/>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8000"/>
                        </a14:imgEffect>
                      </a14:imgLayer>
                    </a14:imgProps>
                  </a:ext>
                  <a:ext uri="{28A0092B-C50C-407E-A947-70E740481C1C}">
                    <a14:useLocalDpi xmlns:a14="http://schemas.microsoft.com/office/drawing/2010/main" val="0"/>
                  </a:ext>
                </a:extLst>
              </a:blip>
              <a:srcRect l="18520" r="11110"/>
              <a:stretch>
                <a:fillRect/>
              </a:stretch>
            </p:blipFill>
            <p:spPr bwMode="auto">
              <a:xfrm rot="5400000">
                <a:off x="1214" y="327"/>
                <a:ext cx="241" cy="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3383" name="Rectangle 39"/>
            <p:cNvSpPr>
              <a:spLocks noChangeArrowheads="1"/>
            </p:cNvSpPr>
            <p:nvPr/>
          </p:nvSpPr>
          <p:spPr bwMode="auto">
            <a:xfrm>
              <a:off x="1878" y="2739"/>
              <a:ext cx="945" cy="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chorCtr="1">
              <a:spAutoFit/>
            </a:bodyPr>
            <a:p>
              <a:pPr defTabSz="762000"/>
              <a:r>
                <a:rPr lang="en-US" altLang="zh-CN" sz="2000" b="1" baseline="0" dirty="0">
                  <a:solidFill>
                    <a:srgbClr val="454545"/>
                  </a:solidFill>
                  <a:latin typeface="方正兰亭大黑_GBK" panose="02000000000000000000" pitchFamily="2" charset="-122"/>
                  <a:ea typeface="方正兰亭大黑_GBK" panose="02000000000000000000" pitchFamily="2" charset="-122"/>
                </a:rPr>
                <a:t>02</a:t>
              </a:r>
              <a:endParaRPr lang="en-US" altLang="zh-CN" sz="2000" b="1" baseline="0" dirty="0">
                <a:solidFill>
                  <a:srgbClr val="454545"/>
                </a:solidFill>
                <a:latin typeface="方正兰亭大黑_GBK" panose="02000000000000000000" pitchFamily="2" charset="-122"/>
                <a:ea typeface="方正兰亭大黑_GBK" panose="02000000000000000000" pitchFamily="2" charset="-122"/>
              </a:endParaRPr>
            </a:p>
          </p:txBody>
        </p:sp>
      </p:grpSp>
      <p:grpSp>
        <p:nvGrpSpPr>
          <p:cNvPr id="26" name="组合 25"/>
          <p:cNvGrpSpPr/>
          <p:nvPr/>
        </p:nvGrpSpPr>
        <p:grpSpPr bwMode="auto">
          <a:xfrm>
            <a:off x="1954848" y="1471613"/>
            <a:ext cx="3702050" cy="574675"/>
            <a:chOff x="3302491" y="1102794"/>
            <a:chExt cx="3701778" cy="574603"/>
          </a:xfrm>
        </p:grpSpPr>
        <p:pic>
          <p:nvPicPr>
            <p:cNvPr id="313391" name="Picture 3" descr="C:\Users\Thinkpad\Desktop\PNG\1_0001_渐变映射-2-副本-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2491" y="1102794"/>
              <a:ext cx="3701778" cy="5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92" name="矩形 3"/>
            <p:cNvSpPr>
              <a:spLocks noChangeArrowheads="1"/>
            </p:cNvSpPr>
            <p:nvPr/>
          </p:nvSpPr>
          <p:spPr bwMode="auto">
            <a:xfrm>
              <a:off x="3727910" y="1180889"/>
              <a:ext cx="2576006" cy="37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r>
                <a:rPr sz="2800" b="1" dirty="0" err="1">
                  <a:solidFill>
                    <a:srgbClr val="FFFFFF"/>
                  </a:solidFill>
                  <a:latin typeface="微软雅黑" panose="020B0503020204020204" pitchFamily="34" charset="-122"/>
                  <a:ea typeface="微软雅黑" panose="020B0503020204020204" pitchFamily="34" charset="-122"/>
                  <a:cs typeface="楷体" panose="02010609060101010101" pitchFamily="49" charset="-122"/>
                  <a:sym typeface="+mn-ea"/>
                </a:rPr>
                <a:t>创优服务，</a:t>
              </a:r>
              <a:r>
                <a:rPr sz="2800" b="1" dirty="0" err="1" smtClean="0">
                  <a:solidFill>
                    <a:srgbClr val="FFFFFF"/>
                  </a:solidFill>
                  <a:latin typeface="微软雅黑" panose="020B0503020204020204" pitchFamily="34" charset="-122"/>
                  <a:ea typeface="微软雅黑" panose="020B0503020204020204" pitchFamily="34" charset="-122"/>
                  <a:cs typeface="楷体" panose="02010609060101010101" pitchFamily="49" charset="-122"/>
                  <a:sym typeface="+mn-ea"/>
                </a:rPr>
                <a:t>高效保障</a:t>
              </a:r>
              <a:r>
                <a:rPr sz="2800" b="1" dirty="0">
                  <a:solidFill>
                    <a:srgbClr val="FFFFFF"/>
                  </a:solidFill>
                  <a:latin typeface="微软雅黑" panose="020B0503020204020204" pitchFamily="34" charset="-122"/>
                  <a:ea typeface="微软雅黑" panose="020B0503020204020204" pitchFamily="34" charset="-122"/>
                  <a:cs typeface="楷体" panose="02010609060101010101" pitchFamily="49" charset="-122"/>
                  <a:sym typeface="+mn-ea"/>
                </a:rPr>
                <a:t>。</a:t>
              </a:r>
              <a:endParaRPr lang="zh-CN" altLang="en-US" sz="2800" b="1" baseline="0" dirty="0">
                <a:solidFill>
                  <a:srgbClr val="FFFFFF"/>
                </a:solidFill>
                <a:latin typeface="微软雅黑" panose="020B0503020204020204" pitchFamily="34" charset="-122"/>
                <a:ea typeface="微软雅黑" panose="020B0503020204020204" pitchFamily="34" charset="-122"/>
                <a:cs typeface="楷体" panose="02010609060101010101" pitchFamily="49" charset="-122"/>
                <a:sym typeface="+mn-ea"/>
              </a:endParaRPr>
            </a:p>
          </p:txBody>
        </p:sp>
      </p:grpSp>
      <p:sp>
        <p:nvSpPr>
          <p:cNvPr id="8" name="TextBox 6"/>
          <p:cNvSpPr txBox="1"/>
          <p:nvPr/>
        </p:nvSpPr>
        <p:spPr>
          <a:xfrm>
            <a:off x="2121535" y="2191385"/>
            <a:ext cx="6308090" cy="2130425"/>
          </a:xfrm>
          <a:prstGeom prst="rect">
            <a:avLst/>
          </a:prstGeom>
          <a:noFill/>
        </p:spPr>
        <p:txBody>
          <a:bodyPr wrap="square">
            <a:spAutoFit/>
          </a:bodyPr>
          <a:p>
            <a:pPr algn="l" fontAlgn="auto">
              <a:lnSpc>
                <a:spcPct val="170000"/>
              </a:lnSpc>
              <a:spcBef>
                <a:spcPts val="0"/>
              </a:spcBef>
              <a:spcAft>
                <a:spcPts val="0"/>
              </a:spcAft>
              <a:defRPr/>
            </a:pPr>
            <a:r>
              <a:rPr lang="en-US" altLang="zh-CN" sz="2400" b="1" dirty="0">
                <a:solidFill>
                  <a:srgbClr val="000000"/>
                </a:solidFill>
                <a:effectLst/>
                <a:latin typeface="楷体" panose="02010609060101010101" pitchFamily="49" charset="-122"/>
                <a:ea typeface="楷体" panose="02010609060101010101" pitchFamily="49" charset="-122"/>
                <a:sym typeface="+mn-ea"/>
              </a:rPr>
              <a:t>    </a:t>
            </a:r>
            <a:r>
              <a:rPr lang="zh-CN" altLang="en-US" sz="2400" b="1" dirty="0">
                <a:solidFill>
                  <a:srgbClr val="000000"/>
                </a:solidFill>
                <a:effectLst/>
                <a:latin typeface="楷体" panose="02010609060101010101" pitchFamily="49" charset="-122"/>
                <a:ea typeface="楷体" panose="02010609060101010101" pitchFamily="49" charset="-122"/>
                <a:sym typeface="+mn-ea"/>
              </a:rPr>
              <a:t>加强后勤队伍建设，进一步确立为教育教学、师生发展服务的管理理念，坚持管理育人、服务育人，踏实勤奋工作。完善校舍管理、财务管理、资产管理、消防管理、食品卫生管理等制度，分层分档实现网络化管理，确保学校工作进入常态化、规范化管理，促进后勤管理工作科学化，精细化。</a:t>
            </a:r>
            <a:endParaRPr lang="zh-CN" altLang="en-US" sz="2400" b="1" kern="0" spc="-150" baseline="0" dirty="0">
              <a:solidFill>
                <a:srgbClr val="000000"/>
              </a:solidFill>
              <a:effectLst/>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1500"/>
                                        <p:tgtEl>
                                          <p:spTgt spid="26"/>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Sy\f\常用内页素材5\00004副本.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7737"/>
            <a:ext cx="9145588" cy="522219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5663889" flipH="1">
            <a:off x="3681261" y="568608"/>
            <a:ext cx="2000385" cy="189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F:\360安全浏览器下载\水墨\1402\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1394" y="1886744"/>
            <a:ext cx="833815" cy="444724"/>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551" y="1129412"/>
            <a:ext cx="715930" cy="776696"/>
          </a:xfrm>
          <a:prstGeom prst="rect">
            <a:avLst/>
          </a:prstGeom>
        </p:spPr>
      </p:pic>
      <p:pic>
        <p:nvPicPr>
          <p:cNvPr id="4098" name="Picture 2" descr="\\Sy\e\我图PPT\00001PNG素材\中国风\古典边框.png"/>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286794" y="2439728"/>
            <a:ext cx="4627553" cy="818616"/>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3786610" y="2621196"/>
            <a:ext cx="1706880" cy="460375"/>
          </a:xfrm>
          <a:prstGeom prst="rect">
            <a:avLst/>
          </a:prstGeom>
        </p:spPr>
        <p:txBody>
          <a:bodyPr wrap="none">
            <a:spAutoFit/>
            <a:scene3d>
              <a:camera prst="orthographicFront"/>
              <a:lightRig rig="threePt" dir="t"/>
            </a:scene3d>
          </a:bodyPr>
          <a:lstStyle/>
          <a:p>
            <a:pPr lvl="0" algn="ctr" fontAlgn="auto">
              <a:lnSpc>
                <a:spcPct val="80000"/>
              </a:lnSpc>
              <a:spcBef>
                <a:spcPts val="0"/>
              </a:spcBef>
              <a:spcAft>
                <a:spcPts val="0"/>
              </a:spcAft>
              <a:defRPr/>
            </a:pPr>
            <a:r>
              <a:rPr lang="zh-CN" altLang="en-US" sz="3000" b="1" kern="0" baseline="0" dirty="0">
                <a:ln w="9525">
                  <a:solidFill>
                    <a:schemeClr val="bg1"/>
                  </a:solidFill>
                  <a:prstDash val="solid"/>
                </a:ln>
                <a:solidFill>
                  <a:srgbClr val="0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rPr>
              <a:t>年度目标</a:t>
            </a:r>
            <a:endParaRPr lang="zh-CN" altLang="en-US" sz="3000" b="1" kern="0" baseline="0" dirty="0">
              <a:ln w="9525">
                <a:solidFill>
                  <a:schemeClr val="bg1"/>
                </a:solidFill>
                <a:prstDash val="solid"/>
              </a:ln>
              <a:solidFill>
                <a:srgbClr val="0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endParaRPr>
          </a:p>
        </p:txBody>
      </p:sp>
      <p:pic>
        <p:nvPicPr>
          <p:cNvPr id="26" name="Picture 2" descr="C:\Users\Thinkpad\Desktop\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5782" y="3382013"/>
            <a:ext cx="1572958" cy="13714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Thinkpad\Desktop\12345.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7778" b="77291"/>
          <a:stretch>
            <a:fillRect/>
          </a:stretch>
        </p:blipFill>
        <p:spPr bwMode="auto">
          <a:xfrm>
            <a:off x="-1" y="0"/>
            <a:ext cx="2709412" cy="15579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Thinkpad\Desktop\777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489089">
            <a:off x="7346270" y="-742166"/>
            <a:ext cx="191982" cy="2619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Thinkpad\Desktop\3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5918163">
            <a:off x="6931236" y="-447112"/>
            <a:ext cx="180983" cy="9999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Thinkpad\Desktop\3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8826" y="-292011"/>
            <a:ext cx="100990" cy="15998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Thinkpad\Desktop\5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580517">
            <a:off x="7051488" y="-237663"/>
            <a:ext cx="199108" cy="1487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Thinkpad\Desktop\54.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8694191">
            <a:off x="7498946" y="-298993"/>
            <a:ext cx="210480" cy="11448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Thinkpad\Desktop\555.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87902" y="-333562"/>
            <a:ext cx="112490" cy="125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500"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21600000">
                                      <p:cBhvr>
                                        <p:cTn id="10" dur="500" fill="hold"/>
                                        <p:tgtEl>
                                          <p:spTgt spid="29"/>
                                        </p:tgtEl>
                                        <p:attrNameLst>
                                          <p:attrName>r</p:attrName>
                                        </p:attrNameLst>
                                      </p:cBhvr>
                                    </p:animRot>
                                  </p:childTnLst>
                                </p:cTn>
                              </p:par>
                              <p:par>
                                <p:cTn id="11" presetID="53" presetClass="entr" presetSubtype="16" fill="hold" nodeType="withEffect">
                                  <p:stCondLst>
                                    <p:cond delay="500"/>
                                  </p:stCondLst>
                                  <p:childTnLst>
                                    <p:set>
                                      <p:cBhvr>
                                        <p:cTn id="12" dur="500"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nodeType="withEffect">
                                  <p:stCondLst>
                                    <p:cond delay="1100"/>
                                  </p:stCondLst>
                                  <p:childTnLst>
                                    <p:set>
                                      <p:cBhvr>
                                        <p:cTn id="17" dur="500"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500" fill="hold">
                                          <p:stCondLst>
                                            <p:cond delay="0"/>
                                          </p:stCondLst>
                                        </p:cTn>
                                        <p:tgtEl>
                                          <p:spTgt spid="4098"/>
                                        </p:tgtEl>
                                        <p:attrNameLst>
                                          <p:attrName>style.visibility</p:attrName>
                                        </p:attrNameLst>
                                      </p:cBhvr>
                                      <p:to>
                                        <p:strVal val="visible"/>
                                      </p:to>
                                    </p:set>
                                    <p:anim calcmode="lin" valueType="num">
                                      <p:cBhvr>
                                        <p:cTn id="22" dur="500" fill="hold"/>
                                        <p:tgtEl>
                                          <p:spTgt spid="4098"/>
                                        </p:tgtEl>
                                        <p:attrNameLst>
                                          <p:attrName>ppt_w</p:attrName>
                                        </p:attrNameLst>
                                      </p:cBhvr>
                                      <p:tavLst>
                                        <p:tav tm="0">
                                          <p:val>
                                            <p:strVal val="#ppt_w*0.70"/>
                                          </p:val>
                                        </p:tav>
                                        <p:tav tm="100000">
                                          <p:val>
                                            <p:strVal val="#ppt_w"/>
                                          </p:val>
                                        </p:tav>
                                      </p:tavLst>
                                    </p:anim>
                                    <p:anim calcmode="lin" valueType="num">
                                      <p:cBhvr>
                                        <p:cTn id="23" dur="500" fill="hold"/>
                                        <p:tgtEl>
                                          <p:spTgt spid="4098"/>
                                        </p:tgtEl>
                                        <p:attrNameLst>
                                          <p:attrName>ppt_h</p:attrName>
                                        </p:attrNameLst>
                                      </p:cBhvr>
                                      <p:tavLst>
                                        <p:tav tm="0">
                                          <p:val>
                                            <p:strVal val="#ppt_h"/>
                                          </p:val>
                                        </p:tav>
                                        <p:tav tm="100000">
                                          <p:val>
                                            <p:strVal val="#ppt_h"/>
                                          </p:val>
                                        </p:tav>
                                      </p:tavLst>
                                    </p:anim>
                                    <p:animEffect transition="in" filter="fade">
                                      <p:cBhvr>
                                        <p:cTn id="24" dur="500"/>
                                        <p:tgtEl>
                                          <p:spTgt spid="4098"/>
                                        </p:tgtEl>
                                      </p:cBhvr>
                                    </p:animEffect>
                                  </p:childTnLst>
                                </p:cTn>
                              </p:par>
                              <p:par>
                                <p:cTn id="25" presetID="22" presetClass="entr" presetSubtype="8" fill="hold" grpId="0" nodeType="withEffect">
                                  <p:stCondLst>
                                    <p:cond delay="0"/>
                                  </p:stCondLst>
                                  <p:childTnLst>
                                    <p:set>
                                      <p:cBhvr>
                                        <p:cTn id="26" dur="500"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1000"/>
                            </p:stCondLst>
                            <p:childTnLst>
                              <p:par>
                                <p:cTn id="29" presetID="55" presetClass="entr" presetSubtype="0" fill="hold" nodeType="afterEffect">
                                  <p:stCondLst>
                                    <p:cond delay="500"/>
                                  </p:stCondLst>
                                  <p:childTnLst>
                                    <p:set>
                                      <p:cBhvr>
                                        <p:cTn id="30" dur="500"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500"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39" dur="500" fill="hold"/>
                                        <p:tgtEl>
                                          <p:spTgt spid="45"/>
                                        </p:tgtEl>
                                        <p:attrNameLst>
                                          <p:attrName>ppt_x</p:attrName>
                                          <p:attrName>ppt_y</p:attrName>
                                        </p:attrNameLst>
                                      </p:cBhvr>
                                      <p:rCtr x="-21649" y="54416"/>
                                    </p:animMotion>
                                  </p:childTnLst>
                                </p:cTn>
                              </p:par>
                              <p:par>
                                <p:cTn id="40" presetID="8" presetClass="emph" presetSubtype="0" fill="hold" nodeType="withEffect">
                                  <p:stCondLst>
                                    <p:cond delay="0"/>
                                  </p:stCondLst>
                                  <p:childTnLst>
                                    <p:animRot by="21600000">
                                      <p:cBhvr>
                                        <p:cTn id="41" dur="500" fill="hold"/>
                                        <p:tgtEl>
                                          <p:spTgt spid="45"/>
                                        </p:tgtEl>
                                        <p:attrNameLst>
                                          <p:attrName>r</p:attrName>
                                        </p:attrNameLst>
                                      </p:cBhvr>
                                    </p:animRot>
                                  </p:childTnLst>
                                </p:cTn>
                              </p:par>
                              <p:par>
                                <p:cTn id="42" presetID="0" presetClass="path" presetSubtype="0" accel="50000" decel="50000" fill="hold" nodeType="withEffect">
                                  <p:stCondLst>
                                    <p:cond delay="25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43" dur="500" fill="hold"/>
                                        <p:tgtEl>
                                          <p:spTgt spid="44"/>
                                        </p:tgtEl>
                                        <p:attrNameLst>
                                          <p:attrName>ppt_x</p:attrName>
                                          <p:attrName>ppt_y</p:attrName>
                                        </p:attrNameLst>
                                      </p:cBhvr>
                                      <p:rCtr x="-21649" y="54416"/>
                                    </p:animMotion>
                                  </p:childTnLst>
                                </p:cTn>
                              </p:par>
                              <p:par>
                                <p:cTn id="44" presetID="8" presetClass="emph" presetSubtype="0" fill="hold" nodeType="withEffect">
                                  <p:stCondLst>
                                    <p:cond delay="250"/>
                                  </p:stCondLst>
                                  <p:childTnLst>
                                    <p:animRot by="21600000">
                                      <p:cBhvr>
                                        <p:cTn id="45" dur="500" fill="hold"/>
                                        <p:tgtEl>
                                          <p:spTgt spid="44"/>
                                        </p:tgtEl>
                                        <p:attrNameLst>
                                          <p:attrName>r</p:attrName>
                                        </p:attrNameLst>
                                      </p:cBhvr>
                                    </p:animRot>
                                  </p:childTnLst>
                                </p:cTn>
                              </p:par>
                              <p:par>
                                <p:cTn id="46" presetID="0" presetClass="path" presetSubtype="0" accel="50000" decel="50000" fill="hold" nodeType="withEffect">
                                  <p:stCondLst>
                                    <p:cond delay="1250"/>
                                  </p:stCondLst>
                                  <p:childTnLst>
                                    <p:animMotion origin="layout" path="M -0.00034 0.00031 C -0.00972 0.01143 0.00174 -0.00308 -0.0085 0.01452 C -0.01962 0.03367 -0.02413 0.0383 -0.03281 0.06115 C -0.03646 0.07011 -0.04027 0.07659 -0.04392 0.08524 C -0.04583 0.08957 -0.0493 0.09914 -0.0493 0.09945 C -0.05139 0.11304 -0.05677 0.12014 -0.06024 0.13218 C -0.06337 0.1433 -0.06545 0.15195 -0.06979 0.16276 C -0.08159 0.19241 -0.06788 0.1572 -0.07656 0.17944 C -0.0776 0.18191 -0.07934 0.18654 -0.07934 0.18685 C -0.08142 0.20167 -0.08923 0.21186 -0.09288 0.22669 C -0.09496 0.23503 -0.10121 0.25016 -0.10121 0.25047 C -0.10312 0.26004 -0.10659 0.26684 -0.10937 0.27641 C -0.11597 0.29926 -0.11892 0.32798 -0.12708 0.34929 C -0.12986 0.37431 -0.13663 0.39747 -0.13923 0.42249 C -0.14097 0.44164 -0.14253 0.46325 -0.146 0.48178 C -0.14705 0.50433 -0.14826 0.52842 -0.15295 0.55004 C -0.15712 0.59296 -0.15729 0.63774 -0.16389 0.68005 C -0.16597 0.69364 -0.16805 0.70661 -0.17066 0.71989 C -0.1717 0.72453 -0.17239 0.72947 -0.17343 0.7341 C -0.17378 0.73657 -0.17465 0.7412 -0.17465 0.74151 C -0.17656 0.76931 -0.18038 0.79463 -0.18559 0.8215 C -0.1875 0.83107 -0.19149 0.84219 -0.19375 0.85238 C -0.20052 0.88234 -0.20677 0.91477 -0.21701 0.94164 C -0.21944 0.95862 -0.22517 0.97128 -0.22934 0.98672 C -0.23107 0.99321 -0.23229 1 -0.23472 1.00556 C -0.23646 1.0102 -0.2401 1.01977 -0.2401 1.02008 C -0.24288 1.0383 -0.24774 1.05529 -0.25104 1.07412 C -0.25382 1.0908 -0.25364 1.08277 -0.25364 1.0908 " pathEditMode="relative" rAng="0" ptsTypes="fffffffffffffffffffffffffffA">
                                      <p:cBhvr>
                                        <p:cTn id="47" dur="500" fill="hold"/>
                                        <p:tgtEl>
                                          <p:spTgt spid="43"/>
                                        </p:tgtEl>
                                        <p:attrNameLst>
                                          <p:attrName>ppt_x</p:attrName>
                                          <p:attrName>ppt_y</p:attrName>
                                        </p:attrNameLst>
                                      </p:cBhvr>
                                      <p:rCtr x="-12569" y="54355"/>
                                    </p:animMotion>
                                  </p:childTnLst>
                                </p:cTn>
                              </p:par>
                              <p:par>
                                <p:cTn id="48" presetID="8" presetClass="emph" presetSubtype="0" fill="hold" nodeType="withEffect">
                                  <p:stCondLst>
                                    <p:cond delay="1250"/>
                                  </p:stCondLst>
                                  <p:childTnLst>
                                    <p:animRot by="21600000">
                                      <p:cBhvr>
                                        <p:cTn id="49" dur="500" fill="hold"/>
                                        <p:tgtEl>
                                          <p:spTgt spid="43"/>
                                        </p:tgtEl>
                                        <p:attrNameLst>
                                          <p:attrName>r</p:attrName>
                                        </p:attrNameLst>
                                      </p:cBhvr>
                                    </p:animRot>
                                  </p:childTnLst>
                                </p:cTn>
                              </p:par>
                              <p:par>
                                <p:cTn id="50" presetID="0" presetClass="path" presetSubtype="0" accel="50000" decel="50000" fill="hold" nodeType="withEffect">
                                  <p:stCondLst>
                                    <p:cond delay="3000"/>
                                  </p:stCondLst>
                                  <p:childTnLst>
                                    <p:animMotion origin="layout" path="M 1.66667E-6 2.77949E-6 C -0.00729 0.01606 -0.01493 0.03088 -0.02136 0.04818 C -0.02274 0.05126 -0.0217 0.0559 -0.02274 0.05929 C -0.02518 0.06887 -0.0382 0.08246 -0.04271 0.08894 C -0.04757 0.09574 -0.05122 0.10562 -0.05677 0.10902 C -0.06129 0.12106 -0.06754 0.13218 -0.07431 0.14052 C -0.08299 0.16553 -0.09479 0.18653 -0.10452 0.21124 C -0.11181 0.22977 -0.11563 0.25417 -0.12465 0.27053 C -0.12743 0.28598 -0.12361 0.26714 -0.12969 0.28629 C -0.1342 0.30111 -0.12622 0.28412 -0.13333 0.30204 C -0.13646 0.30976 -0.13872 0.31346 -0.14097 0.32242 C -0.14167 0.32582 -0.14236 0.3289 -0.1434 0.33199 C -0.14497 0.33662 -0.14861 0.34558 -0.14861 0.34589 C -0.15018 0.35423 -0.1533 0.36164 -0.15486 0.37029 C -0.15799 0.38696 -0.16181 0.40457 -0.16615 0.42032 C -0.17292 0.47158 -0.18125 0.5352 -0.19757 0.57937 C -0.20139 0.59018 -0.20417 0.60469 -0.20903 0.61365 C -0.21198 0.63002 -0.20781 0.61056 -0.21406 0.62724 C -0.21476 0.6294 -0.21458 0.63218 -0.21528 0.63403 C -0.2184 0.64299 -0.22344 0.65349 -0.22778 0.66121 C -0.23021 0.67418 -0.23768 0.68591 -0.24288 0.69549 C -0.2467 0.70259 -0.24792 0.7063 -0.25313 0.70939 C -0.26545 0.72421 -0.27604 0.74212 -0.2882 0.75695 C -0.30156 0.77301 -0.31649 0.78598 -0.32969 0.80234 C -0.33229 0.80574 -0.33577 0.80451 -0.33854 0.80698 C -0.34653 0.81501 -0.3533 0.82551 -0.3625 0.82952 C -0.37049 0.8394 -0.3809 0.84218 -0.38889 0.85238 C -0.39028 0.85423 -0.39115 0.85763 -0.39254 0.85917 C -0.39531 0.86226 -0.39879 0.86288 -0.40139 0.86596 C -0.40538 0.86998 -0.40851 0.87677 -0.41285 0.87955 C -0.41875 0.88295 -0.4342 0.90024 -0.43924 0.9092 C -0.45052 0.92958 -0.46163 0.95028 -0.47205 0.97282 C -0.47795 0.98517 -0.48229 1.00741 -0.48958 1.01606 C -0.49288 1.0281 -0.49601 1.04076 -0.49965 1.05219 C -0.50104 1.05713 -0.50365 1.06084 -0.50452 1.06578 C -0.5066 1.07628 -0.5092 1.08554 -0.51354 1.09326 C -0.51511 1.10253 -0.51736 1.10685 -0.52101 1.11365 C -0.5224 1.12044 -0.52361 1.12724 -0.52483 1.13403 C -0.52535 1.13681 -0.52726 1.14113 -0.52726 1.14144 " pathEditMode="relative" rAng="0" ptsTypes="ffffffffffffffffffffffffffffffffffffffA">
                                      <p:cBhvr>
                                        <p:cTn id="51" dur="500" fill="hold"/>
                                        <p:tgtEl>
                                          <p:spTgt spid="41"/>
                                        </p:tgtEl>
                                        <p:attrNameLst>
                                          <p:attrName>ppt_x</p:attrName>
                                          <p:attrName>ppt_y</p:attrName>
                                        </p:attrNameLst>
                                      </p:cBhvr>
                                      <p:rCtr x="-26372" y="57041"/>
                                    </p:animMotion>
                                  </p:childTnLst>
                                </p:cTn>
                              </p:par>
                              <p:par>
                                <p:cTn id="52" presetID="8" presetClass="emph" presetSubtype="0" fill="hold" nodeType="withEffect">
                                  <p:stCondLst>
                                    <p:cond delay="3000"/>
                                  </p:stCondLst>
                                  <p:childTnLst>
                                    <p:animRot by="21600000">
                                      <p:cBhvr>
                                        <p:cTn id="53" dur="500" fill="hold"/>
                                        <p:tgtEl>
                                          <p:spTgt spid="41"/>
                                        </p:tgtEl>
                                        <p:attrNameLst>
                                          <p:attrName>r</p:attrName>
                                        </p:attrNameLst>
                                      </p:cBhvr>
                                    </p:animRot>
                                  </p:childTnLst>
                                </p:cTn>
                              </p:par>
                              <p:par>
                                <p:cTn id="54" presetID="0" presetClass="path" presetSubtype="0" accel="50000" decel="50000" fill="hold" nodeType="withEffect">
                                  <p:stCondLst>
                                    <p:cond delay="250"/>
                                  </p:stCondLst>
                                  <p:childTnLst>
                                    <p:animMotion origin="layout" path="M 4.72222E-6 4.93827E-7 C -0.00747 0.01697 -0.01511 0.03272 -0.02153 0.05093 C -0.02309 0.05401 -0.02188 0.05895 -0.02309 0.06265 C -0.02553 0.07253 -0.03855 0.08704 -0.04306 0.09383 C -0.04809 0.10093 -0.05174 0.11111 -0.0573 0.11481 C -0.06181 0.12716 -0.06823 0.13889 -0.075 0.14753 C -0.08369 0.17407 -0.09566 0.19599 -0.10539 0.22191 C -0.11285 0.24167 -0.11667 0.26759 -0.1257 0.28488 C -0.12848 0.30093 -0.12466 0.28117 -0.13073 0.30123 C -0.13542 0.31697 -0.12726 0.29907 -0.13455 0.3179 C -0.13768 0.32593 -0.13994 0.32994 -0.14219 0.3392 C -0.14289 0.3429 -0.14358 0.34599 -0.14462 0.34938 C -0.14619 0.35432 -0.14983 0.36358 -0.14983 0.36389 C -0.15139 0.37284 -0.15452 0.38056 -0.15625 0.38951 C -0.15938 0.4071 -0.1632 0.42562 -0.16754 0.44228 C -0.17431 0.4963 -0.18282 0.56296 -0.19914 0.60957 C -0.20313 0.62099 -0.20591 0.63611 -0.21077 0.64568 C -0.21372 0.66296 -0.20955 0.64228 -0.2158 0.65988 C -0.2165 0.66204 -0.21632 0.66512 -0.21702 0.66697 C -0.22014 0.67654 -0.22535 0.68765 -0.22969 0.69568 C -0.23212 0.70926 -0.23959 0.7216 -0.24497 0.73179 C -0.24879 0.7392 -0.25 0.74321 -0.25521 0.7463 C -0.26771 0.76204 -0.2783 0.78086 -0.29063 0.7966 C -0.304 0.81358 -0.3191 0.82716 -0.33247 0.84444 C -0.33507 0.84784 -0.33855 0.8466 -0.34132 0.84938 C -0.34931 0.85772 -0.35625 0.86883 -0.36546 0.87315 C -0.37344 0.88333 -0.38403 0.88642 -0.39202 0.89691 C -0.39341 0.89907 -0.39428 0.90247 -0.39566 0.90432 C -0.39844 0.90741 -0.40209 0.90802 -0.40469 0.91142 C -0.40869 0.91543 -0.41181 0.92284 -0.41615 0.92562 C -0.42223 0.92932 -0.43768 0.94753 -0.44271 0.95679 C -0.45417 0.97839 -0.46546 1 -0.47587 1.02376 C -0.48178 1.03673 -0.48612 1.06018 -0.49358 1.06914 C -0.49688 1.08179 -0.5 1.09506 -0.50365 1.1071 C -0.50504 1.11235 -0.50764 1.11636 -0.50851 1.1216 C -0.51077 1.13241 -0.51337 1.14228 -0.51771 1.15031 C -0.51928 1.16018 -0.52153 1.16481 -0.52518 1.17191 C -0.52657 1.17901 -0.52778 1.18611 -0.529 1.19321 C -0.52952 1.1963 -0.53143 1.20062 -0.53143 1.20123 " pathEditMode="relative" rAng="0" ptsTypes="ffffffffffffffffffffffffffffffffffffffA">
                                      <p:cBhvr>
                                        <p:cTn id="55" dur="500" fill="hold"/>
                                        <p:tgtEl>
                                          <p:spTgt spid="28"/>
                                        </p:tgtEl>
                                        <p:attrNameLst>
                                          <p:attrName>ppt_x</p:attrName>
                                          <p:attrName>ppt_y</p:attrName>
                                        </p:attrNameLst>
                                      </p:cBhvr>
                                      <p:rCtr x="-26580" y="60062"/>
                                    </p:animMotion>
                                  </p:childTnLst>
                                </p:cTn>
                              </p:par>
                              <p:par>
                                <p:cTn id="56" presetID="8" presetClass="emph" presetSubtype="0" fill="hold" nodeType="withEffect">
                                  <p:stCondLst>
                                    <p:cond delay="250"/>
                                  </p:stCondLst>
                                  <p:childTnLst>
                                    <p:animRot by="21600000">
                                      <p:cBhvr>
                                        <p:cTn id="57" dur="500" fill="hold"/>
                                        <p:tgtEl>
                                          <p:spTgt spid="28"/>
                                        </p:tgtEl>
                                        <p:attrNameLst>
                                          <p:attrName>r</p:attrName>
                                        </p:attrNameLst>
                                      </p:cBhvr>
                                    </p:animRot>
                                  </p:childTnLst>
                                </p:cTn>
                              </p:par>
                              <p:par>
                                <p:cTn id="58" presetID="0" presetClass="path" presetSubtype="0" accel="50000" decel="50000" fill="hold" nodeType="withEffect">
                                  <p:stCondLst>
                                    <p:cond delay="2250"/>
                                  </p:stCondLst>
                                  <p:childTnLst>
                                    <p:animMotion origin="layout" path="M -8.67362E-19 6.34342E-6 C -0.00729 0.00433 -0.01198 0.00958 -0.01841 0.01761 C -0.02309 0.02286 -0.02952 0.02626 -0.0342 0.03243 C -0.03559 0.03429 -0.03629 0.03737 -0.03785 0.03861 C -0.04393 0.0451 -0.05122 0.04757 -0.05729 0.05405 C -0.06268 0.05961 -0.06632 0.06579 -0.07205 0.06918 C -0.07552 0.07567 -0.08229 0.08216 -0.08664 0.08679 C -0.08907 0.08957 -0.09393 0.09544 -0.09393 0.09544 C -0.09479 0.0976 -0.09532 0.10007 -0.09636 0.10192 C -0.09861 0.10532 -0.10191 0.10655 -0.10365 0.11057 C -0.10834 0.12138 -0.1132 0.12879 -0.11962 0.13651 C -0.1224 0.15164 -0.13039 0.16461 -0.13664 0.17573 C -0.13785 0.17758 -0.1382 0.1816 -0.13907 0.18438 C -0.14254 0.19488 -0.14896 0.21063 -0.15365 0.21897 C -0.15539 0.22854 -0.15764 0.23503 -0.16111 0.24275 C -0.16441 0.26066 -0.15973 0.23873 -0.16476 0.25387 C -0.16736 0.2619 -0.16875 0.26962 -0.17205 0.27734 C -0.17587 0.29772 -0.16962 0.26807 -0.17691 0.29031 C -0.17778 0.29309 -0.17743 0.29649 -0.17813 0.29927 C -0.17986 0.30668 -0.18351 0.31347 -0.18542 0.32088 C -0.19427 0.3564 -0.18264 0.31378 -0.18907 0.34497 C -0.18959 0.34744 -0.1908 0.34899 -0.1915 0.35146 C -0.19358 0.35887 -0.19445 0.36752 -0.19636 0.37524 C -0.2 0.39006 -0.20087 0.40705 -0.20608 0.42064 C -0.20851 0.43824 -0.2132 0.45245 -0.21719 0.46851 C -0.22153 0.4858 -0.22327 0.50927 -0.23056 0.52286 C -0.23195 0.53305 -0.23368 0.53707 -0.23785 0.54417 C -0.24011 0.55652 -0.24497 0.56517 -0.24757 0.57691 C -0.25139 0.59358 -0.25729 0.60872 -0.26354 0.6223 C -0.26962 0.6362 -0.27361 0.65133 -0.28056 0.66369 C -0.28229 0.67326 -0.28785 0.67944 -0.2915 0.68747 C -0.29497 0.69488 -0.29532 0.70167 -0.3 0.70723 C -0.30782 0.72823 -0.31789 0.74615 -0.32691 0.7656 C -0.33282 0.77826 -0.33733 0.79309 -0.34393 0.80482 C -0.34532 0.81193 -0.35 0.82428 -0.35 0.82428 C -0.35035 0.82706 -0.35052 0.83015 -0.35122 0.83293 C -0.35261 0.83756 -0.35521 0.84096 -0.35608 0.8459 C -0.35816 0.85671 -0.36042 0.86752 -0.36233 0.87864 C -0.36372 0.89964 -0.36771 0.91847 -0.36962 0.93917 C -0.37118 0.95492 -0.37101 0.96387 -0.37205 0.98055 C -0.3724 0.98704 -0.37431 0.99321 -0.37448 1.00001 C -0.37483 1.02687 -0.37448 1.05343 -0.37448 1.0803 " pathEditMode="relative" ptsTypes="fffffffffffffffffffffffffffffffffffffffffA">
                                      <p:cBhvr>
                                        <p:cTn id="59" dur="500" fill="hold"/>
                                        <p:tgtEl>
                                          <p:spTgt spid="42"/>
                                        </p:tgtEl>
                                        <p:attrNameLst>
                                          <p:attrName>ppt_x</p:attrName>
                                          <p:attrName>ppt_y</p:attrName>
                                        </p:attrNameLst>
                                      </p:cBhvr>
                                    </p:animMotion>
                                  </p:childTnLst>
                                </p:cTn>
                              </p:par>
                              <p:par>
                                <p:cTn id="60" presetID="8" presetClass="emph" presetSubtype="0" fill="hold" nodeType="withEffect">
                                  <p:stCondLst>
                                    <p:cond delay="2250"/>
                                  </p:stCondLst>
                                  <p:childTnLst>
                                    <p:animRot by="21600000">
                                      <p:cBhvr>
                                        <p:cTn id="61" dur="500" fill="hold"/>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年度目标</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aphicFrame>
        <p:nvGraphicFramePr>
          <p:cNvPr id="9" name="表格 8"/>
          <p:cNvGraphicFramePr/>
          <p:nvPr/>
        </p:nvGraphicFramePr>
        <p:xfrm>
          <a:off x="83185" y="678815"/>
          <a:ext cx="8864600" cy="4286885"/>
        </p:xfrm>
        <a:graphic>
          <a:graphicData uri="http://schemas.openxmlformats.org/drawingml/2006/table">
            <a:tbl>
              <a:tblPr firstRow="1" bandRow="1">
                <a:tableStyleId>{1E171933-4619-4E11-9A3F-F7608DF75F80}</a:tableStyleId>
              </a:tblPr>
              <a:tblGrid>
                <a:gridCol w="1470025"/>
                <a:gridCol w="7394575"/>
              </a:tblGrid>
              <a:tr h="328930">
                <a:tc>
                  <a:txBody>
                    <a:bodyPr/>
                    <a:p>
                      <a:pPr indent="0" algn="ctr">
                        <a:buNone/>
                      </a:pPr>
                      <a:r>
                        <a:rPr lang="en-US" sz="1600">
                          <a:latin typeface="微软雅黑" panose="020B0503020204020204" pitchFamily="34" charset="-122"/>
                          <a:ea typeface="微软雅黑" panose="020B0503020204020204" pitchFamily="34" charset="-122"/>
                        </a:rPr>
                        <a:t>项目</a:t>
                      </a:r>
                      <a:endParaRPr lang="en-US" altLang="en-US" sz="1600">
                        <a:latin typeface="微软雅黑" panose="020B0503020204020204" pitchFamily="34" charset="-122"/>
                        <a:ea typeface="微软雅黑" panose="020B0503020204020204" pitchFamily="34" charset="-122"/>
                      </a:endParaRPr>
                    </a:p>
                  </a:txBody>
                  <a:tcPr marL="68580" marR="68580" marT="0" marB="0" anchor="ctr" anchorCtr="0">
                    <a:solidFill>
                      <a:schemeClr val="bg1">
                        <a:lumMod val="50000"/>
                      </a:schemeClr>
                    </a:solidFill>
                  </a:tcPr>
                </a:tc>
                <a:tc>
                  <a:txBody>
                    <a:bodyPr/>
                    <a:p>
                      <a:pPr indent="0" algn="ctr">
                        <a:buNone/>
                      </a:pPr>
                      <a:r>
                        <a:rPr lang="en-US" sz="1600">
                          <a:latin typeface="微软雅黑" panose="020B0503020204020204" pitchFamily="34" charset="-122"/>
                          <a:ea typeface="微软雅黑" panose="020B0503020204020204" pitchFamily="34" charset="-122"/>
                          <a:cs typeface="微软雅黑" panose="020B0503020204020204" pitchFamily="34" charset="-122"/>
                        </a:rPr>
                        <a:t>2018.9—2019.8年度目标</a:t>
                      </a:r>
                      <a:endParaRPr lang="en-US"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nchorCtr="0">
                    <a:solidFill>
                      <a:schemeClr val="bg1">
                        <a:lumMod val="50000"/>
                      </a:schemeClr>
                    </a:solidFill>
                  </a:tcPr>
                </a:tc>
              </a:tr>
              <a:tr h="465455">
                <a:tc>
                  <a:txBody>
                    <a:bodyPr/>
                    <a:p>
                      <a:pPr indent="0" algn="ctr">
                        <a:buNone/>
                      </a:pPr>
                      <a:r>
                        <a:rPr lang="en-US" sz="1400" b="1" dirty="0" err="1">
                          <a:solidFill>
                            <a:srgbClr val="000000"/>
                          </a:solidFill>
                          <a:latin typeface="楷体" panose="02010609060101010101" pitchFamily="49" charset="-122"/>
                          <a:ea typeface="楷体" panose="02010609060101010101" pitchFamily="49" charset="-122"/>
                        </a:rPr>
                        <a:t>学校文化与特色项目建设</a:t>
                      </a:r>
                      <a:endParaRPr lang="en-US" altLang="en-US" sz="1400" b="1" dirty="0" err="1">
                        <a:solidFill>
                          <a:srgbClr val="000000"/>
                        </a:solidFill>
                        <a:latin typeface="楷体" panose="02010609060101010101" pitchFamily="49" charset="-122"/>
                        <a:ea typeface="楷体" panose="02010609060101010101" pitchFamily="49" charset="-122"/>
                      </a:endParaRPr>
                    </a:p>
                  </a:txBody>
                  <a:tcPr marL="68580" marR="68580" marT="0" marB="0" anchor="ctr" anchorCtr="0"/>
                </a:tc>
                <a:tc>
                  <a:txBody>
                    <a:bodyPr/>
                    <a:p>
                      <a:pPr indent="0">
                        <a:lnSpc>
                          <a:spcPct val="120000"/>
                        </a:lnSpc>
                        <a:buNone/>
                      </a:pPr>
                      <a:r>
                        <a:rPr lang="en-US" sz="1200" b="1">
                          <a:solidFill>
                            <a:srgbClr val="000000"/>
                          </a:solidFill>
                          <a:latin typeface="楷体" panose="02010609060101010101" pitchFamily="49" charset="-122"/>
                          <a:ea typeface="楷体" panose="02010609060101010101" pitchFamily="49" charset="-122"/>
                          <a:cs typeface="楷体" panose="02010609060101010101" pitchFamily="49" charset="-122"/>
                        </a:rPr>
                        <a:t>1.构建基于精神力系统下的学校文化执行力系统。2.在老校区改造中推进两个校区四季连廊的整体规划和实施。3. 统整课程和融合特色项目，系统架构和实施“善真少儿科学院”特色品牌。</a:t>
                      </a:r>
                      <a:endParaRPr lang="en-US" altLang="en-US" sz="1200" b="1">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525780">
                <a:tc>
                  <a:txBody>
                    <a:bodyPr/>
                    <a:p>
                      <a:pPr indent="0" algn="ctr">
                        <a:buNone/>
                      </a:pPr>
                      <a:r>
                        <a:rPr lang="en-US" sz="1400" b="1" dirty="0" err="1">
                          <a:solidFill>
                            <a:srgbClr val="000000"/>
                          </a:solidFill>
                          <a:latin typeface="楷体" panose="02010609060101010101" pitchFamily="49" charset="-122"/>
                          <a:ea typeface="楷体" panose="02010609060101010101" pitchFamily="49" charset="-122"/>
                        </a:rPr>
                        <a:t>管理变革与领导团队建设</a:t>
                      </a:r>
                      <a:endParaRPr lang="en-US" altLang="en-US" sz="1400" b="1" dirty="0" err="1">
                        <a:solidFill>
                          <a:srgbClr val="000000"/>
                        </a:solidFill>
                        <a:latin typeface="楷体" panose="02010609060101010101" pitchFamily="49" charset="-122"/>
                        <a:ea typeface="楷体" panose="02010609060101010101" pitchFamily="49" charset="-122"/>
                      </a:endParaRPr>
                    </a:p>
                  </a:txBody>
                  <a:tcPr marL="68580" marR="68580" marT="0" marB="0" anchor="ctr" anchorCtr="0"/>
                </a:tc>
                <a:tc>
                  <a:txBody>
                    <a:bodyPr/>
                    <a:p>
                      <a:pPr indent="0">
                        <a:lnSpc>
                          <a:spcPct val="120000"/>
                        </a:lnSpc>
                        <a:buNone/>
                      </a:pPr>
                      <a:r>
                        <a:rPr lang="en-US" sz="1200" b="1">
                          <a:solidFill>
                            <a:srgbClr val="000000"/>
                          </a:solidFill>
                          <a:latin typeface="楷体" panose="02010609060101010101" pitchFamily="49" charset="-122"/>
                          <a:ea typeface="楷体" panose="02010609060101010101" pitchFamily="49" charset="-122"/>
                          <a:cs typeface="楷体" panose="02010609060101010101" pitchFamily="49" charset="-122"/>
                        </a:rPr>
                        <a:t>1.三年发展规划接受终期评估，形成新三年主动发展规划集。2.召开教代会，修订《制度汇编》，提升制度建设价值。3.高质量创建“江苏省健康促进金奖学校”“江苏省绿色学校”“常州市首批文明校园”。</a:t>
                      </a:r>
                      <a:endParaRPr lang="en-US" altLang="en-US" sz="1200" b="1">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1095375">
                <a:tc>
                  <a:txBody>
                    <a:bodyPr/>
                    <a:p>
                      <a:pPr indent="0" algn="ctr">
                        <a:buNone/>
                      </a:pPr>
                      <a:r>
                        <a:rPr lang="en-US" sz="1400" b="1">
                          <a:solidFill>
                            <a:srgbClr val="000000"/>
                          </a:solidFill>
                          <a:latin typeface="楷体" panose="02010609060101010101" pitchFamily="49" charset="-122"/>
                          <a:ea typeface="楷体" panose="02010609060101010101" pitchFamily="49" charset="-122"/>
                        </a:rPr>
                        <a:t>课程教学改革与教师队伍建设</a:t>
                      </a:r>
                      <a:endParaRPr lang="en-US" altLang="en-US" sz="1400" b="1">
                        <a:solidFill>
                          <a:srgbClr val="000000"/>
                        </a:solidFill>
                        <a:latin typeface="楷体" panose="02010609060101010101" pitchFamily="49" charset="-122"/>
                        <a:ea typeface="楷体" panose="02010609060101010101" pitchFamily="49" charset="-122"/>
                      </a:endParaRPr>
                    </a:p>
                  </a:txBody>
                  <a:tcPr marL="68580" marR="68580" marT="0" marB="0" anchor="ctr" anchorCtr="0"/>
                </a:tc>
                <a:tc>
                  <a:txBody>
                    <a:bodyPr/>
                    <a:p>
                      <a:pPr indent="0">
                        <a:lnSpc>
                          <a:spcPct val="120000"/>
                        </a:lnSpc>
                        <a:buNone/>
                      </a:pPr>
                      <a:r>
                        <a:rPr lang="en-US" sz="1200" b="1">
                          <a:solidFill>
                            <a:srgbClr val="000000"/>
                          </a:solidFill>
                          <a:latin typeface="楷体" panose="02010609060101010101" pitchFamily="49" charset="-122"/>
                          <a:ea typeface="楷体" panose="02010609060101010101" pitchFamily="49" charset="-122"/>
                          <a:cs typeface="楷体" panose="02010609060101010101" pitchFamily="49" charset="-122"/>
                        </a:rPr>
                        <a:t>1.根据培养目标，完善学校课程体系，进一步丰富和完善“畅玩乐享”主题课程体系，力争成为市区主动发展项目优秀案例，尝试开发食育课程。2.落实专题研究，持续关注课堂转型研究。强化教研组长的领导力和执行力。 3. 改革学业评价机制，初步建立校本化的学业质量标准体系。4．在教师“个人三年专业成长规划”制定和论证中，形成学校“教师梯队建设”方案和实施策略。5．提升“青年教师成长团”“薛小讲坛”的效能，新增6人左右的校级骨干教师群体及五级梯队培养对象。</a:t>
                      </a:r>
                      <a:endParaRPr lang="en-US" altLang="en-US" sz="1200" b="1">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1095375">
                <a:tc>
                  <a:txBody>
                    <a:bodyPr/>
                    <a:p>
                      <a:pPr indent="0" algn="ctr">
                        <a:buNone/>
                      </a:pPr>
                      <a:r>
                        <a:rPr lang="en-US" sz="1400" b="1">
                          <a:solidFill>
                            <a:srgbClr val="000000"/>
                          </a:solidFill>
                          <a:latin typeface="楷体" panose="02010609060101010101" pitchFamily="49" charset="-122"/>
                          <a:ea typeface="楷体" panose="02010609060101010101" pitchFamily="49" charset="-122"/>
                        </a:rPr>
                        <a:t>学生工作改革与班级建设</a:t>
                      </a:r>
                      <a:endParaRPr lang="en-US" altLang="en-US" sz="1400" b="1">
                        <a:solidFill>
                          <a:srgbClr val="000000"/>
                        </a:solidFill>
                        <a:latin typeface="楷体" panose="02010609060101010101" pitchFamily="49" charset="-122"/>
                        <a:ea typeface="楷体" panose="02010609060101010101" pitchFamily="49" charset="-122"/>
                      </a:endParaRPr>
                    </a:p>
                  </a:txBody>
                  <a:tcPr marL="68580" marR="68580" marT="0" marB="0" anchor="ctr" anchorCtr="0"/>
                </a:tc>
                <a:tc>
                  <a:txBody>
                    <a:bodyPr/>
                    <a:p>
                      <a:pPr indent="0">
                        <a:lnSpc>
                          <a:spcPct val="120000"/>
                        </a:lnSpc>
                        <a:buNone/>
                      </a:pPr>
                      <a:r>
                        <a:rPr lang="en-US" sz="1200" b="1">
                          <a:solidFill>
                            <a:srgbClr val="000000"/>
                          </a:solidFill>
                          <a:latin typeface="楷体" panose="02010609060101010101" pitchFamily="49" charset="-122"/>
                          <a:ea typeface="楷体" panose="02010609060101010101" pitchFamily="49" charset="-122"/>
                          <a:cs typeface="楷体" panose="02010609060101010101" pitchFamily="49" charset="-122"/>
                        </a:rPr>
                        <a:t>1.借助“三精”课题的研究，深入进行学生工作课题研究，形成阶段研究成果。2.形成学校层面的活动序列及不同年级学生的发展要求和活动目标及序列活动，使年段特点更加鲜明，年级特色得到进一步彰显。3.借助课间志愿者岗位建设，促进学生自主管理，形成较有序的课间生活。4.继续加强班主任工作室的建设，培养2—3名学生立场鲜明、整合融通能力强、研究意识强、勇于探索学生工作新领域的班主任，为开展学生工作提供先进的经验和案例。</a:t>
                      </a:r>
                      <a:endParaRPr lang="en-US" altLang="en-US" sz="1200" b="1">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775970">
                <a:tc>
                  <a:txBody>
                    <a:bodyPr/>
                    <a:p>
                      <a:pPr indent="0" algn="ctr">
                        <a:buNone/>
                      </a:pPr>
                      <a:r>
                        <a:rPr lang="en-US" sz="1400" b="1">
                          <a:solidFill>
                            <a:srgbClr val="000000"/>
                          </a:solidFill>
                          <a:latin typeface="楷体" panose="02010609060101010101" pitchFamily="49" charset="-122"/>
                          <a:ea typeface="楷体" panose="02010609060101010101" pitchFamily="49" charset="-122"/>
                        </a:rPr>
                        <a:t>后期管理与服务保障</a:t>
                      </a:r>
                      <a:endParaRPr lang="en-US" altLang="en-US" sz="1400" b="1">
                        <a:solidFill>
                          <a:srgbClr val="000000"/>
                        </a:solidFill>
                        <a:latin typeface="楷体" panose="02010609060101010101" pitchFamily="49" charset="-122"/>
                        <a:ea typeface="楷体" panose="02010609060101010101" pitchFamily="49" charset="-122"/>
                      </a:endParaRPr>
                    </a:p>
                  </a:txBody>
                  <a:tcPr marL="68580" marR="68580" marT="0" marB="0" anchor="ctr" anchorCtr="0"/>
                </a:tc>
                <a:tc>
                  <a:txBody>
                    <a:bodyPr/>
                    <a:p>
                      <a:pPr indent="0">
                        <a:lnSpc>
                          <a:spcPct val="120000"/>
                        </a:lnSpc>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1.协助政府做好改扩建工程项目，完成立项招标等工作。做好校园安全教育及防范措施。2.完善奥园校区的文化设计和布置。完成2019年秋学期扩班设施设备的添置和更新计划。3. 完善后勤服务管理制度，营造良好校务管理秩序。4.改善我校信息技术基础设施，营造网络化、数字化、个性化、终身化的智慧教育环境。</a:t>
                      </a:r>
                      <a:endParaRPr lang="en-US" alt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年度目标</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aphicFrame>
        <p:nvGraphicFramePr>
          <p:cNvPr id="9" name="表格 8"/>
          <p:cNvGraphicFramePr/>
          <p:nvPr/>
        </p:nvGraphicFramePr>
        <p:xfrm>
          <a:off x="83185" y="678815"/>
          <a:ext cx="8864600" cy="4361180"/>
        </p:xfrm>
        <a:graphic>
          <a:graphicData uri="http://schemas.openxmlformats.org/drawingml/2006/table">
            <a:tbl>
              <a:tblPr firstRow="1" bandRow="1">
                <a:tableStyleId>{1E171933-4619-4E11-9A3F-F7608DF75F80}</a:tableStyleId>
              </a:tblPr>
              <a:tblGrid>
                <a:gridCol w="1470025"/>
                <a:gridCol w="7394575"/>
              </a:tblGrid>
              <a:tr h="288290">
                <a:tc>
                  <a:txBody>
                    <a:bodyPr/>
                    <a:p>
                      <a:pPr algn="ctr">
                        <a:buNone/>
                      </a:pPr>
                      <a:r>
                        <a:rPr lang="en-US" sz="1600">
                          <a:latin typeface="微软雅黑" panose="020B0503020204020204" pitchFamily="34" charset="-122"/>
                          <a:ea typeface="微软雅黑" panose="020B0503020204020204" pitchFamily="34" charset="-122"/>
                          <a:cs typeface="微软雅黑" panose="020B0503020204020204" pitchFamily="34" charset="-122"/>
                        </a:rPr>
                        <a:t>项目</a:t>
                      </a:r>
                      <a:endParaRPr 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nchorCtr="0">
                    <a:solidFill>
                      <a:schemeClr val="bg1">
                        <a:lumMod val="50000"/>
                      </a:schemeClr>
                    </a:solidFill>
                  </a:tcPr>
                </a:tc>
                <a:tc>
                  <a:txBody>
                    <a:bodyPr/>
                    <a:p>
                      <a:pPr algn="ctr">
                        <a:buNone/>
                      </a:pPr>
                      <a:r>
                        <a:rPr lang="en-US" sz="1600">
                          <a:latin typeface="微软雅黑" panose="020B0503020204020204" pitchFamily="34" charset="-122"/>
                          <a:ea typeface="微软雅黑" panose="020B0503020204020204" pitchFamily="34" charset="-122"/>
                          <a:cs typeface="微软雅黑" panose="020B0503020204020204" pitchFamily="34" charset="-122"/>
                        </a:rPr>
                        <a:t>2019.9—2020.8年度目标</a:t>
                      </a:r>
                      <a:endParaRPr 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nchorCtr="0">
                    <a:solidFill>
                      <a:schemeClr val="bg1">
                        <a:lumMod val="50000"/>
                      </a:schemeClr>
                    </a:solidFill>
                  </a:tcPr>
                </a:tc>
              </a:tr>
              <a:tr h="657225">
                <a:tc>
                  <a:txBody>
                    <a:bodyPr/>
                    <a:p>
                      <a:pPr algn="ctr">
                        <a:buNone/>
                      </a:pPr>
                      <a:r>
                        <a:rPr lang="en-US" sz="1400" b="1">
                          <a:solidFill>
                            <a:srgbClr val="000000"/>
                          </a:solidFill>
                          <a:latin typeface="楷体" panose="02010609060101010101" pitchFamily="49" charset="-122"/>
                          <a:ea typeface="楷体" panose="02010609060101010101" pitchFamily="49" charset="-122"/>
                        </a:rPr>
                        <a:t>学校文化与特色项目建设</a:t>
                      </a:r>
                      <a:endParaRPr lang="en-US" sz="1400" b="1">
                        <a:solidFill>
                          <a:srgbClr val="000000"/>
                        </a:solidFill>
                        <a:latin typeface="楷体" panose="02010609060101010101" pitchFamily="49" charset="-122"/>
                        <a:ea typeface="楷体" panose="02010609060101010101" pitchFamily="49" charset="-122"/>
                      </a:endParaRPr>
                    </a:p>
                  </a:txBody>
                  <a:tcPr marL="68580" marR="68580" marT="0" marB="0" anchor="ctr" anchorCtr="0"/>
                </a:tc>
                <a:tc>
                  <a:txBody>
                    <a:bodyPr/>
                    <a:p>
                      <a:pPr algn="l">
                        <a:lnSpc>
                          <a:spcPct val="120000"/>
                        </a:lnSpc>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1.优化学校的视觉形象，让学校环境，师生日常行为与文化相融相生。2. 形成学校文化建设纲要，内含学校文化引领下的“精神力”“执行力”“形象力”系统。3. 挖掘和转化“善真少儿科学院”特色品牌项目创建中的育人价值，让学校特色品牌系列项目成为学校发展，师生成长的平台。</a:t>
                      </a:r>
                      <a:endPar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461010">
                <a:tc>
                  <a:txBody>
                    <a:bodyPr/>
                    <a:p>
                      <a:pPr algn="ctr">
                        <a:buNone/>
                      </a:pPr>
                      <a:r>
                        <a:rPr lang="en-US" sz="1400" b="1">
                          <a:solidFill>
                            <a:srgbClr val="000000"/>
                          </a:solidFill>
                          <a:latin typeface="楷体" panose="02010609060101010101" pitchFamily="49" charset="-122"/>
                          <a:ea typeface="楷体" panose="02010609060101010101" pitchFamily="49" charset="-122"/>
                        </a:rPr>
                        <a:t>管理变革与领导团队建设</a:t>
                      </a:r>
                      <a:endParaRPr lang="en-US" sz="1400" b="1">
                        <a:solidFill>
                          <a:srgbClr val="000000"/>
                        </a:solidFill>
                        <a:latin typeface="楷体" panose="02010609060101010101" pitchFamily="49" charset="-122"/>
                        <a:ea typeface="楷体" panose="02010609060101010101" pitchFamily="49" charset="-122"/>
                      </a:endParaRPr>
                    </a:p>
                  </a:txBody>
                  <a:tcPr marL="68580" marR="68580" marT="0" marB="0" anchor="ctr" anchorCtr="0"/>
                </a:tc>
                <a:tc>
                  <a:txBody>
                    <a:bodyPr/>
                    <a:p>
                      <a:pPr algn="l">
                        <a:lnSpc>
                          <a:spcPct val="120000"/>
                        </a:lnSpc>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1.全面提升新一届中层团队的领导力，基层管理者的组织策划力、课程开发能力、研究创新力。2.课程与教学条线、学生工作条线出版研究成果集。3.高品质通过区中小学素质教育督导考核。</a:t>
                      </a:r>
                      <a:endPar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1314450">
                <a:tc>
                  <a:txBody>
                    <a:bodyPr/>
                    <a:p>
                      <a:pPr algn="ctr">
                        <a:buNone/>
                      </a:pPr>
                      <a:r>
                        <a:rPr lang="en-US" sz="1400" b="1">
                          <a:solidFill>
                            <a:srgbClr val="000000"/>
                          </a:solidFill>
                          <a:latin typeface="楷体" panose="02010609060101010101" pitchFamily="49" charset="-122"/>
                          <a:ea typeface="楷体" panose="02010609060101010101" pitchFamily="49" charset="-122"/>
                        </a:rPr>
                        <a:t>课程教学改革与教师队伍建设</a:t>
                      </a:r>
                      <a:endParaRPr lang="en-US" sz="1400" b="1">
                        <a:solidFill>
                          <a:srgbClr val="000000"/>
                        </a:solidFill>
                        <a:latin typeface="楷体" panose="02010609060101010101" pitchFamily="49" charset="-122"/>
                        <a:ea typeface="楷体" panose="02010609060101010101" pitchFamily="49" charset="-122"/>
                      </a:endParaRPr>
                    </a:p>
                  </a:txBody>
                  <a:tcPr marL="68580" marR="68580" marT="0" marB="0" anchor="ctr" anchorCtr="0"/>
                </a:tc>
                <a:tc>
                  <a:txBody>
                    <a:bodyPr/>
                    <a:p>
                      <a:pPr algn="l">
                        <a:lnSpc>
                          <a:spcPct val="120000"/>
                        </a:lnSpc>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开发和优化与学校持续发展、特色品牌创建相适应的特色课程，研发出适合薛小学子的精品农耕课程，“口语交际”要争取成为区精品校本课程。2.深化“新基础教育”理念，凸显“有向开放、结构灵活、综合融通”的善真课堂特质，争创市校本教研先进集体，出台各学科《教师教学指导手册》。3.在不断实践、提炼中丰富学生“年段目标培养序列”和“学生课堂新常规序列”，并且创生新的课堂评价表。4.提炼“教师梯队建设”中的经验，形成“青年教师成长团”的工作机制。5.评估骨干教师发展现状，再确定6人左右为校区市骨干教师培养对象。</a:t>
                      </a:r>
                      <a:endPar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960120">
                <a:tc>
                  <a:txBody>
                    <a:bodyPr/>
                    <a:p>
                      <a:pPr algn="ctr">
                        <a:buNone/>
                      </a:pPr>
                      <a:r>
                        <a:rPr lang="en-US" sz="1400" b="1">
                          <a:solidFill>
                            <a:srgbClr val="000000"/>
                          </a:solidFill>
                          <a:latin typeface="楷体" panose="02010609060101010101" pitchFamily="49" charset="-122"/>
                          <a:ea typeface="楷体" panose="02010609060101010101" pitchFamily="49" charset="-122"/>
                        </a:rPr>
                        <a:t>学生工作改革与班级建设</a:t>
                      </a:r>
                      <a:endParaRPr lang="en-US" sz="1400" b="1">
                        <a:solidFill>
                          <a:srgbClr val="000000"/>
                        </a:solidFill>
                        <a:latin typeface="楷体" panose="02010609060101010101" pitchFamily="49" charset="-122"/>
                        <a:ea typeface="楷体" panose="02010609060101010101" pitchFamily="49" charset="-122"/>
                      </a:endParaRPr>
                    </a:p>
                  </a:txBody>
                  <a:tcPr marL="68580" marR="68580" marT="0" marB="0" anchor="ctr" anchorCtr="0"/>
                </a:tc>
                <a:tc>
                  <a:txBody>
                    <a:bodyPr/>
                    <a:p>
                      <a:pPr algn="l">
                        <a:lnSpc>
                          <a:spcPct val="120000"/>
                        </a:lnSpc>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借助“畅玩乐享”主题活动建设，打造校级及年级品牌活动各1~2个，形成优质资源库。2.学生借助各层级的岗位锻炼，能力及公民素养有明显提升。一个中队能在区优秀中队评比中获得“优秀中队“称号。3.借助优秀班主任工作室的项目建设，各项活动的组织与开展等，培养2名在区域内有一定影响力的骨干班主任。</a:t>
                      </a:r>
                      <a:endPar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680085">
                <a:tc>
                  <a:txBody>
                    <a:bodyPr/>
                    <a:p>
                      <a:pPr indent="0" algn="ctr">
                        <a:buNone/>
                      </a:pPr>
                      <a:r>
                        <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rPr>
                        <a:t>后期管理与服务保障</a:t>
                      </a:r>
                      <a:endPar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c>
                  <a:txBody>
                    <a:bodyPr/>
                    <a:p>
                      <a:pPr algn="l">
                        <a:lnSpc>
                          <a:spcPct val="120000"/>
                        </a:lnSpc>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继续协助政府做好本部改扩建一期工程，做好校园安全教育及防范。2.做好改扩建校舍的弱电等方案，完成相关设施设备的采购和更新。3.优化服务方式，提高服务质量，提升服务效率。4.扩大优质资源覆盖面，推进信息技术与教育教学、管理的融合，提高教育教学质量。</a:t>
                      </a:r>
                      <a:endPar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年度目标</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graphicFrame>
        <p:nvGraphicFramePr>
          <p:cNvPr id="9" name="表格 8"/>
          <p:cNvGraphicFramePr/>
          <p:nvPr/>
        </p:nvGraphicFramePr>
        <p:xfrm>
          <a:off x="83185" y="678815"/>
          <a:ext cx="8864600" cy="4359275"/>
        </p:xfrm>
        <a:graphic>
          <a:graphicData uri="http://schemas.openxmlformats.org/drawingml/2006/table">
            <a:tbl>
              <a:tblPr firstRow="1" bandRow="1">
                <a:tableStyleId>{1E171933-4619-4E11-9A3F-F7608DF75F80}</a:tableStyleId>
              </a:tblPr>
              <a:tblGrid>
                <a:gridCol w="1470025"/>
                <a:gridCol w="7394575"/>
              </a:tblGrid>
              <a:tr h="304800">
                <a:tc>
                  <a:txBody>
                    <a:bodyPr/>
                    <a:p>
                      <a:pPr algn="ctr">
                        <a:buNone/>
                      </a:pPr>
                      <a:r>
                        <a:rPr lang="en-US" sz="1600">
                          <a:latin typeface="微软雅黑" panose="020B0503020204020204" pitchFamily="34" charset="-122"/>
                          <a:ea typeface="微软雅黑" panose="020B0503020204020204" pitchFamily="34" charset="-122"/>
                          <a:cs typeface="微软雅黑" panose="020B0503020204020204" pitchFamily="34" charset="-122"/>
                        </a:rPr>
                        <a:t>项目</a:t>
                      </a:r>
                      <a:endParaRPr 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nchorCtr="0">
                    <a:solidFill>
                      <a:schemeClr val="bg1">
                        <a:lumMod val="50000"/>
                      </a:schemeClr>
                    </a:solidFill>
                  </a:tcPr>
                </a:tc>
                <a:tc>
                  <a:txBody>
                    <a:bodyPr/>
                    <a:p>
                      <a:pPr algn="ctr">
                        <a:buNone/>
                      </a:pPr>
                      <a:r>
                        <a:rPr lang="en-US" sz="1600">
                          <a:latin typeface="微软雅黑" panose="020B0503020204020204" pitchFamily="34" charset="-122"/>
                          <a:ea typeface="微软雅黑" panose="020B0503020204020204" pitchFamily="34" charset="-122"/>
                          <a:cs typeface="微软雅黑" panose="020B0503020204020204" pitchFamily="34" charset="-122"/>
                        </a:rPr>
                        <a:t>2020.9—2021.8年度目标</a:t>
                      </a:r>
                      <a:endParaRPr 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nchorCtr="0">
                    <a:solidFill>
                      <a:schemeClr val="bg1">
                        <a:lumMod val="50000"/>
                      </a:schemeClr>
                    </a:solidFill>
                  </a:tcPr>
                </a:tc>
              </a:tr>
              <a:tr h="438150">
                <a:tc>
                  <a:txBody>
                    <a:bodyPr/>
                    <a:p>
                      <a:pPr algn="ctr">
                        <a:buNone/>
                      </a:pPr>
                      <a:r>
                        <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rPr>
                        <a:t>学校文化与特色项目建设</a:t>
                      </a:r>
                      <a:endPar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c>
                  <a:txBody>
                    <a:bodyPr/>
                    <a:p>
                      <a:pPr algn="l">
                        <a:lnSpc>
                          <a:spcPct val="120000"/>
                        </a:lnSpc>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1.在日常实践和集群合作中梳理、提炼，学校文化的核心表达。文化理念能有机渗透在师生的价值观、思维方式和行为方式中。2.“善真少儿科学院”特色品牌在省市区有一定影响力。</a:t>
                      </a:r>
                      <a:endPar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487680">
                <a:tc>
                  <a:txBody>
                    <a:bodyPr/>
                    <a:p>
                      <a:pPr algn="ctr">
                        <a:buNone/>
                      </a:pPr>
                      <a:r>
                        <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rPr>
                        <a:t>管理变革与领导团队建设</a:t>
                      </a:r>
                      <a:endPar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c>
                  <a:txBody>
                    <a:bodyPr/>
                    <a:p>
                      <a:pPr algn="l">
                        <a:lnSpc>
                          <a:spcPct val="120000"/>
                        </a:lnSpc>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1.形成管理微课题研究成果集。2.校级领导及中层团队领导力实现跨越式发展，形成具有薛小特质的团队管理新文化。3.创建 “常州市生态文明示范校”。</a:t>
                      </a:r>
                      <a:endPar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1095375">
                <a:tc>
                  <a:txBody>
                    <a:bodyPr/>
                    <a:p>
                      <a:pPr algn="ctr">
                        <a:buNone/>
                      </a:pPr>
                      <a:r>
                        <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rPr>
                        <a:t>课程教学改革与教师队伍建设</a:t>
                      </a:r>
                      <a:endPar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c>
                  <a:txBody>
                    <a:bodyPr/>
                    <a:p>
                      <a:pPr algn="l">
                        <a:lnSpc>
                          <a:spcPct val="120000"/>
                        </a:lnSpc>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完善和丰富有薛小特色的学校课程体系，新增2-3门特色课程，努力创建“启思明理，手脑协同”的数学实验课程基地，编写《食育》校本教材。2.全面梳理各学科研究资源，建设精品课例资源库，形成“学科育人价值开发与转化”案例集。 3.完善校本化的学业质量评价体系，建构学生评价改革的“薛小”样本。4．在总结“教师三年发展规划”中评估“教师梯队建设”现状，提炼“青年教师成长团”工作成果。5.新增5名以上市区五级梯队老师。</a:t>
                      </a:r>
                      <a:endPar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1314450">
                <a:tc>
                  <a:txBody>
                    <a:bodyPr/>
                    <a:p>
                      <a:pPr algn="ctr">
                        <a:buNone/>
                      </a:pPr>
                      <a:r>
                        <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rPr>
                        <a:t>学生工作改革与班级建设</a:t>
                      </a:r>
                      <a:endPar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c>
                  <a:txBody>
                    <a:bodyPr/>
                    <a:p>
                      <a:pPr algn="l">
                        <a:lnSpc>
                          <a:spcPct val="120000"/>
                        </a:lnSpc>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借助“名班主任“的评选，争取有3—5名班主任能成为学生工作的领头雁，成为市骨干班主任、高级班主任、特级班主任。2．进一步提升班主任、任课老师的整体育德能力和科研水平，能在市级班主任基本功竞赛中获奖。3．借助阵地建设及岗位建设、活动体验、“薛小最美少年”的评选等，形成富有薛小善真特色的校园新生活。能彰显薛小“上善明真，健美智创”的学生品质，小干部的工作能力有明显提升，在市优秀少先队员评选中能脱颖而出。4．深入开展志愿服务活动，拓宽渠道，创新实施，形成在市、区有一定影响的品牌项目。</a:t>
                      </a:r>
                      <a:endPar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r h="718820">
                <a:tc>
                  <a:txBody>
                    <a:bodyPr/>
                    <a:p>
                      <a:pPr algn="ctr">
                        <a:buNone/>
                      </a:pPr>
                      <a:r>
                        <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rPr>
                        <a:t>后期管理与服务保障</a:t>
                      </a:r>
                      <a:endParaRPr lang="en-US" sz="14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c>
                  <a:txBody>
                    <a:bodyPr/>
                    <a:p>
                      <a:pPr indent="0">
                        <a:buNone/>
                      </a:pPr>
                      <a:r>
                        <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rPr>
                        <a:t>1.在政府支持下完成一期改造工程的装修装饰，确保2021年秋学期能投入使用。2.完成一期改扩建校舍设施设备的采购，并安装配置到位，满足正常教育教学的需求。3. 增强主动服务意识创新工作方法，体现智慧管理服务理念。4.提升教育治理水平，建设并创建江苏省智慧校园标准校。</a:t>
                      </a:r>
                      <a:endParaRPr lang="en-US" sz="12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 name="Picture 2" descr="\\Sy\f\常用内页素材5\00004副本.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7737"/>
            <a:ext cx="9145588" cy="522219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5663889" flipH="1">
            <a:off x="3681261" y="568608"/>
            <a:ext cx="2000385" cy="189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F:\360安全浏览器下载\水墨\1402\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1394" y="1886744"/>
            <a:ext cx="833815" cy="444724"/>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594" y="1072576"/>
            <a:ext cx="370393" cy="890368"/>
          </a:xfrm>
          <a:prstGeom prst="rect">
            <a:avLst/>
          </a:prstGeom>
        </p:spPr>
      </p:pic>
      <p:pic>
        <p:nvPicPr>
          <p:cNvPr id="4098" name="Picture 2" descr="\\Sy\e\我图PPT\00001PNG素材\中国风\古典边框.png"/>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286794" y="2439728"/>
            <a:ext cx="4627553" cy="818616"/>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3596110" y="2621196"/>
            <a:ext cx="2087880" cy="460375"/>
          </a:xfrm>
          <a:prstGeom prst="rect">
            <a:avLst/>
          </a:prstGeom>
        </p:spPr>
        <p:txBody>
          <a:bodyPr wrap="none">
            <a:spAutoFit/>
            <a:scene3d>
              <a:camera prst="orthographicFront"/>
              <a:lightRig rig="threePt" dir="t"/>
            </a:scene3d>
          </a:bodyPr>
          <a:lstStyle/>
          <a:p>
            <a:pPr fontAlgn="auto">
              <a:lnSpc>
                <a:spcPct val="80000"/>
              </a:lnSpc>
              <a:spcBef>
                <a:spcPts val="0"/>
              </a:spcBef>
              <a:spcAft>
                <a:spcPts val="0"/>
              </a:spcAft>
              <a:defRPr/>
            </a:pPr>
            <a:r>
              <a:rPr lang="zh-CN" altLang="en-US" sz="3000" b="1" kern="0" baseline="0" dirty="0">
                <a:ln w="9525">
                  <a:solidFill>
                    <a:schemeClr val="bg1"/>
                  </a:solidFill>
                  <a:prstDash val="solid"/>
                </a:ln>
                <a:solidFill>
                  <a:srgbClr val="0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基础与现状</a:t>
            </a:r>
            <a:endParaRPr lang="zh-CN" altLang="en-US" sz="3000" b="1" kern="0" baseline="0" dirty="0">
              <a:ln w="9525">
                <a:solidFill>
                  <a:schemeClr val="bg1"/>
                </a:solidFill>
                <a:prstDash val="solid"/>
              </a:ln>
              <a:solidFill>
                <a:srgbClr val="0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p:txBody>
      </p:sp>
      <p:pic>
        <p:nvPicPr>
          <p:cNvPr id="26" name="Picture 2" descr="C:\Users\Thinkpad\Desktop\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5782" y="3382013"/>
            <a:ext cx="1572958" cy="13714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Thinkpad\Desktop\12345.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7778" b="77291"/>
          <a:stretch>
            <a:fillRect/>
          </a:stretch>
        </p:blipFill>
        <p:spPr bwMode="auto">
          <a:xfrm>
            <a:off x="-1" y="0"/>
            <a:ext cx="2709412" cy="15579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Thinkpad\Desktop\777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489089">
            <a:off x="7346270" y="-742166"/>
            <a:ext cx="191982" cy="2619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Thinkpad\Desktop\3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5918163">
            <a:off x="6931236" y="-447112"/>
            <a:ext cx="180983" cy="9999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Thinkpad\Desktop\3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8826" y="-292011"/>
            <a:ext cx="100990" cy="15998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Thinkpad\Desktop\5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580517">
            <a:off x="7051488" y="-237663"/>
            <a:ext cx="199108" cy="1487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Thinkpad\Desktop\54.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8694191">
            <a:off x="7498946" y="-298993"/>
            <a:ext cx="210480" cy="11448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Thinkpad\Desktop\555.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87902" y="-333562"/>
            <a:ext cx="112490" cy="125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500"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21600000">
                                      <p:cBhvr>
                                        <p:cTn id="10" dur="500" fill="hold"/>
                                        <p:tgtEl>
                                          <p:spTgt spid="29"/>
                                        </p:tgtEl>
                                        <p:attrNameLst>
                                          <p:attrName>r</p:attrName>
                                        </p:attrNameLst>
                                      </p:cBhvr>
                                    </p:animRot>
                                  </p:childTnLst>
                                </p:cTn>
                              </p:par>
                              <p:par>
                                <p:cTn id="11" presetID="53" presetClass="entr" presetSubtype="16" fill="hold" nodeType="withEffect">
                                  <p:stCondLst>
                                    <p:cond delay="500"/>
                                  </p:stCondLst>
                                  <p:childTnLst>
                                    <p:set>
                                      <p:cBhvr>
                                        <p:cTn id="12" dur="500"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nodeType="withEffect">
                                  <p:stCondLst>
                                    <p:cond delay="1100"/>
                                  </p:stCondLst>
                                  <p:childTnLst>
                                    <p:set>
                                      <p:cBhvr>
                                        <p:cTn id="17" dur="500"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par>
                          <p:cTn id="19" fill="hold">
                            <p:stCondLst>
                              <p:cond delay="500"/>
                            </p:stCondLst>
                            <p:childTnLst>
                              <p:par>
                                <p:cTn id="20" presetID="55" presetClass="entr" presetSubtype="0" fill="hold" nodeType="afterEffect">
                                  <p:stCondLst>
                                    <p:cond delay="0"/>
                                  </p:stCondLst>
                                  <p:childTnLst>
                                    <p:set>
                                      <p:cBhvr>
                                        <p:cTn id="21" dur="500" fill="hold">
                                          <p:stCondLst>
                                            <p:cond delay="0"/>
                                          </p:stCondLst>
                                        </p:cTn>
                                        <p:tgtEl>
                                          <p:spTgt spid="4098"/>
                                        </p:tgtEl>
                                        <p:attrNameLst>
                                          <p:attrName>style.visibility</p:attrName>
                                        </p:attrNameLst>
                                      </p:cBhvr>
                                      <p:to>
                                        <p:strVal val="visible"/>
                                      </p:to>
                                    </p:set>
                                    <p:anim calcmode="lin" valueType="num">
                                      <p:cBhvr>
                                        <p:cTn id="22" dur="500" fill="hold"/>
                                        <p:tgtEl>
                                          <p:spTgt spid="4098"/>
                                        </p:tgtEl>
                                        <p:attrNameLst>
                                          <p:attrName>ppt_w</p:attrName>
                                        </p:attrNameLst>
                                      </p:cBhvr>
                                      <p:tavLst>
                                        <p:tav tm="0">
                                          <p:val>
                                            <p:strVal val="#ppt_w*0.70"/>
                                          </p:val>
                                        </p:tav>
                                        <p:tav tm="100000">
                                          <p:val>
                                            <p:strVal val="#ppt_w"/>
                                          </p:val>
                                        </p:tav>
                                      </p:tavLst>
                                    </p:anim>
                                    <p:anim calcmode="lin" valueType="num">
                                      <p:cBhvr>
                                        <p:cTn id="23" dur="500" fill="hold"/>
                                        <p:tgtEl>
                                          <p:spTgt spid="4098"/>
                                        </p:tgtEl>
                                        <p:attrNameLst>
                                          <p:attrName>ppt_h</p:attrName>
                                        </p:attrNameLst>
                                      </p:cBhvr>
                                      <p:tavLst>
                                        <p:tav tm="0">
                                          <p:val>
                                            <p:strVal val="#ppt_h"/>
                                          </p:val>
                                        </p:tav>
                                        <p:tav tm="100000">
                                          <p:val>
                                            <p:strVal val="#ppt_h"/>
                                          </p:val>
                                        </p:tav>
                                      </p:tavLst>
                                    </p:anim>
                                    <p:animEffect transition="in" filter="fade">
                                      <p:cBhvr>
                                        <p:cTn id="24" dur="500"/>
                                        <p:tgtEl>
                                          <p:spTgt spid="4098"/>
                                        </p:tgtEl>
                                      </p:cBhvr>
                                    </p:animEffect>
                                  </p:childTnLst>
                                </p:cTn>
                              </p:par>
                              <p:par>
                                <p:cTn id="25" presetID="22" presetClass="entr" presetSubtype="8" fill="hold" grpId="0" nodeType="withEffect">
                                  <p:stCondLst>
                                    <p:cond delay="0"/>
                                  </p:stCondLst>
                                  <p:childTnLst>
                                    <p:set>
                                      <p:cBhvr>
                                        <p:cTn id="26" dur="500"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1000"/>
                            </p:stCondLst>
                            <p:childTnLst>
                              <p:par>
                                <p:cTn id="29" presetID="55" presetClass="entr" presetSubtype="0" fill="hold" nodeType="afterEffect">
                                  <p:stCondLst>
                                    <p:cond delay="500"/>
                                  </p:stCondLst>
                                  <p:childTnLst>
                                    <p:set>
                                      <p:cBhvr>
                                        <p:cTn id="30" dur="500"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500"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39" dur="500" fill="hold"/>
                                        <p:tgtEl>
                                          <p:spTgt spid="45"/>
                                        </p:tgtEl>
                                        <p:attrNameLst>
                                          <p:attrName>ppt_x</p:attrName>
                                          <p:attrName>ppt_y</p:attrName>
                                        </p:attrNameLst>
                                      </p:cBhvr>
                                      <p:rCtr x="-21649" y="54416"/>
                                    </p:animMotion>
                                  </p:childTnLst>
                                </p:cTn>
                              </p:par>
                              <p:par>
                                <p:cTn id="40" presetID="8" presetClass="emph" presetSubtype="0" fill="hold" nodeType="withEffect">
                                  <p:stCondLst>
                                    <p:cond delay="0"/>
                                  </p:stCondLst>
                                  <p:childTnLst>
                                    <p:animRot by="21600000">
                                      <p:cBhvr>
                                        <p:cTn id="41" dur="500" fill="hold"/>
                                        <p:tgtEl>
                                          <p:spTgt spid="45"/>
                                        </p:tgtEl>
                                        <p:attrNameLst>
                                          <p:attrName>r</p:attrName>
                                        </p:attrNameLst>
                                      </p:cBhvr>
                                    </p:animRot>
                                  </p:childTnLst>
                                </p:cTn>
                              </p:par>
                              <p:par>
                                <p:cTn id="42" presetID="0" presetClass="path" presetSubtype="0" accel="50000" decel="50000" fill="hold" nodeType="withEffect">
                                  <p:stCondLst>
                                    <p:cond delay="250"/>
                                  </p:stCondLst>
                                  <p:childTnLst>
                                    <p:animMotion origin="layout" path="M 3.33333E-6 0.00957 C -0.00365 0.02841 -0.00573 0.06022 -0.01164 0.07505 C -0.01337 0.08678 -0.01632 0.09543 -0.01945 0.10655 C -0.02188 0.12353 -0.02414 0.1399 -0.02726 0.15596 C -0.03004 0.17109 -0.03004 0.18376 -0.03629 0.19456 C -0.03837 0.20877 -0.0441 0.22205 -0.04792 0.23533 C -0.05295 0.25263 -0.05539 0.27054 -0.06354 0.28474 C -0.06667 0.30173 -0.07431 0.31439 -0.08039 0.32798 C -0.08959 0.34898 -0.09618 0.37647 -0.11025 0.38851 C -0.11754 0.40179 -0.11372 0.39839 -0.12049 0.40241 C -0.12622 0.416 -0.13525 0.42156 -0.14254 0.43391 C -0.14879 0.44503 -0.15539 0.45368 -0.16216 0.46294 C -0.1632 0.46479 -0.16459 0.46634 -0.16598 0.46757 C -0.16754 0.46943 -0.16962 0.47035 -0.17118 0.47221 C -0.17535 0.47838 -0.17813 0.48734 -0.18282 0.49259 C -0.18837 0.49938 -0.19375 0.50649 -0.19948 0.51297 C -0.20382 0.51791 -0.2066 0.52409 -0.21129 0.52656 C -0.21719 0.54169 -0.22639 0.55281 -0.23334 0.56671 C -0.24271 0.58647 -0.24931 0.61118 -0.26164 0.6257 C -0.26354 0.63002 -0.26615 0.63434 -0.26702 0.63928 C -0.26736 0.64175 -0.26736 0.64422 -0.26841 0.64608 C -0.27049 0.65133 -0.27344 0.65442 -0.27604 0.65936 C -0.27952 0.66584 -0.2816 0.67418 -0.28507 0.68036 C -0.28681 0.68901 -0.28837 0.69302 -0.29289 0.69827 C -0.30591 0.73224 -0.29184 0.69734 -0.30191 0.71834 C -0.31198 0.73965 -0.29809 0.71186 -0.30573 0.73193 C -0.30677 0.7344 -0.30851 0.73626 -0.30973 0.73842 C -0.31459 0.74985 -0.31823 0.76313 -0.32275 0.77517 C -0.32622 0.78413 -0.33143 0.79185 -0.33438 0.80204 C -0.33733 0.81223 -0.33889 0.82242 -0.3408 0.83354 C -0.34184 0.83817 -0.34254 0.84219 -0.34341 0.84682 C -0.34375 0.84929 -0.34479 0.85423 -0.34479 0.85454 C -0.34653 0.87894 -0.34445 0.86658 -0.35122 0.89006 C -0.35209 0.89314 -0.35382 0.89901 -0.35382 0.89932 C -0.35417 0.90303 -0.35417 0.90642 -0.35504 0.91044 C -0.35712 0.91816 -0.3658 0.94225 -0.36927 0.94904 C -0.37205 0.9617 -0.3783 0.97715 -0.3849 0.98487 C -0.38941 0.99629 -0.39184 1.00154 -0.39792 1.00957 C -0.40295 1.01668 -0.40573 1.01699 -0.40955 1.02502 C -0.41615 1.04015 -0.41702 1.0596 -0.42518 1.07288 C -0.42674 1.08215 -0.429 1.09111 -0.43282 1.0979 " pathEditMode="relative" rAng="0" ptsTypes="ffffffffffffffffffffffffffffffffffffffffA">
                                      <p:cBhvr>
                                        <p:cTn id="43" dur="5750" fill="hold"/>
                                        <p:tgtEl>
                                          <p:spTgt spid="44"/>
                                        </p:tgtEl>
                                        <p:attrNameLst>
                                          <p:attrName>ppt_x</p:attrName>
                                          <p:attrName>ppt_y</p:attrName>
                                        </p:attrNameLst>
                                      </p:cBhvr>
                                      <p:rCtr x="-21649" y="54416"/>
                                    </p:animMotion>
                                  </p:childTnLst>
                                </p:cTn>
                              </p:par>
                              <p:par>
                                <p:cTn id="44" presetID="8" presetClass="emph" presetSubtype="0" fill="hold" nodeType="withEffect">
                                  <p:stCondLst>
                                    <p:cond delay="250"/>
                                  </p:stCondLst>
                                  <p:childTnLst>
                                    <p:animRot by="21600000">
                                      <p:cBhvr>
                                        <p:cTn id="45" dur="6000" fill="hold"/>
                                        <p:tgtEl>
                                          <p:spTgt spid="44"/>
                                        </p:tgtEl>
                                        <p:attrNameLst>
                                          <p:attrName>r</p:attrName>
                                        </p:attrNameLst>
                                      </p:cBhvr>
                                    </p:animRot>
                                  </p:childTnLst>
                                </p:cTn>
                              </p:par>
                              <p:par>
                                <p:cTn id="46" presetID="0" presetClass="path" presetSubtype="0" accel="50000" decel="50000" fill="hold" nodeType="withEffect">
                                  <p:stCondLst>
                                    <p:cond delay="1250"/>
                                  </p:stCondLst>
                                  <p:childTnLst>
                                    <p:animMotion origin="layout" path="M -0.00034 0.00031 C -0.00972 0.01143 0.00174 -0.00308 -0.0085 0.01452 C -0.01962 0.03367 -0.02413 0.0383 -0.03281 0.06115 C -0.03646 0.07011 -0.04027 0.07659 -0.04392 0.08524 C -0.04583 0.08957 -0.0493 0.09914 -0.0493 0.09945 C -0.05139 0.11304 -0.05677 0.12014 -0.06024 0.13218 C -0.06337 0.1433 -0.06545 0.15195 -0.06979 0.16276 C -0.08159 0.19241 -0.06788 0.1572 -0.07656 0.17944 C -0.0776 0.18191 -0.07934 0.18654 -0.07934 0.18685 C -0.08142 0.20167 -0.08923 0.21186 -0.09288 0.22669 C -0.09496 0.23503 -0.10121 0.25016 -0.10121 0.25047 C -0.10312 0.26004 -0.10659 0.26684 -0.10937 0.27641 C -0.11597 0.29926 -0.11892 0.32798 -0.12708 0.34929 C -0.12986 0.37431 -0.13663 0.39747 -0.13923 0.42249 C -0.14097 0.44164 -0.14253 0.46325 -0.146 0.48178 C -0.14705 0.50433 -0.14826 0.52842 -0.15295 0.55004 C -0.15712 0.59296 -0.15729 0.63774 -0.16389 0.68005 C -0.16597 0.69364 -0.16805 0.70661 -0.17066 0.71989 C -0.1717 0.72453 -0.17239 0.72947 -0.17343 0.7341 C -0.17378 0.73657 -0.17465 0.7412 -0.17465 0.74151 C -0.17656 0.76931 -0.18038 0.79463 -0.18559 0.8215 C -0.1875 0.83107 -0.19149 0.84219 -0.19375 0.85238 C -0.20052 0.88234 -0.20677 0.91477 -0.21701 0.94164 C -0.21944 0.95862 -0.22517 0.97128 -0.22934 0.98672 C -0.23107 0.99321 -0.23229 1 -0.23472 1.00556 C -0.23646 1.0102 -0.2401 1.01977 -0.2401 1.02008 C -0.24288 1.0383 -0.24774 1.05529 -0.25104 1.07412 C -0.25382 1.0908 -0.25364 1.08277 -0.25364 1.0908 " pathEditMode="relative" rAng="0" ptsTypes="fffffffffffffffffffffffffffA">
                                      <p:cBhvr>
                                        <p:cTn id="47" dur="5750" fill="hold"/>
                                        <p:tgtEl>
                                          <p:spTgt spid="43"/>
                                        </p:tgtEl>
                                        <p:attrNameLst>
                                          <p:attrName>ppt_x</p:attrName>
                                          <p:attrName>ppt_y</p:attrName>
                                        </p:attrNameLst>
                                      </p:cBhvr>
                                      <p:rCtr x="-12569" y="54355"/>
                                    </p:animMotion>
                                  </p:childTnLst>
                                </p:cTn>
                              </p:par>
                              <p:par>
                                <p:cTn id="48" presetID="8" presetClass="emph" presetSubtype="0" fill="hold" nodeType="withEffect">
                                  <p:stCondLst>
                                    <p:cond delay="1250"/>
                                  </p:stCondLst>
                                  <p:childTnLst>
                                    <p:animRot by="21600000">
                                      <p:cBhvr>
                                        <p:cTn id="49" dur="6000" fill="hold"/>
                                        <p:tgtEl>
                                          <p:spTgt spid="43"/>
                                        </p:tgtEl>
                                        <p:attrNameLst>
                                          <p:attrName>r</p:attrName>
                                        </p:attrNameLst>
                                      </p:cBhvr>
                                    </p:animRot>
                                  </p:childTnLst>
                                </p:cTn>
                              </p:par>
                              <p:par>
                                <p:cTn id="50" presetID="0" presetClass="path" presetSubtype="0" accel="50000" decel="50000" fill="hold" nodeType="withEffect">
                                  <p:stCondLst>
                                    <p:cond delay="3000"/>
                                  </p:stCondLst>
                                  <p:childTnLst>
                                    <p:animMotion origin="layout" path="M 1.66667E-6 2.77949E-6 C -0.00729 0.01606 -0.01493 0.03088 -0.02136 0.04818 C -0.02274 0.05126 -0.0217 0.0559 -0.02274 0.05929 C -0.02518 0.06887 -0.0382 0.08246 -0.04271 0.08894 C -0.04757 0.09574 -0.05122 0.10562 -0.05677 0.10902 C -0.06129 0.12106 -0.06754 0.13218 -0.07431 0.14052 C -0.08299 0.16553 -0.09479 0.18653 -0.10452 0.21124 C -0.11181 0.22977 -0.11563 0.25417 -0.12465 0.27053 C -0.12743 0.28598 -0.12361 0.26714 -0.12969 0.28629 C -0.1342 0.30111 -0.12622 0.28412 -0.13333 0.30204 C -0.13646 0.30976 -0.13872 0.31346 -0.14097 0.32242 C -0.14167 0.32582 -0.14236 0.3289 -0.1434 0.33199 C -0.14497 0.33662 -0.14861 0.34558 -0.14861 0.34589 C -0.15018 0.35423 -0.1533 0.36164 -0.15486 0.37029 C -0.15799 0.38696 -0.16181 0.40457 -0.16615 0.42032 C -0.17292 0.47158 -0.18125 0.5352 -0.19757 0.57937 C -0.20139 0.59018 -0.20417 0.60469 -0.20903 0.61365 C -0.21198 0.63002 -0.20781 0.61056 -0.21406 0.62724 C -0.21476 0.6294 -0.21458 0.63218 -0.21528 0.63403 C -0.2184 0.64299 -0.22344 0.65349 -0.22778 0.66121 C -0.23021 0.67418 -0.23768 0.68591 -0.24288 0.69549 C -0.2467 0.70259 -0.24792 0.7063 -0.25313 0.70939 C -0.26545 0.72421 -0.27604 0.74212 -0.2882 0.75695 C -0.30156 0.77301 -0.31649 0.78598 -0.32969 0.80234 C -0.33229 0.80574 -0.33577 0.80451 -0.33854 0.80698 C -0.34653 0.81501 -0.3533 0.82551 -0.3625 0.82952 C -0.37049 0.8394 -0.3809 0.84218 -0.38889 0.85238 C -0.39028 0.85423 -0.39115 0.85763 -0.39254 0.85917 C -0.39531 0.86226 -0.39879 0.86288 -0.40139 0.86596 C -0.40538 0.86998 -0.40851 0.87677 -0.41285 0.87955 C -0.41875 0.88295 -0.4342 0.90024 -0.43924 0.9092 C -0.45052 0.92958 -0.46163 0.95028 -0.47205 0.97282 C -0.47795 0.98517 -0.48229 1.00741 -0.48958 1.01606 C -0.49288 1.0281 -0.49601 1.04076 -0.49965 1.05219 C -0.50104 1.05713 -0.50365 1.06084 -0.50452 1.06578 C -0.5066 1.07628 -0.5092 1.08554 -0.51354 1.09326 C -0.51511 1.10253 -0.51736 1.10685 -0.52101 1.11365 C -0.5224 1.12044 -0.52361 1.12724 -0.52483 1.13403 C -0.52535 1.13681 -0.52726 1.14113 -0.52726 1.14144 " pathEditMode="relative" rAng="0" ptsTypes="ffffffffffffffffffffffffffffffffffffffA">
                                      <p:cBhvr>
                                        <p:cTn id="51" dur="5750" fill="hold"/>
                                        <p:tgtEl>
                                          <p:spTgt spid="41"/>
                                        </p:tgtEl>
                                        <p:attrNameLst>
                                          <p:attrName>ppt_x</p:attrName>
                                          <p:attrName>ppt_y</p:attrName>
                                        </p:attrNameLst>
                                      </p:cBhvr>
                                      <p:rCtr x="-26372" y="57041"/>
                                    </p:animMotion>
                                  </p:childTnLst>
                                </p:cTn>
                              </p:par>
                              <p:par>
                                <p:cTn id="52" presetID="8" presetClass="emph" presetSubtype="0" fill="hold" nodeType="withEffect">
                                  <p:stCondLst>
                                    <p:cond delay="3000"/>
                                  </p:stCondLst>
                                  <p:childTnLst>
                                    <p:animRot by="21600000">
                                      <p:cBhvr>
                                        <p:cTn id="53" dur="6000" fill="hold"/>
                                        <p:tgtEl>
                                          <p:spTgt spid="41"/>
                                        </p:tgtEl>
                                        <p:attrNameLst>
                                          <p:attrName>r</p:attrName>
                                        </p:attrNameLst>
                                      </p:cBhvr>
                                    </p:animRot>
                                  </p:childTnLst>
                                </p:cTn>
                              </p:par>
                              <p:par>
                                <p:cTn id="54" presetID="0" presetClass="path" presetSubtype="0" accel="50000" decel="50000" fill="hold" nodeType="withEffect">
                                  <p:stCondLst>
                                    <p:cond delay="250"/>
                                  </p:stCondLst>
                                  <p:childTnLst>
                                    <p:animMotion origin="layout" path="M 4.72222E-6 4.93827E-7 C -0.00747 0.01697 -0.01511 0.03272 -0.02153 0.05093 C -0.02309 0.05401 -0.02188 0.05895 -0.02309 0.06265 C -0.02553 0.07253 -0.03855 0.08704 -0.04306 0.09383 C -0.04809 0.10093 -0.05174 0.11111 -0.0573 0.11481 C -0.06181 0.12716 -0.06823 0.13889 -0.075 0.14753 C -0.08369 0.17407 -0.09566 0.19599 -0.10539 0.22191 C -0.11285 0.24167 -0.11667 0.26759 -0.1257 0.28488 C -0.12848 0.30093 -0.12466 0.28117 -0.13073 0.30123 C -0.13542 0.31697 -0.12726 0.29907 -0.13455 0.3179 C -0.13768 0.32593 -0.13994 0.32994 -0.14219 0.3392 C -0.14289 0.3429 -0.14358 0.34599 -0.14462 0.34938 C -0.14619 0.35432 -0.14983 0.36358 -0.14983 0.36389 C -0.15139 0.37284 -0.15452 0.38056 -0.15625 0.38951 C -0.15938 0.4071 -0.1632 0.42562 -0.16754 0.44228 C -0.17431 0.4963 -0.18282 0.56296 -0.19914 0.60957 C -0.20313 0.62099 -0.20591 0.63611 -0.21077 0.64568 C -0.21372 0.66296 -0.20955 0.64228 -0.2158 0.65988 C -0.2165 0.66204 -0.21632 0.66512 -0.21702 0.66697 C -0.22014 0.67654 -0.22535 0.68765 -0.22969 0.69568 C -0.23212 0.70926 -0.23959 0.7216 -0.24497 0.73179 C -0.24879 0.7392 -0.25 0.74321 -0.25521 0.7463 C -0.26771 0.76204 -0.2783 0.78086 -0.29063 0.7966 C -0.304 0.81358 -0.3191 0.82716 -0.33247 0.84444 C -0.33507 0.84784 -0.33855 0.8466 -0.34132 0.84938 C -0.34931 0.85772 -0.35625 0.86883 -0.36546 0.87315 C -0.37344 0.88333 -0.38403 0.88642 -0.39202 0.89691 C -0.39341 0.89907 -0.39428 0.90247 -0.39566 0.90432 C -0.39844 0.90741 -0.40209 0.90802 -0.40469 0.91142 C -0.40869 0.91543 -0.41181 0.92284 -0.41615 0.92562 C -0.42223 0.92932 -0.43768 0.94753 -0.44271 0.95679 C -0.45417 0.97839 -0.46546 1 -0.47587 1.02376 C -0.48178 1.03673 -0.48612 1.06018 -0.49358 1.06914 C -0.49688 1.08179 -0.5 1.09506 -0.50365 1.1071 C -0.50504 1.11235 -0.50764 1.11636 -0.50851 1.1216 C -0.51077 1.13241 -0.51337 1.14228 -0.51771 1.15031 C -0.51928 1.16018 -0.52153 1.16481 -0.52518 1.17191 C -0.52657 1.17901 -0.52778 1.18611 -0.529 1.19321 C -0.52952 1.1963 -0.53143 1.20062 -0.53143 1.20123 " pathEditMode="relative" rAng="0" ptsTypes="ffffffffffffffffffffffffffffffffffffffA">
                                      <p:cBhvr>
                                        <p:cTn id="55" dur="5750" fill="hold"/>
                                        <p:tgtEl>
                                          <p:spTgt spid="28"/>
                                        </p:tgtEl>
                                        <p:attrNameLst>
                                          <p:attrName>ppt_x</p:attrName>
                                          <p:attrName>ppt_y</p:attrName>
                                        </p:attrNameLst>
                                      </p:cBhvr>
                                      <p:rCtr x="-26580" y="60062"/>
                                    </p:animMotion>
                                  </p:childTnLst>
                                </p:cTn>
                              </p:par>
                              <p:par>
                                <p:cTn id="56" presetID="8" presetClass="emph" presetSubtype="0" fill="hold" nodeType="withEffect">
                                  <p:stCondLst>
                                    <p:cond delay="250"/>
                                  </p:stCondLst>
                                  <p:childTnLst>
                                    <p:animRot by="21600000">
                                      <p:cBhvr>
                                        <p:cTn id="57" dur="6000" fill="hold"/>
                                        <p:tgtEl>
                                          <p:spTgt spid="28"/>
                                        </p:tgtEl>
                                        <p:attrNameLst>
                                          <p:attrName>r</p:attrName>
                                        </p:attrNameLst>
                                      </p:cBhvr>
                                    </p:animRot>
                                  </p:childTnLst>
                                </p:cTn>
                              </p:par>
                              <p:par>
                                <p:cTn id="58" presetID="0" presetClass="path" presetSubtype="0" accel="50000" decel="50000" fill="hold" nodeType="withEffect">
                                  <p:stCondLst>
                                    <p:cond delay="2250"/>
                                  </p:stCondLst>
                                  <p:childTnLst>
                                    <p:animMotion origin="layout" path="M -8.67362E-19 6.34342E-6 C -0.00729 0.00433 -0.01198 0.00958 -0.01841 0.01761 C -0.02309 0.02286 -0.02952 0.02626 -0.0342 0.03243 C -0.03559 0.03429 -0.03629 0.03737 -0.03785 0.03861 C -0.04393 0.0451 -0.05122 0.04757 -0.05729 0.05405 C -0.06268 0.05961 -0.06632 0.06579 -0.07205 0.06918 C -0.07552 0.07567 -0.08229 0.08216 -0.08664 0.08679 C -0.08907 0.08957 -0.09393 0.09544 -0.09393 0.09544 C -0.09479 0.0976 -0.09532 0.10007 -0.09636 0.10192 C -0.09861 0.10532 -0.10191 0.10655 -0.10365 0.11057 C -0.10834 0.12138 -0.1132 0.12879 -0.11962 0.13651 C -0.1224 0.15164 -0.13039 0.16461 -0.13664 0.17573 C -0.13785 0.17758 -0.1382 0.1816 -0.13907 0.18438 C -0.14254 0.19488 -0.14896 0.21063 -0.15365 0.21897 C -0.15539 0.22854 -0.15764 0.23503 -0.16111 0.24275 C -0.16441 0.26066 -0.15973 0.23873 -0.16476 0.25387 C -0.16736 0.2619 -0.16875 0.26962 -0.17205 0.27734 C -0.17587 0.29772 -0.16962 0.26807 -0.17691 0.29031 C -0.17778 0.29309 -0.17743 0.29649 -0.17813 0.29927 C -0.17986 0.30668 -0.18351 0.31347 -0.18542 0.32088 C -0.19427 0.3564 -0.18264 0.31378 -0.18907 0.34497 C -0.18959 0.34744 -0.1908 0.34899 -0.1915 0.35146 C -0.19358 0.35887 -0.19445 0.36752 -0.19636 0.37524 C -0.2 0.39006 -0.20087 0.40705 -0.20608 0.42064 C -0.20851 0.43824 -0.2132 0.45245 -0.21719 0.46851 C -0.22153 0.4858 -0.22327 0.50927 -0.23056 0.52286 C -0.23195 0.53305 -0.23368 0.53707 -0.23785 0.54417 C -0.24011 0.55652 -0.24497 0.56517 -0.24757 0.57691 C -0.25139 0.59358 -0.25729 0.60872 -0.26354 0.6223 C -0.26962 0.6362 -0.27361 0.65133 -0.28056 0.66369 C -0.28229 0.67326 -0.28785 0.67944 -0.2915 0.68747 C -0.29497 0.69488 -0.29532 0.70167 -0.3 0.70723 C -0.30782 0.72823 -0.31789 0.74615 -0.32691 0.7656 C -0.33282 0.77826 -0.33733 0.79309 -0.34393 0.80482 C -0.34532 0.81193 -0.35 0.82428 -0.35 0.82428 C -0.35035 0.82706 -0.35052 0.83015 -0.35122 0.83293 C -0.35261 0.83756 -0.35521 0.84096 -0.35608 0.8459 C -0.35816 0.85671 -0.36042 0.86752 -0.36233 0.87864 C -0.36372 0.89964 -0.36771 0.91847 -0.36962 0.93917 C -0.37118 0.95492 -0.37101 0.96387 -0.37205 0.98055 C -0.3724 0.98704 -0.37431 0.99321 -0.37448 1.00001 C -0.37483 1.02687 -0.37448 1.05343 -0.37448 1.0803 " pathEditMode="relative" ptsTypes="fffffffffffffffffffffffffffffffffffffffffA">
                                      <p:cBhvr>
                                        <p:cTn id="59" dur="5750" fill="hold"/>
                                        <p:tgtEl>
                                          <p:spTgt spid="42"/>
                                        </p:tgtEl>
                                        <p:attrNameLst>
                                          <p:attrName>ppt_x</p:attrName>
                                          <p:attrName>ppt_y</p:attrName>
                                        </p:attrNameLst>
                                      </p:cBhvr>
                                    </p:animMotion>
                                  </p:childTnLst>
                                </p:cTn>
                              </p:par>
                              <p:par>
                                <p:cTn id="60" presetID="8" presetClass="emph" presetSubtype="0" fill="hold" nodeType="withEffect">
                                  <p:stCondLst>
                                    <p:cond delay="2250"/>
                                  </p:stCondLst>
                                  <p:childTnLst>
                                    <p:animRot by="21600000">
                                      <p:cBhvr>
                                        <p:cTn id="61" dur="6000" fill="hold"/>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pic>
        <p:nvPicPr>
          <p:cNvPr id="12" name="Picture 2" descr="C:\Users\Administrator\Desktop\中国风水墨2016\01、.jpg"/>
          <p:cNvPicPr>
            <a:picLocks noChangeAspect="1" noChangeArrowheads="1"/>
          </p:cNvPicPr>
          <p:nvPr/>
        </p:nvPicPr>
        <p:blipFill rotWithShape="1">
          <a:blip r:embed="rId1">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rcRect r="12401" b="17557"/>
          <a:stretch>
            <a:fillRect/>
          </a:stretch>
        </p:blipFill>
        <p:spPr bwMode="auto">
          <a:xfrm>
            <a:off x="158" y="-11019"/>
            <a:ext cx="9144795" cy="51656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3"/>
          <p:cNvSpPr txBox="1">
            <a:spLocks noChangeArrowheads="1"/>
          </p:cNvSpPr>
          <p:nvPr/>
        </p:nvSpPr>
        <p:spPr bwMode="auto">
          <a:xfrm>
            <a:off x="1432719" y="1465104"/>
            <a:ext cx="6021388" cy="1568450"/>
          </a:xfrm>
          <a:prstGeom prst="rect">
            <a:avLst/>
          </a:prstGeom>
          <a:noFill/>
          <a:ln w="9525">
            <a:noFill/>
            <a:miter lim="800000"/>
          </a:ln>
        </p:spPr>
        <p:txBody>
          <a:bodyPr lIns="91448" tIns="45724" rIns="91448" bIns="45724">
            <a:spAutoFit/>
          </a:bodyPr>
          <a:lstStyle/>
          <a:p>
            <a:pPr algn="ctr"/>
            <a:r>
              <a:rPr lang="zh-CN" altLang="en-US" sz="9600" baseline="0" dirty="0">
                <a:solidFill>
                  <a:srgbClr val="333333"/>
                </a:solidFill>
                <a:latin typeface="方正字迹-吕建德字体" panose="02010600010101010101" pitchFamily="2" charset="-122"/>
                <a:ea typeface="方正字迹-吕建德字体" panose="02010600010101010101" pitchFamily="2" charset="-122"/>
                <a:cs typeface="方正吕建德字体"/>
              </a:rPr>
              <a:t>谢谢</a:t>
            </a:r>
            <a:endParaRPr lang="zh-CN" altLang="en-US" sz="9600" baseline="0" dirty="0">
              <a:solidFill>
                <a:srgbClr val="333333"/>
              </a:solidFill>
              <a:latin typeface="方正字迹-吕建德字体" panose="02010600010101010101" pitchFamily="2" charset="-122"/>
              <a:ea typeface="方正字迹-吕建德字体" panose="02010600010101010101" pitchFamily="2" charset="-122"/>
              <a:cs typeface="方正吕建德字体"/>
            </a:endParaRPr>
          </a:p>
        </p:txBody>
      </p:sp>
      <p:pic>
        <p:nvPicPr>
          <p:cNvPr id="22" name="Picture 272" descr="28"/>
          <p:cNvPicPr>
            <a:picLocks noChangeAspect="1" noChangeArrowheads="1"/>
          </p:cNvPicPr>
          <p:nvPr/>
        </p:nvPicPr>
        <p:blipFill>
          <a:blip r:embed="rId3"/>
          <a:srcRect/>
          <a:stretch>
            <a:fillRect/>
          </a:stretch>
        </p:blipFill>
        <p:spPr bwMode="auto">
          <a:xfrm>
            <a:off x="2528094" y="1200944"/>
            <a:ext cx="1930400" cy="147478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63" presetClass="path" presetSubtype="0" accel="50000" fill="hold" nodeType="withEffect">
                                  <p:stCondLst>
                                    <p:cond delay="0"/>
                                  </p:stCondLst>
                                  <p:childTnLst>
                                    <p:animMotion origin="layout" path="M -0.06945 0.00092 L 0.5467 0.00092 " pathEditMode="relative" rAng="0" ptsTypes="AA">
                                      <p:cBhvr>
                                        <p:cTn id="9" dur="2500" fill="hold"/>
                                        <p:tgtEl>
                                          <p:spTgt spid="22"/>
                                        </p:tgtEl>
                                        <p:attrNameLst>
                                          <p:attrName>ppt_x</p:attrName>
                                          <p:attrName>ppt_y</p:attrName>
                                        </p:attrNameLst>
                                      </p:cBhvr>
                                      <p:rCtr x="30799" y="0"/>
                                    </p:animMotion>
                                  </p:childTnLst>
                                </p:cTn>
                              </p:par>
                              <p:par>
                                <p:cTn id="10" presetID="22" presetClass="entr" presetSubtype="8"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3250"/>
                                        <p:tgtEl>
                                          <p:spTgt spid="18"/>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1000"/>
                                        <p:tgtEl>
                                          <p:spTgt spid="22"/>
                                        </p:tgtEl>
                                      </p:cBhvr>
                                    </p:animEffect>
                                    <p:set>
                                      <p:cBhvr>
                                        <p:cTn id="16"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6" descr="4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 y="1428750"/>
            <a:ext cx="4649788" cy="30416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7" descr="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9788" y="1912938"/>
            <a:ext cx="3657600" cy="4587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1" descr="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9788" y="3398838"/>
            <a:ext cx="3657600" cy="45878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52"/>
          <p:cNvSpPr>
            <a:spLocks noChangeArrowheads="1"/>
          </p:cNvSpPr>
          <p:nvPr/>
        </p:nvSpPr>
        <p:spPr bwMode="auto">
          <a:xfrm>
            <a:off x="4954588" y="1545114"/>
            <a:ext cx="3048000" cy="41338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p>
            <a:pPr algn="l" defTabSz="815975">
              <a:lnSpc>
                <a:spcPct val="120000"/>
              </a:lnSpc>
            </a:pPr>
            <a:r>
              <a:rPr lang="en-US" altLang="zh-CN" sz="18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18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基本情况</a:t>
            </a:r>
            <a:endParaRPr lang="zh-CN" altLang="en-US" sz="18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Rectangle 54"/>
          <p:cNvSpPr>
            <a:spLocks noChangeArrowheads="1"/>
          </p:cNvSpPr>
          <p:nvPr/>
        </p:nvSpPr>
        <p:spPr bwMode="auto">
          <a:xfrm>
            <a:off x="4954588" y="3078957"/>
            <a:ext cx="3048000" cy="41338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0" tIns="40820" rIns="81640" bIns="40820" anchor="ctr">
            <a:spAutoFit/>
          </a:bodyPr>
          <a:lstStyle/>
          <a:p>
            <a:pPr algn="l" defTabSz="815975">
              <a:lnSpc>
                <a:spcPct val="120000"/>
              </a:lnSpc>
            </a:pPr>
            <a:r>
              <a:rPr lang="en-US" altLang="zh-CN" sz="18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en-US" sz="18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现状分析</a:t>
            </a:r>
            <a:endParaRPr lang="zh-CN" altLang="en-US" sz="18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基础与现状</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2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2"/>
                                          </p:val>
                                        </p:tav>
                                        <p:tav tm="100000">
                                          <p:val>
                                            <p:strVal val="#ppt_x"/>
                                          </p:val>
                                        </p:tav>
                                      </p:tavLst>
                                    </p:anim>
                                    <p:anim calcmode="lin" valueType="num">
                                      <p:cBhvr>
                                        <p:cTn id="11"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0"/>
                                        </p:tgtEl>
                                      </p:cBhvr>
                                    </p:animEffect>
                                  </p:childTnLst>
                                </p:cTn>
                              </p:par>
                              <p:par>
                                <p:cTn id="13" presetID="45" presetClass="entr" presetSubtype="0" fill="hold" grpId="0" nodeType="withEffect">
                                  <p:stCondLst>
                                    <p:cond delay="0"/>
                                  </p:stCondLst>
                                  <p:iterate type="lt">
                                    <p:tmPct val="10000"/>
                                  </p:iterate>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ppt_w</p:attrName>
                                        </p:attrNameLst>
                                      </p:cBhvr>
                                      <p:tavLst>
                                        <p:tav tm="0" fmla="#ppt_w*sin(2.5*pi*$)">
                                          <p:val>
                                            <p:fltVal val="0"/>
                                          </p:val>
                                        </p:tav>
                                        <p:tav tm="100000">
                                          <p:val>
                                            <p:fltVal val="1"/>
                                          </p:val>
                                        </p:tav>
                                      </p:tavLst>
                                    </p:anim>
                                    <p:anim calcmode="lin" valueType="num">
                                      <p:cBhvr>
                                        <p:cTn id="17" dur="1000" fill="hold"/>
                                        <p:tgtEl>
                                          <p:spTgt spid="34"/>
                                        </p:tgtEl>
                                        <p:attrNameLst>
                                          <p:attrName>ppt_h</p:attrName>
                                        </p:attrNameLst>
                                      </p:cBhvr>
                                      <p:tavLst>
                                        <p:tav tm="0">
                                          <p:val>
                                            <p:strVal val="#ppt_h"/>
                                          </p:val>
                                        </p:tav>
                                        <p:tav tm="100000">
                                          <p:val>
                                            <p:strVal val="#ppt_h"/>
                                          </p:val>
                                        </p:tav>
                                      </p:tavLst>
                                    </p:anim>
                                  </p:childTnLst>
                                </p:cTn>
                              </p:par>
                              <p:par>
                                <p:cTn id="18" presetID="29"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ppt_x</p:attrName>
                                        </p:attrNameLst>
                                      </p:cBhvr>
                                      <p:tavLst>
                                        <p:tav tm="0">
                                          <p:val>
                                            <p:strVal val="#ppt_x-.2"/>
                                          </p:val>
                                        </p:tav>
                                        <p:tav tm="100000">
                                          <p:val>
                                            <p:strVal val="#ppt_x"/>
                                          </p:val>
                                        </p:tav>
                                      </p:tavLst>
                                    </p:anim>
                                    <p:anim calcmode="lin" valueType="num">
                                      <p:cBhvr>
                                        <p:cTn id="21"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2" dur="1000"/>
                                        <p:tgtEl>
                                          <p:spTgt spid="33"/>
                                        </p:tgtEl>
                                      </p:cBhvr>
                                    </p:animEffect>
                                  </p:childTnLst>
                                </p:cTn>
                              </p:par>
                              <p:par>
                                <p:cTn id="23" presetID="45" presetClass="entr" presetSubtype="0" fill="hold" nodeType="withEffect">
                                  <p:stCondLst>
                                    <p:cond delay="0"/>
                                  </p:stCondLst>
                                  <p:iterate type="lt">
                                    <p:tmPct val="10000"/>
                                  </p:iterate>
                                  <p:childTnLst>
                                    <p:set>
                                      <p:cBhvr>
                                        <p:cTn id="24" dur="1" fill="hold">
                                          <p:stCondLst>
                                            <p:cond delay="0"/>
                                          </p:stCondLst>
                                        </p:cTn>
                                        <p:tgtEl>
                                          <p:spTgt spid="36">
                                            <p:txEl>
                                              <p:pRg st="0" end="0"/>
                                            </p:txEl>
                                          </p:spTgt>
                                        </p:tgtEl>
                                        <p:attrNameLst>
                                          <p:attrName>style.visibility</p:attrName>
                                        </p:attrNameLst>
                                      </p:cBhvr>
                                      <p:to>
                                        <p:strVal val="visible"/>
                                      </p:to>
                                    </p:set>
                                    <p:animEffect transition="in" filter="fade">
                                      <p:cBhvr>
                                        <p:cTn id="25" dur="1000"/>
                                        <p:tgtEl>
                                          <p:spTgt spid="36">
                                            <p:txEl>
                                              <p:pRg st="0" end="0"/>
                                            </p:txEl>
                                          </p:spTgt>
                                        </p:tgtEl>
                                      </p:cBhvr>
                                    </p:animEffect>
                                    <p:anim calcmode="lin" valueType="num">
                                      <p:cBhvr>
                                        <p:cTn id="26" dur="1000" fill="hold"/>
                                        <p:tgtEl>
                                          <p:spTgt spid="36">
                                            <p:txEl>
                                              <p:pRg st="0" end="0"/>
                                            </p:txEl>
                                          </p:spTgt>
                                        </p:tgtEl>
                                        <p:attrNameLst>
                                          <p:attrName>ppt_w</p:attrName>
                                        </p:attrNameLst>
                                      </p:cBhvr>
                                      <p:tavLst>
                                        <p:tav tm="0" fmla="#ppt_w*sin(2.5*pi*$)">
                                          <p:val>
                                            <p:fltVal val="0"/>
                                          </p:val>
                                        </p:tav>
                                        <p:tav tm="100000">
                                          <p:val>
                                            <p:fltVal val="1"/>
                                          </p:val>
                                        </p:tav>
                                      </p:tavLst>
                                    </p:anim>
                                    <p:anim calcmode="lin" valueType="num">
                                      <p:cBhvr>
                                        <p:cTn id="27" dur="1000" fill="hold"/>
                                        <p:tgtEl>
                                          <p:spTgt spid="3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44"/>
          <p:cNvSpPr txBox="1">
            <a:spLocks noChangeArrowheads="1"/>
          </p:cNvSpPr>
          <p:nvPr/>
        </p:nvSpPr>
        <p:spPr bwMode="auto">
          <a:xfrm>
            <a:off x="941070" y="1212850"/>
            <a:ext cx="1966913" cy="388620"/>
          </a:xfrm>
          <a:prstGeom prst="rect">
            <a:avLst/>
          </a:prstGeom>
          <a:solidFill>
            <a:schemeClr val="accent6">
              <a:lumMod val="60000"/>
              <a:lumOff val="40000"/>
            </a:scheme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基本情况</a:t>
            </a:r>
            <a:endParaRPr lang="zh-CN" altLang="en-US"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6" name="Picture 47" descr="4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6200" y="3487738"/>
            <a:ext cx="3659188" cy="1922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基础与现状</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sp>
        <p:nvSpPr>
          <p:cNvPr id="8" name="Content Placeholder 2"/>
          <p:cNvSpPr txBox="1"/>
          <p:nvPr/>
        </p:nvSpPr>
        <p:spPr bwMode="auto">
          <a:xfrm>
            <a:off x="250190" y="1733550"/>
            <a:ext cx="3485515" cy="264731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80000"/>
              </a:lnSpc>
              <a:buNone/>
              <a:defRPr/>
            </a:pPr>
            <a:r>
              <a:rPr lang="en-US" altLang="zh-CN" sz="2000" b="1" dirty="0">
                <a:solidFill>
                  <a:srgbClr val="000000"/>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0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薛家中心小学创办于1914年，如今已有百年历史。学校现有本部、奥园两个校区，占地面积58418㎡，建筑面积37032㎡，绿化面积13300㎡，89个教学班，4088名学生，269名教职员工，其中专任教师234名（代课教师54名）。</a:t>
            </a:r>
            <a:endParaRPr lang="zh-CN" altLang="en-US" sz="20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0" name="图片 9"/>
          <p:cNvPicPr>
            <a:picLocks noChangeAspect="1"/>
          </p:cNvPicPr>
          <p:nvPr/>
        </p:nvPicPr>
        <p:blipFill>
          <a:blip r:embed="rId2"/>
          <a:stretch>
            <a:fillRect/>
          </a:stretch>
        </p:blipFill>
        <p:spPr>
          <a:xfrm>
            <a:off x="3735705" y="1136650"/>
            <a:ext cx="5224780" cy="32283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500"/>
                                        <p:tgtEl>
                                          <p:spTgt spid="8"/>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44"/>
          <p:cNvSpPr txBox="1">
            <a:spLocks noChangeArrowheads="1"/>
          </p:cNvSpPr>
          <p:nvPr/>
        </p:nvSpPr>
        <p:spPr bwMode="auto">
          <a:xfrm>
            <a:off x="941070" y="1212850"/>
            <a:ext cx="1966913" cy="388620"/>
          </a:xfrm>
          <a:prstGeom prst="rect">
            <a:avLst/>
          </a:prstGeom>
          <a:solidFill>
            <a:schemeClr val="accent6">
              <a:lumMod val="60000"/>
              <a:lumOff val="40000"/>
            </a:scheme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基本情况</a:t>
            </a:r>
            <a:endParaRPr lang="zh-CN" altLang="en-US"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6" name="Picture 47" descr="4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6200" y="3487738"/>
            <a:ext cx="3659188" cy="1922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基础与现状</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sp>
        <p:nvSpPr>
          <p:cNvPr id="6" name="TextBox 20"/>
          <p:cNvSpPr txBox="1"/>
          <p:nvPr/>
        </p:nvSpPr>
        <p:spPr>
          <a:xfrm>
            <a:off x="238125" y="1597660"/>
            <a:ext cx="8663305" cy="2669540"/>
          </a:xfrm>
          <a:prstGeom prst="rect">
            <a:avLst/>
          </a:prstGeom>
        </p:spPr>
        <p:txBody>
          <a:bodyPr/>
          <a:lstStyle>
            <a:defPPr>
              <a:defRPr lang="zh-CN"/>
            </a:defPPr>
            <a:lvl1pPr indent="0">
              <a:lnSpc>
                <a:spcPct val="180000"/>
              </a:lnSpc>
              <a:spcBef>
                <a:spcPct val="20000"/>
              </a:spcBef>
              <a:buFont typeface="Arial" panose="020B0604020202020204" pitchFamily="34" charset="0"/>
              <a:buNone/>
              <a:defRPr sz="1600">
                <a:solidFill>
                  <a:schemeClr val="tx1">
                    <a:lumMod val="75000"/>
                    <a:lumOff val="25000"/>
                  </a:schemeClr>
                </a:solidFill>
                <a:latin typeface="+mn-ea"/>
              </a:defRPr>
            </a:lvl1pPr>
            <a:lvl2pPr marL="742950" indent="-285750">
              <a:spcBef>
                <a:spcPct val="20000"/>
              </a:spcBef>
              <a:buFont typeface="Arial" panose="020B0604020202020204" pitchFamily="34" charset="0"/>
              <a:buChar char="–"/>
              <a:defRPr sz="1200">
                <a:solidFill>
                  <a:schemeClr val="bg1">
                    <a:lumMod val="65000"/>
                  </a:schemeClr>
                </a:solidFill>
              </a:defRPr>
            </a:lvl2pPr>
            <a:lvl3pPr marL="1143000" indent="-228600">
              <a:spcBef>
                <a:spcPct val="20000"/>
              </a:spcBef>
              <a:buFont typeface="Arial" panose="020B0604020202020204" pitchFamily="34" charset="0"/>
              <a:buChar char="•"/>
              <a:defRPr sz="1100">
                <a:solidFill>
                  <a:schemeClr val="bg1">
                    <a:lumMod val="65000"/>
                  </a:schemeClr>
                </a:solidFill>
              </a:defRPr>
            </a:lvl3pPr>
            <a:lvl4pPr marL="1600200" indent="-228600">
              <a:spcBef>
                <a:spcPct val="20000"/>
              </a:spcBef>
              <a:buFont typeface="Arial" panose="020B0604020202020204" pitchFamily="34" charset="0"/>
              <a:buChar char="–"/>
              <a:defRPr sz="1050">
                <a:solidFill>
                  <a:schemeClr val="bg1">
                    <a:lumMod val="65000"/>
                  </a:schemeClr>
                </a:solidFill>
              </a:defRPr>
            </a:lvl4pPr>
            <a:lvl5pPr marL="2057400" indent="-228600">
              <a:spcBef>
                <a:spcPct val="20000"/>
              </a:spcBef>
              <a:buFont typeface="Arial" panose="020B0604020202020204" pitchFamily="34" charset="0"/>
              <a:buChar char="»"/>
              <a:defRPr sz="1050">
                <a:solidFill>
                  <a:schemeClr val="bg1">
                    <a:lumMod val="65000"/>
                  </a:schemeClr>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l"/>
            <a:r>
              <a:rPr lang="en-US" altLang="zh-CN" sz="2400" b="1" dirty="0" err="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	办学理念解读</a:t>
            </a:r>
            <a:r>
              <a:rPr lang="en-US" altLang="zh-CN" sz="2400" dirty="0" err="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：至善求真，适性扬才</a:t>
            </a:r>
            <a:endParaRPr lang="en-US" altLang="zh-CN" sz="24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endParaRPr>
          </a:p>
          <a:p>
            <a:pPr algn="l"/>
            <a:r>
              <a:rPr lang="en-US" altLang="zh-CN" sz="2400" b="1" dirty="0" err="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	至善求真</a:t>
            </a:r>
            <a:r>
              <a:rPr lang="en-US" altLang="zh-CN" sz="24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dirty="0" err="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至善求真”是薛小人对教育理想追寻的一种愿景，对教育理想实践的一种阐释，对教育理想人格的一种提炼</a:t>
            </a:r>
            <a:r>
              <a:rPr lang="en-US" altLang="zh-CN" sz="24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4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endParaRPr>
          </a:p>
          <a:p>
            <a:pPr algn="l"/>
            <a:r>
              <a:rPr lang="en-US" altLang="zh-CN" sz="2400" b="1" dirty="0" err="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	适性扬才</a:t>
            </a:r>
            <a:r>
              <a:rPr lang="en-US" altLang="zh-CN" sz="24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：《中庸》中的论述“天命之谓性、率性之谓道、修道之谓教”中得以启发，提出“适性扬才”，内涵包括适人之性、适校之性和适社会之性三个方面。</a:t>
            </a:r>
            <a:endParaRPr lang="en-US" altLang="zh-CN" sz="2400"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p>
            <a:pPr algn="l"/>
            <a:endParaRPr lang="en-US" altLang="zh-CN" sz="2400"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E:\水墨图表素材\0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1086" y="2297479"/>
            <a:ext cx="7967402" cy="14945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20"/>
          <p:cNvSpPr>
            <a:spLocks noChangeArrowheads="1"/>
          </p:cNvSpPr>
          <p:nvPr/>
        </p:nvSpPr>
        <p:spPr bwMode="auto">
          <a:xfrm>
            <a:off x="666115" y="1339850"/>
            <a:ext cx="2916555" cy="15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algn="l">
              <a:lnSpc>
                <a:spcPct val="160000"/>
              </a:lnSpc>
            </a:pPr>
            <a:r>
              <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 </a:t>
            </a:r>
            <a:r>
              <a:rPr lang="zh-CN" altLang="en-US" sz="1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1.在学校文化和特色项目建设中：文化立体架构，重塑形象，形成了系列特色。</a:t>
            </a:r>
            <a:endParaRPr lang="zh-CN" altLang="en-US" sz="1800" b="1" u="none"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a:t>
            </a:r>
            <a:r>
              <a:rPr lang="en-US" altLang="zh-CN"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1</a:t>
            </a:r>
            <a:r>
              <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a:t>
            </a:r>
            <a:r>
              <a:rPr lang="en-US" altLang="zh-CN" sz="1800" dirty="0" err="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挖掘内涵，创构学校形象</a:t>
            </a:r>
            <a:endParaRPr lang="en-US" altLang="zh-CN" sz="1800" u="none"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en-US" altLang="zh-CN"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（2</a:t>
            </a:r>
            <a:r>
              <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a:t>
            </a:r>
            <a:r>
              <a:rPr lang="en-US" altLang="zh-CN" sz="1800" dirty="0" err="1">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视觉重建，创设校园环境</a:t>
            </a:r>
            <a:endParaRPr lang="en-US" altLang="zh-CN" sz="1800" u="none"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en-US" altLang="zh-CN"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（3）自觉行动，创建特色项目</a:t>
            </a:r>
            <a:endParaRPr lang="en-US" altLang="zh-CN" sz="1800" kern="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38" name="Line 21"/>
          <p:cNvSpPr>
            <a:spLocks noChangeShapeType="1"/>
          </p:cNvSpPr>
          <p:nvPr/>
        </p:nvSpPr>
        <p:spPr bwMode="auto">
          <a:xfrm flipV="1">
            <a:off x="657300" y="1505744"/>
            <a:ext cx="0" cy="1139237"/>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39" name="Picture 4" descr="\\Sy\e\我图PPT\00001PNG素材\中国风\6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256" y="2749472"/>
            <a:ext cx="446088" cy="4081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Sy\e\我图PPT\00001PNG素材\中国风\6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7520" y="3384007"/>
            <a:ext cx="446088" cy="408144"/>
          </a:xfrm>
          <a:prstGeom prst="rect">
            <a:avLst/>
          </a:prstGeom>
          <a:noFill/>
          <a:extLst>
            <a:ext uri="{909E8E84-426E-40DD-AFC4-6F175D3DCCD1}">
              <a14:hiddenFill xmlns:a14="http://schemas.microsoft.com/office/drawing/2010/main">
                <a:solidFill>
                  <a:srgbClr val="FFFFFF"/>
                </a:solidFill>
              </a14:hiddenFill>
            </a:ext>
          </a:extLst>
        </p:spPr>
      </p:pic>
      <p:sp>
        <p:nvSpPr>
          <p:cNvPr id="41" name="Line 27"/>
          <p:cNvSpPr>
            <a:spLocks noChangeShapeType="1"/>
          </p:cNvSpPr>
          <p:nvPr/>
        </p:nvSpPr>
        <p:spPr bwMode="auto">
          <a:xfrm>
            <a:off x="2160564" y="3780373"/>
            <a:ext cx="0" cy="897170"/>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Rectangle 26"/>
          <p:cNvSpPr>
            <a:spLocks noChangeArrowheads="1"/>
          </p:cNvSpPr>
          <p:nvPr/>
        </p:nvSpPr>
        <p:spPr bwMode="auto">
          <a:xfrm>
            <a:off x="2295525" y="3395345"/>
            <a:ext cx="3101975" cy="15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algn="l">
              <a:lnSpc>
                <a:spcPct val="160000"/>
              </a:lnSpc>
            </a:pPr>
            <a:r>
              <a:rPr lang="zh-CN" altLang="en-US"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2．在管理变革与领导团队建设中：管理重在整合，创新机制，激活了管理动力。</a:t>
            </a:r>
            <a:endParaRPr lang="zh-CN" altLang="en-US"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marL="0" indent="0" algn="l">
              <a:lnSpc>
                <a:spcPct val="160000"/>
              </a:lnSpc>
            </a:pPr>
            <a:r>
              <a:rPr lang="en-US" altLang="zh-CN"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（1）赢在中层，自觉担当。</a:t>
            </a:r>
            <a:endParaRPr lang="en-US" altLang="zh-CN" sz="1800" u="none" dirty="0">
              <a:solidFill>
                <a:srgbClr val="000000"/>
              </a:solidFill>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en-US" altLang="zh-CN"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（2）更新制度，规范引领。</a:t>
            </a:r>
            <a:endParaRPr lang="en-US" altLang="zh-CN" sz="1800" u="none" dirty="0">
              <a:solidFill>
                <a:srgbClr val="000000"/>
              </a:solidFill>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en-US" altLang="zh-CN"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（3）创新机制，综合融通。</a:t>
            </a:r>
            <a:endParaRPr lang="en-US" altLang="zh-CN" sz="1800" kern="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pic>
        <p:nvPicPr>
          <p:cNvPr id="43" name="Picture 4" descr="\\Sy\e\我图PPT\00001PNG素材\中国风\6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0621" y="2463692"/>
            <a:ext cx="446088" cy="408144"/>
          </a:xfrm>
          <a:prstGeom prst="rect">
            <a:avLst/>
          </a:prstGeom>
          <a:noFill/>
          <a:extLst>
            <a:ext uri="{909E8E84-426E-40DD-AFC4-6F175D3DCCD1}">
              <a14:hiddenFill xmlns:a14="http://schemas.microsoft.com/office/drawing/2010/main">
                <a:solidFill>
                  <a:srgbClr val="FFFFFF"/>
                </a:solidFill>
              </a14:hiddenFill>
            </a:ext>
          </a:extLst>
        </p:spPr>
      </p:pic>
      <p:sp>
        <p:nvSpPr>
          <p:cNvPr id="44" name="Line 23"/>
          <p:cNvSpPr>
            <a:spLocks noChangeShapeType="1"/>
          </p:cNvSpPr>
          <p:nvPr/>
        </p:nvSpPr>
        <p:spPr bwMode="auto">
          <a:xfrm flipV="1">
            <a:off x="3658394" y="1200944"/>
            <a:ext cx="0" cy="1161341"/>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endParaRPr>
          </a:p>
        </p:txBody>
      </p:sp>
      <p:sp>
        <p:nvSpPr>
          <p:cNvPr id="45" name="Rectangle 22"/>
          <p:cNvSpPr>
            <a:spLocks noChangeArrowheads="1"/>
          </p:cNvSpPr>
          <p:nvPr/>
        </p:nvSpPr>
        <p:spPr bwMode="auto">
          <a:xfrm>
            <a:off x="3732530" y="1054100"/>
            <a:ext cx="3128010" cy="160337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p>
            <a:pPr lvl="0" algn="l">
              <a:lnSpc>
                <a:spcPct val="140000"/>
              </a:lnSpc>
            </a:pPr>
            <a:r>
              <a:rPr lang="zh-CN" altLang="en-US" sz="1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3.在学科教学变革与教师发展领域中：课程重组优化，进行了顶层设计；教研机制创新，提升了教师素养。</a:t>
            </a:r>
            <a:endPar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40000"/>
              </a:lnSpc>
            </a:pPr>
            <a:r>
              <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（1）架构课程，规范实施</a:t>
            </a:r>
            <a:endPar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40000"/>
              </a:lnSpc>
            </a:pPr>
            <a:r>
              <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（2）夯实日常，创新教研</a:t>
            </a:r>
            <a:endPar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40000"/>
              </a:lnSpc>
            </a:pPr>
            <a:r>
              <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（3）形成机制，外化成长</a:t>
            </a:r>
            <a:endPar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p:txBody>
      </p:sp>
      <p:pic>
        <p:nvPicPr>
          <p:cNvPr id="46" name="Picture 4" descr="\\Sy\e\我图PPT\00001PNG素材\中国风\6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7950" y="2882852"/>
            <a:ext cx="446088" cy="408144"/>
          </a:xfrm>
          <a:prstGeom prst="rect">
            <a:avLst/>
          </a:prstGeom>
          <a:noFill/>
          <a:extLst>
            <a:ext uri="{909E8E84-426E-40DD-AFC4-6F175D3DCCD1}">
              <a14:hiddenFill xmlns:a14="http://schemas.microsoft.com/office/drawing/2010/main">
                <a:solidFill>
                  <a:srgbClr val="FFFFFF"/>
                </a:solidFill>
              </a14:hiddenFill>
            </a:ext>
          </a:extLst>
        </p:spPr>
      </p:pic>
      <p:sp>
        <p:nvSpPr>
          <p:cNvPr id="47" name="Line 29"/>
          <p:cNvSpPr>
            <a:spLocks noChangeShapeType="1"/>
          </p:cNvSpPr>
          <p:nvPr/>
        </p:nvSpPr>
        <p:spPr bwMode="auto">
          <a:xfrm>
            <a:off x="5410994" y="3375667"/>
            <a:ext cx="0" cy="1301876"/>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endParaRPr>
          </a:p>
        </p:txBody>
      </p:sp>
      <p:sp>
        <p:nvSpPr>
          <p:cNvPr id="48" name="Rectangle 28"/>
          <p:cNvSpPr>
            <a:spLocks noChangeArrowheads="1"/>
          </p:cNvSpPr>
          <p:nvPr/>
        </p:nvSpPr>
        <p:spPr bwMode="auto">
          <a:xfrm>
            <a:off x="5556885" y="3291205"/>
            <a:ext cx="3286125" cy="124269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p>
            <a:pPr lvl="0" algn="l">
              <a:lnSpc>
                <a:spcPct val="160000"/>
              </a:lnSpc>
            </a:pPr>
            <a:r>
              <a:rPr lang="zh-CN" altLang="en-US"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4.在学生工作变革及班主任、学生成长领域中：班队以文化人，融通资源，丰富了学生活动。</a:t>
            </a:r>
            <a:endParaRPr lang="zh-CN" altLang="en-US"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60000"/>
              </a:lnSpc>
            </a:pPr>
            <a:r>
              <a:rPr lang="zh-CN" altLang="en-US"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（1）搭建平台，提升引领力</a:t>
            </a:r>
            <a:endParaRPr lang="zh-CN" altLang="en-US"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60000"/>
              </a:lnSpc>
            </a:pPr>
            <a:r>
              <a:rPr lang="zh-CN" altLang="en-US"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 （2）系列设计，提升品牌力</a:t>
            </a:r>
            <a:endParaRPr lang="zh-CN" altLang="en-US"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pic>
        <p:nvPicPr>
          <p:cNvPr id="49" name="Picture 4" descr="\\Sy\e\我图PPT\00001PNG素材\中国风\6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0801" y="2462482"/>
            <a:ext cx="446088" cy="408144"/>
          </a:xfrm>
          <a:prstGeom prst="rect">
            <a:avLst/>
          </a:prstGeom>
          <a:noFill/>
          <a:extLst>
            <a:ext uri="{909E8E84-426E-40DD-AFC4-6F175D3DCCD1}">
              <a14:hiddenFill xmlns:a14="http://schemas.microsoft.com/office/drawing/2010/main">
                <a:solidFill>
                  <a:srgbClr val="FFFFFF"/>
                </a:solidFill>
              </a14:hiddenFill>
            </a:ext>
          </a:extLst>
        </p:spPr>
      </p:pic>
      <p:sp>
        <p:nvSpPr>
          <p:cNvPr id="50" name="Line 25"/>
          <p:cNvSpPr>
            <a:spLocks noChangeShapeType="1"/>
          </p:cNvSpPr>
          <p:nvPr/>
        </p:nvSpPr>
        <p:spPr bwMode="auto">
          <a:xfrm flipH="1" flipV="1">
            <a:off x="6776212" y="1007618"/>
            <a:ext cx="7" cy="1412526"/>
          </a:xfrm>
          <a:prstGeom prst="line">
            <a:avLst/>
          </a:prstGeom>
          <a:gradFill>
            <a:gsLst>
              <a:gs pos="0">
                <a:srgbClr val="C00000">
                  <a:lumMod val="40000"/>
                  <a:lumOff val="60000"/>
                </a:srgbClr>
              </a:gs>
              <a:gs pos="50000">
                <a:srgbClr val="C00000"/>
              </a:gs>
              <a:gs pos="100000">
                <a:srgbClr val="C00000">
                  <a:lumMod val="75000"/>
                </a:srgbClr>
              </a:gs>
            </a:gsLst>
            <a:lin ang="5400000" scaled="0"/>
          </a:gradFill>
          <a:ln w="9525" cap="rnd">
            <a:solidFill>
              <a:sysClr val="windowText" lastClr="000000"/>
            </a:solidFill>
            <a:prstDash val="solid"/>
            <a:round/>
            <a:headEnd type="none" w="med" len="med"/>
            <a:tailEnd type="triangle" w="med" len="med"/>
          </a:ln>
        </p:spPr>
        <p:txBody>
          <a:bodyPr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Rectangle 24"/>
          <p:cNvSpPr>
            <a:spLocks noChangeArrowheads="1"/>
          </p:cNvSpPr>
          <p:nvPr/>
        </p:nvSpPr>
        <p:spPr bwMode="auto">
          <a:xfrm>
            <a:off x="6784340" y="1057910"/>
            <a:ext cx="2054225" cy="13512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p>
            <a:pPr lvl="0" algn="l">
              <a:lnSpc>
                <a:spcPct val="140000"/>
              </a:lnSpc>
            </a:pPr>
            <a:r>
              <a:rPr lang="zh-CN" altLang="en-US" sz="1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5.在后勤管理与服务保障中：后勤勤于服务，成于自觉，提升了服务效率。</a:t>
            </a:r>
            <a:endParaRPr lang="zh-CN" altLang="en-US" sz="1800" b="1"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40000"/>
              </a:lnSpc>
            </a:pPr>
            <a:r>
              <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（1）形成秩序，完善制度</a:t>
            </a:r>
            <a:endPar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40000"/>
              </a:lnSpc>
            </a:pPr>
            <a:r>
              <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rPr>
              <a:t>（2）理念更新，创新发展</a:t>
            </a:r>
            <a:endParaRPr lang="zh-CN" altLang="en-US" sz="1800" dirty="0">
              <a:solidFill>
                <a:srgbClr val="00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2" name="Text Box 44"/>
          <p:cNvSpPr txBox="1">
            <a:spLocks noChangeArrowheads="1"/>
          </p:cNvSpPr>
          <p:nvPr/>
        </p:nvSpPr>
        <p:spPr bwMode="auto">
          <a:xfrm>
            <a:off x="483870" y="755650"/>
            <a:ext cx="1966913" cy="388620"/>
          </a:xfrm>
          <a:prstGeom prst="rect">
            <a:avLst/>
          </a:prstGeom>
          <a:solidFill>
            <a:schemeClr val="accent6">
              <a:lumMod val="60000"/>
              <a:lumOff val="40000"/>
            </a:scheme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en-US"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现状分析</a:t>
            </a:r>
            <a:endParaRPr lang="zh-CN" alt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基础与现状</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451100" y="593090"/>
            <a:ext cx="1871980" cy="474980"/>
          </a:xfrm>
          <a:prstGeom prst="rect">
            <a:avLst/>
          </a:prstGeom>
          <a:noFill/>
        </p:spPr>
        <p:txBody>
          <a:bodyPr wrap="square" rtlCol="0" anchor="t">
            <a:spAutoFit/>
          </a:bodyPr>
          <a:p>
            <a:pPr marL="0" indent="0" algn="l">
              <a:lnSpc>
                <a:spcPct val="160000"/>
              </a:lnSpc>
            </a:pPr>
            <a:r>
              <a:rPr lang="zh-CN" altLang="en-US" sz="2400" b="1" dirty="0" err="1">
                <a:solidFill>
                  <a:srgbClr val="C00000"/>
                </a:solidFill>
                <a:effectLst/>
                <a:latin typeface="微软雅黑" panose="020B0503020204020204" pitchFamily="34" charset="-122"/>
                <a:ea typeface="微软雅黑" panose="020B0503020204020204" pitchFamily="34" charset="-122"/>
                <a:cs typeface="楷体" panose="02010609060101010101" pitchFamily="49" charset="-122"/>
                <a:sym typeface="+mn-ea"/>
              </a:rPr>
              <a:t>（</a:t>
            </a:r>
            <a:r>
              <a:rPr lang="zh-CN" altLang="en-US" sz="2400" b="1"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sym typeface="+mn-ea"/>
              </a:rPr>
              <a:t>一）优势分析</a:t>
            </a:r>
            <a:endParaRPr lang="zh-CN" altLang="en-US" sz="2400" b="1"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p:tgtEl>
                                          <p:spTgt spid="37"/>
                                        </p:tgtEl>
                                        <p:attrNameLst>
                                          <p:attrName>ppt_y</p:attrName>
                                        </p:attrNameLst>
                                      </p:cBhvr>
                                      <p:tavLst>
                                        <p:tav tm="0">
                                          <p:val>
                                            <p:strVal val="#ppt_y+#ppt_h*1.125000"/>
                                          </p:val>
                                        </p:tav>
                                        <p:tav tm="100000">
                                          <p:val>
                                            <p:strVal val="#ppt_y"/>
                                          </p:val>
                                        </p:tav>
                                      </p:tavLst>
                                    </p:anim>
                                    <p:animEffect transition="in" filter="wipe(up)">
                                      <p:cBhvr>
                                        <p:cTn id="30" dur="500"/>
                                        <p:tgtEl>
                                          <p:spTgt spid="37"/>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up)">
                                      <p:cBhvr>
                                        <p:cTn id="40" dur="500"/>
                                        <p:tgtEl>
                                          <p:spTgt spid="4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500" fill="hold"/>
                                        <p:tgtEl>
                                          <p:spTgt spid="42"/>
                                        </p:tgtEl>
                                        <p:attrNameLst>
                                          <p:attrName>ppt_w</p:attrName>
                                        </p:attrNameLst>
                                      </p:cBhvr>
                                      <p:tavLst>
                                        <p:tav tm="0">
                                          <p:val>
                                            <p:fltVal val="0"/>
                                          </p:val>
                                        </p:tav>
                                        <p:tav tm="100000">
                                          <p:val>
                                            <p:strVal val="#ppt_w"/>
                                          </p:val>
                                        </p:tav>
                                      </p:tavLst>
                                    </p:anim>
                                    <p:anim calcmode="lin" valueType="num">
                                      <p:cBhvr>
                                        <p:cTn id="44" dur="500" fill="hold"/>
                                        <p:tgtEl>
                                          <p:spTgt spid="42"/>
                                        </p:tgtEl>
                                        <p:attrNameLst>
                                          <p:attrName>ppt_h</p:attrName>
                                        </p:attrNameLst>
                                      </p:cBhvr>
                                      <p:tavLst>
                                        <p:tav tm="0">
                                          <p:val>
                                            <p:fltVal val="0"/>
                                          </p:val>
                                        </p:tav>
                                        <p:tav tm="100000">
                                          <p:val>
                                            <p:strVal val="#ppt_h"/>
                                          </p:val>
                                        </p:tav>
                                      </p:tavLst>
                                    </p:anim>
                                    <p:animEffect transition="in" filter="fade">
                                      <p:cBhvr>
                                        <p:cTn id="45" dur="500"/>
                                        <p:tgtEl>
                                          <p:spTgt spid="42"/>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Effect transition="in" filter="fade">
                                      <p:cBhvr>
                                        <p:cTn id="51" dur="500"/>
                                        <p:tgtEl>
                                          <p:spTgt spid="43"/>
                                        </p:tgtEl>
                                      </p:cBhvr>
                                    </p:animEffect>
                                  </p:childTnLst>
                                </p:cTn>
                              </p:par>
                            </p:childTnLst>
                          </p:cTn>
                        </p:par>
                        <p:par>
                          <p:cTn id="52" fill="hold">
                            <p:stCondLst>
                              <p:cond delay="4000"/>
                            </p:stCondLst>
                            <p:childTnLst>
                              <p:par>
                                <p:cTn id="53" presetID="22" presetClass="entr" presetSubtype="4"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par>
                                <p:cTn id="56" presetID="12" presetClass="entr" presetSubtype="1"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additive="base">
                                        <p:cTn id="58" dur="500"/>
                                        <p:tgtEl>
                                          <p:spTgt spid="45"/>
                                        </p:tgtEl>
                                        <p:attrNameLst>
                                          <p:attrName>ppt_y</p:attrName>
                                        </p:attrNameLst>
                                      </p:cBhvr>
                                      <p:tavLst>
                                        <p:tav tm="0">
                                          <p:val>
                                            <p:strVal val="#ppt_y-#ppt_h*1.125000"/>
                                          </p:val>
                                        </p:tav>
                                        <p:tav tm="100000">
                                          <p:val>
                                            <p:strVal val="#ppt_y"/>
                                          </p:val>
                                        </p:tav>
                                      </p:tavLst>
                                    </p:anim>
                                    <p:animEffect transition="in" filter="wipe(down)">
                                      <p:cBhvr>
                                        <p:cTn id="59" dur="500"/>
                                        <p:tgtEl>
                                          <p:spTgt spid="45"/>
                                        </p:tgtEl>
                                      </p:cBhvr>
                                    </p:animEffect>
                                  </p:childTnLst>
                                </p:cTn>
                              </p:par>
                            </p:childTnLst>
                          </p:cTn>
                        </p:par>
                        <p:par>
                          <p:cTn id="60" fill="hold">
                            <p:stCondLst>
                              <p:cond delay="4500"/>
                            </p:stCondLst>
                            <p:childTnLst>
                              <p:par>
                                <p:cTn id="61" presetID="53" presetClass="entr" presetSubtype="16" fill="hold" nodeType="after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p:cTn id="63" dur="500" fill="hold"/>
                                        <p:tgtEl>
                                          <p:spTgt spid="46"/>
                                        </p:tgtEl>
                                        <p:attrNameLst>
                                          <p:attrName>ppt_w</p:attrName>
                                        </p:attrNameLst>
                                      </p:cBhvr>
                                      <p:tavLst>
                                        <p:tav tm="0">
                                          <p:val>
                                            <p:fltVal val="0"/>
                                          </p:val>
                                        </p:tav>
                                        <p:tav tm="100000">
                                          <p:val>
                                            <p:strVal val="#ppt_w"/>
                                          </p:val>
                                        </p:tav>
                                      </p:tavLst>
                                    </p:anim>
                                    <p:anim calcmode="lin" valueType="num">
                                      <p:cBhvr>
                                        <p:cTn id="64" dur="500" fill="hold"/>
                                        <p:tgtEl>
                                          <p:spTgt spid="46"/>
                                        </p:tgtEl>
                                        <p:attrNameLst>
                                          <p:attrName>ppt_h</p:attrName>
                                        </p:attrNameLst>
                                      </p:cBhvr>
                                      <p:tavLst>
                                        <p:tav tm="0">
                                          <p:val>
                                            <p:fltVal val="0"/>
                                          </p:val>
                                        </p:tav>
                                        <p:tav tm="100000">
                                          <p:val>
                                            <p:strVal val="#ppt_h"/>
                                          </p:val>
                                        </p:tav>
                                      </p:tavLst>
                                    </p:anim>
                                    <p:animEffect transition="in" filter="fade">
                                      <p:cBhvr>
                                        <p:cTn id="65" dur="500"/>
                                        <p:tgtEl>
                                          <p:spTgt spid="46"/>
                                        </p:tgtEl>
                                      </p:cBhvr>
                                    </p:animEffect>
                                  </p:childTnLst>
                                </p:cTn>
                              </p:par>
                            </p:childTnLst>
                          </p:cTn>
                        </p:par>
                        <p:par>
                          <p:cTn id="66" fill="hold">
                            <p:stCondLst>
                              <p:cond delay="5000"/>
                            </p:stCondLst>
                            <p:childTnLst>
                              <p:par>
                                <p:cTn id="67" presetID="22" presetClass="entr" presetSubtype="1" fill="hold" grpId="0" nodeType="after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up)">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childTnLst>
                          </p:cTn>
                        </p:par>
                        <p:par>
                          <p:cTn id="75" fill="hold">
                            <p:stCondLst>
                              <p:cond delay="5500"/>
                            </p:stCondLst>
                            <p:childTnLst>
                              <p:par>
                                <p:cTn id="76" presetID="53" presetClass="entr" presetSubtype="16" fill="hold" nodeType="after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p:cTn id="78" dur="500" fill="hold"/>
                                        <p:tgtEl>
                                          <p:spTgt spid="49"/>
                                        </p:tgtEl>
                                        <p:attrNameLst>
                                          <p:attrName>ppt_w</p:attrName>
                                        </p:attrNameLst>
                                      </p:cBhvr>
                                      <p:tavLst>
                                        <p:tav tm="0">
                                          <p:val>
                                            <p:fltVal val="0"/>
                                          </p:val>
                                        </p:tav>
                                        <p:tav tm="100000">
                                          <p:val>
                                            <p:strVal val="#ppt_w"/>
                                          </p:val>
                                        </p:tav>
                                      </p:tavLst>
                                    </p:anim>
                                    <p:anim calcmode="lin" valueType="num">
                                      <p:cBhvr>
                                        <p:cTn id="79" dur="500" fill="hold"/>
                                        <p:tgtEl>
                                          <p:spTgt spid="49"/>
                                        </p:tgtEl>
                                        <p:attrNameLst>
                                          <p:attrName>ppt_h</p:attrName>
                                        </p:attrNameLst>
                                      </p:cBhvr>
                                      <p:tavLst>
                                        <p:tav tm="0">
                                          <p:val>
                                            <p:fltVal val="0"/>
                                          </p:val>
                                        </p:tav>
                                        <p:tav tm="100000">
                                          <p:val>
                                            <p:strVal val="#ppt_h"/>
                                          </p:val>
                                        </p:tav>
                                      </p:tavLst>
                                    </p:anim>
                                    <p:animEffect transition="in" filter="fade">
                                      <p:cBhvr>
                                        <p:cTn id="80" dur="500"/>
                                        <p:tgtEl>
                                          <p:spTgt spid="49"/>
                                        </p:tgtEl>
                                      </p:cBhvr>
                                    </p:animEffect>
                                  </p:childTnLst>
                                </p:cTn>
                              </p:par>
                            </p:childTnLst>
                          </p:cTn>
                        </p:par>
                        <p:par>
                          <p:cTn id="81" fill="hold">
                            <p:stCondLst>
                              <p:cond delay="6000"/>
                            </p:stCondLst>
                            <p:childTnLst>
                              <p:par>
                                <p:cTn id="82" presetID="22" presetClass="entr" presetSubtype="4" fill="hold" grpId="0" nodeType="after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down)">
                                      <p:cBhvr>
                                        <p:cTn id="84" dur="500"/>
                                        <p:tgtEl>
                                          <p:spTgt spid="50"/>
                                        </p:tgtEl>
                                      </p:cBhvr>
                                    </p:animEffect>
                                  </p:childTnLst>
                                </p:cTn>
                              </p:par>
                              <p:par>
                                <p:cTn id="85" presetID="12" presetClass="entr" presetSubtype="4"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500"/>
                                        <p:tgtEl>
                                          <p:spTgt spid="51"/>
                                        </p:tgtEl>
                                        <p:attrNameLst>
                                          <p:attrName>ppt_y</p:attrName>
                                        </p:attrNameLst>
                                      </p:cBhvr>
                                      <p:tavLst>
                                        <p:tav tm="0">
                                          <p:val>
                                            <p:strVal val="#ppt_y+#ppt_h*1.125000"/>
                                          </p:val>
                                        </p:tav>
                                        <p:tav tm="100000">
                                          <p:val>
                                            <p:strVal val="#ppt_y"/>
                                          </p:val>
                                        </p:tav>
                                      </p:tavLst>
                                    </p:anim>
                                    <p:animEffect transition="in" filter="wipe(up)">
                                      <p:cBhvr>
                                        <p:cTn id="8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41" grpId="0" bldLvl="0" animBg="1"/>
      <p:bldP spid="42" grpId="0"/>
      <p:bldP spid="44" grpId="0" bldLvl="0" animBg="1"/>
      <p:bldP spid="45" grpId="0" bldLvl="0" animBg="1"/>
      <p:bldP spid="47" grpId="0" bldLvl="0" animBg="1"/>
      <p:bldP spid="48" grpId="0"/>
      <p:bldP spid="50" grpId="0" bldLvl="0" animBg="1"/>
      <p:bldP spid="51" grpId="0"/>
      <p:bldP spid="2" grpId="0" bldLvl="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16" name="组合 21515"/>
          <p:cNvGrpSpPr/>
          <p:nvPr/>
        </p:nvGrpSpPr>
        <p:grpSpPr bwMode="auto">
          <a:xfrm rot="21060000">
            <a:off x="1975485" y="2421890"/>
            <a:ext cx="6768465" cy="1200785"/>
            <a:chOff x="1943496" y="1919288"/>
            <a:chExt cx="5169694" cy="1654175"/>
          </a:xfrm>
        </p:grpSpPr>
        <p:cxnSp>
          <p:nvCxnSpPr>
            <p:cNvPr id="21505" name="直接连接符 21504"/>
            <p:cNvCxnSpPr>
              <a:cxnSpLocks noChangeShapeType="1"/>
            </p:cNvCxnSpPr>
            <p:nvPr/>
          </p:nvCxnSpPr>
          <p:spPr bwMode="auto">
            <a:xfrm>
              <a:off x="1943496" y="1919288"/>
              <a:ext cx="768351" cy="1241425"/>
            </a:xfrm>
            <a:prstGeom prst="line">
              <a:avLst/>
            </a:prstGeom>
            <a:noFill/>
            <a:ln w="9525" algn="ctr">
              <a:solidFill>
                <a:srgbClr val="000000"/>
              </a:solidFill>
              <a:prstDash val="dash"/>
              <a:round/>
            </a:ln>
            <a:extLst>
              <a:ext uri="{909E8E84-426E-40DD-AFC4-6F175D3DCCD1}">
                <a14:hiddenFill xmlns:a14="http://schemas.microsoft.com/office/drawing/2010/main">
                  <a:noFill/>
                </a14:hiddenFill>
              </a:ext>
            </a:extLst>
          </p:spPr>
        </p:cxnSp>
        <p:cxnSp>
          <p:nvCxnSpPr>
            <p:cNvPr id="21509" name="直接连接符 21508"/>
            <p:cNvCxnSpPr>
              <a:cxnSpLocks noChangeShapeType="1"/>
            </p:cNvCxnSpPr>
            <p:nvPr/>
          </p:nvCxnSpPr>
          <p:spPr bwMode="auto">
            <a:xfrm flipV="1">
              <a:off x="2711847" y="2074069"/>
              <a:ext cx="1239043" cy="1086644"/>
            </a:xfrm>
            <a:prstGeom prst="line">
              <a:avLst/>
            </a:prstGeom>
            <a:noFill/>
            <a:ln w="9525" algn="ctr">
              <a:solidFill>
                <a:srgbClr val="000000"/>
              </a:solidFill>
              <a:prstDash val="dash"/>
              <a:round/>
            </a:ln>
            <a:extLst>
              <a:ext uri="{909E8E84-426E-40DD-AFC4-6F175D3DCCD1}">
                <a14:hiddenFill xmlns:a14="http://schemas.microsoft.com/office/drawing/2010/main">
                  <a:noFill/>
                </a14:hiddenFill>
              </a:ext>
            </a:extLst>
          </p:spPr>
        </p:cxnSp>
        <p:cxnSp>
          <p:nvCxnSpPr>
            <p:cNvPr id="21511" name="直接连接符 21510"/>
            <p:cNvCxnSpPr>
              <a:cxnSpLocks noChangeShapeType="1"/>
            </p:cNvCxnSpPr>
            <p:nvPr/>
          </p:nvCxnSpPr>
          <p:spPr bwMode="auto">
            <a:xfrm>
              <a:off x="3950890" y="2074069"/>
              <a:ext cx="500857" cy="1499394"/>
            </a:xfrm>
            <a:prstGeom prst="line">
              <a:avLst/>
            </a:prstGeom>
            <a:noFill/>
            <a:ln w="9525" algn="ctr">
              <a:solidFill>
                <a:srgbClr val="000000"/>
              </a:solidFill>
              <a:prstDash val="dash"/>
              <a:round/>
            </a:ln>
            <a:extLst>
              <a:ext uri="{909E8E84-426E-40DD-AFC4-6F175D3DCCD1}">
                <a14:hiddenFill xmlns:a14="http://schemas.microsoft.com/office/drawing/2010/main">
                  <a:noFill/>
                </a14:hiddenFill>
              </a:ext>
            </a:extLst>
          </p:spPr>
        </p:cxnSp>
        <p:cxnSp>
          <p:nvCxnSpPr>
            <p:cNvPr id="21513" name="直接连接符 21512"/>
            <p:cNvCxnSpPr>
              <a:cxnSpLocks noChangeShapeType="1"/>
            </p:cNvCxnSpPr>
            <p:nvPr/>
          </p:nvCxnSpPr>
          <p:spPr bwMode="auto">
            <a:xfrm flipV="1">
              <a:off x="4451747" y="2786063"/>
              <a:ext cx="1189831" cy="768350"/>
            </a:xfrm>
            <a:prstGeom prst="line">
              <a:avLst/>
            </a:prstGeom>
            <a:noFill/>
            <a:ln w="9525" algn="ctr">
              <a:solidFill>
                <a:srgbClr val="000000"/>
              </a:solidFill>
              <a:prstDash val="dash"/>
              <a:round/>
            </a:ln>
            <a:extLst>
              <a:ext uri="{909E8E84-426E-40DD-AFC4-6F175D3DCCD1}">
                <a14:hiddenFill xmlns:a14="http://schemas.microsoft.com/office/drawing/2010/main">
                  <a:noFill/>
                </a14:hiddenFill>
              </a:ext>
            </a:extLst>
          </p:spPr>
        </p:cxnSp>
        <p:cxnSp>
          <p:nvCxnSpPr>
            <p:cNvPr id="21515" name="直接连接符 21514"/>
            <p:cNvCxnSpPr>
              <a:cxnSpLocks noChangeShapeType="1"/>
            </p:cNvCxnSpPr>
            <p:nvPr/>
          </p:nvCxnSpPr>
          <p:spPr bwMode="auto">
            <a:xfrm>
              <a:off x="5675709" y="2786063"/>
              <a:ext cx="1437481" cy="631825"/>
            </a:xfrm>
            <a:prstGeom prst="line">
              <a:avLst/>
            </a:prstGeom>
            <a:noFill/>
            <a:ln w="9525" algn="ctr">
              <a:solidFill>
                <a:srgbClr val="000000"/>
              </a:solidFill>
              <a:prstDash val="dash"/>
              <a:round/>
            </a:ln>
            <a:extLst>
              <a:ext uri="{909E8E84-426E-40DD-AFC4-6F175D3DCCD1}">
                <a14:hiddenFill xmlns:a14="http://schemas.microsoft.com/office/drawing/2010/main">
                  <a:noFill/>
                </a14:hiddenFill>
              </a:ext>
            </a:extLst>
          </p:spPr>
        </p:cxnSp>
      </p:grpSp>
      <p:pic>
        <p:nvPicPr>
          <p:cNvPr id="40" name="图片 2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491615" y="2330768"/>
            <a:ext cx="8350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2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675890" y="3195638"/>
            <a:ext cx="8334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2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05593" y="2482850"/>
            <a:ext cx="833437"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2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014913" y="3195638"/>
            <a:ext cx="8350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2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538278" y="2330768"/>
            <a:ext cx="83343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文本框 29"/>
          <p:cNvSpPr txBox="1">
            <a:spLocks noChangeArrowheads="1"/>
          </p:cNvSpPr>
          <p:nvPr/>
        </p:nvSpPr>
        <p:spPr bwMode="auto">
          <a:xfrm>
            <a:off x="67945" y="1781810"/>
            <a:ext cx="2607945" cy="15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indent="0" algn="l">
              <a:lnSpc>
                <a:spcPct val="160000"/>
              </a:lnSpc>
            </a:pPr>
            <a:r>
              <a:rPr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1.在学校文化和特色项目建设中：文化理念有机渗透和深度转化力度不够。</a:t>
            </a:r>
            <a:endParaRPr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marL="0" indent="0" algn="l">
              <a:lnSpc>
                <a:spcPct val="160000"/>
              </a:lnSpc>
            </a:pPr>
            <a:r>
              <a:rPr lang="en-US" altLang="zh-CN"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（1）育人环境要再塑</a:t>
            </a:r>
            <a:endParaRPr lang="en-US" altLang="zh-CN" sz="1800" u="none" dirty="0">
              <a:solidFill>
                <a:srgbClr val="000000"/>
              </a:solidFill>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en-US" altLang="zh-CN"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（2）行为文化待渗透</a:t>
            </a:r>
            <a:endParaRPr lang="en-US" altLang="zh-CN" sz="1800" u="none" dirty="0">
              <a:solidFill>
                <a:srgbClr val="000000"/>
              </a:solidFill>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zh-CN" altLang="en-US"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a:t>
            </a:r>
            <a:r>
              <a:rPr lang="en-US" altLang="zh-CN"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3</a:t>
            </a:r>
            <a:r>
              <a:rPr lang="zh-CN" altLang="en-US"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）特色品牌需打造</a:t>
            </a:r>
            <a:endParaRPr lang="zh-CN" altLang="en-US" sz="1800" baseline="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67" name="文本框 29"/>
          <p:cNvSpPr txBox="1">
            <a:spLocks noChangeArrowheads="1"/>
          </p:cNvSpPr>
          <p:nvPr/>
        </p:nvSpPr>
        <p:spPr bwMode="auto">
          <a:xfrm>
            <a:off x="1701800" y="3733800"/>
            <a:ext cx="2743835" cy="124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indent="0" algn="l">
              <a:lnSpc>
                <a:spcPct val="160000"/>
              </a:lnSpc>
            </a:pPr>
            <a:r>
              <a:rPr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2．在管理变革与领导团队建设中：领导团队主动创新、品牌创建能力不强。</a:t>
            </a:r>
            <a:endParaRPr sz="1800" u="none" dirty="0">
              <a:solidFill>
                <a:srgbClr val="000000"/>
              </a:solidFill>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en-US" altLang="zh-CN"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（1）管理文化扎根不深</a:t>
            </a:r>
            <a:endParaRPr lang="en-US" altLang="zh-CN" sz="1800" u="none" dirty="0">
              <a:solidFill>
                <a:srgbClr val="000000"/>
              </a:solidFill>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en-US" altLang="zh-CN"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（2）管理机制缺乏创新</a:t>
            </a:r>
            <a:endParaRPr lang="en-US" altLang="zh-CN" sz="1800" baseline="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68" name="文本框 29"/>
          <p:cNvSpPr txBox="1">
            <a:spLocks noChangeArrowheads="1"/>
          </p:cNvSpPr>
          <p:nvPr/>
        </p:nvSpPr>
        <p:spPr bwMode="auto">
          <a:xfrm>
            <a:off x="3193415" y="1068070"/>
            <a:ext cx="2977515" cy="153098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l">
              <a:lnSpc>
                <a:spcPct val="160000"/>
              </a:lnSpc>
            </a:pPr>
            <a:r>
              <a:rPr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3．在学科教学变革与教师发展领域中：教师专业发展水平和课程开发能力不高。</a:t>
            </a:r>
            <a:endParaRPr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60000"/>
              </a:lnSpc>
            </a:pPr>
            <a:r>
              <a:rPr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（1）课程实施的再提质</a:t>
            </a:r>
            <a:endParaRPr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60000"/>
              </a:lnSpc>
            </a:pPr>
            <a:r>
              <a:rPr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（2）学科研究的再突破</a:t>
            </a:r>
            <a:endParaRPr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lvl="0" algn="l">
              <a:lnSpc>
                <a:spcPct val="160000"/>
              </a:lnSpc>
            </a:pPr>
            <a:r>
              <a:rPr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（3）教师发展的再跨越</a:t>
            </a:r>
            <a:endParaRPr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70" name="文本框 29"/>
          <p:cNvSpPr txBox="1">
            <a:spLocks noChangeArrowheads="1"/>
          </p:cNvSpPr>
          <p:nvPr/>
        </p:nvSpPr>
        <p:spPr bwMode="auto">
          <a:xfrm>
            <a:off x="5642610" y="3361055"/>
            <a:ext cx="3382010" cy="153098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indent="0" algn="l">
              <a:lnSpc>
                <a:spcPct val="160000"/>
              </a:lnSpc>
            </a:pPr>
            <a:r>
              <a:rPr lang="en-US" sz="1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4.</a:t>
            </a:r>
            <a:r>
              <a:rPr sz="1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在学生工作变革及班主任、学生成长领域中：学生成长系列主题和德育特色不明。</a:t>
            </a:r>
            <a:endParaRPr sz="1800" b="1">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a:p>
            <a:pPr marL="0" indent="0" algn="l">
              <a:lnSpc>
                <a:spcPct val="160000"/>
              </a:lnSpc>
            </a:pPr>
            <a:r>
              <a:rPr sz="180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（1）班级认识不够深入</a:t>
            </a:r>
            <a:endParaRPr sz="1800" u="none">
              <a:solidFill>
                <a:srgbClr val="000000"/>
              </a:solidFill>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en-US" altLang="zh-CN" sz="180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（2）活动建设融通性不强</a:t>
            </a:r>
            <a:endParaRPr lang="en-US" altLang="zh-CN" sz="1800" u="none">
              <a:solidFill>
                <a:srgbClr val="000000"/>
              </a:solidFill>
              <a:effectLst/>
              <a:latin typeface="楷体" panose="02010609060101010101" pitchFamily="49" charset="-122"/>
              <a:ea typeface="楷体" panose="02010609060101010101" pitchFamily="49" charset="-122"/>
              <a:cs typeface="宋体" panose="02010600030101010101" pitchFamily="2" charset="-122"/>
            </a:endParaRPr>
          </a:p>
          <a:p>
            <a:pPr marL="0" indent="0" algn="l">
              <a:lnSpc>
                <a:spcPct val="160000"/>
              </a:lnSpc>
            </a:pPr>
            <a:r>
              <a:rPr lang="zh-CN" altLang="en-US" sz="180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a:t>
            </a:r>
            <a:r>
              <a:rPr lang="en-US" altLang="zh-CN" sz="180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3</a:t>
            </a:r>
            <a:r>
              <a:rPr lang="zh-CN" altLang="en-US" sz="180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）学生公民素养需再提升</a:t>
            </a:r>
            <a:endParaRPr lang="zh-CN" altLang="en-US" sz="1800"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71" name="文本框 29"/>
          <p:cNvSpPr txBox="1">
            <a:spLocks noChangeArrowheads="1"/>
          </p:cNvSpPr>
          <p:nvPr/>
        </p:nvSpPr>
        <p:spPr bwMode="auto">
          <a:xfrm>
            <a:off x="6308090" y="1527810"/>
            <a:ext cx="2470150" cy="9550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indent="0" algn="l">
              <a:lnSpc>
                <a:spcPct val="160000"/>
              </a:lnSpc>
            </a:pPr>
            <a:r>
              <a:rPr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rPr>
              <a:t>5.在后勤管理和服务保障中：一校两区资源利用和后勤保障水平有待提升。</a:t>
            </a:r>
            <a:endParaRPr sz="1800" b="1" dirty="0">
              <a:solidFill>
                <a:srgbClr val="000000"/>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2" name="Text Box 44"/>
          <p:cNvSpPr txBox="1">
            <a:spLocks noChangeArrowheads="1"/>
          </p:cNvSpPr>
          <p:nvPr/>
        </p:nvSpPr>
        <p:spPr bwMode="auto">
          <a:xfrm>
            <a:off x="483870" y="755650"/>
            <a:ext cx="1966913" cy="388620"/>
          </a:xfrm>
          <a:prstGeom prst="rect">
            <a:avLst/>
          </a:prstGeom>
          <a:solidFill>
            <a:schemeClr val="accent6">
              <a:lumMod val="60000"/>
              <a:lumOff val="40000"/>
            </a:scheme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en-US"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现状分析</a:t>
            </a:r>
            <a:endParaRPr lang="zh-CN" altLang="zh-CN" sz="2000" b="1" baseline="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Text Box 104"/>
          <p:cNvSpPr txBox="1">
            <a:spLocks noChangeArrowheads="1"/>
          </p:cNvSpPr>
          <p:nvPr userDrawn="1"/>
        </p:nvSpPr>
        <p:spPr bwMode="auto">
          <a:xfrm>
            <a:off x="794" y="204789"/>
            <a:ext cx="4497388" cy="3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640" tIns="40820" rIns="81640" bIns="40820">
            <a:spAutoFit/>
          </a:bodyPr>
          <a:lstStyle>
            <a:lvl1pPr algn="l" defTabSz="815975">
              <a:defRPr>
                <a:solidFill>
                  <a:schemeClr val="tx1"/>
                </a:solidFill>
                <a:latin typeface="Arial" panose="020B0604020202020204" pitchFamily="34" charset="0"/>
              </a:defRPr>
            </a:lvl1pPr>
            <a:lvl2pPr marL="408305" algn="l" defTabSz="815975">
              <a:defRPr>
                <a:solidFill>
                  <a:schemeClr val="tx1"/>
                </a:solidFill>
                <a:latin typeface="Arial" panose="020B0604020202020204" pitchFamily="34" charset="0"/>
              </a:defRPr>
            </a:lvl2pPr>
            <a:lvl3pPr marL="815975" algn="l" defTabSz="815975">
              <a:defRPr>
                <a:solidFill>
                  <a:schemeClr val="tx1"/>
                </a:solidFill>
                <a:latin typeface="Arial" panose="020B0604020202020204" pitchFamily="34" charset="0"/>
              </a:defRPr>
            </a:lvl3pPr>
            <a:lvl4pPr marL="1224280" algn="l" defTabSz="815975">
              <a:defRPr>
                <a:solidFill>
                  <a:schemeClr val="tx1"/>
                </a:solidFill>
                <a:latin typeface="Arial" panose="020B0604020202020204" pitchFamily="34" charset="0"/>
              </a:defRPr>
            </a:lvl4pPr>
            <a:lvl5pPr marL="1631950" algn="l" defTabSz="815975">
              <a:defRPr>
                <a:solidFill>
                  <a:schemeClr val="tx1"/>
                </a:solidFill>
                <a:latin typeface="Arial" panose="020B0604020202020204" pitchFamily="34" charset="0"/>
              </a:defRPr>
            </a:lvl5pPr>
            <a:lvl6pPr marL="2089150" defTabSz="815975" fontAlgn="base">
              <a:spcBef>
                <a:spcPct val="0"/>
              </a:spcBef>
              <a:spcAft>
                <a:spcPct val="0"/>
              </a:spcAft>
              <a:defRPr>
                <a:solidFill>
                  <a:schemeClr val="tx1"/>
                </a:solidFill>
                <a:latin typeface="Arial" panose="020B0604020202020204" pitchFamily="34" charset="0"/>
              </a:defRPr>
            </a:lvl6pPr>
            <a:lvl7pPr marL="2546350" defTabSz="815975" fontAlgn="base">
              <a:spcBef>
                <a:spcPct val="0"/>
              </a:spcBef>
              <a:spcAft>
                <a:spcPct val="0"/>
              </a:spcAft>
              <a:defRPr>
                <a:solidFill>
                  <a:schemeClr val="tx1"/>
                </a:solidFill>
                <a:latin typeface="Arial" panose="020B0604020202020204" pitchFamily="34" charset="0"/>
              </a:defRPr>
            </a:lvl7pPr>
            <a:lvl8pPr marL="3003550" defTabSz="815975" fontAlgn="base">
              <a:spcBef>
                <a:spcPct val="0"/>
              </a:spcBef>
              <a:spcAft>
                <a:spcPct val="0"/>
              </a:spcAft>
              <a:defRPr>
                <a:solidFill>
                  <a:schemeClr val="tx1"/>
                </a:solidFill>
                <a:latin typeface="Arial" panose="020B0604020202020204" pitchFamily="34" charset="0"/>
              </a:defRPr>
            </a:lvl8pPr>
            <a:lvl9pPr marL="3460750" defTabSz="815975"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zh-CN" altLang="en-US" sz="2000" b="1" baseline="0" dirty="0">
                <a:solidFill>
                  <a:srgbClr val="000000"/>
                </a:solidFill>
                <a:latin typeface="微软雅黑" panose="020B0503020204020204" pitchFamily="34" charset="-122"/>
                <a:ea typeface="微软雅黑" panose="020B0503020204020204" pitchFamily="34" charset="-122"/>
              </a:rPr>
              <a:t>基础与现状</a:t>
            </a:r>
            <a:endParaRPr lang="zh-CN" altLang="en-US" sz="2000" b="1" baseline="0" dirty="0">
              <a:solidFill>
                <a:srgbClr val="00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451100" y="593090"/>
            <a:ext cx="1871980" cy="474980"/>
          </a:xfrm>
          <a:prstGeom prst="rect">
            <a:avLst/>
          </a:prstGeom>
          <a:noFill/>
        </p:spPr>
        <p:txBody>
          <a:bodyPr wrap="square" rtlCol="0" anchor="t">
            <a:spAutoFit/>
          </a:bodyPr>
          <a:p>
            <a:pPr marL="0" indent="0" algn="l">
              <a:lnSpc>
                <a:spcPct val="160000"/>
              </a:lnSpc>
            </a:pPr>
            <a:r>
              <a:rPr lang="zh-CN" altLang="en-US" sz="2400" b="1" dirty="0" err="1">
                <a:solidFill>
                  <a:srgbClr val="C00000"/>
                </a:solidFill>
                <a:effectLst/>
                <a:latin typeface="微软雅黑" panose="020B0503020204020204" pitchFamily="34" charset="-122"/>
                <a:ea typeface="微软雅黑" panose="020B0503020204020204" pitchFamily="34" charset="-122"/>
                <a:cs typeface="楷体" panose="02010609060101010101" pitchFamily="49" charset="-122"/>
                <a:sym typeface="+mn-ea"/>
              </a:rPr>
              <a:t>（二</a:t>
            </a:r>
            <a:r>
              <a:rPr lang="zh-CN" altLang="en-US" sz="2400" b="1"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sym typeface="+mn-ea"/>
              </a:rPr>
              <a:t>）存在问题</a:t>
            </a:r>
            <a:endParaRPr lang="zh-CN" altLang="en-US" sz="2400" b="1"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p14:prism dir="u"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1516"/>
                                        </p:tgtEl>
                                        <p:attrNameLst>
                                          <p:attrName>style.visibility</p:attrName>
                                        </p:attrNameLst>
                                      </p:cBhvr>
                                      <p:to>
                                        <p:strVal val="visible"/>
                                      </p:to>
                                    </p:set>
                                    <p:animEffect transition="in" filter="wipe(left)">
                                      <p:cBhvr>
                                        <p:cTn id="10" dur="2000"/>
                                        <p:tgtEl>
                                          <p:spTgt spid="215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2000" fill="hold">
                                          <p:stCondLst>
                                            <p:cond delay="0"/>
                                          </p:stCondLst>
                                        </p:cTn>
                                        <p:tgtEl>
                                          <p:spTgt spid="47"/>
                                        </p:tgtEl>
                                        <p:attrNameLst>
                                          <p:attrName>style.visibility</p:attrName>
                                        </p:attrNameLst>
                                      </p:cBhvr>
                                      <p:to>
                                        <p:strVal val="visible"/>
                                      </p:to>
                                    </p:set>
                                    <p:animEffect transition="in" filter="fade">
                                      <p:cBhvr>
                                        <p:cTn id="18" dur="2000"/>
                                        <p:tgtEl>
                                          <p:spTgt spid="47"/>
                                        </p:tgtEl>
                                      </p:cBhvr>
                                    </p:animEffect>
                                  </p:childTnLst>
                                </p:cTn>
                              </p:par>
                              <p:par>
                                <p:cTn id="19" presetID="10" presetClass="entr" presetSubtype="0" fill="hold" nodeType="withEffect">
                                  <p:stCondLst>
                                    <p:cond delay="250"/>
                                  </p:stCondLst>
                                  <p:childTnLst>
                                    <p:set>
                                      <p:cBhvr>
                                        <p:cTn id="20" dur="2000" fill="hold">
                                          <p:stCondLst>
                                            <p:cond delay="0"/>
                                          </p:stCondLst>
                                        </p:cTn>
                                        <p:tgtEl>
                                          <p:spTgt spid="41"/>
                                        </p:tgtEl>
                                        <p:attrNameLst>
                                          <p:attrName>style.visibility</p:attrName>
                                        </p:attrNameLst>
                                      </p:cBhvr>
                                      <p:to>
                                        <p:strVal val="visible"/>
                                      </p:to>
                                    </p:set>
                                    <p:animEffect transition="in" filter="fade">
                                      <p:cBhvr>
                                        <p:cTn id="21" dur="2000"/>
                                        <p:tgtEl>
                                          <p:spTgt spid="41"/>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2000" fill="hold">
                                          <p:stCondLst>
                                            <p:cond delay="0"/>
                                          </p:stCondLst>
                                        </p:cTn>
                                        <p:tgtEl>
                                          <p:spTgt spid="67"/>
                                        </p:tgtEl>
                                        <p:attrNameLst>
                                          <p:attrName>style.visibility</p:attrName>
                                        </p:attrNameLst>
                                      </p:cBhvr>
                                      <p:to>
                                        <p:strVal val="visible"/>
                                      </p:to>
                                    </p:set>
                                    <p:animEffect transition="in" filter="fade">
                                      <p:cBhvr>
                                        <p:cTn id="25" dur="2000"/>
                                        <p:tgtEl>
                                          <p:spTgt spid="67"/>
                                        </p:tgtEl>
                                      </p:cBhvr>
                                    </p:animEffect>
                                  </p:childTnLst>
                                </p:cTn>
                              </p:par>
                              <p:par>
                                <p:cTn id="26" presetID="10" presetClass="entr" presetSubtype="0" fill="hold" nodeType="withEffect">
                                  <p:stCondLst>
                                    <p:cond delay="500"/>
                                  </p:stCondLst>
                                  <p:childTnLst>
                                    <p:set>
                                      <p:cBhvr>
                                        <p:cTn id="27" dur="2000" fill="hold">
                                          <p:stCondLst>
                                            <p:cond delay="0"/>
                                          </p:stCondLst>
                                        </p:cTn>
                                        <p:tgtEl>
                                          <p:spTgt spid="42"/>
                                        </p:tgtEl>
                                        <p:attrNameLst>
                                          <p:attrName>style.visibility</p:attrName>
                                        </p:attrNameLst>
                                      </p:cBhvr>
                                      <p:to>
                                        <p:strVal val="visible"/>
                                      </p:to>
                                    </p:set>
                                    <p:animEffect transition="in" filter="fade">
                                      <p:cBhvr>
                                        <p:cTn id="28" dur="2000"/>
                                        <p:tgtEl>
                                          <p:spTgt spid="42"/>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2000" fill="hold">
                                          <p:stCondLst>
                                            <p:cond delay="0"/>
                                          </p:stCondLst>
                                        </p:cTn>
                                        <p:tgtEl>
                                          <p:spTgt spid="68"/>
                                        </p:tgtEl>
                                        <p:attrNameLst>
                                          <p:attrName>style.visibility</p:attrName>
                                        </p:attrNameLst>
                                      </p:cBhvr>
                                      <p:to>
                                        <p:strVal val="visible"/>
                                      </p:to>
                                    </p:set>
                                    <p:animEffect transition="in" filter="fade">
                                      <p:cBhvr>
                                        <p:cTn id="32" dur="2000"/>
                                        <p:tgtEl>
                                          <p:spTgt spid="68"/>
                                        </p:tgtEl>
                                      </p:cBhvr>
                                    </p:animEffect>
                                  </p:childTnLst>
                                </p:cTn>
                              </p:par>
                              <p:par>
                                <p:cTn id="33" presetID="10" presetClass="entr" presetSubtype="0" fill="hold" nodeType="withEffect">
                                  <p:stCondLst>
                                    <p:cond delay="1000"/>
                                  </p:stCondLst>
                                  <p:childTnLst>
                                    <p:set>
                                      <p:cBhvr>
                                        <p:cTn id="34" dur="2000" fill="hold">
                                          <p:stCondLst>
                                            <p:cond delay="0"/>
                                          </p:stCondLst>
                                        </p:cTn>
                                        <p:tgtEl>
                                          <p:spTgt spid="44"/>
                                        </p:tgtEl>
                                        <p:attrNameLst>
                                          <p:attrName>style.visibility</p:attrName>
                                        </p:attrNameLst>
                                      </p:cBhvr>
                                      <p:to>
                                        <p:strVal val="visible"/>
                                      </p:to>
                                    </p:set>
                                    <p:animEffect transition="in" filter="fade">
                                      <p:cBhvr>
                                        <p:cTn id="35" dur="2000"/>
                                        <p:tgtEl>
                                          <p:spTgt spid="44"/>
                                        </p:tgtEl>
                                      </p:cBhvr>
                                    </p:animEffect>
                                  </p:childTnLst>
                                </p:cTn>
                              </p:par>
                            </p:childTnLst>
                          </p:cTn>
                        </p:par>
                        <p:par>
                          <p:cTn id="36" fill="hold">
                            <p:stCondLst>
                              <p:cond delay="7000"/>
                            </p:stCondLst>
                            <p:childTnLst>
                              <p:par>
                                <p:cTn id="37" presetID="10" presetClass="entr" presetSubtype="0" fill="hold" grpId="0" nodeType="afterEffect">
                                  <p:stCondLst>
                                    <p:cond delay="0"/>
                                  </p:stCondLst>
                                  <p:childTnLst>
                                    <p:set>
                                      <p:cBhvr>
                                        <p:cTn id="38" dur="2000" fill="hold">
                                          <p:stCondLst>
                                            <p:cond delay="0"/>
                                          </p:stCondLst>
                                        </p:cTn>
                                        <p:tgtEl>
                                          <p:spTgt spid="70"/>
                                        </p:tgtEl>
                                        <p:attrNameLst>
                                          <p:attrName>style.visibility</p:attrName>
                                        </p:attrNameLst>
                                      </p:cBhvr>
                                      <p:to>
                                        <p:strVal val="visible"/>
                                      </p:to>
                                    </p:set>
                                    <p:animEffect transition="in" filter="fade">
                                      <p:cBhvr>
                                        <p:cTn id="39" dur="2000"/>
                                        <p:tgtEl>
                                          <p:spTgt spid="70"/>
                                        </p:tgtEl>
                                      </p:cBhvr>
                                    </p:animEffect>
                                  </p:childTnLst>
                                </p:cTn>
                              </p:par>
                              <p:par>
                                <p:cTn id="40" presetID="10" presetClass="entr" presetSubtype="0" fill="hold" nodeType="withEffect">
                                  <p:stCondLst>
                                    <p:cond delay="1250"/>
                                  </p:stCondLst>
                                  <p:childTnLst>
                                    <p:set>
                                      <p:cBhvr>
                                        <p:cTn id="41" dur="2000" fill="hold">
                                          <p:stCondLst>
                                            <p:cond delay="0"/>
                                          </p:stCondLst>
                                        </p:cTn>
                                        <p:tgtEl>
                                          <p:spTgt spid="45"/>
                                        </p:tgtEl>
                                        <p:attrNameLst>
                                          <p:attrName>style.visibility</p:attrName>
                                        </p:attrNameLst>
                                      </p:cBhvr>
                                      <p:to>
                                        <p:strVal val="visible"/>
                                      </p:to>
                                    </p:set>
                                    <p:animEffect transition="in" filter="fade">
                                      <p:cBhvr>
                                        <p:cTn id="42" dur="2000"/>
                                        <p:tgtEl>
                                          <p:spTgt spid="45"/>
                                        </p:tgtEl>
                                      </p:cBhvr>
                                    </p:animEffect>
                                  </p:childTnLst>
                                </p:cTn>
                              </p:par>
                            </p:childTnLst>
                          </p:cTn>
                        </p:par>
                        <p:par>
                          <p:cTn id="43" fill="hold">
                            <p:stCondLst>
                              <p:cond delay="9000"/>
                            </p:stCondLst>
                            <p:childTnLst>
                              <p:par>
                                <p:cTn id="44" presetID="10" presetClass="entr" presetSubtype="0" fill="hold" grpId="0" nodeType="afterEffect">
                                  <p:stCondLst>
                                    <p:cond delay="0"/>
                                  </p:stCondLst>
                                  <p:childTnLst>
                                    <p:set>
                                      <p:cBhvr>
                                        <p:cTn id="45" dur="2000" fill="hold">
                                          <p:stCondLst>
                                            <p:cond delay="0"/>
                                          </p:stCondLst>
                                        </p:cTn>
                                        <p:tgtEl>
                                          <p:spTgt spid="71"/>
                                        </p:tgtEl>
                                        <p:attrNameLst>
                                          <p:attrName>style.visibility</p:attrName>
                                        </p:attrNameLst>
                                      </p:cBhvr>
                                      <p:to>
                                        <p:strVal val="visible"/>
                                      </p:to>
                                    </p:set>
                                    <p:animEffect transition="in" filter="fade">
                                      <p:cBhvr>
                                        <p:cTn id="46"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7" grpId="0"/>
      <p:bldP spid="68" grpId="0"/>
      <p:bldP spid="70" grpId="0"/>
      <p:bldP spid="71" grpId="0"/>
      <p:bldP spid="4" grpId="0"/>
    </p:bldLst>
  </p:timing>
</p:sld>
</file>

<file path=ppt/theme/theme1.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15975" rtl="0" eaLnBrk="1" fontAlgn="base" latinLnBrk="0" hangingPunct="1">
          <a:lnSpc>
            <a:spcPct val="100000"/>
          </a:lnSpc>
          <a:spcBef>
            <a:spcPct val="0"/>
          </a:spcBef>
          <a:spcAft>
            <a:spcPct val="0"/>
          </a:spcAft>
          <a:buClrTx/>
          <a:buSzTx/>
          <a:buFontTx/>
          <a:buNone/>
          <a:defRPr kumimoji="0" lang="en-US" sz="1600" b="0" i="0" u="none" strike="noStrike" cap="none" normalizeH="0" baseline="-2500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15975" rtl="0" eaLnBrk="1" fontAlgn="base" latinLnBrk="0" hangingPunct="1">
          <a:lnSpc>
            <a:spcPct val="100000"/>
          </a:lnSpc>
          <a:spcBef>
            <a:spcPct val="0"/>
          </a:spcBef>
          <a:spcAft>
            <a:spcPct val="0"/>
          </a:spcAft>
          <a:buClrTx/>
          <a:buSzTx/>
          <a:buFontTx/>
          <a:buNone/>
          <a:defRPr kumimoji="0" lang="en-US" sz="1600" b="0" i="0" u="none" strike="noStrike" cap="none" normalizeH="0" baseline="-2500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8483</Words>
  <Application>WPS 演示</Application>
  <PresentationFormat>自定义</PresentationFormat>
  <Paragraphs>469</Paragraphs>
  <Slides>40</Slides>
  <Notes>37</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40</vt:i4>
      </vt:variant>
    </vt:vector>
  </HeadingPairs>
  <TitlesOfParts>
    <vt:vector size="57" baseType="lpstr">
      <vt:lpstr>Arial</vt:lpstr>
      <vt:lpstr>宋体</vt:lpstr>
      <vt:lpstr>Wingdings</vt:lpstr>
      <vt:lpstr>迷你简隶书</vt:lpstr>
      <vt:lpstr>黑体</vt:lpstr>
      <vt:lpstr>Verdana</vt:lpstr>
      <vt:lpstr>微软雅黑</vt:lpstr>
      <vt:lpstr>楷体</vt:lpstr>
      <vt:lpstr>方正古隶简体</vt:lpstr>
      <vt:lpstr>Arial Unicode MS</vt:lpstr>
      <vt:lpstr>方正兰亭大黑_GBK</vt:lpstr>
      <vt:lpstr>方正字迹-吕建德字体</vt:lpstr>
      <vt:lpstr>方正吕建德字体</vt:lpstr>
      <vt:lpstr>新宋体</vt:lpstr>
      <vt:lpstr>隶书</vt:lpstr>
      <vt:lpstr>ZWSimpleStroke</vt:lpstr>
      <vt:lpstr>sample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Guilddesign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Sung Ha, Park</dc:creator>
  <cp:lastModifiedBy>小陈1406888913</cp:lastModifiedBy>
  <cp:revision>454</cp:revision>
  <dcterms:created xsi:type="dcterms:W3CDTF">2004-08-26T06:30:00Z</dcterms:created>
  <dcterms:modified xsi:type="dcterms:W3CDTF">2018-11-14T08:40:46Z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13</vt:lpwstr>
  </property>
  <property fmtid="{D5CDD505-2E9C-101B-9397-08002B2CF9AE}" pid="3" name="KSOProductBuildVer">
    <vt:lpwstr>2052-10.1.0.7565</vt:lpwstr>
  </property>
</Properties>
</file>