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3"/>
    <p:sldId id="405" r:id="rId4"/>
    <p:sldId id="402" r:id="rId5"/>
    <p:sldId id="409" r:id="rId6"/>
    <p:sldId id="406" r:id="rId7"/>
    <p:sldId id="407" r:id="rId8"/>
    <p:sldId id="408" r:id="rId9"/>
    <p:sldId id="393" r:id="rId10"/>
    <p:sldId id="395" r:id="rId11"/>
    <p:sldId id="410" r:id="rId12"/>
    <p:sldId id="397" r:id="rId13"/>
    <p:sldId id="398" r:id="rId14"/>
    <p:sldId id="399" r:id="rId15"/>
    <p:sldId id="400" r:id="rId16"/>
    <p:sldId id="412" r:id="rId18"/>
    <p:sldId id="401" r:id="rId19"/>
    <p:sldId id="369" r:id="rId20"/>
    <p:sldId id="385" r:id="rId21"/>
    <p:sldId id="386" r:id="rId22"/>
    <p:sldId id="387" r:id="rId23"/>
    <p:sldId id="388" r:id="rId24"/>
    <p:sldId id="403" r:id="rId25"/>
    <p:sldId id="390" r:id="rId26"/>
    <p:sldId id="404" r:id="rId27"/>
    <p:sldId id="372" r:id="rId28"/>
    <p:sldId id="389" r:id="rId29"/>
    <p:sldId id="411" r:id="rId30"/>
    <p:sldId id="349" r:id="rId31"/>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FF"/>
    <a:srgbClr val="CCECFF"/>
    <a:srgbClr val="B11B0F"/>
    <a:srgbClr val="F26D00"/>
    <a:srgbClr val="F8F8F8"/>
    <a:srgbClr val="DDDDDD"/>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showGuides="1">
      <p:cViewPr varScale="1">
        <p:scale>
          <a:sx n="100" d="100"/>
          <a:sy n="100" d="100"/>
        </p:scale>
        <p:origin x="-294" y="-96"/>
      </p:cViewPr>
      <p:guideLst>
        <p:guide orient="horz" pos="2160"/>
        <p:guide pos="2880"/>
      </p:guideLst>
    </p:cSldViewPr>
  </p:slideViewPr>
  <p:notesTextViewPr>
    <p:cViewPr>
      <p:scale>
        <a:sx n="100" d="100"/>
        <a:sy n="100" d="100"/>
      </p:scale>
      <p:origin x="0" y="0"/>
    </p:cViewPr>
  </p:notesTextViewPr>
  <p:sorterViewPr showFormatting="0">
    <p:cViewPr>
      <p:scale>
        <a:sx n="66" d="100"/>
        <a:sy n="66" d="100"/>
      </p:scale>
      <p:origin x="0" y="528"/>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notesMaster" Target="notesMasters/notesMaster1.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defRPr sz="1200" smtClean="0"/>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a:defRPr sz="1200" smtClean="0"/>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1748" name="Rectangle 4"/>
          <p:cNvSpPr>
            <a:spLocks noGrp="1" noRot="1"/>
          </p:cNvSpPr>
          <p:nvPr>
            <p:ph type="sldImg" idx="2"/>
          </p:nvPr>
        </p:nvSpPr>
        <p:spPr>
          <a:xfrm>
            <a:off x="1143000" y="685800"/>
            <a:ext cx="4572000" cy="3429000"/>
          </a:xfrm>
          <a:prstGeom prst="rect">
            <a:avLst/>
          </a:prstGeom>
          <a:noFill/>
          <a:ln w="9525">
            <a:noFill/>
          </a:ln>
        </p:spPr>
      </p:sp>
      <p:sp>
        <p:nvSpPr>
          <p:cNvPr id="3077" name="Rectangle 5"/>
          <p:cNvSpPr>
            <a:spLocks noGrp="1" noRot="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ctr"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Click to edit Master text styles</a:t>
            </a: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Second level</a:t>
            </a: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Third level</a:t>
            </a: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Fourth level</a:t>
            </a: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Fifth level</a:t>
            </a:r>
            <a:endParaRPr kumimoji="0" lang="en-US" altLang="zh-CN"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a:defRPr sz="1200" smtClean="0"/>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p>
            <a:pPr lvl="0" algn="r" eaLnBrk="1" hangingPunct="1"/>
            <a:fld id="{9A0DB2DC-4C9A-4742-B13C-FB6460FD3503}" type="slidenum">
              <a:rPr lang="zh-CN" altLang="en-US" sz="1200" dirty="0">
                <a:ea typeface="宋体" panose="02010600030101010101" pitchFamily="2" charset="-122"/>
              </a:rPr>
            </a:fld>
            <a:endParaRPr lang="zh-CN" altLang="en-US" sz="1200" dirty="0">
              <a:ea typeface="宋体" panose="02010600030101010101" pitchFamily="2" charset="-122"/>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zh-CN" altLang="en-US" sz="1200" dirty="0">
                <a:ea typeface="宋体" panose="02010600030101010101" pitchFamily="2" charset="-122"/>
              </a:rPr>
            </a:fld>
            <a:endParaRPr lang="zh-CN" altLang="en-US" sz="1200" dirty="0">
              <a:ea typeface="宋体" panose="02010600030101010101" pitchFamily="2" charset="-122"/>
            </a:endParaRPr>
          </a:p>
        </p:txBody>
      </p:sp>
      <p:sp>
        <p:nvSpPr>
          <p:cNvPr id="32771" name="幻灯片图像占位符 1"/>
          <p:cNvSpPr>
            <a:spLocks noGrp="1" noRot="1" noChangeAspect="1" noTextEdit="1"/>
          </p:cNvSpPr>
          <p:nvPr>
            <p:ph type="sldImg"/>
          </p:nvPr>
        </p:nvSpPr>
        <p:spPr/>
      </p:sp>
      <p:sp>
        <p:nvSpPr>
          <p:cNvPr id="32772" name="备注占位符 2"/>
          <p:cNvSpPr>
            <a:spLocks noGrp="1"/>
          </p:cNvSpPr>
          <p:nvPr>
            <p:ph type="body" idx="1"/>
          </p:nvPr>
        </p:nvSpPr>
        <p:spPr/>
        <p:txBody>
          <a:bodyPr wrap="square" lIns="91440" tIns="45720" rIns="91440" bIns="45720" anchor="t"/>
          <a:p>
            <a:pPr lvl="0" eaLnBrk="1" hangingPunct="1"/>
            <a:endParaRPr lang="zh-CN" altLang="en-US" dirty="0">
              <a:ea typeface="宋体" panose="02010600030101010101" pitchFamily="2" charset="-122"/>
            </a:endParaRPr>
          </a:p>
        </p:txBody>
      </p:sp>
      <p:sp>
        <p:nvSpPr>
          <p:cNvPr id="32773" name="灯片编号占位符 3"/>
          <p:cNvSpPr txBox="1">
            <a:spLocks noGrp="1"/>
          </p:cNvSpPr>
          <p:nvPr/>
        </p:nvSpPr>
        <p:spPr>
          <a:xfrm>
            <a:off x="3884613" y="8685213"/>
            <a:ext cx="2971800" cy="457200"/>
          </a:xfrm>
          <a:prstGeom prst="rect">
            <a:avLst/>
          </a:prstGeom>
          <a:noFill/>
          <a:ln w="9525">
            <a:noFill/>
          </a:ln>
        </p:spPr>
        <p:txBody>
          <a:bodyPr anchor="b"/>
          <a:p>
            <a:pPr lvl="0" algn="r" eaLnBrk="1" latinLnBrk="1" hangingPunct="1"/>
            <a:fld id="{9A0DB2DC-4C9A-4742-B13C-FB6460FD3503}" type="slidenum">
              <a:rPr lang="en-US" altLang="ko-KR" sz="1200" dirty="0">
                <a:latin typeface="HY강B" pitchFamily="18" charset="-127"/>
                <a:ea typeface="HY강B" pitchFamily="18" charset="-127"/>
              </a:rPr>
            </a:fld>
            <a:endParaRPr lang="en-US" altLang="ko-KR" sz="1200" dirty="0">
              <a:latin typeface="HY강B" pitchFamily="18" charset="-127"/>
              <a:ea typeface="HY강B" pitchFamily="18"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fld id="{9A0DB2DC-4C9A-4742-B13C-FB6460FD3503}" type="slidenum">
              <a:rPr lang="zh-CN" altLang="en-US" sz="1200" dirty="0">
                <a:ea typeface="宋体" panose="02010600030101010101" pitchFamily="2" charset="-122"/>
              </a:rPr>
            </a:fld>
            <a:endParaRPr lang="zh-CN" altLang="en-US" sz="1200" dirty="0">
              <a:ea typeface="宋体" panose="02010600030101010101" pitchFamily="2" charset="-122"/>
            </a:endParaRPr>
          </a:p>
        </p:txBody>
      </p:sp>
      <p:sp>
        <p:nvSpPr>
          <p:cNvPr id="33795" name="Rectangle 2"/>
          <p:cNvSpPr>
            <a:spLocks noRot="1" noTextEdit="1"/>
          </p:cNvSpPr>
          <p:nvPr>
            <p:ph type="sldImg"/>
          </p:nvPr>
        </p:nvSpPr>
        <p:spPr/>
      </p:sp>
      <p:sp>
        <p:nvSpPr>
          <p:cNvPr id="33796" name="Rectangle 3"/>
          <p:cNvSpPr>
            <a:spLocks noGrp="1"/>
          </p:cNvSpPr>
          <p:nvPr>
            <p:ph type="body" idx="1"/>
          </p:nvPr>
        </p:nvSpPr>
        <p:spPr/>
        <p:txBody>
          <a:bodyPr wrap="square" lIns="91440" tIns="45720" rIns="91440" bIns="45720" anchor="t"/>
          <a:p>
            <a:pPr lvl="0" eaLnBrk="1" hangingPunct="1"/>
            <a:r>
              <a:rPr lang="zh-CN" altLang="en-US" dirty="0">
                <a:ea typeface="PMingLiU" panose="02020500000000000000" pitchFamily="18" charset="-120"/>
              </a:rPr>
              <a:t>以往的区域教学研讨活动，主要定位于</a:t>
            </a:r>
            <a:r>
              <a:rPr lang="zh-CN" altLang="en-US" dirty="0">
                <a:ea typeface="宋体" panose="02010600030101010101" pitchFamily="2" charset="-122"/>
              </a:rPr>
              <a:t>“</a:t>
            </a:r>
            <a:r>
              <a:rPr lang="zh-CN" altLang="en-US" dirty="0">
                <a:ea typeface="PMingLiU" panose="02020500000000000000" pitchFamily="18" charset="-120"/>
              </a:rPr>
              <a:t>展示</a:t>
            </a:r>
            <a:r>
              <a:rPr lang="zh-CN" altLang="en-US" dirty="0">
                <a:ea typeface="宋体" panose="02010600030101010101" pitchFamily="2" charset="-122"/>
              </a:rPr>
              <a:t>”</a:t>
            </a:r>
            <a:r>
              <a:rPr lang="zh-CN" altLang="en-US" dirty="0">
                <a:ea typeface="PMingLiU" panose="02020500000000000000" pitchFamily="18" charset="-120"/>
              </a:rPr>
              <a:t>与</a:t>
            </a:r>
            <a:r>
              <a:rPr lang="zh-CN" altLang="en-US" dirty="0">
                <a:ea typeface="宋体" panose="02010600030101010101" pitchFamily="2" charset="-122"/>
              </a:rPr>
              <a:t>“</a:t>
            </a:r>
            <a:r>
              <a:rPr lang="zh-CN" altLang="en-US" dirty="0">
                <a:ea typeface="PMingLiU" panose="02020500000000000000" pitchFamily="18" charset="-120"/>
              </a:rPr>
              <a:t>引领</a:t>
            </a:r>
            <a:r>
              <a:rPr lang="zh-CN" altLang="en-US" dirty="0">
                <a:ea typeface="宋体" panose="02010600030101010101" pitchFamily="2" charset="-122"/>
              </a:rPr>
              <a:t>”</a:t>
            </a:r>
            <a:r>
              <a:rPr lang="zh-CN" altLang="en-US" dirty="0">
                <a:ea typeface="PMingLiU" panose="02020500000000000000" pitchFamily="18" charset="-120"/>
              </a:rPr>
              <a:t>，参与研究过程的主要是教研员和少数明星教师。为了让更多教师参与到研究过程中，我们改变了区域教研方式，采用</a:t>
            </a:r>
            <a:r>
              <a:rPr lang="zh-CN" altLang="en-US" b="1" dirty="0">
                <a:ea typeface="宋体" panose="02010600030101010101" pitchFamily="2" charset="-122"/>
              </a:rPr>
              <a:t>“</a:t>
            </a:r>
            <a:r>
              <a:rPr lang="zh-CN" altLang="en-US" b="1" dirty="0">
                <a:ea typeface="PMingLiU" panose="02020500000000000000" pitchFamily="18" charset="-120"/>
              </a:rPr>
              <a:t>专题引领式团队研究</a:t>
            </a:r>
            <a:r>
              <a:rPr lang="zh-CN" altLang="en-US" b="1" dirty="0">
                <a:ea typeface="宋体" panose="02010600030101010101" pitchFamily="2" charset="-122"/>
              </a:rPr>
              <a:t>”</a:t>
            </a:r>
            <a:r>
              <a:rPr lang="zh-CN" altLang="en-US" dirty="0">
                <a:ea typeface="PMingLiU" panose="02020500000000000000" pitchFamily="18" charset="-120"/>
              </a:rPr>
              <a:t>的方式，</a:t>
            </a:r>
            <a:r>
              <a:rPr lang="zh-CN" altLang="en-US" b="1" dirty="0">
                <a:ea typeface="PMingLiU" panose="02020500000000000000" pitchFamily="18" charset="-120"/>
              </a:rPr>
              <a:t>变</a:t>
            </a:r>
            <a:r>
              <a:rPr lang="zh-CN" altLang="en-US" b="1" dirty="0">
                <a:ea typeface="宋体" panose="02010600030101010101" pitchFamily="2" charset="-122"/>
              </a:rPr>
              <a:t>“</a:t>
            </a:r>
            <a:r>
              <a:rPr lang="zh-CN" altLang="en-US" b="1" dirty="0">
                <a:ea typeface="PMingLiU" panose="02020500000000000000" pitchFamily="18" charset="-120"/>
              </a:rPr>
              <a:t>明星教师展示</a:t>
            </a:r>
            <a:r>
              <a:rPr lang="zh-CN" altLang="en-US" b="1" dirty="0">
                <a:ea typeface="宋体" panose="02010600030101010101" pitchFamily="2" charset="-122"/>
              </a:rPr>
              <a:t>”</a:t>
            </a:r>
            <a:r>
              <a:rPr lang="zh-CN" altLang="en-US" b="1" dirty="0">
                <a:ea typeface="PMingLiU" panose="02020500000000000000" pitchFamily="18" charset="-120"/>
              </a:rPr>
              <a:t>为</a:t>
            </a:r>
            <a:r>
              <a:rPr lang="zh-CN" altLang="en-US" b="1" dirty="0">
                <a:ea typeface="宋体" panose="02010600030101010101" pitchFamily="2" charset="-122"/>
              </a:rPr>
              <a:t>“</a:t>
            </a:r>
            <a:r>
              <a:rPr lang="zh-CN" altLang="en-US" b="1" dirty="0">
                <a:ea typeface="PMingLiU" panose="02020500000000000000" pitchFamily="18" charset="-120"/>
              </a:rPr>
              <a:t>学校教研组研究成果展示</a:t>
            </a:r>
            <a:r>
              <a:rPr lang="zh-CN" altLang="en-US" b="1" dirty="0">
                <a:ea typeface="宋体" panose="02010600030101010101" pitchFamily="2" charset="-122"/>
              </a:rPr>
              <a:t>”</a:t>
            </a:r>
            <a:r>
              <a:rPr lang="zh-CN" altLang="en-US" b="1" dirty="0">
                <a:ea typeface="PMingLiU" panose="02020500000000000000" pitchFamily="18" charset="-120"/>
              </a:rPr>
              <a:t>。</a:t>
            </a:r>
            <a:r>
              <a:rPr lang="zh-CN" altLang="en-US" dirty="0">
                <a:ea typeface="PMingLiU" panose="02020500000000000000" pitchFamily="18" charset="-120"/>
              </a:rPr>
              <a:t>按照</a:t>
            </a:r>
            <a:r>
              <a:rPr lang="zh-CN" altLang="en-US" b="1" dirty="0">
                <a:ea typeface="宋体" panose="02010600030101010101" pitchFamily="2" charset="-122"/>
              </a:rPr>
              <a:t>“</a:t>
            </a:r>
            <a:r>
              <a:rPr lang="zh-CN" altLang="en-US" b="1" dirty="0">
                <a:ea typeface="PMingLiU" panose="02020500000000000000" pitchFamily="18" charset="-120"/>
              </a:rPr>
              <a:t>确定专题</a:t>
            </a:r>
            <a:r>
              <a:rPr lang="en-US" altLang="zh-CN" b="1" dirty="0">
                <a:ea typeface="宋体" panose="02010600030101010101" pitchFamily="2" charset="-122"/>
              </a:rPr>
              <a:t>——</a:t>
            </a:r>
            <a:r>
              <a:rPr lang="zh-CN" altLang="en-US" b="1" dirty="0">
                <a:ea typeface="PMingLiU" panose="02020500000000000000" pitchFamily="18" charset="-120"/>
              </a:rPr>
              <a:t>校自主研究</a:t>
            </a:r>
            <a:r>
              <a:rPr lang="en-US" altLang="zh-CN" b="1" dirty="0">
                <a:ea typeface="宋体" panose="02010600030101010101" pitchFamily="2" charset="-122"/>
              </a:rPr>
              <a:t>——</a:t>
            </a:r>
            <a:r>
              <a:rPr lang="zh-CN" altLang="en-US" b="1" dirty="0">
                <a:ea typeface="PMingLiU" panose="02020500000000000000" pitchFamily="18" charset="-120"/>
              </a:rPr>
              <a:t>积累研究资源</a:t>
            </a:r>
            <a:r>
              <a:rPr lang="en-US" altLang="zh-CN" b="1" dirty="0">
                <a:ea typeface="宋体" panose="02010600030101010101" pitchFamily="2" charset="-122"/>
              </a:rPr>
              <a:t>——</a:t>
            </a:r>
            <a:r>
              <a:rPr lang="zh-CN" altLang="en-US" b="1" dirty="0">
                <a:ea typeface="PMingLiU" panose="02020500000000000000" pitchFamily="18" charset="-120"/>
              </a:rPr>
              <a:t>专题集中研讨</a:t>
            </a:r>
            <a:r>
              <a:rPr lang="en-US" altLang="zh-CN" b="1" dirty="0">
                <a:ea typeface="宋体" panose="02010600030101010101" pitchFamily="2" charset="-122"/>
              </a:rPr>
              <a:t>——</a:t>
            </a:r>
            <a:r>
              <a:rPr lang="zh-CN" altLang="en-US" b="1" dirty="0">
                <a:ea typeface="PMingLiU" panose="02020500000000000000" pitchFamily="18" charset="-120"/>
              </a:rPr>
              <a:t>辐射研究成果</a:t>
            </a:r>
            <a:r>
              <a:rPr lang="zh-CN" altLang="en-US" b="1" dirty="0">
                <a:ea typeface="宋体" panose="02010600030101010101" pitchFamily="2" charset="-122"/>
              </a:rPr>
              <a:t>”</a:t>
            </a:r>
            <a:r>
              <a:rPr lang="zh-CN" altLang="en-US" dirty="0">
                <a:ea typeface="PMingLiU" panose="02020500000000000000" pitchFamily="18" charset="-120"/>
              </a:rPr>
              <a:t>的流程，下移研究重心。这种基于学校教研组成果展示的</a:t>
            </a:r>
            <a:r>
              <a:rPr lang="zh-CN" altLang="en-US" dirty="0">
                <a:ea typeface="宋体" panose="02010600030101010101" pitchFamily="2" charset="-122"/>
              </a:rPr>
              <a:t>研究</a:t>
            </a:r>
            <a:r>
              <a:rPr lang="zh-CN" altLang="en-US" dirty="0">
                <a:ea typeface="PMingLiU" panose="02020500000000000000" pitchFamily="18" charset="-120"/>
              </a:rPr>
              <a:t>活动，</a:t>
            </a:r>
            <a:r>
              <a:rPr lang="zh-CN" altLang="en-US" dirty="0">
                <a:ea typeface="宋体" panose="02010600030101010101" pitchFamily="2" charset="-122"/>
              </a:rPr>
              <a:t>很好地</a:t>
            </a:r>
            <a:r>
              <a:rPr lang="zh-CN" altLang="en-US" dirty="0">
                <a:ea typeface="PMingLiU" panose="02020500000000000000" pitchFamily="18" charset="-120"/>
              </a:rPr>
              <a:t>激发了学校教研组的研究热情，申报展示学校的老师人人参与其中，也正因有前期的研究，老师们带着思考来展示，带着思考来交流，带着思考听评课，</a:t>
            </a:r>
            <a:r>
              <a:rPr lang="zh-CN" altLang="en-US" dirty="0">
                <a:ea typeface="宋体" panose="02010600030101010101" pitchFamily="2" charset="-122"/>
              </a:rPr>
              <a:t>有效</a:t>
            </a:r>
            <a:r>
              <a:rPr lang="zh-CN" altLang="en-US" dirty="0">
                <a:ea typeface="PMingLiU" panose="02020500000000000000" pitchFamily="18" charset="-120"/>
              </a:rPr>
              <a:t>地提升了教学研讨活动的质量。</a:t>
            </a:r>
            <a:endParaRPr lang="zh-CN" altLang="en-US" dirty="0">
              <a:ea typeface="宋体" panose="02010600030101010101" pitchFamily="2" charset="-122"/>
            </a:endParaRPr>
          </a:p>
          <a:p>
            <a:pPr lvl="0" eaLnBrk="1" hangingPunct="1"/>
            <a:endParaRPr lang="zh-CN" altLang="en-US" dirty="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jpeg"/><Relationship Id="rId7" Type="http://schemas.openxmlformats.org/officeDocument/2006/relationships/image" Target="../media/image6.png"/><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PhAnim="0" showMasterSp="0">
  <p:cSld name="标题幻灯片">
    <p:bg>
      <p:bgPr>
        <a:solidFill>
          <a:srgbClr val="FFFFFF"/>
        </a:solidFill>
        <a:effectLst/>
      </p:bgPr>
    </p:bg>
    <p:spTree>
      <p:nvGrpSpPr>
        <p:cNvPr id="1" name=""/>
        <p:cNvGrpSpPr/>
        <p:nvPr/>
      </p:nvGrpSpPr>
      <p:grpSpPr>
        <a:xfrm>
          <a:off x="0" y="0"/>
          <a:ext cx="0" cy="0"/>
          <a:chOff x="0" y="0"/>
          <a:chExt cx="0" cy="0"/>
        </a:xfrm>
      </p:grpSpPr>
      <p:pic>
        <p:nvPicPr>
          <p:cNvPr id="44" name="Picture 33" descr="图片6"/>
          <p:cNvPicPr>
            <a:picLocks noChangeAspect="1"/>
          </p:cNvPicPr>
          <p:nvPr userDrawn="1"/>
        </p:nvPicPr>
        <p:blipFill>
          <a:blip r:embed="rId2"/>
          <a:stretch>
            <a:fillRect/>
          </a:stretch>
        </p:blipFill>
        <p:spPr>
          <a:xfrm>
            <a:off x="1706563" y="5316538"/>
            <a:ext cx="741362" cy="741362"/>
          </a:xfrm>
          <a:prstGeom prst="rect">
            <a:avLst/>
          </a:prstGeom>
          <a:noFill/>
          <a:ln w="9525">
            <a:noFill/>
          </a:ln>
        </p:spPr>
      </p:pic>
      <p:pic>
        <p:nvPicPr>
          <p:cNvPr id="43" name="Picture 32" descr="图片5"/>
          <p:cNvPicPr>
            <a:picLocks noChangeAspect="1"/>
          </p:cNvPicPr>
          <p:nvPr userDrawn="1"/>
        </p:nvPicPr>
        <p:blipFill>
          <a:blip r:embed="rId3"/>
          <a:stretch>
            <a:fillRect/>
          </a:stretch>
        </p:blipFill>
        <p:spPr>
          <a:xfrm>
            <a:off x="4075113" y="4508500"/>
            <a:ext cx="741362" cy="741363"/>
          </a:xfrm>
          <a:prstGeom prst="rect">
            <a:avLst/>
          </a:prstGeom>
          <a:noFill/>
          <a:ln w="9525">
            <a:noFill/>
          </a:ln>
        </p:spPr>
      </p:pic>
      <p:pic>
        <p:nvPicPr>
          <p:cNvPr id="42" name="Picture 31" descr="图片3"/>
          <p:cNvPicPr>
            <a:picLocks noChangeAspect="1"/>
          </p:cNvPicPr>
          <p:nvPr userDrawn="1"/>
        </p:nvPicPr>
        <p:blipFill>
          <a:blip r:embed="rId4"/>
          <a:stretch>
            <a:fillRect/>
          </a:stretch>
        </p:blipFill>
        <p:spPr>
          <a:xfrm>
            <a:off x="920750" y="4510088"/>
            <a:ext cx="741363" cy="741362"/>
          </a:xfrm>
          <a:prstGeom prst="rect">
            <a:avLst/>
          </a:prstGeom>
          <a:noFill/>
          <a:ln w="9525">
            <a:noFill/>
          </a:ln>
        </p:spPr>
      </p:pic>
      <p:pic>
        <p:nvPicPr>
          <p:cNvPr id="40" name="Picture 29" descr="图片2"/>
          <p:cNvPicPr>
            <a:picLocks noChangeAspect="1"/>
          </p:cNvPicPr>
          <p:nvPr userDrawn="1"/>
        </p:nvPicPr>
        <p:blipFill>
          <a:blip r:embed="rId5"/>
          <a:stretch>
            <a:fillRect/>
          </a:stretch>
        </p:blipFill>
        <p:spPr>
          <a:xfrm>
            <a:off x="2484438" y="4508500"/>
            <a:ext cx="741362" cy="741363"/>
          </a:xfrm>
          <a:prstGeom prst="rect">
            <a:avLst/>
          </a:prstGeom>
          <a:noFill/>
          <a:ln w="9525">
            <a:noFill/>
          </a:ln>
        </p:spPr>
      </p:pic>
      <p:sp>
        <p:nvSpPr>
          <p:cNvPr id="41" name="Rectangle 30"/>
          <p:cNvSpPr>
            <a:spLocks noChangeArrowheads="1"/>
          </p:cNvSpPr>
          <p:nvPr/>
        </p:nvSpPr>
        <p:spPr bwMode="auto">
          <a:xfrm>
            <a:off x="912813" y="4505325"/>
            <a:ext cx="742950" cy="742950"/>
          </a:xfrm>
          <a:prstGeom prst="rect">
            <a:avLst/>
          </a:prstGeom>
          <a:solidFill>
            <a:schemeClr val="tx1"/>
          </a:solidFill>
          <a:ln w="9525">
            <a:no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pic>
        <p:nvPicPr>
          <p:cNvPr id="39" name="Picture 28" descr="图片1"/>
          <p:cNvPicPr>
            <a:picLocks noChangeAspect="1"/>
          </p:cNvPicPr>
          <p:nvPr userDrawn="1"/>
        </p:nvPicPr>
        <p:blipFill>
          <a:blip r:embed="rId6"/>
          <a:stretch>
            <a:fillRect/>
          </a:stretch>
        </p:blipFill>
        <p:spPr>
          <a:xfrm>
            <a:off x="1692275" y="3716338"/>
            <a:ext cx="741363" cy="741362"/>
          </a:xfrm>
          <a:prstGeom prst="rect">
            <a:avLst/>
          </a:prstGeom>
          <a:noFill/>
          <a:ln w="9525">
            <a:noFill/>
          </a:ln>
        </p:spPr>
      </p:pic>
      <p:pic>
        <p:nvPicPr>
          <p:cNvPr id="38" name="Picture 26" descr="1"/>
          <p:cNvPicPr>
            <a:picLocks noChangeAspect="1"/>
          </p:cNvPicPr>
          <p:nvPr/>
        </p:nvPicPr>
        <p:blipFill>
          <a:blip r:embed="rId7"/>
          <a:stretch>
            <a:fillRect/>
          </a:stretch>
        </p:blipFill>
        <p:spPr>
          <a:xfrm>
            <a:off x="130175" y="2911475"/>
            <a:ext cx="1347788" cy="1531938"/>
          </a:xfrm>
          <a:prstGeom prst="rect">
            <a:avLst/>
          </a:prstGeom>
          <a:noFill/>
          <a:ln w="9525">
            <a:noFill/>
          </a:ln>
        </p:spPr>
      </p:pic>
      <p:grpSp>
        <p:nvGrpSpPr>
          <p:cNvPr id="30" name="Group 14"/>
          <p:cNvGrpSpPr/>
          <p:nvPr/>
        </p:nvGrpSpPr>
        <p:grpSpPr>
          <a:xfrm>
            <a:off x="85725" y="854075"/>
            <a:ext cx="8982075" cy="774700"/>
            <a:chOff x="0" y="0"/>
            <a:chExt cx="5658" cy="713"/>
          </a:xfrm>
        </p:grpSpPr>
        <p:sp>
          <p:nvSpPr>
            <p:cNvPr id="31" name="未知"/>
            <p:cNvSpPr/>
            <p:nvPr/>
          </p:nvSpPr>
          <p:spPr bwMode="auto">
            <a:xfrm>
              <a:off x="0" y="199"/>
              <a:ext cx="5658" cy="514"/>
            </a:xfrm>
            <a:custGeom>
              <a:avLst/>
              <a:gdLst/>
              <a:ahLst/>
              <a:cxnLst>
                <a:cxn ang="0">
                  <a:pos x="0" y="0"/>
                </a:cxn>
                <a:cxn ang="0">
                  <a:pos x="5446" y="0"/>
                </a:cxn>
                <a:cxn ang="0">
                  <a:pos x="5446" y="312"/>
                </a:cxn>
                <a:cxn ang="0">
                  <a:pos x="5446" y="451"/>
                </a:cxn>
                <a:cxn ang="0">
                  <a:pos x="1512" y="443"/>
                </a:cxn>
                <a:cxn ang="0">
                  <a:pos x="1288" y="584"/>
                </a:cxn>
                <a:cxn ang="0">
                  <a:pos x="0" y="590"/>
                </a:cxn>
                <a:cxn ang="0">
                  <a:pos x="0" y="0"/>
                </a:cxn>
              </a:cxnLst>
              <a:rect l="0" t="0" r="r" b="b"/>
              <a:pathLst>
                <a:path w="5446" h="590">
                  <a:moveTo>
                    <a:pt x="0" y="0"/>
                  </a:moveTo>
                  <a:lnTo>
                    <a:pt x="5446" y="0"/>
                  </a:lnTo>
                  <a:lnTo>
                    <a:pt x="5446" y="312"/>
                  </a:lnTo>
                  <a:lnTo>
                    <a:pt x="5446" y="451"/>
                  </a:lnTo>
                  <a:cubicBezTo>
                    <a:pt x="4790" y="473"/>
                    <a:pt x="2205" y="421"/>
                    <a:pt x="1512" y="443"/>
                  </a:cubicBezTo>
                  <a:lnTo>
                    <a:pt x="1288" y="584"/>
                  </a:lnTo>
                  <a:lnTo>
                    <a:pt x="0" y="590"/>
                  </a:lnTo>
                  <a:lnTo>
                    <a:pt x="0" y="0"/>
                  </a:lnTo>
                  <a:close/>
                </a:path>
              </a:pathLst>
            </a:custGeom>
            <a:solidFill>
              <a:schemeClr val="tx1"/>
            </a:solid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2" name="未知"/>
            <p:cNvSpPr/>
            <p:nvPr/>
          </p:nvSpPr>
          <p:spPr bwMode="auto">
            <a:xfrm>
              <a:off x="0" y="0"/>
              <a:ext cx="5658" cy="655"/>
            </a:xfrm>
            <a:custGeom>
              <a:avLst/>
              <a:gdLst/>
              <a:ahLst/>
              <a:cxnLst>
                <a:cxn ang="0">
                  <a:pos x="1" y="0"/>
                </a:cxn>
                <a:cxn ang="0">
                  <a:pos x="5657" y="0"/>
                </a:cxn>
                <a:cxn ang="0">
                  <a:pos x="5658" y="534"/>
                </a:cxn>
                <a:cxn ang="0">
                  <a:pos x="1553" y="528"/>
                </a:cxn>
                <a:cxn ang="0">
                  <a:pos x="1317" y="651"/>
                </a:cxn>
                <a:cxn ang="0">
                  <a:pos x="0" y="655"/>
                </a:cxn>
                <a:cxn ang="0">
                  <a:pos x="1" y="0"/>
                </a:cxn>
              </a:cxnLst>
              <a:rect l="0" t="0" r="r" b="b"/>
              <a:pathLst>
                <a:path w="5658" h="655">
                  <a:moveTo>
                    <a:pt x="1" y="0"/>
                  </a:moveTo>
                  <a:lnTo>
                    <a:pt x="5657" y="0"/>
                  </a:lnTo>
                  <a:lnTo>
                    <a:pt x="5658" y="534"/>
                  </a:lnTo>
                  <a:lnTo>
                    <a:pt x="1553" y="528"/>
                  </a:lnTo>
                  <a:lnTo>
                    <a:pt x="1317" y="651"/>
                  </a:lnTo>
                  <a:lnTo>
                    <a:pt x="0" y="655"/>
                  </a:lnTo>
                  <a:lnTo>
                    <a:pt x="1" y="0"/>
                  </a:lnTo>
                  <a:close/>
                </a:path>
              </a:pathLst>
            </a:custGeom>
            <a:solidFill>
              <a:schemeClr val="bg1"/>
            </a:solid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3" name="未知"/>
            <p:cNvSpPr/>
            <p:nvPr/>
          </p:nvSpPr>
          <p:spPr bwMode="auto">
            <a:xfrm>
              <a:off x="0" y="525"/>
              <a:ext cx="1496" cy="98"/>
            </a:xfrm>
            <a:custGeom>
              <a:avLst/>
              <a:gdLst/>
              <a:ahLst/>
              <a:cxnLst>
                <a:cxn ang="0">
                  <a:pos x="1440" y="1"/>
                </a:cxn>
                <a:cxn ang="0">
                  <a:pos x="1261" y="112"/>
                </a:cxn>
                <a:cxn ang="0">
                  <a:pos x="0" y="110"/>
                </a:cxn>
                <a:cxn ang="0">
                  <a:pos x="0" y="49"/>
                </a:cxn>
                <a:cxn ang="0">
                  <a:pos x="1069" y="50"/>
                </a:cxn>
                <a:cxn ang="0">
                  <a:pos x="1142" y="0"/>
                </a:cxn>
                <a:cxn ang="0">
                  <a:pos x="1440" y="1"/>
                </a:cxn>
              </a:cxnLst>
              <a:rect l="0" t="0" r="r" b="b"/>
              <a:pathLst>
                <a:path w="1440" h="112">
                  <a:moveTo>
                    <a:pt x="1440" y="1"/>
                  </a:moveTo>
                  <a:lnTo>
                    <a:pt x="1261" y="112"/>
                  </a:lnTo>
                  <a:lnTo>
                    <a:pt x="0" y="110"/>
                  </a:lnTo>
                  <a:lnTo>
                    <a:pt x="0" y="49"/>
                  </a:lnTo>
                  <a:lnTo>
                    <a:pt x="1069" y="50"/>
                  </a:lnTo>
                  <a:lnTo>
                    <a:pt x="1142" y="0"/>
                  </a:lnTo>
                  <a:lnTo>
                    <a:pt x="1440" y="1"/>
                  </a:lnTo>
                  <a:close/>
                </a:path>
              </a:pathLst>
            </a:custGeom>
            <a:solidFill>
              <a:srgbClr val="FFFFFF">
                <a:alpha val="29999"/>
              </a:srgbClr>
            </a:solid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sp>
        <p:nvSpPr>
          <p:cNvPr id="34" name="Rectangle 18"/>
          <p:cNvSpPr>
            <a:spLocks noChangeArrowheads="1"/>
          </p:cNvSpPr>
          <p:nvPr/>
        </p:nvSpPr>
        <p:spPr bwMode="auto">
          <a:xfrm>
            <a:off x="85725" y="609600"/>
            <a:ext cx="8982075" cy="185738"/>
          </a:xfrm>
          <a:prstGeom prst="rect">
            <a:avLst/>
          </a:prstGeom>
          <a:solidFill>
            <a:schemeClr val="accent1"/>
          </a:solidFill>
          <a:ln w="9525">
            <a:no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5" name="Rectangle 23"/>
          <p:cNvSpPr>
            <a:spLocks noChangeArrowheads="1"/>
          </p:cNvSpPr>
          <p:nvPr/>
        </p:nvSpPr>
        <p:spPr bwMode="auto">
          <a:xfrm>
            <a:off x="1703388" y="4511675"/>
            <a:ext cx="742950" cy="742950"/>
          </a:xfrm>
          <a:prstGeom prst="rect">
            <a:avLst/>
          </a:prstGeom>
          <a:solidFill>
            <a:schemeClr val="accent1">
              <a:alpha val="50000"/>
            </a:schemeClr>
          </a:solidFill>
          <a:ln w="9525">
            <a:no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6" name="Rectangle 24"/>
          <p:cNvSpPr>
            <a:spLocks noChangeArrowheads="1"/>
          </p:cNvSpPr>
          <p:nvPr/>
        </p:nvSpPr>
        <p:spPr bwMode="auto">
          <a:xfrm>
            <a:off x="128588" y="4511675"/>
            <a:ext cx="741363" cy="742950"/>
          </a:xfrm>
          <a:prstGeom prst="rect">
            <a:avLst/>
          </a:prstGeom>
          <a:solidFill>
            <a:schemeClr val="bg1">
              <a:alpha val="50000"/>
            </a:schemeClr>
          </a:solidFill>
          <a:ln w="9525">
            <a:no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7" name="Rectangle 25"/>
          <p:cNvSpPr>
            <a:spLocks noChangeArrowheads="1"/>
          </p:cNvSpPr>
          <p:nvPr/>
        </p:nvSpPr>
        <p:spPr bwMode="auto">
          <a:xfrm>
            <a:off x="3273425" y="4510088"/>
            <a:ext cx="742950" cy="742950"/>
          </a:xfrm>
          <a:prstGeom prst="rect">
            <a:avLst/>
          </a:prstGeom>
          <a:solidFill>
            <a:schemeClr val="tx1"/>
          </a:solidFill>
          <a:ln w="9525">
            <a:no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pic>
        <p:nvPicPr>
          <p:cNvPr id="28" name="Picture 12" descr="图片7"/>
          <p:cNvPicPr>
            <a:picLocks noChangeAspect="1"/>
          </p:cNvPicPr>
          <p:nvPr userDrawn="1"/>
        </p:nvPicPr>
        <p:blipFill>
          <a:blip r:embed="rId8"/>
          <a:stretch>
            <a:fillRect/>
          </a:stretch>
        </p:blipFill>
        <p:spPr>
          <a:xfrm>
            <a:off x="3282950" y="5321300"/>
            <a:ext cx="741363" cy="741363"/>
          </a:xfrm>
          <a:prstGeom prst="rect">
            <a:avLst/>
          </a:prstGeom>
          <a:noFill/>
          <a:ln w="9525">
            <a:noFill/>
          </a:ln>
        </p:spPr>
      </p:pic>
      <p:sp>
        <p:nvSpPr>
          <p:cNvPr id="29" name="Rectangle 13"/>
          <p:cNvSpPr>
            <a:spLocks noChangeArrowheads="1"/>
          </p:cNvSpPr>
          <p:nvPr/>
        </p:nvSpPr>
        <p:spPr bwMode="auto">
          <a:xfrm>
            <a:off x="114300" y="6610350"/>
            <a:ext cx="8931275" cy="163513"/>
          </a:xfrm>
          <a:prstGeom prst="rect">
            <a:avLst/>
          </a:prstGeom>
          <a:solidFill>
            <a:schemeClr val="accent1"/>
          </a:solidFill>
          <a:ln w="9525">
            <a:no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24" name="Group 8"/>
          <p:cNvGrpSpPr/>
          <p:nvPr/>
        </p:nvGrpSpPr>
        <p:grpSpPr>
          <a:xfrm>
            <a:off x="112713" y="5805488"/>
            <a:ext cx="8936037" cy="781050"/>
            <a:chOff x="0" y="0"/>
            <a:chExt cx="5629" cy="398"/>
          </a:xfrm>
        </p:grpSpPr>
        <p:sp>
          <p:nvSpPr>
            <p:cNvPr id="25" name="未知"/>
            <p:cNvSpPr/>
            <p:nvPr/>
          </p:nvSpPr>
          <p:spPr bwMode="auto">
            <a:xfrm>
              <a:off x="0" y="0"/>
              <a:ext cx="5626" cy="349"/>
            </a:xfrm>
            <a:custGeom>
              <a:avLst/>
              <a:gdLst/>
              <a:ahLst/>
              <a:cxnLst>
                <a:cxn ang="0">
                  <a:pos x="5626" y="349"/>
                </a:cxn>
                <a:cxn ang="0">
                  <a:pos x="0" y="349"/>
                </a:cxn>
                <a:cxn ang="0">
                  <a:pos x="0" y="187"/>
                </a:cxn>
                <a:cxn ang="0">
                  <a:pos x="0" y="114"/>
                </a:cxn>
                <a:cxn ang="0">
                  <a:pos x="4064" y="118"/>
                </a:cxn>
                <a:cxn ang="0">
                  <a:pos x="4329" y="0"/>
                </a:cxn>
                <a:cxn ang="0">
                  <a:pos x="5623" y="0"/>
                </a:cxn>
                <a:cxn ang="0">
                  <a:pos x="5626" y="349"/>
                </a:cxn>
              </a:cxnLst>
              <a:rect l="0" t="0" r="r" b="b"/>
              <a:pathLst>
                <a:path w="5626" h="349">
                  <a:moveTo>
                    <a:pt x="5626" y="349"/>
                  </a:moveTo>
                  <a:lnTo>
                    <a:pt x="0" y="349"/>
                  </a:lnTo>
                  <a:lnTo>
                    <a:pt x="0" y="187"/>
                  </a:lnTo>
                  <a:lnTo>
                    <a:pt x="0" y="114"/>
                  </a:lnTo>
                  <a:cubicBezTo>
                    <a:pt x="678" y="103"/>
                    <a:pt x="3343" y="137"/>
                    <a:pt x="4064" y="118"/>
                  </a:cubicBezTo>
                  <a:lnTo>
                    <a:pt x="4329" y="0"/>
                  </a:lnTo>
                  <a:lnTo>
                    <a:pt x="5623" y="0"/>
                  </a:lnTo>
                  <a:lnTo>
                    <a:pt x="5626" y="349"/>
                  </a:lnTo>
                  <a:close/>
                </a:path>
              </a:pathLst>
            </a:custGeom>
            <a:solidFill>
              <a:schemeClr val="tx1"/>
            </a:solid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26" name="未知"/>
            <p:cNvSpPr/>
            <p:nvPr/>
          </p:nvSpPr>
          <p:spPr bwMode="auto">
            <a:xfrm>
              <a:off x="0" y="49"/>
              <a:ext cx="5626" cy="349"/>
            </a:xfrm>
            <a:custGeom>
              <a:avLst/>
              <a:gdLst/>
              <a:ahLst/>
              <a:cxnLst>
                <a:cxn ang="0">
                  <a:pos x="5626" y="349"/>
                </a:cxn>
                <a:cxn ang="0">
                  <a:pos x="0" y="349"/>
                </a:cxn>
                <a:cxn ang="0">
                  <a:pos x="0" y="187"/>
                </a:cxn>
                <a:cxn ang="0">
                  <a:pos x="0" y="114"/>
                </a:cxn>
                <a:cxn ang="0">
                  <a:pos x="4082" y="118"/>
                </a:cxn>
                <a:cxn ang="0">
                  <a:pos x="4345" y="0"/>
                </a:cxn>
                <a:cxn ang="0">
                  <a:pos x="5623" y="6"/>
                </a:cxn>
                <a:cxn ang="0">
                  <a:pos x="5626" y="349"/>
                </a:cxn>
              </a:cxnLst>
              <a:rect l="0" t="0" r="r" b="b"/>
              <a:pathLst>
                <a:path w="5626" h="349">
                  <a:moveTo>
                    <a:pt x="5626" y="349"/>
                  </a:moveTo>
                  <a:lnTo>
                    <a:pt x="0" y="349"/>
                  </a:lnTo>
                  <a:lnTo>
                    <a:pt x="0" y="187"/>
                  </a:lnTo>
                  <a:lnTo>
                    <a:pt x="0" y="114"/>
                  </a:lnTo>
                  <a:cubicBezTo>
                    <a:pt x="680" y="103"/>
                    <a:pt x="3358" y="137"/>
                    <a:pt x="4082" y="118"/>
                  </a:cubicBezTo>
                  <a:lnTo>
                    <a:pt x="4345" y="0"/>
                  </a:lnTo>
                  <a:lnTo>
                    <a:pt x="5623" y="6"/>
                  </a:lnTo>
                  <a:lnTo>
                    <a:pt x="5626" y="349"/>
                  </a:lnTo>
                  <a:close/>
                </a:path>
              </a:pathLst>
            </a:custGeom>
            <a:solidFill>
              <a:schemeClr val="bg1"/>
            </a:solid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27" name="未知"/>
            <p:cNvSpPr/>
            <p:nvPr/>
          </p:nvSpPr>
          <p:spPr bwMode="auto">
            <a:xfrm>
              <a:off x="4138" y="82"/>
              <a:ext cx="1491" cy="88"/>
            </a:xfrm>
            <a:custGeom>
              <a:avLst/>
              <a:gdLst/>
              <a:ahLst/>
              <a:cxnLst>
                <a:cxn ang="0">
                  <a:pos x="0" y="84"/>
                </a:cxn>
                <a:cxn ang="0">
                  <a:pos x="223" y="0"/>
                </a:cxn>
                <a:cxn ang="0">
                  <a:pos x="1491" y="0"/>
                </a:cxn>
                <a:cxn ang="0">
                  <a:pos x="1488" y="60"/>
                </a:cxn>
                <a:cxn ang="0">
                  <a:pos x="383" y="59"/>
                </a:cxn>
                <a:cxn ang="0">
                  <a:pos x="273" y="88"/>
                </a:cxn>
                <a:cxn ang="0">
                  <a:pos x="0" y="84"/>
                </a:cxn>
              </a:cxnLst>
              <a:rect l="0" t="0" r="r" b="b"/>
              <a:pathLst>
                <a:path w="1491" h="88">
                  <a:moveTo>
                    <a:pt x="0" y="84"/>
                  </a:moveTo>
                  <a:lnTo>
                    <a:pt x="223" y="0"/>
                  </a:lnTo>
                  <a:lnTo>
                    <a:pt x="1491" y="0"/>
                  </a:lnTo>
                  <a:lnTo>
                    <a:pt x="1488" y="60"/>
                  </a:lnTo>
                  <a:lnTo>
                    <a:pt x="383" y="59"/>
                  </a:lnTo>
                  <a:lnTo>
                    <a:pt x="273" y="88"/>
                  </a:lnTo>
                  <a:lnTo>
                    <a:pt x="0" y="84"/>
                  </a:lnTo>
                  <a:close/>
                </a:path>
              </a:pathLst>
            </a:custGeom>
            <a:solidFill>
              <a:srgbClr val="FFFFFF">
                <a:alpha val="29999"/>
              </a:srgbClr>
            </a:solid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sp>
        <p:nvSpPr>
          <p:cNvPr id="18" name="Rectangle 2"/>
          <p:cNvSpPr>
            <a:spLocks noChangeArrowheads="1"/>
          </p:cNvSpPr>
          <p:nvPr/>
        </p:nvSpPr>
        <p:spPr bwMode="auto">
          <a:xfrm>
            <a:off x="2492375" y="5319713"/>
            <a:ext cx="741363" cy="744538"/>
          </a:xfrm>
          <a:prstGeom prst="rect">
            <a:avLst/>
          </a:prstGeom>
          <a:solidFill>
            <a:srgbClr val="D7D7D7"/>
          </a:solidFill>
          <a:ln w="9525">
            <a:no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9" name="Rectangle 3"/>
          <p:cNvSpPr>
            <a:spLocks noChangeArrowheads="1"/>
          </p:cNvSpPr>
          <p:nvPr/>
        </p:nvSpPr>
        <p:spPr bwMode="auto">
          <a:xfrm>
            <a:off x="3281363" y="5318125"/>
            <a:ext cx="742950" cy="742950"/>
          </a:xfrm>
          <a:prstGeom prst="rect">
            <a:avLst/>
          </a:prstGeom>
          <a:solidFill>
            <a:schemeClr val="accent1">
              <a:alpha val="50000"/>
            </a:schemeClr>
          </a:solidFill>
          <a:ln w="9525">
            <a:no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 name="Rectangle 4"/>
          <p:cNvSpPr>
            <a:spLocks noChangeArrowheads="1"/>
          </p:cNvSpPr>
          <p:nvPr/>
        </p:nvSpPr>
        <p:spPr bwMode="auto">
          <a:xfrm>
            <a:off x="1698625" y="3705225"/>
            <a:ext cx="742950" cy="742950"/>
          </a:xfrm>
          <a:prstGeom prst="rect">
            <a:avLst/>
          </a:prstGeom>
          <a:solidFill>
            <a:schemeClr val="accent1">
              <a:alpha val="50000"/>
            </a:schemeClr>
          </a:solidFill>
          <a:ln w="9525">
            <a:no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1" name="Rectangle 5"/>
          <p:cNvSpPr>
            <a:spLocks noChangeArrowheads="1"/>
          </p:cNvSpPr>
          <p:nvPr/>
        </p:nvSpPr>
        <p:spPr bwMode="auto">
          <a:xfrm>
            <a:off x="1703388" y="5314950"/>
            <a:ext cx="742950" cy="742950"/>
          </a:xfrm>
          <a:prstGeom prst="rect">
            <a:avLst/>
          </a:prstGeom>
          <a:solidFill>
            <a:srgbClr val="DDDDDD"/>
          </a:solidFill>
          <a:ln w="9525">
            <a:no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2" name="Rectangle 6"/>
          <p:cNvSpPr>
            <a:spLocks noChangeArrowheads="1"/>
          </p:cNvSpPr>
          <p:nvPr/>
        </p:nvSpPr>
        <p:spPr bwMode="auto">
          <a:xfrm>
            <a:off x="128588" y="3705225"/>
            <a:ext cx="742950" cy="742950"/>
          </a:xfrm>
          <a:prstGeom prst="rect">
            <a:avLst/>
          </a:prstGeom>
          <a:solidFill>
            <a:srgbClr val="DDDDDD"/>
          </a:solidFill>
          <a:ln w="9525">
            <a:no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3" name="Rectangle 7"/>
          <p:cNvSpPr>
            <a:spLocks noChangeArrowheads="1"/>
          </p:cNvSpPr>
          <p:nvPr/>
        </p:nvSpPr>
        <p:spPr bwMode="auto">
          <a:xfrm>
            <a:off x="2492375" y="3705225"/>
            <a:ext cx="742950" cy="742950"/>
          </a:xfrm>
          <a:prstGeom prst="rect">
            <a:avLst/>
          </a:prstGeom>
          <a:solidFill>
            <a:srgbClr val="DDDDDD"/>
          </a:solidFill>
          <a:ln w="9525">
            <a:no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67" name="Rectangle 19"/>
          <p:cNvSpPr>
            <a:spLocks noGrp="1" noChangeArrowheads="1"/>
          </p:cNvSpPr>
          <p:nvPr>
            <p:ph type="subTitle" idx="1"/>
          </p:nvPr>
        </p:nvSpPr>
        <p:spPr>
          <a:xfrm>
            <a:off x="4114800" y="6196013"/>
            <a:ext cx="4811713" cy="403225"/>
          </a:xfrm>
        </p:spPr>
        <p:txBody>
          <a:bodyPr/>
          <a:lstStyle>
            <a:lvl1pPr marL="0" indent="0" algn="r">
              <a:buFontTx/>
              <a:buNone/>
              <a:defRPr sz="1600" i="1">
                <a:solidFill>
                  <a:srgbClr val="FFFFFF"/>
                </a:solidFill>
                <a:latin typeface="Times New Roman" panose="02020603050405020304" pitchFamily="18" charset="0"/>
              </a:defRPr>
            </a:lvl1pPr>
          </a:lstStyle>
          <a:p>
            <a:r>
              <a:rPr lang="zh-CN" altLang="en-US"/>
              <a:t>单击此处编辑母版副标题样式</a:t>
            </a:r>
            <a:endParaRPr lang="zh-CN" altLang="en-US"/>
          </a:p>
        </p:txBody>
      </p:sp>
      <p:sp>
        <p:nvSpPr>
          <p:cNvPr id="2075" name="Rectangle 27"/>
          <p:cNvSpPr>
            <a:spLocks noGrp="1" noChangeArrowheads="1"/>
          </p:cNvSpPr>
          <p:nvPr>
            <p:ph type="ctrTitle"/>
          </p:nvPr>
        </p:nvSpPr>
        <p:spPr>
          <a:xfrm>
            <a:off x="2819400" y="2819400"/>
            <a:ext cx="6019800" cy="1470025"/>
          </a:xfrm>
        </p:spPr>
        <p:txBody>
          <a:bodyPr/>
          <a:lstStyle>
            <a:lvl1pPr algn="r">
              <a:defRPr sz="4800">
                <a:solidFill>
                  <a:srgbClr val="000000"/>
                </a:solidFill>
              </a:defRPr>
            </a:lvl1pPr>
          </a:lstStyle>
          <a:p>
            <a:r>
              <a:rPr lang="zh-CN" altLang="en-US"/>
              <a:t>单击此处编辑母版标题样式</a:t>
            </a:r>
            <a:endParaRPr lang="zh-CN" altLang="en-US"/>
          </a:p>
        </p:txBody>
      </p:sp>
      <p:sp>
        <p:nvSpPr>
          <p:cNvPr id="45" name="Rectangle 20"/>
          <p:cNvSpPr>
            <a:spLocks noGrp="1" noChangeArrowheads="1"/>
          </p:cNvSpPr>
          <p:nvPr>
            <p:ph type="dt" sz="half" idx="2"/>
          </p:nvPr>
        </p:nvSpPr>
        <p:spPr bwMode="auto">
          <a:xfrm>
            <a:off x="231775" y="6445250"/>
            <a:ext cx="2205038" cy="317500"/>
          </a:xfrm>
          <a:prstGeom prst="rect">
            <a:avLst/>
          </a:prstGeom>
          <a:ln>
            <a:miter lim="800000"/>
          </a:ln>
        </p:spPr>
        <p:txBody>
          <a:bodyPr vert="horz" wrap="square" lIns="91440" tIns="45720" rIns="91440" bIns="45720" numCol="1" anchor="t" anchorCtr="0" compatLnSpc="1"/>
          <a:lstStyle>
            <a:lvl1pPr>
              <a:defRPr smtClean="0"/>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46" name="Rectangle 21"/>
          <p:cNvSpPr>
            <a:spLocks noGrp="1" noChangeArrowheads="1"/>
          </p:cNvSpPr>
          <p:nvPr>
            <p:ph type="ftr" sz="quarter" idx="3"/>
          </p:nvPr>
        </p:nvSpPr>
        <p:spPr bwMode="auto">
          <a:xfrm>
            <a:off x="2574925" y="6445250"/>
            <a:ext cx="2990850" cy="317500"/>
          </a:xfrm>
          <a:prstGeom prst="rect">
            <a:avLst/>
          </a:prstGeom>
          <a:ln>
            <a:miter lim="800000"/>
          </a:ln>
        </p:spPr>
        <p:txBody>
          <a:bodyPr vert="horz" wrap="square" lIns="91440" tIns="45720" rIns="91440" bIns="45720" numCol="1" anchor="t" anchorCtr="0" compatLnSpc="1"/>
          <a:lstStyle>
            <a:lvl1pPr>
              <a:defRPr smtClean="0"/>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47" name="Rectangle 22"/>
          <p:cNvSpPr>
            <a:spLocks noGrp="1" noChangeArrowheads="1"/>
          </p:cNvSpPr>
          <p:nvPr>
            <p:ph type="sldNum" sz="quarter" idx="4"/>
          </p:nvPr>
        </p:nvSpPr>
        <p:spPr bwMode="auto">
          <a:xfrm>
            <a:off x="5700713" y="6445250"/>
            <a:ext cx="2205038" cy="317500"/>
          </a:xfrm>
          <a:prstGeom prst="rect">
            <a:avLst/>
          </a:prstGeom>
          <a:ln>
            <a:miter lim="800000"/>
          </a:ln>
        </p:spPr>
        <p:txBody>
          <a:bodyPr vert="horz" wrap="square" lIns="91440" tIns="45720" rIns="91440" bIns="45720" numCol="1" anchor="t" anchorCtr="0" compatLnSpc="1"/>
          <a:p>
            <a:pPr algn="r"/>
            <a:fld id="{9A0DB2DC-4C9A-4742-B13C-FB6460FD3503}" type="slidenum">
              <a:rPr lang="zh-CN" altLang="en-US" dirty="0">
                <a:ea typeface="宋体" panose="02010600030101010101" pitchFamily="2" charset="-122"/>
              </a:rPr>
            </a:fld>
            <a:endParaRPr lang="zh-CN" altLang="en-US" dirty="0">
              <a:ea typeface="宋体" panose="02010600030101010101" pitchFamily="2" charset="-12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right)">
                                      <p:cBhvr>
                                        <p:cTn id="7" dur="500"/>
                                        <p:tgtEl>
                                          <p:spTgt spid="34"/>
                                        </p:tgtEl>
                                      </p:cBhvr>
                                    </p:animEffect>
                                  </p:childTnLst>
                                </p:cTn>
                              </p:par>
                              <p:par>
                                <p:cTn id="8" presetID="22" presetClass="entr" presetSubtype="8" fill="hold" nodeType="withEffect">
                                  <p:stCondLst>
                                    <p:cond delay="0"/>
                                  </p:stCondLst>
                                  <p:childTnLst>
                                    <p:set>
                                      <p:cBhvr>
                                        <p:cTn id="9" dur="1" fill="hold">
                                          <p:stCondLst>
                                            <p:cond delay="0"/>
                                          </p:stCondLst>
                                        </p:cTn>
                                        <p:tgtEl>
                                          <p:spTgt spid="30"/>
                                        </p:tgtEl>
                                        <p:attrNameLst>
                                          <p:attrName>style.visibility</p:attrName>
                                        </p:attrNameLst>
                                      </p:cBhvr>
                                      <p:to>
                                        <p:strVal val="visible"/>
                                      </p:to>
                                    </p:set>
                                    <p:animEffect transition="in" filter="wipe(left)">
                                      <p:cBhvr>
                                        <p:cTn id="10" dur="500"/>
                                        <p:tgtEl>
                                          <p:spTgt spid="30"/>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wipe(left)">
                                      <p:cBhvr>
                                        <p:cTn id="13" dur="1000"/>
                                        <p:tgtEl>
                                          <p:spTgt spid="29"/>
                                        </p:tgtEl>
                                      </p:cBhvr>
                                    </p:animEffect>
                                  </p:childTnLst>
                                </p:cTn>
                              </p:par>
                              <p:par>
                                <p:cTn id="14" presetID="22" presetClass="entr" presetSubtype="2" fill="hold" nodeType="with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wipe(right)">
                                      <p:cBhvr>
                                        <p:cTn id="16" dur="500"/>
                                        <p:tgtEl>
                                          <p:spTgt spid="24"/>
                                        </p:tgtEl>
                                      </p:cBhvr>
                                    </p:animEffect>
                                  </p:childTnLst>
                                </p:cTn>
                              </p:par>
                              <p:par>
                                <p:cTn id="17" presetID="10" presetClass="entr" presetSubtype="0" fill="hold" nodeType="withEffect">
                                  <p:stCondLst>
                                    <p:cond delay="0"/>
                                  </p:stCondLst>
                                  <p:childTnLst>
                                    <p:set>
                                      <p:cBhvr>
                                        <p:cTn id="18" dur="1" fill="hold">
                                          <p:stCondLst>
                                            <p:cond delay="0"/>
                                          </p:stCondLst>
                                        </p:cTn>
                                        <p:tgtEl>
                                          <p:spTgt spid="39"/>
                                        </p:tgtEl>
                                        <p:attrNameLst>
                                          <p:attrName>style.visibility</p:attrName>
                                        </p:attrNameLst>
                                      </p:cBhvr>
                                      <p:to>
                                        <p:strVal val="visible"/>
                                      </p:to>
                                    </p:set>
                                    <p:animEffect transition="in" filter="fade">
                                      <p:cBhvr>
                                        <p:cTn id="19" dur="1000"/>
                                        <p:tgtEl>
                                          <p:spTgt spid="39"/>
                                        </p:tgtEl>
                                      </p:cBhvr>
                                    </p:animEffect>
                                  </p:childTnLst>
                                </p:cTn>
                              </p:par>
                            </p:childTnLst>
                          </p:cTn>
                        </p:par>
                        <p:par>
                          <p:cTn id="20" fill="hold">
                            <p:stCondLst>
                              <p:cond delay="500"/>
                            </p:stCondLst>
                            <p:childTnLst>
                              <p:par>
                                <p:cTn id="21" presetID="10" presetClass="entr" presetSubtype="0" fill="hold" nodeType="afterEffect">
                                  <p:stCondLst>
                                    <p:cond delay="0"/>
                                  </p:stCondLst>
                                  <p:childTnLst>
                                    <p:set>
                                      <p:cBhvr>
                                        <p:cTn id="22" dur="1" fill="hold">
                                          <p:stCondLst>
                                            <p:cond delay="0"/>
                                          </p:stCondLst>
                                        </p:cTn>
                                        <p:tgtEl>
                                          <p:spTgt spid="40"/>
                                        </p:tgtEl>
                                        <p:attrNameLst>
                                          <p:attrName>style.visibility</p:attrName>
                                        </p:attrNameLst>
                                      </p:cBhvr>
                                      <p:to>
                                        <p:strVal val="visible"/>
                                      </p:to>
                                    </p:set>
                                    <p:animEffect transition="in" filter="fade">
                                      <p:cBhvr>
                                        <p:cTn id="23" dur="1000"/>
                                        <p:tgtEl>
                                          <p:spTgt spid="40"/>
                                        </p:tgtEl>
                                      </p:cBhvr>
                                    </p:animEffect>
                                  </p:childTnLst>
                                </p:cTn>
                              </p:par>
                              <p:par>
                                <p:cTn id="24" presetID="10" presetClass="entr" presetSubtype="0" fill="hold" nodeType="withEffect">
                                  <p:stCondLst>
                                    <p:cond delay="0"/>
                                  </p:stCondLst>
                                  <p:childTnLst>
                                    <p:set>
                                      <p:cBhvr>
                                        <p:cTn id="25" dur="1" fill="hold">
                                          <p:stCondLst>
                                            <p:cond delay="0"/>
                                          </p:stCondLst>
                                        </p:cTn>
                                        <p:tgtEl>
                                          <p:spTgt spid="42"/>
                                        </p:tgtEl>
                                        <p:attrNameLst>
                                          <p:attrName>style.visibility</p:attrName>
                                        </p:attrNameLst>
                                      </p:cBhvr>
                                      <p:to>
                                        <p:strVal val="visible"/>
                                      </p:to>
                                    </p:set>
                                    <p:animEffect transition="in" filter="fade">
                                      <p:cBhvr>
                                        <p:cTn id="26" dur="1000"/>
                                        <p:tgtEl>
                                          <p:spTgt spid="42"/>
                                        </p:tgtEl>
                                      </p:cBhvr>
                                    </p:animEffect>
                                  </p:childTnLst>
                                </p:cTn>
                              </p:par>
                            </p:childTnLst>
                          </p:cTn>
                        </p:par>
                        <p:par>
                          <p:cTn id="27" fill="hold">
                            <p:stCondLst>
                              <p:cond delay="1500"/>
                            </p:stCondLst>
                            <p:childTnLst>
                              <p:par>
                                <p:cTn id="28" presetID="10" presetClass="entr" presetSubtype="0" fill="hold" nodeType="afterEffect">
                                  <p:stCondLst>
                                    <p:cond delay="0"/>
                                  </p:stCondLst>
                                  <p:childTnLst>
                                    <p:set>
                                      <p:cBhvr>
                                        <p:cTn id="29" dur="1" fill="hold">
                                          <p:stCondLst>
                                            <p:cond delay="0"/>
                                          </p:stCondLst>
                                        </p:cTn>
                                        <p:tgtEl>
                                          <p:spTgt spid="43"/>
                                        </p:tgtEl>
                                        <p:attrNameLst>
                                          <p:attrName>style.visibility</p:attrName>
                                        </p:attrNameLst>
                                      </p:cBhvr>
                                      <p:to>
                                        <p:strVal val="visible"/>
                                      </p:to>
                                    </p:set>
                                    <p:animEffect transition="in" filter="fade">
                                      <p:cBhvr>
                                        <p:cTn id="30" dur="1000"/>
                                        <p:tgtEl>
                                          <p:spTgt spid="43"/>
                                        </p:tgtEl>
                                      </p:cBhvr>
                                    </p:animEffect>
                                  </p:childTnLst>
                                </p:cTn>
                              </p:par>
                              <p:par>
                                <p:cTn id="31" presetID="10" presetClass="entr" presetSubtype="0" fill="hold" nodeType="withEffect">
                                  <p:stCondLst>
                                    <p:cond delay="0"/>
                                  </p:stCondLst>
                                  <p:childTnLst>
                                    <p:set>
                                      <p:cBhvr>
                                        <p:cTn id="32" dur="1" fill="hold">
                                          <p:stCondLst>
                                            <p:cond delay="0"/>
                                          </p:stCondLst>
                                        </p:cTn>
                                        <p:tgtEl>
                                          <p:spTgt spid="44"/>
                                        </p:tgtEl>
                                        <p:attrNameLst>
                                          <p:attrName>style.visibility</p:attrName>
                                        </p:attrNameLst>
                                      </p:cBhvr>
                                      <p:to>
                                        <p:strVal val="visible"/>
                                      </p:to>
                                    </p:set>
                                    <p:animEffect transition="in" filter="fade">
                                      <p:cBhvr>
                                        <p:cTn id="33" dur="1000"/>
                                        <p:tgtEl>
                                          <p:spTgt spid="44"/>
                                        </p:tgtEl>
                                      </p:cBhvr>
                                    </p:animEffect>
                                  </p:childTnLst>
                                </p:cTn>
                              </p:par>
                              <p:par>
                                <p:cTn id="34" presetID="10" presetClass="entr" presetSubtype="0" fill="hold" nodeType="withEffect">
                                  <p:stCondLst>
                                    <p:cond delay="0"/>
                                  </p:stCondLst>
                                  <p:childTnLst>
                                    <p:set>
                                      <p:cBhvr>
                                        <p:cTn id="35" dur="1" fill="hold">
                                          <p:stCondLst>
                                            <p:cond delay="0"/>
                                          </p:stCondLst>
                                        </p:cTn>
                                        <p:tgtEl>
                                          <p:spTgt spid="28"/>
                                        </p:tgtEl>
                                        <p:attrNameLst>
                                          <p:attrName>style.visibility</p:attrName>
                                        </p:attrNameLst>
                                      </p:cBhvr>
                                      <p:to>
                                        <p:strVal val="visible"/>
                                      </p:to>
                                    </p:set>
                                    <p:animEffect transition="in" filter="fade">
                                      <p:cBhvr>
                                        <p:cTn id="36" dur="1000"/>
                                        <p:tgtEl>
                                          <p:spTgt spid="28"/>
                                        </p:tgtEl>
                                      </p:cBhvr>
                                    </p:animEffect>
                                  </p:childTnLst>
                                </p:cTn>
                              </p:par>
                              <p:par>
                                <p:cTn id="37" presetID="10" presetClass="entr" presetSubtype="0" fill="hold" nodeType="withEffect">
                                  <p:stCondLst>
                                    <p:cond delay="0"/>
                                  </p:stCondLst>
                                  <p:childTnLst>
                                    <p:set>
                                      <p:cBhvr>
                                        <p:cTn id="38" dur="1" fill="hold">
                                          <p:stCondLst>
                                            <p:cond delay="0"/>
                                          </p:stCondLst>
                                        </p:cTn>
                                        <p:tgtEl>
                                          <p:spTgt spid="38"/>
                                        </p:tgtEl>
                                        <p:attrNameLst>
                                          <p:attrName>style.visibility</p:attrName>
                                        </p:attrNameLst>
                                      </p:cBhvr>
                                      <p:to>
                                        <p:strVal val="visible"/>
                                      </p:to>
                                    </p:set>
                                    <p:animEffect transition="in" filter="fade">
                                      <p:cBhvr>
                                        <p:cTn id="39" dur="10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4"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38125"/>
            <a:ext cx="2057400" cy="593407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38125"/>
            <a:ext cx="6019800" cy="593407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38125"/>
            <a:ext cx="8229600" cy="59340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38125"/>
            <a:ext cx="6477000" cy="868363"/>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438275"/>
            <a:ext cx="8229600" cy="4733925"/>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3200" b="0" i="0" u="none" strike="noStrike" kern="0" cap="none" spc="0" normalizeH="0" baseline="0" noProof="0" smtClean="0">
              <a:ln>
                <a:noFill/>
              </a:ln>
              <a:solidFill>
                <a:srgbClr val="000000"/>
              </a:solidFill>
              <a:effectLst/>
              <a:uLnTx/>
              <a:uFillTx/>
              <a:latin typeface="+mn-lt"/>
              <a:ea typeface="+mn-ea"/>
              <a:cs typeface="+mn-cs"/>
            </a:endParaRPr>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438275"/>
            <a:ext cx="4038600" cy="4733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438275"/>
            <a:ext cx="4038600" cy="4733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zh-CN" altLang="en-US" sz="3200" b="0" i="0" u="none" strike="noStrike" kern="0" cap="none" spc="0" normalizeH="0" baseline="0" noProof="0" smtClean="0">
              <a:ln>
                <a:noFill/>
              </a:ln>
              <a:solidFill>
                <a:srgbClr val="000000"/>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image" Target="../media/image9.jpeg"/><Relationship Id="rId14" Type="http://schemas.openxmlformats.org/officeDocument/2006/relationships/image" Target="../media/image8.jpeg"/><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未知"/>
          <p:cNvSpPr/>
          <p:nvPr/>
        </p:nvSpPr>
        <p:spPr bwMode="auto">
          <a:xfrm>
            <a:off x="95250" y="6446838"/>
            <a:ext cx="8970963" cy="314325"/>
          </a:xfrm>
          <a:custGeom>
            <a:avLst/>
            <a:gdLst/>
            <a:ahLst/>
            <a:cxnLst>
              <a:cxn ang="0">
                <a:pos x="4" y="198"/>
              </a:cxn>
              <a:cxn ang="0">
                <a:pos x="5651" y="198"/>
              </a:cxn>
              <a:cxn ang="0">
                <a:pos x="5646" y="94"/>
              </a:cxn>
              <a:cxn ang="0">
                <a:pos x="1491" y="94"/>
              </a:cxn>
              <a:cxn ang="0">
                <a:pos x="1343" y="2"/>
              </a:cxn>
              <a:cxn ang="0">
                <a:pos x="0" y="0"/>
              </a:cxn>
              <a:cxn ang="0">
                <a:pos x="4" y="198"/>
              </a:cxn>
            </a:cxnLst>
            <a:rect l="0" t="0" r="r" b="b"/>
            <a:pathLst>
              <a:path w="5651" h="198">
                <a:moveTo>
                  <a:pt x="4" y="198"/>
                </a:moveTo>
                <a:lnTo>
                  <a:pt x="5651" y="198"/>
                </a:lnTo>
                <a:lnTo>
                  <a:pt x="5646" y="94"/>
                </a:lnTo>
                <a:lnTo>
                  <a:pt x="1491" y="94"/>
                </a:lnTo>
                <a:lnTo>
                  <a:pt x="1343" y="2"/>
                </a:lnTo>
                <a:lnTo>
                  <a:pt x="0" y="0"/>
                </a:lnTo>
                <a:lnTo>
                  <a:pt x="4" y="198"/>
                </a:lnTo>
                <a:close/>
              </a:path>
            </a:pathLst>
          </a:custGeom>
          <a:solidFill>
            <a:schemeClr val="tx1"/>
          </a:solid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27" name="未知"/>
          <p:cNvSpPr/>
          <p:nvPr/>
        </p:nvSpPr>
        <p:spPr bwMode="auto">
          <a:xfrm>
            <a:off x="95250" y="6491288"/>
            <a:ext cx="8975725" cy="279400"/>
          </a:xfrm>
          <a:custGeom>
            <a:avLst/>
            <a:gdLst/>
            <a:ahLst/>
            <a:cxnLst>
              <a:cxn ang="0">
                <a:pos x="0" y="176"/>
              </a:cxn>
              <a:cxn ang="0">
                <a:pos x="5650" y="169"/>
              </a:cxn>
              <a:cxn ang="0">
                <a:pos x="5646" y="95"/>
              </a:cxn>
              <a:cxn ang="0">
                <a:pos x="1478" y="95"/>
              </a:cxn>
              <a:cxn ang="0">
                <a:pos x="1317" y="3"/>
              </a:cxn>
              <a:cxn ang="0">
                <a:pos x="0" y="0"/>
              </a:cxn>
              <a:cxn ang="0">
                <a:pos x="0" y="176"/>
              </a:cxn>
            </a:cxnLst>
            <a:rect l="0" t="0" r="r" b="b"/>
            <a:pathLst>
              <a:path w="5650" h="176">
                <a:moveTo>
                  <a:pt x="0" y="176"/>
                </a:moveTo>
                <a:lnTo>
                  <a:pt x="5650" y="169"/>
                </a:lnTo>
                <a:lnTo>
                  <a:pt x="5646" y="95"/>
                </a:lnTo>
                <a:lnTo>
                  <a:pt x="1478" y="95"/>
                </a:lnTo>
                <a:lnTo>
                  <a:pt x="1317" y="3"/>
                </a:lnTo>
                <a:lnTo>
                  <a:pt x="0" y="0"/>
                </a:lnTo>
                <a:lnTo>
                  <a:pt x="0" y="176"/>
                </a:lnTo>
                <a:close/>
              </a:path>
            </a:pathLst>
          </a:custGeom>
          <a:solidFill>
            <a:schemeClr val="bg1"/>
          </a:solid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28" name="未知" descr="Dark upward diagonal"/>
          <p:cNvSpPr/>
          <p:nvPr/>
        </p:nvSpPr>
        <p:spPr bwMode="auto">
          <a:xfrm>
            <a:off x="92075" y="98425"/>
            <a:ext cx="8956675" cy="179388"/>
          </a:xfrm>
          <a:custGeom>
            <a:avLst/>
            <a:gdLst/>
            <a:ahLst/>
            <a:cxnLst>
              <a:cxn ang="0">
                <a:pos x="0" y="0"/>
              </a:cxn>
              <a:cxn ang="0">
                <a:pos x="5582" y="0"/>
              </a:cxn>
              <a:cxn ang="0">
                <a:pos x="5639" y="45"/>
              </a:cxn>
              <a:cxn ang="0">
                <a:pos x="5636" y="113"/>
              </a:cxn>
              <a:cxn ang="0">
                <a:pos x="0" y="113"/>
              </a:cxn>
              <a:cxn ang="0">
                <a:pos x="0" y="0"/>
              </a:cxn>
            </a:cxnLst>
            <a:rect l="0" t="0" r="r" b="b"/>
            <a:pathLst>
              <a:path w="5639" h="113">
                <a:moveTo>
                  <a:pt x="0" y="0"/>
                </a:moveTo>
                <a:lnTo>
                  <a:pt x="5582" y="0"/>
                </a:lnTo>
                <a:cubicBezTo>
                  <a:pt x="5630" y="3"/>
                  <a:pt x="5639" y="45"/>
                  <a:pt x="5639" y="45"/>
                </a:cubicBezTo>
                <a:lnTo>
                  <a:pt x="5636" y="113"/>
                </a:lnTo>
                <a:lnTo>
                  <a:pt x="0" y="113"/>
                </a:lnTo>
                <a:lnTo>
                  <a:pt x="0" y="0"/>
                </a:lnTo>
                <a:close/>
              </a:path>
            </a:pathLst>
          </a:custGeom>
          <a:pattFill prst="dkUpDiag">
            <a:fgClr>
              <a:schemeClr val="accent1"/>
            </a:fgClr>
            <a:bgClr>
              <a:schemeClr val="bg1"/>
            </a:bgClr>
          </a:patt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29" name="未知"/>
          <p:cNvSpPr/>
          <p:nvPr/>
        </p:nvSpPr>
        <p:spPr bwMode="auto">
          <a:xfrm>
            <a:off x="92075" y="307975"/>
            <a:ext cx="8955088" cy="938213"/>
          </a:xfrm>
          <a:custGeom>
            <a:avLst/>
            <a:gdLst/>
            <a:ahLst/>
            <a:cxnLst>
              <a:cxn ang="0">
                <a:pos x="5446" y="0"/>
              </a:cxn>
              <a:cxn ang="0">
                <a:pos x="0" y="0"/>
              </a:cxn>
              <a:cxn ang="0">
                <a:pos x="2" y="470"/>
              </a:cxn>
              <a:cxn ang="0">
                <a:pos x="4078" y="474"/>
              </a:cxn>
              <a:cxn ang="0">
                <a:pos x="4178" y="527"/>
              </a:cxn>
              <a:cxn ang="0">
                <a:pos x="5446" y="531"/>
              </a:cxn>
              <a:cxn ang="0">
                <a:pos x="5446" y="0"/>
              </a:cxn>
            </a:cxnLst>
            <a:rect l="0" t="0" r="r" b="b"/>
            <a:pathLst>
              <a:path w="5446" h="531">
                <a:moveTo>
                  <a:pt x="5446" y="0"/>
                </a:moveTo>
                <a:lnTo>
                  <a:pt x="0" y="0"/>
                </a:lnTo>
                <a:lnTo>
                  <a:pt x="2" y="470"/>
                </a:lnTo>
                <a:lnTo>
                  <a:pt x="4078" y="474"/>
                </a:lnTo>
                <a:lnTo>
                  <a:pt x="4178" y="527"/>
                </a:lnTo>
                <a:lnTo>
                  <a:pt x="5446" y="531"/>
                </a:lnTo>
                <a:lnTo>
                  <a:pt x="5446" y="0"/>
                </a:lnTo>
                <a:close/>
              </a:path>
            </a:pathLst>
          </a:custGeom>
          <a:solidFill>
            <a:schemeClr val="tx1"/>
          </a:solid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30" name="未知"/>
          <p:cNvSpPr/>
          <p:nvPr/>
        </p:nvSpPr>
        <p:spPr bwMode="auto">
          <a:xfrm>
            <a:off x="92075" y="306388"/>
            <a:ext cx="8955088" cy="836613"/>
          </a:xfrm>
          <a:custGeom>
            <a:avLst/>
            <a:gdLst/>
            <a:ahLst/>
            <a:cxnLst>
              <a:cxn ang="0">
                <a:pos x="5446" y="0"/>
              </a:cxn>
              <a:cxn ang="0">
                <a:pos x="0" y="0"/>
              </a:cxn>
              <a:cxn ang="0">
                <a:pos x="2" y="470"/>
              </a:cxn>
              <a:cxn ang="0">
                <a:pos x="4078" y="474"/>
              </a:cxn>
              <a:cxn ang="0">
                <a:pos x="4178" y="527"/>
              </a:cxn>
              <a:cxn ang="0">
                <a:pos x="5446" y="531"/>
              </a:cxn>
              <a:cxn ang="0">
                <a:pos x="5446" y="0"/>
              </a:cxn>
            </a:cxnLst>
            <a:rect l="0" t="0" r="r" b="b"/>
            <a:pathLst>
              <a:path w="5446" h="531">
                <a:moveTo>
                  <a:pt x="5446" y="0"/>
                </a:moveTo>
                <a:lnTo>
                  <a:pt x="0" y="0"/>
                </a:lnTo>
                <a:lnTo>
                  <a:pt x="2" y="470"/>
                </a:lnTo>
                <a:lnTo>
                  <a:pt x="4078" y="474"/>
                </a:lnTo>
                <a:lnTo>
                  <a:pt x="4178" y="527"/>
                </a:lnTo>
                <a:lnTo>
                  <a:pt x="5446" y="531"/>
                </a:lnTo>
                <a:lnTo>
                  <a:pt x="5446" y="0"/>
                </a:lnTo>
                <a:close/>
              </a:path>
            </a:pathLst>
          </a:custGeom>
          <a:gradFill rotWithShape="0">
            <a:gsLst>
              <a:gs pos="0">
                <a:schemeClr val="bg1"/>
              </a:gs>
              <a:gs pos="100000">
                <a:schemeClr val="bg1">
                  <a:gamma/>
                  <a:tint val="66667"/>
                  <a:invGamma/>
                </a:schemeClr>
              </a:gs>
            </a:gsLst>
            <a:lin ang="0" scaled="1"/>
          </a:grad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31" name="Rectangle 7"/>
          <p:cNvSpPr>
            <a:spLocks noChangeArrowheads="1"/>
          </p:cNvSpPr>
          <p:nvPr/>
        </p:nvSpPr>
        <p:spPr bwMode="auto">
          <a:xfrm flipV="1">
            <a:off x="95250" y="6723063"/>
            <a:ext cx="8977313" cy="55563"/>
          </a:xfrm>
          <a:prstGeom prst="rect">
            <a:avLst/>
          </a:prstGeom>
          <a:solidFill>
            <a:schemeClr val="accent1"/>
          </a:solidFill>
          <a:ln w="9525">
            <a:no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32" name="未知"/>
          <p:cNvSpPr/>
          <p:nvPr/>
        </p:nvSpPr>
        <p:spPr bwMode="auto">
          <a:xfrm>
            <a:off x="6896100" y="1047750"/>
            <a:ext cx="2155825" cy="52388"/>
          </a:xfrm>
          <a:custGeom>
            <a:avLst/>
            <a:gdLst/>
            <a:ahLst/>
            <a:cxnLst>
              <a:cxn ang="0">
                <a:pos x="0" y="2"/>
              </a:cxn>
              <a:cxn ang="0">
                <a:pos x="1358" y="0"/>
              </a:cxn>
              <a:cxn ang="0">
                <a:pos x="1356" y="32"/>
              </a:cxn>
              <a:cxn ang="0">
                <a:pos x="60" y="33"/>
              </a:cxn>
              <a:cxn ang="0">
                <a:pos x="0" y="2"/>
              </a:cxn>
            </a:cxnLst>
            <a:rect l="0" t="0" r="r" b="b"/>
            <a:pathLst>
              <a:path w="1358" h="33">
                <a:moveTo>
                  <a:pt x="0" y="2"/>
                </a:moveTo>
                <a:lnTo>
                  <a:pt x="1358" y="0"/>
                </a:lnTo>
                <a:lnTo>
                  <a:pt x="1356" y="32"/>
                </a:lnTo>
                <a:lnTo>
                  <a:pt x="60" y="33"/>
                </a:lnTo>
                <a:lnTo>
                  <a:pt x="0" y="2"/>
                </a:lnTo>
                <a:close/>
              </a:path>
            </a:pathLst>
          </a:custGeom>
          <a:solidFill>
            <a:srgbClr val="FFFFFF">
              <a:alpha val="29999"/>
            </a:srgbClr>
          </a:solidFill>
          <a:ln w="9525">
            <a:no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33" name="Rectangle 9"/>
          <p:cNvSpPr>
            <a:spLocks noGrp="1"/>
          </p:cNvSpPr>
          <p:nvPr>
            <p:ph type="title"/>
          </p:nvPr>
        </p:nvSpPr>
        <p:spPr>
          <a:xfrm>
            <a:off x="457200" y="238125"/>
            <a:ext cx="6477000" cy="868363"/>
          </a:xfrm>
          <a:prstGeom prst="rect">
            <a:avLst/>
          </a:prstGeom>
          <a:noFill/>
          <a:ln w="9525">
            <a:noFill/>
          </a:ln>
        </p:spPr>
        <p:txBody>
          <a:bodyPr anchor="ctr"/>
          <a:p>
            <a:pPr lvl="0"/>
            <a:r>
              <a:rPr lang="zh-CN" altLang="en-US" dirty="0"/>
              <a:t>单击此处编辑母版标题样式</a:t>
            </a:r>
            <a:endParaRPr lang="zh-CN" altLang="en-US" dirty="0"/>
          </a:p>
        </p:txBody>
      </p:sp>
      <p:sp>
        <p:nvSpPr>
          <p:cNvPr id="1034" name="Rectangle 10"/>
          <p:cNvSpPr>
            <a:spLocks noGrp="1"/>
          </p:cNvSpPr>
          <p:nvPr>
            <p:ph type="body" idx="1"/>
          </p:nvPr>
        </p:nvSpPr>
        <p:spPr>
          <a:xfrm>
            <a:off x="457200" y="1438275"/>
            <a:ext cx="8229600" cy="4733925"/>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35" name="Rectangle 11"/>
          <p:cNvSpPr>
            <a:spLocks noGrp="1" noChangeArrowheads="1"/>
          </p:cNvSpPr>
          <p:nvPr>
            <p:ph type="dt" sz="half" idx="2"/>
          </p:nvPr>
        </p:nvSpPr>
        <p:spPr bwMode="auto">
          <a:xfrm>
            <a:off x="3048000" y="6311900"/>
            <a:ext cx="1712913" cy="290513"/>
          </a:xfrm>
          <a:prstGeom prst="rect">
            <a:avLst/>
          </a:prstGeom>
          <a:noFill/>
          <a:ln w="9525">
            <a:noFill/>
            <a:miter lim="800000"/>
          </a:ln>
          <a:effectLst/>
        </p:spPr>
        <p:txBody>
          <a:bodyPr vert="horz" wrap="square" lIns="91440" tIns="45720" rIns="91440" bIns="45720" numCol="1" anchor="t" anchorCtr="0" compatLnSpc="1"/>
          <a:lstStyle>
            <a:lvl1pPr>
              <a:defRPr sz="1000" smtClean="0">
                <a:solidFill>
                  <a:srgbClr val="000000"/>
                </a:solidFill>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1036" name="Rectangle 12"/>
          <p:cNvSpPr>
            <a:spLocks noGrp="1" noChangeArrowheads="1"/>
          </p:cNvSpPr>
          <p:nvPr>
            <p:ph type="ftr" sz="quarter" idx="3"/>
          </p:nvPr>
        </p:nvSpPr>
        <p:spPr bwMode="auto">
          <a:xfrm>
            <a:off x="4830763" y="6323013"/>
            <a:ext cx="2311400" cy="290513"/>
          </a:xfrm>
          <a:prstGeom prst="rect">
            <a:avLst/>
          </a:prstGeom>
          <a:noFill/>
          <a:ln w="9525">
            <a:noFill/>
            <a:miter lim="800000"/>
          </a:ln>
          <a:effectLst/>
        </p:spPr>
        <p:txBody>
          <a:bodyPr vert="horz" wrap="square" lIns="91440" tIns="45720" rIns="91440" bIns="45720" numCol="1" anchor="t" anchorCtr="0" compatLnSpc="1"/>
          <a:lstStyle>
            <a:lvl1pPr algn="ctr">
              <a:defRPr sz="1000" smtClean="0">
                <a:solidFill>
                  <a:srgbClr val="000000"/>
                </a:solidFill>
                <a:ea typeface="宋体" panose="02010600030101010101" pitchFamily="2" charset="-122"/>
              </a:defRPr>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altLang="zh-CN" sz="10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1037" name="Rectangle 13"/>
          <p:cNvSpPr>
            <a:spLocks noGrp="1" noChangeArrowheads="1"/>
          </p:cNvSpPr>
          <p:nvPr>
            <p:ph type="sldNum" sz="quarter" idx="4"/>
          </p:nvPr>
        </p:nvSpPr>
        <p:spPr bwMode="auto">
          <a:xfrm>
            <a:off x="7116763" y="6323013"/>
            <a:ext cx="1616075" cy="290513"/>
          </a:xfrm>
          <a:prstGeom prst="rect">
            <a:avLst/>
          </a:prstGeom>
          <a:noFill/>
          <a:ln w="9525">
            <a:noFill/>
            <a:miter lim="800000"/>
          </a:ln>
          <a:effectLst/>
        </p:spPr>
        <p:txBody>
          <a:bodyPr vert="horz" wrap="square" lIns="91440" tIns="45720" rIns="91440" bIns="45720" numCol="1" anchor="t" anchorCtr="0" compatLnSpc="1"/>
          <a:lstStyle>
            <a:lvl1pPr algn="r">
              <a:defRPr sz="1000">
                <a:solidFill>
                  <a:srgbClr val="000000"/>
                </a:solidFill>
                <a:ea typeface="宋体" panose="02010600030101010101" pitchFamily="2" charset="-122"/>
              </a:defRPr>
            </a:lvl1pPr>
          </a:lstStyle>
          <a:p>
            <a:pPr lvl="0" eaLnBrk="1" hangingPunct="1"/>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
        <p:nvSpPr>
          <p:cNvPr id="1038" name="Text Box 14"/>
          <p:cNvSpPr txBox="1">
            <a:spLocks noChangeArrowheads="1"/>
          </p:cNvSpPr>
          <p:nvPr/>
        </p:nvSpPr>
        <p:spPr bwMode="auto">
          <a:xfrm>
            <a:off x="144463" y="6443663"/>
            <a:ext cx="309563" cy="258763"/>
          </a:xfrm>
          <a:prstGeom prst="rect">
            <a:avLst/>
          </a:prstGeom>
          <a:noFill/>
          <a:ln w="9525">
            <a:noFill/>
            <a:miter lim="800000"/>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100" b="0" i="1" u="none" strike="noStrike" kern="1200" cap="none" spc="0" normalizeH="0" baseline="0" noProof="0">
              <a:ln>
                <a:noFill/>
              </a:ln>
              <a:solidFill>
                <a:srgbClr val="FFFFFF"/>
              </a:solidFill>
              <a:effectLst/>
              <a:uLnTx/>
              <a:uFillTx/>
              <a:latin typeface="Times New Roman" panose="02020603050405020304" pitchFamily="18" charset="0"/>
              <a:ea typeface="宋体" panose="02010600030101010101" pitchFamily="2" charset="-122"/>
              <a:cs typeface="+mn-cs"/>
            </a:endParaRPr>
          </a:p>
        </p:txBody>
      </p:sp>
      <p:sp>
        <p:nvSpPr>
          <p:cNvPr id="1039" name="Rectangle 15" descr="7"/>
          <p:cNvSpPr>
            <a:spLocks noChangeArrowheads="1"/>
          </p:cNvSpPr>
          <p:nvPr/>
        </p:nvSpPr>
        <p:spPr bwMode="auto">
          <a:xfrm>
            <a:off x="8264525" y="415925"/>
            <a:ext cx="360363" cy="360363"/>
          </a:xfrm>
          <a:prstGeom prst="rect">
            <a:avLst/>
          </a:prstGeom>
          <a:blipFill dpi="0" rotWithShape="1">
            <a:blip r:embed="rId14" cstate="print"/>
            <a:srcRect/>
            <a:stretch>
              <a:fillRect/>
            </a:stretch>
          </a:blipFill>
          <a:ln w="9525">
            <a:solidFill>
              <a:srgbClr val="FFFFFF"/>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40" name="Rectangle 16" descr="4"/>
          <p:cNvSpPr>
            <a:spLocks noChangeArrowheads="1"/>
          </p:cNvSpPr>
          <p:nvPr/>
        </p:nvSpPr>
        <p:spPr bwMode="auto">
          <a:xfrm>
            <a:off x="7791450" y="415925"/>
            <a:ext cx="360363" cy="360363"/>
          </a:xfrm>
          <a:prstGeom prst="rect">
            <a:avLst/>
          </a:prstGeom>
          <a:blipFill dpi="0" rotWithShape="1">
            <a:blip r:embed="rId15" cstate="print"/>
            <a:srcRect/>
            <a:stretch>
              <a:fillRect/>
            </a:stretch>
          </a:blipFill>
          <a:ln w="9525">
            <a:solidFill>
              <a:srgbClr val="FFFFFF"/>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41" name="Rectangle 17"/>
          <p:cNvSpPr>
            <a:spLocks noChangeArrowheads="1"/>
          </p:cNvSpPr>
          <p:nvPr/>
        </p:nvSpPr>
        <p:spPr bwMode="auto">
          <a:xfrm>
            <a:off x="7305675" y="415925"/>
            <a:ext cx="360363" cy="360363"/>
          </a:xfrm>
          <a:prstGeom prst="rect">
            <a:avLst/>
          </a:prstGeom>
          <a:solidFill>
            <a:srgbClr val="FFFFFF">
              <a:alpha val="29999"/>
            </a:srgbClr>
          </a:solidFill>
          <a:ln w="9525">
            <a:solidFill>
              <a:srgbClr val="FFFFFF"/>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33"/>
                                        </p:tgtEl>
                                        <p:attrNameLst>
                                          <p:attrName>style.visibility</p:attrName>
                                        </p:attrNameLst>
                                      </p:cBhvr>
                                      <p:to>
                                        <p:strVal val="visible"/>
                                      </p:to>
                                    </p:set>
                                    <p:anim calcmode="lin" valueType="num">
                                      <p:cBhvr>
                                        <p:cTn id="7" dur="500" fill="hold"/>
                                        <p:tgtEl>
                                          <p:spTgt spid="1033"/>
                                        </p:tgtEl>
                                        <p:attrNameLst>
                                          <p:attrName>ppt_x</p:attrName>
                                        </p:attrNameLst>
                                      </p:cBhvr>
                                      <p:tavLst>
                                        <p:tav tm="0">
                                          <p:val>
                                            <p:strVal val="#ppt_x-.2"/>
                                          </p:val>
                                        </p:tav>
                                        <p:tav tm="100000">
                                          <p:val>
                                            <p:strVal val="#ppt_x"/>
                                          </p:val>
                                        </p:tav>
                                      </p:tavLst>
                                    </p:anim>
                                    <p:anim calcmode="lin" valueType="num">
                                      <p:cBhvr>
                                        <p:cTn id="8" dur="500" fill="hold"/>
                                        <p:tgtEl>
                                          <p:spTgt spid="1033"/>
                                        </p:tgtEl>
                                        <p:attrNameLst>
                                          <p:attrName>ppt_y</p:attrName>
                                        </p:attrNameLst>
                                      </p:cBhvr>
                                      <p:tavLst>
                                        <p:tav tm="0">
                                          <p:val>
                                            <p:strVal val="#ppt_y"/>
                                          </p:val>
                                        </p:tav>
                                        <p:tav tm="100000">
                                          <p:val>
                                            <p:strVal val="#ppt_y"/>
                                          </p:val>
                                        </p:tav>
                                      </p:tavLst>
                                    </p:anim>
                                    <p:animEffect transition="in" filter="wipe(right)" prLst="gradientSize: 0.1">
                                      <p:cBhvr>
                                        <p:cTn id="9" dur="500"/>
                                        <p:tgtEl>
                                          <p:spTgt spid="10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3" grpId="0"/>
    </p:bldLst>
  </p:timing>
  <p:hf sldNum="0" hdr="0" ftr="0" dt="0"/>
  <p:txStyles>
    <p:titleStyle>
      <a:lvl1pPr algn="l" rtl="0" eaLnBrk="0" fontAlgn="base" hangingPunct="0">
        <a:spcBef>
          <a:spcPct val="0"/>
        </a:spcBef>
        <a:spcAft>
          <a:spcPct val="0"/>
        </a:spcAft>
        <a:defRPr sz="4400" b="1">
          <a:solidFill>
            <a:srgbClr val="FFFFFF"/>
          </a:solidFill>
          <a:latin typeface="+mj-lt"/>
          <a:ea typeface="+mj-ea"/>
          <a:cs typeface="+mj-cs"/>
        </a:defRPr>
      </a:lvl1pPr>
      <a:lvl2pPr algn="l" rtl="0" eaLnBrk="0" fontAlgn="base" hangingPunct="0">
        <a:spcBef>
          <a:spcPct val="0"/>
        </a:spcBef>
        <a:spcAft>
          <a:spcPct val="0"/>
        </a:spcAft>
        <a:defRPr sz="4400" b="1">
          <a:solidFill>
            <a:srgbClr val="FFFFFF"/>
          </a:solidFill>
          <a:latin typeface="Arial" panose="020B0604020202020204" pitchFamily="34" charset="0"/>
        </a:defRPr>
      </a:lvl2pPr>
      <a:lvl3pPr algn="l" rtl="0" eaLnBrk="0" fontAlgn="base" hangingPunct="0">
        <a:spcBef>
          <a:spcPct val="0"/>
        </a:spcBef>
        <a:spcAft>
          <a:spcPct val="0"/>
        </a:spcAft>
        <a:defRPr sz="4400" b="1">
          <a:solidFill>
            <a:srgbClr val="FFFFFF"/>
          </a:solidFill>
          <a:latin typeface="Arial" panose="020B0604020202020204" pitchFamily="34" charset="0"/>
        </a:defRPr>
      </a:lvl3pPr>
      <a:lvl4pPr algn="l" rtl="0" eaLnBrk="0" fontAlgn="base" hangingPunct="0">
        <a:spcBef>
          <a:spcPct val="0"/>
        </a:spcBef>
        <a:spcAft>
          <a:spcPct val="0"/>
        </a:spcAft>
        <a:defRPr sz="4400" b="1">
          <a:solidFill>
            <a:srgbClr val="FFFFFF"/>
          </a:solidFill>
          <a:latin typeface="Arial" panose="020B0604020202020204" pitchFamily="34" charset="0"/>
        </a:defRPr>
      </a:lvl4pPr>
      <a:lvl5pPr algn="l" rtl="0" eaLnBrk="0" fontAlgn="base" hangingPunct="0">
        <a:spcBef>
          <a:spcPct val="0"/>
        </a:spcBef>
        <a:spcAft>
          <a:spcPct val="0"/>
        </a:spcAft>
        <a:defRPr sz="4400" b="1">
          <a:solidFill>
            <a:srgbClr val="FFFFFF"/>
          </a:solidFill>
          <a:latin typeface="Arial" panose="020B0604020202020204" pitchFamily="34" charset="0"/>
        </a:defRPr>
      </a:lvl5pPr>
      <a:lvl6pPr marL="457200" algn="l" rtl="0" fontAlgn="base">
        <a:spcBef>
          <a:spcPct val="0"/>
        </a:spcBef>
        <a:spcAft>
          <a:spcPct val="0"/>
        </a:spcAft>
        <a:defRPr sz="4400" b="1">
          <a:solidFill>
            <a:srgbClr val="FFFFFF"/>
          </a:solidFill>
          <a:latin typeface="Arial" panose="020B0604020202020204" pitchFamily="34" charset="0"/>
        </a:defRPr>
      </a:lvl6pPr>
      <a:lvl7pPr marL="914400" algn="l" rtl="0" fontAlgn="base">
        <a:spcBef>
          <a:spcPct val="0"/>
        </a:spcBef>
        <a:spcAft>
          <a:spcPct val="0"/>
        </a:spcAft>
        <a:defRPr sz="4400" b="1">
          <a:solidFill>
            <a:srgbClr val="FFFFFF"/>
          </a:solidFill>
          <a:latin typeface="Arial" panose="020B0604020202020204" pitchFamily="34" charset="0"/>
        </a:defRPr>
      </a:lvl7pPr>
      <a:lvl8pPr marL="1371600" algn="l" rtl="0" fontAlgn="base">
        <a:spcBef>
          <a:spcPct val="0"/>
        </a:spcBef>
        <a:spcAft>
          <a:spcPct val="0"/>
        </a:spcAft>
        <a:defRPr sz="4400" b="1">
          <a:solidFill>
            <a:srgbClr val="FFFFFF"/>
          </a:solidFill>
          <a:latin typeface="Arial" panose="020B0604020202020204" pitchFamily="34" charset="0"/>
        </a:defRPr>
      </a:lvl8pPr>
      <a:lvl9pPr marL="1828800" algn="l" rtl="0" fontAlgn="base">
        <a:spcBef>
          <a:spcPct val="0"/>
        </a:spcBef>
        <a:spcAft>
          <a:spcPct val="0"/>
        </a:spcAft>
        <a:defRPr sz="4400" b="1">
          <a:solidFill>
            <a:srgbClr val="FFFFFF"/>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00"/>
          </a:solidFill>
          <a:latin typeface="+mn-lt"/>
        </a:defRPr>
      </a:lvl2pPr>
      <a:lvl3pPr marL="1143000" indent="-228600" algn="l" rtl="0" eaLnBrk="0" fontAlgn="base" hangingPunct="0">
        <a:spcBef>
          <a:spcPct val="20000"/>
        </a:spcBef>
        <a:spcAft>
          <a:spcPct val="0"/>
        </a:spcAft>
        <a:buChar char="•"/>
        <a:defRPr sz="2400">
          <a:solidFill>
            <a:srgbClr val="000000"/>
          </a:solidFill>
          <a:latin typeface="+mn-lt"/>
        </a:defRPr>
      </a:lvl3pPr>
      <a:lvl4pPr marL="1600200" indent="-228600" algn="l" rtl="0" eaLnBrk="0" fontAlgn="base" hangingPunct="0">
        <a:spcBef>
          <a:spcPct val="20000"/>
        </a:spcBef>
        <a:spcAft>
          <a:spcPct val="0"/>
        </a:spcAft>
        <a:buChar char="–"/>
        <a:defRPr sz="2000">
          <a:solidFill>
            <a:srgbClr val="000000"/>
          </a:solidFill>
          <a:latin typeface="+mn-lt"/>
        </a:defRPr>
      </a:lvl4pPr>
      <a:lvl5pPr marL="2057400" indent="-228600" algn="l" rtl="0" eaLnBrk="0" fontAlgn="base" hangingPunct="0">
        <a:spcBef>
          <a:spcPct val="20000"/>
        </a:spcBef>
        <a:spcAft>
          <a:spcPct val="0"/>
        </a:spcAft>
        <a:buChar char="»"/>
        <a:defRPr sz="2000">
          <a:solidFill>
            <a:srgbClr val="000000"/>
          </a:solidFill>
          <a:latin typeface="+mn-lt"/>
        </a:defRPr>
      </a:lvl5pPr>
      <a:lvl6pPr marL="2514600" indent="-228600" algn="l" rtl="0" fontAlgn="base">
        <a:spcBef>
          <a:spcPct val="20000"/>
        </a:spcBef>
        <a:spcAft>
          <a:spcPct val="0"/>
        </a:spcAft>
        <a:buChar char="»"/>
        <a:defRPr sz="2000">
          <a:solidFill>
            <a:srgbClr val="000000"/>
          </a:solidFill>
          <a:latin typeface="+mn-lt"/>
        </a:defRPr>
      </a:lvl6pPr>
      <a:lvl7pPr marL="2971800" indent="-228600" algn="l" rtl="0" fontAlgn="base">
        <a:spcBef>
          <a:spcPct val="20000"/>
        </a:spcBef>
        <a:spcAft>
          <a:spcPct val="0"/>
        </a:spcAft>
        <a:buChar char="»"/>
        <a:defRPr sz="2000">
          <a:solidFill>
            <a:srgbClr val="000000"/>
          </a:solidFill>
          <a:latin typeface="+mn-lt"/>
        </a:defRPr>
      </a:lvl7pPr>
      <a:lvl8pPr marL="3429000" indent="-228600" algn="l" rtl="0" fontAlgn="base">
        <a:spcBef>
          <a:spcPct val="20000"/>
        </a:spcBef>
        <a:spcAft>
          <a:spcPct val="0"/>
        </a:spcAft>
        <a:buChar char="»"/>
        <a:defRPr sz="2000">
          <a:solidFill>
            <a:srgbClr val="000000"/>
          </a:solidFill>
          <a:latin typeface="+mn-lt"/>
        </a:defRPr>
      </a:lvl8pPr>
      <a:lvl9pPr marL="3886200" indent="-228600" algn="l" rtl="0" fontAlgn="base">
        <a:spcBef>
          <a:spcPct val="20000"/>
        </a:spcBef>
        <a:spcAft>
          <a:spcPct val="0"/>
        </a:spcAft>
        <a:buChar char="»"/>
        <a:defRPr sz="2000">
          <a:solidFill>
            <a:srgbClr val="000000"/>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34203;&#23478;&#20013;&#24515;&#23567;&#23398;&#25968;&#23398;&#23398;&#31185;&#24120;&#35268;&#22521;&#20859;&#24207;&#21015;.doc" TargetMode="External"/><Relationship Id="rId2" Type="http://schemas.openxmlformats.org/officeDocument/2006/relationships/hyperlink" Target="../&#34203;&#23478;&#20013;&#24515;&#23567;&#23398;&#25968;&#23398;&#23398;&#31185;&#24120;&#35268;&#22521;&#20859;&#24207;&#21015;.doc" TargetMode="External"/><Relationship Id="rId1" Type="http://schemas.openxmlformats.org/officeDocument/2006/relationships/hyperlink" Target="&#23567;&#23398;&#25968;&#23398;&#35838;&#22530;&#20013;&#26377;&#25928;&#25552;&#38382;&#30340;&#31574;&#30053;&#65288;&#26446;&#23567;&#33521;&#65289;.doc" TargetMode="Externa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2.png"/><Relationship Id="rId1" Type="http://schemas.openxmlformats.org/officeDocument/2006/relationships/hyperlink" Target="../AppData/Roaming/360CloudUI/Cache/756638145/&#25991;&#26723;/&#26465;&#32447;&#24037;&#20316;&#36164;&#26009;/&#25968;&#23398;&#32452;&#35838;&#39064;/&#35838;&#39064;&#27719;&#25253;2012.12.20/&#36164;&#28304;&#30340;&#25429;&#25417;&#21644;&#21033;&#29992;.doc" TargetMode="Externa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3.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3.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hyperlink" Target="&#35838;&#22530;&#25945;&#23398;&#35780;&#20215;&#34920;.doc" TargetMode="Externa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35838;&#22530;&#35266;&#23519;&#37327;&#34920;.doc"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5.png"/><Relationship Id="rId1" Type="http://schemas.openxmlformats.org/officeDocument/2006/relationships/image" Target="../media/image14.png"/></Relationships>
</file>

<file path=ppt/slides/_rels/slide22.xml.rels><?xml version="1.0" encoding="UTF-8" standalone="yes"?>
<Relationships xmlns="http://schemas.openxmlformats.org/package/2006/relationships"><Relationship Id="rId5" Type="http://schemas.openxmlformats.org/officeDocument/2006/relationships/notesSlide" Target="../notesSlides/notesSlide2.xml"/><Relationship Id="rId4" Type="http://schemas.openxmlformats.org/officeDocument/2006/relationships/slideLayout" Target="../slideLayouts/slideLayout7.xml"/><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image" Target="../media/image16.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5" Type="http://schemas.openxmlformats.org/officeDocument/2006/relationships/slideLayout" Target="../slideLayouts/slideLayout12.xml"/><Relationship Id="rId4" Type="http://schemas.openxmlformats.org/officeDocument/2006/relationships/image" Target="../media/image21.png"/><Relationship Id="rId3" Type="http://schemas.openxmlformats.org/officeDocument/2006/relationships/hyperlink" Target="&#34203;&#23478;&#23567;&#23398;&#25968;&#23398;&#35838;&#22530;&#26222;&#26597;&#35780;&#20215;&#34920;.doc" TargetMode="External"/><Relationship Id="rId2" Type="http://schemas.openxmlformats.org/officeDocument/2006/relationships/image" Target="../media/image20.png"/><Relationship Id="rId1" Type="http://schemas.openxmlformats.org/officeDocument/2006/relationships/image" Target="../media/image19.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1.png"/><Relationship Id="rId1"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hyperlink" Target="&#23567;&#23398;&#25968;&#23398;&#21508;&#35838;&#22411;&#30340;&#35838;&#22530;&#25945;&#23398;&#29615;&#33410;.doc" TargetMode="External"/><Relationship Id="rId1"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Rectangle 2"/>
          <p:cNvSpPr>
            <a:spLocks noGrp="1"/>
          </p:cNvSpPr>
          <p:nvPr>
            <p:ph type="subTitle" idx="1"/>
          </p:nvPr>
        </p:nvSpPr>
        <p:spPr>
          <a:xfrm>
            <a:off x="3721100" y="6237288"/>
            <a:ext cx="4811713" cy="403225"/>
          </a:xfrm>
        </p:spPr>
        <p:txBody>
          <a:bodyPr vert="horz" wrap="square" lIns="91440" tIns="45720" rIns="91440" bIns="45720" anchor="t"/>
          <a:p>
            <a:pPr eaLnBrk="1" hangingPunct="1"/>
            <a:r>
              <a:rPr lang="zh-CN" altLang="en-US" dirty="0">
                <a:solidFill>
                  <a:srgbClr val="FFFFFF"/>
                </a:solidFill>
                <a:latin typeface="Times New Roman" panose="02020603050405020304" pitchFamily="18" charset="0"/>
                <a:ea typeface="宋体" panose="02010600030101010101" pitchFamily="2" charset="-122"/>
                <a:cs typeface="+mn-cs"/>
              </a:rPr>
              <a:t>常州市新北区薛家中心小学  </a:t>
            </a:r>
            <a:endParaRPr lang="zh-CN" altLang="en-US" dirty="0">
              <a:solidFill>
                <a:srgbClr val="FFFFFF"/>
              </a:solidFill>
              <a:latin typeface="Times New Roman" panose="02020603050405020304" pitchFamily="18" charset="0"/>
              <a:ea typeface="宋体" panose="02010600030101010101" pitchFamily="2" charset="-122"/>
              <a:cs typeface="+mn-cs"/>
            </a:endParaRPr>
          </a:p>
        </p:txBody>
      </p:sp>
      <p:sp>
        <p:nvSpPr>
          <p:cNvPr id="3075" name="Rectangle 3"/>
          <p:cNvSpPr/>
          <p:nvPr/>
        </p:nvSpPr>
        <p:spPr>
          <a:xfrm>
            <a:off x="0" y="2986088"/>
            <a:ext cx="5915025" cy="3116262"/>
          </a:xfrm>
          <a:prstGeom prst="rect">
            <a:avLst/>
          </a:prstGeom>
          <a:solidFill>
            <a:srgbClr val="FFFFFF"/>
          </a:solidFill>
          <a:ln w="9525" cap="flat" cmpd="sng">
            <a:solidFill>
              <a:srgbClr val="FFFFFF"/>
            </a:solidFill>
            <a:prstDash val="solid"/>
            <a:miter/>
            <a:headEnd type="none" w="med" len="med"/>
            <a:tailEnd type="none" w="med" len="med"/>
          </a:ln>
        </p:spPr>
        <p:txBody>
          <a:bodyPr wrap="none" anchor="ctr"/>
          <a:p>
            <a:endParaRPr lang="zh-CN" altLang="en-US" dirty="0">
              <a:latin typeface="Arial" panose="020B0604020202020204" pitchFamily="34" charset="0"/>
              <a:ea typeface="宋体" panose="02010600030101010101" pitchFamily="2" charset="-122"/>
            </a:endParaRPr>
          </a:p>
        </p:txBody>
      </p:sp>
      <p:sp>
        <p:nvSpPr>
          <p:cNvPr id="3076" name="Rectangle 7"/>
          <p:cNvSpPr/>
          <p:nvPr/>
        </p:nvSpPr>
        <p:spPr>
          <a:xfrm>
            <a:off x="688975" y="2449513"/>
            <a:ext cx="8108950" cy="823912"/>
          </a:xfrm>
          <a:prstGeom prst="rect">
            <a:avLst/>
          </a:prstGeom>
          <a:noFill/>
          <a:ln w="9525">
            <a:noFill/>
          </a:ln>
        </p:spPr>
        <p:txBody>
          <a:bodyPr wrap="none" anchor="ctr">
            <a:spAutoFit/>
          </a:bodyPr>
          <a:p>
            <a:pPr algn="ctr"/>
            <a:r>
              <a:rPr lang="zh-CN" altLang="en-US" sz="4800" dirty="0">
                <a:solidFill>
                  <a:schemeClr val="tx2"/>
                </a:solidFill>
                <a:latin typeface="黑体" panose="02010609060101010101" pitchFamily="49" charset="-122"/>
                <a:ea typeface="黑体" panose="02010609060101010101" pitchFamily="49" charset="-122"/>
              </a:rPr>
              <a:t>有向开放 结构灵活 综合融通</a:t>
            </a:r>
            <a:endParaRPr lang="zh-CN" altLang="en-US" sz="4800" dirty="0">
              <a:solidFill>
                <a:schemeClr val="tx2"/>
              </a:solidFill>
              <a:latin typeface="黑体" panose="02010609060101010101" pitchFamily="49" charset="-122"/>
              <a:ea typeface="黑体" panose="02010609060101010101" pitchFamily="49" charset="-122"/>
            </a:endParaRPr>
          </a:p>
        </p:txBody>
      </p:sp>
      <p:sp>
        <p:nvSpPr>
          <p:cNvPr id="3077" name="Rectangle 8"/>
          <p:cNvSpPr/>
          <p:nvPr/>
        </p:nvSpPr>
        <p:spPr>
          <a:xfrm>
            <a:off x="1616075" y="3678238"/>
            <a:ext cx="6686550" cy="579437"/>
          </a:xfrm>
          <a:prstGeom prst="rect">
            <a:avLst/>
          </a:prstGeom>
          <a:noFill/>
          <a:ln w="9525">
            <a:noFill/>
          </a:ln>
        </p:spPr>
        <p:txBody>
          <a:bodyPr wrap="none" anchor="ctr">
            <a:spAutoFit/>
          </a:bodyPr>
          <a:p>
            <a:pPr algn="ctr"/>
            <a:r>
              <a:rPr lang="en-US" altLang="zh-CN" sz="3200" dirty="0">
                <a:solidFill>
                  <a:srgbClr val="000000"/>
                </a:solidFill>
                <a:latin typeface="Arial" panose="020B0604020202020204" pitchFamily="34" charset="0"/>
                <a:ea typeface="宋体" panose="02010600030101010101" pitchFamily="2" charset="-122"/>
              </a:rPr>
              <a:t>——</a:t>
            </a:r>
            <a:r>
              <a:rPr lang="zh-CN" altLang="en-US" sz="3200" dirty="0">
                <a:solidFill>
                  <a:srgbClr val="000000"/>
                </a:solidFill>
                <a:latin typeface="Arial" panose="020B0604020202020204" pitchFamily="34" charset="0"/>
                <a:ea typeface="宋体" panose="02010600030101010101" pitchFamily="2" charset="-122"/>
              </a:rPr>
              <a:t>薛家中心小学课堂转型结构形态</a:t>
            </a:r>
            <a:endParaRPr lang="zh-CN" altLang="en-US" sz="3200" dirty="0">
              <a:solidFill>
                <a:srgbClr val="000000"/>
              </a:solidFill>
              <a:latin typeface="Arial" panose="020B0604020202020204" pitchFamily="34" charset="0"/>
              <a:ea typeface="宋体" panose="02010600030101010101" pitchFamily="2" charset="-122"/>
            </a:endParaRP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 name="Group 92"/>
          <p:cNvGrpSpPr/>
          <p:nvPr/>
        </p:nvGrpSpPr>
        <p:grpSpPr>
          <a:xfrm>
            <a:off x="938213" y="1271588"/>
            <a:ext cx="4762500" cy="508000"/>
            <a:chOff x="912" y="1243"/>
            <a:chExt cx="2984" cy="320"/>
          </a:xfrm>
        </p:grpSpPr>
        <p:sp>
          <p:nvSpPr>
            <p:cNvPr id="12303" name="AutoShape 93"/>
            <p:cNvSpPr/>
            <p:nvPr/>
          </p:nvSpPr>
          <p:spPr>
            <a:xfrm>
              <a:off x="1112" y="1243"/>
              <a:ext cx="2784" cy="320"/>
            </a:xfrm>
            <a:prstGeom prst="roundRect">
              <a:avLst>
                <a:gd name="adj" fmla="val 50000"/>
              </a:avLst>
            </a:prstGeom>
            <a:noFill/>
            <a:ln w="28575" cap="flat" cmpd="sng">
              <a:solidFill>
                <a:srgbClr val="99CC00"/>
              </a:solidFill>
              <a:prstDash val="solid"/>
              <a:headEnd type="none" w="med" len="med"/>
              <a:tailEnd type="none" w="med" len="med"/>
            </a:ln>
          </p:spPr>
          <p:txBody>
            <a:bodyPr wrap="none" anchor="ctr"/>
            <a:p>
              <a:pPr eaLnBrk="0" hangingPunct="0"/>
              <a:r>
                <a:rPr lang="zh-CN" altLang="en-US" sz="2800" b="1" dirty="0">
                  <a:solidFill>
                    <a:srgbClr val="000000"/>
                  </a:solidFill>
                  <a:latin typeface="Arial" panose="020B0604020202020204" pitchFamily="34" charset="0"/>
                  <a:ea typeface="黑体" panose="02010609060101010101" pitchFamily="49" charset="-122"/>
                </a:rPr>
                <a:t>创设互动氛围</a:t>
              </a:r>
              <a:r>
                <a:rPr lang="zh-CN" altLang="en-US" dirty="0">
                  <a:latin typeface="Arial" panose="020B0604020202020204" pitchFamily="34" charset="0"/>
                  <a:ea typeface="宋体" panose="02010600030101010101" pitchFamily="2" charset="-122"/>
                </a:rPr>
                <a:t> </a:t>
              </a:r>
              <a:endParaRPr lang="en-US" altLang="zh-CN" dirty="0">
                <a:latin typeface="Arial" panose="020B0604020202020204" pitchFamily="34" charset="0"/>
                <a:ea typeface="宋体" panose="02010600030101010101" pitchFamily="2" charset="-122"/>
              </a:endParaRPr>
            </a:p>
          </p:txBody>
        </p:sp>
        <p:grpSp>
          <p:nvGrpSpPr>
            <p:cNvPr id="12304" name="Group 94"/>
            <p:cNvGrpSpPr/>
            <p:nvPr/>
          </p:nvGrpSpPr>
          <p:grpSpPr>
            <a:xfrm>
              <a:off x="912" y="1299"/>
              <a:ext cx="240" cy="240"/>
              <a:chOff x="2078" y="1680"/>
              <a:chExt cx="1615" cy="1615"/>
            </a:xfrm>
          </p:grpSpPr>
          <p:sp>
            <p:nvSpPr>
              <p:cNvPr id="12305" name="Oval 95"/>
              <p:cNvSpPr/>
              <p:nvPr/>
            </p:nvSpPr>
            <p:spPr>
              <a:xfrm>
                <a:off x="2078" y="1680"/>
                <a:ext cx="1615" cy="1615"/>
              </a:xfrm>
              <a:prstGeom prst="ellipse">
                <a:avLst/>
              </a:prstGeom>
              <a:gradFill rotWithShape="1">
                <a:gsLst>
                  <a:gs pos="0">
                    <a:srgbClr val="767676"/>
                  </a:gs>
                  <a:gs pos="50000">
                    <a:srgbClr val="FFFFFF"/>
                  </a:gs>
                  <a:gs pos="100000">
                    <a:srgbClr val="767676"/>
                  </a:gs>
                </a:gsLst>
                <a:lin ang="5400000" scaled="1"/>
                <a:tileRect/>
              </a:gradFill>
              <a:ln w="57150">
                <a:noFill/>
              </a:ln>
            </p:spPr>
            <p:txBody>
              <a:bodyPr wrap="none" anchor="ctr"/>
              <a:p>
                <a:endParaRPr lang="zh-CN" altLang="en-US" dirty="0">
                  <a:latin typeface="Arial" panose="020B0604020202020204" pitchFamily="34" charset="0"/>
                  <a:ea typeface="宋体" panose="02010600030101010101" pitchFamily="2" charset="-122"/>
                </a:endParaRPr>
              </a:p>
            </p:txBody>
          </p:sp>
          <p:sp>
            <p:nvSpPr>
              <p:cNvPr id="12306" name="Oval 96"/>
              <p:cNvSpPr/>
              <p:nvPr/>
            </p:nvSpPr>
            <p:spPr>
              <a:xfrm>
                <a:off x="2170" y="1771"/>
                <a:ext cx="1430" cy="1430"/>
              </a:xfrm>
              <a:prstGeom prst="ellipse">
                <a:avLst/>
              </a:prstGeom>
              <a:gradFill rotWithShape="1">
                <a:gsLst>
                  <a:gs pos="0">
                    <a:srgbClr val="A2A2A2"/>
                  </a:gs>
                  <a:gs pos="50000">
                    <a:srgbClr val="FFFFFF"/>
                  </a:gs>
                  <a:gs pos="100000">
                    <a:srgbClr val="A2A2A2"/>
                  </a:gs>
                </a:gsLst>
                <a:lin ang="0" scaled="1"/>
                <a:tileRect/>
              </a:gradFill>
              <a:ln w="9525">
                <a:noFill/>
              </a:ln>
            </p:spPr>
            <p:txBody>
              <a:bodyPr wrap="none" anchor="ctr"/>
              <a:p>
                <a:endParaRPr lang="zh-CN" altLang="en-US" dirty="0">
                  <a:latin typeface="Arial" panose="020B0604020202020204" pitchFamily="34" charset="0"/>
                  <a:ea typeface="宋体" panose="02010600030101010101" pitchFamily="2" charset="-122"/>
                </a:endParaRPr>
              </a:p>
            </p:txBody>
          </p:sp>
          <p:sp>
            <p:nvSpPr>
              <p:cNvPr id="133217" name="Oval 97"/>
              <p:cNvSpPr>
                <a:spLocks noChangeArrowheads="1"/>
              </p:cNvSpPr>
              <p:nvPr/>
            </p:nvSpPr>
            <p:spPr bwMode="gray">
              <a:xfrm>
                <a:off x="2252" y="1855"/>
                <a:ext cx="1265" cy="1265"/>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ln>
              <a:effectLst/>
            </p:spPr>
            <p:txBody>
              <a:bodyPr wrap="none"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2308" name="Oval 98"/>
              <p:cNvSpPr/>
              <p:nvPr/>
            </p:nvSpPr>
            <p:spPr>
              <a:xfrm>
                <a:off x="2254" y="1856"/>
                <a:ext cx="1262" cy="1264"/>
              </a:xfrm>
              <a:prstGeom prst="ellipse">
                <a:avLst/>
              </a:prstGeom>
              <a:gradFill rotWithShape="1">
                <a:gsLst>
                  <a:gs pos="0">
                    <a:srgbClr val="000000"/>
                  </a:gs>
                  <a:gs pos="100000">
                    <a:srgbClr val="FFCC00"/>
                  </a:gs>
                </a:gsLst>
                <a:lin ang="2700000" scaled="1"/>
                <a:tileRect/>
              </a:gradFill>
              <a:ln w="38100">
                <a:noFill/>
              </a:ln>
            </p:spPr>
            <p:txBody>
              <a:bodyPr wrap="none" anchor="ctr">
                <a:spAutoFit/>
              </a:bodyPr>
              <a:p>
                <a:endParaRPr lang="zh-CN" altLang="en-US" dirty="0">
                  <a:latin typeface="Arial" panose="020B0604020202020204" pitchFamily="34" charset="0"/>
                  <a:ea typeface="宋体" panose="02010600030101010101" pitchFamily="2" charset="-122"/>
                </a:endParaRPr>
              </a:p>
            </p:txBody>
          </p:sp>
          <p:sp>
            <p:nvSpPr>
              <p:cNvPr id="133219" name="Oval 99"/>
              <p:cNvSpPr>
                <a:spLocks noChangeArrowheads="1"/>
              </p:cNvSpPr>
              <p:nvPr/>
            </p:nvSpPr>
            <p:spPr bwMode="gray">
              <a:xfrm>
                <a:off x="2339" y="1936"/>
                <a:ext cx="1091" cy="11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ln>
              <a:effectLst/>
            </p:spPr>
            <p:txBody>
              <a:bodyPr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2310" name="Oval 100"/>
              <p:cNvSpPr/>
              <p:nvPr/>
            </p:nvSpPr>
            <p:spPr>
              <a:xfrm>
                <a:off x="2337" y="1939"/>
                <a:ext cx="1096" cy="1098"/>
              </a:xfrm>
              <a:prstGeom prst="ellipse">
                <a:avLst/>
              </a:prstGeom>
              <a:gradFill rotWithShape="1">
                <a:gsLst>
                  <a:gs pos="0">
                    <a:srgbClr val="FFCC00"/>
                  </a:gs>
                  <a:gs pos="100000">
                    <a:srgbClr val="7C6300"/>
                  </a:gs>
                </a:gsLst>
                <a:lin ang="2700000" scaled="1"/>
                <a:tileRect/>
              </a:gradFill>
              <a:ln w="38100">
                <a:noFill/>
              </a:ln>
            </p:spPr>
            <p:txBody>
              <a:bodyPr anchor="ctr">
                <a:spAutoFit/>
              </a:bodyPr>
              <a:p>
                <a:endParaRPr lang="zh-CN" altLang="en-US" dirty="0">
                  <a:latin typeface="Arial" panose="020B0604020202020204" pitchFamily="34" charset="0"/>
                  <a:ea typeface="宋体" panose="02010600030101010101" pitchFamily="2" charset="-122"/>
                </a:endParaRPr>
              </a:p>
            </p:txBody>
          </p:sp>
        </p:grpSp>
      </p:grpSp>
      <p:grpSp>
        <p:nvGrpSpPr>
          <p:cNvPr id="4" name="Group 120"/>
          <p:cNvGrpSpPr/>
          <p:nvPr/>
        </p:nvGrpSpPr>
        <p:grpSpPr>
          <a:xfrm>
            <a:off x="1350963" y="2187575"/>
            <a:ext cx="6697662" cy="865188"/>
            <a:chOff x="521" y="1525"/>
            <a:chExt cx="4219" cy="545"/>
          </a:xfrm>
        </p:grpSpPr>
        <p:sp>
          <p:nvSpPr>
            <p:cNvPr id="12301" name="AutoShape 121"/>
            <p:cNvSpPr/>
            <p:nvPr/>
          </p:nvSpPr>
          <p:spPr>
            <a:xfrm>
              <a:off x="521" y="1525"/>
              <a:ext cx="4219" cy="545"/>
            </a:xfrm>
            <a:prstGeom prst="can">
              <a:avLst>
                <a:gd name="adj" fmla="val 32032"/>
              </a:avLst>
            </a:prstGeom>
            <a:solidFill>
              <a:srgbClr val="45B2E3"/>
            </a:solidFill>
            <a:ln w="9525">
              <a:noFill/>
            </a:ln>
          </p:spPr>
          <p:txBody>
            <a:bodyPr wrap="none" anchor="ctr"/>
            <a:p>
              <a:endParaRPr lang="zh-CN" altLang="en-US" dirty="0">
                <a:latin typeface="Arial" panose="020B0604020202020204" pitchFamily="34" charset="0"/>
                <a:ea typeface="宋体" panose="02010600030101010101" pitchFamily="2" charset="-122"/>
              </a:endParaRPr>
            </a:p>
          </p:txBody>
        </p:sp>
        <p:sp>
          <p:nvSpPr>
            <p:cNvPr id="12302" name="Text Box 122">
              <a:hlinkClick r:id="rId1" action="ppaction://hlinkfile"/>
            </p:cNvPr>
            <p:cNvSpPr txBox="1"/>
            <p:nvPr/>
          </p:nvSpPr>
          <p:spPr>
            <a:xfrm>
              <a:off x="765" y="1661"/>
              <a:ext cx="3669" cy="288"/>
            </a:xfrm>
            <a:prstGeom prst="rect">
              <a:avLst/>
            </a:prstGeom>
            <a:solidFill>
              <a:srgbClr val="45B2E3"/>
            </a:solidFill>
            <a:ln w="9525">
              <a:noFill/>
            </a:ln>
          </p:spPr>
          <p:txBody>
            <a:bodyPr>
              <a:spAutoFit/>
            </a:bodyPr>
            <a:p>
              <a:pPr algn="ctr" eaLnBrk="0" hangingPunct="0"/>
              <a:r>
                <a:rPr lang="zh-CN" altLang="en-US" sz="2400" b="1" dirty="0">
                  <a:solidFill>
                    <a:srgbClr val="000000"/>
                  </a:solidFill>
                  <a:latin typeface="Arial" panose="020B0604020202020204" pitchFamily="34" charset="0"/>
                  <a:ea typeface="宋体" panose="02010600030101010101" pitchFamily="2" charset="-122"/>
                </a:rPr>
                <a:t>创设问题情境，增加互动的生长点。</a:t>
              </a:r>
              <a:r>
                <a:rPr lang="zh-CN" altLang="en-US" dirty="0">
                  <a:latin typeface="Arial" panose="020B0604020202020204" pitchFamily="34" charset="0"/>
                  <a:ea typeface="宋体" panose="02010600030101010101" pitchFamily="2" charset="-122"/>
                </a:rPr>
                <a:t> </a:t>
              </a:r>
              <a:endParaRPr lang="zh-CN" altLang="en-US" dirty="0">
                <a:latin typeface="Arial" panose="020B0604020202020204" pitchFamily="34" charset="0"/>
                <a:ea typeface="宋体" panose="02010600030101010101" pitchFamily="2" charset="-122"/>
              </a:endParaRPr>
            </a:p>
          </p:txBody>
        </p:sp>
      </p:grpSp>
      <p:grpSp>
        <p:nvGrpSpPr>
          <p:cNvPr id="5" name="Group 134"/>
          <p:cNvGrpSpPr/>
          <p:nvPr/>
        </p:nvGrpSpPr>
        <p:grpSpPr>
          <a:xfrm>
            <a:off x="1312863" y="3260725"/>
            <a:ext cx="6900862" cy="865188"/>
            <a:chOff x="1413" y="2054"/>
            <a:chExt cx="4347" cy="545"/>
          </a:xfrm>
        </p:grpSpPr>
        <p:sp>
          <p:nvSpPr>
            <p:cNvPr id="12299" name="AutoShape 124"/>
            <p:cNvSpPr/>
            <p:nvPr/>
          </p:nvSpPr>
          <p:spPr>
            <a:xfrm>
              <a:off x="1413" y="2054"/>
              <a:ext cx="4219" cy="545"/>
            </a:xfrm>
            <a:prstGeom prst="can">
              <a:avLst>
                <a:gd name="adj" fmla="val 32032"/>
              </a:avLst>
            </a:prstGeom>
            <a:solidFill>
              <a:srgbClr val="45B2E3"/>
            </a:solidFill>
            <a:ln w="9525">
              <a:noFill/>
            </a:ln>
          </p:spPr>
          <p:txBody>
            <a:bodyPr wrap="none" anchor="ctr"/>
            <a:p>
              <a:endParaRPr lang="zh-CN" altLang="en-US" dirty="0">
                <a:latin typeface="Arial" panose="020B0604020202020204" pitchFamily="34" charset="0"/>
                <a:ea typeface="宋体" panose="02010600030101010101" pitchFamily="2" charset="-122"/>
              </a:endParaRPr>
            </a:p>
          </p:txBody>
        </p:sp>
        <p:sp>
          <p:nvSpPr>
            <p:cNvPr id="12300" name="Text Box 125"/>
            <p:cNvSpPr txBox="1"/>
            <p:nvPr/>
          </p:nvSpPr>
          <p:spPr>
            <a:xfrm>
              <a:off x="1473" y="2226"/>
              <a:ext cx="4287" cy="291"/>
            </a:xfrm>
            <a:prstGeom prst="rect">
              <a:avLst/>
            </a:prstGeom>
            <a:noFill/>
            <a:ln w="9525">
              <a:noFill/>
            </a:ln>
          </p:spPr>
          <p:txBody>
            <a:bodyPr>
              <a:spAutoFit/>
            </a:bodyPr>
            <a:p>
              <a:pPr algn="ctr" eaLnBrk="0" hangingPunct="0"/>
              <a:r>
                <a:rPr lang="zh-CN" altLang="zh-CN" sz="2400" b="1" dirty="0">
                  <a:solidFill>
                    <a:srgbClr val="002060"/>
                  </a:solidFill>
                  <a:latin typeface="Arial" panose="020B0604020202020204" pitchFamily="34" charset="0"/>
                  <a:ea typeface="宋体" panose="02010600030101010101" pitchFamily="2" charset="-122"/>
                </a:rPr>
                <a:t>丰富学习方式，拓宽互动的参与面</a:t>
              </a:r>
              <a:r>
                <a:rPr lang="zh-CN" altLang="en-US" sz="2400" b="1" dirty="0">
                  <a:solidFill>
                    <a:srgbClr val="002060"/>
                  </a:solidFill>
                  <a:latin typeface="Arial" panose="020B0604020202020204" pitchFamily="34" charset="0"/>
                  <a:ea typeface="宋体" panose="02010600030101010101" pitchFamily="2" charset="-122"/>
                </a:rPr>
                <a:t>。</a:t>
              </a:r>
              <a:endParaRPr lang="zh-CN" altLang="en-US" sz="2400" dirty="0">
                <a:solidFill>
                  <a:srgbClr val="002060"/>
                </a:solidFill>
                <a:latin typeface="Arial" panose="020B0604020202020204" pitchFamily="34" charset="0"/>
                <a:ea typeface="宋体" panose="02010600030101010101" pitchFamily="2" charset="-122"/>
              </a:endParaRPr>
            </a:p>
          </p:txBody>
        </p:sp>
      </p:grpSp>
      <p:grpSp>
        <p:nvGrpSpPr>
          <p:cNvPr id="6" name="Group 126"/>
          <p:cNvGrpSpPr/>
          <p:nvPr/>
        </p:nvGrpSpPr>
        <p:grpSpPr>
          <a:xfrm>
            <a:off x="1282700" y="4391025"/>
            <a:ext cx="6697663" cy="865188"/>
            <a:chOff x="521" y="1525"/>
            <a:chExt cx="4219" cy="545"/>
          </a:xfrm>
        </p:grpSpPr>
        <p:sp>
          <p:nvSpPr>
            <p:cNvPr id="12297" name="AutoShape 127"/>
            <p:cNvSpPr/>
            <p:nvPr/>
          </p:nvSpPr>
          <p:spPr>
            <a:xfrm>
              <a:off x="521" y="1525"/>
              <a:ext cx="4219" cy="545"/>
            </a:xfrm>
            <a:prstGeom prst="can">
              <a:avLst>
                <a:gd name="adj" fmla="val 32032"/>
              </a:avLst>
            </a:prstGeom>
            <a:solidFill>
              <a:srgbClr val="45B2E3"/>
            </a:solidFill>
            <a:ln w="9525">
              <a:noFill/>
            </a:ln>
          </p:spPr>
          <p:txBody>
            <a:bodyPr wrap="none" anchor="ctr"/>
            <a:p>
              <a:endParaRPr lang="zh-CN" altLang="en-US" dirty="0">
                <a:latin typeface="Arial" panose="020B0604020202020204" pitchFamily="34" charset="0"/>
                <a:ea typeface="宋体" panose="02010600030101010101" pitchFamily="2" charset="-122"/>
              </a:endParaRPr>
            </a:p>
          </p:txBody>
        </p:sp>
        <p:sp>
          <p:nvSpPr>
            <p:cNvPr id="12298" name="Text Box 128"/>
            <p:cNvSpPr txBox="1"/>
            <p:nvPr/>
          </p:nvSpPr>
          <p:spPr>
            <a:xfrm>
              <a:off x="765" y="1661"/>
              <a:ext cx="3669" cy="288"/>
            </a:xfrm>
            <a:prstGeom prst="rect">
              <a:avLst/>
            </a:prstGeom>
            <a:solidFill>
              <a:srgbClr val="45B2E3"/>
            </a:solidFill>
            <a:ln w="9525">
              <a:noFill/>
            </a:ln>
          </p:spPr>
          <p:txBody>
            <a:bodyPr>
              <a:spAutoFit/>
            </a:bodyPr>
            <a:p>
              <a:pPr algn="ctr" eaLnBrk="0" hangingPunct="0"/>
              <a:r>
                <a:rPr lang="zh-CN" altLang="en-US" sz="2400" b="1" dirty="0">
                  <a:solidFill>
                    <a:srgbClr val="000000"/>
                  </a:solidFill>
                  <a:latin typeface="宋体" panose="02010600030101010101" pitchFamily="2" charset="-122"/>
                  <a:ea typeface="宋体" panose="02010600030101010101" pitchFamily="2" charset="-122"/>
                </a:rPr>
                <a:t>注重过程体验，把握互动的情感场。</a:t>
              </a:r>
              <a:r>
                <a:rPr lang="zh-CN" altLang="en-US" sz="2400" dirty="0">
                  <a:solidFill>
                    <a:srgbClr val="000000"/>
                  </a:solidFill>
                  <a:latin typeface="宋体" panose="02010600030101010101" pitchFamily="2" charset="-122"/>
                  <a:ea typeface="宋体" panose="02010600030101010101" pitchFamily="2" charset="-122"/>
                </a:rPr>
                <a:t> </a:t>
              </a:r>
              <a:endParaRPr lang="zh-CN" altLang="en-US" sz="2400" dirty="0">
                <a:solidFill>
                  <a:srgbClr val="000000"/>
                </a:solidFill>
                <a:latin typeface="宋体" panose="02010600030101010101" pitchFamily="2" charset="-122"/>
                <a:ea typeface="宋体" panose="02010600030101010101" pitchFamily="2" charset="-122"/>
              </a:endParaRPr>
            </a:p>
          </p:txBody>
        </p:sp>
      </p:grpSp>
      <p:grpSp>
        <p:nvGrpSpPr>
          <p:cNvPr id="7" name="Group 130"/>
          <p:cNvGrpSpPr/>
          <p:nvPr/>
        </p:nvGrpSpPr>
        <p:grpSpPr>
          <a:xfrm>
            <a:off x="1241425" y="5400675"/>
            <a:ext cx="6697663" cy="865188"/>
            <a:chOff x="521" y="1525"/>
            <a:chExt cx="4219" cy="545"/>
          </a:xfrm>
        </p:grpSpPr>
        <p:sp>
          <p:nvSpPr>
            <p:cNvPr id="12295" name="AutoShape 131">
              <a:hlinkClick r:id="rId2" action="ppaction://hlinkfile"/>
            </p:cNvPr>
            <p:cNvSpPr/>
            <p:nvPr/>
          </p:nvSpPr>
          <p:spPr>
            <a:xfrm>
              <a:off x="521" y="1525"/>
              <a:ext cx="4219" cy="545"/>
            </a:xfrm>
            <a:prstGeom prst="can">
              <a:avLst>
                <a:gd name="adj" fmla="val 32032"/>
              </a:avLst>
            </a:prstGeom>
            <a:solidFill>
              <a:srgbClr val="45B2E3"/>
            </a:solidFill>
            <a:ln w="9525">
              <a:noFill/>
            </a:ln>
          </p:spPr>
          <p:txBody>
            <a:bodyPr wrap="none" anchor="ctr"/>
            <a:p>
              <a:endParaRPr lang="zh-CN" altLang="en-US" dirty="0">
                <a:latin typeface="Arial" panose="020B0604020202020204" pitchFamily="34" charset="0"/>
                <a:ea typeface="宋体" panose="02010600030101010101" pitchFamily="2" charset="-122"/>
              </a:endParaRPr>
            </a:p>
          </p:txBody>
        </p:sp>
        <p:sp>
          <p:nvSpPr>
            <p:cNvPr id="12296" name="Text Box 132">
              <a:hlinkClick r:id="rId3" action="ppaction://hlinkfile"/>
            </p:cNvPr>
            <p:cNvSpPr txBox="1"/>
            <p:nvPr/>
          </p:nvSpPr>
          <p:spPr>
            <a:xfrm>
              <a:off x="729" y="1661"/>
              <a:ext cx="3669" cy="291"/>
            </a:xfrm>
            <a:prstGeom prst="rect">
              <a:avLst/>
            </a:prstGeom>
            <a:solidFill>
              <a:srgbClr val="45B2E3"/>
            </a:solidFill>
            <a:ln w="9525">
              <a:noFill/>
            </a:ln>
          </p:spPr>
          <p:txBody>
            <a:bodyPr>
              <a:spAutoFit/>
            </a:bodyPr>
            <a:p>
              <a:pPr algn="ctr" eaLnBrk="0" hangingPunct="0"/>
              <a:r>
                <a:rPr lang="zh-CN" altLang="zh-CN" sz="2400" b="1" dirty="0">
                  <a:solidFill>
                    <a:srgbClr val="002060"/>
                  </a:solidFill>
                  <a:latin typeface="Arial" panose="020B0604020202020204" pitchFamily="34" charset="0"/>
                  <a:ea typeface="宋体" panose="02010600030101010101" pitchFamily="2" charset="-122"/>
                </a:rPr>
                <a:t>重视常规养成，提升互动的有效度。</a:t>
              </a:r>
              <a:r>
                <a:rPr lang="zh-CN" altLang="en-US" sz="2400" dirty="0">
                  <a:solidFill>
                    <a:srgbClr val="002060"/>
                  </a:solidFill>
                  <a:latin typeface="黑体" panose="02010609060101010101" pitchFamily="49" charset="-122"/>
                  <a:ea typeface="黑体" panose="02010609060101010101" pitchFamily="49" charset="-122"/>
                </a:rPr>
                <a:t> </a:t>
              </a:r>
              <a:endParaRPr lang="zh-CN" altLang="en-US" sz="2400" dirty="0">
                <a:solidFill>
                  <a:srgbClr val="002060"/>
                </a:solidFill>
                <a:latin typeface="黑体" panose="02010609060101010101" pitchFamily="49" charset="-122"/>
                <a:ea typeface="黑体" panose="02010609060101010101" pitchFamily="49" charset="-122"/>
              </a:endParaRP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linds(horizontal)">
                                      <p:cBhvr>
                                        <p:cTn id="14" dur="10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linds(horizontal)">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linds(horizontal)">
                                      <p:cBhvr>
                                        <p:cTn id="24" dur="10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blinds(horizontal)">
                                      <p:cBhvr>
                                        <p:cTn id="2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 name="Group 2"/>
          <p:cNvGrpSpPr/>
          <p:nvPr/>
        </p:nvGrpSpPr>
        <p:grpSpPr>
          <a:xfrm>
            <a:off x="2581275" y="1695450"/>
            <a:ext cx="5426075" cy="2098675"/>
            <a:chOff x="1602" y="1716"/>
            <a:chExt cx="3418" cy="1322"/>
          </a:xfrm>
        </p:grpSpPr>
        <p:sp>
          <p:nvSpPr>
            <p:cNvPr id="13380" name="AutoShape 3"/>
            <p:cNvSpPr/>
            <p:nvPr/>
          </p:nvSpPr>
          <p:spPr>
            <a:xfrm>
              <a:off x="1641" y="1779"/>
              <a:ext cx="3379" cy="1259"/>
            </a:xfrm>
            <a:prstGeom prst="roundRect">
              <a:avLst>
                <a:gd name="adj" fmla="val 8014"/>
              </a:avLst>
            </a:prstGeom>
            <a:solidFill>
              <a:srgbClr val="F8F8F8"/>
            </a:solidFill>
            <a:ln w="19050" cap="flat" cmpd="sng">
              <a:solidFill>
                <a:srgbClr val="F26D00"/>
              </a:solidFill>
              <a:prstDash val="solid"/>
              <a:headEnd type="none" w="med" len="med"/>
              <a:tailEnd type="none" w="med" len="med"/>
            </a:ln>
          </p:spPr>
          <p:txBody>
            <a:bodyPr wrap="none" anchor="ctr"/>
            <a:p>
              <a:endParaRPr lang="zh-CN" altLang="en-US" dirty="0">
                <a:latin typeface="Arial" panose="020B0604020202020204" pitchFamily="34" charset="0"/>
                <a:ea typeface="宋体" panose="02010600030101010101" pitchFamily="2" charset="-122"/>
              </a:endParaRPr>
            </a:p>
          </p:txBody>
        </p:sp>
        <p:grpSp>
          <p:nvGrpSpPr>
            <p:cNvPr id="13381" name="Group 4"/>
            <p:cNvGrpSpPr/>
            <p:nvPr/>
          </p:nvGrpSpPr>
          <p:grpSpPr>
            <a:xfrm>
              <a:off x="1602" y="1716"/>
              <a:ext cx="1182" cy="231"/>
              <a:chOff x="1728" y="1920"/>
              <a:chExt cx="1182" cy="231"/>
            </a:xfrm>
          </p:grpSpPr>
          <p:sp>
            <p:nvSpPr>
              <p:cNvPr id="13382" name="Text Box 5"/>
              <p:cNvSpPr txBox="1"/>
              <p:nvPr/>
            </p:nvSpPr>
            <p:spPr>
              <a:xfrm>
                <a:off x="1728" y="1920"/>
                <a:ext cx="1182" cy="231"/>
              </a:xfrm>
              <a:prstGeom prst="rect">
                <a:avLst/>
              </a:prstGeom>
              <a:noFill/>
              <a:ln w="9525">
                <a:noFill/>
              </a:ln>
            </p:spPr>
            <p:txBody>
              <a:bodyPr>
                <a:spAutoFit/>
              </a:bodyPr>
              <a:p>
                <a:pPr algn="ctr">
                  <a:spcBef>
                    <a:spcPct val="50000"/>
                  </a:spcBef>
                </a:pPr>
                <a:endParaRPr lang="zh-CN" altLang="en-US" dirty="0">
                  <a:solidFill>
                    <a:srgbClr val="000000"/>
                  </a:solidFill>
                  <a:latin typeface="黑体" panose="02010609060101010101" pitchFamily="49" charset="-122"/>
                  <a:ea typeface="黑体" panose="02010609060101010101" pitchFamily="49" charset="-122"/>
                </a:endParaRPr>
              </a:p>
            </p:txBody>
          </p:sp>
          <p:grpSp>
            <p:nvGrpSpPr>
              <p:cNvPr id="13383" name="Group 6"/>
              <p:cNvGrpSpPr/>
              <p:nvPr/>
            </p:nvGrpSpPr>
            <p:grpSpPr>
              <a:xfrm>
                <a:off x="1771" y="1955"/>
                <a:ext cx="106" cy="106"/>
                <a:chOff x="2928" y="2208"/>
                <a:chExt cx="262" cy="262"/>
              </a:xfrm>
            </p:grpSpPr>
            <p:sp>
              <p:nvSpPr>
                <p:cNvPr id="184327" name="Oval 7"/>
                <p:cNvSpPr>
                  <a:spLocks noChangeArrowheads="1"/>
                </p:cNvSpPr>
                <p:nvPr/>
              </p:nvSpPr>
              <p:spPr bwMode="gray">
                <a:xfrm>
                  <a:off x="2928" y="2208"/>
                  <a:ext cx="262" cy="262"/>
                </a:xfrm>
                <a:prstGeom prst="ellipse">
                  <a:avLst/>
                </a:prstGeom>
                <a:gradFill rotWithShape="1">
                  <a:gsLst>
                    <a:gs pos="0">
                      <a:srgbClr val="B11B0F">
                        <a:gamma/>
                        <a:tint val="28627"/>
                        <a:invGamma/>
                      </a:srgbClr>
                    </a:gs>
                    <a:gs pos="100000">
                      <a:srgbClr val="B11B0F"/>
                    </a:gs>
                  </a:gsLst>
                  <a:lin ang="2700000" scaled="1"/>
                </a:gradFill>
                <a:ln w="12700">
                  <a:solidFill>
                    <a:srgbClr val="F8F8F8"/>
                  </a:solidFill>
                  <a:round/>
                </a:ln>
                <a:effectLst>
                  <a:outerShdw dist="35921" dir="2700000" algn="ctr" rotWithShape="0">
                    <a:srgbClr val="1C1C1C">
                      <a:alpha val="50000"/>
                    </a:srgbClr>
                  </a:outerShdw>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3385" name="Oval 8"/>
                <p:cNvSpPr/>
                <p:nvPr/>
              </p:nvSpPr>
              <p:spPr>
                <a:xfrm>
                  <a:off x="2949" y="2230"/>
                  <a:ext cx="218" cy="218"/>
                </a:xfrm>
                <a:prstGeom prst="ellipse">
                  <a:avLst/>
                </a:prstGeom>
                <a:gradFill rotWithShape="1">
                  <a:gsLst>
                    <a:gs pos="0">
                      <a:srgbClr val="F26D00"/>
                    </a:gs>
                    <a:gs pos="100000">
                      <a:srgbClr val="F7A25D"/>
                    </a:gs>
                  </a:gsLst>
                  <a:lin ang="2700000" scaled="1"/>
                  <a:tileRect/>
                </a:gradFill>
                <a:ln w="12700">
                  <a:noFill/>
                </a:ln>
              </p:spPr>
              <p:txBody>
                <a:bodyPr wrap="none" anchor="ctr"/>
                <a:p>
                  <a:endParaRPr lang="zh-CN" altLang="en-US" dirty="0">
                    <a:latin typeface="Arial" panose="020B0604020202020204" pitchFamily="34" charset="0"/>
                    <a:ea typeface="宋体" panose="02010600030101010101" pitchFamily="2" charset="-122"/>
                  </a:endParaRPr>
                </a:p>
              </p:txBody>
            </p:sp>
          </p:grpSp>
        </p:grpSp>
      </p:grpSp>
      <p:grpSp>
        <p:nvGrpSpPr>
          <p:cNvPr id="13315" name="Group 9"/>
          <p:cNvGrpSpPr/>
          <p:nvPr/>
        </p:nvGrpSpPr>
        <p:grpSpPr>
          <a:xfrm>
            <a:off x="-2395537" y="1600200"/>
            <a:ext cx="4770437" cy="4824413"/>
            <a:chOff x="-1509" y="1008"/>
            <a:chExt cx="3005" cy="3039"/>
          </a:xfrm>
        </p:grpSpPr>
        <p:sp>
          <p:nvSpPr>
            <p:cNvPr id="184330" name="AutoShape 10"/>
            <p:cNvSpPr>
              <a:spLocks noChangeArrowheads="1"/>
            </p:cNvSpPr>
            <p:nvPr/>
          </p:nvSpPr>
          <p:spPr bwMode="ltGray">
            <a:xfrm rot="5400000">
              <a:off x="-1526" y="1025"/>
              <a:ext cx="3039" cy="3005"/>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1">
              <a:gsLst>
                <a:gs pos="0">
                  <a:schemeClr val="bg2">
                    <a:gamma/>
                    <a:tint val="45490"/>
                    <a:invGamma/>
                  </a:schemeClr>
                </a:gs>
                <a:gs pos="50000">
                  <a:schemeClr val="bg2"/>
                </a:gs>
                <a:gs pos="100000">
                  <a:schemeClr val="bg2">
                    <a:gamma/>
                    <a:tint val="45490"/>
                    <a:invGamma/>
                  </a:schemeClr>
                </a:gs>
              </a:gsLst>
              <a:lin ang="0" scaled="1"/>
            </a:gradFill>
            <a:ln w="9525" algn="ctr">
              <a:no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3379" name="AutoShape 11"/>
            <p:cNvSpPr/>
            <p:nvPr/>
          </p:nvSpPr>
          <p:spPr>
            <a:xfrm rot="5400000" flipH="1">
              <a:off x="-1270" y="1299"/>
              <a:ext cx="2540" cy="2475"/>
            </a:xfrm>
            <a:custGeom>
              <a:avLst/>
              <a:gdLst>
                <a:gd name="txL" fmla="*/ 0 w 21600"/>
                <a:gd name="txT" fmla="*/ 0 h 21600"/>
                <a:gd name="txR" fmla="*/ 21600 w 21600"/>
                <a:gd name="txB" fmla="*/ 7715 h 21600"/>
              </a:gdLst>
              <a:ahLst/>
              <a:cxnLst>
                <a:cxn ang="0">
                  <a:pos x="0" y="0"/>
                </a:cxn>
                <a:cxn ang="0">
                  <a:pos x="0" y="0"/>
                </a:cxn>
                <a:cxn ang="0">
                  <a:pos x="0" y="0"/>
                </a:cxn>
                <a:cxn ang="0">
                  <a:pos x="0" y="0"/>
                </a:cxn>
              </a:cxnLst>
              <a:rect l="txL" t="txT" r="txR" b="txB"/>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solidFill>
              <a:srgbClr val="99CC00">
                <a:alpha val="100000"/>
              </a:srgbClr>
            </a:solidFill>
            <a:ln w="0">
              <a:noFill/>
            </a:ln>
          </p:spPr>
          <p:txBody>
            <a:bodyPr/>
            <a:p>
              <a:endParaRPr lang="zh-CN" altLang="en-US"/>
            </a:p>
          </p:txBody>
        </p:sp>
      </p:grpSp>
      <p:grpSp>
        <p:nvGrpSpPr>
          <p:cNvPr id="9" name="Group 12"/>
          <p:cNvGrpSpPr/>
          <p:nvPr/>
        </p:nvGrpSpPr>
        <p:grpSpPr>
          <a:xfrm>
            <a:off x="3273425" y="3128963"/>
            <a:ext cx="4500563" cy="446087"/>
            <a:chOff x="2038" y="2619"/>
            <a:chExt cx="2835" cy="281"/>
          </a:xfrm>
        </p:grpSpPr>
        <p:sp>
          <p:nvSpPr>
            <p:cNvPr id="13376" name="AutoShape 13"/>
            <p:cNvSpPr/>
            <p:nvPr/>
          </p:nvSpPr>
          <p:spPr>
            <a:xfrm>
              <a:off x="2038" y="2619"/>
              <a:ext cx="2803" cy="270"/>
            </a:xfrm>
            <a:prstGeom prst="roundRect">
              <a:avLst>
                <a:gd name="adj" fmla="val 50000"/>
              </a:avLst>
            </a:prstGeom>
            <a:solidFill>
              <a:srgbClr val="F26D00">
                <a:alpha val="50195"/>
              </a:srgbClr>
            </a:solidFill>
            <a:ln w="57150">
              <a:noFill/>
            </a:ln>
          </p:spPr>
          <p:txBody>
            <a:bodyPr wrap="none" anchor="ctr"/>
            <a:p>
              <a:endParaRPr lang="zh-CN" altLang="en-US" dirty="0">
                <a:latin typeface="Arial" panose="020B0604020202020204" pitchFamily="34" charset="0"/>
                <a:ea typeface="宋体" panose="02010600030101010101" pitchFamily="2" charset="-122"/>
              </a:endParaRPr>
            </a:p>
          </p:txBody>
        </p:sp>
        <p:sp>
          <p:nvSpPr>
            <p:cNvPr id="13377" name="Rectangle 14"/>
            <p:cNvSpPr/>
            <p:nvPr/>
          </p:nvSpPr>
          <p:spPr>
            <a:xfrm>
              <a:off x="2090" y="2635"/>
              <a:ext cx="2783" cy="265"/>
            </a:xfrm>
            <a:prstGeom prst="rect">
              <a:avLst/>
            </a:prstGeom>
            <a:noFill/>
            <a:ln w="9525">
              <a:noFill/>
            </a:ln>
          </p:spPr>
          <p:txBody>
            <a:bodyPr>
              <a:spAutoFit/>
            </a:bodyPr>
            <a:p>
              <a:pPr>
                <a:lnSpc>
                  <a:spcPct val="90000"/>
                </a:lnSpc>
              </a:pPr>
              <a:r>
                <a:rPr lang="zh-CN" altLang="en-US" sz="2400" b="1" dirty="0">
                  <a:solidFill>
                    <a:srgbClr val="000000"/>
                  </a:solidFill>
                  <a:latin typeface="黑体" panose="02010609060101010101" pitchFamily="49" charset="-122"/>
                  <a:ea typeface="黑体" panose="02010609060101010101" pitchFamily="49" charset="-122"/>
                </a:rPr>
                <a:t> 先代表发言后集体答疑。</a:t>
              </a:r>
              <a:r>
                <a:rPr lang="zh-CN" altLang="en-US" sz="2400" dirty="0">
                  <a:solidFill>
                    <a:srgbClr val="000000"/>
                  </a:solidFill>
                  <a:latin typeface="黑体" panose="02010609060101010101" pitchFamily="49" charset="-122"/>
                  <a:ea typeface="黑体" panose="02010609060101010101" pitchFamily="49" charset="-122"/>
                </a:rPr>
                <a:t> </a:t>
              </a:r>
              <a:endParaRPr lang="en-US" altLang="zh-CN" sz="2400" dirty="0">
                <a:solidFill>
                  <a:srgbClr val="000000"/>
                </a:solidFill>
                <a:latin typeface="黑体" panose="02010609060101010101" pitchFamily="49" charset="-122"/>
                <a:ea typeface="黑体" panose="02010609060101010101" pitchFamily="49" charset="-122"/>
              </a:endParaRPr>
            </a:p>
          </p:txBody>
        </p:sp>
      </p:grpSp>
      <p:grpSp>
        <p:nvGrpSpPr>
          <p:cNvPr id="11" name="Group 15"/>
          <p:cNvGrpSpPr/>
          <p:nvPr/>
        </p:nvGrpSpPr>
        <p:grpSpPr>
          <a:xfrm>
            <a:off x="257175" y="388938"/>
            <a:ext cx="6838950" cy="508000"/>
            <a:chOff x="1344" y="2275"/>
            <a:chExt cx="2976" cy="320"/>
          </a:xfrm>
        </p:grpSpPr>
        <p:sp>
          <p:nvSpPr>
            <p:cNvPr id="13368" name="AutoShape 16"/>
            <p:cNvSpPr/>
            <p:nvPr/>
          </p:nvSpPr>
          <p:spPr>
            <a:xfrm>
              <a:off x="1536" y="2275"/>
              <a:ext cx="2784" cy="320"/>
            </a:xfrm>
            <a:prstGeom prst="roundRect">
              <a:avLst>
                <a:gd name="adj" fmla="val 50000"/>
              </a:avLst>
            </a:prstGeom>
            <a:noFill/>
            <a:ln w="28575" cap="flat" cmpd="sng">
              <a:solidFill>
                <a:srgbClr val="99CC00"/>
              </a:solidFill>
              <a:prstDash val="solid"/>
              <a:headEnd type="none" w="med" len="med"/>
              <a:tailEnd type="none" w="med" len="med"/>
            </a:ln>
          </p:spPr>
          <p:txBody>
            <a:bodyPr wrap="none" anchor="ctr"/>
            <a:p>
              <a:pPr eaLnBrk="0" hangingPunct="0"/>
              <a:r>
                <a:rPr lang="zh-CN" altLang="en-US" sz="2800" b="1" dirty="0">
                  <a:solidFill>
                    <a:srgbClr val="000000"/>
                  </a:solidFill>
                  <a:latin typeface="Arial" panose="020B0604020202020204" pitchFamily="34" charset="0"/>
                  <a:ea typeface="宋体" panose="02010600030101010101" pitchFamily="2" charset="-122"/>
                </a:rPr>
                <a:t>合理组织组际互动，增强互动实效</a:t>
              </a:r>
              <a:r>
                <a:rPr lang="zh-CN" altLang="en-US" dirty="0">
                  <a:latin typeface="Arial" panose="020B0604020202020204" pitchFamily="34" charset="0"/>
                  <a:ea typeface="宋体" panose="02010600030101010101" pitchFamily="2" charset="-122"/>
                </a:rPr>
                <a:t> </a:t>
              </a:r>
              <a:endParaRPr lang="en-US" altLang="zh-CN" dirty="0">
                <a:latin typeface="Arial" panose="020B0604020202020204" pitchFamily="34" charset="0"/>
                <a:ea typeface="宋体" panose="02010600030101010101" pitchFamily="2" charset="-122"/>
              </a:endParaRPr>
            </a:p>
          </p:txBody>
        </p:sp>
        <p:grpSp>
          <p:nvGrpSpPr>
            <p:cNvPr id="13369" name="Group 17"/>
            <p:cNvGrpSpPr/>
            <p:nvPr/>
          </p:nvGrpSpPr>
          <p:grpSpPr>
            <a:xfrm>
              <a:off x="1344" y="2323"/>
              <a:ext cx="240" cy="240"/>
              <a:chOff x="2078" y="1680"/>
              <a:chExt cx="1615" cy="1615"/>
            </a:xfrm>
          </p:grpSpPr>
          <p:sp>
            <p:nvSpPr>
              <p:cNvPr id="13370" name="Oval 18"/>
              <p:cNvSpPr/>
              <p:nvPr/>
            </p:nvSpPr>
            <p:spPr>
              <a:xfrm>
                <a:off x="2078" y="1680"/>
                <a:ext cx="1615" cy="1615"/>
              </a:xfrm>
              <a:prstGeom prst="ellipse">
                <a:avLst/>
              </a:prstGeom>
              <a:gradFill rotWithShape="1">
                <a:gsLst>
                  <a:gs pos="0">
                    <a:srgbClr val="767676"/>
                  </a:gs>
                  <a:gs pos="50000">
                    <a:srgbClr val="FFFFFF"/>
                  </a:gs>
                  <a:gs pos="100000">
                    <a:srgbClr val="767676"/>
                  </a:gs>
                </a:gsLst>
                <a:lin ang="5400000" scaled="1"/>
                <a:tileRect/>
              </a:gradFill>
              <a:ln w="57150">
                <a:noFill/>
              </a:ln>
            </p:spPr>
            <p:txBody>
              <a:bodyPr wrap="none" anchor="ctr"/>
              <a:p>
                <a:endParaRPr lang="zh-CN" altLang="en-US" dirty="0">
                  <a:latin typeface="Arial" panose="020B0604020202020204" pitchFamily="34" charset="0"/>
                  <a:ea typeface="宋体" panose="02010600030101010101" pitchFamily="2" charset="-122"/>
                </a:endParaRPr>
              </a:p>
            </p:txBody>
          </p:sp>
          <p:sp>
            <p:nvSpPr>
              <p:cNvPr id="13371" name="Oval 19"/>
              <p:cNvSpPr/>
              <p:nvPr/>
            </p:nvSpPr>
            <p:spPr>
              <a:xfrm>
                <a:off x="2170" y="1771"/>
                <a:ext cx="1430" cy="1430"/>
              </a:xfrm>
              <a:prstGeom prst="ellipse">
                <a:avLst/>
              </a:prstGeom>
              <a:gradFill rotWithShape="1">
                <a:gsLst>
                  <a:gs pos="0">
                    <a:srgbClr val="A2A2A2"/>
                  </a:gs>
                  <a:gs pos="50000">
                    <a:srgbClr val="FFFFFF"/>
                  </a:gs>
                  <a:gs pos="100000">
                    <a:srgbClr val="A2A2A2"/>
                  </a:gs>
                </a:gsLst>
                <a:lin ang="0" scaled="1"/>
                <a:tileRect/>
              </a:gradFill>
              <a:ln w="9525">
                <a:noFill/>
              </a:ln>
            </p:spPr>
            <p:txBody>
              <a:bodyPr wrap="none" anchor="ctr"/>
              <a:p>
                <a:endParaRPr lang="zh-CN" altLang="en-US" dirty="0">
                  <a:latin typeface="Arial" panose="020B0604020202020204" pitchFamily="34" charset="0"/>
                  <a:ea typeface="宋体" panose="02010600030101010101" pitchFamily="2" charset="-122"/>
                </a:endParaRPr>
              </a:p>
            </p:txBody>
          </p:sp>
          <p:sp>
            <p:nvSpPr>
              <p:cNvPr id="184340" name="Oval 20"/>
              <p:cNvSpPr>
                <a:spLocks noChangeArrowheads="1"/>
              </p:cNvSpPr>
              <p:nvPr/>
            </p:nvSpPr>
            <p:spPr bwMode="gray">
              <a:xfrm>
                <a:off x="2255" y="1855"/>
                <a:ext cx="1260" cy="1265"/>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ln>
              <a:effectLst/>
            </p:spPr>
            <p:txBody>
              <a:bodyPr wrap="none"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3373" name="Oval 21"/>
              <p:cNvSpPr/>
              <p:nvPr/>
            </p:nvSpPr>
            <p:spPr>
              <a:xfrm>
                <a:off x="2254" y="1856"/>
                <a:ext cx="1262" cy="1264"/>
              </a:xfrm>
              <a:prstGeom prst="ellipse">
                <a:avLst/>
              </a:prstGeom>
              <a:gradFill rotWithShape="1">
                <a:gsLst>
                  <a:gs pos="0">
                    <a:srgbClr val="21B3E1"/>
                  </a:gs>
                  <a:gs pos="100000">
                    <a:srgbClr val="0F5368"/>
                  </a:gs>
                </a:gsLst>
                <a:lin ang="5400000" scaled="1"/>
                <a:tileRect/>
              </a:gradFill>
              <a:ln w="38100">
                <a:noFill/>
              </a:ln>
            </p:spPr>
            <p:txBody>
              <a:bodyPr wrap="none" anchor="ctr">
                <a:spAutoFit/>
              </a:bodyPr>
              <a:p>
                <a:endParaRPr lang="zh-CN" altLang="en-US" dirty="0">
                  <a:latin typeface="Arial" panose="020B0604020202020204" pitchFamily="34" charset="0"/>
                  <a:ea typeface="宋体" panose="02010600030101010101" pitchFamily="2" charset="-122"/>
                </a:endParaRPr>
              </a:p>
            </p:txBody>
          </p:sp>
          <p:sp>
            <p:nvSpPr>
              <p:cNvPr id="184342" name="Oval 22"/>
              <p:cNvSpPr>
                <a:spLocks noChangeArrowheads="1"/>
              </p:cNvSpPr>
              <p:nvPr/>
            </p:nvSpPr>
            <p:spPr bwMode="gray">
              <a:xfrm>
                <a:off x="2338" y="1936"/>
                <a:ext cx="1088" cy="11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ln>
              <a:effectLst/>
            </p:spPr>
            <p:txBody>
              <a:bodyPr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3375" name="Oval 23"/>
              <p:cNvSpPr/>
              <p:nvPr/>
            </p:nvSpPr>
            <p:spPr>
              <a:xfrm>
                <a:off x="2337" y="1939"/>
                <a:ext cx="1096" cy="1098"/>
              </a:xfrm>
              <a:prstGeom prst="ellipse">
                <a:avLst/>
              </a:prstGeom>
              <a:gradFill rotWithShape="1">
                <a:gsLst>
                  <a:gs pos="0">
                    <a:srgbClr val="21B3E1"/>
                  </a:gs>
                  <a:gs pos="100000">
                    <a:srgbClr val="10576D"/>
                  </a:gs>
                </a:gsLst>
                <a:lin ang="2700000" scaled="1"/>
                <a:tileRect/>
              </a:gradFill>
              <a:ln w="38100">
                <a:noFill/>
              </a:ln>
            </p:spPr>
            <p:txBody>
              <a:bodyPr anchor="ctr">
                <a:spAutoFit/>
              </a:bodyPr>
              <a:p>
                <a:endParaRPr lang="zh-CN" altLang="en-US" dirty="0">
                  <a:latin typeface="Arial" panose="020B0604020202020204" pitchFamily="34" charset="0"/>
                  <a:ea typeface="宋体" panose="02010600030101010101" pitchFamily="2" charset="-122"/>
                </a:endParaRPr>
              </a:p>
            </p:txBody>
          </p:sp>
        </p:grpSp>
      </p:grpSp>
      <p:sp>
        <p:nvSpPr>
          <p:cNvPr id="184344" name="Text Box 24"/>
          <p:cNvSpPr txBox="1"/>
          <p:nvPr/>
        </p:nvSpPr>
        <p:spPr>
          <a:xfrm>
            <a:off x="0" y="3070225"/>
            <a:ext cx="1863725" cy="1323975"/>
          </a:xfrm>
          <a:prstGeom prst="rect">
            <a:avLst/>
          </a:prstGeom>
          <a:noFill/>
          <a:ln w="9525">
            <a:noFill/>
          </a:ln>
        </p:spPr>
        <p:txBody>
          <a:bodyPr>
            <a:spAutoFit/>
          </a:bodyPr>
          <a:p>
            <a:pPr eaLnBrk="0" hangingPunct="0">
              <a:lnSpc>
                <a:spcPct val="125000"/>
              </a:lnSpc>
            </a:pPr>
            <a:r>
              <a:rPr lang="zh-CN" altLang="en-US" sz="3200" b="1" dirty="0">
                <a:solidFill>
                  <a:srgbClr val="FF0000"/>
                </a:solidFill>
                <a:latin typeface="黑体" panose="02010609060101010101" pitchFamily="49" charset="-122"/>
                <a:ea typeface="黑体" panose="02010609060101010101" pitchFamily="49" charset="-122"/>
              </a:rPr>
              <a:t>组际交流</a:t>
            </a:r>
            <a:endParaRPr lang="zh-CN" altLang="en-US" sz="3200" b="1" dirty="0">
              <a:solidFill>
                <a:srgbClr val="FF0000"/>
              </a:solidFill>
              <a:latin typeface="黑体" panose="02010609060101010101" pitchFamily="49" charset="-122"/>
              <a:ea typeface="黑体" panose="02010609060101010101" pitchFamily="49" charset="-122"/>
            </a:endParaRPr>
          </a:p>
          <a:p>
            <a:pPr eaLnBrk="0" hangingPunct="0">
              <a:lnSpc>
                <a:spcPct val="125000"/>
              </a:lnSpc>
            </a:pPr>
            <a:r>
              <a:rPr lang="zh-CN" altLang="en-US" sz="3200" b="1" dirty="0">
                <a:solidFill>
                  <a:srgbClr val="FF0000"/>
                </a:solidFill>
                <a:latin typeface="黑体" panose="02010609060101010101" pitchFamily="49" charset="-122"/>
                <a:ea typeface="黑体" panose="02010609060101010101" pitchFamily="49" charset="-122"/>
              </a:rPr>
              <a:t>明路径</a:t>
            </a:r>
            <a:endParaRPr lang="zh-CN" altLang="en-US" sz="3200" b="1" dirty="0">
              <a:solidFill>
                <a:srgbClr val="FF0000"/>
              </a:solidFill>
              <a:latin typeface="黑体" panose="02010609060101010101" pitchFamily="49" charset="-122"/>
              <a:ea typeface="黑体" panose="02010609060101010101" pitchFamily="49" charset="-122"/>
            </a:endParaRPr>
          </a:p>
        </p:txBody>
      </p:sp>
      <p:sp>
        <p:nvSpPr>
          <p:cNvPr id="184351" name="Text Box 31"/>
          <p:cNvSpPr txBox="1"/>
          <p:nvPr/>
        </p:nvSpPr>
        <p:spPr>
          <a:xfrm>
            <a:off x="1781175" y="1246188"/>
            <a:ext cx="6319838" cy="457200"/>
          </a:xfrm>
          <a:prstGeom prst="rect">
            <a:avLst/>
          </a:prstGeom>
          <a:noFill/>
          <a:ln w="9525">
            <a:noFill/>
          </a:ln>
        </p:spPr>
        <p:txBody>
          <a:bodyPr>
            <a:spAutoFit/>
          </a:bodyPr>
          <a:p>
            <a:pPr>
              <a:spcBef>
                <a:spcPct val="50000"/>
              </a:spcBef>
            </a:pPr>
            <a:r>
              <a:rPr lang="zh-CN" altLang="en-US" sz="2400" b="1" dirty="0">
                <a:solidFill>
                  <a:srgbClr val="B11B0F"/>
                </a:solidFill>
                <a:latin typeface="Arial" panose="020B0604020202020204" pitchFamily="34" charset="0"/>
                <a:ea typeface="宋体" panose="02010600030101010101" pitchFamily="2" charset="-122"/>
              </a:rPr>
              <a:t>小组合作学习成果展示方式：</a:t>
            </a:r>
            <a:endParaRPr lang="zh-CN" altLang="en-US" sz="2400" b="1" dirty="0">
              <a:solidFill>
                <a:srgbClr val="B11B0F"/>
              </a:solidFill>
              <a:latin typeface="黑体" panose="02010609060101010101" pitchFamily="49" charset="-122"/>
              <a:ea typeface="黑体" panose="02010609060101010101" pitchFamily="49" charset="-122"/>
            </a:endParaRPr>
          </a:p>
        </p:txBody>
      </p:sp>
      <p:grpSp>
        <p:nvGrpSpPr>
          <p:cNvPr id="13" name="Group 32"/>
          <p:cNvGrpSpPr/>
          <p:nvPr/>
        </p:nvGrpSpPr>
        <p:grpSpPr>
          <a:xfrm>
            <a:off x="3262313" y="1993900"/>
            <a:ext cx="4462462" cy="447675"/>
            <a:chOff x="2031" y="1904"/>
            <a:chExt cx="2811" cy="282"/>
          </a:xfrm>
        </p:grpSpPr>
        <p:grpSp>
          <p:nvGrpSpPr>
            <p:cNvPr id="13364" name="Group 33"/>
            <p:cNvGrpSpPr/>
            <p:nvPr/>
          </p:nvGrpSpPr>
          <p:grpSpPr>
            <a:xfrm>
              <a:off x="2031" y="1904"/>
              <a:ext cx="2811" cy="282"/>
              <a:chOff x="2031" y="1904"/>
              <a:chExt cx="2811" cy="282"/>
            </a:xfrm>
          </p:grpSpPr>
          <p:sp>
            <p:nvSpPr>
              <p:cNvPr id="13366" name="AutoShape 34"/>
              <p:cNvSpPr/>
              <p:nvPr/>
            </p:nvSpPr>
            <p:spPr>
              <a:xfrm>
                <a:off x="2031" y="1904"/>
                <a:ext cx="2811" cy="270"/>
              </a:xfrm>
              <a:prstGeom prst="roundRect">
                <a:avLst>
                  <a:gd name="adj" fmla="val 50000"/>
                </a:avLst>
              </a:prstGeom>
              <a:solidFill>
                <a:srgbClr val="F26D00">
                  <a:alpha val="50195"/>
                </a:srgbClr>
              </a:solidFill>
              <a:ln w="57150">
                <a:noFill/>
              </a:ln>
            </p:spPr>
            <p:txBody>
              <a:bodyPr wrap="none" anchor="ctr"/>
              <a:p>
                <a:endParaRPr lang="zh-CN" altLang="en-US" dirty="0">
                  <a:latin typeface="Arial" panose="020B0604020202020204" pitchFamily="34" charset="0"/>
                  <a:ea typeface="宋体" panose="02010600030101010101" pitchFamily="2" charset="-122"/>
                </a:endParaRPr>
              </a:p>
            </p:txBody>
          </p:sp>
          <p:sp>
            <p:nvSpPr>
              <p:cNvPr id="13367" name="Rectangle 35"/>
              <p:cNvSpPr/>
              <p:nvPr/>
            </p:nvSpPr>
            <p:spPr>
              <a:xfrm>
                <a:off x="2172" y="1921"/>
                <a:ext cx="2586" cy="265"/>
              </a:xfrm>
              <a:prstGeom prst="rect">
                <a:avLst/>
              </a:prstGeom>
              <a:noFill/>
              <a:ln w="9525">
                <a:noFill/>
              </a:ln>
            </p:spPr>
            <p:txBody>
              <a:bodyPr>
                <a:spAutoFit/>
              </a:bodyPr>
              <a:p>
                <a:pPr>
                  <a:lnSpc>
                    <a:spcPct val="90000"/>
                  </a:lnSpc>
                </a:pPr>
                <a:r>
                  <a:rPr lang="zh-CN" altLang="en-US" sz="2400" b="1" dirty="0">
                    <a:solidFill>
                      <a:srgbClr val="000000"/>
                    </a:solidFill>
                    <a:latin typeface="Arial" panose="020B0604020202020204" pitchFamily="34" charset="0"/>
                    <a:ea typeface="黑体" panose="02010609060101010101" pitchFamily="49" charset="-122"/>
                  </a:rPr>
                  <a:t>指派一名代表发言</a:t>
                </a:r>
                <a:r>
                  <a:rPr lang="zh-CN" altLang="en-US" sz="2000" dirty="0">
                    <a:solidFill>
                      <a:srgbClr val="000000"/>
                    </a:solidFill>
                    <a:latin typeface="Arial" panose="020B0604020202020204" pitchFamily="34" charset="0"/>
                    <a:ea typeface="宋体" panose="02010600030101010101" pitchFamily="2" charset="-122"/>
                  </a:rPr>
                  <a:t> </a:t>
                </a:r>
                <a:endParaRPr lang="en-US" altLang="zh-CN" sz="2000" dirty="0">
                  <a:solidFill>
                    <a:srgbClr val="000000"/>
                  </a:solidFill>
                  <a:latin typeface="Arial" panose="020B0604020202020204" pitchFamily="34" charset="0"/>
                  <a:ea typeface="宋体" panose="02010600030101010101" pitchFamily="2" charset="-122"/>
                </a:endParaRPr>
              </a:p>
            </p:txBody>
          </p:sp>
        </p:grpSp>
        <p:sp>
          <p:nvSpPr>
            <p:cNvPr id="13365" name="AutoShape 36">
              <a:hlinkClick r:id="rId1"/>
            </p:cNvPr>
            <p:cNvSpPr/>
            <p:nvPr/>
          </p:nvSpPr>
          <p:spPr>
            <a:xfrm>
              <a:off x="4666" y="2024"/>
              <a:ext cx="137" cy="138"/>
            </a:xfrm>
            <a:prstGeom prst="actionButtonBlank">
              <a:avLst/>
            </a:prstGeom>
            <a:solidFill>
              <a:srgbClr val="FF6600"/>
            </a:solidFill>
            <a:ln w="9525">
              <a:noFill/>
            </a:ln>
          </p:spPr>
          <p:txBody>
            <a:bodyPr wrap="none" anchor="ctr"/>
            <a:p>
              <a:endParaRPr lang="zh-CN" altLang="en-US" dirty="0">
                <a:latin typeface="Arial" panose="020B0604020202020204" pitchFamily="34" charset="0"/>
                <a:ea typeface="宋体" panose="02010600030101010101" pitchFamily="2" charset="-122"/>
              </a:endParaRPr>
            </a:p>
          </p:txBody>
        </p:sp>
      </p:grpSp>
      <p:grpSp>
        <p:nvGrpSpPr>
          <p:cNvPr id="15" name="Group 37"/>
          <p:cNvGrpSpPr/>
          <p:nvPr/>
        </p:nvGrpSpPr>
        <p:grpSpPr>
          <a:xfrm>
            <a:off x="3252788" y="2568575"/>
            <a:ext cx="4486275" cy="431800"/>
            <a:chOff x="2025" y="2266"/>
            <a:chExt cx="2826" cy="272"/>
          </a:xfrm>
        </p:grpSpPr>
        <p:grpSp>
          <p:nvGrpSpPr>
            <p:cNvPr id="13360" name="Group 38"/>
            <p:cNvGrpSpPr/>
            <p:nvPr/>
          </p:nvGrpSpPr>
          <p:grpSpPr>
            <a:xfrm>
              <a:off x="2025" y="2266"/>
              <a:ext cx="2826" cy="272"/>
              <a:chOff x="2025" y="2266"/>
              <a:chExt cx="2826" cy="272"/>
            </a:xfrm>
          </p:grpSpPr>
          <p:sp>
            <p:nvSpPr>
              <p:cNvPr id="13362" name="AutoShape 39"/>
              <p:cNvSpPr/>
              <p:nvPr/>
            </p:nvSpPr>
            <p:spPr>
              <a:xfrm>
                <a:off x="2025" y="2266"/>
                <a:ext cx="2826" cy="270"/>
              </a:xfrm>
              <a:prstGeom prst="roundRect">
                <a:avLst>
                  <a:gd name="adj" fmla="val 50000"/>
                </a:avLst>
              </a:prstGeom>
              <a:solidFill>
                <a:srgbClr val="F26D00">
                  <a:alpha val="50195"/>
                </a:srgbClr>
              </a:solidFill>
              <a:ln w="57150">
                <a:noFill/>
              </a:ln>
            </p:spPr>
            <p:txBody>
              <a:bodyPr wrap="none" anchor="ctr"/>
              <a:p>
                <a:endParaRPr lang="zh-CN" altLang="en-US" dirty="0">
                  <a:latin typeface="Arial" panose="020B0604020202020204" pitchFamily="34" charset="0"/>
                  <a:ea typeface="宋体" panose="02010600030101010101" pitchFamily="2" charset="-122"/>
                </a:endParaRPr>
              </a:p>
            </p:txBody>
          </p:sp>
          <p:sp>
            <p:nvSpPr>
              <p:cNvPr id="13363" name="Rectangle 40"/>
              <p:cNvSpPr/>
              <p:nvPr/>
            </p:nvSpPr>
            <p:spPr>
              <a:xfrm>
                <a:off x="2128" y="2273"/>
                <a:ext cx="2381" cy="265"/>
              </a:xfrm>
              <a:prstGeom prst="rect">
                <a:avLst/>
              </a:prstGeom>
              <a:noFill/>
              <a:ln w="9525">
                <a:noFill/>
              </a:ln>
            </p:spPr>
            <p:txBody>
              <a:bodyPr>
                <a:spAutoFit/>
              </a:bodyPr>
              <a:p>
                <a:pPr>
                  <a:lnSpc>
                    <a:spcPct val="90000"/>
                  </a:lnSpc>
                </a:pPr>
                <a:r>
                  <a:rPr lang="zh-CN" altLang="en-US" sz="2400" b="1" dirty="0">
                    <a:solidFill>
                      <a:srgbClr val="000000"/>
                    </a:solidFill>
                    <a:latin typeface="黑体" panose="02010609060101010101" pitchFamily="49" charset="-122"/>
                    <a:ea typeface="黑体" panose="02010609060101010101" pitchFamily="49" charset="-122"/>
                  </a:rPr>
                  <a:t> 由小组成员共同发言</a:t>
                </a:r>
                <a:r>
                  <a:rPr lang="zh-CN" altLang="en-US" sz="2400" dirty="0">
                    <a:solidFill>
                      <a:srgbClr val="000000"/>
                    </a:solidFill>
                    <a:latin typeface="黑体" panose="02010609060101010101" pitchFamily="49" charset="-122"/>
                    <a:ea typeface="黑体" panose="02010609060101010101" pitchFamily="49" charset="-122"/>
                  </a:rPr>
                  <a:t>  </a:t>
                </a:r>
                <a:endParaRPr lang="en-US" altLang="zh-CN" sz="2400" dirty="0">
                  <a:solidFill>
                    <a:srgbClr val="000000"/>
                  </a:solidFill>
                  <a:latin typeface="黑体" panose="02010609060101010101" pitchFamily="49" charset="-122"/>
                  <a:ea typeface="黑体" panose="02010609060101010101" pitchFamily="49" charset="-122"/>
                </a:endParaRPr>
              </a:p>
            </p:txBody>
          </p:sp>
        </p:grpSp>
        <p:sp>
          <p:nvSpPr>
            <p:cNvPr id="13361" name="AutoShape 41">
              <a:hlinkClick r:id="rId1"/>
            </p:cNvPr>
            <p:cNvSpPr/>
            <p:nvPr/>
          </p:nvSpPr>
          <p:spPr>
            <a:xfrm>
              <a:off x="4654" y="2384"/>
              <a:ext cx="137" cy="138"/>
            </a:xfrm>
            <a:prstGeom prst="actionButtonBlank">
              <a:avLst/>
            </a:prstGeom>
            <a:solidFill>
              <a:srgbClr val="FF6600"/>
            </a:solidFill>
            <a:ln w="9525">
              <a:noFill/>
            </a:ln>
          </p:spPr>
          <p:txBody>
            <a:bodyPr wrap="none" anchor="ctr"/>
            <a:p>
              <a:endParaRPr lang="zh-CN" altLang="en-US" dirty="0">
                <a:latin typeface="Arial" panose="020B0604020202020204" pitchFamily="34" charset="0"/>
                <a:ea typeface="宋体" panose="02010600030101010101" pitchFamily="2" charset="-122"/>
              </a:endParaRPr>
            </a:p>
          </p:txBody>
        </p:sp>
      </p:grpSp>
      <p:sp>
        <p:nvSpPr>
          <p:cNvPr id="184362" name="Text Box 42"/>
          <p:cNvSpPr txBox="1"/>
          <p:nvPr/>
        </p:nvSpPr>
        <p:spPr>
          <a:xfrm>
            <a:off x="2314575" y="4427538"/>
            <a:ext cx="6319838" cy="457200"/>
          </a:xfrm>
          <a:prstGeom prst="rect">
            <a:avLst/>
          </a:prstGeom>
          <a:noFill/>
          <a:ln w="9525">
            <a:noFill/>
          </a:ln>
        </p:spPr>
        <p:txBody>
          <a:bodyPr>
            <a:spAutoFit/>
          </a:bodyPr>
          <a:p>
            <a:pPr>
              <a:spcBef>
                <a:spcPct val="50000"/>
              </a:spcBef>
            </a:pPr>
            <a:r>
              <a:rPr lang="zh-CN" altLang="en-US" sz="2400" b="1" dirty="0">
                <a:solidFill>
                  <a:srgbClr val="B11B0F"/>
                </a:solidFill>
                <a:latin typeface="Arial" panose="020B0604020202020204" pitchFamily="34" charset="0"/>
                <a:ea typeface="宋体" panose="02010600030101010101" pitchFamily="2" charset="-122"/>
              </a:rPr>
              <a:t>及时点拨，提升交互功能：</a:t>
            </a:r>
            <a:endParaRPr lang="zh-CN" altLang="en-US" sz="2400" b="1" dirty="0">
              <a:solidFill>
                <a:srgbClr val="B11B0F"/>
              </a:solidFill>
              <a:latin typeface="黑体" panose="02010609060101010101" pitchFamily="49" charset="-122"/>
              <a:ea typeface="黑体" panose="02010609060101010101" pitchFamily="49" charset="-122"/>
            </a:endParaRPr>
          </a:p>
        </p:txBody>
      </p:sp>
      <p:grpSp>
        <p:nvGrpSpPr>
          <p:cNvPr id="17" name="Group 43"/>
          <p:cNvGrpSpPr/>
          <p:nvPr/>
        </p:nvGrpSpPr>
        <p:grpSpPr>
          <a:xfrm>
            <a:off x="1971675" y="5127625"/>
            <a:ext cx="7077075" cy="1120775"/>
            <a:chOff x="260" y="1026"/>
            <a:chExt cx="5310" cy="858"/>
          </a:xfrm>
        </p:grpSpPr>
        <p:grpSp>
          <p:nvGrpSpPr>
            <p:cNvPr id="13324" name="组合 43"/>
            <p:cNvGrpSpPr/>
            <p:nvPr/>
          </p:nvGrpSpPr>
          <p:grpSpPr>
            <a:xfrm>
              <a:off x="260" y="1026"/>
              <a:ext cx="1395" cy="858"/>
              <a:chOff x="2786050" y="2357430"/>
              <a:chExt cx="2214580" cy="1362111"/>
            </a:xfrm>
          </p:grpSpPr>
          <p:sp>
            <p:nvSpPr>
              <p:cNvPr id="45" name="椭圆 44"/>
              <p:cNvSpPr/>
              <p:nvPr/>
            </p:nvSpPr>
            <p:spPr bwMode="auto">
              <a:xfrm>
                <a:off x="2786050" y="2357430"/>
                <a:ext cx="586183" cy="571083"/>
              </a:xfrm>
              <a:prstGeom prst="ellipse">
                <a:avLst/>
              </a:prstGeom>
              <a:solidFill>
                <a:schemeClr val="bg1"/>
              </a:solidFill>
              <a:ln w="28575">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DDE89A"/>
                  </a:solidFill>
                  <a:effectLst/>
                  <a:uLnTx/>
                  <a:uFillTx/>
                  <a:latin typeface="+mn-lt"/>
                  <a:ea typeface="宋体" panose="02010600030101010101" pitchFamily="2" charset="-122"/>
                  <a:cs typeface="+mn-cs"/>
                </a:endParaRPr>
              </a:p>
            </p:txBody>
          </p:sp>
          <p:grpSp>
            <p:nvGrpSpPr>
              <p:cNvPr id="13353" name="组合 7"/>
              <p:cNvGrpSpPr/>
              <p:nvPr/>
            </p:nvGrpSpPr>
            <p:grpSpPr>
              <a:xfrm>
                <a:off x="3043275" y="2402111"/>
                <a:ext cx="1957355" cy="1317422"/>
                <a:chOff x="252286" y="1916559"/>
                <a:chExt cx="4086208" cy="1045062"/>
              </a:xfrm>
            </p:grpSpPr>
            <p:sp>
              <p:nvSpPr>
                <p:cNvPr id="49" name="圆角矩形 48"/>
                <p:cNvSpPr/>
                <p:nvPr/>
              </p:nvSpPr>
              <p:spPr>
                <a:xfrm>
                  <a:off x="252159" y="1916316"/>
                  <a:ext cx="4085666" cy="1042250"/>
                </a:xfrm>
                <a:prstGeom prst="roundRect">
                  <a:avLst>
                    <a:gd name="adj" fmla="val 7320"/>
                  </a:avLst>
                </a:prstGeom>
                <a:solidFill>
                  <a:schemeClr val="bg1"/>
                </a:solidFill>
                <a:ln w="3175">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chemeClr val="tx1"/>
                      </a:solidFill>
                      <a:effectLst/>
                      <a:uLnTx/>
                      <a:uFillTx/>
                      <a:latin typeface="Verdana" panose="020B0604030504040204" pitchFamily="34" charset="0"/>
                      <a:ea typeface="微软雅黑" panose="020B0503020204020204" pitchFamily="34" charset="-122"/>
                      <a:cs typeface="+mn-cs"/>
                    </a:rPr>
                    <a:t>  </a:t>
                  </a:r>
                  <a:r>
                    <a:rPr kumimoji="0" lang="zh-CN" altLang="en-US" sz="2400" b="1" i="0" u="none" strike="noStrike" kern="1200" cap="none" spc="0" normalizeH="0" baseline="0" noProof="0">
                      <a:ln>
                        <a:noFill/>
                      </a:ln>
                      <a:solidFill>
                        <a:schemeClr val="tx1"/>
                      </a:solidFill>
                      <a:effectLst/>
                      <a:uLnTx/>
                      <a:uFillTx/>
                      <a:latin typeface="Verdana" panose="020B0604030504040204" pitchFamily="34" charset="0"/>
                      <a:ea typeface="黑体" panose="02010609060101010101" pitchFamily="49" charset="-122"/>
                      <a:cs typeface="+mn-cs"/>
                    </a:rPr>
                    <a:t>互补式</a:t>
                  </a:r>
                  <a:endParaRPr kumimoji="0" lang="en-US" altLang="zh-CN" sz="2800" b="1" i="0" u="none" strike="noStrike" kern="1200" cap="none" spc="0" normalizeH="0" baseline="0" noProof="0">
                    <a:ln>
                      <a:noFill/>
                    </a:ln>
                    <a:solidFill>
                      <a:schemeClr val="tx1"/>
                    </a:solidFill>
                    <a:effectLst/>
                    <a:uLnTx/>
                    <a:uFillTx/>
                    <a:latin typeface="Verdana" panose="020B0604030504040204" pitchFamily="34" charset="0"/>
                    <a:ea typeface="黑体" panose="02010609060101010101" pitchFamily="49" charset="-122"/>
                    <a:cs typeface="+mn-cs"/>
                  </a:endParaRPr>
                </a:p>
              </p:txBody>
            </p:sp>
            <p:grpSp>
              <p:nvGrpSpPr>
                <p:cNvPr id="13357" name="对角圆角矩形 53"/>
                <p:cNvGrpSpPr/>
                <p:nvPr/>
              </p:nvGrpSpPr>
              <p:grpSpPr>
                <a:xfrm>
                  <a:off x="3592819" y="2210400"/>
                  <a:ext cx="745675" cy="751221"/>
                  <a:chOff x="5176959" y="4098681"/>
                  <a:chExt cx="539972" cy="976590"/>
                </a:xfrm>
              </p:grpSpPr>
              <p:pic>
                <p:nvPicPr>
                  <p:cNvPr id="13358" name="对角圆角矩形 53"/>
                  <p:cNvPicPr/>
                  <p:nvPr/>
                </p:nvPicPr>
                <p:blipFill>
                  <a:blip r:embed="rId2"/>
                  <a:stretch>
                    <a:fillRect/>
                  </a:stretch>
                </p:blipFill>
                <p:spPr>
                  <a:xfrm>
                    <a:off x="5176959" y="4333631"/>
                    <a:ext cx="539972" cy="741640"/>
                  </a:xfrm>
                  <a:prstGeom prst="rect">
                    <a:avLst/>
                  </a:prstGeom>
                  <a:noFill/>
                  <a:ln w="9525">
                    <a:noFill/>
                  </a:ln>
                </p:spPr>
              </p:pic>
              <p:sp>
                <p:nvSpPr>
                  <p:cNvPr id="13359" name="Text Box 16"/>
                  <p:cNvSpPr txBox="1"/>
                  <p:nvPr/>
                </p:nvSpPr>
                <p:spPr>
                  <a:xfrm>
                    <a:off x="5201408" y="4098681"/>
                    <a:ext cx="515516" cy="971649"/>
                  </a:xfrm>
                  <a:prstGeom prst="rect">
                    <a:avLst/>
                  </a:prstGeom>
                  <a:noFill/>
                  <a:ln w="9525">
                    <a:noFill/>
                  </a:ln>
                </p:spPr>
                <p:txBody>
                  <a:bodyPr anchor="ctr"/>
                  <a:p>
                    <a:pPr algn="ctr"/>
                    <a:endParaRPr lang="zh-CN" altLang="en-US" dirty="0">
                      <a:solidFill>
                        <a:srgbClr val="FFFFFF"/>
                      </a:solidFill>
                      <a:latin typeface="Constantia" panose="02030602050306030303" pitchFamily="18" charset="0"/>
                      <a:ea typeface="微软雅黑" panose="020B0503020204020204" pitchFamily="34" charset="-122"/>
                    </a:endParaRPr>
                  </a:p>
                </p:txBody>
              </p:sp>
            </p:grpSp>
          </p:grpSp>
          <p:sp>
            <p:nvSpPr>
              <p:cNvPr id="47" name="椭圆 46"/>
              <p:cNvSpPr/>
              <p:nvPr/>
            </p:nvSpPr>
            <p:spPr bwMode="auto">
              <a:xfrm>
                <a:off x="2857905" y="2357430"/>
                <a:ext cx="499201" cy="571083"/>
              </a:xfrm>
              <a:prstGeom prst="ellipse">
                <a:avLst/>
              </a:prstGeom>
              <a:solidFill>
                <a:schemeClr val="bg1"/>
              </a:solidFill>
              <a:ln w="952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DDE89A"/>
                  </a:solidFill>
                  <a:effectLst/>
                  <a:uLnTx/>
                  <a:uFillTx/>
                  <a:latin typeface="+mn-lt"/>
                  <a:ea typeface="宋体" panose="02010600030101010101" pitchFamily="2" charset="-122"/>
                  <a:cs typeface="+mn-cs"/>
                </a:endParaRPr>
              </a:p>
            </p:txBody>
          </p:sp>
          <p:sp>
            <p:nvSpPr>
              <p:cNvPr id="48" name="椭圆 47"/>
              <p:cNvSpPr/>
              <p:nvPr/>
            </p:nvSpPr>
            <p:spPr bwMode="auto">
              <a:xfrm>
                <a:off x="2857905" y="2428816"/>
                <a:ext cx="499201" cy="499697"/>
              </a:xfrm>
              <a:prstGeom prst="ellipse">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宋体" panose="02010600030101010101" pitchFamily="2" charset="-122"/>
                    <a:cs typeface="+mn-cs"/>
                  </a:rPr>
                  <a:t>1</a:t>
                </a:r>
                <a:endParaRPr kumimoji="0" lang="zh-CN" altLang="en-US" sz="2800" b="1"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宋体" panose="02010600030101010101" pitchFamily="2" charset="-122"/>
                  <a:cs typeface="+mn-cs"/>
                </a:endParaRPr>
              </a:p>
            </p:txBody>
          </p:sp>
        </p:grpSp>
        <p:grpSp>
          <p:nvGrpSpPr>
            <p:cNvPr id="13325" name="组合 15"/>
            <p:cNvGrpSpPr/>
            <p:nvPr/>
          </p:nvGrpSpPr>
          <p:grpSpPr>
            <a:xfrm>
              <a:off x="1565" y="1026"/>
              <a:ext cx="1395" cy="858"/>
              <a:chOff x="2786050" y="2357430"/>
              <a:chExt cx="2214580" cy="1362111"/>
            </a:xfrm>
          </p:grpSpPr>
          <p:sp>
            <p:nvSpPr>
              <p:cNvPr id="5" name="椭圆 4"/>
              <p:cNvSpPr/>
              <p:nvPr/>
            </p:nvSpPr>
            <p:spPr bwMode="auto">
              <a:xfrm>
                <a:off x="2786787" y="2357430"/>
                <a:ext cx="586183" cy="571083"/>
              </a:xfrm>
              <a:prstGeom prst="ellipse">
                <a:avLst/>
              </a:prstGeom>
              <a:solidFill>
                <a:schemeClr val="bg1"/>
              </a:solidFill>
              <a:ln w="28575">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DDE89A"/>
                  </a:solidFill>
                  <a:effectLst/>
                  <a:uLnTx/>
                  <a:uFillTx/>
                  <a:latin typeface="+mn-lt"/>
                  <a:ea typeface="宋体" panose="02010600030101010101" pitchFamily="2" charset="-122"/>
                  <a:cs typeface="+mn-cs"/>
                </a:endParaRPr>
              </a:p>
            </p:txBody>
          </p:sp>
          <p:grpSp>
            <p:nvGrpSpPr>
              <p:cNvPr id="13345" name="组合 7"/>
              <p:cNvGrpSpPr/>
              <p:nvPr/>
            </p:nvGrpSpPr>
            <p:grpSpPr>
              <a:xfrm>
                <a:off x="3043275" y="2402112"/>
                <a:ext cx="1957355" cy="1317429"/>
                <a:chOff x="252286" y="1916559"/>
                <a:chExt cx="4086208" cy="1045067"/>
              </a:xfrm>
            </p:grpSpPr>
            <p:sp>
              <p:nvSpPr>
                <p:cNvPr id="10" name="圆角矩形 9"/>
                <p:cNvSpPr/>
                <p:nvPr/>
              </p:nvSpPr>
              <p:spPr>
                <a:xfrm>
                  <a:off x="253698" y="1916316"/>
                  <a:ext cx="4085666" cy="1042249"/>
                </a:xfrm>
                <a:prstGeom prst="roundRect">
                  <a:avLst>
                    <a:gd name="adj" fmla="val 7320"/>
                  </a:avLst>
                </a:prstGeom>
                <a:solidFill>
                  <a:schemeClr val="bg1"/>
                </a:solidFill>
                <a:ln w="3175">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chemeClr val="tx1"/>
                      </a:solidFill>
                      <a:effectLst/>
                      <a:uLnTx/>
                      <a:uFillTx/>
                      <a:latin typeface="微软雅黑" panose="020B0503020204020204" pitchFamily="34" charset="-122"/>
                      <a:ea typeface="微软雅黑" panose="020B0503020204020204" pitchFamily="34" charset="-122"/>
                      <a:cs typeface="+mn-cs"/>
                    </a:rPr>
                    <a:t>  </a:t>
                  </a:r>
                  <a:r>
                    <a:rPr kumimoji="0" lang="zh-CN" altLang="en-US" sz="2400" b="1" i="0" u="none" strike="noStrike" kern="1200" cap="none" spc="0" normalizeH="0" baseline="0" noProof="0">
                      <a:ln>
                        <a:noFill/>
                      </a:ln>
                      <a:solidFill>
                        <a:schemeClr val="tx1"/>
                      </a:solidFill>
                      <a:effectLst/>
                      <a:uLnTx/>
                      <a:uFillTx/>
                      <a:latin typeface="黑体" panose="02010609060101010101" pitchFamily="49" charset="-122"/>
                      <a:ea typeface="黑体" panose="02010609060101010101" pitchFamily="49" charset="-122"/>
                      <a:cs typeface="+mn-cs"/>
                    </a:rPr>
                    <a:t>正反式</a:t>
                  </a:r>
                  <a:endParaRPr kumimoji="0" lang="zh-CN" altLang="en-US" sz="2400" b="1" i="0" u="none" strike="noStrike" kern="1200" cap="none" spc="0" normalizeH="0" baseline="0" noProof="0">
                    <a:ln>
                      <a:noFill/>
                    </a:ln>
                    <a:solidFill>
                      <a:schemeClr val="tx1"/>
                    </a:solidFill>
                    <a:effectLst/>
                    <a:uLnTx/>
                    <a:uFillTx/>
                    <a:latin typeface="黑体" panose="02010609060101010101" pitchFamily="49" charset="-122"/>
                    <a:ea typeface="黑体" panose="02010609060101010101" pitchFamily="49" charset="-122"/>
                    <a:cs typeface="+mn-cs"/>
                  </a:endParaRPr>
                </a:p>
              </p:txBody>
            </p:sp>
            <p:grpSp>
              <p:nvGrpSpPr>
                <p:cNvPr id="13349" name="对角圆角矩形 53"/>
                <p:cNvGrpSpPr/>
                <p:nvPr/>
              </p:nvGrpSpPr>
              <p:grpSpPr>
                <a:xfrm>
                  <a:off x="3592819" y="2210404"/>
                  <a:ext cx="745675" cy="751222"/>
                  <a:chOff x="5176959" y="4098681"/>
                  <a:chExt cx="539972" cy="976590"/>
                </a:xfrm>
              </p:grpSpPr>
              <p:pic>
                <p:nvPicPr>
                  <p:cNvPr id="13350" name="对角圆角矩形 53"/>
                  <p:cNvPicPr/>
                  <p:nvPr/>
                </p:nvPicPr>
                <p:blipFill>
                  <a:blip r:embed="rId2"/>
                  <a:stretch>
                    <a:fillRect/>
                  </a:stretch>
                </p:blipFill>
                <p:spPr>
                  <a:xfrm>
                    <a:off x="5176959" y="4333631"/>
                    <a:ext cx="539972" cy="741640"/>
                  </a:xfrm>
                  <a:prstGeom prst="rect">
                    <a:avLst/>
                  </a:prstGeom>
                  <a:noFill/>
                  <a:ln w="9525">
                    <a:noFill/>
                  </a:ln>
                </p:spPr>
              </p:pic>
              <p:sp>
                <p:nvSpPr>
                  <p:cNvPr id="13351" name="Text Box 16"/>
                  <p:cNvSpPr txBox="1"/>
                  <p:nvPr/>
                </p:nvSpPr>
                <p:spPr>
                  <a:xfrm>
                    <a:off x="5201408" y="4098681"/>
                    <a:ext cx="515516" cy="971649"/>
                  </a:xfrm>
                  <a:prstGeom prst="rect">
                    <a:avLst/>
                  </a:prstGeom>
                  <a:noFill/>
                  <a:ln w="9525">
                    <a:noFill/>
                  </a:ln>
                </p:spPr>
                <p:txBody>
                  <a:bodyPr anchor="ctr"/>
                  <a:p>
                    <a:pPr algn="ctr"/>
                    <a:endParaRPr lang="zh-CN" altLang="en-US" dirty="0">
                      <a:solidFill>
                        <a:srgbClr val="FFFFFF"/>
                      </a:solidFill>
                      <a:latin typeface="Constantia" panose="02030602050306030303" pitchFamily="18" charset="0"/>
                      <a:ea typeface="微软雅黑" panose="020B0503020204020204" pitchFamily="34" charset="-122"/>
                    </a:endParaRPr>
                  </a:p>
                </p:txBody>
              </p:sp>
            </p:grpSp>
          </p:grpSp>
          <p:sp>
            <p:nvSpPr>
              <p:cNvPr id="7" name="椭圆 6"/>
              <p:cNvSpPr/>
              <p:nvPr/>
            </p:nvSpPr>
            <p:spPr bwMode="auto">
              <a:xfrm>
                <a:off x="2858642" y="2357430"/>
                <a:ext cx="499201" cy="571083"/>
              </a:xfrm>
              <a:prstGeom prst="ellipse">
                <a:avLst/>
              </a:prstGeom>
              <a:solidFill>
                <a:schemeClr val="bg1"/>
              </a:solidFill>
              <a:ln w="952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DDE89A"/>
                  </a:solidFill>
                  <a:effectLst/>
                  <a:uLnTx/>
                  <a:uFillTx/>
                  <a:latin typeface="+mn-lt"/>
                  <a:ea typeface="宋体" panose="02010600030101010101" pitchFamily="2" charset="-122"/>
                  <a:cs typeface="+mn-cs"/>
                </a:endParaRPr>
              </a:p>
            </p:txBody>
          </p:sp>
          <p:sp>
            <p:nvSpPr>
              <p:cNvPr id="8" name="椭圆 7"/>
              <p:cNvSpPr/>
              <p:nvPr/>
            </p:nvSpPr>
            <p:spPr bwMode="auto">
              <a:xfrm>
                <a:off x="2858642" y="2428816"/>
                <a:ext cx="499201" cy="499697"/>
              </a:xfrm>
              <a:prstGeom prst="ellipse">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宋体" panose="02010600030101010101" pitchFamily="2" charset="-122"/>
                    <a:cs typeface="+mn-cs"/>
                  </a:rPr>
                  <a:t>2</a:t>
                </a:r>
                <a:endParaRPr kumimoji="0" lang="zh-CN" altLang="en-US" sz="2800" b="1"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宋体" panose="02010600030101010101" pitchFamily="2" charset="-122"/>
                  <a:cs typeface="+mn-cs"/>
                </a:endParaRPr>
              </a:p>
            </p:txBody>
          </p:sp>
        </p:grpSp>
        <p:grpSp>
          <p:nvGrpSpPr>
            <p:cNvPr id="13326" name="组合 16"/>
            <p:cNvGrpSpPr/>
            <p:nvPr/>
          </p:nvGrpSpPr>
          <p:grpSpPr>
            <a:xfrm>
              <a:off x="2870" y="1026"/>
              <a:ext cx="1395" cy="858"/>
              <a:chOff x="2786050" y="2357430"/>
              <a:chExt cx="2214580" cy="1362111"/>
            </a:xfrm>
          </p:grpSpPr>
          <p:sp>
            <p:nvSpPr>
              <p:cNvPr id="18" name="椭圆 17"/>
              <p:cNvSpPr/>
              <p:nvPr/>
            </p:nvSpPr>
            <p:spPr bwMode="auto">
              <a:xfrm>
                <a:off x="2785634" y="2357430"/>
                <a:ext cx="586183" cy="571083"/>
              </a:xfrm>
              <a:prstGeom prst="ellipse">
                <a:avLst/>
              </a:prstGeom>
              <a:solidFill>
                <a:schemeClr val="bg1"/>
              </a:solidFill>
              <a:ln w="28575">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DDE89A"/>
                  </a:solidFill>
                  <a:effectLst/>
                  <a:uLnTx/>
                  <a:uFillTx/>
                  <a:latin typeface="+mn-lt"/>
                  <a:ea typeface="宋体" panose="02010600030101010101" pitchFamily="2" charset="-122"/>
                  <a:cs typeface="+mn-cs"/>
                </a:endParaRPr>
              </a:p>
            </p:txBody>
          </p:sp>
          <p:grpSp>
            <p:nvGrpSpPr>
              <p:cNvPr id="13337" name="组合 7"/>
              <p:cNvGrpSpPr/>
              <p:nvPr/>
            </p:nvGrpSpPr>
            <p:grpSpPr>
              <a:xfrm>
                <a:off x="3043275" y="2402111"/>
                <a:ext cx="1957355" cy="1317422"/>
                <a:chOff x="252286" y="1916559"/>
                <a:chExt cx="4086208" cy="1045062"/>
              </a:xfrm>
            </p:grpSpPr>
            <p:sp>
              <p:nvSpPr>
                <p:cNvPr id="22" name="圆角矩形 21"/>
                <p:cNvSpPr/>
                <p:nvPr/>
              </p:nvSpPr>
              <p:spPr>
                <a:xfrm>
                  <a:off x="251291" y="1916316"/>
                  <a:ext cx="4085663" cy="1042250"/>
                </a:xfrm>
                <a:prstGeom prst="roundRect">
                  <a:avLst>
                    <a:gd name="adj" fmla="val 7320"/>
                  </a:avLst>
                </a:prstGeom>
                <a:solidFill>
                  <a:schemeClr val="bg1"/>
                </a:solidFill>
                <a:ln w="3175">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chemeClr val="tx1"/>
                      </a:solidFill>
                      <a:effectLst/>
                      <a:uLnTx/>
                      <a:uFillTx/>
                      <a:latin typeface="微软雅黑" panose="020B0503020204020204" pitchFamily="34" charset="-122"/>
                      <a:ea typeface="微软雅黑" panose="020B0503020204020204" pitchFamily="34" charset="-122"/>
                      <a:cs typeface="+mn-cs"/>
                    </a:rPr>
                    <a:t> </a:t>
                  </a:r>
                  <a:r>
                    <a:rPr kumimoji="0" lang="zh-CN" altLang="en-US" sz="2400" b="1" i="0" u="none" strike="noStrike" kern="1200" cap="none" spc="0" normalizeH="0" baseline="0" noProof="0">
                      <a:ln>
                        <a:noFill/>
                      </a:ln>
                      <a:solidFill>
                        <a:schemeClr val="tx1"/>
                      </a:solidFill>
                      <a:effectLst/>
                      <a:uLnTx/>
                      <a:uFillTx/>
                      <a:latin typeface="微软雅黑" panose="020B0503020204020204" pitchFamily="34" charset="-122"/>
                      <a:ea typeface="黑体" panose="02010609060101010101" pitchFamily="49" charset="-122"/>
                      <a:cs typeface="+mn-cs"/>
                    </a:rPr>
                    <a:t>相映式</a:t>
                  </a:r>
                  <a:endParaRPr kumimoji="0" lang="zh-CN" altLang="en-US" sz="2400" b="1" i="0" u="none" strike="noStrike" kern="1200" cap="none" spc="0" normalizeH="0" baseline="0" noProof="0">
                    <a:ln>
                      <a:noFill/>
                    </a:ln>
                    <a:solidFill>
                      <a:schemeClr val="tx1"/>
                    </a:solidFill>
                    <a:effectLst/>
                    <a:uLnTx/>
                    <a:uFillTx/>
                    <a:latin typeface="Verdana" panose="020B0604030504040204" pitchFamily="34" charset="0"/>
                    <a:ea typeface="黑体" panose="02010609060101010101" pitchFamily="49" charset="-122"/>
                    <a:cs typeface="+mn-cs"/>
                  </a:endParaRPr>
                </a:p>
              </p:txBody>
            </p:sp>
            <p:grpSp>
              <p:nvGrpSpPr>
                <p:cNvPr id="13341" name="对角圆角矩形 53"/>
                <p:cNvGrpSpPr/>
                <p:nvPr/>
              </p:nvGrpSpPr>
              <p:grpSpPr>
                <a:xfrm>
                  <a:off x="3592819" y="2210400"/>
                  <a:ext cx="745675" cy="751221"/>
                  <a:chOff x="5176959" y="4098681"/>
                  <a:chExt cx="539972" cy="976590"/>
                </a:xfrm>
              </p:grpSpPr>
              <p:pic>
                <p:nvPicPr>
                  <p:cNvPr id="13342" name="对角圆角矩形 53"/>
                  <p:cNvPicPr/>
                  <p:nvPr/>
                </p:nvPicPr>
                <p:blipFill>
                  <a:blip r:embed="rId2"/>
                  <a:stretch>
                    <a:fillRect/>
                  </a:stretch>
                </p:blipFill>
                <p:spPr>
                  <a:xfrm>
                    <a:off x="5176959" y="4333631"/>
                    <a:ext cx="539972" cy="741640"/>
                  </a:xfrm>
                  <a:prstGeom prst="rect">
                    <a:avLst/>
                  </a:prstGeom>
                  <a:noFill/>
                  <a:ln w="9525">
                    <a:noFill/>
                  </a:ln>
                </p:spPr>
              </p:pic>
              <p:sp>
                <p:nvSpPr>
                  <p:cNvPr id="13343" name="Text Box 16"/>
                  <p:cNvSpPr txBox="1"/>
                  <p:nvPr/>
                </p:nvSpPr>
                <p:spPr>
                  <a:xfrm>
                    <a:off x="5201408" y="4098681"/>
                    <a:ext cx="515516" cy="971649"/>
                  </a:xfrm>
                  <a:prstGeom prst="rect">
                    <a:avLst/>
                  </a:prstGeom>
                  <a:noFill/>
                  <a:ln w="9525">
                    <a:noFill/>
                  </a:ln>
                </p:spPr>
                <p:txBody>
                  <a:bodyPr anchor="ctr"/>
                  <a:p>
                    <a:pPr algn="ctr"/>
                    <a:endParaRPr lang="zh-CN" altLang="en-US" dirty="0">
                      <a:solidFill>
                        <a:srgbClr val="FFFFFF"/>
                      </a:solidFill>
                      <a:latin typeface="Constantia" panose="02030602050306030303" pitchFamily="18" charset="0"/>
                      <a:ea typeface="微软雅黑" panose="020B0503020204020204" pitchFamily="34" charset="-122"/>
                    </a:endParaRPr>
                  </a:p>
                </p:txBody>
              </p:sp>
            </p:grpSp>
          </p:grpSp>
          <p:sp>
            <p:nvSpPr>
              <p:cNvPr id="20" name="椭圆 19"/>
              <p:cNvSpPr/>
              <p:nvPr/>
            </p:nvSpPr>
            <p:spPr bwMode="auto">
              <a:xfrm>
                <a:off x="2857489" y="2357430"/>
                <a:ext cx="499201" cy="571083"/>
              </a:xfrm>
              <a:prstGeom prst="ellipse">
                <a:avLst/>
              </a:prstGeom>
              <a:solidFill>
                <a:schemeClr val="bg1"/>
              </a:solidFill>
              <a:ln w="952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DDE89A"/>
                  </a:solidFill>
                  <a:effectLst/>
                  <a:uLnTx/>
                  <a:uFillTx/>
                  <a:latin typeface="+mn-lt"/>
                  <a:ea typeface="宋体" panose="02010600030101010101" pitchFamily="2" charset="-122"/>
                  <a:cs typeface="+mn-cs"/>
                </a:endParaRPr>
              </a:p>
            </p:txBody>
          </p:sp>
          <p:sp>
            <p:nvSpPr>
              <p:cNvPr id="21" name="椭圆 20"/>
              <p:cNvSpPr/>
              <p:nvPr/>
            </p:nvSpPr>
            <p:spPr bwMode="auto">
              <a:xfrm>
                <a:off x="2857489" y="2428816"/>
                <a:ext cx="499201" cy="499697"/>
              </a:xfrm>
              <a:prstGeom prst="ellipse">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宋体" panose="02010600030101010101" pitchFamily="2" charset="-122"/>
                    <a:cs typeface="+mn-cs"/>
                  </a:rPr>
                  <a:t>3</a:t>
                </a:r>
                <a:endParaRPr kumimoji="0" lang="zh-CN" altLang="en-US" sz="2800" b="1"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宋体" panose="02010600030101010101" pitchFamily="2" charset="-122"/>
                  <a:cs typeface="+mn-cs"/>
                </a:endParaRPr>
              </a:p>
            </p:txBody>
          </p:sp>
        </p:grpSp>
        <p:grpSp>
          <p:nvGrpSpPr>
            <p:cNvPr id="13327" name="组合 25"/>
            <p:cNvGrpSpPr/>
            <p:nvPr/>
          </p:nvGrpSpPr>
          <p:grpSpPr>
            <a:xfrm>
              <a:off x="4175" y="1026"/>
              <a:ext cx="1395" cy="858"/>
              <a:chOff x="2786050" y="2357430"/>
              <a:chExt cx="2214580" cy="1362111"/>
            </a:xfrm>
          </p:grpSpPr>
          <p:sp>
            <p:nvSpPr>
              <p:cNvPr id="27" name="椭圆 26"/>
              <p:cNvSpPr/>
              <p:nvPr/>
            </p:nvSpPr>
            <p:spPr bwMode="auto">
              <a:xfrm>
                <a:off x="2786372" y="2357430"/>
                <a:ext cx="586183" cy="571083"/>
              </a:xfrm>
              <a:prstGeom prst="ellipse">
                <a:avLst/>
              </a:prstGeom>
              <a:solidFill>
                <a:schemeClr val="bg1"/>
              </a:solidFill>
              <a:ln w="28575">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DDE89A"/>
                  </a:solidFill>
                  <a:effectLst/>
                  <a:uLnTx/>
                  <a:uFillTx/>
                  <a:latin typeface="+mn-lt"/>
                  <a:ea typeface="宋体" panose="02010600030101010101" pitchFamily="2" charset="-122"/>
                  <a:cs typeface="+mn-cs"/>
                </a:endParaRPr>
              </a:p>
            </p:txBody>
          </p:sp>
          <p:grpSp>
            <p:nvGrpSpPr>
              <p:cNvPr id="13329" name="组合 7"/>
              <p:cNvGrpSpPr/>
              <p:nvPr/>
            </p:nvGrpSpPr>
            <p:grpSpPr>
              <a:xfrm>
                <a:off x="3043275" y="2402111"/>
                <a:ext cx="1957355" cy="1317422"/>
                <a:chOff x="252286" y="1916559"/>
                <a:chExt cx="4086208" cy="1045062"/>
              </a:xfrm>
            </p:grpSpPr>
            <p:sp>
              <p:nvSpPr>
                <p:cNvPr id="31" name="圆角矩形 30"/>
                <p:cNvSpPr/>
                <p:nvPr/>
              </p:nvSpPr>
              <p:spPr>
                <a:xfrm>
                  <a:off x="252831" y="1916316"/>
                  <a:ext cx="4085663" cy="1042250"/>
                </a:xfrm>
                <a:prstGeom prst="roundRect">
                  <a:avLst>
                    <a:gd name="adj" fmla="val 7320"/>
                  </a:avLst>
                </a:prstGeom>
                <a:solidFill>
                  <a:schemeClr val="bg1"/>
                </a:solidFill>
                <a:ln w="3175">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chemeClr val="tx1"/>
                      </a:solidFill>
                      <a:effectLst/>
                      <a:uLnTx/>
                      <a:uFillTx/>
                      <a:latin typeface="Verdana" panose="020B0604030504040204" pitchFamily="34" charset="0"/>
                      <a:ea typeface="微软雅黑" panose="020B0503020204020204" pitchFamily="34" charset="-122"/>
                      <a:cs typeface="+mn-cs"/>
                    </a:rPr>
                    <a:t> </a:t>
                  </a:r>
                  <a:r>
                    <a:rPr kumimoji="0" lang="zh-CN" altLang="en-US" sz="2400" b="1" i="0" u="none" strike="noStrike" kern="1200" cap="none" spc="0" normalizeH="0" baseline="0" noProof="0">
                      <a:ln>
                        <a:noFill/>
                      </a:ln>
                      <a:solidFill>
                        <a:schemeClr val="tx1"/>
                      </a:solidFill>
                      <a:effectLst/>
                      <a:uLnTx/>
                      <a:uFillTx/>
                      <a:latin typeface="Verdana" panose="020B0604030504040204" pitchFamily="34" charset="0"/>
                      <a:ea typeface="微软雅黑" panose="020B0503020204020204" pitchFamily="34" charset="-122"/>
                      <a:cs typeface="+mn-cs"/>
                    </a:rPr>
                    <a:t>争辩式</a:t>
                  </a:r>
                  <a:endParaRPr kumimoji="0" lang="zh-CN" altLang="en-US" sz="2400" b="1" i="0" u="none" strike="noStrike" kern="1200" cap="none" spc="0" normalizeH="0" baseline="0" noProof="0">
                    <a:ln>
                      <a:noFill/>
                    </a:ln>
                    <a:solidFill>
                      <a:schemeClr val="tx1"/>
                    </a:solidFill>
                    <a:effectLst/>
                    <a:uLnTx/>
                    <a:uFillTx/>
                    <a:latin typeface="Verdana" panose="020B0604030504040204" pitchFamily="34" charset="0"/>
                    <a:ea typeface="微软雅黑" panose="020B0503020204020204" pitchFamily="34" charset="-122"/>
                    <a:cs typeface="+mn-cs"/>
                  </a:endParaRPr>
                </a:p>
              </p:txBody>
            </p:sp>
            <p:grpSp>
              <p:nvGrpSpPr>
                <p:cNvPr id="13333" name="对角圆角矩形 53"/>
                <p:cNvGrpSpPr/>
                <p:nvPr/>
              </p:nvGrpSpPr>
              <p:grpSpPr>
                <a:xfrm>
                  <a:off x="3592819" y="2210400"/>
                  <a:ext cx="745675" cy="751221"/>
                  <a:chOff x="5176959" y="4098681"/>
                  <a:chExt cx="539972" cy="976590"/>
                </a:xfrm>
              </p:grpSpPr>
              <p:pic>
                <p:nvPicPr>
                  <p:cNvPr id="13334" name="对角圆角矩形 53"/>
                  <p:cNvPicPr/>
                  <p:nvPr/>
                </p:nvPicPr>
                <p:blipFill>
                  <a:blip r:embed="rId2"/>
                  <a:stretch>
                    <a:fillRect/>
                  </a:stretch>
                </p:blipFill>
                <p:spPr>
                  <a:xfrm>
                    <a:off x="5176959" y="4333631"/>
                    <a:ext cx="539972" cy="741640"/>
                  </a:xfrm>
                  <a:prstGeom prst="rect">
                    <a:avLst/>
                  </a:prstGeom>
                  <a:noFill/>
                  <a:ln w="9525">
                    <a:noFill/>
                  </a:ln>
                </p:spPr>
              </p:pic>
              <p:sp>
                <p:nvSpPr>
                  <p:cNvPr id="13335" name="Text Box 16"/>
                  <p:cNvSpPr txBox="1"/>
                  <p:nvPr/>
                </p:nvSpPr>
                <p:spPr>
                  <a:xfrm>
                    <a:off x="5201408" y="4098681"/>
                    <a:ext cx="515516" cy="971649"/>
                  </a:xfrm>
                  <a:prstGeom prst="rect">
                    <a:avLst/>
                  </a:prstGeom>
                  <a:noFill/>
                  <a:ln w="9525">
                    <a:noFill/>
                  </a:ln>
                </p:spPr>
                <p:txBody>
                  <a:bodyPr anchor="ctr"/>
                  <a:p>
                    <a:pPr algn="ctr"/>
                    <a:endParaRPr lang="zh-CN" altLang="en-US" dirty="0">
                      <a:solidFill>
                        <a:srgbClr val="FFFFFF"/>
                      </a:solidFill>
                      <a:latin typeface="Constantia" panose="02030602050306030303" pitchFamily="18" charset="0"/>
                      <a:ea typeface="微软雅黑" panose="020B0503020204020204" pitchFamily="34" charset="-122"/>
                    </a:endParaRPr>
                  </a:p>
                </p:txBody>
              </p:sp>
            </p:grpSp>
          </p:grpSp>
          <p:sp>
            <p:nvSpPr>
              <p:cNvPr id="29" name="椭圆 28"/>
              <p:cNvSpPr/>
              <p:nvPr/>
            </p:nvSpPr>
            <p:spPr bwMode="auto">
              <a:xfrm>
                <a:off x="2858226" y="2357430"/>
                <a:ext cx="499201" cy="571083"/>
              </a:xfrm>
              <a:prstGeom prst="ellipse">
                <a:avLst/>
              </a:prstGeom>
              <a:solidFill>
                <a:schemeClr val="bg1"/>
              </a:solidFill>
              <a:ln w="952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DDE89A"/>
                  </a:solidFill>
                  <a:effectLst/>
                  <a:uLnTx/>
                  <a:uFillTx/>
                  <a:latin typeface="+mn-lt"/>
                  <a:ea typeface="宋体" panose="02010600030101010101" pitchFamily="2" charset="-122"/>
                  <a:cs typeface="+mn-cs"/>
                </a:endParaRPr>
              </a:p>
            </p:txBody>
          </p:sp>
          <p:sp>
            <p:nvSpPr>
              <p:cNvPr id="30" name="椭圆 29"/>
              <p:cNvSpPr/>
              <p:nvPr/>
            </p:nvSpPr>
            <p:spPr bwMode="auto">
              <a:xfrm>
                <a:off x="2858226" y="2428816"/>
                <a:ext cx="499201" cy="499697"/>
              </a:xfrm>
              <a:prstGeom prst="ellipse">
                <a:avLst/>
              </a:prstGeom>
              <a:solidFill>
                <a:srgbClr val="EAB2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宋体" panose="02010600030101010101" pitchFamily="2" charset="-122"/>
                    <a:cs typeface="+mn-cs"/>
                  </a:rPr>
                  <a:t>4</a:t>
                </a:r>
                <a:endParaRPr kumimoji="0" lang="zh-CN" altLang="en-US" sz="2800" b="1"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宋体" panose="02010600030101010101" pitchFamily="2" charset="-122"/>
                  <a:cs typeface="+mn-cs"/>
                </a:endParaRPr>
              </a:p>
            </p:txBody>
          </p:sp>
        </p:gr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54" presetClass="entr" presetSubtype="0" accel="100000" fill="hold" grpId="0" nodeType="clickEffect">
                                  <p:stCondLst>
                                    <p:cond delay="0"/>
                                  </p:stCondLst>
                                  <p:childTnLst>
                                    <p:set>
                                      <p:cBhvr>
                                        <p:cTn id="11" dur="1" fill="hold">
                                          <p:stCondLst>
                                            <p:cond delay="0"/>
                                          </p:stCondLst>
                                        </p:cTn>
                                        <p:tgtEl>
                                          <p:spTgt spid="184344"/>
                                        </p:tgtEl>
                                        <p:attrNameLst>
                                          <p:attrName>style.visibility</p:attrName>
                                        </p:attrNameLst>
                                      </p:cBhvr>
                                      <p:to>
                                        <p:strVal val="visible"/>
                                      </p:to>
                                    </p:set>
                                    <p:anim calcmode="lin" valueType="num">
                                      <p:cBhvr>
                                        <p:cTn id="12" dur="500" fill="hold"/>
                                        <p:tgtEl>
                                          <p:spTgt spid="184344"/>
                                        </p:tgtEl>
                                        <p:attrNameLst>
                                          <p:attrName>ppt_w</p:attrName>
                                        </p:attrNameLst>
                                      </p:cBhvr>
                                      <p:tavLst>
                                        <p:tav tm="0">
                                          <p:val>
                                            <p:strVal val="#ppt_w*0.05"/>
                                          </p:val>
                                        </p:tav>
                                        <p:tav tm="100000">
                                          <p:val>
                                            <p:strVal val="#ppt_w"/>
                                          </p:val>
                                        </p:tav>
                                      </p:tavLst>
                                    </p:anim>
                                    <p:anim calcmode="lin" valueType="num">
                                      <p:cBhvr>
                                        <p:cTn id="13" dur="500" fill="hold"/>
                                        <p:tgtEl>
                                          <p:spTgt spid="184344"/>
                                        </p:tgtEl>
                                        <p:attrNameLst>
                                          <p:attrName>ppt_h</p:attrName>
                                        </p:attrNameLst>
                                      </p:cBhvr>
                                      <p:tavLst>
                                        <p:tav tm="0">
                                          <p:val>
                                            <p:strVal val="#ppt_h"/>
                                          </p:val>
                                        </p:tav>
                                        <p:tav tm="100000">
                                          <p:val>
                                            <p:strVal val="#ppt_h"/>
                                          </p:val>
                                        </p:tav>
                                      </p:tavLst>
                                    </p:anim>
                                    <p:anim calcmode="lin" valueType="num">
                                      <p:cBhvr>
                                        <p:cTn id="14" dur="500" fill="hold"/>
                                        <p:tgtEl>
                                          <p:spTgt spid="184344"/>
                                        </p:tgtEl>
                                        <p:attrNameLst>
                                          <p:attrName>ppt_x</p:attrName>
                                        </p:attrNameLst>
                                      </p:cBhvr>
                                      <p:tavLst>
                                        <p:tav tm="0">
                                          <p:val>
                                            <p:strVal val="#ppt_x-.2"/>
                                          </p:val>
                                        </p:tav>
                                        <p:tav tm="100000">
                                          <p:val>
                                            <p:strVal val="#ppt_x"/>
                                          </p:val>
                                        </p:tav>
                                      </p:tavLst>
                                    </p:anim>
                                    <p:anim calcmode="lin" valueType="num">
                                      <p:cBhvr>
                                        <p:cTn id="15" dur="500" fill="hold"/>
                                        <p:tgtEl>
                                          <p:spTgt spid="184344"/>
                                        </p:tgtEl>
                                        <p:attrNameLst>
                                          <p:attrName>ppt_y</p:attrName>
                                        </p:attrNameLst>
                                      </p:cBhvr>
                                      <p:tavLst>
                                        <p:tav tm="0">
                                          <p:val>
                                            <p:strVal val="#ppt_y"/>
                                          </p:val>
                                        </p:tav>
                                        <p:tav tm="100000">
                                          <p:val>
                                            <p:strVal val="#ppt_y"/>
                                          </p:val>
                                        </p:tav>
                                      </p:tavLst>
                                    </p:anim>
                                    <p:animEffect transition="in" filter="fade">
                                      <p:cBhvr>
                                        <p:cTn id="16" dur="500"/>
                                        <p:tgtEl>
                                          <p:spTgt spid="184344"/>
                                        </p:tgtEl>
                                      </p:cBhvr>
                                    </p:animEffect>
                                  </p:childTnLst>
                                </p:cTn>
                              </p:par>
                            </p:childTnLst>
                          </p:cTn>
                        </p:par>
                      </p:childTnLst>
                    </p:cTn>
                  </p:par>
                  <p:par>
                    <p:cTn id="17" fill="hold">
                      <p:stCondLst>
                        <p:cond delay="indefinite"/>
                      </p:stCondLst>
                      <p:childTnLst>
                        <p:par>
                          <p:cTn id="18" fill="hold">
                            <p:stCondLst>
                              <p:cond delay="0"/>
                            </p:stCondLst>
                            <p:childTnLst>
                              <p:par>
                                <p:cTn id="19" presetID="54" presetClass="entr" presetSubtype="0" accel="100000" fill="hold" grpId="0" nodeType="clickEffect">
                                  <p:stCondLst>
                                    <p:cond delay="0"/>
                                  </p:stCondLst>
                                  <p:childTnLst>
                                    <p:set>
                                      <p:cBhvr>
                                        <p:cTn id="20" dur="1" fill="hold">
                                          <p:stCondLst>
                                            <p:cond delay="0"/>
                                          </p:stCondLst>
                                        </p:cTn>
                                        <p:tgtEl>
                                          <p:spTgt spid="184351"/>
                                        </p:tgtEl>
                                        <p:attrNameLst>
                                          <p:attrName>style.visibility</p:attrName>
                                        </p:attrNameLst>
                                      </p:cBhvr>
                                      <p:to>
                                        <p:strVal val="visible"/>
                                      </p:to>
                                    </p:set>
                                    <p:anim calcmode="lin" valueType="num">
                                      <p:cBhvr>
                                        <p:cTn id="21" dur="500" fill="hold"/>
                                        <p:tgtEl>
                                          <p:spTgt spid="184351"/>
                                        </p:tgtEl>
                                        <p:attrNameLst>
                                          <p:attrName>ppt_w</p:attrName>
                                        </p:attrNameLst>
                                      </p:cBhvr>
                                      <p:tavLst>
                                        <p:tav tm="0">
                                          <p:val>
                                            <p:strVal val="#ppt_w*0.05"/>
                                          </p:val>
                                        </p:tav>
                                        <p:tav tm="100000">
                                          <p:val>
                                            <p:strVal val="#ppt_w"/>
                                          </p:val>
                                        </p:tav>
                                      </p:tavLst>
                                    </p:anim>
                                    <p:anim calcmode="lin" valueType="num">
                                      <p:cBhvr>
                                        <p:cTn id="22" dur="500" fill="hold"/>
                                        <p:tgtEl>
                                          <p:spTgt spid="184351"/>
                                        </p:tgtEl>
                                        <p:attrNameLst>
                                          <p:attrName>ppt_h</p:attrName>
                                        </p:attrNameLst>
                                      </p:cBhvr>
                                      <p:tavLst>
                                        <p:tav tm="0">
                                          <p:val>
                                            <p:strVal val="#ppt_h"/>
                                          </p:val>
                                        </p:tav>
                                        <p:tav tm="100000">
                                          <p:val>
                                            <p:strVal val="#ppt_h"/>
                                          </p:val>
                                        </p:tav>
                                      </p:tavLst>
                                    </p:anim>
                                    <p:anim calcmode="lin" valueType="num">
                                      <p:cBhvr>
                                        <p:cTn id="23" dur="500" fill="hold"/>
                                        <p:tgtEl>
                                          <p:spTgt spid="184351"/>
                                        </p:tgtEl>
                                        <p:attrNameLst>
                                          <p:attrName>ppt_x</p:attrName>
                                        </p:attrNameLst>
                                      </p:cBhvr>
                                      <p:tavLst>
                                        <p:tav tm="0">
                                          <p:val>
                                            <p:strVal val="#ppt_x-.2"/>
                                          </p:val>
                                        </p:tav>
                                        <p:tav tm="100000">
                                          <p:val>
                                            <p:strVal val="#ppt_x"/>
                                          </p:val>
                                        </p:tav>
                                      </p:tavLst>
                                    </p:anim>
                                    <p:anim calcmode="lin" valueType="num">
                                      <p:cBhvr>
                                        <p:cTn id="24" dur="500" fill="hold"/>
                                        <p:tgtEl>
                                          <p:spTgt spid="184351"/>
                                        </p:tgtEl>
                                        <p:attrNameLst>
                                          <p:attrName>ppt_y</p:attrName>
                                        </p:attrNameLst>
                                      </p:cBhvr>
                                      <p:tavLst>
                                        <p:tav tm="0">
                                          <p:val>
                                            <p:strVal val="#ppt_y"/>
                                          </p:val>
                                        </p:tav>
                                        <p:tav tm="100000">
                                          <p:val>
                                            <p:strVal val="#ppt_y"/>
                                          </p:val>
                                        </p:tav>
                                      </p:tavLst>
                                    </p:anim>
                                    <p:animEffect transition="in" filter="fade">
                                      <p:cBhvr>
                                        <p:cTn id="25" dur="500"/>
                                        <p:tgtEl>
                                          <p:spTgt spid="184351"/>
                                        </p:tgtEl>
                                      </p:cBhvr>
                                    </p:animEffec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nodeType="click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checkerboard(across)">
                                      <p:cBhvr>
                                        <p:cTn id="30" dur="500"/>
                                        <p:tgtEl>
                                          <p:spTgt spid="2"/>
                                        </p:tgtEl>
                                      </p:cBhvr>
                                    </p:animEffect>
                                  </p:childTnLst>
                                </p:cTn>
                              </p:par>
                            </p:childTnLst>
                          </p:cTn>
                        </p:par>
                      </p:childTnLst>
                    </p:cTn>
                  </p:par>
                  <p:par>
                    <p:cTn id="31" fill="hold">
                      <p:stCondLst>
                        <p:cond delay="indefinite"/>
                      </p:stCondLst>
                      <p:childTnLst>
                        <p:par>
                          <p:cTn id="32" fill="hold">
                            <p:stCondLst>
                              <p:cond delay="0"/>
                            </p:stCondLst>
                            <p:childTnLst>
                              <p:par>
                                <p:cTn id="33" presetID="54" presetClass="entr" presetSubtype="0" accel="100000" fill="hold"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500" fill="hold"/>
                                        <p:tgtEl>
                                          <p:spTgt spid="13"/>
                                        </p:tgtEl>
                                        <p:attrNameLst>
                                          <p:attrName>ppt_w</p:attrName>
                                        </p:attrNameLst>
                                      </p:cBhvr>
                                      <p:tavLst>
                                        <p:tav tm="0">
                                          <p:val>
                                            <p:strVal val="#ppt_w*0.05"/>
                                          </p:val>
                                        </p:tav>
                                        <p:tav tm="100000">
                                          <p:val>
                                            <p:strVal val="#ppt_w"/>
                                          </p:val>
                                        </p:tav>
                                      </p:tavLst>
                                    </p:anim>
                                    <p:anim calcmode="lin" valueType="num">
                                      <p:cBhvr>
                                        <p:cTn id="36" dur="500" fill="hold"/>
                                        <p:tgtEl>
                                          <p:spTgt spid="13"/>
                                        </p:tgtEl>
                                        <p:attrNameLst>
                                          <p:attrName>ppt_h</p:attrName>
                                        </p:attrNameLst>
                                      </p:cBhvr>
                                      <p:tavLst>
                                        <p:tav tm="0">
                                          <p:val>
                                            <p:strVal val="#ppt_h"/>
                                          </p:val>
                                        </p:tav>
                                        <p:tav tm="100000">
                                          <p:val>
                                            <p:strVal val="#ppt_h"/>
                                          </p:val>
                                        </p:tav>
                                      </p:tavLst>
                                    </p:anim>
                                    <p:anim calcmode="lin" valueType="num">
                                      <p:cBhvr>
                                        <p:cTn id="37" dur="500" fill="hold"/>
                                        <p:tgtEl>
                                          <p:spTgt spid="13"/>
                                        </p:tgtEl>
                                        <p:attrNameLst>
                                          <p:attrName>ppt_x</p:attrName>
                                        </p:attrNameLst>
                                      </p:cBhvr>
                                      <p:tavLst>
                                        <p:tav tm="0">
                                          <p:val>
                                            <p:strVal val="#ppt_x-.2"/>
                                          </p:val>
                                        </p:tav>
                                        <p:tav tm="100000">
                                          <p:val>
                                            <p:strVal val="#ppt_x"/>
                                          </p:val>
                                        </p:tav>
                                      </p:tavLst>
                                    </p:anim>
                                    <p:anim calcmode="lin" valueType="num">
                                      <p:cBhvr>
                                        <p:cTn id="38" dur="500" fill="hold"/>
                                        <p:tgtEl>
                                          <p:spTgt spid="13"/>
                                        </p:tgtEl>
                                        <p:attrNameLst>
                                          <p:attrName>ppt_y</p:attrName>
                                        </p:attrNameLst>
                                      </p:cBhvr>
                                      <p:tavLst>
                                        <p:tav tm="0">
                                          <p:val>
                                            <p:strVal val="#ppt_y"/>
                                          </p:val>
                                        </p:tav>
                                        <p:tav tm="100000">
                                          <p:val>
                                            <p:strVal val="#ppt_y"/>
                                          </p:val>
                                        </p:tav>
                                      </p:tavLst>
                                    </p:anim>
                                    <p:animEffect transition="in" filter="fade">
                                      <p:cBhvr>
                                        <p:cTn id="39" dur="500"/>
                                        <p:tgtEl>
                                          <p:spTgt spid="13"/>
                                        </p:tgtEl>
                                      </p:cBhvr>
                                    </p:animEffect>
                                  </p:childTnLst>
                                </p:cTn>
                              </p:par>
                            </p:childTnLst>
                          </p:cTn>
                        </p:par>
                      </p:childTnLst>
                    </p:cTn>
                  </p:par>
                  <p:par>
                    <p:cTn id="40" fill="hold">
                      <p:stCondLst>
                        <p:cond delay="indefinite"/>
                      </p:stCondLst>
                      <p:childTnLst>
                        <p:par>
                          <p:cTn id="41" fill="hold">
                            <p:stCondLst>
                              <p:cond delay="0"/>
                            </p:stCondLst>
                            <p:childTnLst>
                              <p:par>
                                <p:cTn id="42" presetID="54" presetClass="entr" presetSubtype="0" accel="100000" fill="hold" nodeType="clickEffect">
                                  <p:stCondLst>
                                    <p:cond delay="0"/>
                                  </p:stCondLst>
                                  <p:childTnLst>
                                    <p:set>
                                      <p:cBhvr>
                                        <p:cTn id="43" dur="1" fill="hold">
                                          <p:stCondLst>
                                            <p:cond delay="0"/>
                                          </p:stCondLst>
                                        </p:cTn>
                                        <p:tgtEl>
                                          <p:spTgt spid="15"/>
                                        </p:tgtEl>
                                        <p:attrNameLst>
                                          <p:attrName>style.visibility</p:attrName>
                                        </p:attrNameLst>
                                      </p:cBhvr>
                                      <p:to>
                                        <p:strVal val="visible"/>
                                      </p:to>
                                    </p:set>
                                    <p:anim calcmode="lin" valueType="num">
                                      <p:cBhvr>
                                        <p:cTn id="44" dur="500" fill="hold"/>
                                        <p:tgtEl>
                                          <p:spTgt spid="15"/>
                                        </p:tgtEl>
                                        <p:attrNameLst>
                                          <p:attrName>ppt_w</p:attrName>
                                        </p:attrNameLst>
                                      </p:cBhvr>
                                      <p:tavLst>
                                        <p:tav tm="0">
                                          <p:val>
                                            <p:strVal val="#ppt_w*0.05"/>
                                          </p:val>
                                        </p:tav>
                                        <p:tav tm="100000">
                                          <p:val>
                                            <p:strVal val="#ppt_w"/>
                                          </p:val>
                                        </p:tav>
                                      </p:tavLst>
                                    </p:anim>
                                    <p:anim calcmode="lin" valueType="num">
                                      <p:cBhvr>
                                        <p:cTn id="45" dur="500" fill="hold"/>
                                        <p:tgtEl>
                                          <p:spTgt spid="15"/>
                                        </p:tgtEl>
                                        <p:attrNameLst>
                                          <p:attrName>ppt_h</p:attrName>
                                        </p:attrNameLst>
                                      </p:cBhvr>
                                      <p:tavLst>
                                        <p:tav tm="0">
                                          <p:val>
                                            <p:strVal val="#ppt_h"/>
                                          </p:val>
                                        </p:tav>
                                        <p:tav tm="100000">
                                          <p:val>
                                            <p:strVal val="#ppt_h"/>
                                          </p:val>
                                        </p:tav>
                                      </p:tavLst>
                                    </p:anim>
                                    <p:anim calcmode="lin" valueType="num">
                                      <p:cBhvr>
                                        <p:cTn id="46" dur="500" fill="hold"/>
                                        <p:tgtEl>
                                          <p:spTgt spid="15"/>
                                        </p:tgtEl>
                                        <p:attrNameLst>
                                          <p:attrName>ppt_x</p:attrName>
                                        </p:attrNameLst>
                                      </p:cBhvr>
                                      <p:tavLst>
                                        <p:tav tm="0">
                                          <p:val>
                                            <p:strVal val="#ppt_x-.2"/>
                                          </p:val>
                                        </p:tav>
                                        <p:tav tm="100000">
                                          <p:val>
                                            <p:strVal val="#ppt_x"/>
                                          </p:val>
                                        </p:tav>
                                      </p:tavLst>
                                    </p:anim>
                                    <p:anim calcmode="lin" valueType="num">
                                      <p:cBhvr>
                                        <p:cTn id="47" dur="500" fill="hold"/>
                                        <p:tgtEl>
                                          <p:spTgt spid="15"/>
                                        </p:tgtEl>
                                        <p:attrNameLst>
                                          <p:attrName>ppt_y</p:attrName>
                                        </p:attrNameLst>
                                      </p:cBhvr>
                                      <p:tavLst>
                                        <p:tav tm="0">
                                          <p:val>
                                            <p:strVal val="#ppt_y"/>
                                          </p:val>
                                        </p:tav>
                                        <p:tav tm="100000">
                                          <p:val>
                                            <p:strVal val="#ppt_y"/>
                                          </p:val>
                                        </p:tav>
                                      </p:tavLst>
                                    </p:anim>
                                    <p:animEffect transition="in" filter="fade">
                                      <p:cBhvr>
                                        <p:cTn id="48" dur="500"/>
                                        <p:tgtEl>
                                          <p:spTgt spid="15"/>
                                        </p:tgtEl>
                                      </p:cBhvr>
                                    </p:animEffect>
                                  </p:childTnLst>
                                </p:cTn>
                              </p:par>
                            </p:childTnLst>
                          </p:cTn>
                        </p:par>
                      </p:childTnLst>
                    </p:cTn>
                  </p:par>
                  <p:par>
                    <p:cTn id="49" fill="hold">
                      <p:stCondLst>
                        <p:cond delay="indefinite"/>
                      </p:stCondLst>
                      <p:childTnLst>
                        <p:par>
                          <p:cTn id="50" fill="hold">
                            <p:stCondLst>
                              <p:cond delay="0"/>
                            </p:stCondLst>
                            <p:childTnLst>
                              <p:par>
                                <p:cTn id="51" presetID="5" presetClass="entr" presetSubtype="10" fill="hold" nodeType="clickEffect">
                                  <p:stCondLst>
                                    <p:cond delay="0"/>
                                  </p:stCondLst>
                                  <p:childTnLst>
                                    <p:set>
                                      <p:cBhvr>
                                        <p:cTn id="52" dur="1" fill="hold">
                                          <p:stCondLst>
                                            <p:cond delay="0"/>
                                          </p:stCondLst>
                                        </p:cTn>
                                        <p:tgtEl>
                                          <p:spTgt spid="9"/>
                                        </p:tgtEl>
                                        <p:attrNameLst>
                                          <p:attrName>style.visibility</p:attrName>
                                        </p:attrNameLst>
                                      </p:cBhvr>
                                      <p:to>
                                        <p:strVal val="visible"/>
                                      </p:to>
                                    </p:set>
                                    <p:animEffect transition="in" filter="checkerboard(across)">
                                      <p:cBhvr>
                                        <p:cTn id="53" dur="500"/>
                                        <p:tgtEl>
                                          <p:spTgt spid="9"/>
                                        </p:tgtEl>
                                      </p:cBhvr>
                                    </p:animEffect>
                                  </p:childTnLst>
                                </p:cTn>
                              </p:par>
                            </p:childTnLst>
                          </p:cTn>
                        </p:par>
                      </p:childTnLst>
                    </p:cTn>
                  </p:par>
                  <p:par>
                    <p:cTn id="54" fill="hold">
                      <p:stCondLst>
                        <p:cond delay="indefinite"/>
                      </p:stCondLst>
                      <p:childTnLst>
                        <p:par>
                          <p:cTn id="55" fill="hold">
                            <p:stCondLst>
                              <p:cond delay="0"/>
                            </p:stCondLst>
                            <p:childTnLst>
                              <p:par>
                                <p:cTn id="56" presetID="54" presetClass="entr" presetSubtype="0" accel="100000" fill="hold" grpId="0" nodeType="clickEffect">
                                  <p:stCondLst>
                                    <p:cond delay="0"/>
                                  </p:stCondLst>
                                  <p:childTnLst>
                                    <p:set>
                                      <p:cBhvr>
                                        <p:cTn id="57" dur="1" fill="hold">
                                          <p:stCondLst>
                                            <p:cond delay="0"/>
                                          </p:stCondLst>
                                        </p:cTn>
                                        <p:tgtEl>
                                          <p:spTgt spid="184362"/>
                                        </p:tgtEl>
                                        <p:attrNameLst>
                                          <p:attrName>style.visibility</p:attrName>
                                        </p:attrNameLst>
                                      </p:cBhvr>
                                      <p:to>
                                        <p:strVal val="visible"/>
                                      </p:to>
                                    </p:set>
                                    <p:anim calcmode="lin" valueType="num">
                                      <p:cBhvr>
                                        <p:cTn id="58" dur="500" fill="hold"/>
                                        <p:tgtEl>
                                          <p:spTgt spid="184362"/>
                                        </p:tgtEl>
                                        <p:attrNameLst>
                                          <p:attrName>ppt_w</p:attrName>
                                        </p:attrNameLst>
                                      </p:cBhvr>
                                      <p:tavLst>
                                        <p:tav tm="0">
                                          <p:val>
                                            <p:strVal val="#ppt_w*0.05"/>
                                          </p:val>
                                        </p:tav>
                                        <p:tav tm="100000">
                                          <p:val>
                                            <p:strVal val="#ppt_w"/>
                                          </p:val>
                                        </p:tav>
                                      </p:tavLst>
                                    </p:anim>
                                    <p:anim calcmode="lin" valueType="num">
                                      <p:cBhvr>
                                        <p:cTn id="59" dur="500" fill="hold"/>
                                        <p:tgtEl>
                                          <p:spTgt spid="184362"/>
                                        </p:tgtEl>
                                        <p:attrNameLst>
                                          <p:attrName>ppt_h</p:attrName>
                                        </p:attrNameLst>
                                      </p:cBhvr>
                                      <p:tavLst>
                                        <p:tav tm="0">
                                          <p:val>
                                            <p:strVal val="#ppt_h"/>
                                          </p:val>
                                        </p:tav>
                                        <p:tav tm="100000">
                                          <p:val>
                                            <p:strVal val="#ppt_h"/>
                                          </p:val>
                                        </p:tav>
                                      </p:tavLst>
                                    </p:anim>
                                    <p:anim calcmode="lin" valueType="num">
                                      <p:cBhvr>
                                        <p:cTn id="60" dur="500" fill="hold"/>
                                        <p:tgtEl>
                                          <p:spTgt spid="184362"/>
                                        </p:tgtEl>
                                        <p:attrNameLst>
                                          <p:attrName>ppt_x</p:attrName>
                                        </p:attrNameLst>
                                      </p:cBhvr>
                                      <p:tavLst>
                                        <p:tav tm="0">
                                          <p:val>
                                            <p:strVal val="#ppt_x-.2"/>
                                          </p:val>
                                        </p:tav>
                                        <p:tav tm="100000">
                                          <p:val>
                                            <p:strVal val="#ppt_x"/>
                                          </p:val>
                                        </p:tav>
                                      </p:tavLst>
                                    </p:anim>
                                    <p:anim calcmode="lin" valueType="num">
                                      <p:cBhvr>
                                        <p:cTn id="61" dur="500" fill="hold"/>
                                        <p:tgtEl>
                                          <p:spTgt spid="184362"/>
                                        </p:tgtEl>
                                        <p:attrNameLst>
                                          <p:attrName>ppt_y</p:attrName>
                                        </p:attrNameLst>
                                      </p:cBhvr>
                                      <p:tavLst>
                                        <p:tav tm="0">
                                          <p:val>
                                            <p:strVal val="#ppt_y"/>
                                          </p:val>
                                        </p:tav>
                                        <p:tav tm="100000">
                                          <p:val>
                                            <p:strVal val="#ppt_y"/>
                                          </p:val>
                                        </p:tav>
                                      </p:tavLst>
                                    </p:anim>
                                    <p:animEffect transition="in" filter="fade">
                                      <p:cBhvr>
                                        <p:cTn id="62" dur="500"/>
                                        <p:tgtEl>
                                          <p:spTgt spid="184362"/>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17"/>
                                        </p:tgtEl>
                                        <p:attrNameLst>
                                          <p:attrName>style.visibility</p:attrName>
                                        </p:attrNameLst>
                                      </p:cBhvr>
                                      <p:to>
                                        <p:strVal val="visible"/>
                                      </p:to>
                                    </p:set>
                                    <p:animEffect transition="in" filter="fade">
                                      <p:cBhvr>
                                        <p:cTn id="6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4" grpId="0"/>
      <p:bldP spid="184351" grpId="0"/>
      <p:bldP spid="18436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4338" name="Group 9"/>
          <p:cNvGrpSpPr/>
          <p:nvPr/>
        </p:nvGrpSpPr>
        <p:grpSpPr>
          <a:xfrm>
            <a:off x="-2395537" y="1600200"/>
            <a:ext cx="4770437" cy="4824413"/>
            <a:chOff x="-1509" y="1008"/>
            <a:chExt cx="3005" cy="3039"/>
          </a:xfrm>
        </p:grpSpPr>
        <p:sp>
          <p:nvSpPr>
            <p:cNvPr id="186378" name="AutoShape 10"/>
            <p:cNvSpPr>
              <a:spLocks noChangeArrowheads="1"/>
            </p:cNvSpPr>
            <p:nvPr/>
          </p:nvSpPr>
          <p:spPr bwMode="ltGray">
            <a:xfrm rot="5400000">
              <a:off x="-1526" y="1025"/>
              <a:ext cx="3039" cy="3005"/>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1">
              <a:gsLst>
                <a:gs pos="0">
                  <a:schemeClr val="bg2">
                    <a:gamma/>
                    <a:tint val="45490"/>
                    <a:invGamma/>
                  </a:schemeClr>
                </a:gs>
                <a:gs pos="50000">
                  <a:schemeClr val="bg2"/>
                </a:gs>
                <a:gs pos="100000">
                  <a:schemeClr val="bg2">
                    <a:gamma/>
                    <a:tint val="45490"/>
                    <a:invGamma/>
                  </a:schemeClr>
                </a:gs>
              </a:gsLst>
              <a:lin ang="0" scaled="1"/>
            </a:gradFill>
            <a:ln w="9525" algn="ctr">
              <a:no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4360" name="AutoShape 11"/>
            <p:cNvSpPr/>
            <p:nvPr/>
          </p:nvSpPr>
          <p:spPr>
            <a:xfrm rot="5400000" flipH="1">
              <a:off x="-1270" y="1299"/>
              <a:ext cx="2540" cy="2475"/>
            </a:xfrm>
            <a:custGeom>
              <a:avLst/>
              <a:gdLst>
                <a:gd name="txL" fmla="*/ 0 w 21600"/>
                <a:gd name="txT" fmla="*/ 0 h 21600"/>
                <a:gd name="txR" fmla="*/ 21600 w 21600"/>
                <a:gd name="txB" fmla="*/ 7715 h 21600"/>
              </a:gdLst>
              <a:ahLst/>
              <a:cxnLst>
                <a:cxn ang="0">
                  <a:pos x="0" y="0"/>
                </a:cxn>
                <a:cxn ang="0">
                  <a:pos x="0" y="0"/>
                </a:cxn>
                <a:cxn ang="0">
                  <a:pos x="0" y="0"/>
                </a:cxn>
                <a:cxn ang="0">
                  <a:pos x="0" y="0"/>
                </a:cxn>
              </a:cxnLst>
              <a:rect l="txL" t="txT" r="txR" b="txB"/>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solidFill>
              <a:srgbClr val="99CC00">
                <a:alpha val="100000"/>
              </a:srgbClr>
            </a:solidFill>
            <a:ln w="0">
              <a:noFill/>
            </a:ln>
          </p:spPr>
          <p:txBody>
            <a:bodyPr/>
            <a:p>
              <a:endParaRPr lang="zh-CN" altLang="en-US"/>
            </a:p>
          </p:txBody>
        </p:sp>
      </p:grpSp>
      <p:grpSp>
        <p:nvGrpSpPr>
          <p:cNvPr id="14339" name="Group 15"/>
          <p:cNvGrpSpPr/>
          <p:nvPr/>
        </p:nvGrpSpPr>
        <p:grpSpPr>
          <a:xfrm>
            <a:off x="257175" y="388938"/>
            <a:ext cx="6838950" cy="508000"/>
            <a:chOff x="1344" y="2275"/>
            <a:chExt cx="2976" cy="320"/>
          </a:xfrm>
        </p:grpSpPr>
        <p:sp>
          <p:nvSpPr>
            <p:cNvPr id="14351" name="AutoShape 16"/>
            <p:cNvSpPr/>
            <p:nvPr/>
          </p:nvSpPr>
          <p:spPr>
            <a:xfrm>
              <a:off x="1536" y="2275"/>
              <a:ext cx="2784" cy="320"/>
            </a:xfrm>
            <a:prstGeom prst="roundRect">
              <a:avLst>
                <a:gd name="adj" fmla="val 50000"/>
              </a:avLst>
            </a:prstGeom>
            <a:noFill/>
            <a:ln w="28575" cap="flat" cmpd="sng">
              <a:solidFill>
                <a:srgbClr val="99CC00"/>
              </a:solidFill>
              <a:prstDash val="solid"/>
              <a:headEnd type="none" w="med" len="med"/>
              <a:tailEnd type="none" w="med" len="med"/>
            </a:ln>
          </p:spPr>
          <p:txBody>
            <a:bodyPr wrap="none" anchor="ctr"/>
            <a:p>
              <a:pPr eaLnBrk="0" hangingPunct="0"/>
              <a:r>
                <a:rPr lang="zh-CN" altLang="en-US" sz="2800" b="1" dirty="0">
                  <a:solidFill>
                    <a:srgbClr val="000000"/>
                  </a:solidFill>
                  <a:latin typeface="Arial" panose="020B0604020202020204" pitchFamily="34" charset="0"/>
                  <a:ea typeface="宋体" panose="02010600030101010101" pitchFamily="2" charset="-122"/>
                </a:rPr>
                <a:t>合理组织组际互动，增强交往互动实效</a:t>
              </a:r>
              <a:r>
                <a:rPr lang="zh-CN" altLang="en-US" dirty="0">
                  <a:latin typeface="Arial" panose="020B0604020202020204" pitchFamily="34" charset="0"/>
                  <a:ea typeface="宋体" panose="02010600030101010101" pitchFamily="2" charset="-122"/>
                </a:rPr>
                <a:t> </a:t>
              </a:r>
              <a:endParaRPr lang="en-US" altLang="zh-CN" dirty="0">
                <a:latin typeface="Arial" panose="020B0604020202020204" pitchFamily="34" charset="0"/>
                <a:ea typeface="宋体" panose="02010600030101010101" pitchFamily="2" charset="-122"/>
              </a:endParaRPr>
            </a:p>
          </p:txBody>
        </p:sp>
        <p:grpSp>
          <p:nvGrpSpPr>
            <p:cNvPr id="14352" name="Group 17"/>
            <p:cNvGrpSpPr/>
            <p:nvPr/>
          </p:nvGrpSpPr>
          <p:grpSpPr>
            <a:xfrm>
              <a:off x="1344" y="2323"/>
              <a:ext cx="240" cy="240"/>
              <a:chOff x="2078" y="1680"/>
              <a:chExt cx="1615" cy="1615"/>
            </a:xfrm>
          </p:grpSpPr>
          <p:sp>
            <p:nvSpPr>
              <p:cNvPr id="14353" name="Oval 18"/>
              <p:cNvSpPr/>
              <p:nvPr/>
            </p:nvSpPr>
            <p:spPr>
              <a:xfrm>
                <a:off x="2078" y="1680"/>
                <a:ext cx="1615" cy="1615"/>
              </a:xfrm>
              <a:prstGeom prst="ellipse">
                <a:avLst/>
              </a:prstGeom>
              <a:gradFill rotWithShape="1">
                <a:gsLst>
                  <a:gs pos="0">
                    <a:srgbClr val="767676"/>
                  </a:gs>
                  <a:gs pos="50000">
                    <a:srgbClr val="FFFFFF"/>
                  </a:gs>
                  <a:gs pos="100000">
                    <a:srgbClr val="767676"/>
                  </a:gs>
                </a:gsLst>
                <a:lin ang="5400000" scaled="1"/>
                <a:tileRect/>
              </a:gradFill>
              <a:ln w="57150">
                <a:noFill/>
              </a:ln>
            </p:spPr>
            <p:txBody>
              <a:bodyPr wrap="none" anchor="ctr"/>
              <a:p>
                <a:endParaRPr lang="zh-CN" altLang="en-US" dirty="0">
                  <a:latin typeface="Arial" panose="020B0604020202020204" pitchFamily="34" charset="0"/>
                  <a:ea typeface="宋体" panose="02010600030101010101" pitchFamily="2" charset="-122"/>
                </a:endParaRPr>
              </a:p>
            </p:txBody>
          </p:sp>
          <p:sp>
            <p:nvSpPr>
              <p:cNvPr id="14354" name="Oval 19"/>
              <p:cNvSpPr/>
              <p:nvPr/>
            </p:nvSpPr>
            <p:spPr>
              <a:xfrm>
                <a:off x="2170" y="1771"/>
                <a:ext cx="1430" cy="1430"/>
              </a:xfrm>
              <a:prstGeom prst="ellipse">
                <a:avLst/>
              </a:prstGeom>
              <a:gradFill rotWithShape="1">
                <a:gsLst>
                  <a:gs pos="0">
                    <a:srgbClr val="A2A2A2"/>
                  </a:gs>
                  <a:gs pos="50000">
                    <a:srgbClr val="FFFFFF"/>
                  </a:gs>
                  <a:gs pos="100000">
                    <a:srgbClr val="A2A2A2"/>
                  </a:gs>
                </a:gsLst>
                <a:lin ang="0" scaled="1"/>
                <a:tileRect/>
              </a:gradFill>
              <a:ln w="9525">
                <a:noFill/>
              </a:ln>
            </p:spPr>
            <p:txBody>
              <a:bodyPr wrap="none" anchor="ctr"/>
              <a:p>
                <a:endParaRPr lang="zh-CN" altLang="en-US" dirty="0">
                  <a:latin typeface="Arial" panose="020B0604020202020204" pitchFamily="34" charset="0"/>
                  <a:ea typeface="宋体" panose="02010600030101010101" pitchFamily="2" charset="-122"/>
                </a:endParaRPr>
              </a:p>
            </p:txBody>
          </p:sp>
          <p:sp>
            <p:nvSpPr>
              <p:cNvPr id="186388" name="Oval 20"/>
              <p:cNvSpPr>
                <a:spLocks noChangeArrowheads="1"/>
              </p:cNvSpPr>
              <p:nvPr/>
            </p:nvSpPr>
            <p:spPr bwMode="gray">
              <a:xfrm>
                <a:off x="2255" y="1855"/>
                <a:ext cx="1260" cy="1265"/>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ln>
              <a:effectLst/>
            </p:spPr>
            <p:txBody>
              <a:bodyPr wrap="none"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4356" name="Oval 21"/>
              <p:cNvSpPr/>
              <p:nvPr/>
            </p:nvSpPr>
            <p:spPr>
              <a:xfrm>
                <a:off x="2254" y="1856"/>
                <a:ext cx="1262" cy="1264"/>
              </a:xfrm>
              <a:prstGeom prst="ellipse">
                <a:avLst/>
              </a:prstGeom>
              <a:gradFill rotWithShape="1">
                <a:gsLst>
                  <a:gs pos="0">
                    <a:srgbClr val="21B3E1"/>
                  </a:gs>
                  <a:gs pos="100000">
                    <a:srgbClr val="0F5368"/>
                  </a:gs>
                </a:gsLst>
                <a:lin ang="5400000" scaled="1"/>
                <a:tileRect/>
              </a:gradFill>
              <a:ln w="38100">
                <a:noFill/>
              </a:ln>
            </p:spPr>
            <p:txBody>
              <a:bodyPr wrap="none" anchor="ctr">
                <a:spAutoFit/>
              </a:bodyPr>
              <a:p>
                <a:endParaRPr lang="zh-CN" altLang="en-US" dirty="0">
                  <a:latin typeface="Arial" panose="020B0604020202020204" pitchFamily="34" charset="0"/>
                  <a:ea typeface="宋体" panose="02010600030101010101" pitchFamily="2" charset="-122"/>
                </a:endParaRPr>
              </a:p>
            </p:txBody>
          </p:sp>
          <p:sp>
            <p:nvSpPr>
              <p:cNvPr id="186390" name="Oval 22"/>
              <p:cNvSpPr>
                <a:spLocks noChangeArrowheads="1"/>
              </p:cNvSpPr>
              <p:nvPr/>
            </p:nvSpPr>
            <p:spPr bwMode="gray">
              <a:xfrm>
                <a:off x="2338" y="1936"/>
                <a:ext cx="1088" cy="11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ln>
              <a:effectLst/>
            </p:spPr>
            <p:txBody>
              <a:bodyPr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4358" name="Oval 23"/>
              <p:cNvSpPr/>
              <p:nvPr/>
            </p:nvSpPr>
            <p:spPr>
              <a:xfrm>
                <a:off x="2337" y="1939"/>
                <a:ext cx="1096" cy="1098"/>
              </a:xfrm>
              <a:prstGeom prst="ellipse">
                <a:avLst/>
              </a:prstGeom>
              <a:gradFill rotWithShape="1">
                <a:gsLst>
                  <a:gs pos="0">
                    <a:srgbClr val="21B3E1"/>
                  </a:gs>
                  <a:gs pos="100000">
                    <a:srgbClr val="10576D"/>
                  </a:gs>
                </a:gsLst>
                <a:lin ang="2700000" scaled="1"/>
                <a:tileRect/>
              </a:gradFill>
              <a:ln w="38100">
                <a:noFill/>
              </a:ln>
            </p:spPr>
            <p:txBody>
              <a:bodyPr anchor="ctr">
                <a:spAutoFit/>
              </a:bodyPr>
              <a:p>
                <a:endParaRPr lang="zh-CN" altLang="en-US" dirty="0">
                  <a:latin typeface="Arial" panose="020B0604020202020204" pitchFamily="34" charset="0"/>
                  <a:ea typeface="宋体" panose="02010600030101010101" pitchFamily="2" charset="-122"/>
                </a:endParaRPr>
              </a:p>
            </p:txBody>
          </p:sp>
        </p:grpSp>
      </p:grpSp>
      <p:sp>
        <p:nvSpPr>
          <p:cNvPr id="186392" name="Text Box 24"/>
          <p:cNvSpPr txBox="1"/>
          <p:nvPr/>
        </p:nvSpPr>
        <p:spPr>
          <a:xfrm>
            <a:off x="0" y="3070225"/>
            <a:ext cx="1863725" cy="1258888"/>
          </a:xfrm>
          <a:prstGeom prst="rect">
            <a:avLst/>
          </a:prstGeom>
          <a:noFill/>
          <a:ln w="9525">
            <a:noFill/>
          </a:ln>
        </p:spPr>
        <p:txBody>
          <a:bodyPr>
            <a:spAutoFit/>
          </a:bodyPr>
          <a:p>
            <a:pPr eaLnBrk="0" hangingPunct="0">
              <a:lnSpc>
                <a:spcPct val="125000"/>
              </a:lnSpc>
            </a:pPr>
            <a:r>
              <a:rPr lang="zh-CN" altLang="en-US" sz="3200" b="1" dirty="0">
                <a:solidFill>
                  <a:srgbClr val="FF0000"/>
                </a:solidFill>
                <a:latin typeface="Arial" panose="020B0604020202020204" pitchFamily="34" charset="0"/>
                <a:ea typeface="宋体" panose="02010600030101010101" pitchFamily="2" charset="-122"/>
              </a:rPr>
              <a:t>组际交流</a:t>
            </a:r>
            <a:endParaRPr lang="zh-CN" altLang="en-US" sz="3200" b="1" dirty="0">
              <a:solidFill>
                <a:srgbClr val="FF0000"/>
              </a:solidFill>
              <a:latin typeface="Arial" panose="020B0604020202020204" pitchFamily="34" charset="0"/>
              <a:ea typeface="宋体" panose="02010600030101010101" pitchFamily="2" charset="-122"/>
            </a:endParaRPr>
          </a:p>
          <a:p>
            <a:pPr eaLnBrk="0" hangingPunct="0">
              <a:lnSpc>
                <a:spcPct val="125000"/>
              </a:lnSpc>
            </a:pPr>
            <a:r>
              <a:rPr lang="zh-CN" altLang="en-US" sz="3200" b="1" dirty="0">
                <a:solidFill>
                  <a:srgbClr val="FF0000"/>
                </a:solidFill>
                <a:latin typeface="Arial" panose="020B0604020202020204" pitchFamily="34" charset="0"/>
                <a:ea typeface="宋体" panose="02010600030101010101" pitchFamily="2" charset="-122"/>
              </a:rPr>
              <a:t>有推进</a:t>
            </a:r>
            <a:endParaRPr lang="zh-CN" altLang="en-US" sz="3200" b="1" dirty="0">
              <a:solidFill>
                <a:srgbClr val="FF0000"/>
              </a:solidFill>
              <a:latin typeface="Arial" panose="020B0604020202020204" pitchFamily="34" charset="0"/>
              <a:ea typeface="宋体" panose="02010600030101010101" pitchFamily="2" charset="-122"/>
            </a:endParaRPr>
          </a:p>
        </p:txBody>
      </p:sp>
      <p:grpSp>
        <p:nvGrpSpPr>
          <p:cNvPr id="7" name="Group 108"/>
          <p:cNvGrpSpPr/>
          <p:nvPr/>
        </p:nvGrpSpPr>
        <p:grpSpPr>
          <a:xfrm>
            <a:off x="2301875" y="1374775"/>
            <a:ext cx="7165975" cy="1301750"/>
            <a:chOff x="1414" y="1454"/>
            <a:chExt cx="4514" cy="820"/>
          </a:xfrm>
        </p:grpSpPr>
        <p:grpSp>
          <p:nvGrpSpPr>
            <p:cNvPr id="14343" name="Group 105"/>
            <p:cNvGrpSpPr/>
            <p:nvPr/>
          </p:nvGrpSpPr>
          <p:grpSpPr>
            <a:xfrm>
              <a:off x="1414" y="1454"/>
              <a:ext cx="4062" cy="820"/>
              <a:chOff x="1414" y="1454"/>
              <a:chExt cx="4062" cy="820"/>
            </a:xfrm>
          </p:grpSpPr>
          <p:sp>
            <p:nvSpPr>
              <p:cNvPr id="2" name="AutoShape 4"/>
              <p:cNvSpPr>
                <a:spLocks noChangeArrowheads="1"/>
              </p:cNvSpPr>
              <p:nvPr/>
            </p:nvSpPr>
            <p:spPr bwMode="auto">
              <a:xfrm>
                <a:off x="1414" y="1454"/>
                <a:ext cx="4062" cy="820"/>
              </a:xfrm>
              <a:prstGeom prst="roundRect">
                <a:avLst>
                  <a:gd name="adj" fmla="val 10889"/>
                </a:avLst>
              </a:prstGeom>
              <a:gradFill rotWithShape="1">
                <a:gsLst>
                  <a:gs pos="0">
                    <a:srgbClr val="F3F3F3"/>
                  </a:gs>
                  <a:gs pos="50000">
                    <a:srgbClr val="DDDDDD"/>
                  </a:gs>
                  <a:gs pos="100000">
                    <a:srgbClr val="F3F3F3"/>
                  </a:gs>
                </a:gsLst>
                <a:lin ang="18900000" scaled="1"/>
              </a:gradFill>
              <a:ln w="38100">
                <a:solidFill>
                  <a:srgbClr val="FFFFFF"/>
                </a:solidFill>
                <a:round/>
              </a:ln>
              <a:effectLst>
                <a:outerShdw dist="135003" dir="2928844" algn="ctr" rotWithShape="0">
                  <a:srgbClr val="000000">
                    <a:alpha val="50000"/>
                  </a:srgbClr>
                </a:outerShdw>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14346" name="AutoShape 6"/>
              <p:cNvSpPr/>
              <p:nvPr/>
            </p:nvSpPr>
            <p:spPr>
              <a:xfrm>
                <a:off x="1517" y="1512"/>
                <a:ext cx="891" cy="670"/>
              </a:xfrm>
              <a:prstGeom prst="roundRect">
                <a:avLst>
                  <a:gd name="adj" fmla="val 11921"/>
                </a:avLst>
              </a:prstGeom>
              <a:gradFill rotWithShape="1">
                <a:gsLst>
                  <a:gs pos="0">
                    <a:srgbClr val="8DDA62"/>
                  </a:gs>
                  <a:gs pos="100000">
                    <a:srgbClr val="629844"/>
                  </a:gs>
                </a:gsLst>
                <a:lin ang="5400000" scaled="1"/>
                <a:tileRect/>
              </a:gradFill>
              <a:ln w="38100" cap="flat" cmpd="sng">
                <a:solidFill>
                  <a:srgbClr val="FFFFFF"/>
                </a:solidFill>
                <a:prstDash val="solid"/>
                <a:headEnd type="none" w="med" len="med"/>
                <a:tailEnd type="none" w="med" len="med"/>
              </a:ln>
            </p:spPr>
            <p:txBody>
              <a:bodyPr wrap="none" anchor="ctr"/>
              <a:p>
                <a:endParaRPr lang="zh-CN" altLang="en-US" dirty="0">
                  <a:latin typeface="Arial" panose="020B0604020202020204" pitchFamily="34" charset="0"/>
                  <a:ea typeface="黑体" panose="02010609060101010101" pitchFamily="49" charset="-122"/>
                </a:endParaRPr>
              </a:p>
            </p:txBody>
          </p:sp>
          <p:grpSp>
            <p:nvGrpSpPr>
              <p:cNvPr id="14347" name="Group 5"/>
              <p:cNvGrpSpPr/>
              <p:nvPr/>
            </p:nvGrpSpPr>
            <p:grpSpPr>
              <a:xfrm>
                <a:off x="1508" y="1482"/>
                <a:ext cx="484" cy="371"/>
                <a:chOff x="-76285" y="100559"/>
                <a:chExt cx="613647" cy="587442"/>
              </a:xfrm>
            </p:grpSpPr>
            <p:pic>
              <p:nvPicPr>
                <p:cNvPr id="14349" name="Freeform 7"/>
                <p:cNvPicPr/>
                <p:nvPr/>
              </p:nvPicPr>
              <p:blipFill>
                <a:blip r:embed="rId1"/>
                <a:stretch>
                  <a:fillRect/>
                </a:stretch>
              </p:blipFill>
              <p:spPr>
                <a:xfrm>
                  <a:off x="-76285" y="152812"/>
                  <a:ext cx="566736" cy="535189"/>
                </a:xfrm>
                <a:prstGeom prst="rect">
                  <a:avLst/>
                </a:prstGeom>
                <a:noFill/>
                <a:ln w="9525">
                  <a:noFill/>
                </a:ln>
              </p:spPr>
            </p:pic>
            <p:sp>
              <p:nvSpPr>
                <p:cNvPr id="14350" name="Text Box 7"/>
                <p:cNvSpPr txBox="1"/>
                <p:nvPr/>
              </p:nvSpPr>
              <p:spPr>
                <a:xfrm>
                  <a:off x="-26807" y="100559"/>
                  <a:ext cx="564169" cy="532023"/>
                </a:xfrm>
                <a:prstGeom prst="rect">
                  <a:avLst/>
                </a:prstGeom>
                <a:noFill/>
                <a:ln w="9525">
                  <a:noFill/>
                </a:ln>
              </p:spPr>
              <p:txBody>
                <a:bodyPr/>
                <a:p>
                  <a:endParaRPr lang="zh-CN" altLang="en-US" dirty="0">
                    <a:latin typeface="Arial" panose="020B0604020202020204" pitchFamily="34" charset="0"/>
                    <a:ea typeface="黑体" panose="02010609060101010101" pitchFamily="49" charset="-122"/>
                  </a:endParaRPr>
                </a:p>
              </p:txBody>
            </p:sp>
          </p:grpSp>
          <p:sp>
            <p:nvSpPr>
              <p:cNvPr id="3" name="Text Box 8"/>
              <p:cNvSpPr txBox="1">
                <a:spLocks noChangeArrowheads="1"/>
              </p:cNvSpPr>
              <p:nvPr/>
            </p:nvSpPr>
            <p:spPr bwMode="auto">
              <a:xfrm>
                <a:off x="1460" y="1644"/>
                <a:ext cx="907" cy="365"/>
              </a:xfrm>
              <a:prstGeom prst="rect">
                <a:avLst/>
              </a:prstGeom>
              <a:noFill/>
              <a:ln w="9525">
                <a:noFill/>
                <a:miter lim="800000"/>
              </a:ln>
            </p:spPr>
            <p:txBody>
              <a:bodyPr>
                <a:spAutoFit/>
              </a:bodyPr>
              <a:lstStyle/>
              <a:p>
                <a:pPr marR="0" algn="ctr" defTabSz="914400" eaLnBrk="0" hangingPunct="0">
                  <a:buClrTx/>
                  <a:buSzTx/>
                  <a:buFontTx/>
                  <a:buNone/>
                  <a:defRPr/>
                </a:pPr>
                <a:r>
                  <a:rPr kumimoji="0" lang="zh-CN" altLang="en-US" sz="3200" b="1" kern="1200" cap="none" spc="0" normalizeH="0" baseline="0" noProof="0" dirty="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rPr>
                  <a:t>学生</a:t>
                </a:r>
                <a:endParaRPr kumimoji="0" lang="zh-CN" altLang="en-US" sz="3200" b="1" kern="1200" cap="none" spc="0" normalizeH="0" baseline="0" noProof="0" dirty="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endParaRPr>
              </a:p>
            </p:txBody>
          </p:sp>
        </p:grpSp>
        <p:sp>
          <p:nvSpPr>
            <p:cNvPr id="14344" name="Text Box 9"/>
            <p:cNvSpPr txBox="1"/>
            <p:nvPr/>
          </p:nvSpPr>
          <p:spPr>
            <a:xfrm>
              <a:off x="2528" y="1608"/>
              <a:ext cx="3400" cy="404"/>
            </a:xfrm>
            <a:prstGeom prst="rect">
              <a:avLst/>
            </a:prstGeom>
            <a:noFill/>
            <a:ln w="9525">
              <a:noFill/>
            </a:ln>
          </p:spPr>
          <p:txBody>
            <a:bodyPr>
              <a:spAutoFit/>
            </a:bodyPr>
            <a:p>
              <a:pPr eaLnBrk="0" hangingPunct="0"/>
              <a:r>
                <a:rPr lang="zh-CN" altLang="en-US" sz="3600" b="1" dirty="0">
                  <a:solidFill>
                    <a:srgbClr val="000000"/>
                  </a:solidFill>
                  <a:latin typeface="Arial" panose="020B0604020202020204" pitchFamily="34" charset="0"/>
                  <a:ea typeface="宋体" panose="02010600030101010101" pitchFamily="2" charset="-122"/>
                </a:rPr>
                <a:t>有总结和推进的意识</a:t>
              </a:r>
              <a:endParaRPr lang="zh-CN" altLang="en-US" sz="3600" b="1" dirty="0">
                <a:solidFill>
                  <a:srgbClr val="000000"/>
                </a:solidFill>
                <a:latin typeface="Arial" panose="020B0604020202020204" pitchFamily="34" charset="0"/>
                <a:ea typeface="宋体" panose="02010600030101010101" pitchFamily="2" charset="-122"/>
              </a:endParaRPr>
            </a:p>
          </p:txBody>
        </p:sp>
      </p:grpSp>
      <p:sp>
        <p:nvSpPr>
          <p:cNvPr id="31745" name="Rectangle 1"/>
          <p:cNvSpPr/>
          <p:nvPr/>
        </p:nvSpPr>
        <p:spPr>
          <a:xfrm>
            <a:off x="2324100" y="3084513"/>
            <a:ext cx="6819900" cy="2555875"/>
          </a:xfrm>
          <a:prstGeom prst="rect">
            <a:avLst/>
          </a:prstGeom>
          <a:noFill/>
          <a:ln w="9525">
            <a:noFill/>
          </a:ln>
        </p:spPr>
        <p:txBody>
          <a:bodyPr anchor="ctr">
            <a:spAutoFit/>
          </a:bodyPr>
          <a:p>
            <a:pPr indent="304800" eaLnBrk="0" hangingPunct="0"/>
            <a:r>
              <a:rPr lang="zh-CN" altLang="en-US" sz="2000" dirty="0">
                <a:solidFill>
                  <a:srgbClr val="000000"/>
                </a:solidFill>
                <a:latin typeface="宋体" panose="02010600030101010101" pitchFamily="2" charset="-122"/>
                <a:ea typeface="宋体" panose="02010600030101010101" pitchFamily="2" charset="-122"/>
              </a:rPr>
              <a:t>  组际交流时，教师要提醒学生以小组的身份汇报整组学习情况，在进行汇报时，可以让学生说说小组学习中曾经在哪里有过争议，是如何达成一致的，或者还有什么疑惑，通过这种交流形式来展现小组学习的过程，在这基础上引发组际互动。可以对整组信息相加，也可以重组生成，尽量让一小组完整地呈现学习的资源，其他小组成员在</a:t>
            </a:r>
            <a:r>
              <a:rPr lang="zh-CN" altLang="en-US" sz="2000" dirty="0">
                <a:solidFill>
                  <a:srgbClr val="000000"/>
                </a:solidFill>
                <a:latin typeface="Arial" panose="020B0604020202020204" pitchFamily="34" charset="0"/>
                <a:ea typeface="宋体" panose="02010600030101010101" pitchFamily="2" charset="-122"/>
              </a:rPr>
              <a:t>“</a:t>
            </a:r>
            <a:r>
              <a:rPr lang="zh-CN" altLang="en-US" sz="2000" dirty="0">
                <a:solidFill>
                  <a:srgbClr val="000000"/>
                </a:solidFill>
                <a:latin typeface="宋体" panose="02010600030101010101" pitchFamily="2" charset="-122"/>
                <a:ea typeface="宋体" panose="02010600030101010101" pitchFamily="2" charset="-122"/>
              </a:rPr>
              <a:t>补充</a:t>
            </a:r>
            <a:r>
              <a:rPr lang="zh-CN" altLang="en-US" sz="2000" dirty="0">
                <a:solidFill>
                  <a:srgbClr val="000000"/>
                </a:solidFill>
                <a:latin typeface="Arial" panose="020B0604020202020204" pitchFamily="34" charset="0"/>
                <a:ea typeface="宋体" panose="02010600030101010101" pitchFamily="2" charset="-122"/>
              </a:rPr>
              <a:t>”</a:t>
            </a:r>
            <a:r>
              <a:rPr lang="zh-CN" altLang="en-US" sz="2000" dirty="0">
                <a:solidFill>
                  <a:srgbClr val="000000"/>
                </a:solidFill>
                <a:latin typeface="宋体" panose="02010600030101010101" pitchFamily="2" charset="-122"/>
                <a:ea typeface="宋体" panose="02010600030101010101" pitchFamily="2" charset="-122"/>
              </a:rPr>
              <a:t>、</a:t>
            </a:r>
            <a:r>
              <a:rPr lang="zh-CN" altLang="en-US" sz="2000" dirty="0">
                <a:solidFill>
                  <a:srgbClr val="000000"/>
                </a:solidFill>
                <a:latin typeface="Arial" panose="020B0604020202020204" pitchFamily="34" charset="0"/>
                <a:ea typeface="宋体" panose="02010600030101010101" pitchFamily="2" charset="-122"/>
              </a:rPr>
              <a:t>“</a:t>
            </a:r>
            <a:r>
              <a:rPr lang="zh-CN" altLang="en-US" sz="2000" dirty="0">
                <a:solidFill>
                  <a:srgbClr val="000000"/>
                </a:solidFill>
                <a:latin typeface="宋体" panose="02010600030101010101" pitchFamily="2" charset="-122"/>
                <a:ea typeface="宋体" panose="02010600030101010101" pitchFamily="2" charset="-122"/>
              </a:rPr>
              <a:t>质疑</a:t>
            </a:r>
            <a:r>
              <a:rPr lang="zh-CN" altLang="en-US" sz="2000" dirty="0">
                <a:solidFill>
                  <a:srgbClr val="000000"/>
                </a:solidFill>
                <a:latin typeface="Arial" panose="020B0604020202020204" pitchFamily="34" charset="0"/>
                <a:ea typeface="宋体" panose="02010600030101010101" pitchFamily="2" charset="-122"/>
              </a:rPr>
              <a:t>”</a:t>
            </a:r>
            <a:r>
              <a:rPr lang="zh-CN" altLang="en-US" sz="2000" dirty="0">
                <a:solidFill>
                  <a:srgbClr val="000000"/>
                </a:solidFill>
                <a:latin typeface="宋体" panose="02010600030101010101" pitchFamily="2" charset="-122"/>
                <a:ea typeface="宋体" panose="02010600030101010101" pitchFamily="2" charset="-122"/>
              </a:rPr>
              <a:t>、</a:t>
            </a:r>
            <a:r>
              <a:rPr lang="zh-CN" altLang="en-US" sz="2000" dirty="0">
                <a:solidFill>
                  <a:srgbClr val="000000"/>
                </a:solidFill>
                <a:latin typeface="Arial" panose="020B0604020202020204" pitchFamily="34" charset="0"/>
                <a:ea typeface="宋体" panose="02010600030101010101" pitchFamily="2" charset="-122"/>
              </a:rPr>
              <a:t>“</a:t>
            </a:r>
            <a:r>
              <a:rPr lang="zh-CN" altLang="en-US" sz="2000" dirty="0">
                <a:solidFill>
                  <a:srgbClr val="000000"/>
                </a:solidFill>
                <a:latin typeface="宋体" panose="02010600030101010101" pitchFamily="2" charset="-122"/>
                <a:ea typeface="宋体" panose="02010600030101010101" pitchFamily="2" charset="-122"/>
              </a:rPr>
              <a:t>征询</a:t>
            </a:r>
            <a:r>
              <a:rPr lang="zh-CN" altLang="en-US" sz="2000" dirty="0">
                <a:solidFill>
                  <a:srgbClr val="000000"/>
                </a:solidFill>
                <a:latin typeface="Arial" panose="020B0604020202020204" pitchFamily="34" charset="0"/>
                <a:ea typeface="宋体" panose="02010600030101010101" pitchFamily="2" charset="-122"/>
              </a:rPr>
              <a:t>”</a:t>
            </a:r>
            <a:r>
              <a:rPr lang="zh-CN" altLang="en-US" sz="2000" dirty="0">
                <a:solidFill>
                  <a:srgbClr val="000000"/>
                </a:solidFill>
                <a:latin typeface="宋体" panose="02010600030101010101" pitchFamily="2" charset="-122"/>
                <a:ea typeface="宋体" panose="02010600030101010101" pitchFamily="2" charset="-122"/>
              </a:rPr>
              <a:t>或是用不同形式呈现的过程中经历更大的挑战，不断推动学习的进程，放大学习的价值。</a:t>
            </a:r>
            <a:endParaRPr lang="zh-CN" altLang="en-US" sz="2000" dirty="0">
              <a:solidFill>
                <a:srgbClr val="000000"/>
              </a:solidFill>
              <a:latin typeface="Arial" panose="020B0604020202020204" pitchFamily="34" charset="0"/>
              <a:ea typeface="宋体" panose="02010600030101010101" pitchFamily="2" charset="-12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186392"/>
                                        </p:tgtEl>
                                        <p:attrNameLst>
                                          <p:attrName>style.visibility</p:attrName>
                                        </p:attrNameLst>
                                      </p:cBhvr>
                                      <p:to>
                                        <p:strVal val="visible"/>
                                      </p:to>
                                    </p:set>
                                    <p:anim calcmode="lin" valueType="num">
                                      <p:cBhvr>
                                        <p:cTn id="7" dur="500" fill="hold"/>
                                        <p:tgtEl>
                                          <p:spTgt spid="186392"/>
                                        </p:tgtEl>
                                        <p:attrNameLst>
                                          <p:attrName>ppt_w</p:attrName>
                                        </p:attrNameLst>
                                      </p:cBhvr>
                                      <p:tavLst>
                                        <p:tav tm="0">
                                          <p:val>
                                            <p:strVal val="#ppt_w*0.05"/>
                                          </p:val>
                                        </p:tav>
                                        <p:tav tm="100000">
                                          <p:val>
                                            <p:strVal val="#ppt_w"/>
                                          </p:val>
                                        </p:tav>
                                      </p:tavLst>
                                    </p:anim>
                                    <p:anim calcmode="lin" valueType="num">
                                      <p:cBhvr>
                                        <p:cTn id="8" dur="500" fill="hold"/>
                                        <p:tgtEl>
                                          <p:spTgt spid="186392"/>
                                        </p:tgtEl>
                                        <p:attrNameLst>
                                          <p:attrName>ppt_h</p:attrName>
                                        </p:attrNameLst>
                                      </p:cBhvr>
                                      <p:tavLst>
                                        <p:tav tm="0">
                                          <p:val>
                                            <p:strVal val="#ppt_h"/>
                                          </p:val>
                                        </p:tav>
                                        <p:tav tm="100000">
                                          <p:val>
                                            <p:strVal val="#ppt_h"/>
                                          </p:val>
                                        </p:tav>
                                      </p:tavLst>
                                    </p:anim>
                                    <p:anim calcmode="lin" valueType="num">
                                      <p:cBhvr>
                                        <p:cTn id="9" dur="500" fill="hold"/>
                                        <p:tgtEl>
                                          <p:spTgt spid="186392"/>
                                        </p:tgtEl>
                                        <p:attrNameLst>
                                          <p:attrName>ppt_x</p:attrName>
                                        </p:attrNameLst>
                                      </p:cBhvr>
                                      <p:tavLst>
                                        <p:tav tm="0">
                                          <p:val>
                                            <p:strVal val="#ppt_x-.2"/>
                                          </p:val>
                                        </p:tav>
                                        <p:tav tm="100000">
                                          <p:val>
                                            <p:strVal val="#ppt_x"/>
                                          </p:val>
                                        </p:tav>
                                      </p:tavLst>
                                    </p:anim>
                                    <p:anim calcmode="lin" valueType="num">
                                      <p:cBhvr>
                                        <p:cTn id="10" dur="500" fill="hold"/>
                                        <p:tgtEl>
                                          <p:spTgt spid="186392"/>
                                        </p:tgtEl>
                                        <p:attrNameLst>
                                          <p:attrName>ppt_y</p:attrName>
                                        </p:attrNameLst>
                                      </p:cBhvr>
                                      <p:tavLst>
                                        <p:tav tm="0">
                                          <p:val>
                                            <p:strVal val="#ppt_y"/>
                                          </p:val>
                                        </p:tav>
                                        <p:tav tm="100000">
                                          <p:val>
                                            <p:strVal val="#ppt_y"/>
                                          </p:val>
                                        </p:tav>
                                      </p:tavLst>
                                    </p:anim>
                                    <p:animEffect transition="in" filter="fade">
                                      <p:cBhvr>
                                        <p:cTn id="11" dur="500"/>
                                        <p:tgtEl>
                                          <p:spTgt spid="186392"/>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4" presetClass="entr" presetSubtype="0" accel="100000" fill="hold" grpId="0" nodeType="clickEffect">
                                  <p:stCondLst>
                                    <p:cond delay="0"/>
                                  </p:stCondLst>
                                  <p:childTnLst>
                                    <p:set>
                                      <p:cBhvr>
                                        <p:cTn id="20" dur="1" fill="hold">
                                          <p:stCondLst>
                                            <p:cond delay="0"/>
                                          </p:stCondLst>
                                        </p:cTn>
                                        <p:tgtEl>
                                          <p:spTgt spid="31745"/>
                                        </p:tgtEl>
                                        <p:attrNameLst>
                                          <p:attrName>style.visibility</p:attrName>
                                        </p:attrNameLst>
                                      </p:cBhvr>
                                      <p:to>
                                        <p:strVal val="visible"/>
                                      </p:to>
                                    </p:set>
                                    <p:anim calcmode="lin" valueType="num">
                                      <p:cBhvr>
                                        <p:cTn id="21" dur="500" fill="hold"/>
                                        <p:tgtEl>
                                          <p:spTgt spid="31745"/>
                                        </p:tgtEl>
                                        <p:attrNameLst>
                                          <p:attrName>ppt_w</p:attrName>
                                        </p:attrNameLst>
                                      </p:cBhvr>
                                      <p:tavLst>
                                        <p:tav tm="0">
                                          <p:val>
                                            <p:strVal val="#ppt_w*0.05"/>
                                          </p:val>
                                        </p:tav>
                                        <p:tav tm="100000">
                                          <p:val>
                                            <p:strVal val="#ppt_w"/>
                                          </p:val>
                                        </p:tav>
                                      </p:tavLst>
                                    </p:anim>
                                    <p:anim calcmode="lin" valueType="num">
                                      <p:cBhvr>
                                        <p:cTn id="22" dur="500" fill="hold"/>
                                        <p:tgtEl>
                                          <p:spTgt spid="31745"/>
                                        </p:tgtEl>
                                        <p:attrNameLst>
                                          <p:attrName>ppt_h</p:attrName>
                                        </p:attrNameLst>
                                      </p:cBhvr>
                                      <p:tavLst>
                                        <p:tav tm="0">
                                          <p:val>
                                            <p:strVal val="#ppt_h"/>
                                          </p:val>
                                        </p:tav>
                                        <p:tav tm="100000">
                                          <p:val>
                                            <p:strVal val="#ppt_h"/>
                                          </p:val>
                                        </p:tav>
                                      </p:tavLst>
                                    </p:anim>
                                    <p:anim calcmode="lin" valueType="num">
                                      <p:cBhvr>
                                        <p:cTn id="23" dur="500" fill="hold"/>
                                        <p:tgtEl>
                                          <p:spTgt spid="31745"/>
                                        </p:tgtEl>
                                        <p:attrNameLst>
                                          <p:attrName>ppt_x</p:attrName>
                                        </p:attrNameLst>
                                      </p:cBhvr>
                                      <p:tavLst>
                                        <p:tav tm="0">
                                          <p:val>
                                            <p:strVal val="#ppt_x-.2"/>
                                          </p:val>
                                        </p:tav>
                                        <p:tav tm="100000">
                                          <p:val>
                                            <p:strVal val="#ppt_x"/>
                                          </p:val>
                                        </p:tav>
                                      </p:tavLst>
                                    </p:anim>
                                    <p:anim calcmode="lin" valueType="num">
                                      <p:cBhvr>
                                        <p:cTn id="24" dur="500" fill="hold"/>
                                        <p:tgtEl>
                                          <p:spTgt spid="31745"/>
                                        </p:tgtEl>
                                        <p:attrNameLst>
                                          <p:attrName>ppt_y</p:attrName>
                                        </p:attrNameLst>
                                      </p:cBhvr>
                                      <p:tavLst>
                                        <p:tav tm="0">
                                          <p:val>
                                            <p:strVal val="#ppt_y"/>
                                          </p:val>
                                        </p:tav>
                                        <p:tav tm="100000">
                                          <p:val>
                                            <p:strVal val="#ppt_y"/>
                                          </p:val>
                                        </p:tav>
                                      </p:tavLst>
                                    </p:anim>
                                    <p:animEffect transition="in" filter="fade">
                                      <p:cBhvr>
                                        <p:cTn id="25" dur="500"/>
                                        <p:tgtEl>
                                          <p:spTgt spid="317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92" grpId="0"/>
      <p:bldP spid="3174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5362" name="Group 9"/>
          <p:cNvGrpSpPr/>
          <p:nvPr/>
        </p:nvGrpSpPr>
        <p:grpSpPr>
          <a:xfrm>
            <a:off x="-2395537" y="1600200"/>
            <a:ext cx="4770437" cy="4824413"/>
            <a:chOff x="-1509" y="1008"/>
            <a:chExt cx="3005" cy="3039"/>
          </a:xfrm>
        </p:grpSpPr>
        <p:sp>
          <p:nvSpPr>
            <p:cNvPr id="186378" name="AutoShape 10"/>
            <p:cNvSpPr>
              <a:spLocks noChangeArrowheads="1"/>
            </p:cNvSpPr>
            <p:nvPr/>
          </p:nvSpPr>
          <p:spPr bwMode="ltGray">
            <a:xfrm rot="5400000">
              <a:off x="-1526" y="1025"/>
              <a:ext cx="3039" cy="3005"/>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1">
              <a:gsLst>
                <a:gs pos="0">
                  <a:schemeClr val="bg2">
                    <a:gamma/>
                    <a:tint val="45490"/>
                    <a:invGamma/>
                  </a:schemeClr>
                </a:gs>
                <a:gs pos="50000">
                  <a:schemeClr val="bg2"/>
                </a:gs>
                <a:gs pos="100000">
                  <a:schemeClr val="bg2">
                    <a:gamma/>
                    <a:tint val="45490"/>
                    <a:invGamma/>
                  </a:schemeClr>
                </a:gs>
              </a:gsLst>
              <a:lin ang="0" scaled="1"/>
            </a:gradFill>
            <a:ln w="9525" algn="ctr">
              <a:no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5383" name="AutoShape 11"/>
            <p:cNvSpPr/>
            <p:nvPr/>
          </p:nvSpPr>
          <p:spPr>
            <a:xfrm rot="5400000" flipH="1">
              <a:off x="-1270" y="1299"/>
              <a:ext cx="2540" cy="2475"/>
            </a:xfrm>
            <a:custGeom>
              <a:avLst/>
              <a:gdLst>
                <a:gd name="txL" fmla="*/ 0 w 21600"/>
                <a:gd name="txT" fmla="*/ 0 h 21600"/>
                <a:gd name="txR" fmla="*/ 21600 w 21600"/>
                <a:gd name="txB" fmla="*/ 7715 h 21600"/>
              </a:gdLst>
              <a:ahLst/>
              <a:cxnLst>
                <a:cxn ang="0">
                  <a:pos x="0" y="0"/>
                </a:cxn>
                <a:cxn ang="0">
                  <a:pos x="0" y="0"/>
                </a:cxn>
                <a:cxn ang="0">
                  <a:pos x="0" y="0"/>
                </a:cxn>
                <a:cxn ang="0">
                  <a:pos x="0" y="0"/>
                </a:cxn>
              </a:cxnLst>
              <a:rect l="txL" t="txT" r="txR" b="txB"/>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solidFill>
              <a:srgbClr val="99CC00">
                <a:alpha val="100000"/>
              </a:srgbClr>
            </a:solidFill>
            <a:ln w="0">
              <a:noFill/>
            </a:ln>
          </p:spPr>
          <p:txBody>
            <a:bodyPr/>
            <a:p>
              <a:endParaRPr lang="zh-CN" altLang="en-US"/>
            </a:p>
          </p:txBody>
        </p:sp>
      </p:grpSp>
      <p:grpSp>
        <p:nvGrpSpPr>
          <p:cNvPr id="15363" name="Group 15"/>
          <p:cNvGrpSpPr/>
          <p:nvPr/>
        </p:nvGrpSpPr>
        <p:grpSpPr>
          <a:xfrm>
            <a:off x="257175" y="388938"/>
            <a:ext cx="6838950" cy="508000"/>
            <a:chOff x="1344" y="2275"/>
            <a:chExt cx="2976" cy="320"/>
          </a:xfrm>
        </p:grpSpPr>
        <p:sp>
          <p:nvSpPr>
            <p:cNvPr id="15374" name="AutoShape 16"/>
            <p:cNvSpPr/>
            <p:nvPr/>
          </p:nvSpPr>
          <p:spPr>
            <a:xfrm>
              <a:off x="1536" y="2275"/>
              <a:ext cx="2784" cy="320"/>
            </a:xfrm>
            <a:prstGeom prst="roundRect">
              <a:avLst>
                <a:gd name="adj" fmla="val 50000"/>
              </a:avLst>
            </a:prstGeom>
            <a:noFill/>
            <a:ln w="28575" cap="flat" cmpd="sng">
              <a:solidFill>
                <a:srgbClr val="99CC00"/>
              </a:solidFill>
              <a:prstDash val="solid"/>
              <a:headEnd type="none" w="med" len="med"/>
              <a:tailEnd type="none" w="med" len="med"/>
            </a:ln>
          </p:spPr>
          <p:txBody>
            <a:bodyPr wrap="none" anchor="ctr"/>
            <a:p>
              <a:pPr eaLnBrk="0" hangingPunct="0"/>
              <a:r>
                <a:rPr lang="zh-CN" altLang="en-US" sz="2800" b="1" dirty="0">
                  <a:solidFill>
                    <a:srgbClr val="000000"/>
                  </a:solidFill>
                  <a:latin typeface="Arial" panose="020B0604020202020204" pitchFamily="34" charset="0"/>
                  <a:ea typeface="宋体" panose="02010600030101010101" pitchFamily="2" charset="-122"/>
                </a:rPr>
                <a:t>合理组织组际互动，增强交往互动实效</a:t>
              </a:r>
              <a:r>
                <a:rPr lang="zh-CN" altLang="en-US" dirty="0">
                  <a:latin typeface="Arial" panose="020B0604020202020204" pitchFamily="34" charset="0"/>
                  <a:ea typeface="宋体" panose="02010600030101010101" pitchFamily="2" charset="-122"/>
                </a:rPr>
                <a:t> </a:t>
              </a:r>
              <a:endParaRPr lang="en-US" altLang="zh-CN" dirty="0">
                <a:latin typeface="Arial" panose="020B0604020202020204" pitchFamily="34" charset="0"/>
                <a:ea typeface="宋体" panose="02010600030101010101" pitchFamily="2" charset="-122"/>
              </a:endParaRPr>
            </a:p>
          </p:txBody>
        </p:sp>
        <p:grpSp>
          <p:nvGrpSpPr>
            <p:cNvPr id="15375" name="Group 17"/>
            <p:cNvGrpSpPr/>
            <p:nvPr/>
          </p:nvGrpSpPr>
          <p:grpSpPr>
            <a:xfrm>
              <a:off x="1344" y="2323"/>
              <a:ext cx="240" cy="240"/>
              <a:chOff x="2078" y="1680"/>
              <a:chExt cx="1615" cy="1615"/>
            </a:xfrm>
          </p:grpSpPr>
          <p:sp>
            <p:nvSpPr>
              <p:cNvPr id="15376" name="Oval 18"/>
              <p:cNvSpPr/>
              <p:nvPr/>
            </p:nvSpPr>
            <p:spPr>
              <a:xfrm>
                <a:off x="2078" y="1680"/>
                <a:ext cx="1615" cy="1615"/>
              </a:xfrm>
              <a:prstGeom prst="ellipse">
                <a:avLst/>
              </a:prstGeom>
              <a:gradFill rotWithShape="1">
                <a:gsLst>
                  <a:gs pos="0">
                    <a:srgbClr val="767676"/>
                  </a:gs>
                  <a:gs pos="50000">
                    <a:srgbClr val="FFFFFF"/>
                  </a:gs>
                  <a:gs pos="100000">
                    <a:srgbClr val="767676"/>
                  </a:gs>
                </a:gsLst>
                <a:lin ang="5400000" scaled="1"/>
                <a:tileRect/>
              </a:gradFill>
              <a:ln w="57150">
                <a:noFill/>
              </a:ln>
            </p:spPr>
            <p:txBody>
              <a:bodyPr wrap="none" anchor="ctr"/>
              <a:p>
                <a:endParaRPr lang="zh-CN" altLang="en-US" dirty="0">
                  <a:latin typeface="Arial" panose="020B0604020202020204" pitchFamily="34" charset="0"/>
                  <a:ea typeface="宋体" panose="02010600030101010101" pitchFamily="2" charset="-122"/>
                </a:endParaRPr>
              </a:p>
            </p:txBody>
          </p:sp>
          <p:sp>
            <p:nvSpPr>
              <p:cNvPr id="15377" name="Oval 19"/>
              <p:cNvSpPr/>
              <p:nvPr/>
            </p:nvSpPr>
            <p:spPr>
              <a:xfrm>
                <a:off x="2170" y="1771"/>
                <a:ext cx="1430" cy="1430"/>
              </a:xfrm>
              <a:prstGeom prst="ellipse">
                <a:avLst/>
              </a:prstGeom>
              <a:gradFill rotWithShape="1">
                <a:gsLst>
                  <a:gs pos="0">
                    <a:srgbClr val="A2A2A2"/>
                  </a:gs>
                  <a:gs pos="50000">
                    <a:srgbClr val="FFFFFF"/>
                  </a:gs>
                  <a:gs pos="100000">
                    <a:srgbClr val="A2A2A2"/>
                  </a:gs>
                </a:gsLst>
                <a:lin ang="0" scaled="1"/>
                <a:tileRect/>
              </a:gradFill>
              <a:ln w="9525">
                <a:noFill/>
              </a:ln>
            </p:spPr>
            <p:txBody>
              <a:bodyPr wrap="none" anchor="ctr"/>
              <a:p>
                <a:endParaRPr lang="zh-CN" altLang="en-US" dirty="0">
                  <a:latin typeface="Arial" panose="020B0604020202020204" pitchFamily="34" charset="0"/>
                  <a:ea typeface="宋体" panose="02010600030101010101" pitchFamily="2" charset="-122"/>
                </a:endParaRPr>
              </a:p>
            </p:txBody>
          </p:sp>
          <p:sp>
            <p:nvSpPr>
              <p:cNvPr id="186388" name="Oval 20"/>
              <p:cNvSpPr>
                <a:spLocks noChangeArrowheads="1"/>
              </p:cNvSpPr>
              <p:nvPr/>
            </p:nvSpPr>
            <p:spPr bwMode="gray">
              <a:xfrm>
                <a:off x="2255" y="1855"/>
                <a:ext cx="1260" cy="1265"/>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ln>
              <a:effectLst/>
            </p:spPr>
            <p:txBody>
              <a:bodyPr wrap="none"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5379" name="Oval 21"/>
              <p:cNvSpPr/>
              <p:nvPr/>
            </p:nvSpPr>
            <p:spPr>
              <a:xfrm>
                <a:off x="2254" y="1856"/>
                <a:ext cx="1262" cy="1264"/>
              </a:xfrm>
              <a:prstGeom prst="ellipse">
                <a:avLst/>
              </a:prstGeom>
              <a:gradFill rotWithShape="1">
                <a:gsLst>
                  <a:gs pos="0">
                    <a:srgbClr val="21B3E1"/>
                  </a:gs>
                  <a:gs pos="100000">
                    <a:srgbClr val="0F5368"/>
                  </a:gs>
                </a:gsLst>
                <a:lin ang="5400000" scaled="1"/>
                <a:tileRect/>
              </a:gradFill>
              <a:ln w="38100">
                <a:noFill/>
              </a:ln>
            </p:spPr>
            <p:txBody>
              <a:bodyPr wrap="none" anchor="ctr">
                <a:spAutoFit/>
              </a:bodyPr>
              <a:p>
                <a:endParaRPr lang="zh-CN" altLang="en-US" dirty="0">
                  <a:latin typeface="Arial" panose="020B0604020202020204" pitchFamily="34" charset="0"/>
                  <a:ea typeface="宋体" panose="02010600030101010101" pitchFamily="2" charset="-122"/>
                </a:endParaRPr>
              </a:p>
            </p:txBody>
          </p:sp>
          <p:sp>
            <p:nvSpPr>
              <p:cNvPr id="186390" name="Oval 22"/>
              <p:cNvSpPr>
                <a:spLocks noChangeArrowheads="1"/>
              </p:cNvSpPr>
              <p:nvPr/>
            </p:nvSpPr>
            <p:spPr bwMode="gray">
              <a:xfrm>
                <a:off x="2338" y="1936"/>
                <a:ext cx="1088" cy="11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ln>
              <a:effectLst/>
            </p:spPr>
            <p:txBody>
              <a:bodyPr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5381" name="Oval 23"/>
              <p:cNvSpPr/>
              <p:nvPr/>
            </p:nvSpPr>
            <p:spPr>
              <a:xfrm>
                <a:off x="2337" y="1939"/>
                <a:ext cx="1096" cy="1098"/>
              </a:xfrm>
              <a:prstGeom prst="ellipse">
                <a:avLst/>
              </a:prstGeom>
              <a:gradFill rotWithShape="1">
                <a:gsLst>
                  <a:gs pos="0">
                    <a:srgbClr val="21B3E1"/>
                  </a:gs>
                  <a:gs pos="100000">
                    <a:srgbClr val="10576D"/>
                  </a:gs>
                </a:gsLst>
                <a:lin ang="2700000" scaled="1"/>
                <a:tileRect/>
              </a:gradFill>
              <a:ln w="38100">
                <a:noFill/>
              </a:ln>
            </p:spPr>
            <p:txBody>
              <a:bodyPr anchor="ctr">
                <a:spAutoFit/>
              </a:bodyPr>
              <a:p>
                <a:endParaRPr lang="zh-CN" altLang="en-US" dirty="0">
                  <a:latin typeface="Arial" panose="020B0604020202020204" pitchFamily="34" charset="0"/>
                  <a:ea typeface="宋体" panose="02010600030101010101" pitchFamily="2" charset="-122"/>
                </a:endParaRPr>
              </a:p>
            </p:txBody>
          </p:sp>
        </p:grpSp>
      </p:grpSp>
      <p:sp>
        <p:nvSpPr>
          <p:cNvPr id="15364" name="Text Box 24"/>
          <p:cNvSpPr txBox="1"/>
          <p:nvPr/>
        </p:nvSpPr>
        <p:spPr>
          <a:xfrm>
            <a:off x="0" y="3070225"/>
            <a:ext cx="1863725" cy="1258888"/>
          </a:xfrm>
          <a:prstGeom prst="rect">
            <a:avLst/>
          </a:prstGeom>
          <a:noFill/>
          <a:ln w="9525">
            <a:noFill/>
          </a:ln>
        </p:spPr>
        <p:txBody>
          <a:bodyPr>
            <a:spAutoFit/>
          </a:bodyPr>
          <a:p>
            <a:pPr eaLnBrk="0" hangingPunct="0">
              <a:lnSpc>
                <a:spcPct val="125000"/>
              </a:lnSpc>
            </a:pPr>
            <a:r>
              <a:rPr lang="zh-CN" altLang="en-US" sz="3200" b="1" dirty="0">
                <a:solidFill>
                  <a:srgbClr val="FF0000"/>
                </a:solidFill>
                <a:latin typeface="Arial" panose="020B0604020202020204" pitchFamily="34" charset="0"/>
                <a:ea typeface="宋体" panose="02010600030101010101" pitchFamily="2" charset="-122"/>
              </a:rPr>
              <a:t>组际交流</a:t>
            </a:r>
            <a:endParaRPr lang="zh-CN" altLang="en-US" sz="3200" b="1" dirty="0">
              <a:solidFill>
                <a:srgbClr val="FF0000"/>
              </a:solidFill>
              <a:latin typeface="Arial" panose="020B0604020202020204" pitchFamily="34" charset="0"/>
              <a:ea typeface="宋体" panose="02010600030101010101" pitchFamily="2" charset="-122"/>
            </a:endParaRPr>
          </a:p>
          <a:p>
            <a:pPr eaLnBrk="0" hangingPunct="0">
              <a:lnSpc>
                <a:spcPct val="125000"/>
              </a:lnSpc>
            </a:pPr>
            <a:r>
              <a:rPr lang="zh-CN" altLang="en-US" sz="3200" b="1" dirty="0">
                <a:solidFill>
                  <a:srgbClr val="FF0000"/>
                </a:solidFill>
                <a:latin typeface="Arial" panose="020B0604020202020204" pitchFamily="34" charset="0"/>
                <a:ea typeface="宋体" panose="02010600030101010101" pitchFamily="2" charset="-122"/>
              </a:rPr>
              <a:t>有推进</a:t>
            </a:r>
            <a:endParaRPr lang="zh-CN" altLang="en-US" sz="3200" b="1" dirty="0">
              <a:solidFill>
                <a:srgbClr val="FF0000"/>
              </a:solidFill>
              <a:latin typeface="Arial" panose="020B0604020202020204" pitchFamily="34" charset="0"/>
              <a:ea typeface="宋体" panose="02010600030101010101" pitchFamily="2" charset="-122"/>
            </a:endParaRPr>
          </a:p>
        </p:txBody>
      </p:sp>
      <p:grpSp>
        <p:nvGrpSpPr>
          <p:cNvPr id="5" name="Group 107"/>
          <p:cNvGrpSpPr/>
          <p:nvPr/>
        </p:nvGrpSpPr>
        <p:grpSpPr>
          <a:xfrm>
            <a:off x="2098675" y="1138238"/>
            <a:ext cx="7045325" cy="1114425"/>
            <a:chOff x="1490" y="2502"/>
            <a:chExt cx="4438" cy="745"/>
          </a:xfrm>
        </p:grpSpPr>
        <p:sp>
          <p:nvSpPr>
            <p:cNvPr id="29699" name="AutoShape 4"/>
            <p:cNvSpPr>
              <a:spLocks noChangeArrowheads="1"/>
            </p:cNvSpPr>
            <p:nvPr/>
          </p:nvSpPr>
          <p:spPr bwMode="auto">
            <a:xfrm>
              <a:off x="1490" y="2502"/>
              <a:ext cx="4062" cy="745"/>
            </a:xfrm>
            <a:prstGeom prst="roundRect">
              <a:avLst>
                <a:gd name="adj" fmla="val 10889"/>
              </a:avLst>
            </a:prstGeom>
            <a:gradFill rotWithShape="1">
              <a:gsLst>
                <a:gs pos="0">
                  <a:srgbClr val="F3F3F3"/>
                </a:gs>
                <a:gs pos="50000">
                  <a:srgbClr val="DDDDDD"/>
                </a:gs>
                <a:gs pos="100000">
                  <a:srgbClr val="F3F3F3"/>
                </a:gs>
              </a:gsLst>
              <a:lin ang="18900000" scaled="1"/>
            </a:gradFill>
            <a:ln w="38100">
              <a:solidFill>
                <a:srgbClr val="FFFFFF"/>
              </a:solidFill>
              <a:round/>
            </a:ln>
            <a:effectLst>
              <a:outerShdw dist="135003" dir="2928844" algn="ctr" rotWithShape="0">
                <a:srgbClr val="000000">
                  <a:alpha val="50000"/>
                </a:srgbClr>
              </a:outerShdw>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36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15368" name="AutoShape 6"/>
            <p:cNvSpPr/>
            <p:nvPr/>
          </p:nvSpPr>
          <p:spPr>
            <a:xfrm>
              <a:off x="1581" y="2552"/>
              <a:ext cx="891" cy="670"/>
            </a:xfrm>
            <a:prstGeom prst="roundRect">
              <a:avLst>
                <a:gd name="adj" fmla="val 11921"/>
              </a:avLst>
            </a:prstGeom>
            <a:gradFill rotWithShape="1">
              <a:gsLst>
                <a:gs pos="0">
                  <a:srgbClr val="8DDA62"/>
                </a:gs>
                <a:gs pos="100000">
                  <a:srgbClr val="629844"/>
                </a:gs>
              </a:gsLst>
              <a:lin ang="5400000" scaled="1"/>
              <a:tileRect/>
            </a:gradFill>
            <a:ln w="38100" cap="flat" cmpd="sng">
              <a:solidFill>
                <a:srgbClr val="FFFFFF"/>
              </a:solidFill>
              <a:prstDash val="solid"/>
              <a:headEnd type="none" w="med" len="med"/>
              <a:tailEnd type="none" w="med" len="med"/>
            </a:ln>
          </p:spPr>
          <p:txBody>
            <a:bodyPr wrap="none" anchor="ctr"/>
            <a:p>
              <a:endParaRPr lang="zh-CN" altLang="en-US" dirty="0">
                <a:latin typeface="Arial" panose="020B0604020202020204" pitchFamily="34" charset="0"/>
                <a:ea typeface="黑体" panose="02010609060101010101" pitchFamily="49" charset="-122"/>
              </a:endParaRPr>
            </a:p>
          </p:txBody>
        </p:sp>
        <p:grpSp>
          <p:nvGrpSpPr>
            <p:cNvPr id="15369" name="Group 5"/>
            <p:cNvGrpSpPr/>
            <p:nvPr/>
          </p:nvGrpSpPr>
          <p:grpSpPr>
            <a:xfrm>
              <a:off x="1632" y="2559"/>
              <a:ext cx="448" cy="462"/>
              <a:chOff x="0" y="-198575"/>
              <a:chExt cx="566928" cy="735023"/>
            </a:xfrm>
          </p:grpSpPr>
          <p:pic>
            <p:nvPicPr>
              <p:cNvPr id="15372" name="Freeform 7"/>
              <p:cNvPicPr/>
              <p:nvPr/>
            </p:nvPicPr>
            <p:blipFill>
              <a:blip r:embed="rId1"/>
              <a:stretch>
                <a:fillRect/>
              </a:stretch>
            </p:blipFill>
            <p:spPr>
              <a:xfrm>
                <a:off x="0" y="0"/>
                <a:ext cx="566928" cy="536448"/>
              </a:xfrm>
              <a:prstGeom prst="rect">
                <a:avLst/>
              </a:prstGeom>
              <a:noFill/>
              <a:ln w="9525">
                <a:noFill/>
              </a:ln>
            </p:spPr>
          </p:pic>
          <p:sp>
            <p:nvSpPr>
              <p:cNvPr id="15373" name="Text Box 7"/>
              <p:cNvSpPr txBox="1"/>
              <p:nvPr/>
            </p:nvSpPr>
            <p:spPr>
              <a:xfrm>
                <a:off x="3739" y="-198575"/>
                <a:ext cx="562801" cy="533688"/>
              </a:xfrm>
              <a:prstGeom prst="rect">
                <a:avLst/>
              </a:prstGeom>
              <a:noFill/>
              <a:ln w="9525">
                <a:noFill/>
              </a:ln>
            </p:spPr>
            <p:txBody>
              <a:bodyPr/>
              <a:p>
                <a:endParaRPr lang="zh-CN" altLang="en-US" dirty="0">
                  <a:latin typeface="Arial" panose="020B0604020202020204" pitchFamily="34" charset="0"/>
                  <a:ea typeface="黑体" panose="02010609060101010101" pitchFamily="49" charset="-122"/>
                </a:endParaRPr>
              </a:p>
            </p:txBody>
          </p:sp>
        </p:grpSp>
        <p:sp>
          <p:nvSpPr>
            <p:cNvPr id="29704" name="Text Box 8"/>
            <p:cNvSpPr txBox="1">
              <a:spLocks noChangeArrowheads="1"/>
            </p:cNvSpPr>
            <p:nvPr/>
          </p:nvSpPr>
          <p:spPr bwMode="auto">
            <a:xfrm>
              <a:off x="1584" y="2661"/>
              <a:ext cx="907" cy="386"/>
            </a:xfrm>
            <a:prstGeom prst="rect">
              <a:avLst/>
            </a:prstGeom>
            <a:noFill/>
            <a:ln w="9525">
              <a:noFill/>
              <a:miter lim="800000"/>
            </a:ln>
          </p:spPr>
          <p:txBody>
            <a:bodyPr>
              <a:spAutoFit/>
            </a:bodyPr>
            <a:lstStyle/>
            <a:p>
              <a:pPr marR="0" algn="ctr" defTabSz="914400" eaLnBrk="0" hangingPunct="0">
                <a:buClrTx/>
                <a:buSzTx/>
                <a:buFontTx/>
                <a:buNone/>
                <a:defRPr/>
              </a:pPr>
              <a:r>
                <a:rPr kumimoji="0" lang="zh-CN" altLang="en-US" sz="3200" b="1" kern="1200" cap="none" spc="0" normalizeH="0" baseline="0" noProof="0" dirty="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rPr>
                <a:t>教师</a:t>
              </a:r>
              <a:endParaRPr kumimoji="0" lang="zh-CN" altLang="en-US" sz="3200" b="1" kern="1200" cap="none" spc="0" normalizeH="0" baseline="0" noProof="0" dirty="0">
                <a:solidFill>
                  <a:srgbClr val="FFFFFF"/>
                </a:solidFill>
                <a:effectLst>
                  <a:outerShdw blurRad="38100" dist="38100" dir="2700000" algn="tl">
                    <a:srgbClr val="C0C0C0"/>
                  </a:outerShdw>
                </a:effectLst>
                <a:latin typeface="Arial" panose="020B0604020202020204" pitchFamily="34" charset="0"/>
                <a:ea typeface="宋体" panose="02010600030101010101" pitchFamily="2" charset="-122"/>
                <a:cs typeface="+mn-cs"/>
              </a:endParaRPr>
            </a:p>
          </p:txBody>
        </p:sp>
        <p:sp>
          <p:nvSpPr>
            <p:cNvPr id="15371" name="Text Box 9"/>
            <p:cNvSpPr txBox="1"/>
            <p:nvPr/>
          </p:nvSpPr>
          <p:spPr>
            <a:xfrm>
              <a:off x="2528" y="2668"/>
              <a:ext cx="3400" cy="428"/>
            </a:xfrm>
            <a:prstGeom prst="rect">
              <a:avLst/>
            </a:prstGeom>
            <a:noFill/>
            <a:ln w="9525">
              <a:noFill/>
            </a:ln>
          </p:spPr>
          <p:txBody>
            <a:bodyPr>
              <a:spAutoFit/>
            </a:bodyPr>
            <a:p>
              <a:pPr eaLnBrk="0" hangingPunct="0"/>
              <a:r>
                <a:rPr lang="zh-CN" altLang="en-US" sz="3600" b="1" dirty="0">
                  <a:solidFill>
                    <a:srgbClr val="000000"/>
                  </a:solidFill>
                  <a:latin typeface="Arial" panose="020B0604020202020204" pitchFamily="34" charset="0"/>
                  <a:ea typeface="宋体" panose="02010600030101010101" pitchFamily="2" charset="-122"/>
                </a:rPr>
                <a:t>有敏感意识和捕捉能力</a:t>
              </a:r>
              <a:endParaRPr lang="zh-CN" altLang="en-US" sz="3600" b="1" dirty="0">
                <a:solidFill>
                  <a:srgbClr val="000000"/>
                </a:solidFill>
                <a:latin typeface="Arial" panose="020B0604020202020204" pitchFamily="34" charset="0"/>
                <a:ea typeface="宋体" panose="02010600030101010101" pitchFamily="2" charset="-122"/>
              </a:endParaRPr>
            </a:p>
          </p:txBody>
        </p:sp>
      </p:grpSp>
      <p:sp>
        <p:nvSpPr>
          <p:cNvPr id="9249" name="Rectangle 33"/>
          <p:cNvSpPr/>
          <p:nvPr/>
        </p:nvSpPr>
        <p:spPr>
          <a:xfrm>
            <a:off x="2381250" y="2538413"/>
            <a:ext cx="6762750" cy="3478212"/>
          </a:xfrm>
          <a:prstGeom prst="rect">
            <a:avLst/>
          </a:prstGeom>
          <a:noFill/>
          <a:ln w="9525">
            <a:noFill/>
          </a:ln>
        </p:spPr>
        <p:txBody>
          <a:bodyPr anchor="ctr">
            <a:spAutoFit/>
          </a:bodyPr>
          <a:p>
            <a:pPr indent="304800" eaLnBrk="0" hangingPunct="0"/>
            <a:r>
              <a:rPr lang="zh-CN" altLang="en-US" sz="2000" dirty="0">
                <a:solidFill>
                  <a:srgbClr val="000000"/>
                </a:solidFill>
                <a:latin typeface="宋体" panose="02010600030101010101" pitchFamily="2" charset="-122"/>
                <a:ea typeface="宋体" panose="02010600030101010101" pitchFamily="2" charset="-122"/>
              </a:rPr>
              <a:t>  首先，教师在教学前可以对课堂教学中，教师应该对交流方式、程序等做出规划和安排：如怎样组织开放式交流，怎样做到有向聚焦，推向纵深，怎样在充分的交流过程中达成教学目标等。</a:t>
            </a:r>
            <a:endParaRPr lang="zh-CN" altLang="en-US" sz="2000" dirty="0">
              <a:latin typeface="宋体" panose="02010600030101010101" pitchFamily="2" charset="-122"/>
              <a:ea typeface="宋体" panose="02010600030101010101" pitchFamily="2" charset="-122"/>
            </a:endParaRPr>
          </a:p>
          <a:p>
            <a:pPr indent="304800" eaLnBrk="0" hangingPunct="0"/>
            <a:r>
              <a:rPr lang="zh-CN" altLang="en-US" sz="2000" dirty="0">
                <a:solidFill>
                  <a:srgbClr val="000000"/>
                </a:solidFill>
                <a:latin typeface="宋体" panose="02010600030101010101" pitchFamily="2" charset="-122"/>
                <a:ea typeface="宋体" panose="02010600030101010101" pitchFamily="2" charset="-122"/>
              </a:rPr>
              <a:t>  其次，课堂教学中，教师要有一颗敏感的心，善于敏锐地捕捉学生交流时呈现的资源与问题。并不失时机地提出有关重点、难点的问题，引导各小组围绕中心，突出重点，开展交流，并适时进行点评。教师的提升、导向必须基于学生已有的理解基础和存在问题，基于教师自身对教学内容及目标的正确解读，而不能用简单化的抽象和错误的抽象使教师的提升和学生的学习呈断裂结构。</a:t>
            </a:r>
            <a:endParaRPr lang="zh-CN" altLang="en-US" sz="2000" dirty="0">
              <a:latin typeface="宋体" panose="02010600030101010101" pitchFamily="2" charset="-122"/>
              <a:ea typeface="宋体" panose="02010600030101010101" pitchFamily="2" charset="-12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4" presetClass="entr" presetSubtype="0" accel="100000" fill="hold" grpId="0" nodeType="clickEffect">
                                  <p:stCondLst>
                                    <p:cond delay="0"/>
                                  </p:stCondLst>
                                  <p:childTnLst>
                                    <p:set>
                                      <p:cBhvr>
                                        <p:cTn id="10" dur="1" fill="hold">
                                          <p:stCondLst>
                                            <p:cond delay="0"/>
                                          </p:stCondLst>
                                        </p:cTn>
                                        <p:tgtEl>
                                          <p:spTgt spid="9249"/>
                                        </p:tgtEl>
                                        <p:attrNameLst>
                                          <p:attrName>style.visibility</p:attrName>
                                        </p:attrNameLst>
                                      </p:cBhvr>
                                      <p:to>
                                        <p:strVal val="visible"/>
                                      </p:to>
                                    </p:set>
                                    <p:anim calcmode="lin" valueType="num">
                                      <p:cBhvr>
                                        <p:cTn id="11" dur="500" fill="hold"/>
                                        <p:tgtEl>
                                          <p:spTgt spid="9249"/>
                                        </p:tgtEl>
                                        <p:attrNameLst>
                                          <p:attrName>ppt_w</p:attrName>
                                        </p:attrNameLst>
                                      </p:cBhvr>
                                      <p:tavLst>
                                        <p:tav tm="0">
                                          <p:val>
                                            <p:strVal val="#ppt_w*0.05"/>
                                          </p:val>
                                        </p:tav>
                                        <p:tav tm="100000">
                                          <p:val>
                                            <p:strVal val="#ppt_w"/>
                                          </p:val>
                                        </p:tav>
                                      </p:tavLst>
                                    </p:anim>
                                    <p:anim calcmode="lin" valueType="num">
                                      <p:cBhvr>
                                        <p:cTn id="12" dur="500" fill="hold"/>
                                        <p:tgtEl>
                                          <p:spTgt spid="9249"/>
                                        </p:tgtEl>
                                        <p:attrNameLst>
                                          <p:attrName>ppt_h</p:attrName>
                                        </p:attrNameLst>
                                      </p:cBhvr>
                                      <p:tavLst>
                                        <p:tav tm="0">
                                          <p:val>
                                            <p:strVal val="#ppt_h"/>
                                          </p:val>
                                        </p:tav>
                                        <p:tav tm="100000">
                                          <p:val>
                                            <p:strVal val="#ppt_h"/>
                                          </p:val>
                                        </p:tav>
                                      </p:tavLst>
                                    </p:anim>
                                    <p:anim calcmode="lin" valueType="num">
                                      <p:cBhvr>
                                        <p:cTn id="13" dur="500" fill="hold"/>
                                        <p:tgtEl>
                                          <p:spTgt spid="9249"/>
                                        </p:tgtEl>
                                        <p:attrNameLst>
                                          <p:attrName>ppt_x</p:attrName>
                                        </p:attrNameLst>
                                      </p:cBhvr>
                                      <p:tavLst>
                                        <p:tav tm="0">
                                          <p:val>
                                            <p:strVal val="#ppt_x-.2"/>
                                          </p:val>
                                        </p:tav>
                                        <p:tav tm="100000">
                                          <p:val>
                                            <p:strVal val="#ppt_x"/>
                                          </p:val>
                                        </p:tav>
                                      </p:tavLst>
                                    </p:anim>
                                    <p:anim calcmode="lin" valueType="num">
                                      <p:cBhvr>
                                        <p:cTn id="14" dur="500" fill="hold"/>
                                        <p:tgtEl>
                                          <p:spTgt spid="9249"/>
                                        </p:tgtEl>
                                        <p:attrNameLst>
                                          <p:attrName>ppt_y</p:attrName>
                                        </p:attrNameLst>
                                      </p:cBhvr>
                                      <p:tavLst>
                                        <p:tav tm="0">
                                          <p:val>
                                            <p:strVal val="#ppt_y"/>
                                          </p:val>
                                        </p:tav>
                                        <p:tav tm="100000">
                                          <p:val>
                                            <p:strVal val="#ppt_y"/>
                                          </p:val>
                                        </p:tav>
                                      </p:tavLst>
                                    </p:anim>
                                    <p:animEffect transition="in" filter="fade">
                                      <p:cBhvr>
                                        <p:cTn id="15" dur="500"/>
                                        <p:tgtEl>
                                          <p:spTgt spid="92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4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Rectangle 2"/>
          <p:cNvSpPr>
            <a:spLocks noGrp="1"/>
          </p:cNvSpPr>
          <p:nvPr>
            <p:ph type="title"/>
          </p:nvPr>
        </p:nvSpPr>
        <p:spPr>
          <a:xfrm>
            <a:off x="393700" y="285750"/>
            <a:ext cx="2509838" cy="757238"/>
          </a:xfrm>
        </p:spPr>
        <p:txBody>
          <a:bodyPr vert="horz" wrap="square" lIns="91440" tIns="45720" rIns="91440" bIns="45720" anchor="ctr"/>
          <a:p>
            <a:pPr eaLnBrk="1" hangingPunct="1"/>
            <a:r>
              <a:rPr lang="zh-CN" altLang="en-US" sz="2800" dirty="0">
                <a:solidFill>
                  <a:srgbClr val="FFFF00"/>
                </a:solidFill>
                <a:ea typeface="宋体" panose="02010600030101010101" pitchFamily="2" charset="-122"/>
              </a:rPr>
              <a:t>主要观课视角：</a:t>
            </a:r>
            <a:endParaRPr lang="zh-CN" altLang="en-US" sz="2800" dirty="0">
              <a:solidFill>
                <a:srgbClr val="FFFF00"/>
              </a:solidFill>
              <a:ea typeface="宋体" panose="02010600030101010101" pitchFamily="2" charset="-122"/>
            </a:endParaRPr>
          </a:p>
        </p:txBody>
      </p:sp>
      <p:sp>
        <p:nvSpPr>
          <p:cNvPr id="16387" name="Rectangle 1"/>
          <p:cNvSpPr/>
          <p:nvPr/>
        </p:nvSpPr>
        <p:spPr>
          <a:xfrm>
            <a:off x="276225" y="1450975"/>
            <a:ext cx="8562975" cy="4473575"/>
          </a:xfrm>
          <a:prstGeom prst="rect">
            <a:avLst/>
          </a:prstGeom>
          <a:noFill/>
          <a:ln w="9525">
            <a:noFill/>
          </a:ln>
        </p:spPr>
        <p:txBody>
          <a:bodyPr anchor="ctr">
            <a:spAutoFit/>
          </a:bodyPr>
          <a:p>
            <a:pPr latinLnBrk="1"/>
            <a:r>
              <a:rPr lang="zh-CN" altLang="zh-CN" sz="2400" b="1" dirty="0">
                <a:solidFill>
                  <a:srgbClr val="F26D00"/>
                </a:solidFill>
                <a:latin typeface="宋体" panose="02010600030101010101" pitchFamily="2" charset="-122"/>
                <a:ea typeface="宋体" panose="02010600030101010101" pitchFamily="2" charset="-122"/>
              </a:rPr>
              <a:t>视角</a:t>
            </a:r>
            <a:r>
              <a:rPr lang="en-US" altLang="zh-CN" sz="2400" b="1" dirty="0">
                <a:solidFill>
                  <a:srgbClr val="F26D00"/>
                </a:solidFill>
                <a:latin typeface="宋体" panose="02010600030101010101" pitchFamily="2" charset="-122"/>
                <a:ea typeface="宋体" panose="02010600030101010101" pitchFamily="2" charset="-122"/>
              </a:rPr>
              <a:t>1——</a:t>
            </a:r>
            <a:r>
              <a:rPr lang="zh-CN" altLang="en-US" sz="2400" b="1" dirty="0">
                <a:solidFill>
                  <a:srgbClr val="F26D00"/>
                </a:solidFill>
                <a:latin typeface="宋体" panose="02010600030101010101" pitchFamily="2" charset="-122"/>
                <a:ea typeface="宋体" panose="02010600030101010101" pitchFamily="2" charset="-122"/>
              </a:rPr>
              <a:t>目标定位：</a:t>
            </a:r>
            <a:r>
              <a:rPr lang="zh-CN" altLang="zh-CN" sz="2400" dirty="0">
                <a:solidFill>
                  <a:srgbClr val="003366"/>
                </a:solidFill>
                <a:latin typeface="宋体" panose="02010600030101010101" pitchFamily="2" charset="-122"/>
                <a:ea typeface="宋体" panose="02010600030101010101" pitchFamily="2" charset="-122"/>
              </a:rPr>
              <a:t>从课堂上整体看板块设计是否在理解教材</a:t>
            </a:r>
            <a:r>
              <a:rPr lang="zh-CN" altLang="en-US" sz="2400" dirty="0">
                <a:solidFill>
                  <a:srgbClr val="003366"/>
                </a:solidFill>
                <a:latin typeface="宋体" panose="02010600030101010101" pitchFamily="2" charset="-122"/>
                <a:ea typeface="宋体" panose="02010600030101010101" pitchFamily="2" charset="-122"/>
              </a:rPr>
              <a:t>和分析学情</a:t>
            </a:r>
            <a:r>
              <a:rPr lang="zh-CN" altLang="zh-CN" sz="2400" dirty="0">
                <a:solidFill>
                  <a:srgbClr val="003366"/>
                </a:solidFill>
                <a:latin typeface="宋体" panose="02010600030101010101" pitchFamily="2" charset="-122"/>
                <a:ea typeface="宋体" panose="02010600030101010101" pitchFamily="2" charset="-122"/>
              </a:rPr>
              <a:t>的基础上合理、清晰建构，亦即知识性的目标定位是否恰当。</a:t>
            </a:r>
            <a:endParaRPr lang="zh-CN" altLang="zh-CN" sz="2400" dirty="0">
              <a:solidFill>
                <a:srgbClr val="003366"/>
              </a:solidFill>
              <a:latin typeface="宋体" panose="02010600030101010101" pitchFamily="2" charset="-122"/>
              <a:ea typeface="宋体" panose="02010600030101010101" pitchFamily="2" charset="-122"/>
            </a:endParaRPr>
          </a:p>
          <a:p>
            <a:pPr latinLnBrk="1"/>
            <a:r>
              <a:rPr lang="zh-CN" altLang="zh-CN" sz="2400" b="1" dirty="0">
                <a:solidFill>
                  <a:srgbClr val="F26D00"/>
                </a:solidFill>
                <a:latin typeface="宋体" panose="02010600030101010101" pitchFamily="2" charset="-122"/>
                <a:ea typeface="宋体" panose="02010600030101010101" pitchFamily="2" charset="-122"/>
              </a:rPr>
              <a:t>视角</a:t>
            </a:r>
            <a:r>
              <a:rPr lang="en-US" altLang="zh-CN" sz="2400" b="1" dirty="0">
                <a:solidFill>
                  <a:srgbClr val="F26D00"/>
                </a:solidFill>
                <a:latin typeface="宋体" panose="02010600030101010101" pitchFamily="2" charset="-122"/>
                <a:ea typeface="宋体" panose="02010600030101010101" pitchFamily="2" charset="-122"/>
              </a:rPr>
              <a:t>2——</a:t>
            </a:r>
            <a:r>
              <a:rPr lang="zh-CN" altLang="en-US" sz="2400" b="1" dirty="0">
                <a:solidFill>
                  <a:srgbClr val="F26D00"/>
                </a:solidFill>
                <a:latin typeface="宋体" panose="02010600030101010101" pitchFamily="2" charset="-122"/>
                <a:ea typeface="宋体" panose="02010600030101010101" pitchFamily="2" charset="-122"/>
              </a:rPr>
              <a:t>任务设计：</a:t>
            </a:r>
            <a:r>
              <a:rPr lang="zh-CN" altLang="zh-CN" sz="2400" dirty="0">
                <a:solidFill>
                  <a:srgbClr val="003366"/>
                </a:solidFill>
                <a:latin typeface="宋体" panose="02010600030101010101" pitchFamily="2" charset="-122"/>
                <a:ea typeface="宋体" panose="02010600030101010101" pitchFamily="2" charset="-122"/>
              </a:rPr>
              <a:t>课堂上观察教师在每一板块中设计的任务性问题是否符合学生认知、是否清晰呈现。</a:t>
            </a:r>
            <a:endParaRPr lang="zh-CN" altLang="zh-CN" sz="2400" dirty="0">
              <a:solidFill>
                <a:srgbClr val="003366"/>
              </a:solidFill>
              <a:latin typeface="宋体" panose="02010600030101010101" pitchFamily="2" charset="-122"/>
              <a:ea typeface="宋体" panose="02010600030101010101" pitchFamily="2" charset="-122"/>
            </a:endParaRPr>
          </a:p>
          <a:p>
            <a:pPr latinLnBrk="1"/>
            <a:r>
              <a:rPr lang="zh-CN" altLang="zh-CN" sz="2400" b="1" dirty="0">
                <a:solidFill>
                  <a:srgbClr val="F26D00"/>
                </a:solidFill>
                <a:latin typeface="宋体" panose="02010600030101010101" pitchFamily="2" charset="-122"/>
                <a:ea typeface="宋体" panose="02010600030101010101" pitchFamily="2" charset="-122"/>
              </a:rPr>
              <a:t>视角</a:t>
            </a:r>
            <a:r>
              <a:rPr lang="en-US" altLang="zh-CN" sz="2400" b="1" dirty="0">
                <a:solidFill>
                  <a:srgbClr val="F26D00"/>
                </a:solidFill>
                <a:latin typeface="宋体" panose="02010600030101010101" pitchFamily="2" charset="-122"/>
                <a:ea typeface="宋体" panose="02010600030101010101" pitchFamily="2" charset="-122"/>
              </a:rPr>
              <a:t>3——</a:t>
            </a:r>
            <a:r>
              <a:rPr lang="zh-CN" altLang="en-US" sz="2400" b="1" dirty="0">
                <a:solidFill>
                  <a:srgbClr val="F26D00"/>
                </a:solidFill>
                <a:latin typeface="宋体" panose="02010600030101010101" pitchFamily="2" charset="-122"/>
                <a:ea typeface="宋体" panose="02010600030101010101" pitchFamily="2" charset="-122"/>
              </a:rPr>
              <a:t>学习方式：</a:t>
            </a:r>
            <a:r>
              <a:rPr lang="zh-CN" altLang="zh-CN" sz="2400" dirty="0">
                <a:solidFill>
                  <a:srgbClr val="003366"/>
                </a:solidFill>
                <a:latin typeface="宋体" panose="02010600030101010101" pitchFamily="2" charset="-122"/>
                <a:ea typeface="宋体" panose="02010600030101010101" pitchFamily="2" charset="-122"/>
              </a:rPr>
              <a:t>针对每一任务性问题，教师所选择的学生学习方式（活动方式）是否匹配、是否</a:t>
            </a:r>
            <a:r>
              <a:rPr lang="zh-CN" altLang="en-US" sz="2400" dirty="0">
                <a:solidFill>
                  <a:srgbClr val="003366"/>
                </a:solidFill>
                <a:latin typeface="宋体" panose="02010600030101010101" pitchFamily="2" charset="-122"/>
                <a:ea typeface="宋体" panose="02010600030101010101" pitchFamily="2" charset="-122"/>
              </a:rPr>
              <a:t>灵活</a:t>
            </a:r>
            <a:r>
              <a:rPr lang="zh-CN" altLang="zh-CN" sz="2400" dirty="0">
                <a:solidFill>
                  <a:srgbClr val="003366"/>
                </a:solidFill>
                <a:latin typeface="宋体" panose="02010600030101010101" pitchFamily="2" charset="-122"/>
                <a:ea typeface="宋体" panose="02010600030101010101" pitchFamily="2" charset="-122"/>
              </a:rPr>
              <a:t>多样，学生是否积极参与。</a:t>
            </a:r>
            <a:endParaRPr lang="zh-CN" altLang="zh-CN" sz="2400" dirty="0">
              <a:solidFill>
                <a:srgbClr val="003366"/>
              </a:solidFill>
              <a:latin typeface="宋体" panose="02010600030101010101" pitchFamily="2" charset="-122"/>
              <a:ea typeface="宋体" panose="02010600030101010101" pitchFamily="2" charset="-122"/>
            </a:endParaRPr>
          </a:p>
          <a:p>
            <a:pPr latinLnBrk="1"/>
            <a:r>
              <a:rPr lang="zh-CN" altLang="zh-CN" sz="2400" b="1" dirty="0">
                <a:solidFill>
                  <a:srgbClr val="F26D00"/>
                </a:solidFill>
                <a:latin typeface="宋体" panose="02010600030101010101" pitchFamily="2" charset="-122"/>
                <a:ea typeface="宋体" panose="02010600030101010101" pitchFamily="2" charset="-122"/>
              </a:rPr>
              <a:t>视角</a:t>
            </a:r>
            <a:r>
              <a:rPr lang="en-US" altLang="zh-CN" sz="2400" b="1" dirty="0">
                <a:solidFill>
                  <a:srgbClr val="F26D00"/>
                </a:solidFill>
                <a:latin typeface="宋体" panose="02010600030101010101" pitchFamily="2" charset="-122"/>
                <a:ea typeface="宋体" panose="02010600030101010101" pitchFamily="2" charset="-122"/>
              </a:rPr>
              <a:t>4——</a:t>
            </a:r>
            <a:r>
              <a:rPr lang="zh-CN" altLang="en-US" sz="2400" b="1" dirty="0">
                <a:solidFill>
                  <a:srgbClr val="F26D00"/>
                </a:solidFill>
                <a:latin typeface="宋体" panose="02010600030101010101" pitchFamily="2" charset="-122"/>
                <a:ea typeface="宋体" panose="02010600030101010101" pitchFamily="2" charset="-122"/>
              </a:rPr>
              <a:t>互动推进：</a:t>
            </a:r>
            <a:r>
              <a:rPr lang="zh-CN" altLang="zh-CN" sz="2400" dirty="0">
                <a:solidFill>
                  <a:srgbClr val="003366"/>
                </a:solidFill>
                <a:latin typeface="宋体" panose="02010600030101010101" pitchFamily="2" charset="-122"/>
                <a:ea typeface="宋体" panose="02010600030101010101" pitchFamily="2" charset="-122"/>
              </a:rPr>
              <a:t>学生在学习活动时，教师是否真正巡视（指导学生、</a:t>
            </a:r>
            <a:r>
              <a:rPr lang="zh-CN" altLang="en-US" sz="2400" dirty="0">
                <a:solidFill>
                  <a:srgbClr val="003366"/>
                </a:solidFill>
                <a:latin typeface="宋体" panose="02010600030101010101" pitchFamily="2" charset="-122"/>
                <a:ea typeface="宋体" panose="02010600030101010101" pitchFamily="2" charset="-122"/>
              </a:rPr>
              <a:t>捕捉</a:t>
            </a:r>
            <a:r>
              <a:rPr lang="zh-CN" altLang="zh-CN" sz="2400" dirty="0">
                <a:solidFill>
                  <a:srgbClr val="003366"/>
                </a:solidFill>
                <a:latin typeface="宋体" panose="02010600030101010101" pitchFamily="2" charset="-122"/>
                <a:ea typeface="宋体" panose="02010600030101010101" pitchFamily="2" charset="-122"/>
              </a:rPr>
              <a:t>资源、个别帮助），是否</a:t>
            </a:r>
            <a:r>
              <a:rPr lang="zh-CN" altLang="en-US" sz="2400" dirty="0">
                <a:solidFill>
                  <a:srgbClr val="003366"/>
                </a:solidFill>
                <a:latin typeface="宋体" panose="02010600030101010101" pitchFamily="2" charset="-122"/>
                <a:ea typeface="宋体" panose="02010600030101010101" pitchFamily="2" charset="-122"/>
              </a:rPr>
              <a:t>基于目标达成呈现</a:t>
            </a:r>
            <a:r>
              <a:rPr lang="zh-CN" altLang="zh-CN" sz="2400" dirty="0">
                <a:solidFill>
                  <a:srgbClr val="003366"/>
                </a:solidFill>
                <a:latin typeface="宋体" panose="02010600030101010101" pitchFamily="2" charset="-122"/>
                <a:ea typeface="宋体" panose="02010600030101010101" pitchFamily="2" charset="-122"/>
              </a:rPr>
              <a:t>典型资源有针对性反馈（包括是否关注有效的生成资源），</a:t>
            </a:r>
            <a:r>
              <a:rPr lang="zh-CN" altLang="en-US" sz="2400" dirty="0">
                <a:solidFill>
                  <a:srgbClr val="003366"/>
                </a:solidFill>
                <a:latin typeface="宋体" panose="02010600030101010101" pitchFamily="2" charset="-122"/>
                <a:ea typeface="宋体" panose="02010600030101010101" pitchFamily="2" charset="-122"/>
              </a:rPr>
              <a:t>教师是否有效介入指导，</a:t>
            </a:r>
            <a:r>
              <a:rPr lang="zh-CN" altLang="zh-CN" sz="2400" dirty="0">
                <a:solidFill>
                  <a:srgbClr val="003366"/>
                </a:solidFill>
                <a:latin typeface="宋体" panose="02010600030101010101" pitchFamily="2" charset="-122"/>
                <a:ea typeface="宋体" panose="02010600030101010101" pitchFamily="2" charset="-122"/>
              </a:rPr>
              <a:t>是否及时归纳提炼。</a:t>
            </a:r>
            <a:endParaRPr lang="zh-CN" altLang="zh-CN" sz="2400" dirty="0">
              <a:solidFill>
                <a:srgbClr val="003366"/>
              </a:solidFill>
              <a:latin typeface="宋体" panose="02010600030101010101" pitchFamily="2" charset="-122"/>
              <a:ea typeface="宋体" panose="02010600030101010101" pitchFamily="2" charset="-122"/>
            </a:endParaRPr>
          </a:p>
        </p:txBody>
      </p:sp>
      <p:sp>
        <p:nvSpPr>
          <p:cNvPr id="6" name="虚尾箭头 5">
            <a:hlinkClick r:id="rId1" action="ppaction://hlinkfile"/>
          </p:cNvPr>
          <p:cNvSpPr/>
          <p:nvPr/>
        </p:nvSpPr>
        <p:spPr bwMode="auto">
          <a:xfrm>
            <a:off x="8572500" y="6140450"/>
            <a:ext cx="377825" cy="471488"/>
          </a:xfrm>
          <a:prstGeom prst="stripedRightArrow">
            <a:avLst/>
          </a:prstGeom>
          <a:gradFill rotWithShape="1">
            <a:gsLst>
              <a:gs pos="0">
                <a:schemeClr val="bg1"/>
              </a:gs>
              <a:gs pos="35001">
                <a:srgbClr val="E3FFBA"/>
              </a:gs>
              <a:gs pos="100000">
                <a:srgbClr val="F4FFE3"/>
              </a:gs>
            </a:gsLst>
            <a:lin ang="5400000" scaled="1"/>
          </a:gradFill>
          <a:ln w="9525">
            <a:noFill/>
            <a:miter lim="800000"/>
          </a:ln>
          <a:effectLst>
            <a:outerShdw dist="20000" dir="5400000" algn="ctr" rotWithShape="0">
              <a:srgbClr val="000000">
                <a:alpha val="37000"/>
              </a:srgbClr>
            </a:outerShdw>
          </a:effectLst>
        </p:spPr>
        <p:txBody>
          <a:bodyPr anchor="ctr"/>
          <a:lstStyle/>
          <a:p>
            <a:pPr marL="0" marR="0" lvl="0" indent="0" algn="ctr" defTabSz="914400" rtl="0" eaLnBrk="1" fontAlgn="base" latinLnBrk="1" hangingPunct="1">
              <a:lnSpc>
                <a:spcPct val="100000"/>
              </a:lnSpc>
              <a:spcBef>
                <a:spcPct val="0"/>
              </a:spcBef>
              <a:spcAft>
                <a:spcPct val="0"/>
              </a:spcAft>
              <a:buClrTx/>
              <a:buSzTx/>
              <a:buFontTx/>
              <a:buNone/>
              <a:defRPr/>
            </a:pPr>
            <a:endParaRPr kumimoji="1" lang="zh-CN" altLang="en-US" sz="18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p:cTn id="7" dur="500" fill="hold"/>
                                        <p:tgtEl>
                                          <p:spTgt spid="16386"/>
                                        </p:tgtEl>
                                        <p:attrNameLst>
                                          <p:attrName>ppt_x</p:attrName>
                                        </p:attrNameLst>
                                      </p:cBhvr>
                                      <p:tavLst>
                                        <p:tav tm="0">
                                          <p:val>
                                            <p:strVal val="#ppt_x-.2"/>
                                          </p:val>
                                        </p:tav>
                                        <p:tav tm="100000">
                                          <p:val>
                                            <p:strVal val="#ppt_x"/>
                                          </p:val>
                                        </p:tav>
                                      </p:tavLst>
                                    </p:anim>
                                    <p:anim calcmode="lin" valueType="num">
                                      <p:cBhvr>
                                        <p:cTn id="8" dur="500" fill="hold"/>
                                        <p:tgtEl>
                                          <p:spTgt spid="16386"/>
                                        </p:tgtEl>
                                        <p:attrNameLst>
                                          <p:attrName>ppt_y</p:attrName>
                                        </p:attrNameLst>
                                      </p:cBhvr>
                                      <p:tavLst>
                                        <p:tav tm="0">
                                          <p:val>
                                            <p:strVal val="#ppt_y"/>
                                          </p:val>
                                        </p:tav>
                                        <p:tav tm="100000">
                                          <p:val>
                                            <p:strVal val="#ppt_y"/>
                                          </p:val>
                                        </p:tav>
                                      </p:tavLst>
                                    </p:anim>
                                    <p:animEffect transition="in" filter="wipe(right)" prLst="gradientSize: 0.1">
                                      <p:cBhvr>
                                        <p:cTn id="9" dur="500"/>
                                        <p:tgtEl>
                                          <p:spTgt spid="16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Rectangle 2"/>
          <p:cNvSpPr>
            <a:spLocks noGrp="1"/>
          </p:cNvSpPr>
          <p:nvPr>
            <p:ph type="title"/>
          </p:nvPr>
        </p:nvSpPr>
        <p:spPr/>
        <p:txBody>
          <a:bodyPr vert="horz" wrap="square" lIns="91440" tIns="45720" rIns="91440" bIns="45720" anchor="ctr"/>
          <a:p>
            <a:pPr eaLnBrk="1" hangingPunct="1"/>
            <a:r>
              <a:rPr lang="zh-CN" altLang="en-US" sz="3200" dirty="0">
                <a:ea typeface="宋体" panose="02010600030101010101" pitchFamily="2" charset="-122"/>
                <a:hlinkClick r:id="rId1" action="ppaction://hlinkfile"/>
              </a:rPr>
              <a:t>自主开发课堂观察量表</a:t>
            </a:r>
            <a:endParaRPr lang="zh-CN" altLang="en-US" sz="3200" dirty="0">
              <a:ea typeface="宋体" panose="02010600030101010101" pitchFamily="2" charset="-122"/>
            </a:endParaRPr>
          </a:p>
        </p:txBody>
      </p:sp>
      <p:grpSp>
        <p:nvGrpSpPr>
          <p:cNvPr id="2" name="Group 34"/>
          <p:cNvGrpSpPr/>
          <p:nvPr/>
        </p:nvGrpSpPr>
        <p:grpSpPr>
          <a:xfrm>
            <a:off x="463550" y="1812925"/>
            <a:ext cx="8089900" cy="4251325"/>
            <a:chOff x="664" y="1298"/>
            <a:chExt cx="5096" cy="2678"/>
          </a:xfrm>
        </p:grpSpPr>
        <p:cxnSp>
          <p:nvCxnSpPr>
            <p:cNvPr id="17412" name="AutoShape 23"/>
            <p:cNvCxnSpPr/>
            <p:nvPr/>
          </p:nvCxnSpPr>
          <p:spPr>
            <a:xfrm rot="-10800000" flipV="1">
              <a:off x="4108" y="1442"/>
              <a:ext cx="156" cy="240"/>
            </a:xfrm>
            <a:prstGeom prst="bentConnector2">
              <a:avLst/>
            </a:prstGeom>
            <a:ln w="9525" cap="flat" cmpd="sng">
              <a:solidFill>
                <a:srgbClr val="292929"/>
              </a:solidFill>
              <a:prstDash val="solid"/>
              <a:miter/>
              <a:headEnd type="none" w="med" len="med"/>
              <a:tailEnd type="none" w="med" len="med"/>
            </a:ln>
          </p:spPr>
        </p:cxnSp>
        <p:cxnSp>
          <p:nvCxnSpPr>
            <p:cNvPr id="17413" name="AutoShape 25"/>
            <p:cNvCxnSpPr/>
            <p:nvPr/>
          </p:nvCxnSpPr>
          <p:spPr>
            <a:xfrm>
              <a:off x="1624" y="2018"/>
              <a:ext cx="144" cy="240"/>
            </a:xfrm>
            <a:prstGeom prst="bentConnector2">
              <a:avLst/>
            </a:prstGeom>
            <a:ln w="9525" cap="flat" cmpd="sng">
              <a:solidFill>
                <a:srgbClr val="292929"/>
              </a:solidFill>
              <a:prstDash val="solid"/>
              <a:miter/>
              <a:headEnd type="none" w="med" len="med"/>
              <a:tailEnd type="none" w="med" len="med"/>
            </a:ln>
          </p:spPr>
        </p:cxnSp>
        <p:cxnSp>
          <p:nvCxnSpPr>
            <p:cNvPr id="17414" name="AutoShape 27"/>
            <p:cNvCxnSpPr/>
            <p:nvPr/>
          </p:nvCxnSpPr>
          <p:spPr>
            <a:xfrm>
              <a:off x="2680" y="1394"/>
              <a:ext cx="144" cy="240"/>
            </a:xfrm>
            <a:prstGeom prst="bentConnector2">
              <a:avLst/>
            </a:prstGeom>
            <a:ln w="9525" cap="flat" cmpd="sng">
              <a:solidFill>
                <a:srgbClr val="292929"/>
              </a:solidFill>
              <a:prstDash val="solid"/>
              <a:miter/>
              <a:headEnd type="none" w="med" len="med"/>
              <a:tailEnd type="none" w="med" len="med"/>
            </a:ln>
          </p:spPr>
        </p:cxnSp>
        <p:cxnSp>
          <p:nvCxnSpPr>
            <p:cNvPr id="17415" name="AutoShape 29"/>
            <p:cNvCxnSpPr/>
            <p:nvPr/>
          </p:nvCxnSpPr>
          <p:spPr>
            <a:xfrm rot="10800000">
              <a:off x="4264" y="2690"/>
              <a:ext cx="396" cy="384"/>
            </a:xfrm>
            <a:prstGeom prst="bentConnector3">
              <a:avLst>
                <a:gd name="adj1" fmla="val 51259"/>
              </a:avLst>
            </a:prstGeom>
            <a:ln w="9525" cap="flat" cmpd="sng">
              <a:solidFill>
                <a:srgbClr val="292929"/>
              </a:solidFill>
              <a:prstDash val="solid"/>
              <a:miter/>
              <a:headEnd type="none" w="med" len="med"/>
              <a:tailEnd type="none" w="med" len="med"/>
            </a:ln>
          </p:spPr>
        </p:cxnSp>
        <p:cxnSp>
          <p:nvCxnSpPr>
            <p:cNvPr id="17416" name="AutoShape 31"/>
            <p:cNvCxnSpPr/>
            <p:nvPr/>
          </p:nvCxnSpPr>
          <p:spPr>
            <a:xfrm rot="-5400000">
              <a:off x="2017" y="3413"/>
              <a:ext cx="443" cy="270"/>
            </a:xfrm>
            <a:prstGeom prst="bentConnector3">
              <a:avLst>
                <a:gd name="adj1" fmla="val -454"/>
              </a:avLst>
            </a:prstGeom>
            <a:ln w="9525" cap="flat" cmpd="sng">
              <a:solidFill>
                <a:srgbClr val="292929"/>
              </a:solidFill>
              <a:prstDash val="solid"/>
              <a:miter/>
              <a:headEnd type="none" w="med" len="med"/>
              <a:tailEnd type="none" w="med" len="med"/>
            </a:ln>
          </p:spPr>
        </p:cxnSp>
        <p:grpSp>
          <p:nvGrpSpPr>
            <p:cNvPr id="17417" name="Group 33"/>
            <p:cNvGrpSpPr/>
            <p:nvPr/>
          </p:nvGrpSpPr>
          <p:grpSpPr>
            <a:xfrm>
              <a:off x="664" y="1298"/>
              <a:ext cx="5096" cy="2678"/>
              <a:chOff x="664" y="1298"/>
              <a:chExt cx="5096" cy="2678"/>
            </a:xfrm>
          </p:grpSpPr>
          <p:grpSp>
            <p:nvGrpSpPr>
              <p:cNvPr id="17418" name="Group 4"/>
              <p:cNvGrpSpPr/>
              <p:nvPr/>
            </p:nvGrpSpPr>
            <p:grpSpPr>
              <a:xfrm>
                <a:off x="1336" y="1586"/>
                <a:ext cx="3456" cy="2016"/>
                <a:chOff x="0" y="0"/>
                <a:chExt cx="3987" cy="2338"/>
              </a:xfrm>
            </p:grpSpPr>
            <p:sp>
              <p:nvSpPr>
                <p:cNvPr id="17424" name="Oval 3"/>
                <p:cNvSpPr/>
                <p:nvPr/>
              </p:nvSpPr>
              <p:spPr>
                <a:xfrm>
                  <a:off x="483" y="1503"/>
                  <a:ext cx="3504" cy="835"/>
                </a:xfrm>
                <a:prstGeom prst="ellipse">
                  <a:avLst/>
                </a:prstGeom>
                <a:gradFill rotWithShape="1">
                  <a:gsLst>
                    <a:gs pos="0">
                      <a:schemeClr val="bg2"/>
                    </a:gs>
                    <a:gs pos="100000">
                      <a:srgbClr val="F7F9F2"/>
                    </a:gs>
                  </a:gsLst>
                  <a:lin ang="18900000" scaled="1"/>
                  <a:tileRect/>
                </a:gradFill>
                <a:ln w="9525">
                  <a:noFill/>
                </a:ln>
              </p:spPr>
              <p:txBody>
                <a:bodyPr vert="eaVert" wrap="none" lIns="92075" tIns="46038" rIns="92075" bIns="46038" anchor="ctr"/>
                <a:p>
                  <a:endParaRPr lang="zh-CN" altLang="en-US" dirty="0">
                    <a:latin typeface="Arial" panose="020B0604020202020204" pitchFamily="34" charset="0"/>
                    <a:ea typeface="宋体" panose="02010600030101010101" pitchFamily="2" charset="-122"/>
                  </a:endParaRPr>
                </a:p>
              </p:txBody>
            </p:sp>
            <p:sp>
              <p:nvSpPr>
                <p:cNvPr id="17425" name="Oval 4"/>
                <p:cNvSpPr/>
                <p:nvPr/>
              </p:nvSpPr>
              <p:spPr>
                <a:xfrm rot="-998298">
                  <a:off x="26" y="172"/>
                  <a:ext cx="3630" cy="1900"/>
                </a:xfrm>
                <a:prstGeom prst="ellipse">
                  <a:avLst/>
                </a:prstGeom>
                <a:gradFill rotWithShape="0">
                  <a:gsLst>
                    <a:gs pos="0">
                      <a:srgbClr val="AEAEAE"/>
                    </a:gs>
                    <a:gs pos="50000">
                      <a:srgbClr val="808080"/>
                    </a:gs>
                    <a:gs pos="100000">
                      <a:srgbClr val="AEAEAE"/>
                    </a:gs>
                  </a:gsLst>
                  <a:lin ang="0" scaled="1"/>
                  <a:tileRect/>
                </a:gradFill>
                <a:ln w="9525">
                  <a:noFill/>
                </a:ln>
              </p:spPr>
              <p:txBody>
                <a:bodyPr wrap="none" anchor="ctr"/>
                <a:p>
                  <a:endParaRPr lang="zh-CN" altLang="en-US" dirty="0">
                    <a:latin typeface="Arial" panose="020B0604020202020204" pitchFamily="34" charset="0"/>
                    <a:ea typeface="宋体" panose="02010600030101010101" pitchFamily="2" charset="-122"/>
                  </a:endParaRPr>
                </a:p>
              </p:txBody>
            </p:sp>
            <p:sp>
              <p:nvSpPr>
                <p:cNvPr id="17426" name="Oval 5"/>
                <p:cNvSpPr/>
                <p:nvPr/>
              </p:nvSpPr>
              <p:spPr>
                <a:xfrm rot="-998298">
                  <a:off x="62" y="70"/>
                  <a:ext cx="3504" cy="1841"/>
                </a:xfrm>
                <a:prstGeom prst="ellipse">
                  <a:avLst/>
                </a:prstGeom>
                <a:gradFill rotWithShape="1">
                  <a:gsLst>
                    <a:gs pos="0">
                      <a:srgbClr val="2791BB"/>
                    </a:gs>
                    <a:gs pos="100000">
                      <a:srgbClr val="000000"/>
                    </a:gs>
                  </a:gsLst>
                  <a:lin ang="18900000" scaled="1"/>
                  <a:tileRect/>
                </a:gradFill>
                <a:ln w="9525">
                  <a:noFill/>
                </a:ln>
              </p:spPr>
              <p:txBody>
                <a:bodyPr wrap="none" anchor="ctr"/>
                <a:p>
                  <a:endParaRPr lang="zh-CN" altLang="en-US" dirty="0">
                    <a:latin typeface="Arial" panose="020B0604020202020204" pitchFamily="34" charset="0"/>
                    <a:ea typeface="宋体" panose="02010600030101010101" pitchFamily="2" charset="-122"/>
                  </a:endParaRPr>
                </a:p>
              </p:txBody>
            </p:sp>
            <p:sp>
              <p:nvSpPr>
                <p:cNvPr id="17427" name="Arc 6"/>
                <p:cNvSpPr/>
                <p:nvPr/>
              </p:nvSpPr>
              <p:spPr>
                <a:xfrm rot="-998298">
                  <a:off x="1735" y="0"/>
                  <a:ext cx="1795" cy="1239"/>
                </a:xfrm>
                <a:custGeom>
                  <a:avLst/>
                  <a:gdLst>
                    <a:gd name="txL" fmla="*/ 0 w 21600"/>
                    <a:gd name="txT" fmla="*/ 0 h 29046"/>
                    <a:gd name="txR" fmla="*/ 21600 w 21600"/>
                    <a:gd name="txB" fmla="*/ 29046 h 29046"/>
                  </a:gdLst>
                  <a:ahLst/>
                  <a:cxnLst>
                    <a:cxn ang="0">
                      <a:pos x="0" y="0"/>
                    </a:cxn>
                    <a:cxn ang="0">
                      <a:pos x="0" y="0"/>
                    </a:cxn>
                    <a:cxn ang="0">
                      <a:pos x="0" y="0"/>
                    </a:cxn>
                  </a:cxnLst>
                  <a:rect l="txL" t="txT" r="txR" b="txB"/>
                  <a:pathLst>
                    <a:path w="21600" h="29046" fill="none">
                      <a:moveTo>
                        <a:pt x="13190" y="-1"/>
                      </a:moveTo>
                      <a:cubicBezTo>
                        <a:pt x="18493" y="4089"/>
                        <a:pt x="21600" y="10407"/>
                        <a:pt x="21600" y="17105"/>
                      </a:cubicBezTo>
                      <a:cubicBezTo>
                        <a:pt x="21600" y="21352"/>
                        <a:pt x="20347" y="25506"/>
                        <a:pt x="17999" y="29046"/>
                      </a:cubicBezTo>
                    </a:path>
                    <a:path w="21600" h="29046" stroke="0">
                      <a:moveTo>
                        <a:pt x="13190" y="-1"/>
                      </a:moveTo>
                      <a:cubicBezTo>
                        <a:pt x="18493" y="4089"/>
                        <a:pt x="21600" y="10407"/>
                        <a:pt x="21600" y="17105"/>
                      </a:cubicBezTo>
                      <a:cubicBezTo>
                        <a:pt x="21600" y="21352"/>
                        <a:pt x="20347" y="25506"/>
                        <a:pt x="17999" y="29046"/>
                      </a:cubicBezTo>
                      <a:lnTo>
                        <a:pt x="0" y="17105"/>
                      </a:lnTo>
                      <a:close/>
                    </a:path>
                  </a:pathLst>
                </a:custGeom>
                <a:gradFill rotWithShape="1">
                  <a:gsLst>
                    <a:gs pos="0">
                      <a:schemeClr val="hlink">
                        <a:alpha val="100000"/>
                      </a:schemeClr>
                    </a:gs>
                    <a:gs pos="100000">
                      <a:srgbClr val="5DBEBE">
                        <a:alpha val="100000"/>
                      </a:srgbClr>
                    </a:gs>
                  </a:gsLst>
                  <a:lin ang="5400000" scaled="1"/>
                  <a:tileRect/>
                </a:gradFill>
                <a:ln w="9525">
                  <a:noFill/>
                </a:ln>
              </p:spPr>
              <p:txBody>
                <a:bodyPr/>
                <a:p>
                  <a:endParaRPr lang="zh-CN" altLang="en-US"/>
                </a:p>
              </p:txBody>
            </p:sp>
            <p:sp>
              <p:nvSpPr>
                <p:cNvPr id="17428" name="Arc 7"/>
                <p:cNvSpPr/>
                <p:nvPr/>
              </p:nvSpPr>
              <p:spPr>
                <a:xfrm rot="-998297" flipH="1">
                  <a:off x="216" y="1181"/>
                  <a:ext cx="2067" cy="930"/>
                </a:xfrm>
                <a:custGeom>
                  <a:avLst/>
                  <a:gdLst>
                    <a:gd name="txL" fmla="*/ 0 w 25114"/>
                    <a:gd name="txT" fmla="*/ 0 h 21600"/>
                    <a:gd name="txR" fmla="*/ 25114 w 25114"/>
                    <a:gd name="txB" fmla="*/ 21600 h 21600"/>
                  </a:gdLst>
                  <a:ahLst/>
                  <a:cxnLst>
                    <a:cxn ang="0">
                      <a:pos x="0" y="0"/>
                    </a:cxn>
                    <a:cxn ang="0">
                      <a:pos x="0" y="0"/>
                    </a:cxn>
                    <a:cxn ang="0">
                      <a:pos x="0" y="0"/>
                    </a:cxn>
                  </a:cxnLst>
                  <a:rect l="txL" t="txT" r="txR" b="txB"/>
                  <a:pathLst>
                    <a:path w="25114" h="21600" fill="none">
                      <a:moveTo>
                        <a:pt x="25114" y="2497"/>
                      </a:moveTo>
                      <a:cubicBezTo>
                        <a:pt x="23846" y="13386"/>
                        <a:pt x="14622" y="21599"/>
                        <a:pt x="3659" y="21600"/>
                      </a:cubicBezTo>
                      <a:cubicBezTo>
                        <a:pt x="2432" y="21600"/>
                        <a:pt x="1208" y="21495"/>
                        <a:pt x="0" y="21287"/>
                      </a:cubicBezTo>
                    </a:path>
                    <a:path w="25114" h="21600" stroke="0">
                      <a:moveTo>
                        <a:pt x="25114" y="2497"/>
                      </a:moveTo>
                      <a:cubicBezTo>
                        <a:pt x="23846" y="13386"/>
                        <a:pt x="14622" y="21599"/>
                        <a:pt x="3659" y="21600"/>
                      </a:cubicBezTo>
                      <a:cubicBezTo>
                        <a:pt x="2432" y="21600"/>
                        <a:pt x="1208" y="21495"/>
                        <a:pt x="0" y="21287"/>
                      </a:cubicBezTo>
                      <a:lnTo>
                        <a:pt x="3659" y="0"/>
                      </a:lnTo>
                      <a:close/>
                    </a:path>
                  </a:pathLst>
                </a:custGeom>
                <a:gradFill rotWithShape="1">
                  <a:gsLst>
                    <a:gs pos="0">
                      <a:srgbClr val="839C9E">
                        <a:alpha val="100000"/>
                      </a:srgbClr>
                    </a:gs>
                    <a:gs pos="100000">
                      <a:schemeClr val="accent1">
                        <a:alpha val="100000"/>
                      </a:schemeClr>
                    </a:gs>
                  </a:gsLst>
                  <a:lin ang="18900000" scaled="1"/>
                  <a:tileRect/>
                </a:gradFill>
                <a:ln w="9525">
                  <a:noFill/>
                </a:ln>
              </p:spPr>
              <p:txBody>
                <a:bodyPr/>
                <a:p>
                  <a:endParaRPr lang="zh-CN" altLang="en-US"/>
                </a:p>
              </p:txBody>
            </p:sp>
            <p:sp>
              <p:nvSpPr>
                <p:cNvPr id="17429" name="Arc 8"/>
                <p:cNvSpPr/>
                <p:nvPr/>
              </p:nvSpPr>
              <p:spPr>
                <a:xfrm rot="-998298">
                  <a:off x="851" y="29"/>
                  <a:ext cx="2034" cy="893"/>
                </a:xfrm>
                <a:custGeom>
                  <a:avLst/>
                  <a:gdLst>
                    <a:gd name="txL" fmla="*/ 0 w 24549"/>
                    <a:gd name="txT" fmla="*/ 0 h 21600"/>
                    <a:gd name="txR" fmla="*/ 24549 w 24549"/>
                    <a:gd name="txB" fmla="*/ 21600 h 21600"/>
                  </a:gdLst>
                  <a:ahLst/>
                  <a:cxnLst>
                    <a:cxn ang="0">
                      <a:pos x="0" y="0"/>
                    </a:cxn>
                    <a:cxn ang="0">
                      <a:pos x="0" y="0"/>
                    </a:cxn>
                    <a:cxn ang="0">
                      <a:pos x="0" y="0"/>
                    </a:cxn>
                  </a:cxnLst>
                  <a:rect l="txL" t="txT" r="txR" b="txB"/>
                  <a:pathLst>
                    <a:path w="24549" h="21600" fill="none">
                      <a:moveTo>
                        <a:pt x="0" y="2373"/>
                      </a:moveTo>
                      <a:cubicBezTo>
                        <a:pt x="3046" y="813"/>
                        <a:pt x="6420" y="-1"/>
                        <a:pt x="9843" y="0"/>
                      </a:cubicBezTo>
                      <a:cubicBezTo>
                        <a:pt x="15299" y="0"/>
                        <a:pt x="20553" y="2064"/>
                        <a:pt x="24549" y="5779"/>
                      </a:cubicBezTo>
                    </a:path>
                    <a:path w="24549" h="21600" stroke="0">
                      <a:moveTo>
                        <a:pt x="0" y="2373"/>
                      </a:moveTo>
                      <a:cubicBezTo>
                        <a:pt x="3046" y="813"/>
                        <a:pt x="6420" y="-1"/>
                        <a:pt x="9843" y="0"/>
                      </a:cubicBezTo>
                      <a:cubicBezTo>
                        <a:pt x="15299" y="0"/>
                        <a:pt x="20553" y="2064"/>
                        <a:pt x="24549" y="5779"/>
                      </a:cubicBezTo>
                      <a:lnTo>
                        <a:pt x="9843" y="21600"/>
                      </a:lnTo>
                      <a:close/>
                    </a:path>
                  </a:pathLst>
                </a:custGeom>
                <a:gradFill rotWithShape="1">
                  <a:gsLst>
                    <a:gs pos="0">
                      <a:schemeClr val="accent2">
                        <a:alpha val="100000"/>
                      </a:schemeClr>
                    </a:gs>
                    <a:gs pos="100000">
                      <a:srgbClr val="9090C7">
                        <a:alpha val="100000"/>
                      </a:srgbClr>
                    </a:gs>
                  </a:gsLst>
                  <a:lin ang="18900000" scaled="1"/>
                  <a:tileRect/>
                </a:gradFill>
                <a:ln w="9525">
                  <a:noFill/>
                </a:ln>
              </p:spPr>
              <p:txBody>
                <a:bodyPr/>
                <a:p>
                  <a:endParaRPr lang="zh-CN" altLang="en-US"/>
                </a:p>
              </p:txBody>
            </p:sp>
            <p:sp>
              <p:nvSpPr>
                <p:cNvPr id="17430" name="Arc 9"/>
                <p:cNvSpPr/>
                <p:nvPr/>
              </p:nvSpPr>
              <p:spPr>
                <a:xfrm rot="-998297" flipH="1">
                  <a:off x="0" y="403"/>
                  <a:ext cx="1796" cy="1302"/>
                </a:xfrm>
                <a:custGeom>
                  <a:avLst/>
                  <a:gdLst>
                    <a:gd name="txL" fmla="*/ 0 w 21600"/>
                    <a:gd name="txT" fmla="*/ 0 h 30468"/>
                    <a:gd name="txR" fmla="*/ 21600 w 21600"/>
                    <a:gd name="txB" fmla="*/ 30468 h 30468"/>
                  </a:gdLst>
                  <a:ahLst/>
                  <a:cxnLst>
                    <a:cxn ang="0">
                      <a:pos x="0" y="0"/>
                    </a:cxn>
                    <a:cxn ang="0">
                      <a:pos x="0" y="0"/>
                    </a:cxn>
                    <a:cxn ang="0">
                      <a:pos x="0" y="0"/>
                    </a:cxn>
                  </a:cxnLst>
                  <a:rect l="txL" t="txT" r="txR" b="txB"/>
                  <a:pathLst>
                    <a:path w="21600" h="30468" fill="none">
                      <a:moveTo>
                        <a:pt x="8291" y="0"/>
                      </a:moveTo>
                      <a:cubicBezTo>
                        <a:pt x="16349" y="3349"/>
                        <a:pt x="21600" y="11218"/>
                        <a:pt x="21600" y="19945"/>
                      </a:cubicBezTo>
                      <a:cubicBezTo>
                        <a:pt x="21600" y="23628"/>
                        <a:pt x="20657" y="27251"/>
                        <a:pt x="18863" y="30468"/>
                      </a:cubicBezTo>
                    </a:path>
                    <a:path w="21600" h="30468" stroke="0">
                      <a:moveTo>
                        <a:pt x="8291" y="0"/>
                      </a:moveTo>
                      <a:cubicBezTo>
                        <a:pt x="16349" y="3349"/>
                        <a:pt x="21600" y="11218"/>
                        <a:pt x="21600" y="19945"/>
                      </a:cubicBezTo>
                      <a:cubicBezTo>
                        <a:pt x="21600" y="23628"/>
                        <a:pt x="20657" y="27251"/>
                        <a:pt x="18863" y="30468"/>
                      </a:cubicBezTo>
                      <a:lnTo>
                        <a:pt x="0" y="19945"/>
                      </a:lnTo>
                      <a:close/>
                    </a:path>
                  </a:pathLst>
                </a:custGeom>
                <a:gradFill rotWithShape="1">
                  <a:gsLst>
                    <a:gs pos="0">
                      <a:schemeClr val="tx1">
                        <a:alpha val="100000"/>
                      </a:schemeClr>
                    </a:gs>
                    <a:gs pos="100000">
                      <a:srgbClr val="000000">
                        <a:alpha val="100000"/>
                      </a:srgbClr>
                    </a:gs>
                  </a:gsLst>
                  <a:lin ang="18900000" scaled="1"/>
                  <a:tileRect/>
                </a:gradFill>
                <a:ln w="9525">
                  <a:noFill/>
                </a:ln>
              </p:spPr>
              <p:txBody>
                <a:bodyPr/>
                <a:p>
                  <a:endParaRPr lang="zh-CN" altLang="en-US"/>
                </a:p>
              </p:txBody>
            </p:sp>
            <p:sp>
              <p:nvSpPr>
                <p:cNvPr id="17431" name="Freeform 10"/>
                <p:cNvSpPr/>
                <p:nvPr/>
              </p:nvSpPr>
              <p:spPr>
                <a:xfrm>
                  <a:off x="2578" y="972"/>
                  <a:ext cx="1105" cy="1120"/>
                </a:xfrm>
                <a:custGeom>
                  <a:avLst/>
                  <a:gdLst>
                    <a:gd name="txL" fmla="*/ 0 w 1105"/>
                    <a:gd name="txT" fmla="*/ 0 h 1120"/>
                    <a:gd name="txR" fmla="*/ 1105 w 1105"/>
                    <a:gd name="txB" fmla="*/ 1120 h 1120"/>
                  </a:gdLst>
                  <a:ahLst/>
                  <a:cxnLst>
                    <a:cxn ang="0">
                      <a:pos x="9" y="888"/>
                    </a:cxn>
                    <a:cxn ang="0">
                      <a:pos x="1105" y="0"/>
                    </a:cxn>
                    <a:cxn ang="0">
                      <a:pos x="1081" y="256"/>
                    </a:cxn>
                    <a:cxn ang="0">
                      <a:pos x="705" y="704"/>
                    </a:cxn>
                    <a:cxn ang="0">
                      <a:pos x="17" y="1120"/>
                    </a:cxn>
                    <a:cxn ang="0">
                      <a:pos x="9" y="888"/>
                    </a:cxn>
                  </a:cxnLst>
                  <a:rect l="txL" t="txT" r="txR" b="txB"/>
                  <a:pathLst>
                    <a:path w="1105" h="1120">
                      <a:moveTo>
                        <a:pt x="9" y="888"/>
                      </a:moveTo>
                      <a:lnTo>
                        <a:pt x="1105" y="0"/>
                      </a:lnTo>
                      <a:lnTo>
                        <a:pt x="1081" y="256"/>
                      </a:lnTo>
                      <a:cubicBezTo>
                        <a:pt x="1014" y="373"/>
                        <a:pt x="882" y="560"/>
                        <a:pt x="705" y="704"/>
                      </a:cubicBezTo>
                      <a:cubicBezTo>
                        <a:pt x="528" y="848"/>
                        <a:pt x="133" y="1089"/>
                        <a:pt x="17" y="1120"/>
                      </a:cubicBezTo>
                      <a:cubicBezTo>
                        <a:pt x="0" y="1038"/>
                        <a:pt x="9" y="888"/>
                        <a:pt x="9" y="888"/>
                      </a:cubicBezTo>
                      <a:close/>
                    </a:path>
                  </a:pathLst>
                </a:custGeom>
                <a:gradFill rotWithShape="0">
                  <a:gsLst>
                    <a:gs pos="0">
                      <a:srgbClr val="D1E88B">
                        <a:alpha val="100000"/>
                      </a:srgbClr>
                    </a:gs>
                    <a:gs pos="100000">
                      <a:schemeClr val="folHlink">
                        <a:alpha val="100000"/>
                      </a:schemeClr>
                    </a:gs>
                  </a:gsLst>
                  <a:lin ang="0" scaled="1"/>
                  <a:tileRect/>
                </a:gradFill>
                <a:ln w="9525">
                  <a:noFill/>
                </a:ln>
              </p:spPr>
              <p:txBody>
                <a:bodyPr/>
                <a:p>
                  <a:endParaRPr lang="zh-CN" altLang="en-US"/>
                </a:p>
              </p:txBody>
            </p:sp>
            <p:sp>
              <p:nvSpPr>
                <p:cNvPr id="17432" name="Arc 11"/>
                <p:cNvSpPr/>
                <p:nvPr/>
              </p:nvSpPr>
              <p:spPr>
                <a:xfrm rot="-1060796">
                  <a:off x="1976" y="587"/>
                  <a:ext cx="1719" cy="1171"/>
                </a:xfrm>
                <a:custGeom>
                  <a:avLst/>
                  <a:gdLst>
                    <a:gd name="txL" fmla="*/ 0 w 18016"/>
                    <a:gd name="txT" fmla="*/ 0 h 21282"/>
                    <a:gd name="txR" fmla="*/ 18016 w 18016"/>
                    <a:gd name="txB" fmla="*/ 21282 h 21282"/>
                  </a:gdLst>
                  <a:ahLst/>
                  <a:cxnLst>
                    <a:cxn ang="0">
                      <a:pos x="0" y="0"/>
                    </a:cxn>
                    <a:cxn ang="0">
                      <a:pos x="0" y="0"/>
                    </a:cxn>
                    <a:cxn ang="0">
                      <a:pos x="0" y="0"/>
                    </a:cxn>
                  </a:cxnLst>
                  <a:rect l="txL" t="txT" r="txR" b="txB"/>
                  <a:pathLst>
                    <a:path w="18016" h="21282" fill="none">
                      <a:moveTo>
                        <a:pt x="18016" y="11915"/>
                      </a:moveTo>
                      <a:cubicBezTo>
                        <a:pt x="14735" y="16875"/>
                        <a:pt x="9554" y="20264"/>
                        <a:pt x="3694" y="21281"/>
                      </a:cubicBezTo>
                    </a:path>
                    <a:path w="18016" h="21282" stroke="0">
                      <a:moveTo>
                        <a:pt x="18016" y="11915"/>
                      </a:moveTo>
                      <a:cubicBezTo>
                        <a:pt x="14735" y="16875"/>
                        <a:pt x="9554" y="20264"/>
                        <a:pt x="3694" y="21281"/>
                      </a:cubicBezTo>
                      <a:lnTo>
                        <a:pt x="0" y="0"/>
                      </a:lnTo>
                      <a:close/>
                    </a:path>
                  </a:pathLst>
                </a:custGeom>
                <a:gradFill rotWithShape="1">
                  <a:gsLst>
                    <a:gs pos="0">
                      <a:srgbClr val="475E00">
                        <a:alpha val="100000"/>
                      </a:srgbClr>
                    </a:gs>
                    <a:gs pos="100000">
                      <a:schemeClr val="folHlink">
                        <a:alpha val="100000"/>
                      </a:schemeClr>
                    </a:gs>
                  </a:gsLst>
                  <a:lin ang="18900000" scaled="1"/>
                  <a:tileRect/>
                </a:gradFill>
                <a:ln w="9525">
                  <a:noFill/>
                </a:ln>
              </p:spPr>
              <p:txBody>
                <a:bodyPr/>
                <a:p>
                  <a:endParaRPr lang="zh-CN" altLang="en-US"/>
                </a:p>
              </p:txBody>
            </p:sp>
            <p:sp>
              <p:nvSpPr>
                <p:cNvPr id="17433" name="Freeform 12"/>
                <p:cNvSpPr/>
                <p:nvPr/>
              </p:nvSpPr>
              <p:spPr>
                <a:xfrm>
                  <a:off x="1955" y="1186"/>
                  <a:ext cx="648" cy="928"/>
                </a:xfrm>
                <a:custGeom>
                  <a:avLst/>
                  <a:gdLst>
                    <a:gd name="txL" fmla="*/ 0 w 648"/>
                    <a:gd name="txT" fmla="*/ 0 h 928"/>
                    <a:gd name="txR" fmla="*/ 648 w 648"/>
                    <a:gd name="txB" fmla="*/ 928 h 928"/>
                  </a:gdLst>
                  <a:ahLst/>
                  <a:cxnLst>
                    <a:cxn ang="0">
                      <a:pos x="648" y="632"/>
                    </a:cxn>
                    <a:cxn ang="0">
                      <a:pos x="648" y="928"/>
                    </a:cxn>
                    <a:cxn ang="0">
                      <a:pos x="0" y="64"/>
                    </a:cxn>
                    <a:cxn ang="0">
                      <a:pos x="96" y="0"/>
                    </a:cxn>
                    <a:cxn ang="0">
                      <a:pos x="648" y="632"/>
                    </a:cxn>
                  </a:cxnLst>
                  <a:rect l="txL" t="txT" r="txR" b="txB"/>
                  <a:pathLst>
                    <a:path w="648" h="928">
                      <a:moveTo>
                        <a:pt x="648" y="632"/>
                      </a:moveTo>
                      <a:lnTo>
                        <a:pt x="648" y="928"/>
                      </a:lnTo>
                      <a:lnTo>
                        <a:pt x="0" y="64"/>
                      </a:lnTo>
                      <a:lnTo>
                        <a:pt x="96" y="0"/>
                      </a:lnTo>
                      <a:lnTo>
                        <a:pt x="648" y="632"/>
                      </a:lnTo>
                      <a:close/>
                    </a:path>
                  </a:pathLst>
                </a:custGeom>
                <a:gradFill rotWithShape="1">
                  <a:gsLst>
                    <a:gs pos="0">
                      <a:srgbClr val="D1E88B">
                        <a:alpha val="100000"/>
                      </a:srgbClr>
                    </a:gs>
                    <a:gs pos="100000">
                      <a:schemeClr val="folHlink">
                        <a:alpha val="100000"/>
                      </a:schemeClr>
                    </a:gs>
                  </a:gsLst>
                  <a:lin ang="18900000" scaled="1"/>
                  <a:tileRect/>
                </a:gradFill>
                <a:ln w="9525">
                  <a:noFill/>
                </a:ln>
              </p:spPr>
              <p:txBody>
                <a:bodyPr/>
                <a:p>
                  <a:endParaRPr lang="zh-CN" altLang="en-US"/>
                </a:p>
              </p:txBody>
            </p:sp>
            <p:sp>
              <p:nvSpPr>
                <p:cNvPr id="17434" name="Oval 13"/>
                <p:cNvSpPr/>
                <p:nvPr/>
              </p:nvSpPr>
              <p:spPr>
                <a:xfrm rot="-998298">
                  <a:off x="982" y="520"/>
                  <a:ext cx="1698" cy="844"/>
                </a:xfrm>
                <a:prstGeom prst="ellipse">
                  <a:avLst/>
                </a:prstGeom>
                <a:gradFill rotWithShape="0">
                  <a:gsLst>
                    <a:gs pos="0">
                      <a:srgbClr val="C1C1C1"/>
                    </a:gs>
                    <a:gs pos="50000">
                      <a:srgbClr val="000000"/>
                    </a:gs>
                    <a:gs pos="100000">
                      <a:srgbClr val="C1C1C1"/>
                    </a:gs>
                  </a:gsLst>
                  <a:lin ang="0" scaled="1"/>
                  <a:tileRect/>
                </a:gradFill>
                <a:ln w="9525">
                  <a:noFill/>
                </a:ln>
              </p:spPr>
              <p:txBody>
                <a:bodyPr wrap="none" anchor="ctr"/>
                <a:p>
                  <a:endParaRPr lang="zh-CN" altLang="en-US" dirty="0">
                    <a:latin typeface="Arial" panose="020B0604020202020204" pitchFamily="34" charset="0"/>
                    <a:ea typeface="宋体" panose="02010600030101010101" pitchFamily="2" charset="-122"/>
                  </a:endParaRPr>
                </a:p>
              </p:txBody>
            </p:sp>
            <p:sp>
              <p:nvSpPr>
                <p:cNvPr id="17435" name="Text Box 14"/>
                <p:cNvSpPr txBox="1"/>
                <p:nvPr/>
              </p:nvSpPr>
              <p:spPr>
                <a:xfrm>
                  <a:off x="310" y="947"/>
                  <a:ext cx="586" cy="268"/>
                </a:xfrm>
                <a:prstGeom prst="rect">
                  <a:avLst/>
                </a:prstGeom>
                <a:noFill/>
                <a:ln w="9525">
                  <a:noFill/>
                </a:ln>
              </p:spPr>
              <p:txBody>
                <a:bodyPr wrap="none">
                  <a:spAutoFit/>
                </a:bodyPr>
                <a:p>
                  <a:pPr algn="ctr" eaLnBrk="0" hangingPunct="0"/>
                  <a:r>
                    <a:rPr lang="zh-CN" altLang="en-US" b="1" dirty="0">
                      <a:solidFill>
                        <a:srgbClr val="FFFFFF"/>
                      </a:solidFill>
                      <a:latin typeface="Verdana" panose="020B0604030504040204" pitchFamily="34" charset="0"/>
                      <a:ea typeface="宋体" panose="02010600030101010101" pitchFamily="2" charset="-122"/>
                    </a:rPr>
                    <a:t>量表</a:t>
                  </a:r>
                  <a:r>
                    <a:rPr lang="en-US" altLang="zh-CN" b="1" dirty="0">
                      <a:solidFill>
                        <a:srgbClr val="FFFFFF"/>
                      </a:solidFill>
                      <a:latin typeface="Verdana" panose="020B0604030504040204" pitchFamily="34" charset="0"/>
                      <a:ea typeface="宋体" panose="02010600030101010101" pitchFamily="2" charset="-122"/>
                    </a:rPr>
                    <a:t>1</a:t>
                  </a:r>
                  <a:endParaRPr lang="en-US" altLang="zh-CN" b="1" dirty="0">
                    <a:solidFill>
                      <a:srgbClr val="FFFFFF"/>
                    </a:solidFill>
                    <a:latin typeface="Verdana" panose="020B0604030504040204" pitchFamily="34" charset="0"/>
                    <a:ea typeface="宋体" panose="02010600030101010101" pitchFamily="2" charset="-122"/>
                  </a:endParaRPr>
                </a:p>
              </p:txBody>
            </p:sp>
            <p:sp>
              <p:nvSpPr>
                <p:cNvPr id="17436" name="Text Box 15"/>
                <p:cNvSpPr txBox="1"/>
                <p:nvPr/>
              </p:nvSpPr>
              <p:spPr>
                <a:xfrm>
                  <a:off x="1510" y="181"/>
                  <a:ext cx="586" cy="268"/>
                </a:xfrm>
                <a:prstGeom prst="rect">
                  <a:avLst/>
                </a:prstGeom>
                <a:noFill/>
                <a:ln w="9525">
                  <a:noFill/>
                </a:ln>
              </p:spPr>
              <p:txBody>
                <a:bodyPr wrap="none">
                  <a:spAutoFit/>
                </a:bodyPr>
                <a:p>
                  <a:pPr algn="ctr" eaLnBrk="0" hangingPunct="0"/>
                  <a:r>
                    <a:rPr lang="zh-CN" altLang="en-US" b="1" dirty="0">
                      <a:solidFill>
                        <a:srgbClr val="FFFFFF"/>
                      </a:solidFill>
                      <a:latin typeface="Verdana" panose="020B0604030504040204" pitchFamily="34" charset="0"/>
                      <a:ea typeface="宋体" panose="02010600030101010101" pitchFamily="2" charset="-122"/>
                    </a:rPr>
                    <a:t>量表</a:t>
                  </a:r>
                  <a:r>
                    <a:rPr lang="en-US" altLang="zh-CN" b="1" dirty="0">
                      <a:solidFill>
                        <a:srgbClr val="FFFFFF"/>
                      </a:solidFill>
                      <a:latin typeface="Verdana" panose="020B0604030504040204" pitchFamily="34" charset="0"/>
                      <a:ea typeface="宋体" panose="02010600030101010101" pitchFamily="2" charset="-122"/>
                    </a:rPr>
                    <a:t>2</a:t>
                  </a:r>
                  <a:endParaRPr lang="en-US" altLang="zh-CN" b="1" dirty="0">
                    <a:solidFill>
                      <a:srgbClr val="FFFFFF"/>
                    </a:solidFill>
                    <a:latin typeface="Verdana" panose="020B0604030504040204" pitchFamily="34" charset="0"/>
                    <a:ea typeface="宋体" panose="02010600030101010101" pitchFamily="2" charset="-122"/>
                  </a:endParaRPr>
                </a:p>
              </p:txBody>
            </p:sp>
            <p:sp>
              <p:nvSpPr>
                <p:cNvPr id="17437" name="Text Box 16"/>
                <p:cNvSpPr txBox="1"/>
                <p:nvPr/>
              </p:nvSpPr>
              <p:spPr>
                <a:xfrm>
                  <a:off x="2661" y="372"/>
                  <a:ext cx="587" cy="268"/>
                </a:xfrm>
                <a:prstGeom prst="rect">
                  <a:avLst/>
                </a:prstGeom>
                <a:noFill/>
                <a:ln w="9525">
                  <a:noFill/>
                </a:ln>
              </p:spPr>
              <p:txBody>
                <a:bodyPr wrap="none">
                  <a:spAutoFit/>
                </a:bodyPr>
                <a:p>
                  <a:pPr algn="ctr" eaLnBrk="0" hangingPunct="0"/>
                  <a:r>
                    <a:rPr lang="zh-CN" altLang="en-US" b="1" dirty="0">
                      <a:solidFill>
                        <a:srgbClr val="FFFFFF"/>
                      </a:solidFill>
                      <a:latin typeface="Verdana" panose="020B0604030504040204" pitchFamily="34" charset="0"/>
                      <a:ea typeface="宋体" panose="02010600030101010101" pitchFamily="2" charset="-122"/>
                    </a:rPr>
                    <a:t>量表</a:t>
                  </a:r>
                  <a:r>
                    <a:rPr lang="en-US" altLang="zh-CN" b="1" dirty="0">
                      <a:solidFill>
                        <a:srgbClr val="FFFFFF"/>
                      </a:solidFill>
                      <a:latin typeface="Verdana" panose="020B0604030504040204" pitchFamily="34" charset="0"/>
                      <a:ea typeface="宋体" panose="02010600030101010101" pitchFamily="2" charset="-122"/>
                    </a:rPr>
                    <a:t>3</a:t>
                  </a:r>
                  <a:endParaRPr lang="en-US" altLang="zh-CN" b="1" dirty="0">
                    <a:solidFill>
                      <a:srgbClr val="FFFFFF"/>
                    </a:solidFill>
                    <a:latin typeface="Verdana" panose="020B0604030504040204" pitchFamily="34" charset="0"/>
                    <a:ea typeface="宋体" panose="02010600030101010101" pitchFamily="2" charset="-122"/>
                  </a:endParaRPr>
                </a:p>
              </p:txBody>
            </p:sp>
            <p:sp>
              <p:nvSpPr>
                <p:cNvPr id="17438" name="Text Box 17"/>
                <p:cNvSpPr txBox="1"/>
                <p:nvPr/>
              </p:nvSpPr>
              <p:spPr>
                <a:xfrm>
                  <a:off x="2470" y="1140"/>
                  <a:ext cx="586" cy="268"/>
                </a:xfrm>
                <a:prstGeom prst="rect">
                  <a:avLst/>
                </a:prstGeom>
                <a:noFill/>
                <a:ln w="9525">
                  <a:noFill/>
                </a:ln>
              </p:spPr>
              <p:txBody>
                <a:bodyPr wrap="none">
                  <a:spAutoFit/>
                </a:bodyPr>
                <a:p>
                  <a:pPr algn="ctr" eaLnBrk="0" hangingPunct="0"/>
                  <a:r>
                    <a:rPr lang="zh-CN" altLang="en-US" b="1" dirty="0">
                      <a:solidFill>
                        <a:srgbClr val="FFFFFF"/>
                      </a:solidFill>
                      <a:latin typeface="Verdana" panose="020B0604030504040204" pitchFamily="34" charset="0"/>
                      <a:ea typeface="宋体" panose="02010600030101010101" pitchFamily="2" charset="-122"/>
                    </a:rPr>
                    <a:t>量表</a:t>
                  </a:r>
                  <a:r>
                    <a:rPr lang="en-US" altLang="zh-CN" b="1" dirty="0">
                      <a:solidFill>
                        <a:srgbClr val="FFFFFF"/>
                      </a:solidFill>
                      <a:latin typeface="Verdana" panose="020B0604030504040204" pitchFamily="34" charset="0"/>
                      <a:ea typeface="宋体" panose="02010600030101010101" pitchFamily="2" charset="-122"/>
                    </a:rPr>
                    <a:t>4</a:t>
                  </a:r>
                  <a:endParaRPr lang="en-US" altLang="zh-CN" b="1" dirty="0">
                    <a:solidFill>
                      <a:srgbClr val="FFFFFF"/>
                    </a:solidFill>
                    <a:latin typeface="Verdana" panose="020B0604030504040204" pitchFamily="34" charset="0"/>
                    <a:ea typeface="宋体" panose="02010600030101010101" pitchFamily="2" charset="-122"/>
                  </a:endParaRPr>
                </a:p>
              </p:txBody>
            </p:sp>
            <p:sp>
              <p:nvSpPr>
                <p:cNvPr id="17439" name="Text Box 18"/>
                <p:cNvSpPr txBox="1"/>
                <p:nvPr/>
              </p:nvSpPr>
              <p:spPr>
                <a:xfrm>
                  <a:off x="1078" y="1571"/>
                  <a:ext cx="586" cy="268"/>
                </a:xfrm>
                <a:prstGeom prst="rect">
                  <a:avLst/>
                </a:prstGeom>
                <a:noFill/>
                <a:ln w="9525">
                  <a:noFill/>
                </a:ln>
              </p:spPr>
              <p:txBody>
                <a:bodyPr wrap="none">
                  <a:spAutoFit/>
                </a:bodyPr>
                <a:p>
                  <a:pPr algn="ctr" eaLnBrk="0" hangingPunct="0"/>
                  <a:r>
                    <a:rPr lang="zh-CN" altLang="en-US" b="1" dirty="0">
                      <a:solidFill>
                        <a:srgbClr val="FFFFFF"/>
                      </a:solidFill>
                      <a:latin typeface="Verdana" panose="020B0604030504040204" pitchFamily="34" charset="0"/>
                      <a:ea typeface="宋体" panose="02010600030101010101" pitchFamily="2" charset="-122"/>
                    </a:rPr>
                    <a:t>量表</a:t>
                  </a:r>
                  <a:r>
                    <a:rPr lang="en-US" altLang="zh-CN" b="1" dirty="0">
                      <a:solidFill>
                        <a:srgbClr val="FFFFFF"/>
                      </a:solidFill>
                      <a:latin typeface="Verdana" panose="020B0604030504040204" pitchFamily="34" charset="0"/>
                      <a:ea typeface="宋体" panose="02010600030101010101" pitchFamily="2" charset="-122"/>
                    </a:rPr>
                    <a:t>5</a:t>
                  </a:r>
                  <a:endParaRPr lang="en-US" altLang="zh-CN" b="1" dirty="0">
                    <a:solidFill>
                      <a:srgbClr val="FFFFFF"/>
                    </a:solidFill>
                    <a:latin typeface="Verdana" panose="020B0604030504040204" pitchFamily="34" charset="0"/>
                    <a:ea typeface="宋体" panose="02010600030101010101" pitchFamily="2" charset="-122"/>
                  </a:endParaRPr>
                </a:p>
              </p:txBody>
            </p:sp>
            <p:sp>
              <p:nvSpPr>
                <p:cNvPr id="17440" name="Freeform 19"/>
                <p:cNvSpPr/>
                <p:nvPr/>
              </p:nvSpPr>
              <p:spPr>
                <a:xfrm>
                  <a:off x="1904" y="1322"/>
                  <a:ext cx="544" cy="680"/>
                </a:xfrm>
                <a:custGeom>
                  <a:avLst/>
                  <a:gdLst>
                    <a:gd name="txL" fmla="*/ 0 w 544"/>
                    <a:gd name="txT" fmla="*/ 0 h 680"/>
                    <a:gd name="txR" fmla="*/ 544 w 544"/>
                    <a:gd name="txB" fmla="*/ 680 h 680"/>
                  </a:gdLst>
                  <a:ahLst/>
                  <a:cxnLst>
                    <a:cxn ang="0">
                      <a:pos x="0" y="16"/>
                    </a:cxn>
                    <a:cxn ang="0">
                      <a:pos x="256" y="528"/>
                    </a:cxn>
                    <a:cxn ang="0">
                      <a:pos x="264" y="680"/>
                    </a:cxn>
                    <a:cxn ang="0">
                      <a:pos x="448" y="624"/>
                    </a:cxn>
                    <a:cxn ang="0">
                      <a:pos x="544" y="576"/>
                    </a:cxn>
                    <a:cxn ang="0">
                      <a:pos x="112" y="0"/>
                    </a:cxn>
                    <a:cxn ang="0">
                      <a:pos x="0" y="16"/>
                    </a:cxn>
                  </a:cxnLst>
                  <a:rect l="txL" t="txT" r="txR" b="txB"/>
                  <a:pathLst>
                    <a:path w="544" h="680">
                      <a:moveTo>
                        <a:pt x="0" y="16"/>
                      </a:moveTo>
                      <a:lnTo>
                        <a:pt x="256" y="528"/>
                      </a:lnTo>
                      <a:lnTo>
                        <a:pt x="264" y="680"/>
                      </a:lnTo>
                      <a:lnTo>
                        <a:pt x="448" y="624"/>
                      </a:lnTo>
                      <a:lnTo>
                        <a:pt x="544" y="576"/>
                      </a:lnTo>
                      <a:lnTo>
                        <a:pt x="112" y="0"/>
                      </a:lnTo>
                      <a:lnTo>
                        <a:pt x="0" y="16"/>
                      </a:lnTo>
                      <a:close/>
                    </a:path>
                  </a:pathLst>
                </a:custGeom>
                <a:solidFill>
                  <a:schemeClr val="tx2">
                    <a:alpha val="50195"/>
                  </a:schemeClr>
                </a:solidFill>
                <a:ln w="9525">
                  <a:noFill/>
                </a:ln>
              </p:spPr>
              <p:txBody>
                <a:bodyPr/>
                <a:p>
                  <a:endParaRPr lang="zh-CN" altLang="en-US"/>
                </a:p>
              </p:txBody>
            </p:sp>
            <p:sp>
              <p:nvSpPr>
                <p:cNvPr id="17441" name="Oval 20"/>
                <p:cNvSpPr/>
                <p:nvPr/>
              </p:nvSpPr>
              <p:spPr>
                <a:xfrm rot="-998298">
                  <a:off x="1046" y="679"/>
                  <a:ext cx="1629" cy="687"/>
                </a:xfrm>
                <a:prstGeom prst="ellipse">
                  <a:avLst/>
                </a:prstGeom>
                <a:solidFill>
                  <a:srgbClr val="FFFFFF"/>
                </a:solidFill>
                <a:ln w="9525">
                  <a:noFill/>
                </a:ln>
              </p:spPr>
              <p:txBody>
                <a:bodyPr wrap="none" anchor="ctr"/>
                <a:p>
                  <a:endParaRPr lang="zh-CN" altLang="en-US" dirty="0">
                    <a:latin typeface="Arial" panose="020B0604020202020204" pitchFamily="34" charset="0"/>
                    <a:ea typeface="宋体" panose="02010600030101010101" pitchFamily="2" charset="-122"/>
                  </a:endParaRPr>
                </a:p>
              </p:txBody>
            </p:sp>
          </p:grpSp>
          <p:sp>
            <p:nvSpPr>
              <p:cNvPr id="17419" name="Text Box 22"/>
              <p:cNvSpPr txBox="1"/>
              <p:nvPr/>
            </p:nvSpPr>
            <p:spPr>
              <a:xfrm>
                <a:off x="4264" y="1346"/>
                <a:ext cx="1152" cy="192"/>
              </a:xfrm>
              <a:prstGeom prst="rect">
                <a:avLst/>
              </a:prstGeom>
              <a:noFill/>
              <a:ln w="9525">
                <a:noFill/>
              </a:ln>
            </p:spPr>
            <p:txBody>
              <a:bodyPr>
                <a:spAutoFit/>
              </a:bodyPr>
              <a:p>
                <a:r>
                  <a:rPr lang="zh-CN" altLang="en-US" sz="1400" b="1" dirty="0">
                    <a:solidFill>
                      <a:srgbClr val="333333"/>
                    </a:solidFill>
                    <a:latin typeface="Arial" panose="020B0604020202020204" pitchFamily="34" charset="0"/>
                    <a:ea typeface="宋体" panose="02010600030101010101" pitchFamily="2" charset="-122"/>
                  </a:rPr>
                  <a:t>学习方式观察量表</a:t>
                </a:r>
                <a:endParaRPr lang="zh-CN" altLang="en-US" sz="1400" b="1" dirty="0">
                  <a:solidFill>
                    <a:srgbClr val="333333"/>
                  </a:solidFill>
                  <a:latin typeface="Arial" panose="020B0604020202020204" pitchFamily="34" charset="0"/>
                  <a:ea typeface="宋体" panose="02010600030101010101" pitchFamily="2" charset="-122"/>
                </a:endParaRPr>
              </a:p>
            </p:txBody>
          </p:sp>
          <p:sp>
            <p:nvSpPr>
              <p:cNvPr id="17420" name="Text Box 24"/>
              <p:cNvSpPr txBox="1"/>
              <p:nvPr/>
            </p:nvSpPr>
            <p:spPr>
              <a:xfrm>
                <a:off x="664" y="1922"/>
                <a:ext cx="1152" cy="326"/>
              </a:xfrm>
              <a:prstGeom prst="rect">
                <a:avLst/>
              </a:prstGeom>
              <a:noFill/>
              <a:ln w="9525">
                <a:noFill/>
              </a:ln>
            </p:spPr>
            <p:txBody>
              <a:bodyPr>
                <a:spAutoFit/>
              </a:bodyPr>
              <a:p>
                <a:r>
                  <a:rPr lang="zh-CN" altLang="en-US" sz="1400" b="1" dirty="0">
                    <a:solidFill>
                      <a:srgbClr val="333333"/>
                    </a:solidFill>
                    <a:latin typeface="Arial" panose="020B0604020202020204" pitchFamily="34" charset="0"/>
                    <a:ea typeface="宋体" panose="02010600030101010101" pitchFamily="2" charset="-122"/>
                  </a:rPr>
                  <a:t>问题设计与处理观察量表</a:t>
                </a:r>
                <a:endParaRPr lang="zh-CN" altLang="en-US" sz="1400" b="1" dirty="0">
                  <a:solidFill>
                    <a:srgbClr val="333333"/>
                  </a:solidFill>
                  <a:latin typeface="Arial" panose="020B0604020202020204" pitchFamily="34" charset="0"/>
                  <a:ea typeface="宋体" panose="02010600030101010101" pitchFamily="2" charset="-122"/>
                </a:endParaRPr>
              </a:p>
            </p:txBody>
          </p:sp>
          <p:sp>
            <p:nvSpPr>
              <p:cNvPr id="17421" name="Text Box 26"/>
              <p:cNvSpPr txBox="1"/>
              <p:nvPr/>
            </p:nvSpPr>
            <p:spPr>
              <a:xfrm>
                <a:off x="1720" y="1298"/>
                <a:ext cx="1152" cy="192"/>
              </a:xfrm>
              <a:prstGeom prst="rect">
                <a:avLst/>
              </a:prstGeom>
              <a:noFill/>
              <a:ln w="9525">
                <a:noFill/>
              </a:ln>
            </p:spPr>
            <p:txBody>
              <a:bodyPr>
                <a:spAutoFit/>
              </a:bodyPr>
              <a:p>
                <a:r>
                  <a:rPr lang="zh-CN" altLang="en-US" sz="1400" b="1" dirty="0">
                    <a:solidFill>
                      <a:srgbClr val="333333"/>
                    </a:solidFill>
                    <a:latin typeface="Arial" panose="020B0604020202020204" pitchFamily="34" charset="0"/>
                    <a:ea typeface="宋体" panose="02010600030101010101" pitchFamily="2" charset="-122"/>
                  </a:rPr>
                  <a:t>课堂环境观察量表</a:t>
                </a:r>
                <a:endParaRPr lang="zh-CN" altLang="en-US" sz="1400" b="1" dirty="0">
                  <a:solidFill>
                    <a:srgbClr val="333333"/>
                  </a:solidFill>
                  <a:latin typeface="Arial" panose="020B0604020202020204" pitchFamily="34" charset="0"/>
                  <a:ea typeface="宋体" panose="02010600030101010101" pitchFamily="2" charset="-122"/>
                </a:endParaRPr>
              </a:p>
            </p:txBody>
          </p:sp>
          <p:sp>
            <p:nvSpPr>
              <p:cNvPr id="17422" name="Text Box 30"/>
              <p:cNvSpPr txBox="1"/>
              <p:nvPr/>
            </p:nvSpPr>
            <p:spPr>
              <a:xfrm>
                <a:off x="1144" y="3650"/>
                <a:ext cx="1152" cy="326"/>
              </a:xfrm>
              <a:prstGeom prst="rect">
                <a:avLst/>
              </a:prstGeom>
              <a:noFill/>
              <a:ln w="9525">
                <a:noFill/>
              </a:ln>
            </p:spPr>
            <p:txBody>
              <a:bodyPr>
                <a:spAutoFit/>
              </a:bodyPr>
              <a:p>
                <a:r>
                  <a:rPr lang="zh-CN" altLang="en-US" sz="1400" b="1" dirty="0">
                    <a:solidFill>
                      <a:srgbClr val="333333"/>
                    </a:solidFill>
                    <a:latin typeface="Arial" panose="020B0604020202020204" pitchFamily="34" charset="0"/>
                    <a:ea typeface="宋体" panose="02010600030101010101" pitchFamily="2" charset="-122"/>
                  </a:rPr>
                  <a:t>目标达成度分析观察量表</a:t>
                </a:r>
                <a:endParaRPr lang="zh-CN" altLang="en-US" sz="1400" b="1" dirty="0">
                  <a:solidFill>
                    <a:srgbClr val="333333"/>
                  </a:solidFill>
                  <a:latin typeface="Arial" panose="020B0604020202020204" pitchFamily="34" charset="0"/>
                  <a:ea typeface="宋体" panose="02010600030101010101" pitchFamily="2" charset="-122"/>
                </a:endParaRPr>
              </a:p>
            </p:txBody>
          </p:sp>
          <p:sp>
            <p:nvSpPr>
              <p:cNvPr id="17423" name="Text Box 22"/>
              <p:cNvSpPr txBox="1"/>
              <p:nvPr/>
            </p:nvSpPr>
            <p:spPr>
              <a:xfrm>
                <a:off x="4608" y="2966"/>
                <a:ext cx="1152" cy="192"/>
              </a:xfrm>
              <a:prstGeom prst="rect">
                <a:avLst/>
              </a:prstGeom>
              <a:noFill/>
              <a:ln w="9525">
                <a:noFill/>
              </a:ln>
            </p:spPr>
            <p:txBody>
              <a:bodyPr>
                <a:spAutoFit/>
              </a:bodyPr>
              <a:p>
                <a:r>
                  <a:rPr lang="zh-CN" altLang="en-US" sz="1400" b="1" dirty="0">
                    <a:solidFill>
                      <a:srgbClr val="333333"/>
                    </a:solidFill>
                    <a:latin typeface="Arial" panose="020B0604020202020204" pitchFamily="34" charset="0"/>
                    <a:ea typeface="宋体" panose="02010600030101010101" pitchFamily="2" charset="-122"/>
                  </a:rPr>
                  <a:t>交往互动观察量表</a:t>
                </a:r>
                <a:endParaRPr lang="zh-CN" altLang="en-US" sz="1400" b="1" dirty="0">
                  <a:solidFill>
                    <a:srgbClr val="333333"/>
                  </a:solidFill>
                  <a:latin typeface="Arial" panose="020B0604020202020204" pitchFamily="34" charset="0"/>
                  <a:ea typeface="宋体" panose="02010600030101010101" pitchFamily="2" charset="-122"/>
                </a:endParaRPr>
              </a:p>
            </p:txBody>
          </p:sp>
        </p:gr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p:cTn id="7" dur="500" fill="hold"/>
                                        <p:tgtEl>
                                          <p:spTgt spid="17410"/>
                                        </p:tgtEl>
                                        <p:attrNameLst>
                                          <p:attrName>ppt_x</p:attrName>
                                        </p:attrNameLst>
                                      </p:cBhvr>
                                      <p:tavLst>
                                        <p:tav tm="0">
                                          <p:val>
                                            <p:strVal val="#ppt_x-.2"/>
                                          </p:val>
                                        </p:tav>
                                        <p:tav tm="100000">
                                          <p:val>
                                            <p:strVal val="#ppt_x"/>
                                          </p:val>
                                        </p:tav>
                                      </p:tavLst>
                                    </p:anim>
                                    <p:anim calcmode="lin" valueType="num">
                                      <p:cBhvr>
                                        <p:cTn id="8" dur="500" fill="hold"/>
                                        <p:tgtEl>
                                          <p:spTgt spid="17410"/>
                                        </p:tgtEl>
                                        <p:attrNameLst>
                                          <p:attrName>ppt_y</p:attrName>
                                        </p:attrNameLst>
                                      </p:cBhvr>
                                      <p:tavLst>
                                        <p:tav tm="0">
                                          <p:val>
                                            <p:strVal val="#ppt_y"/>
                                          </p:val>
                                        </p:tav>
                                        <p:tav tm="100000">
                                          <p:val>
                                            <p:strVal val="#ppt_y"/>
                                          </p:val>
                                        </p:tav>
                                      </p:tavLst>
                                    </p:anim>
                                    <p:animEffect transition="in" filter="wipe(right)" prLst="gradientSize: 0.1">
                                      <p:cBhvr>
                                        <p:cTn id="9" dur="500"/>
                                        <p:tgtEl>
                                          <p:spTgt spid="17410"/>
                                        </p:tgtEl>
                                      </p:cBhvr>
                                    </p:animEffect>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box(in)">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Rectangle 2"/>
          <p:cNvSpPr>
            <a:spLocks noGrp="1"/>
          </p:cNvSpPr>
          <p:nvPr>
            <p:ph type="title"/>
          </p:nvPr>
        </p:nvSpPr>
        <p:spPr/>
        <p:txBody>
          <a:bodyPr vert="horz" wrap="square" lIns="91440" tIns="45720" rIns="91440" bIns="45720" anchor="ctr"/>
          <a:p>
            <a:pPr eaLnBrk="1" hangingPunct="1"/>
            <a:r>
              <a:rPr lang="zh-CN" altLang="en-US" dirty="0">
                <a:ea typeface="宋体" panose="02010600030101010101" pitchFamily="2" charset="-122"/>
              </a:rPr>
              <a:t>分层评价</a:t>
            </a:r>
            <a:endParaRPr lang="zh-CN" altLang="en-US" dirty="0">
              <a:ea typeface="宋体" panose="02010600030101010101" pitchFamily="2" charset="-122"/>
            </a:endParaRPr>
          </a:p>
        </p:txBody>
      </p:sp>
      <p:sp>
        <p:nvSpPr>
          <p:cNvPr id="18435" name="Rectangle 3"/>
          <p:cNvSpPr>
            <a:spLocks noGrp="1"/>
          </p:cNvSpPr>
          <p:nvPr>
            <p:ph idx="1"/>
          </p:nvPr>
        </p:nvSpPr>
        <p:spPr/>
        <p:txBody>
          <a:bodyPr vert="horz" wrap="square" lIns="91440" tIns="45720" rIns="91440" bIns="45720" anchor="t"/>
          <a:p>
            <a:pPr eaLnBrk="1" hangingPunct="1">
              <a:buNone/>
            </a:pPr>
            <a:r>
              <a:rPr lang="zh-CN" altLang="en-US" dirty="0">
                <a:ea typeface="宋体" panose="02010600030101010101" pitchFamily="2" charset="-122"/>
              </a:rPr>
              <a:t>          每一位教师在研讨前所作的深度前移思考基础上，针对不同梯队的教师形成不同的侧重评课反馈要求，执教教师评生（学生的所得所失），一般教师评课（课的设计和实效），骨干教师评理（课的理念和重建），通过这样的纵向重建提升研修活动的实效性，促进每一位教师自主、向上的发展。 </a:t>
            </a:r>
            <a:endParaRPr lang="zh-CN" altLang="en-US" dirty="0">
              <a:ea typeface="宋体" panose="02010600030101010101" pitchFamily="2" charset="-122"/>
            </a:endParaRPr>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 name="Group 7"/>
          <p:cNvGrpSpPr/>
          <p:nvPr/>
        </p:nvGrpSpPr>
        <p:grpSpPr>
          <a:xfrm>
            <a:off x="1774825" y="1146175"/>
            <a:ext cx="6473825" cy="741363"/>
            <a:chOff x="0" y="0"/>
            <a:chExt cx="3478" cy="359"/>
          </a:xfrm>
        </p:grpSpPr>
        <p:sp>
          <p:nvSpPr>
            <p:cNvPr id="19477" name="AutoShape 8"/>
            <p:cNvSpPr/>
            <p:nvPr/>
          </p:nvSpPr>
          <p:spPr>
            <a:xfrm>
              <a:off x="0" y="0"/>
              <a:ext cx="3461" cy="359"/>
            </a:xfrm>
            <a:prstGeom prst="bevel">
              <a:avLst>
                <a:gd name="adj" fmla="val 12639"/>
              </a:avLst>
            </a:prstGeom>
            <a:solidFill>
              <a:schemeClr val="folHlink"/>
            </a:solidFill>
            <a:ln w="9525">
              <a:noFill/>
            </a:ln>
          </p:spPr>
          <p:txBody>
            <a:bodyPr wrap="none" anchor="ctr"/>
            <a:p>
              <a:endParaRPr lang="zh-CN" altLang="en-US" dirty="0">
                <a:latin typeface="Arial" panose="020B0604020202020204" pitchFamily="34" charset="0"/>
                <a:ea typeface="宋体" panose="02010600030101010101" pitchFamily="2" charset="-122"/>
              </a:endParaRPr>
            </a:p>
          </p:txBody>
        </p:sp>
        <p:sp>
          <p:nvSpPr>
            <p:cNvPr id="7177" name="Rectangle 9"/>
            <p:cNvSpPr>
              <a:spLocks noChangeArrowheads="1"/>
            </p:cNvSpPr>
            <p:nvPr/>
          </p:nvSpPr>
          <p:spPr bwMode="auto">
            <a:xfrm>
              <a:off x="7" y="39"/>
              <a:ext cx="3471" cy="252"/>
            </a:xfrm>
            <a:prstGeom prst="rect">
              <a:avLst/>
            </a:prstGeom>
            <a:noFill/>
            <a:ln w="9525">
              <a:noFill/>
              <a:miter lim="800000"/>
            </a:ln>
            <a:effectLst>
              <a:outerShdw dist="17961" dir="2700000" algn="ctr" rotWithShape="0">
                <a:srgbClr val="000000"/>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rPr>
                <a:t>教学研究方式</a:t>
              </a:r>
              <a:endParaRPr kumimoji="0" lang="zh-CN" altLang="en-US" sz="2800"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nvGrpSpPr>
          <p:cNvPr id="3" name="Group 11"/>
          <p:cNvGrpSpPr/>
          <p:nvPr/>
        </p:nvGrpSpPr>
        <p:grpSpPr>
          <a:xfrm>
            <a:off x="4294188" y="2333625"/>
            <a:ext cx="3094037" cy="1349375"/>
            <a:chOff x="0" y="0"/>
            <a:chExt cx="1949" cy="850"/>
          </a:xfrm>
        </p:grpSpPr>
        <p:sp>
          <p:nvSpPr>
            <p:cNvPr id="7180" name="Rectangle 12"/>
            <p:cNvSpPr>
              <a:spLocks noChangeArrowheads="1"/>
            </p:cNvSpPr>
            <p:nvPr/>
          </p:nvSpPr>
          <p:spPr bwMode="auto">
            <a:xfrm>
              <a:off x="864" y="82"/>
              <a:ext cx="1085" cy="768"/>
            </a:xfrm>
            <a:prstGeom prst="rect">
              <a:avLst/>
            </a:prstGeom>
            <a:gradFill rotWithShape="1">
              <a:gsLst>
                <a:gs pos="0">
                  <a:schemeClr val="accent1">
                    <a:alpha val="50000"/>
                  </a:schemeClr>
                </a:gs>
                <a:gs pos="100000">
                  <a:schemeClr val="accent1">
                    <a:gamma/>
                    <a:tint val="0"/>
                    <a:invGamma/>
                    <a:alpha val="0"/>
                  </a:schemeClr>
                </a:gs>
              </a:gsLst>
              <a:lin ang="0" scaled="1"/>
            </a:gradFill>
            <a:ln w="9525">
              <a:no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19474" name="Group 13"/>
            <p:cNvGrpSpPr/>
            <p:nvPr/>
          </p:nvGrpSpPr>
          <p:grpSpPr>
            <a:xfrm>
              <a:off x="0" y="0"/>
              <a:ext cx="858" cy="833"/>
              <a:chOff x="0" y="0"/>
              <a:chExt cx="414" cy="402"/>
            </a:xfrm>
          </p:grpSpPr>
          <p:sp>
            <p:nvSpPr>
              <p:cNvPr id="7182" name="AutoShape 14"/>
              <p:cNvSpPr>
                <a:spLocks noChangeArrowheads="1"/>
              </p:cNvSpPr>
              <p:nvPr/>
            </p:nvSpPr>
            <p:spPr bwMode="auto">
              <a:xfrm>
                <a:off x="0" y="0"/>
                <a:ext cx="414" cy="402"/>
              </a:xfrm>
              <a:prstGeom prst="roundRect">
                <a:avLst>
                  <a:gd name="adj" fmla="val 11921"/>
                </a:avLst>
              </a:prstGeom>
              <a:gradFill rotWithShape="1">
                <a:gsLst>
                  <a:gs pos="0">
                    <a:schemeClr val="accent1"/>
                  </a:gs>
                  <a:gs pos="100000">
                    <a:schemeClr val="accent1">
                      <a:gamma/>
                      <a:shade val="69804"/>
                      <a:invGamma/>
                    </a:schemeClr>
                  </a:gs>
                </a:gsLst>
                <a:lin ang="5400000" scaled="1"/>
              </a:gradFill>
              <a:ln w="25400">
                <a:solidFill>
                  <a:srgbClr val="FEFEFE"/>
                </a:solidFill>
                <a:round/>
              </a:ln>
              <a:effectLst>
                <a:outerShdw dist="53882" dir="2700000" algn="ctr" rotWithShape="0">
                  <a:srgbClr val="000000">
                    <a:alpha val="50000"/>
                  </a:srgbClr>
                </a:outerShdw>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183" name="未知"/>
              <p:cNvSpPr/>
              <p:nvPr/>
            </p:nvSpPr>
            <p:spPr bwMode="auto">
              <a:xfrm>
                <a:off x="26" y="26"/>
                <a:ext cx="206" cy="201"/>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48627"/>
                      <a:invGamma/>
                    </a:schemeClr>
                  </a:gs>
                  <a:gs pos="50000">
                    <a:schemeClr val="accent1">
                      <a:alpha val="0"/>
                    </a:schemeClr>
                  </a:gs>
                  <a:gs pos="100000">
                    <a:schemeClr val="accent1">
                      <a:gamma/>
                      <a:tint val="48627"/>
                      <a:invGamma/>
                    </a:schemeClr>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grpSp>
      <p:grpSp>
        <p:nvGrpSpPr>
          <p:cNvPr id="5" name="Group 16"/>
          <p:cNvGrpSpPr/>
          <p:nvPr/>
        </p:nvGrpSpPr>
        <p:grpSpPr>
          <a:xfrm>
            <a:off x="5665788" y="3656013"/>
            <a:ext cx="1722437" cy="2617787"/>
            <a:chOff x="0" y="0"/>
            <a:chExt cx="1085" cy="1649"/>
          </a:xfrm>
        </p:grpSpPr>
        <p:sp>
          <p:nvSpPr>
            <p:cNvPr id="7185" name="Rectangle 17"/>
            <p:cNvSpPr>
              <a:spLocks noChangeArrowheads="1"/>
            </p:cNvSpPr>
            <p:nvPr/>
          </p:nvSpPr>
          <p:spPr bwMode="auto">
            <a:xfrm>
              <a:off x="17" y="816"/>
              <a:ext cx="1068" cy="833"/>
            </a:xfrm>
            <a:prstGeom prst="rect">
              <a:avLst/>
            </a:prstGeom>
            <a:gradFill rotWithShape="1">
              <a:gsLst>
                <a:gs pos="0">
                  <a:schemeClr val="accent2">
                    <a:alpha val="50000"/>
                  </a:schemeClr>
                </a:gs>
                <a:gs pos="100000">
                  <a:schemeClr val="accent2">
                    <a:gamma/>
                    <a:tint val="0"/>
                    <a:invGamma/>
                    <a:alpha val="0"/>
                  </a:schemeClr>
                </a:gs>
              </a:gsLst>
              <a:lin ang="0" scaled="1"/>
            </a:gradFill>
            <a:ln w="9525">
              <a:no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19470" name="Group 18"/>
            <p:cNvGrpSpPr/>
            <p:nvPr/>
          </p:nvGrpSpPr>
          <p:grpSpPr>
            <a:xfrm>
              <a:off x="0" y="0"/>
              <a:ext cx="858" cy="833"/>
              <a:chOff x="0" y="0"/>
              <a:chExt cx="414" cy="402"/>
            </a:xfrm>
          </p:grpSpPr>
          <p:sp>
            <p:nvSpPr>
              <p:cNvPr id="7187" name="AutoShape 19"/>
              <p:cNvSpPr>
                <a:spLocks noChangeArrowheads="1"/>
              </p:cNvSpPr>
              <p:nvPr/>
            </p:nvSpPr>
            <p:spPr bwMode="auto">
              <a:xfrm>
                <a:off x="0" y="0"/>
                <a:ext cx="414" cy="402"/>
              </a:xfrm>
              <a:prstGeom prst="roundRect">
                <a:avLst>
                  <a:gd name="adj" fmla="val 11921"/>
                </a:avLst>
              </a:prstGeom>
              <a:gradFill rotWithShape="1">
                <a:gsLst>
                  <a:gs pos="0">
                    <a:schemeClr val="accent2"/>
                  </a:gs>
                  <a:gs pos="100000">
                    <a:schemeClr val="accent2">
                      <a:gamma/>
                      <a:shade val="69804"/>
                      <a:invGamma/>
                    </a:schemeClr>
                  </a:gs>
                </a:gsLst>
                <a:lin ang="5400000" scaled="1"/>
              </a:gradFill>
              <a:ln w="25400">
                <a:solidFill>
                  <a:srgbClr val="FEFEFE"/>
                </a:solidFill>
                <a:round/>
              </a:ln>
              <a:effectLst>
                <a:outerShdw dist="53882" dir="2700000" algn="ctr" rotWithShape="0">
                  <a:srgbClr val="000000">
                    <a:alpha val="50000"/>
                  </a:srgbClr>
                </a:outerShdw>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188" name="未知"/>
              <p:cNvSpPr/>
              <p:nvPr/>
            </p:nvSpPr>
            <p:spPr bwMode="auto">
              <a:xfrm>
                <a:off x="26" y="26"/>
                <a:ext cx="206" cy="201"/>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2">
                      <a:gamma/>
                      <a:tint val="48627"/>
                      <a:invGamma/>
                    </a:schemeClr>
                  </a:gs>
                  <a:gs pos="50000">
                    <a:schemeClr val="accent2">
                      <a:alpha val="0"/>
                    </a:schemeClr>
                  </a:gs>
                  <a:gs pos="100000">
                    <a:schemeClr val="accent2">
                      <a:gamma/>
                      <a:tint val="48627"/>
                      <a:invGamma/>
                    </a:schemeClr>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grpSp>
      <p:grpSp>
        <p:nvGrpSpPr>
          <p:cNvPr id="7" name="Group 21"/>
          <p:cNvGrpSpPr/>
          <p:nvPr/>
        </p:nvGrpSpPr>
        <p:grpSpPr>
          <a:xfrm>
            <a:off x="2359025" y="2463800"/>
            <a:ext cx="1943100" cy="2524125"/>
            <a:chOff x="0" y="0"/>
            <a:chExt cx="1224" cy="1590"/>
          </a:xfrm>
        </p:grpSpPr>
        <p:sp>
          <p:nvSpPr>
            <p:cNvPr id="7190" name="Rectangle 22"/>
            <p:cNvSpPr>
              <a:spLocks noChangeArrowheads="1"/>
            </p:cNvSpPr>
            <p:nvPr/>
          </p:nvSpPr>
          <p:spPr bwMode="auto">
            <a:xfrm>
              <a:off x="0" y="0"/>
              <a:ext cx="1224" cy="786"/>
            </a:xfrm>
            <a:prstGeom prst="rect">
              <a:avLst/>
            </a:prstGeom>
            <a:gradFill rotWithShape="1">
              <a:gsLst>
                <a:gs pos="0">
                  <a:schemeClr val="folHlink">
                    <a:gamma/>
                    <a:tint val="0"/>
                    <a:invGamma/>
                    <a:alpha val="0"/>
                  </a:schemeClr>
                </a:gs>
                <a:gs pos="100000">
                  <a:schemeClr val="folHlink">
                    <a:alpha val="50000"/>
                  </a:schemeClr>
                </a:gs>
              </a:gsLst>
              <a:lin ang="0" scaled="1"/>
            </a:gradFill>
            <a:ln w="9525">
              <a:noFill/>
              <a:miter lim="800000"/>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19466" name="Group 23"/>
            <p:cNvGrpSpPr/>
            <p:nvPr/>
          </p:nvGrpSpPr>
          <p:grpSpPr>
            <a:xfrm>
              <a:off x="361" y="757"/>
              <a:ext cx="858" cy="833"/>
              <a:chOff x="0" y="0"/>
              <a:chExt cx="414" cy="402"/>
            </a:xfrm>
          </p:grpSpPr>
          <p:sp>
            <p:nvSpPr>
              <p:cNvPr id="7192" name="AutoShape 24"/>
              <p:cNvSpPr>
                <a:spLocks noChangeArrowheads="1"/>
              </p:cNvSpPr>
              <p:nvPr/>
            </p:nvSpPr>
            <p:spPr bwMode="auto">
              <a:xfrm>
                <a:off x="0" y="0"/>
                <a:ext cx="414" cy="402"/>
              </a:xfrm>
              <a:prstGeom prst="roundRect">
                <a:avLst>
                  <a:gd name="adj" fmla="val 11921"/>
                </a:avLst>
              </a:prstGeom>
              <a:gradFill rotWithShape="1">
                <a:gsLst>
                  <a:gs pos="0">
                    <a:schemeClr val="folHlink"/>
                  </a:gs>
                  <a:gs pos="100000">
                    <a:schemeClr val="folHlink">
                      <a:gamma/>
                      <a:shade val="69804"/>
                      <a:invGamma/>
                    </a:schemeClr>
                  </a:gs>
                </a:gsLst>
                <a:lin ang="5400000" scaled="1"/>
              </a:gradFill>
              <a:ln w="25400">
                <a:solidFill>
                  <a:srgbClr val="FEFEFE"/>
                </a:solidFill>
                <a:round/>
              </a:ln>
              <a:effectLst>
                <a:outerShdw dist="53882" dir="2700000" algn="ctr" rotWithShape="0">
                  <a:srgbClr val="000000">
                    <a:alpha val="50000"/>
                  </a:srgbClr>
                </a:outerShdw>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193" name="未知"/>
              <p:cNvSpPr/>
              <p:nvPr/>
            </p:nvSpPr>
            <p:spPr bwMode="auto">
              <a:xfrm>
                <a:off x="26" y="26"/>
                <a:ext cx="206" cy="201"/>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folHlink">
                      <a:gamma/>
                      <a:tint val="48627"/>
                      <a:invGamma/>
                    </a:schemeClr>
                  </a:gs>
                  <a:gs pos="50000">
                    <a:schemeClr val="folHlink">
                      <a:alpha val="0"/>
                    </a:schemeClr>
                  </a:gs>
                  <a:gs pos="100000">
                    <a:schemeClr val="folHlink">
                      <a:gamma/>
                      <a:tint val="48627"/>
                      <a:invGamma/>
                    </a:schemeClr>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grpSp>
      <p:sp>
        <p:nvSpPr>
          <p:cNvPr id="7194" name="Rectangle 26"/>
          <p:cNvSpPr>
            <a:spLocks noChangeArrowheads="1"/>
          </p:cNvSpPr>
          <p:nvPr/>
        </p:nvSpPr>
        <p:spPr bwMode="auto">
          <a:xfrm>
            <a:off x="5616575" y="4121150"/>
            <a:ext cx="1462088" cy="396875"/>
          </a:xfrm>
          <a:prstGeom prst="rect">
            <a:avLst/>
          </a:prstGeom>
          <a:noFill/>
          <a:ln w="9525">
            <a:noFill/>
            <a:miter lim="800000"/>
          </a:ln>
          <a:effectLst/>
        </p:spPr>
        <p:txBody>
          <a:bodyPr wrap="none">
            <a:spAutoFit/>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000" b="1" i="0" u="none" strike="noStrike" kern="1200" cap="none" spc="0" normalizeH="0" baseline="0" noProof="0">
                <a:ln>
                  <a:noFill/>
                </a:ln>
                <a:solidFill>
                  <a:srgbClr val="FFFFFF"/>
                </a:solidFill>
                <a:effectLst>
                  <a:outerShdw blurRad="38100" dist="38100" dir="2700000" algn="tl">
                    <a:srgbClr val="C0C0C0"/>
                  </a:outerShdw>
                </a:effectLst>
                <a:uLnTx/>
                <a:uFillTx/>
                <a:latin typeface="Arial" panose="020B0604020202020204" pitchFamily="34" charset="0"/>
                <a:ea typeface="黑体" panose="02010609060101010101" pitchFamily="49" charset="-122"/>
                <a:cs typeface="+mn-cs"/>
              </a:rPr>
              <a:t>学研一体化</a:t>
            </a: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195" name="Rectangle 27"/>
          <p:cNvSpPr>
            <a:spLocks noChangeArrowheads="1"/>
          </p:cNvSpPr>
          <p:nvPr/>
        </p:nvSpPr>
        <p:spPr bwMode="auto">
          <a:xfrm>
            <a:off x="2800350" y="4175125"/>
            <a:ext cx="1630363" cy="396875"/>
          </a:xfrm>
          <a:prstGeom prst="rect">
            <a:avLst/>
          </a:prstGeom>
          <a:noFill/>
          <a:ln w="9525">
            <a:noFill/>
            <a:miter lim="800000"/>
          </a:ln>
          <a:effectLst/>
        </p:spPr>
        <p:txBody>
          <a:bodyPr>
            <a:spAutoFit/>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000" b="1" i="0" u="none" strike="noStrike" kern="1200" cap="none" spc="0" normalizeH="0" baseline="0" noProof="0">
                <a:ln>
                  <a:noFill/>
                </a:ln>
                <a:solidFill>
                  <a:srgbClr val="FFFFFF"/>
                </a:solidFill>
                <a:effectLst>
                  <a:outerShdw blurRad="38100" dist="38100" dir="2700000" algn="tl">
                    <a:srgbClr val="C0C0C0"/>
                  </a:outerShdw>
                </a:effectLst>
                <a:uLnTx/>
                <a:uFillTx/>
                <a:latin typeface="Arial" panose="020B0604020202020204" pitchFamily="34" charset="0"/>
                <a:ea typeface="黑体" panose="02010609060101010101" pitchFamily="49" charset="-122"/>
                <a:cs typeface="+mn-cs"/>
              </a:rPr>
              <a:t>统分结合式</a:t>
            </a:r>
            <a:endParaRPr kumimoji="0" lang="zh-CN" altLang="en-US" sz="2000" b="1" i="0" u="none" strike="noStrike" kern="1200" cap="none" spc="0" normalizeH="0" baseline="0" noProof="0">
              <a:ln>
                <a:noFill/>
              </a:ln>
              <a:solidFill>
                <a:srgbClr val="FFFFFF"/>
              </a:solidFill>
              <a:effectLst>
                <a:outerShdw blurRad="38100" dist="38100" dir="2700000" algn="tl">
                  <a:srgbClr val="C0C0C0"/>
                </a:outerShdw>
              </a:effectLst>
              <a:uLnTx/>
              <a:uFillTx/>
              <a:latin typeface="Arial" panose="020B0604020202020204" pitchFamily="34" charset="0"/>
              <a:ea typeface="黑体" panose="02010609060101010101" pitchFamily="49" charset="-122"/>
              <a:cs typeface="+mn-cs"/>
            </a:endParaRPr>
          </a:p>
        </p:txBody>
      </p:sp>
      <p:sp>
        <p:nvSpPr>
          <p:cNvPr id="7196" name="Rectangle 28"/>
          <p:cNvSpPr>
            <a:spLocks noChangeArrowheads="1"/>
          </p:cNvSpPr>
          <p:nvPr/>
        </p:nvSpPr>
        <p:spPr bwMode="auto">
          <a:xfrm>
            <a:off x="4175125" y="2730500"/>
            <a:ext cx="1711325" cy="396875"/>
          </a:xfrm>
          <a:prstGeom prst="rect">
            <a:avLst/>
          </a:prstGeom>
          <a:noFill/>
          <a:ln w="9525">
            <a:noFill/>
            <a:miter lim="800000"/>
          </a:ln>
          <a:effectLst/>
        </p:spPr>
        <p:txBody>
          <a:bodyPr>
            <a:spAutoFit/>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000" b="1" i="0" u="none" strike="noStrike" kern="1200" cap="none" spc="0" normalizeH="0" baseline="0" noProof="0">
                <a:ln>
                  <a:noFill/>
                </a:ln>
                <a:solidFill>
                  <a:srgbClr val="FFFFFF"/>
                </a:solidFill>
                <a:effectLst>
                  <a:outerShdw blurRad="38100" dist="38100" dir="2700000" algn="tl">
                    <a:srgbClr val="C0C0C0"/>
                  </a:outerShdw>
                </a:effectLst>
                <a:uLnTx/>
                <a:uFillTx/>
                <a:latin typeface="Arial" panose="020B0604020202020204" pitchFamily="34" charset="0"/>
                <a:ea typeface="黑体" panose="02010609060101010101" pitchFamily="49" charset="-122"/>
                <a:cs typeface="+mn-cs"/>
              </a:rPr>
              <a:t>集备板块化</a:t>
            </a:r>
            <a:endParaRPr kumimoji="0" lang="zh-CN" altLang="en-US" sz="2000" b="1" i="0" u="none" strike="noStrike" kern="1200" cap="none" spc="0" normalizeH="0" baseline="0" noProof="0">
              <a:ln>
                <a:noFill/>
              </a:ln>
              <a:solidFill>
                <a:srgbClr val="FFFFFF"/>
              </a:solidFill>
              <a:effectLst>
                <a:outerShdw blurRad="38100" dist="38100" dir="2700000" algn="tl">
                  <a:srgbClr val="C0C0C0"/>
                </a:outerShdw>
              </a:effectLst>
              <a:uLnTx/>
              <a:uFillTx/>
              <a:latin typeface="Arial" panose="020B0604020202020204" pitchFamily="34" charset="0"/>
              <a:ea typeface="黑体" panose="02010609060101010101" pitchFamily="49" charset="-122"/>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1000"/>
                                        <p:tgtEl>
                                          <p:spTgt spid="3"/>
                                        </p:tgtEl>
                                      </p:cBhvr>
                                    </p:animEffect>
                                  </p:childTnLst>
                                </p:cTn>
                              </p:par>
                              <p:par>
                                <p:cTn id="13" presetID="10" presetClass="entr" presetSubtype="0" fill="hold" grpId="0" nodeType="withEffect">
                                  <p:stCondLst>
                                    <p:cond delay="500"/>
                                  </p:stCondLst>
                                  <p:childTnLst>
                                    <p:set>
                                      <p:cBhvr>
                                        <p:cTn id="14" dur="1" fill="hold">
                                          <p:stCondLst>
                                            <p:cond delay="0"/>
                                          </p:stCondLst>
                                        </p:cTn>
                                        <p:tgtEl>
                                          <p:spTgt spid="7194"/>
                                        </p:tgtEl>
                                        <p:attrNameLst>
                                          <p:attrName>style.visibility</p:attrName>
                                        </p:attrNameLst>
                                      </p:cBhvr>
                                      <p:to>
                                        <p:strVal val="visible"/>
                                      </p:to>
                                    </p:set>
                                    <p:animEffect transition="in" filter="fade">
                                      <p:cBhvr>
                                        <p:cTn id="15" dur="1000"/>
                                        <p:tgtEl>
                                          <p:spTgt spid="7194"/>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up)">
                                      <p:cBhvr>
                                        <p:cTn id="20" dur="1000"/>
                                        <p:tgtEl>
                                          <p:spTgt spid="5"/>
                                        </p:tgtEl>
                                      </p:cBhvr>
                                    </p:animEffect>
                                  </p:childTnLst>
                                </p:cTn>
                              </p:par>
                              <p:par>
                                <p:cTn id="21" presetID="47" presetClass="entr" presetSubtype="0" fill="hold" grpId="0" nodeType="withEffect">
                                  <p:stCondLst>
                                    <p:cond delay="500"/>
                                  </p:stCondLst>
                                  <p:childTnLst>
                                    <p:set>
                                      <p:cBhvr>
                                        <p:cTn id="22" dur="1" fill="hold">
                                          <p:stCondLst>
                                            <p:cond delay="0"/>
                                          </p:stCondLst>
                                        </p:cTn>
                                        <p:tgtEl>
                                          <p:spTgt spid="7196"/>
                                        </p:tgtEl>
                                        <p:attrNameLst>
                                          <p:attrName>style.visibility</p:attrName>
                                        </p:attrNameLst>
                                      </p:cBhvr>
                                      <p:to>
                                        <p:strVal val="visible"/>
                                      </p:to>
                                    </p:set>
                                    <p:animEffect transition="in" filter="fade">
                                      <p:cBhvr>
                                        <p:cTn id="23" dur="1000"/>
                                        <p:tgtEl>
                                          <p:spTgt spid="7196"/>
                                        </p:tgtEl>
                                      </p:cBhvr>
                                    </p:animEffect>
                                    <p:anim calcmode="lin" valueType="num">
                                      <p:cBhvr>
                                        <p:cTn id="24" dur="1000" fill="hold"/>
                                        <p:tgtEl>
                                          <p:spTgt spid="7196"/>
                                        </p:tgtEl>
                                        <p:attrNameLst>
                                          <p:attrName>ppt_x</p:attrName>
                                        </p:attrNameLst>
                                      </p:cBhvr>
                                      <p:tavLst>
                                        <p:tav tm="0">
                                          <p:val>
                                            <p:strVal val="#ppt_x"/>
                                          </p:val>
                                        </p:tav>
                                        <p:tav tm="100000">
                                          <p:val>
                                            <p:strVal val="#ppt_x"/>
                                          </p:val>
                                        </p:tav>
                                      </p:tavLst>
                                    </p:anim>
                                    <p:anim calcmode="lin" valueType="num">
                                      <p:cBhvr>
                                        <p:cTn id="25" dur="1000" fill="hold"/>
                                        <p:tgtEl>
                                          <p:spTgt spid="7196"/>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wipe(down)">
                                      <p:cBhvr>
                                        <p:cTn id="30" dur="1000"/>
                                        <p:tgtEl>
                                          <p:spTgt spid="7"/>
                                        </p:tgtEl>
                                      </p:cBhvr>
                                    </p:animEffect>
                                  </p:childTnLst>
                                </p:cTn>
                              </p:par>
                              <p:par>
                                <p:cTn id="31" presetID="42" presetClass="entr" presetSubtype="0" fill="hold" grpId="0" nodeType="withEffect">
                                  <p:stCondLst>
                                    <p:cond delay="500"/>
                                  </p:stCondLst>
                                  <p:childTnLst>
                                    <p:set>
                                      <p:cBhvr>
                                        <p:cTn id="32" dur="1" fill="hold">
                                          <p:stCondLst>
                                            <p:cond delay="0"/>
                                          </p:stCondLst>
                                        </p:cTn>
                                        <p:tgtEl>
                                          <p:spTgt spid="7195"/>
                                        </p:tgtEl>
                                        <p:attrNameLst>
                                          <p:attrName>style.visibility</p:attrName>
                                        </p:attrNameLst>
                                      </p:cBhvr>
                                      <p:to>
                                        <p:strVal val="visible"/>
                                      </p:to>
                                    </p:set>
                                    <p:animEffect transition="in" filter="fade">
                                      <p:cBhvr>
                                        <p:cTn id="33" dur="1000"/>
                                        <p:tgtEl>
                                          <p:spTgt spid="7195"/>
                                        </p:tgtEl>
                                      </p:cBhvr>
                                    </p:animEffect>
                                    <p:anim calcmode="lin" valueType="num">
                                      <p:cBhvr>
                                        <p:cTn id="34" dur="1000" fill="hold"/>
                                        <p:tgtEl>
                                          <p:spTgt spid="7195"/>
                                        </p:tgtEl>
                                        <p:attrNameLst>
                                          <p:attrName>ppt_x</p:attrName>
                                        </p:attrNameLst>
                                      </p:cBhvr>
                                      <p:tavLst>
                                        <p:tav tm="0">
                                          <p:val>
                                            <p:strVal val="#ppt_x"/>
                                          </p:val>
                                        </p:tav>
                                        <p:tav tm="100000">
                                          <p:val>
                                            <p:strVal val="#ppt_x"/>
                                          </p:val>
                                        </p:tav>
                                      </p:tavLst>
                                    </p:anim>
                                    <p:anim calcmode="lin" valueType="num">
                                      <p:cBhvr>
                                        <p:cTn id="35" dur="1000" fill="hold"/>
                                        <p:tgtEl>
                                          <p:spTgt spid="719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94" grpId="0"/>
      <p:bldP spid="7195" grpId="0"/>
      <p:bldP spid="719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Rectangle 28"/>
          <p:cNvSpPr/>
          <p:nvPr/>
        </p:nvSpPr>
        <p:spPr>
          <a:xfrm>
            <a:off x="168275" y="366713"/>
            <a:ext cx="7031038" cy="579437"/>
          </a:xfrm>
          <a:prstGeom prst="rect">
            <a:avLst/>
          </a:prstGeom>
          <a:noFill/>
          <a:ln w="9525">
            <a:noFill/>
          </a:ln>
        </p:spPr>
        <p:txBody>
          <a:bodyPr anchor="ctr">
            <a:spAutoFit/>
          </a:bodyPr>
          <a:p>
            <a:pPr eaLnBrk="0" hangingPunct="0"/>
            <a:r>
              <a:rPr lang="zh-CN" altLang="en-US" sz="3200" dirty="0">
                <a:solidFill>
                  <a:srgbClr val="FFFFFF"/>
                </a:solidFill>
                <a:latin typeface="Arial" panose="020B0604020202020204" pitchFamily="34" charset="0"/>
                <a:ea typeface="宋体" panose="02010600030101010101" pitchFamily="2" charset="-122"/>
              </a:rPr>
              <a:t>统分结合式</a:t>
            </a:r>
            <a:r>
              <a:rPr lang="zh-CN" altLang="en-US" sz="3200" dirty="0">
                <a:latin typeface="Arial" panose="020B0604020202020204" pitchFamily="34" charset="0"/>
                <a:ea typeface="宋体" panose="02010600030101010101" pitchFamily="2" charset="-122"/>
              </a:rPr>
              <a:t> ：</a:t>
            </a:r>
            <a:r>
              <a:rPr lang="zh-CN" altLang="en-US" sz="3200" b="1" dirty="0">
                <a:solidFill>
                  <a:srgbClr val="FFFF00"/>
                </a:solidFill>
                <a:latin typeface="Arial" panose="020B0604020202020204" pitchFamily="34" charset="0"/>
                <a:ea typeface="宋体" panose="02010600030101010101" pitchFamily="2" charset="-122"/>
              </a:rPr>
              <a:t>梯度完整，上下互动</a:t>
            </a:r>
            <a:endParaRPr lang="zh-CN" altLang="en-US" sz="3200" b="1" dirty="0">
              <a:solidFill>
                <a:srgbClr val="FFFF00"/>
              </a:solidFill>
              <a:latin typeface="Arial" panose="020B0604020202020204" pitchFamily="34" charset="0"/>
              <a:ea typeface="宋体" panose="02010600030101010101" pitchFamily="2" charset="-122"/>
            </a:endParaRPr>
          </a:p>
        </p:txBody>
      </p:sp>
      <p:graphicFrame>
        <p:nvGraphicFramePr>
          <p:cNvPr id="20483" name="表格 20482"/>
          <p:cNvGraphicFramePr/>
          <p:nvPr/>
        </p:nvGraphicFramePr>
        <p:xfrm>
          <a:off x="0" y="1031875"/>
          <a:ext cx="9144000" cy="5521325"/>
        </p:xfrm>
        <a:graphic>
          <a:graphicData uri="http://schemas.openxmlformats.org/drawingml/2006/table">
            <a:tbl>
              <a:tblPr/>
              <a:tblGrid>
                <a:gridCol w="952500"/>
                <a:gridCol w="1119188"/>
                <a:gridCol w="7072312"/>
              </a:tblGrid>
              <a:tr h="517525">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0" hangingPunct="0">
                        <a:spcBef>
                          <a:spcPct val="20000"/>
                        </a:spcBef>
                        <a:buNone/>
                      </a:pPr>
                      <a:r>
                        <a:rPr lang="zh-CN" altLang="en-US" sz="2800" dirty="0">
                          <a:solidFill>
                            <a:srgbClr val="000000"/>
                          </a:solidFill>
                          <a:latin typeface="Arial" panose="020B0604020202020204" pitchFamily="34" charset="0"/>
                          <a:ea typeface="宋体" panose="02010600030101010101" pitchFamily="2" charset="-122"/>
                        </a:rPr>
                        <a:t>周次</a:t>
                      </a:r>
                      <a:endParaRPr lang="zh-CN" altLang="en-US" sz="2800" dirty="0">
                        <a:solidFill>
                          <a:srgbClr val="000000"/>
                        </a:solidFill>
                        <a:latin typeface="Arial" panose="020B0604020202020204" pitchFamily="34" charset="0"/>
                        <a:ea typeface="宋体" panose="0201060003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0" hangingPunct="0">
                        <a:spcBef>
                          <a:spcPct val="20000"/>
                        </a:spcBef>
                        <a:buNone/>
                      </a:pPr>
                      <a:r>
                        <a:rPr lang="zh-CN" altLang="en-US" sz="2800" dirty="0">
                          <a:solidFill>
                            <a:srgbClr val="000000"/>
                          </a:solidFill>
                          <a:latin typeface="Arial" panose="020B0604020202020204" pitchFamily="34" charset="0"/>
                          <a:ea typeface="宋体" panose="02010600030101010101" pitchFamily="2" charset="-122"/>
                        </a:rPr>
                        <a:t>项目</a:t>
                      </a:r>
                      <a:endParaRPr lang="zh-CN" altLang="en-US" sz="2800" dirty="0">
                        <a:solidFill>
                          <a:srgbClr val="000000"/>
                        </a:solidFill>
                        <a:latin typeface="Arial" panose="020B0604020202020204" pitchFamily="34" charset="0"/>
                        <a:ea typeface="宋体" panose="0201060003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0" hangingPunct="0">
                        <a:spcBef>
                          <a:spcPct val="20000"/>
                        </a:spcBef>
                        <a:buNone/>
                      </a:pPr>
                      <a:r>
                        <a:rPr lang="zh-CN" altLang="en-US" sz="2800" dirty="0">
                          <a:solidFill>
                            <a:srgbClr val="000000"/>
                          </a:solidFill>
                          <a:latin typeface="Arial" panose="020B0604020202020204" pitchFamily="34" charset="0"/>
                          <a:ea typeface="宋体" panose="02010600030101010101" pitchFamily="2" charset="-122"/>
                        </a:rPr>
                        <a:t>活动要求</a:t>
                      </a:r>
                      <a:endParaRPr lang="zh-CN" altLang="en-US" sz="2800" dirty="0">
                        <a:solidFill>
                          <a:srgbClr val="000000"/>
                        </a:solidFill>
                        <a:latin typeface="Arial" panose="020B0604020202020204" pitchFamily="34" charset="0"/>
                        <a:ea typeface="宋体" panose="0201060003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946150">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0" hangingPunct="0">
                        <a:spcBef>
                          <a:spcPct val="20000"/>
                        </a:spcBef>
                        <a:buNone/>
                      </a:pPr>
                      <a:r>
                        <a:rPr lang="en-US" altLang="zh-CN" sz="2800" dirty="0">
                          <a:solidFill>
                            <a:srgbClr val="000000"/>
                          </a:solidFill>
                          <a:latin typeface="Arial" panose="020B0604020202020204" pitchFamily="34" charset="0"/>
                          <a:ea typeface="宋体" panose="02010600030101010101" pitchFamily="2" charset="-122"/>
                        </a:rPr>
                        <a:t>1</a:t>
                      </a:r>
                      <a:endParaRPr lang="en-US" altLang="zh-CN" sz="2800" dirty="0">
                        <a:solidFill>
                          <a:srgbClr val="000000"/>
                        </a:solidFill>
                        <a:latin typeface="Arial" panose="020B0604020202020204" pitchFamily="34" charset="0"/>
                        <a:ea typeface="宋体" panose="0201060003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0" hangingPunct="0">
                        <a:spcBef>
                          <a:spcPct val="20000"/>
                        </a:spcBef>
                        <a:buNone/>
                      </a:pPr>
                      <a:r>
                        <a:rPr lang="zh-CN" altLang="en-US" sz="2400" dirty="0">
                          <a:solidFill>
                            <a:srgbClr val="000000"/>
                          </a:solidFill>
                          <a:latin typeface="Arial" panose="020B0604020202020204" pitchFamily="34" charset="0"/>
                          <a:ea typeface="宋体" panose="02010600030101010101" pitchFamily="2" charset="-122"/>
                        </a:rPr>
                        <a:t>集体</a:t>
                      </a:r>
                      <a:endParaRPr lang="en-US" altLang="zh-CN" sz="2400" dirty="0">
                        <a:solidFill>
                          <a:srgbClr val="000000"/>
                        </a:solidFill>
                        <a:latin typeface="Arial" panose="020B0604020202020204" pitchFamily="34" charset="0"/>
                        <a:ea typeface="宋体" panose="02010600030101010101" pitchFamily="2" charset="-122"/>
                      </a:endParaRPr>
                    </a:p>
                    <a:p>
                      <a:pPr lvl="0" algn="ctr" eaLnBrk="0" hangingPunct="0">
                        <a:spcBef>
                          <a:spcPct val="20000"/>
                        </a:spcBef>
                        <a:buNone/>
                      </a:pPr>
                      <a:r>
                        <a:rPr lang="zh-CN" altLang="en-US" sz="2400" dirty="0">
                          <a:solidFill>
                            <a:srgbClr val="000000"/>
                          </a:solidFill>
                          <a:latin typeface="Arial" panose="020B0604020202020204" pitchFamily="34" charset="0"/>
                          <a:ea typeface="宋体" panose="02010600030101010101" pitchFamily="2" charset="-122"/>
                        </a:rPr>
                        <a:t>备课</a:t>
                      </a:r>
                      <a:endParaRPr lang="zh-CN" altLang="en-US" sz="2400" dirty="0">
                        <a:solidFill>
                          <a:srgbClr val="000000"/>
                        </a:solidFill>
                        <a:latin typeface="Arial" panose="020B0604020202020204" pitchFamily="34" charset="0"/>
                        <a:ea typeface="宋体" panose="0201060003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eaLnBrk="0" hangingPunct="0">
                        <a:spcBef>
                          <a:spcPct val="20000"/>
                        </a:spcBef>
                        <a:buNone/>
                      </a:pPr>
                      <a:r>
                        <a:rPr lang="zh-CN" altLang="en-US" sz="2000" dirty="0">
                          <a:solidFill>
                            <a:srgbClr val="000000"/>
                          </a:solidFill>
                          <a:latin typeface="宋体" panose="02010600030101010101" pitchFamily="2" charset="-122"/>
                          <a:ea typeface="宋体" panose="02010600030101010101" pitchFamily="2" charset="-122"/>
                        </a:rPr>
                        <a:t>落实</a:t>
                      </a:r>
                      <a:r>
                        <a:rPr lang="en-US" altLang="zh-CN" sz="2000" dirty="0">
                          <a:solidFill>
                            <a:srgbClr val="000000"/>
                          </a:solidFill>
                          <a:latin typeface="宋体" panose="02010600030101010101" pitchFamily="2" charset="-122"/>
                          <a:ea typeface="宋体" panose="02010600030101010101" pitchFamily="2" charset="-122"/>
                        </a:rPr>
                        <a:t>5</a:t>
                      </a:r>
                      <a:r>
                        <a:rPr lang="zh-CN" altLang="en-US" sz="2000" dirty="0">
                          <a:solidFill>
                            <a:srgbClr val="000000"/>
                          </a:solidFill>
                          <a:latin typeface="宋体" panose="02010600030101010101" pitchFamily="2" charset="-122"/>
                          <a:ea typeface="宋体" panose="02010600030101010101" pitchFamily="2" charset="-122"/>
                        </a:rPr>
                        <a:t>个</a:t>
                      </a:r>
                      <a:r>
                        <a:rPr lang="en-US" altLang="zh-CN" sz="2000" dirty="0">
                          <a:solidFill>
                            <a:srgbClr val="000000"/>
                          </a:solidFill>
                          <a:latin typeface="宋体" panose="02010600030101010101" pitchFamily="2" charset="-122"/>
                          <a:ea typeface="宋体" panose="02010600030101010101" pitchFamily="2" charset="-122"/>
                        </a:rPr>
                        <a:t>20</a:t>
                      </a:r>
                      <a:r>
                        <a:rPr lang="zh-CN" altLang="en-US" sz="2000" dirty="0">
                          <a:solidFill>
                            <a:srgbClr val="000000"/>
                          </a:solidFill>
                          <a:latin typeface="宋体" panose="02010600030101010101" pitchFamily="2" charset="-122"/>
                          <a:ea typeface="宋体" panose="02010600030101010101" pitchFamily="2" charset="-122"/>
                        </a:rPr>
                        <a:t>分钟，</a:t>
                      </a:r>
                      <a:r>
                        <a:rPr lang="zh-CN" altLang="en-US" sz="2000" b="1" dirty="0">
                          <a:solidFill>
                            <a:srgbClr val="FF0000"/>
                          </a:solidFill>
                          <a:latin typeface="宋体" panose="02010600030101010101" pitchFamily="2" charset="-122"/>
                          <a:ea typeface="宋体" panose="02010600030101010101" pitchFamily="2" charset="-122"/>
                        </a:rPr>
                        <a:t>在去年几大板块基础上增加“解读练习”</a:t>
                      </a:r>
                      <a:r>
                        <a:rPr lang="zh-CN" altLang="en-US" sz="2000" dirty="0">
                          <a:solidFill>
                            <a:srgbClr val="000000"/>
                          </a:solidFill>
                          <a:latin typeface="宋体" panose="02010600030101010101" pitchFamily="2" charset="-122"/>
                          <a:ea typeface="宋体" panose="02010600030101010101" pitchFamily="2" charset="-122"/>
                        </a:rPr>
                        <a:t> 。</a:t>
                      </a:r>
                      <a:r>
                        <a:rPr lang="zh-CN" altLang="en-US" dirty="0">
                          <a:solidFill>
                            <a:srgbClr val="000000"/>
                          </a:solidFill>
                          <a:latin typeface="Arial" panose="020B0604020202020204" pitchFamily="34" charset="0"/>
                          <a:ea typeface="宋体" panose="02010600030101010101" pitchFamily="2" charset="-122"/>
                        </a:rPr>
                        <a:t>做到：</a:t>
                      </a:r>
                      <a:r>
                        <a:rPr lang="en-US" altLang="zh-CN" dirty="0">
                          <a:solidFill>
                            <a:srgbClr val="000000"/>
                          </a:solidFill>
                          <a:latin typeface="Arial" panose="020B0604020202020204" pitchFamily="34" charset="0"/>
                          <a:ea typeface="宋体" panose="02010600030101010101" pitchFamily="2" charset="-122"/>
                        </a:rPr>
                        <a:t>1</a:t>
                      </a:r>
                      <a:r>
                        <a:rPr lang="zh-CN" altLang="en-US" dirty="0">
                          <a:solidFill>
                            <a:srgbClr val="000000"/>
                          </a:solidFill>
                          <a:latin typeface="Arial" panose="020B0604020202020204" pitchFamily="34" charset="0"/>
                          <a:ea typeface="宋体" panose="02010600030101010101" pitchFamily="2" charset="-122"/>
                        </a:rPr>
                        <a:t>、专题学习有序列。</a:t>
                      </a:r>
                      <a:r>
                        <a:rPr lang="en-US" altLang="zh-CN" dirty="0">
                          <a:solidFill>
                            <a:srgbClr val="000000"/>
                          </a:solidFill>
                          <a:latin typeface="Arial" panose="020B0604020202020204" pitchFamily="34" charset="0"/>
                          <a:ea typeface="宋体" panose="02010600030101010101" pitchFamily="2" charset="-122"/>
                        </a:rPr>
                        <a:t>2</a:t>
                      </a:r>
                      <a:r>
                        <a:rPr lang="zh-CN" altLang="en-US" dirty="0">
                          <a:solidFill>
                            <a:srgbClr val="000000"/>
                          </a:solidFill>
                          <a:latin typeface="Arial" panose="020B0604020202020204" pitchFamily="34" charset="0"/>
                          <a:ea typeface="宋体" panose="02010600030101010101" pitchFamily="2" charset="-122"/>
                        </a:rPr>
                        <a:t>、案例剖析有内容。</a:t>
                      </a:r>
                      <a:r>
                        <a:rPr lang="en-US" altLang="zh-CN" dirty="0">
                          <a:solidFill>
                            <a:srgbClr val="000000"/>
                          </a:solidFill>
                          <a:latin typeface="Arial" panose="020B0604020202020204" pitchFamily="34" charset="0"/>
                          <a:ea typeface="宋体" panose="02010600030101010101" pitchFamily="2" charset="-122"/>
                        </a:rPr>
                        <a:t>3</a:t>
                      </a:r>
                      <a:r>
                        <a:rPr lang="zh-CN" altLang="en-US" dirty="0">
                          <a:solidFill>
                            <a:srgbClr val="000000"/>
                          </a:solidFill>
                          <a:latin typeface="Arial" panose="020B0604020202020204" pitchFamily="34" charset="0"/>
                          <a:ea typeface="宋体" panose="02010600030101010101" pitchFamily="2" charset="-122"/>
                        </a:rPr>
                        <a:t>、单元分析有分工。</a:t>
                      </a:r>
                      <a:r>
                        <a:rPr lang="en-US" altLang="zh-CN" dirty="0">
                          <a:solidFill>
                            <a:srgbClr val="000000"/>
                          </a:solidFill>
                          <a:latin typeface="Arial" panose="020B0604020202020204" pitchFamily="34" charset="0"/>
                          <a:ea typeface="宋体" panose="02010600030101010101" pitchFamily="2" charset="-122"/>
                        </a:rPr>
                        <a:t>4</a:t>
                      </a:r>
                      <a:r>
                        <a:rPr lang="zh-CN" altLang="en-US" dirty="0">
                          <a:solidFill>
                            <a:srgbClr val="000000"/>
                          </a:solidFill>
                          <a:latin typeface="Arial" panose="020B0604020202020204" pitchFamily="34" charset="0"/>
                          <a:ea typeface="宋体" panose="02010600030101010101" pitchFamily="2" charset="-122"/>
                        </a:rPr>
                        <a:t>、重点课时研讨有针对。</a:t>
                      </a:r>
                      <a:r>
                        <a:rPr lang="en-US" altLang="zh-CN" dirty="0">
                          <a:solidFill>
                            <a:srgbClr val="000000"/>
                          </a:solidFill>
                          <a:latin typeface="Arial" panose="020B0604020202020204" pitchFamily="34" charset="0"/>
                          <a:ea typeface="宋体" panose="02010600030101010101" pitchFamily="2" charset="-122"/>
                        </a:rPr>
                        <a:t>5</a:t>
                      </a:r>
                      <a:r>
                        <a:rPr lang="zh-CN" altLang="en-US" dirty="0">
                          <a:solidFill>
                            <a:srgbClr val="000000"/>
                          </a:solidFill>
                          <a:latin typeface="Arial" panose="020B0604020202020204" pitchFamily="34" charset="0"/>
                          <a:ea typeface="宋体" panose="02010600030101010101" pitchFamily="2" charset="-122"/>
                        </a:rPr>
                        <a:t>、经验分享有专题。</a:t>
                      </a:r>
                      <a:endParaRPr lang="zh-CN" altLang="en-US" sz="2000" dirty="0">
                        <a:solidFill>
                          <a:srgbClr val="000000"/>
                        </a:solidFill>
                        <a:latin typeface="宋体" panose="02010600030101010101" pitchFamily="2" charset="-122"/>
                        <a:ea typeface="宋体" panose="0201060003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924050">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0" hangingPunct="0">
                        <a:spcBef>
                          <a:spcPct val="20000"/>
                        </a:spcBef>
                        <a:buNone/>
                      </a:pPr>
                      <a:r>
                        <a:rPr lang="en-US" altLang="zh-CN" sz="2800" dirty="0">
                          <a:solidFill>
                            <a:srgbClr val="000000"/>
                          </a:solidFill>
                          <a:latin typeface="Arial" panose="020B0604020202020204" pitchFamily="34" charset="0"/>
                          <a:ea typeface="宋体" panose="02010600030101010101" pitchFamily="2" charset="-122"/>
                        </a:rPr>
                        <a:t>2</a:t>
                      </a:r>
                      <a:endParaRPr lang="en-US" altLang="zh-CN" sz="2800" dirty="0">
                        <a:solidFill>
                          <a:srgbClr val="000000"/>
                        </a:solidFill>
                        <a:latin typeface="Arial" panose="020B0604020202020204" pitchFamily="34" charset="0"/>
                        <a:ea typeface="宋体" panose="0201060003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0" hangingPunct="0">
                        <a:spcBef>
                          <a:spcPct val="20000"/>
                        </a:spcBef>
                        <a:buNone/>
                      </a:pPr>
                      <a:r>
                        <a:rPr lang="zh-CN" altLang="en-US" sz="2400" dirty="0">
                          <a:solidFill>
                            <a:srgbClr val="000000"/>
                          </a:solidFill>
                          <a:latin typeface="Arial" panose="020B0604020202020204" pitchFamily="34" charset="0"/>
                          <a:ea typeface="宋体" panose="02010600030101010101" pitchFamily="2" charset="-122"/>
                        </a:rPr>
                        <a:t>学科大组研讨 </a:t>
                      </a:r>
                      <a:endParaRPr lang="zh-CN" altLang="en-US" sz="2400" dirty="0">
                        <a:solidFill>
                          <a:srgbClr val="000000"/>
                        </a:solidFill>
                        <a:latin typeface="Arial" panose="020B0604020202020204" pitchFamily="34" charset="0"/>
                        <a:ea typeface="宋体" panose="0201060003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eaLnBrk="0" hangingPunct="0">
                        <a:spcBef>
                          <a:spcPct val="20000"/>
                        </a:spcBef>
                        <a:buNone/>
                      </a:pPr>
                      <a:r>
                        <a:rPr lang="zh-CN" altLang="en-US" sz="2000" dirty="0">
                          <a:solidFill>
                            <a:srgbClr val="000000"/>
                          </a:solidFill>
                          <a:latin typeface="宋体" panose="02010600030101010101" pitchFamily="2" charset="-122"/>
                          <a:ea typeface="宋体" panose="02010600030101010101" pitchFamily="2" charset="-122"/>
                        </a:rPr>
                        <a:t>教研组集体备课初建研讨</a:t>
                      </a:r>
                      <a:r>
                        <a:rPr lang="en-US" altLang="zh-CN" sz="2000" dirty="0">
                          <a:solidFill>
                            <a:srgbClr val="000000"/>
                          </a:solidFill>
                          <a:latin typeface="宋体" panose="02010600030101010101" pitchFamily="2" charset="-122"/>
                          <a:ea typeface="宋体" panose="02010600030101010101" pitchFamily="2" charset="-122"/>
                        </a:rPr>
                        <a:t>——</a:t>
                      </a:r>
                      <a:r>
                        <a:rPr lang="zh-CN" altLang="en-US" sz="2000" dirty="0">
                          <a:solidFill>
                            <a:srgbClr val="000000"/>
                          </a:solidFill>
                          <a:latin typeface="宋体" panose="02010600030101010101" pitchFamily="2" charset="-122"/>
                          <a:ea typeface="宋体" panose="02010600030101010101" pitchFamily="2" charset="-122"/>
                        </a:rPr>
                        <a:t>学科组重建展示专家点评</a:t>
                      </a:r>
                      <a:r>
                        <a:rPr lang="en-US" altLang="zh-CN" sz="2000" dirty="0">
                          <a:solidFill>
                            <a:srgbClr val="000000"/>
                          </a:solidFill>
                          <a:latin typeface="宋体" panose="02010600030101010101" pitchFamily="2" charset="-122"/>
                          <a:ea typeface="宋体" panose="02010600030101010101" pitchFamily="2" charset="-122"/>
                        </a:rPr>
                        <a:t>——</a:t>
                      </a:r>
                      <a:r>
                        <a:rPr lang="zh-CN" altLang="en-US" sz="2000" dirty="0">
                          <a:solidFill>
                            <a:srgbClr val="000000"/>
                          </a:solidFill>
                          <a:latin typeface="宋体" panose="02010600030101010101" pitchFamily="2" charset="-122"/>
                          <a:ea typeface="宋体" panose="02010600030101010101" pitchFamily="2" charset="-122"/>
                        </a:rPr>
                        <a:t>教研组跟进再建研究，从而将一堂“研究课”转化为“精品课”，各教研组可以</a:t>
                      </a:r>
                      <a:r>
                        <a:rPr lang="zh-CN" altLang="en-US" sz="2000" b="1" dirty="0">
                          <a:solidFill>
                            <a:srgbClr val="FF0000"/>
                          </a:solidFill>
                          <a:latin typeface="宋体" panose="02010600030101010101" pitchFamily="2" charset="-122"/>
                          <a:ea typeface="宋体" panose="02010600030101010101" pitchFamily="2" charset="-122"/>
                        </a:rPr>
                        <a:t>研究月报的形式记录“初建</a:t>
                      </a:r>
                      <a:r>
                        <a:rPr lang="en-US" altLang="zh-CN" sz="2000" b="1" dirty="0">
                          <a:solidFill>
                            <a:srgbClr val="FF0000"/>
                          </a:solidFill>
                          <a:latin typeface="宋体" panose="02010600030101010101" pitchFamily="2" charset="-122"/>
                          <a:ea typeface="宋体" panose="02010600030101010101" pitchFamily="2" charset="-122"/>
                        </a:rPr>
                        <a:t>——</a:t>
                      </a:r>
                      <a:r>
                        <a:rPr lang="zh-CN" altLang="en-US" sz="2000" b="1" dirty="0">
                          <a:solidFill>
                            <a:srgbClr val="FF0000"/>
                          </a:solidFill>
                          <a:latin typeface="宋体" panose="02010600030101010101" pitchFamily="2" charset="-122"/>
                          <a:ea typeface="宋体" panose="02010600030101010101" pitchFamily="2" charset="-122"/>
                        </a:rPr>
                        <a:t>重建</a:t>
                      </a:r>
                      <a:r>
                        <a:rPr lang="en-US" altLang="zh-CN" sz="2000" b="1" dirty="0">
                          <a:solidFill>
                            <a:srgbClr val="FF0000"/>
                          </a:solidFill>
                          <a:latin typeface="宋体" panose="02010600030101010101" pitchFamily="2" charset="-122"/>
                          <a:ea typeface="宋体" panose="02010600030101010101" pitchFamily="2" charset="-122"/>
                        </a:rPr>
                        <a:t>——</a:t>
                      </a:r>
                      <a:r>
                        <a:rPr lang="zh-CN" altLang="en-US" sz="2000" b="1" dirty="0">
                          <a:solidFill>
                            <a:srgbClr val="FF0000"/>
                          </a:solidFill>
                          <a:latin typeface="宋体" panose="02010600030101010101" pitchFamily="2" charset="-122"/>
                          <a:ea typeface="宋体" panose="02010600030101010101" pitchFamily="2" charset="-122"/>
                        </a:rPr>
                        <a:t>再建”完整的研究轨迹和成长收获</a:t>
                      </a:r>
                      <a:r>
                        <a:rPr lang="zh-CN" altLang="en-US" sz="2000" b="1" dirty="0">
                          <a:solidFill>
                            <a:srgbClr val="000000"/>
                          </a:solidFill>
                          <a:latin typeface="宋体" panose="02010600030101010101" pitchFamily="2" charset="-122"/>
                          <a:ea typeface="宋体" panose="02010600030101010101" pitchFamily="2" charset="-122"/>
                        </a:rPr>
                        <a:t>，</a:t>
                      </a:r>
                      <a:r>
                        <a:rPr lang="zh-CN" altLang="en-US" sz="2000" b="1" dirty="0">
                          <a:solidFill>
                            <a:srgbClr val="FF0000"/>
                          </a:solidFill>
                          <a:latin typeface="宋体" panose="02010600030101010101" pitchFamily="2" charset="-122"/>
                          <a:ea typeface="宋体" panose="02010600030101010101" pitchFamily="2" charset="-122"/>
                        </a:rPr>
                        <a:t>学期末将进行优秀团队展示，期望每个组都能呈现厚实的材料（作为优选团队评选最主要的标准）。          </a:t>
                      </a:r>
                      <a:endParaRPr lang="zh-CN" altLang="en-US" sz="2000" b="1" dirty="0">
                        <a:solidFill>
                          <a:srgbClr val="FF0000"/>
                        </a:solidFill>
                        <a:latin typeface="宋体" panose="02010600030101010101" pitchFamily="2" charset="-122"/>
                        <a:ea typeface="宋体" panose="0201060003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309688">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0" hangingPunct="0">
                        <a:spcBef>
                          <a:spcPct val="20000"/>
                        </a:spcBef>
                        <a:buNone/>
                      </a:pPr>
                      <a:r>
                        <a:rPr lang="en-US" altLang="zh-CN" sz="2800" dirty="0">
                          <a:solidFill>
                            <a:srgbClr val="000000"/>
                          </a:solidFill>
                          <a:latin typeface="Arial" panose="020B0604020202020204" pitchFamily="34" charset="0"/>
                          <a:ea typeface="宋体" panose="02010600030101010101" pitchFamily="2" charset="-122"/>
                        </a:rPr>
                        <a:t>3</a:t>
                      </a:r>
                      <a:endParaRPr lang="en-US" altLang="zh-CN" sz="2800" dirty="0">
                        <a:solidFill>
                          <a:srgbClr val="000000"/>
                        </a:solidFill>
                        <a:latin typeface="Arial" panose="020B0604020202020204" pitchFamily="34" charset="0"/>
                        <a:ea typeface="宋体" panose="0201060003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0" hangingPunct="0">
                        <a:spcBef>
                          <a:spcPct val="20000"/>
                        </a:spcBef>
                        <a:buNone/>
                      </a:pPr>
                      <a:r>
                        <a:rPr lang="zh-CN" altLang="en-US" sz="2400" dirty="0">
                          <a:solidFill>
                            <a:srgbClr val="000000"/>
                          </a:solidFill>
                          <a:latin typeface="Arial" panose="020B0604020202020204" pitchFamily="34" charset="0"/>
                          <a:ea typeface="宋体" panose="02010600030101010101" pitchFamily="2" charset="-122"/>
                        </a:rPr>
                        <a:t>教研组的自主研究 </a:t>
                      </a:r>
                      <a:endParaRPr lang="zh-CN" altLang="en-US" sz="2400" dirty="0">
                        <a:solidFill>
                          <a:srgbClr val="000000"/>
                        </a:solidFill>
                        <a:latin typeface="Arial" panose="020B0604020202020204" pitchFamily="34" charset="0"/>
                        <a:ea typeface="宋体" panose="0201060003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eaLnBrk="0" hangingPunct="0">
                        <a:spcBef>
                          <a:spcPct val="20000"/>
                        </a:spcBef>
                        <a:buNone/>
                      </a:pPr>
                      <a:r>
                        <a:rPr lang="zh-CN" altLang="en-US" sz="2000" dirty="0">
                          <a:solidFill>
                            <a:srgbClr val="000000"/>
                          </a:solidFill>
                          <a:latin typeface="宋体" panose="02010600030101010101" pitchFamily="2" charset="-122"/>
                          <a:ea typeface="宋体" panose="02010600030101010101" pitchFamily="2" charset="-122"/>
                        </a:rPr>
                        <a:t>聚焦本组的研究课题，实现探索课型成型化，成熟课型精品化</a:t>
                      </a:r>
                      <a:endParaRPr lang="zh-CN" altLang="en-US" sz="2000" dirty="0">
                        <a:solidFill>
                          <a:srgbClr val="000000"/>
                        </a:solidFill>
                        <a:latin typeface="宋体" panose="02010600030101010101" pitchFamily="2" charset="-122"/>
                        <a:ea typeface="宋体" panose="02010600030101010101" pitchFamily="2" charset="-122"/>
                      </a:endParaRPr>
                    </a:p>
                    <a:p>
                      <a:pPr lvl="0" eaLnBrk="1" hangingPunct="1">
                        <a:buNone/>
                      </a:pPr>
                      <a:r>
                        <a:rPr lang="zh-CN" altLang="en-US" sz="2000" b="1" dirty="0">
                          <a:solidFill>
                            <a:srgbClr val="003366"/>
                          </a:solidFill>
                          <a:latin typeface="Arial" panose="020B0604020202020204" pitchFamily="34" charset="0"/>
                          <a:ea typeface="宋体" panose="02010600030101010101" pitchFamily="2" charset="-122"/>
                        </a:rPr>
                        <a:t>跟进式研究（一人同课异构）</a:t>
                      </a:r>
                      <a:endParaRPr lang="zh-CN" altLang="en-US" sz="2000" b="1" dirty="0">
                        <a:solidFill>
                          <a:srgbClr val="003366"/>
                        </a:solidFill>
                        <a:latin typeface="Arial" panose="020B0604020202020204" pitchFamily="34" charset="0"/>
                        <a:ea typeface="宋体" panose="02010600030101010101" pitchFamily="2" charset="-122"/>
                      </a:endParaRPr>
                    </a:p>
                    <a:p>
                      <a:pPr lvl="0" eaLnBrk="1" hangingPunct="1">
                        <a:buNone/>
                      </a:pPr>
                      <a:r>
                        <a:rPr lang="zh-CN" altLang="en-US" sz="2000" b="1" dirty="0">
                          <a:solidFill>
                            <a:srgbClr val="003366"/>
                          </a:solidFill>
                          <a:latin typeface="Arial" panose="020B0604020202020204" pitchFamily="34" charset="0"/>
                          <a:ea typeface="宋体" panose="02010600030101010101" pitchFamily="2" charset="-122"/>
                        </a:rPr>
                        <a:t>比较式研究（多人同课异构）</a:t>
                      </a:r>
                      <a:endParaRPr lang="zh-CN" altLang="en-US" sz="2000" b="1" dirty="0">
                        <a:solidFill>
                          <a:srgbClr val="003366"/>
                        </a:solidFill>
                        <a:latin typeface="Arial" panose="020B0604020202020204" pitchFamily="34" charset="0"/>
                        <a:ea typeface="宋体" panose="02010600030101010101" pitchFamily="2" charset="-122"/>
                      </a:endParaRPr>
                    </a:p>
                    <a:p>
                      <a:pPr lvl="0" eaLnBrk="1" hangingPunct="1">
                        <a:buNone/>
                      </a:pPr>
                      <a:r>
                        <a:rPr lang="zh-CN" altLang="en-US" sz="2000" b="1" dirty="0">
                          <a:solidFill>
                            <a:srgbClr val="003366"/>
                          </a:solidFill>
                          <a:latin typeface="Arial" panose="020B0604020202020204" pitchFamily="34" charset="0"/>
                          <a:ea typeface="宋体" panose="02010600030101010101" pitchFamily="2" charset="-122"/>
                        </a:rPr>
                        <a:t>聚焦式研究（跨组聚焦主题集中研究）</a:t>
                      </a:r>
                      <a:endParaRPr lang="zh-CN" altLang="en-US" sz="2000" dirty="0">
                        <a:solidFill>
                          <a:srgbClr val="000000"/>
                        </a:solidFill>
                        <a:latin typeface="宋体" panose="02010600030101010101" pitchFamily="2" charset="-122"/>
                        <a:ea typeface="宋体" panose="0201060003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823912">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0" hangingPunct="0">
                        <a:spcBef>
                          <a:spcPct val="20000"/>
                        </a:spcBef>
                        <a:buNone/>
                      </a:pPr>
                      <a:r>
                        <a:rPr lang="en-US" altLang="zh-CN" sz="2800" dirty="0">
                          <a:solidFill>
                            <a:srgbClr val="000000"/>
                          </a:solidFill>
                          <a:latin typeface="Arial" panose="020B0604020202020204" pitchFamily="34" charset="0"/>
                          <a:ea typeface="宋体" panose="02010600030101010101" pitchFamily="2" charset="-122"/>
                        </a:rPr>
                        <a:t>4</a:t>
                      </a:r>
                      <a:endParaRPr lang="en-US" altLang="zh-CN" sz="2800" dirty="0">
                        <a:solidFill>
                          <a:srgbClr val="000000"/>
                        </a:solidFill>
                        <a:latin typeface="Arial" panose="020B0604020202020204" pitchFamily="34" charset="0"/>
                        <a:ea typeface="宋体" panose="0201060003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0" hangingPunct="0">
                        <a:spcBef>
                          <a:spcPct val="20000"/>
                        </a:spcBef>
                        <a:buNone/>
                      </a:pPr>
                      <a:r>
                        <a:rPr lang="zh-CN" altLang="en-US" sz="2400" dirty="0">
                          <a:solidFill>
                            <a:srgbClr val="000000"/>
                          </a:solidFill>
                          <a:latin typeface="Arial" panose="020B0604020202020204" pitchFamily="34" charset="0"/>
                          <a:ea typeface="宋体" panose="02010600030101010101" pitchFamily="2" charset="-122"/>
                        </a:rPr>
                        <a:t>专项能力考核</a:t>
                      </a:r>
                      <a:endParaRPr lang="zh-CN" altLang="en-US" sz="2400" dirty="0">
                        <a:solidFill>
                          <a:srgbClr val="000000"/>
                        </a:solidFill>
                        <a:latin typeface="Arial" panose="020B0604020202020204" pitchFamily="34" charset="0"/>
                        <a:ea typeface="宋体" panose="0201060003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eaLnBrk="0" hangingPunct="0">
                        <a:spcBef>
                          <a:spcPct val="20000"/>
                        </a:spcBef>
                        <a:buNone/>
                      </a:pPr>
                      <a:r>
                        <a:rPr lang="zh-CN" altLang="en-US" sz="2000" dirty="0">
                          <a:solidFill>
                            <a:srgbClr val="000000"/>
                          </a:solidFill>
                          <a:latin typeface="宋体" panose="02010600030101010101" pitchFamily="2" charset="-122"/>
                          <a:ea typeface="宋体" panose="02010600030101010101" pitchFamily="2" charset="-122"/>
                        </a:rPr>
                        <a:t>聚焦学科关键能力，学习</a:t>
                      </a:r>
                      <a:r>
                        <a:rPr lang="en-US" altLang="zh-CN" sz="2000" dirty="0">
                          <a:solidFill>
                            <a:srgbClr val="000000"/>
                          </a:solidFill>
                          <a:latin typeface="宋体" panose="02010600030101010101" pitchFamily="2" charset="-122"/>
                          <a:ea typeface="宋体" panose="02010600030101010101" pitchFamily="2" charset="-122"/>
                        </a:rPr>
                        <a:t>PISA</a:t>
                      </a:r>
                      <a:r>
                        <a:rPr lang="zh-CN" altLang="en-US" sz="2000" dirty="0">
                          <a:solidFill>
                            <a:srgbClr val="000000"/>
                          </a:solidFill>
                          <a:latin typeface="宋体" panose="02010600030101010101" pitchFamily="2" charset="-122"/>
                          <a:ea typeface="宋体" panose="02010600030101010101" pitchFamily="2" charset="-122"/>
                        </a:rPr>
                        <a:t>检测精神，强化自主命题设计能力。</a:t>
                      </a:r>
                      <a:endParaRPr lang="zh-CN" altLang="en-US" sz="2000" dirty="0">
                        <a:solidFill>
                          <a:srgbClr val="000000"/>
                        </a:solidFill>
                        <a:latin typeface="宋体" panose="02010600030101010101" pitchFamily="2" charset="-122"/>
                        <a:ea typeface="宋体" panose="02010600030101010101" pitchFamily="2" charset="-122"/>
                      </a:endParaRP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Rectangle 2"/>
          <p:cNvSpPr/>
          <p:nvPr/>
        </p:nvSpPr>
        <p:spPr>
          <a:xfrm>
            <a:off x="266700" y="425450"/>
            <a:ext cx="7070725" cy="579438"/>
          </a:xfrm>
          <a:prstGeom prst="rect">
            <a:avLst/>
          </a:prstGeom>
          <a:noFill/>
          <a:ln w="9525">
            <a:noFill/>
          </a:ln>
        </p:spPr>
        <p:txBody>
          <a:bodyPr anchor="ctr">
            <a:spAutoFit/>
          </a:bodyPr>
          <a:p>
            <a:pPr eaLnBrk="0" hangingPunct="0"/>
            <a:r>
              <a:rPr lang="zh-CN" altLang="en-US" sz="3200" b="1" dirty="0">
                <a:solidFill>
                  <a:srgbClr val="FFFF00"/>
                </a:solidFill>
                <a:latin typeface="Times New Roman" panose="02020603050405020304" pitchFamily="18" charset="0"/>
                <a:ea typeface="宋体" panose="02010600030101010101" pitchFamily="2" charset="-122"/>
              </a:rPr>
              <a:t>集备板块化：细化集体备课活动常规</a:t>
            </a:r>
            <a:endParaRPr lang="zh-CN" altLang="en-US" sz="3200" b="1" dirty="0">
              <a:solidFill>
                <a:srgbClr val="FFFF00"/>
              </a:solidFill>
              <a:latin typeface="Arial" panose="020B0604020202020204" pitchFamily="34" charset="0"/>
              <a:ea typeface="宋体" panose="02010600030101010101" pitchFamily="2" charset="-122"/>
            </a:endParaRPr>
          </a:p>
        </p:txBody>
      </p:sp>
      <p:graphicFrame>
        <p:nvGraphicFramePr>
          <p:cNvPr id="21507" name="表格 21506"/>
          <p:cNvGraphicFramePr/>
          <p:nvPr/>
        </p:nvGraphicFramePr>
        <p:xfrm>
          <a:off x="0" y="1146175"/>
          <a:ext cx="9144000" cy="5638800"/>
        </p:xfrm>
        <a:graphic>
          <a:graphicData uri="http://schemas.openxmlformats.org/drawingml/2006/table">
            <a:tbl>
              <a:tblPr/>
              <a:tblGrid>
                <a:gridCol w="415925"/>
                <a:gridCol w="622300"/>
                <a:gridCol w="1019175"/>
                <a:gridCol w="5507038"/>
                <a:gridCol w="842962"/>
                <a:gridCol w="736600"/>
              </a:tblGrid>
              <a:tr h="579438">
                <a:tc gridSpan="2">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1" hangingPunct="1">
                        <a:buNone/>
                      </a:pPr>
                      <a:r>
                        <a:rPr lang="zh-CN" altLang="en-US" sz="1600" b="1" dirty="0">
                          <a:solidFill>
                            <a:srgbClr val="000000"/>
                          </a:solidFill>
                          <a:latin typeface="宋体" panose="02010600030101010101" pitchFamily="2" charset="-122"/>
                          <a:ea typeface="宋体" panose="02010600030101010101" pitchFamily="2" charset="-122"/>
                        </a:rPr>
                        <a:t>时间</a:t>
                      </a:r>
                      <a:endParaRPr lang="zh-CN" altLang="en-US" sz="1600" dirty="0">
                        <a:solidFill>
                          <a:srgbClr val="000000"/>
                        </a:solidFill>
                        <a:latin typeface="宋体" panose="02010600030101010101" pitchFamily="2" charset="-122"/>
                        <a:ea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1" hangingPunct="1">
                        <a:buNone/>
                      </a:pPr>
                      <a:r>
                        <a:rPr lang="zh-CN" altLang="en-US" sz="1600" b="1" dirty="0">
                          <a:solidFill>
                            <a:srgbClr val="000000"/>
                          </a:solidFill>
                          <a:latin typeface="宋体" panose="02010600030101010101" pitchFamily="2" charset="-122"/>
                          <a:ea typeface="宋体" panose="02010600030101010101" pitchFamily="2" charset="-122"/>
                        </a:rPr>
                        <a:t>板块名称</a:t>
                      </a:r>
                      <a:endParaRPr lang="zh-CN" altLang="en-US" sz="1600" dirty="0">
                        <a:solidFill>
                          <a:srgbClr val="000000"/>
                        </a:solidFill>
                        <a:latin typeface="宋体" panose="02010600030101010101" pitchFamily="2" charset="-122"/>
                        <a:ea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1" hangingPunct="1">
                        <a:buNone/>
                      </a:pPr>
                      <a:r>
                        <a:rPr lang="zh-CN" altLang="en-US" sz="1600" b="1" dirty="0">
                          <a:solidFill>
                            <a:srgbClr val="000000"/>
                          </a:solidFill>
                          <a:latin typeface="宋体" panose="02010600030101010101" pitchFamily="2" charset="-122"/>
                          <a:ea typeface="宋体" panose="02010600030101010101" pitchFamily="2" charset="-122"/>
                        </a:rPr>
                        <a:t>活动内容</a:t>
                      </a:r>
                      <a:endParaRPr lang="zh-CN" altLang="en-US" sz="1600" dirty="0">
                        <a:solidFill>
                          <a:srgbClr val="000000"/>
                        </a:solidFill>
                        <a:latin typeface="宋体" panose="02010600030101010101" pitchFamily="2" charset="-122"/>
                        <a:ea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1" hangingPunct="1">
                        <a:buNone/>
                      </a:pPr>
                      <a:r>
                        <a:rPr lang="zh-CN" altLang="en-US" sz="1600" b="1" dirty="0">
                          <a:solidFill>
                            <a:srgbClr val="000000"/>
                          </a:solidFill>
                          <a:latin typeface="宋体" panose="02010600030101010101" pitchFamily="2" charset="-122"/>
                          <a:ea typeface="宋体" panose="02010600030101010101" pitchFamily="2" charset="-122"/>
                        </a:rPr>
                        <a:t>责任人</a:t>
                      </a:r>
                      <a:endParaRPr lang="zh-CN" altLang="en-US" sz="1600" dirty="0">
                        <a:solidFill>
                          <a:srgbClr val="000000"/>
                        </a:solidFill>
                        <a:latin typeface="宋体" panose="02010600030101010101" pitchFamily="2" charset="-122"/>
                        <a:ea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1" hangingPunct="1">
                        <a:buNone/>
                      </a:pPr>
                      <a:r>
                        <a:rPr lang="zh-CN" altLang="en-US" sz="1600" b="1" dirty="0">
                          <a:solidFill>
                            <a:srgbClr val="000000"/>
                          </a:solidFill>
                          <a:latin typeface="宋体" panose="02010600030101010101" pitchFamily="2" charset="-122"/>
                          <a:ea typeface="宋体" panose="02010600030101010101" pitchFamily="2" charset="-122"/>
                        </a:rPr>
                        <a:t>合作者</a:t>
                      </a:r>
                      <a:endParaRPr lang="zh-CN" altLang="en-US" sz="1600" dirty="0">
                        <a:solidFill>
                          <a:srgbClr val="000000"/>
                        </a:solidFill>
                        <a:latin typeface="宋体" panose="02010600030101010101" pitchFamily="2" charset="-122"/>
                        <a:ea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79437">
                <a:tc rowSpan="2">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1" hangingPunct="1">
                        <a:buNone/>
                      </a:pPr>
                      <a:r>
                        <a:rPr lang="zh-CN" altLang="en-US" sz="1600" dirty="0">
                          <a:solidFill>
                            <a:srgbClr val="000000"/>
                          </a:solidFill>
                          <a:latin typeface="宋体" panose="02010600030101010101" pitchFamily="2" charset="-122"/>
                          <a:ea typeface="宋体" panose="02010600030101010101" pitchFamily="2" charset="-122"/>
                        </a:rPr>
                        <a:t>第一节课</a:t>
                      </a:r>
                      <a:endParaRPr lang="zh-CN" altLang="en-US" sz="1600" dirty="0">
                        <a:solidFill>
                          <a:srgbClr val="000000"/>
                        </a:solidFill>
                        <a:latin typeface="宋体" panose="02010600030101010101" pitchFamily="2" charset="-122"/>
                        <a:ea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1" hangingPunct="1">
                        <a:buNone/>
                      </a:pPr>
                      <a:r>
                        <a:rPr lang="en-US" altLang="zh-CN" sz="1600" dirty="0">
                          <a:solidFill>
                            <a:srgbClr val="000000"/>
                          </a:solidFill>
                          <a:latin typeface="宋体" panose="02010600030101010101" pitchFamily="2" charset="-122"/>
                          <a:ea typeface="宋体" panose="02010600030101010101" pitchFamily="2" charset="-122"/>
                        </a:rPr>
                        <a:t>20</a:t>
                      </a:r>
                      <a:r>
                        <a:rPr lang="zh-CN" altLang="en-US" sz="1600" dirty="0">
                          <a:solidFill>
                            <a:srgbClr val="000000"/>
                          </a:solidFill>
                          <a:latin typeface="宋体" panose="02010600030101010101" pitchFamily="2" charset="-122"/>
                          <a:ea typeface="宋体" panose="02010600030101010101" pitchFamily="2" charset="-122"/>
                        </a:rPr>
                        <a:t>分钟</a:t>
                      </a:r>
                      <a:endParaRPr lang="zh-CN" altLang="en-US" sz="1600" dirty="0">
                        <a:solidFill>
                          <a:srgbClr val="000000"/>
                        </a:solidFill>
                        <a:latin typeface="宋体" panose="02010600030101010101" pitchFamily="2" charset="-122"/>
                        <a:ea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1" hangingPunct="1">
                        <a:buNone/>
                      </a:pPr>
                      <a:r>
                        <a:rPr lang="zh-CN" altLang="en-US" sz="1600" dirty="0">
                          <a:solidFill>
                            <a:srgbClr val="000000"/>
                          </a:solidFill>
                          <a:latin typeface="宋体" panose="02010600030101010101" pitchFamily="2" charset="-122"/>
                          <a:ea typeface="宋体" panose="02010600030101010101" pitchFamily="2" charset="-122"/>
                        </a:rPr>
                        <a:t>专题学习</a:t>
                      </a:r>
                      <a:endParaRPr lang="zh-CN" altLang="en-US" sz="1600" dirty="0">
                        <a:solidFill>
                          <a:srgbClr val="000000"/>
                        </a:solidFill>
                        <a:latin typeface="宋体" panose="02010600030101010101" pitchFamily="2" charset="-122"/>
                        <a:ea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eaLnBrk="1" hangingPunct="1">
                        <a:buNone/>
                      </a:pPr>
                      <a:r>
                        <a:rPr lang="zh-CN" altLang="en-US" sz="1600" dirty="0">
                          <a:solidFill>
                            <a:srgbClr val="000000"/>
                          </a:solidFill>
                          <a:latin typeface="宋体" panose="02010600030101010101" pitchFamily="2" charset="-122"/>
                          <a:ea typeface="宋体" panose="02010600030101010101" pitchFamily="2" charset="-122"/>
                        </a:rPr>
                        <a:t>内容可以围绕专题研究及学生常规培养等层面，形式可以是：分工导读、心得交流、沙龙论坛等。</a:t>
                      </a:r>
                      <a:endParaRPr lang="zh-CN" altLang="en-US" sz="1600" dirty="0">
                        <a:solidFill>
                          <a:srgbClr val="000000"/>
                        </a:solidFill>
                        <a:latin typeface="宋体" panose="02010600030101010101" pitchFamily="2" charset="-122"/>
                        <a:ea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1" hangingPunct="1">
                        <a:buNone/>
                      </a:pPr>
                      <a:r>
                        <a:rPr lang="zh-CN" altLang="en-US" sz="1600" dirty="0">
                          <a:solidFill>
                            <a:srgbClr val="000000"/>
                          </a:solidFill>
                          <a:latin typeface="宋体" panose="02010600030101010101" pitchFamily="2" charset="-122"/>
                          <a:ea typeface="宋体" panose="02010600030101010101" pitchFamily="2" charset="-122"/>
                        </a:rPr>
                        <a:t>学科责任人</a:t>
                      </a:r>
                      <a:endParaRPr lang="zh-CN" altLang="en-US" sz="1600" dirty="0">
                        <a:solidFill>
                          <a:srgbClr val="000000"/>
                        </a:solidFill>
                        <a:latin typeface="宋体" panose="02010600030101010101" pitchFamily="2" charset="-122"/>
                        <a:ea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1" hangingPunct="1">
                        <a:buNone/>
                      </a:pPr>
                      <a:r>
                        <a:rPr lang="zh-CN" altLang="en-US" sz="1600" dirty="0">
                          <a:solidFill>
                            <a:srgbClr val="000000"/>
                          </a:solidFill>
                          <a:latin typeface="宋体" panose="02010600030101010101" pitchFamily="2" charset="-122"/>
                          <a:ea typeface="宋体" panose="02010600030101010101" pitchFamily="2" charset="-122"/>
                        </a:rPr>
                        <a:t>教研组长</a:t>
                      </a:r>
                      <a:endParaRPr lang="zh-CN" altLang="en-US" sz="1600" dirty="0">
                        <a:solidFill>
                          <a:srgbClr val="000000"/>
                        </a:solidFill>
                        <a:latin typeface="宋体" panose="02010600030101010101" pitchFamily="2" charset="-122"/>
                        <a:ea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822325">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1" hangingPunct="1">
                        <a:buNone/>
                      </a:pPr>
                      <a:r>
                        <a:rPr lang="en-US" altLang="zh-CN" sz="1600" dirty="0">
                          <a:solidFill>
                            <a:srgbClr val="000000"/>
                          </a:solidFill>
                          <a:latin typeface="宋体" panose="02010600030101010101" pitchFamily="2" charset="-122"/>
                          <a:ea typeface="宋体" panose="02010600030101010101" pitchFamily="2" charset="-122"/>
                        </a:rPr>
                        <a:t>20</a:t>
                      </a:r>
                      <a:r>
                        <a:rPr lang="zh-CN" altLang="en-US" sz="1600" dirty="0">
                          <a:solidFill>
                            <a:srgbClr val="000000"/>
                          </a:solidFill>
                          <a:latin typeface="宋体" panose="02010600030101010101" pitchFamily="2" charset="-122"/>
                          <a:ea typeface="宋体" panose="02010600030101010101" pitchFamily="2" charset="-122"/>
                        </a:rPr>
                        <a:t>分钟</a:t>
                      </a:r>
                      <a:endParaRPr lang="zh-CN" altLang="en-US" sz="1600" dirty="0">
                        <a:solidFill>
                          <a:srgbClr val="000000"/>
                        </a:solidFill>
                        <a:latin typeface="宋体" panose="02010600030101010101" pitchFamily="2" charset="-122"/>
                        <a:ea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1" hangingPunct="1">
                        <a:buNone/>
                      </a:pPr>
                      <a:r>
                        <a:rPr lang="zh-CN" altLang="en-US" sz="1600" dirty="0">
                          <a:solidFill>
                            <a:srgbClr val="000000"/>
                          </a:solidFill>
                          <a:latin typeface="宋体" panose="02010600030101010101" pitchFamily="2" charset="-122"/>
                          <a:ea typeface="宋体" panose="02010600030101010101" pitchFamily="2" charset="-122"/>
                        </a:rPr>
                        <a:t>案例剖析</a:t>
                      </a:r>
                      <a:endParaRPr lang="zh-CN" altLang="en-US" sz="1600" dirty="0">
                        <a:solidFill>
                          <a:srgbClr val="000000"/>
                        </a:solidFill>
                        <a:latin typeface="宋体" panose="02010600030101010101" pitchFamily="2" charset="-122"/>
                        <a:ea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eaLnBrk="1" hangingPunct="1">
                        <a:buNone/>
                      </a:pPr>
                      <a:r>
                        <a:rPr lang="zh-CN" altLang="en-US" sz="1600" dirty="0">
                          <a:solidFill>
                            <a:srgbClr val="000000"/>
                          </a:solidFill>
                          <a:latin typeface="宋体" panose="02010600030101010101" pitchFamily="2" charset="-122"/>
                          <a:ea typeface="宋体" panose="02010600030101010101" pitchFamily="2" charset="-122"/>
                        </a:rPr>
                        <a:t>案例可以是组内教师实践案例，也可以是外出学习的案例，选取衬托主题的某一片段剖析。（鼓励原创，要有过程感和独特见解）</a:t>
                      </a:r>
                      <a:endParaRPr lang="zh-CN" altLang="en-US" sz="1600" dirty="0">
                        <a:solidFill>
                          <a:srgbClr val="000000"/>
                        </a:solidFill>
                        <a:latin typeface="宋体" panose="02010600030101010101" pitchFamily="2" charset="-122"/>
                        <a:ea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1" hangingPunct="1">
                        <a:buNone/>
                      </a:pPr>
                      <a:r>
                        <a:rPr lang="zh-CN" altLang="en-US" sz="1600" dirty="0">
                          <a:solidFill>
                            <a:srgbClr val="000000"/>
                          </a:solidFill>
                          <a:latin typeface="宋体" panose="02010600030101010101" pitchFamily="2" charset="-122"/>
                          <a:ea typeface="宋体" panose="02010600030101010101" pitchFamily="2" charset="-122"/>
                        </a:rPr>
                        <a:t>组长自定</a:t>
                      </a:r>
                      <a:endParaRPr lang="zh-CN" altLang="en-US" sz="1600" dirty="0">
                        <a:solidFill>
                          <a:srgbClr val="000000"/>
                        </a:solidFill>
                        <a:latin typeface="宋体" panose="02010600030101010101" pitchFamily="2" charset="-122"/>
                        <a:ea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1" hangingPunct="1">
                        <a:buNone/>
                      </a:pPr>
                      <a:r>
                        <a:rPr lang="zh-CN" altLang="en-US" sz="1600" dirty="0">
                          <a:solidFill>
                            <a:srgbClr val="000000"/>
                          </a:solidFill>
                          <a:latin typeface="宋体" panose="02010600030101010101" pitchFamily="2" charset="-122"/>
                          <a:ea typeface="宋体" panose="02010600030101010101" pitchFamily="2" charset="-122"/>
                        </a:rPr>
                        <a:t>教研组成员</a:t>
                      </a:r>
                      <a:endParaRPr lang="zh-CN" altLang="en-US" sz="1600" dirty="0">
                        <a:solidFill>
                          <a:srgbClr val="000000"/>
                        </a:solidFill>
                        <a:latin typeface="宋体" panose="02010600030101010101" pitchFamily="2" charset="-122"/>
                        <a:ea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286000">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1" hangingPunct="1">
                        <a:buNone/>
                      </a:pPr>
                      <a:r>
                        <a:rPr lang="zh-CN" altLang="en-US" sz="1600" dirty="0">
                          <a:solidFill>
                            <a:srgbClr val="000000"/>
                          </a:solidFill>
                          <a:latin typeface="宋体" panose="02010600030101010101" pitchFamily="2" charset="-122"/>
                          <a:ea typeface="宋体" panose="02010600030101010101" pitchFamily="2" charset="-122"/>
                        </a:rPr>
                        <a:t>第二节课</a:t>
                      </a:r>
                      <a:endParaRPr lang="zh-CN" altLang="en-US" sz="1600" dirty="0">
                        <a:solidFill>
                          <a:srgbClr val="000000"/>
                        </a:solidFill>
                        <a:latin typeface="宋体" panose="02010600030101010101" pitchFamily="2" charset="-122"/>
                        <a:ea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1" hangingPunct="1">
                        <a:buNone/>
                      </a:pPr>
                      <a:r>
                        <a:rPr lang="en-US" altLang="zh-CN" sz="1600" dirty="0">
                          <a:solidFill>
                            <a:srgbClr val="000000"/>
                          </a:solidFill>
                          <a:latin typeface="宋体" panose="02010600030101010101" pitchFamily="2" charset="-122"/>
                          <a:ea typeface="宋体" panose="02010600030101010101" pitchFamily="2" charset="-122"/>
                        </a:rPr>
                        <a:t>40</a:t>
                      </a:r>
                      <a:r>
                        <a:rPr lang="zh-CN" altLang="en-US" sz="1600" dirty="0">
                          <a:solidFill>
                            <a:srgbClr val="000000"/>
                          </a:solidFill>
                          <a:latin typeface="宋体" panose="02010600030101010101" pitchFamily="2" charset="-122"/>
                          <a:ea typeface="宋体" panose="02010600030101010101" pitchFamily="2" charset="-122"/>
                        </a:rPr>
                        <a:t>分钟</a:t>
                      </a:r>
                      <a:endParaRPr lang="zh-CN" altLang="en-US" sz="1600" dirty="0">
                        <a:solidFill>
                          <a:srgbClr val="000000"/>
                        </a:solidFill>
                        <a:latin typeface="宋体" panose="02010600030101010101" pitchFamily="2" charset="-122"/>
                        <a:ea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1" hangingPunct="1">
                        <a:buNone/>
                      </a:pPr>
                      <a:r>
                        <a:rPr lang="zh-CN" altLang="en-US" sz="1600" dirty="0">
                          <a:solidFill>
                            <a:srgbClr val="000000"/>
                          </a:solidFill>
                          <a:latin typeface="宋体" panose="02010600030101010101" pitchFamily="2" charset="-122"/>
                          <a:ea typeface="宋体" panose="02010600030101010101" pitchFamily="2" charset="-122"/>
                        </a:rPr>
                        <a:t>教材研讨</a:t>
                      </a:r>
                      <a:endParaRPr lang="zh-CN" altLang="en-US" sz="1600" dirty="0">
                        <a:solidFill>
                          <a:srgbClr val="000000"/>
                        </a:solidFill>
                        <a:latin typeface="宋体" panose="02010600030101010101" pitchFamily="2" charset="-122"/>
                        <a:ea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eaLnBrk="1" hangingPunct="1">
                        <a:buNone/>
                      </a:pPr>
                      <a:r>
                        <a:rPr lang="zh-CN" altLang="en-US" sz="1600" dirty="0">
                          <a:solidFill>
                            <a:srgbClr val="000000"/>
                          </a:solidFill>
                          <a:latin typeface="宋体" panose="02010600030101010101" pitchFamily="2" charset="-122"/>
                          <a:ea typeface="宋体" panose="02010600030101010101" pitchFamily="2" charset="-122"/>
                        </a:rPr>
                        <a:t>进行课标及教材的深度解读，要揣摩清楚例题和习题的编排意图（一方面可以请组内骨干进行经验分享，另一方面也可以分工导读教学用书），重点讲清楚“</a:t>
                      </a:r>
                      <a:r>
                        <a:rPr lang="zh-CN" altLang="en-US" sz="1600" b="1" dirty="0">
                          <a:solidFill>
                            <a:srgbClr val="000000"/>
                          </a:solidFill>
                          <a:latin typeface="宋体" panose="02010600030101010101" pitchFamily="2" charset="-122"/>
                          <a:ea typeface="宋体" panose="02010600030101010101" pitchFamily="2" charset="-122"/>
                        </a:rPr>
                        <a:t>单元教学内容的知识体系结构和研究方法结构</a:t>
                      </a:r>
                      <a:r>
                        <a:rPr lang="zh-CN" altLang="en-US" sz="1600" dirty="0">
                          <a:solidFill>
                            <a:srgbClr val="000000"/>
                          </a:solidFill>
                          <a:latin typeface="宋体" panose="02010600030101010101" pitchFamily="2" charset="-122"/>
                          <a:ea typeface="宋体" panose="02010600030101010101" pitchFamily="2" charset="-122"/>
                        </a:rPr>
                        <a:t>、</a:t>
                      </a:r>
                      <a:r>
                        <a:rPr lang="zh-CN" altLang="en-US" sz="1600" b="1" dirty="0">
                          <a:solidFill>
                            <a:srgbClr val="000000"/>
                          </a:solidFill>
                          <a:latin typeface="宋体" panose="02010600030101010101" pitchFamily="2" charset="-122"/>
                          <a:ea typeface="宋体" panose="02010600030101010101" pitchFamily="2" charset="-122"/>
                        </a:rPr>
                        <a:t>学生学习困难分析及常见错误举隅</a:t>
                      </a:r>
                      <a:r>
                        <a:rPr lang="zh-CN" altLang="en-US" sz="1600" dirty="0">
                          <a:solidFill>
                            <a:srgbClr val="000000"/>
                          </a:solidFill>
                          <a:latin typeface="宋体" panose="02010600030101010101" pitchFamily="2" charset="-122"/>
                          <a:ea typeface="宋体" panose="02010600030101010101" pitchFamily="2" charset="-122"/>
                        </a:rPr>
                        <a:t>、</a:t>
                      </a:r>
                      <a:r>
                        <a:rPr lang="zh-CN" altLang="en-US" sz="1600" b="1" dirty="0">
                          <a:solidFill>
                            <a:srgbClr val="000000"/>
                          </a:solidFill>
                          <a:latin typeface="宋体" panose="02010600030101010101" pitchFamily="2" charset="-122"/>
                          <a:ea typeface="宋体" panose="02010600030101010101" pitchFamily="2" charset="-122"/>
                        </a:rPr>
                        <a:t>典型习题及练习组织策略</a:t>
                      </a:r>
                      <a:r>
                        <a:rPr lang="zh-CN" altLang="en-US" sz="1600" dirty="0">
                          <a:solidFill>
                            <a:srgbClr val="000000"/>
                          </a:solidFill>
                          <a:latin typeface="宋体" panose="02010600030101010101" pitchFamily="2" charset="-122"/>
                          <a:ea typeface="宋体" panose="02010600030101010101" pitchFamily="2" charset="-122"/>
                        </a:rPr>
                        <a:t>，</a:t>
                      </a:r>
                      <a:r>
                        <a:rPr lang="zh-CN" altLang="en-US" sz="1600" b="1" dirty="0">
                          <a:solidFill>
                            <a:srgbClr val="000000"/>
                          </a:solidFill>
                          <a:latin typeface="宋体" panose="02010600030101010101" pitchFamily="2" charset="-122"/>
                          <a:ea typeface="宋体" panose="02010600030101010101" pitchFamily="2" charset="-122"/>
                        </a:rPr>
                        <a:t>典型课例及教学建议</a:t>
                      </a:r>
                      <a:r>
                        <a:rPr lang="en-US" altLang="zh-CN" sz="1600" dirty="0">
                          <a:solidFill>
                            <a:srgbClr val="000000"/>
                          </a:solidFill>
                          <a:latin typeface="宋体" panose="02010600030101010101" pitchFamily="2" charset="-122"/>
                          <a:ea typeface="宋体" panose="02010600030101010101" pitchFamily="2" charset="-122"/>
                        </a:rPr>
                        <a:t>——</a:t>
                      </a:r>
                      <a:r>
                        <a:rPr lang="zh-CN" altLang="en-US" sz="1600" dirty="0">
                          <a:solidFill>
                            <a:srgbClr val="000000"/>
                          </a:solidFill>
                          <a:latin typeface="宋体" panose="02010600030101010101" pitchFamily="2" charset="-122"/>
                          <a:ea typeface="宋体" panose="02010600030101010101" pitchFamily="2" charset="-122"/>
                        </a:rPr>
                        <a:t>主要从</a:t>
                      </a:r>
                      <a:r>
                        <a:rPr lang="zh-CN" altLang="en-US" sz="1600" b="1" dirty="0">
                          <a:solidFill>
                            <a:srgbClr val="000000"/>
                          </a:solidFill>
                          <a:latin typeface="宋体" panose="02010600030101010101" pitchFamily="2" charset="-122"/>
                          <a:ea typeface="宋体" panose="02010600030101010101" pitchFamily="2" charset="-122"/>
                        </a:rPr>
                        <a:t>课时目标</a:t>
                      </a:r>
                      <a:r>
                        <a:rPr lang="zh-CN" altLang="en-US" sz="1600" dirty="0">
                          <a:solidFill>
                            <a:srgbClr val="000000"/>
                          </a:solidFill>
                          <a:latin typeface="宋体" panose="02010600030101010101" pitchFamily="2" charset="-122"/>
                          <a:ea typeface="宋体" panose="02010600030101010101" pitchFamily="2" charset="-122"/>
                        </a:rPr>
                        <a:t>、</a:t>
                      </a:r>
                      <a:r>
                        <a:rPr lang="zh-CN" altLang="en-US" sz="1600" b="1" dirty="0">
                          <a:solidFill>
                            <a:srgbClr val="000000"/>
                          </a:solidFill>
                          <a:latin typeface="宋体" panose="02010600030101010101" pitchFamily="2" charset="-122"/>
                          <a:ea typeface="宋体" panose="02010600030101010101" pitchFamily="2" charset="-122"/>
                        </a:rPr>
                        <a:t>核心环节的大问题设计</a:t>
                      </a:r>
                      <a:r>
                        <a:rPr lang="zh-CN" altLang="en-US" sz="1600" dirty="0">
                          <a:solidFill>
                            <a:srgbClr val="000000"/>
                          </a:solidFill>
                          <a:latin typeface="宋体" panose="02010600030101010101" pitchFamily="2" charset="-122"/>
                          <a:ea typeface="宋体" panose="02010600030101010101" pitchFamily="2" charset="-122"/>
                        </a:rPr>
                        <a:t>、</a:t>
                      </a:r>
                      <a:r>
                        <a:rPr lang="zh-CN" altLang="en-US" sz="1600" b="1" dirty="0">
                          <a:solidFill>
                            <a:srgbClr val="000000"/>
                          </a:solidFill>
                          <a:latin typeface="宋体" panose="02010600030101010101" pitchFamily="2" charset="-122"/>
                          <a:ea typeface="宋体" panose="02010600030101010101" pitchFamily="2" charset="-122"/>
                        </a:rPr>
                        <a:t>学习方式的选择</a:t>
                      </a:r>
                      <a:r>
                        <a:rPr lang="zh-CN" altLang="en-US" sz="1600" dirty="0">
                          <a:solidFill>
                            <a:srgbClr val="000000"/>
                          </a:solidFill>
                          <a:latin typeface="宋体" panose="02010600030101010101" pitchFamily="2" charset="-122"/>
                          <a:ea typeface="宋体" panose="02010600030101010101" pitchFamily="2" charset="-122"/>
                        </a:rPr>
                        <a:t>、</a:t>
                      </a:r>
                      <a:r>
                        <a:rPr lang="zh-CN" altLang="en-US" sz="1600" b="1" dirty="0">
                          <a:solidFill>
                            <a:srgbClr val="000000"/>
                          </a:solidFill>
                          <a:latin typeface="宋体" panose="02010600030101010101" pitchFamily="2" charset="-122"/>
                          <a:ea typeface="宋体" panose="02010600030101010101" pitchFamily="2" charset="-122"/>
                        </a:rPr>
                        <a:t>学生典型资源的捕捉利用</a:t>
                      </a:r>
                      <a:r>
                        <a:rPr lang="zh-CN" altLang="en-US" sz="1600" dirty="0">
                          <a:solidFill>
                            <a:srgbClr val="000000"/>
                          </a:solidFill>
                          <a:latin typeface="宋体" panose="02010600030101010101" pitchFamily="2" charset="-122"/>
                          <a:ea typeface="宋体" panose="02010600030101010101" pitchFamily="2" charset="-122"/>
                        </a:rPr>
                        <a:t>和</a:t>
                      </a:r>
                      <a:r>
                        <a:rPr lang="zh-CN" altLang="en-US" sz="1600" b="1" dirty="0">
                          <a:solidFill>
                            <a:srgbClr val="000000"/>
                          </a:solidFill>
                          <a:latin typeface="宋体" panose="02010600030101010101" pitchFamily="2" charset="-122"/>
                          <a:ea typeface="宋体" panose="02010600030101010101" pitchFamily="2" charset="-122"/>
                        </a:rPr>
                        <a:t>学生困难的应对策略</a:t>
                      </a:r>
                      <a:r>
                        <a:rPr lang="zh-CN" altLang="en-US" sz="1600" dirty="0">
                          <a:solidFill>
                            <a:srgbClr val="000000"/>
                          </a:solidFill>
                          <a:latin typeface="宋体" panose="02010600030101010101" pitchFamily="2" charset="-122"/>
                          <a:ea typeface="宋体" panose="02010600030101010101" pitchFamily="2" charset="-122"/>
                        </a:rPr>
                        <a:t>等方面形成每课时的简易教学建议。</a:t>
                      </a:r>
                      <a:r>
                        <a:rPr lang="zh-CN" altLang="en-US" sz="1600" b="1" dirty="0">
                          <a:solidFill>
                            <a:srgbClr val="000000"/>
                          </a:solidFill>
                          <a:latin typeface="宋体" panose="02010600030101010101" pitchFamily="2" charset="-122"/>
                          <a:ea typeface="宋体" panose="02010600030101010101" pitchFamily="2" charset="-122"/>
                        </a:rPr>
                        <a:t>每单元要形成</a:t>
                      </a:r>
                      <a:r>
                        <a:rPr lang="en-US" altLang="zh-CN" sz="1600" b="1" dirty="0">
                          <a:solidFill>
                            <a:srgbClr val="000000"/>
                          </a:solidFill>
                          <a:latin typeface="宋体" panose="02010600030101010101" pitchFamily="2" charset="-122"/>
                          <a:ea typeface="宋体" panose="02010600030101010101" pitchFamily="2" charset="-122"/>
                        </a:rPr>
                        <a:t>1</a:t>
                      </a:r>
                      <a:r>
                        <a:rPr lang="zh-CN" altLang="en-US" sz="1600" b="1" dirty="0">
                          <a:solidFill>
                            <a:srgbClr val="000000"/>
                          </a:solidFill>
                          <a:latin typeface="宋体" panose="02010600030101010101" pitchFamily="2" charset="-122"/>
                          <a:ea typeface="宋体" panose="02010600030101010101" pitchFamily="2" charset="-122"/>
                        </a:rPr>
                        <a:t>节精品课例并建立资源库（包括教学设计、课件、练习设计等）</a:t>
                      </a:r>
                      <a:endParaRPr lang="zh-CN" altLang="en-US" sz="1600" dirty="0">
                        <a:solidFill>
                          <a:srgbClr val="000000"/>
                        </a:solidFill>
                        <a:latin typeface="宋体" panose="02010600030101010101" pitchFamily="2" charset="-122"/>
                        <a:ea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1" hangingPunct="1">
                        <a:buNone/>
                      </a:pPr>
                      <a:r>
                        <a:rPr lang="zh-CN" altLang="en-US" sz="1600" dirty="0">
                          <a:solidFill>
                            <a:srgbClr val="000000"/>
                          </a:solidFill>
                          <a:latin typeface="宋体" panose="02010600030101010101" pitchFamily="2" charset="-122"/>
                          <a:ea typeface="宋体" panose="02010600030101010101" pitchFamily="2" charset="-122"/>
                        </a:rPr>
                        <a:t>各教研组长</a:t>
                      </a:r>
                      <a:endParaRPr lang="zh-CN" altLang="en-US" sz="1600" dirty="0">
                        <a:solidFill>
                          <a:srgbClr val="000000"/>
                        </a:solidFill>
                        <a:latin typeface="宋体" panose="02010600030101010101" pitchFamily="2" charset="-122"/>
                        <a:ea typeface="宋体" panose="02010600030101010101" pitchFamily="2" charset="-122"/>
                      </a:endParaRPr>
                    </a:p>
                    <a:p>
                      <a:pPr lvl="0" algn="ctr" eaLnBrk="1" hangingPunct="1">
                        <a:buNone/>
                      </a:pPr>
                      <a:r>
                        <a:rPr lang="zh-CN" altLang="en-US" sz="1600" dirty="0">
                          <a:solidFill>
                            <a:srgbClr val="000000"/>
                          </a:solidFill>
                          <a:latin typeface="宋体" panose="02010600030101010101" pitchFamily="2" charset="-122"/>
                          <a:ea typeface="宋体" panose="02010600030101010101" pitchFamily="2" charset="-122"/>
                        </a:rPr>
                        <a:t>各单元中心发言人</a:t>
                      </a:r>
                      <a:endParaRPr lang="zh-CN" altLang="en-US" sz="1600" dirty="0">
                        <a:solidFill>
                          <a:srgbClr val="000000"/>
                        </a:solidFill>
                        <a:latin typeface="宋体" panose="02010600030101010101" pitchFamily="2" charset="-122"/>
                        <a:ea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1" hangingPunct="1">
                        <a:buNone/>
                      </a:pPr>
                      <a:r>
                        <a:rPr lang="zh-CN" altLang="en-US" sz="1600" dirty="0">
                          <a:solidFill>
                            <a:srgbClr val="000000"/>
                          </a:solidFill>
                          <a:latin typeface="宋体" panose="02010600030101010101" pitchFamily="2" charset="-122"/>
                          <a:ea typeface="宋体" panose="02010600030101010101" pitchFamily="2" charset="-122"/>
                        </a:rPr>
                        <a:t>上学年执教该教研组的老师</a:t>
                      </a:r>
                      <a:endParaRPr lang="zh-CN" altLang="en-US" sz="1600" dirty="0">
                        <a:solidFill>
                          <a:srgbClr val="000000"/>
                        </a:solidFill>
                        <a:latin typeface="宋体" panose="02010600030101010101" pitchFamily="2" charset="-122"/>
                        <a:ea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371600">
                <a:tc gridSpan="2">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1" hangingPunct="1">
                        <a:buNone/>
                      </a:pPr>
                      <a:r>
                        <a:rPr lang="zh-CN" altLang="en-US" sz="1600" dirty="0">
                          <a:solidFill>
                            <a:srgbClr val="000000"/>
                          </a:solidFill>
                          <a:latin typeface="宋体" panose="02010600030101010101" pitchFamily="2" charset="-122"/>
                          <a:ea typeface="宋体" panose="02010600030101010101" pitchFamily="2" charset="-122"/>
                        </a:rPr>
                        <a:t>第三</a:t>
                      </a:r>
                      <a:endParaRPr lang="zh-CN" altLang="en-US" sz="1600" dirty="0">
                        <a:solidFill>
                          <a:srgbClr val="000000"/>
                        </a:solidFill>
                        <a:latin typeface="宋体" panose="02010600030101010101" pitchFamily="2" charset="-122"/>
                        <a:ea typeface="宋体" panose="02010600030101010101" pitchFamily="2" charset="-122"/>
                      </a:endParaRPr>
                    </a:p>
                    <a:p>
                      <a:pPr lvl="0" algn="ctr" eaLnBrk="1" hangingPunct="1">
                        <a:buNone/>
                      </a:pPr>
                      <a:r>
                        <a:rPr lang="zh-CN" altLang="en-US" sz="1600" dirty="0">
                          <a:solidFill>
                            <a:srgbClr val="000000"/>
                          </a:solidFill>
                          <a:latin typeface="宋体" panose="02010600030101010101" pitchFamily="2" charset="-122"/>
                          <a:ea typeface="宋体" panose="02010600030101010101" pitchFamily="2" charset="-122"/>
                        </a:rPr>
                        <a:t>节课</a:t>
                      </a:r>
                      <a:endParaRPr lang="zh-CN" altLang="en-US" sz="1600" dirty="0">
                        <a:solidFill>
                          <a:srgbClr val="000000"/>
                        </a:solidFill>
                        <a:latin typeface="宋体" panose="02010600030101010101" pitchFamily="2" charset="-122"/>
                        <a:ea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1" hangingPunct="1">
                        <a:buNone/>
                      </a:pPr>
                      <a:r>
                        <a:rPr lang="zh-CN" altLang="en-US" sz="1600" dirty="0">
                          <a:solidFill>
                            <a:srgbClr val="000000"/>
                          </a:solidFill>
                          <a:latin typeface="宋体" panose="02010600030101010101" pitchFamily="2" charset="-122"/>
                          <a:ea typeface="宋体" panose="02010600030101010101" pitchFamily="2" charset="-122"/>
                        </a:rPr>
                        <a:t>经验分享</a:t>
                      </a:r>
                      <a:endParaRPr lang="zh-CN" altLang="en-US" sz="1600" dirty="0">
                        <a:solidFill>
                          <a:srgbClr val="000000"/>
                        </a:solidFill>
                        <a:latin typeface="宋体" panose="02010600030101010101" pitchFamily="2" charset="-122"/>
                        <a:ea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eaLnBrk="1" hangingPunct="1">
                        <a:buNone/>
                      </a:pPr>
                      <a:r>
                        <a:rPr lang="zh-CN" altLang="en-US" sz="1600" dirty="0">
                          <a:solidFill>
                            <a:srgbClr val="000000"/>
                          </a:solidFill>
                          <a:latin typeface="宋体" panose="02010600030101010101" pitchFamily="2" charset="-122"/>
                          <a:ea typeface="宋体" panose="02010600030101010101" pitchFamily="2" charset="-122"/>
                        </a:rPr>
                        <a:t>学生专项学习能力的回顾和常规培养经验分享；</a:t>
                      </a:r>
                      <a:endParaRPr lang="zh-CN" altLang="en-US" sz="1600" dirty="0">
                        <a:solidFill>
                          <a:srgbClr val="000000"/>
                        </a:solidFill>
                        <a:latin typeface="宋体" panose="02010600030101010101" pitchFamily="2" charset="-122"/>
                        <a:ea typeface="宋体" panose="02010600030101010101" pitchFamily="2" charset="-122"/>
                      </a:endParaRPr>
                    </a:p>
                    <a:p>
                      <a:pPr lvl="0" eaLnBrk="1" hangingPunct="1">
                        <a:buNone/>
                      </a:pPr>
                      <a:r>
                        <a:rPr lang="zh-CN" altLang="en-US" b="1" dirty="0">
                          <a:solidFill>
                            <a:srgbClr val="FF0000"/>
                          </a:solidFill>
                          <a:latin typeface="宋体" panose="02010600030101010101" pitchFamily="2" charset="-122"/>
                          <a:ea typeface="宋体" panose="02010600030101010101" pitchFamily="2" charset="-122"/>
                        </a:rPr>
                        <a:t>跨组衔接：</a:t>
                      </a:r>
                      <a:r>
                        <a:rPr lang="zh-CN" altLang="en-US" sz="1600" b="1" dirty="0">
                          <a:solidFill>
                            <a:srgbClr val="000000"/>
                          </a:solidFill>
                          <a:latin typeface="宋体" panose="02010600030101010101" pitchFamily="2" charset="-122"/>
                          <a:ea typeface="宋体" panose="02010600030101010101" pitchFamily="2" charset="-122"/>
                        </a:rPr>
                        <a:t>骨干教师进行衔接教学互动交流</a:t>
                      </a:r>
                      <a:endParaRPr lang="en-US" altLang="zh-CN" sz="1600" b="1" dirty="0">
                        <a:solidFill>
                          <a:srgbClr val="000000"/>
                        </a:solidFill>
                        <a:latin typeface="宋体" panose="02010600030101010101" pitchFamily="2" charset="-122"/>
                        <a:ea typeface="宋体" panose="02010600030101010101" pitchFamily="2" charset="-122"/>
                      </a:endParaRPr>
                    </a:p>
                    <a:p>
                      <a:pPr lvl="0" eaLnBrk="1" hangingPunct="1">
                        <a:buNone/>
                      </a:pPr>
                      <a:r>
                        <a:rPr lang="zh-CN" altLang="en-US" b="1" dirty="0">
                          <a:solidFill>
                            <a:srgbClr val="FF0000"/>
                          </a:solidFill>
                          <a:latin typeface="Arial" panose="020B0604020202020204" pitchFamily="34" charset="0"/>
                          <a:ea typeface="宋体" panose="02010600030101010101" pitchFamily="2" charset="-122"/>
                        </a:rPr>
                        <a:t>解读练习：</a:t>
                      </a:r>
                      <a:r>
                        <a:rPr lang="zh-CN" altLang="en-US" sz="1600" dirty="0">
                          <a:solidFill>
                            <a:srgbClr val="000000"/>
                          </a:solidFill>
                          <a:latin typeface="Arial" panose="020B0604020202020204" pitchFamily="34" charset="0"/>
                          <a:ea typeface="宋体" panose="02010600030101010101" pitchFamily="2" charset="-122"/>
                        </a:rPr>
                        <a:t>重点说学生在练习过程中出现的错题，梳理出一些重要的解题方法以及解题思路。</a:t>
                      </a:r>
                      <a:endParaRPr lang="zh-CN" altLang="en-US" sz="1600" b="1" dirty="0">
                        <a:solidFill>
                          <a:srgbClr val="000000"/>
                        </a:solidFill>
                        <a:latin typeface="宋体" panose="02010600030101010101" pitchFamily="2" charset="-122"/>
                        <a:ea typeface="宋体" panose="02010600030101010101" pitchFamily="2" charset="-122"/>
                      </a:endParaRPr>
                    </a:p>
                    <a:p>
                      <a:pPr lvl="0" eaLnBrk="1" hangingPunct="1">
                        <a:buNone/>
                      </a:pPr>
                      <a:endParaRPr lang="zh-CN" altLang="en-US" sz="1600" b="1" dirty="0">
                        <a:solidFill>
                          <a:srgbClr val="FF0000"/>
                        </a:solidFill>
                        <a:latin typeface="宋体" panose="02010600030101010101" pitchFamily="2" charset="-122"/>
                        <a:ea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algn="ctr" eaLnBrk="1" hangingPunct="1">
                        <a:buNone/>
                      </a:pPr>
                      <a:r>
                        <a:rPr lang="zh-CN" altLang="en-US" sz="1600" dirty="0">
                          <a:solidFill>
                            <a:srgbClr val="000000"/>
                          </a:solidFill>
                          <a:latin typeface="宋体" panose="02010600030101010101" pitchFamily="2" charset="-122"/>
                          <a:ea typeface="宋体" panose="02010600030101010101" pitchFamily="2" charset="-122"/>
                        </a:rPr>
                        <a:t>各教研组长</a:t>
                      </a:r>
                      <a:endParaRPr lang="zh-CN" altLang="en-US" sz="1600" dirty="0">
                        <a:solidFill>
                          <a:srgbClr val="000000"/>
                        </a:solidFill>
                        <a:latin typeface="宋体" panose="02010600030101010101" pitchFamily="2" charset="-122"/>
                        <a:ea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None/>
                      </a:pPr>
                      <a:endParaRPr lang="zh-CN" altLang="en-US" sz="1600" dirty="0">
                        <a:solidFill>
                          <a:srgbClr val="000000"/>
                        </a:solidFill>
                        <a:latin typeface="宋体" panose="02010600030101010101" pitchFamily="2" charset="-122"/>
                        <a:ea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21548" name="AutoShape 44">
            <a:hlinkClick r:id="" action="ppaction://noaction"/>
          </p:cNvPr>
          <p:cNvSpPr/>
          <p:nvPr/>
        </p:nvSpPr>
        <p:spPr>
          <a:xfrm>
            <a:off x="8477250" y="6191250"/>
            <a:ext cx="666750" cy="400050"/>
          </a:xfrm>
          <a:prstGeom prst="actionButtonReturn">
            <a:avLst/>
          </a:prstGeom>
          <a:solidFill>
            <a:schemeClr val="accent1"/>
          </a:solidFill>
          <a:ln w="9525">
            <a:noFill/>
          </a:ln>
        </p:spPr>
        <p:txBody>
          <a:bodyPr wrap="none" anchor="ctr"/>
          <a:p>
            <a:endParaRPr lang="zh-CN" altLang="en-US" dirty="0">
              <a:latin typeface="Arial" panose="020B0604020202020204" pitchFamily="34" charset="0"/>
              <a:ea typeface="宋体" panose="02010600030101010101" pitchFamily="2" charset="-122"/>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4098" name="Group 85"/>
          <p:cNvGrpSpPr/>
          <p:nvPr/>
        </p:nvGrpSpPr>
        <p:grpSpPr>
          <a:xfrm>
            <a:off x="481013" y="539750"/>
            <a:ext cx="1082675" cy="296863"/>
            <a:chOff x="688" y="280"/>
            <a:chExt cx="1129" cy="248"/>
          </a:xfrm>
        </p:grpSpPr>
        <p:sp>
          <p:nvSpPr>
            <p:cNvPr id="4108" name="WordArt 86"/>
            <p:cNvSpPr>
              <a:spLocks noTextEdit="1"/>
            </p:cNvSpPr>
            <p:nvPr/>
          </p:nvSpPr>
          <p:spPr>
            <a:xfrm>
              <a:off x="701" y="280"/>
              <a:ext cx="1109" cy="248"/>
            </a:xfrm>
            <a:prstGeom prst="rect">
              <a:avLst/>
            </a:prstGeom>
          </p:spPr>
          <p:txBody>
            <a:bodyPr wrap="none" fromWordArt="1">
              <a:prstTxWarp prst="textPlain">
                <a:avLst>
                  <a:gd name="adj" fmla="val 50000"/>
                </a:avLst>
              </a:prstTxWarp>
              <a:normAutofit/>
            </a:bodyPr>
            <a:p>
              <a:pPr algn="ctr"/>
              <a:r>
                <a:rPr lang="zh-CN" altLang="en-US" sz="2400">
                  <a:ln w="57150" cap="flat" cmpd="sng">
                    <a:solidFill>
                      <a:srgbClr val="FFFFFF"/>
                    </a:solidFill>
                    <a:prstDash val="solid"/>
                    <a:headEnd type="none" w="med" len="med"/>
                    <a:tailEnd type="none" w="med" len="med"/>
                  </a:ln>
                  <a:solidFill>
                    <a:srgbClr val="185E25"/>
                  </a:solidFill>
                  <a:effectLst>
                    <a:outerShdw dist="12700" algn="ctr" rotWithShape="0">
                      <a:srgbClr val="336600"/>
                    </a:outerShdw>
                  </a:effectLst>
                  <a:latin typeface="黑体" panose="02010609060101010101" pitchFamily="49" charset="-122"/>
                  <a:ea typeface="黑体" panose="02010609060101010101" pitchFamily="49" charset="-122"/>
                </a:rPr>
                <a:t>背景</a:t>
              </a:r>
              <a:endParaRPr lang="zh-CN" altLang="en-US" sz="2400">
                <a:ln w="57150" cap="flat" cmpd="sng">
                  <a:solidFill>
                    <a:srgbClr val="FFFFFF"/>
                  </a:solidFill>
                  <a:prstDash val="solid"/>
                  <a:headEnd type="none" w="med" len="med"/>
                  <a:tailEnd type="none" w="med" len="med"/>
                </a:ln>
                <a:solidFill>
                  <a:srgbClr val="185E25"/>
                </a:solidFill>
                <a:effectLst>
                  <a:outerShdw dist="12700" algn="ctr" rotWithShape="0">
                    <a:srgbClr val="336600"/>
                  </a:outerShdw>
                </a:effectLst>
                <a:latin typeface="黑体" panose="02010609060101010101" pitchFamily="49" charset="-122"/>
                <a:ea typeface="黑体" panose="02010609060101010101" pitchFamily="49" charset="-122"/>
              </a:endParaRPr>
            </a:p>
          </p:txBody>
        </p:sp>
        <p:sp>
          <p:nvSpPr>
            <p:cNvPr id="4109" name="WordArt 87"/>
            <p:cNvSpPr>
              <a:spLocks noTextEdit="1"/>
            </p:cNvSpPr>
            <p:nvPr/>
          </p:nvSpPr>
          <p:spPr>
            <a:xfrm>
              <a:off x="688" y="293"/>
              <a:ext cx="1129" cy="224"/>
            </a:xfrm>
            <a:prstGeom prst="rect">
              <a:avLst/>
            </a:prstGeom>
          </p:spPr>
          <p:txBody>
            <a:bodyPr wrap="none" fromWordArt="1">
              <a:prstTxWarp prst="textPlain">
                <a:avLst>
                  <a:gd name="adj" fmla="val 50000"/>
                </a:avLst>
              </a:prstTxWarp>
              <a:normAutofit/>
            </a:bodyPr>
            <a:p>
              <a:pPr algn="ctr"/>
              <a:r>
                <a:rPr lang="zh-CN" altLang="en-US" sz="2400">
                  <a:solidFill>
                    <a:srgbClr val="185E25"/>
                  </a:solidFill>
                  <a:latin typeface="黑体" panose="02010609060101010101" pitchFamily="49" charset="-122"/>
                  <a:ea typeface="黑体" panose="02010609060101010101" pitchFamily="49" charset="-122"/>
                </a:rPr>
                <a:t>背景</a:t>
              </a:r>
              <a:endParaRPr lang="zh-CN" altLang="en-US" sz="2400">
                <a:solidFill>
                  <a:srgbClr val="185E25"/>
                </a:solidFill>
                <a:latin typeface="黑体" panose="02010609060101010101" pitchFamily="49" charset="-122"/>
                <a:ea typeface="黑体" panose="02010609060101010101" pitchFamily="49" charset="-122"/>
              </a:endParaRPr>
            </a:p>
          </p:txBody>
        </p:sp>
      </p:grpSp>
      <p:grpSp>
        <p:nvGrpSpPr>
          <p:cNvPr id="3" name="Group 12"/>
          <p:cNvGrpSpPr/>
          <p:nvPr/>
        </p:nvGrpSpPr>
        <p:grpSpPr>
          <a:xfrm>
            <a:off x="3030538" y="4268788"/>
            <a:ext cx="5635625" cy="569912"/>
            <a:chOff x="2282" y="2654"/>
            <a:chExt cx="3550" cy="359"/>
          </a:xfrm>
        </p:grpSpPr>
        <p:sp>
          <p:nvSpPr>
            <p:cNvPr id="4106" name="AutoShape 90"/>
            <p:cNvSpPr/>
            <p:nvPr/>
          </p:nvSpPr>
          <p:spPr>
            <a:xfrm>
              <a:off x="2282" y="2654"/>
              <a:ext cx="3461" cy="359"/>
            </a:xfrm>
            <a:prstGeom prst="bevel">
              <a:avLst>
                <a:gd name="adj" fmla="val 12639"/>
              </a:avLst>
            </a:prstGeom>
            <a:solidFill>
              <a:srgbClr val="FF6600"/>
            </a:solidFill>
            <a:ln w="9525">
              <a:noFill/>
            </a:ln>
          </p:spPr>
          <p:txBody>
            <a:bodyPr wrap="none" anchor="ctr"/>
            <a:p>
              <a:endParaRPr lang="zh-CN" altLang="en-US" dirty="0">
                <a:latin typeface="Arial" panose="020B0604020202020204" pitchFamily="34" charset="0"/>
                <a:ea typeface="宋体" panose="02010600030101010101" pitchFamily="2" charset="-122"/>
              </a:endParaRPr>
            </a:p>
          </p:txBody>
        </p:sp>
        <p:sp>
          <p:nvSpPr>
            <p:cNvPr id="158811" name="Rectangle 91"/>
            <p:cNvSpPr>
              <a:spLocks noChangeArrowheads="1"/>
            </p:cNvSpPr>
            <p:nvPr/>
          </p:nvSpPr>
          <p:spPr bwMode="auto">
            <a:xfrm>
              <a:off x="2361" y="2693"/>
              <a:ext cx="3471" cy="231"/>
            </a:xfrm>
            <a:prstGeom prst="rect">
              <a:avLst/>
            </a:prstGeom>
            <a:noFill/>
            <a:ln w="9525" algn="ctr">
              <a:noFill/>
              <a:miter lim="800000"/>
            </a:ln>
            <a:effectLst>
              <a:outerShdw dist="17961" dir="2700000" algn="ctr" rotWithShape="0">
                <a:srgbClr val="000000"/>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8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rPr>
                <a:t>基于学生成长的需要。</a:t>
              </a:r>
              <a:r>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 </a:t>
              </a:r>
              <a:endParaRPr kumimoji="0" lang="en-US"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4" name="Group 92"/>
          <p:cNvGrpSpPr/>
          <p:nvPr/>
        </p:nvGrpSpPr>
        <p:grpSpPr>
          <a:xfrm>
            <a:off x="2162175" y="2989263"/>
            <a:ext cx="5510213" cy="569912"/>
            <a:chOff x="1369" y="1785"/>
            <a:chExt cx="3471" cy="359"/>
          </a:xfrm>
        </p:grpSpPr>
        <p:sp>
          <p:nvSpPr>
            <p:cNvPr id="4104" name="AutoShape 93"/>
            <p:cNvSpPr/>
            <p:nvPr/>
          </p:nvSpPr>
          <p:spPr>
            <a:xfrm>
              <a:off x="1375" y="1785"/>
              <a:ext cx="3461" cy="359"/>
            </a:xfrm>
            <a:prstGeom prst="bevel">
              <a:avLst>
                <a:gd name="adj" fmla="val 10407"/>
              </a:avLst>
            </a:prstGeom>
            <a:solidFill>
              <a:srgbClr val="993300"/>
            </a:solidFill>
            <a:ln w="9525">
              <a:noFill/>
            </a:ln>
          </p:spPr>
          <p:txBody>
            <a:bodyPr wrap="none" anchor="ctr"/>
            <a:p>
              <a:endParaRPr lang="zh-CN" altLang="en-US" dirty="0">
                <a:latin typeface="Arial" panose="020B0604020202020204" pitchFamily="34" charset="0"/>
                <a:ea typeface="宋体" panose="02010600030101010101" pitchFamily="2" charset="-122"/>
              </a:endParaRPr>
            </a:p>
          </p:txBody>
        </p:sp>
        <p:sp>
          <p:nvSpPr>
            <p:cNvPr id="158814" name="Rectangle 94"/>
            <p:cNvSpPr>
              <a:spLocks noChangeArrowheads="1"/>
            </p:cNvSpPr>
            <p:nvPr/>
          </p:nvSpPr>
          <p:spPr bwMode="auto">
            <a:xfrm>
              <a:off x="1369" y="1846"/>
              <a:ext cx="3471" cy="231"/>
            </a:xfrm>
            <a:prstGeom prst="rect">
              <a:avLst/>
            </a:prstGeom>
            <a:noFill/>
            <a:ln w="9525" algn="ctr">
              <a:noFill/>
              <a:miter lim="800000"/>
            </a:ln>
            <a:effectLst>
              <a:outerShdw dist="17961" dir="2700000" algn="ctr" rotWithShape="0">
                <a:srgbClr val="000000"/>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8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rPr>
                <a:t>基于当前课堂教学现状的剖析</a:t>
              </a:r>
              <a:r>
                <a:rPr kumimoji="0" lang="zh-CN" altLang="en-US" sz="1800"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rPr>
                <a:t> 。</a:t>
              </a:r>
              <a:endParaRPr kumimoji="0" lang="en-US" altLang="zh-CN" sz="1800"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nvGrpSpPr>
          <p:cNvPr id="5" name="Group 96"/>
          <p:cNvGrpSpPr/>
          <p:nvPr/>
        </p:nvGrpSpPr>
        <p:grpSpPr>
          <a:xfrm>
            <a:off x="1182688" y="1747838"/>
            <a:ext cx="5514975" cy="569912"/>
            <a:chOff x="2015" y="1048"/>
            <a:chExt cx="3474" cy="359"/>
          </a:xfrm>
        </p:grpSpPr>
        <p:sp>
          <p:nvSpPr>
            <p:cNvPr id="4102" name="AutoShape 97"/>
            <p:cNvSpPr/>
            <p:nvPr/>
          </p:nvSpPr>
          <p:spPr>
            <a:xfrm>
              <a:off x="2028" y="1048"/>
              <a:ext cx="3461" cy="359"/>
            </a:xfrm>
            <a:prstGeom prst="bevel">
              <a:avLst>
                <a:gd name="adj" fmla="val 12639"/>
              </a:avLst>
            </a:prstGeom>
            <a:solidFill>
              <a:schemeClr val="accent2"/>
            </a:solidFill>
            <a:ln w="9525">
              <a:noFill/>
            </a:ln>
          </p:spPr>
          <p:txBody>
            <a:bodyPr wrap="none" anchor="ctr"/>
            <a:p>
              <a:endParaRPr lang="zh-CN" altLang="en-US" dirty="0">
                <a:latin typeface="Arial" panose="020B0604020202020204" pitchFamily="34" charset="0"/>
                <a:ea typeface="宋体" panose="02010600030101010101" pitchFamily="2" charset="-122"/>
              </a:endParaRPr>
            </a:p>
          </p:txBody>
        </p:sp>
        <p:sp>
          <p:nvSpPr>
            <p:cNvPr id="158818" name="Rectangle 98"/>
            <p:cNvSpPr>
              <a:spLocks noChangeArrowheads="1"/>
            </p:cNvSpPr>
            <p:nvPr/>
          </p:nvSpPr>
          <p:spPr bwMode="auto">
            <a:xfrm>
              <a:off x="2015" y="1100"/>
              <a:ext cx="3471" cy="231"/>
            </a:xfrm>
            <a:prstGeom prst="rect">
              <a:avLst/>
            </a:prstGeom>
            <a:noFill/>
            <a:ln w="9525" algn="ctr">
              <a:noFill/>
              <a:miter lim="800000"/>
            </a:ln>
            <a:effectLst>
              <a:outerShdw dist="17961" dir="2700000" algn="ctr" rotWithShape="0">
                <a:srgbClr val="000000"/>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8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rPr>
                <a:t>基于课程改革的需要</a:t>
              </a:r>
              <a:r>
                <a:rPr kumimoji="0" lang="zh-CN" altLang="en-US" sz="1800"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rPr>
                <a:t>。</a:t>
              </a:r>
              <a:endParaRPr kumimoji="0" lang="en-US" altLang="zh-CN" sz="1800"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Rectangle 2"/>
          <p:cNvSpPr/>
          <p:nvPr/>
        </p:nvSpPr>
        <p:spPr>
          <a:xfrm>
            <a:off x="244475" y="369888"/>
            <a:ext cx="6303963" cy="579437"/>
          </a:xfrm>
          <a:prstGeom prst="rect">
            <a:avLst/>
          </a:prstGeom>
          <a:noFill/>
          <a:ln w="9525">
            <a:noFill/>
          </a:ln>
        </p:spPr>
        <p:txBody>
          <a:bodyPr wrap="none" anchor="ctr">
            <a:spAutoFit/>
          </a:bodyPr>
          <a:p>
            <a:pPr eaLnBrk="0" hangingPunct="0"/>
            <a:r>
              <a:rPr lang="zh-CN" altLang="en-US" sz="3200" b="1" dirty="0">
                <a:solidFill>
                  <a:srgbClr val="FFFF00"/>
                </a:solidFill>
                <a:latin typeface="Times New Roman" panose="02020603050405020304" pitchFamily="18" charset="0"/>
                <a:ea typeface="宋体" panose="02010600030101010101" pitchFamily="2" charset="-122"/>
              </a:rPr>
              <a:t>学研一体化：完善三段式研讨制度</a:t>
            </a:r>
            <a:endParaRPr lang="zh-CN" altLang="en-US" sz="3200" b="1" dirty="0">
              <a:solidFill>
                <a:srgbClr val="FFFF00"/>
              </a:solidFill>
              <a:latin typeface="Arial" panose="020B0604020202020204" pitchFamily="34" charset="0"/>
              <a:ea typeface="宋体" panose="02010600030101010101" pitchFamily="2" charset="-122"/>
            </a:endParaRPr>
          </a:p>
        </p:txBody>
      </p:sp>
      <p:graphicFrame>
        <p:nvGraphicFramePr>
          <p:cNvPr id="39965" name="Group 29"/>
          <p:cNvGraphicFramePr>
            <a:graphicFrameLocks noGrp="1"/>
          </p:cNvGraphicFramePr>
          <p:nvPr/>
        </p:nvGraphicFramePr>
        <p:xfrm>
          <a:off x="188913" y="1550988"/>
          <a:ext cx="8782050" cy="4213225"/>
        </p:xfrm>
        <a:graphic>
          <a:graphicData uri="http://schemas.openxmlformats.org/drawingml/2006/table">
            <a:tbl>
              <a:tblPr/>
              <a:tblGrid>
                <a:gridCol w="1155700"/>
                <a:gridCol w="7626350"/>
              </a:tblGrid>
              <a:tr h="463550">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时间段</a:t>
                      </a:r>
                      <a:endParaRPr kumimoji="0" lang="zh-CN" altLang="en-US" sz="24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24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具体要求</a:t>
                      </a:r>
                      <a:endParaRPr kumimoji="0" lang="zh-CN" altLang="en-US" sz="24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06475">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4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活动前</a:t>
                      </a:r>
                      <a:endParaRPr kumimoji="0" lang="zh-CN" altLang="en-US" sz="24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       进一步细化活动前的准备，承办组老师至少提前</a:t>
                      </a:r>
                      <a:r>
                        <a:rPr kumimoji="0" lang="en-US" altLang="zh-CN" sz="20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2</a:t>
                      </a:r>
                      <a:r>
                        <a:rPr kumimoji="0" lang="zh-CN" altLang="en-US" sz="20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天编印好研讨手册，明确告知研讨课思路、设计意图，参与老师结合自己的研究小课题，拟定好课堂观察点进班听课。</a:t>
                      </a:r>
                      <a:r>
                        <a:rPr kumimoji="0" lang="en-US" altLang="zh-CN" sz="20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a:t>
                      </a:r>
                      <a:r>
                        <a:rPr kumimoji="0" lang="zh-CN" altLang="en-US" sz="20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加强研究的聚焦感</a:t>
                      </a:r>
                      <a:r>
                        <a:rPr kumimoji="0" lang="en-US" altLang="zh-CN" sz="20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a:t>
                      </a:r>
                      <a:endParaRPr kumimoji="0" lang="zh-CN" altLang="en-US" sz="20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98613">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4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活动中</a:t>
                      </a:r>
                      <a:endParaRPr kumimoji="0" lang="zh-CN" altLang="en-US" sz="24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0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        评议互动环节推出“</a:t>
                      </a:r>
                      <a:r>
                        <a:rPr kumimoji="0" lang="en-US" altLang="zh-CN" sz="20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2+1+1”</a:t>
                      </a:r>
                      <a:r>
                        <a:rPr kumimoji="0" lang="zh-CN" altLang="en-US" sz="20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的活动形式，第一个“</a:t>
                      </a:r>
                      <a:r>
                        <a:rPr kumimoji="0" lang="en-US" altLang="zh-CN" sz="20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2”</a:t>
                      </a:r>
                      <a:r>
                        <a:rPr kumimoji="0" lang="zh-CN" altLang="en-US" sz="20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，即“</a:t>
                      </a:r>
                      <a:r>
                        <a:rPr kumimoji="0" lang="en-US" altLang="zh-CN" sz="20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2</a:t>
                      </a:r>
                      <a:r>
                        <a:rPr kumimoji="0" lang="zh-CN" altLang="en-US" sz="20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节课”；第二个“</a:t>
                      </a:r>
                      <a:r>
                        <a:rPr kumimoji="0" lang="en-US" altLang="zh-CN" sz="20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1”</a:t>
                      </a:r>
                      <a:r>
                        <a:rPr kumimoji="0" lang="zh-CN" altLang="en-US" sz="20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，即一个专题汇报，汇报本组专题研究的阶段成果（也是对各教研组每周一课研究状态的把握）。最后一个“</a:t>
                      </a:r>
                      <a:r>
                        <a:rPr kumimoji="0" lang="en-US" altLang="zh-CN" sz="20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1”</a:t>
                      </a:r>
                      <a:r>
                        <a:rPr kumimoji="0" lang="zh-CN" altLang="en-US" sz="20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，则是聚焦一个主题深度交流评议，保证每一位教师在研讨现场能够认真听、认真思。</a:t>
                      </a:r>
                      <a:r>
                        <a:rPr kumimoji="0" lang="en-US" altLang="zh-CN" sz="20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a:t>
                      </a:r>
                      <a:r>
                        <a:rPr kumimoji="0" lang="zh-CN" altLang="en-US" sz="20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关注现场学习力</a:t>
                      </a:r>
                      <a:r>
                        <a:rPr kumimoji="0" lang="en-US" altLang="zh-CN" sz="20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a:t>
                      </a:r>
                      <a:endParaRPr kumimoji="0" lang="zh-CN" altLang="en-US" sz="20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4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活动后</a:t>
                      </a:r>
                      <a:endParaRPr kumimoji="0" lang="zh-CN" altLang="en-US" sz="24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2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      </a:t>
                      </a:r>
                      <a:r>
                        <a:rPr kumimoji="0" lang="zh-CN" altLang="en-US" sz="20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做好后续同类课的自主研究，撰写教学随笔，编印教研简报。</a:t>
                      </a:r>
                      <a:r>
                        <a:rPr kumimoji="0" lang="en-US" altLang="zh-CN" sz="20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a:t>
                      </a:r>
                      <a:r>
                        <a:rPr kumimoji="0" lang="zh-CN" altLang="en-US" sz="20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以简报形式收集整理一类课型的完整研究轨迹，</a:t>
                      </a:r>
                      <a:r>
                        <a:rPr kumimoji="0" lang="zh-CN" altLang="en-US" sz="20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重视研究资源的辐射转化</a:t>
                      </a:r>
                      <a:r>
                        <a:rPr kumimoji="0" lang="en-US" altLang="zh-CN" sz="20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a:t>
                      </a:r>
                      <a:endParaRPr kumimoji="0" lang="zh-CN" altLang="en-US" sz="20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2548" name="AutoShape 20">
            <a:hlinkClick r:id="" action="ppaction://noaction"/>
          </p:cNvPr>
          <p:cNvSpPr/>
          <p:nvPr/>
        </p:nvSpPr>
        <p:spPr>
          <a:xfrm>
            <a:off x="8477250" y="6191250"/>
            <a:ext cx="666750" cy="400050"/>
          </a:xfrm>
          <a:prstGeom prst="actionButtonReturn">
            <a:avLst/>
          </a:prstGeom>
          <a:solidFill>
            <a:schemeClr val="accent1"/>
          </a:solidFill>
          <a:ln w="9525">
            <a:noFill/>
          </a:ln>
        </p:spPr>
        <p:txBody>
          <a:bodyPr wrap="none" anchor="ctr"/>
          <a:p>
            <a:endParaRPr lang="zh-CN" altLang="en-US" dirty="0">
              <a:latin typeface="Arial" panose="020B0604020202020204" pitchFamily="34" charset="0"/>
              <a:ea typeface="宋体" panose="02010600030101010101" pitchFamily="2" charset="-122"/>
            </a:endParaRPr>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3554" name="Picture 6"/>
          <p:cNvPicPr>
            <a:picLocks noChangeAspect="1"/>
          </p:cNvPicPr>
          <p:nvPr/>
        </p:nvPicPr>
        <p:blipFill>
          <a:blip r:embed="rId1"/>
          <a:stretch>
            <a:fillRect/>
          </a:stretch>
        </p:blipFill>
        <p:spPr>
          <a:xfrm>
            <a:off x="0" y="0"/>
            <a:ext cx="4492625" cy="6858000"/>
          </a:xfrm>
          <a:prstGeom prst="rect">
            <a:avLst/>
          </a:prstGeom>
          <a:noFill/>
          <a:ln w="9525">
            <a:noFill/>
          </a:ln>
        </p:spPr>
      </p:pic>
      <p:pic>
        <p:nvPicPr>
          <p:cNvPr id="23555" name="Picture 7"/>
          <p:cNvPicPr>
            <a:picLocks noChangeAspect="1"/>
          </p:cNvPicPr>
          <p:nvPr/>
        </p:nvPicPr>
        <p:blipFill>
          <a:blip r:embed="rId2"/>
          <a:stretch>
            <a:fillRect/>
          </a:stretch>
        </p:blipFill>
        <p:spPr>
          <a:xfrm>
            <a:off x="4494213" y="0"/>
            <a:ext cx="4649787" cy="6858000"/>
          </a:xfrm>
          <a:prstGeom prst="rect">
            <a:avLst/>
          </a:prstGeom>
          <a:noFill/>
          <a:ln w="9525">
            <a:noFill/>
          </a:ln>
        </p:spPr>
      </p:pic>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5" name="日期占位符 3"/>
          <p:cNvSpPr txBox="1">
            <a:spLocks noGrp="1"/>
          </p:cNvSpPr>
          <p:nvPr/>
        </p:nvSpPr>
        <p:spPr bwMode="auto">
          <a:xfrm>
            <a:off x="5905500" y="6534150"/>
            <a:ext cx="2133600" cy="244475"/>
          </a:xfrm>
          <a:prstGeom prst="rect">
            <a:avLst/>
          </a:prstGeom>
          <a:noFill/>
          <a:ln>
            <a:miter lim="800000"/>
          </a:ln>
        </p:spPr>
        <p:txBody>
          <a:bodyPr/>
          <a:lstStyle/>
          <a:p>
            <a:pPr marR="0" algn="r" defTabSz="914400">
              <a:buClrTx/>
              <a:buSzTx/>
              <a:buFont typeface="Arial" panose="020B0604020202020204" pitchFamily="34" charset="0"/>
              <a:buNone/>
              <a:defRPr/>
            </a:pPr>
            <a:r>
              <a:rPr kumimoji="0" lang="en-US" sz="1000" b="1" kern="1200" cap="none" spc="0" normalizeH="0" baseline="0" noProof="0">
                <a:solidFill>
                  <a:srgbClr val="5F5F5F"/>
                </a:solidFill>
                <a:latin typeface="+mn-lt"/>
                <a:ea typeface="宋体" panose="02010600030101010101" pitchFamily="2" charset="-122"/>
                <a:cs typeface="+mn-cs"/>
              </a:rPr>
              <a:t>www.themegallery.com</a:t>
            </a:r>
            <a:endParaRPr kumimoji="0" lang="en-US" sz="1000" b="1" kern="1200" cap="none" spc="0" normalizeH="0" baseline="0" noProof="0">
              <a:solidFill>
                <a:srgbClr val="5F5F5F"/>
              </a:solidFill>
              <a:latin typeface="+mn-lt"/>
              <a:ea typeface="宋体" panose="02010600030101010101" pitchFamily="2" charset="-122"/>
              <a:cs typeface="+mn-cs"/>
            </a:endParaRPr>
          </a:p>
        </p:txBody>
      </p:sp>
      <p:sp>
        <p:nvSpPr>
          <p:cNvPr id="24579" name="页脚占位符 4"/>
          <p:cNvSpPr txBox="1">
            <a:spLocks noGrp="1"/>
          </p:cNvSpPr>
          <p:nvPr/>
        </p:nvSpPr>
        <p:spPr>
          <a:xfrm>
            <a:off x="6057900" y="6467475"/>
            <a:ext cx="2895600" cy="244475"/>
          </a:xfrm>
          <a:prstGeom prst="rect">
            <a:avLst/>
          </a:prstGeom>
          <a:noFill/>
          <a:ln w="9525">
            <a:noFill/>
          </a:ln>
        </p:spPr>
        <p:txBody>
          <a:bodyPr/>
          <a:p>
            <a:pPr algn="r"/>
            <a:r>
              <a:rPr lang="en-US" altLang="zh-CN" sz="2000" b="1" i="1" dirty="0">
                <a:solidFill>
                  <a:srgbClr val="CC3300"/>
                </a:solidFill>
                <a:latin typeface="Arial" panose="020B0604020202020204" pitchFamily="34" charset="0"/>
                <a:ea typeface="宋体" panose="02010600030101010101" pitchFamily="2" charset="-122"/>
              </a:rPr>
              <a:t>LOGO</a:t>
            </a:r>
            <a:endParaRPr lang="en-US" altLang="zh-CN" sz="2000" b="1" i="1" dirty="0">
              <a:solidFill>
                <a:srgbClr val="CC3300"/>
              </a:solidFill>
              <a:latin typeface="Arial" panose="020B0604020202020204" pitchFamily="34" charset="0"/>
              <a:ea typeface="宋体" panose="02010600030101010101" pitchFamily="2" charset="-122"/>
            </a:endParaRPr>
          </a:p>
        </p:txBody>
      </p:sp>
      <p:sp>
        <p:nvSpPr>
          <p:cNvPr id="24580" name="Text Box 4"/>
          <p:cNvSpPr txBox="1"/>
          <p:nvPr/>
        </p:nvSpPr>
        <p:spPr>
          <a:xfrm>
            <a:off x="1660525" y="722313"/>
            <a:ext cx="184150" cy="366712"/>
          </a:xfrm>
          <a:prstGeom prst="rect">
            <a:avLst/>
          </a:prstGeom>
          <a:noFill/>
          <a:ln w="9525">
            <a:noFill/>
          </a:ln>
        </p:spPr>
        <p:txBody>
          <a:bodyPr wrap="none">
            <a:spAutoFit/>
          </a:bodyPr>
          <a:p>
            <a:endParaRPr lang="zh-CN" altLang="en-US" dirty="0">
              <a:latin typeface="Arial" panose="020B0604020202020204" pitchFamily="34" charset="0"/>
              <a:ea typeface="宋体" panose="02010600030101010101" pitchFamily="2" charset="-122"/>
            </a:endParaRPr>
          </a:p>
        </p:txBody>
      </p:sp>
      <p:pic>
        <p:nvPicPr>
          <p:cNvPr id="24581" name="Picture 5"/>
          <p:cNvPicPr>
            <a:picLocks noChangeAspect="1"/>
          </p:cNvPicPr>
          <p:nvPr/>
        </p:nvPicPr>
        <p:blipFill>
          <a:blip r:embed="rId1"/>
          <a:stretch>
            <a:fillRect/>
          </a:stretch>
        </p:blipFill>
        <p:spPr>
          <a:xfrm>
            <a:off x="6262688" y="6372225"/>
            <a:ext cx="2881312" cy="485775"/>
          </a:xfrm>
          <a:prstGeom prst="rect">
            <a:avLst/>
          </a:prstGeom>
          <a:noFill/>
          <a:ln w="9525">
            <a:noFill/>
          </a:ln>
        </p:spPr>
      </p:pic>
      <p:sp>
        <p:nvSpPr>
          <p:cNvPr id="24582" name="Rectangle 30" descr="7"/>
          <p:cNvSpPr/>
          <p:nvPr/>
        </p:nvSpPr>
        <p:spPr>
          <a:xfrm>
            <a:off x="8316913" y="188913"/>
            <a:ext cx="534987" cy="546100"/>
          </a:xfrm>
          <a:prstGeom prst="rect">
            <a:avLst/>
          </a:prstGeom>
          <a:blipFill rotWithShape="1">
            <a:blip r:embed="rId2"/>
            <a:stretch>
              <a:fillRect/>
            </a:stretch>
          </a:blipFill>
          <a:ln w="9525" cap="flat" cmpd="sng">
            <a:solidFill>
              <a:srgbClr val="FFFFFF"/>
            </a:solidFill>
            <a:prstDash val="solid"/>
            <a:miter/>
            <a:headEnd type="none" w="med" len="med"/>
            <a:tailEnd type="none" w="med" len="med"/>
          </a:ln>
        </p:spPr>
        <p:txBody>
          <a:bodyPr wrap="none" anchor="ctr"/>
          <a:p>
            <a:endParaRPr lang="zh-CN" altLang="zh-CN" dirty="0">
              <a:solidFill>
                <a:srgbClr val="DDE89A"/>
              </a:solidFill>
              <a:latin typeface="Arial" panose="020B0604020202020204" pitchFamily="34" charset="0"/>
              <a:ea typeface="宋体" panose="02010600030101010101" pitchFamily="2" charset="-122"/>
              <a:sym typeface="Arial" panose="020B0604020202020204" pitchFamily="34" charset="0"/>
            </a:endParaRPr>
          </a:p>
        </p:txBody>
      </p:sp>
      <p:sp>
        <p:nvSpPr>
          <p:cNvPr id="24583" name="Rectangle 31" descr="4"/>
          <p:cNvSpPr/>
          <p:nvPr/>
        </p:nvSpPr>
        <p:spPr>
          <a:xfrm>
            <a:off x="7691438" y="188913"/>
            <a:ext cx="534987" cy="546100"/>
          </a:xfrm>
          <a:prstGeom prst="rect">
            <a:avLst/>
          </a:prstGeom>
          <a:blipFill rotWithShape="1">
            <a:blip r:embed="rId3"/>
            <a:stretch>
              <a:fillRect/>
            </a:stretch>
          </a:blipFill>
          <a:ln w="9525" cap="flat" cmpd="sng">
            <a:solidFill>
              <a:srgbClr val="FFFFFF"/>
            </a:solidFill>
            <a:prstDash val="solid"/>
            <a:miter/>
            <a:headEnd type="none" w="med" len="med"/>
            <a:tailEnd type="none" w="med" len="med"/>
          </a:ln>
        </p:spPr>
        <p:txBody>
          <a:bodyPr wrap="none" anchor="ctr"/>
          <a:p>
            <a:endParaRPr lang="zh-CN" altLang="zh-CN" dirty="0">
              <a:solidFill>
                <a:srgbClr val="DDE89A"/>
              </a:solidFill>
              <a:latin typeface="Arial" panose="020B0604020202020204" pitchFamily="34" charset="0"/>
              <a:ea typeface="宋体" panose="02010600030101010101" pitchFamily="2" charset="-122"/>
              <a:sym typeface="Arial" panose="020B0604020202020204" pitchFamily="34" charset="0"/>
            </a:endParaRPr>
          </a:p>
        </p:txBody>
      </p:sp>
      <p:sp>
        <p:nvSpPr>
          <p:cNvPr id="24584" name="Rectangle 36"/>
          <p:cNvSpPr/>
          <p:nvPr/>
        </p:nvSpPr>
        <p:spPr>
          <a:xfrm>
            <a:off x="7072313" y="188913"/>
            <a:ext cx="534987" cy="546100"/>
          </a:xfrm>
          <a:prstGeom prst="rect">
            <a:avLst/>
          </a:prstGeom>
          <a:solidFill>
            <a:srgbClr val="FFFFFF">
              <a:alpha val="29803"/>
            </a:srgbClr>
          </a:solidFill>
          <a:ln w="9525" cap="flat" cmpd="sng">
            <a:solidFill>
              <a:srgbClr val="FFFFFF"/>
            </a:solidFill>
            <a:prstDash val="solid"/>
            <a:miter/>
            <a:headEnd type="none" w="med" len="med"/>
            <a:tailEnd type="none" w="med" len="med"/>
          </a:ln>
        </p:spPr>
        <p:txBody>
          <a:bodyPr wrap="none" anchor="ctr"/>
          <a:p>
            <a:endParaRPr lang="zh-CN" altLang="zh-CN" dirty="0">
              <a:solidFill>
                <a:srgbClr val="DDE89A"/>
              </a:solidFill>
              <a:latin typeface="Arial" panose="020B0604020202020204" pitchFamily="34" charset="0"/>
              <a:ea typeface="宋体" panose="02010600030101010101" pitchFamily="2" charset="-122"/>
              <a:sym typeface="Arial" panose="020B0604020202020204" pitchFamily="34" charset="0"/>
            </a:endParaRPr>
          </a:p>
        </p:txBody>
      </p:sp>
      <p:sp>
        <p:nvSpPr>
          <p:cNvPr id="15371" name="Text Box 11"/>
          <p:cNvSpPr txBox="1"/>
          <p:nvPr/>
        </p:nvSpPr>
        <p:spPr>
          <a:xfrm>
            <a:off x="1450975" y="1274763"/>
            <a:ext cx="2697163" cy="365125"/>
          </a:xfrm>
          <a:prstGeom prst="rect">
            <a:avLst/>
          </a:prstGeom>
          <a:noFill/>
          <a:ln w="9525">
            <a:noFill/>
          </a:ln>
        </p:spPr>
        <p:txBody>
          <a:bodyPr wrap="none">
            <a:spAutoFit/>
          </a:bodyPr>
          <a:p>
            <a:pPr algn="r"/>
            <a:r>
              <a:rPr lang="en-US" altLang="zh-CN" dirty="0">
                <a:solidFill>
                  <a:srgbClr val="0B5209"/>
                </a:solidFill>
                <a:latin typeface="黑体" panose="02010609060101010101" pitchFamily="49" charset="-122"/>
                <a:ea typeface="黑体" panose="02010609060101010101" pitchFamily="49" charset="-122"/>
              </a:rPr>
              <a:t>“</a:t>
            </a:r>
            <a:r>
              <a:rPr lang="zh-CN" altLang="en-US" dirty="0">
                <a:solidFill>
                  <a:srgbClr val="0B5209"/>
                </a:solidFill>
                <a:latin typeface="黑体" panose="02010609060101010101" pitchFamily="49" charset="-122"/>
                <a:ea typeface="黑体" panose="02010609060101010101" pitchFamily="49" charset="-122"/>
              </a:rPr>
              <a:t>专题引领式团队研究”</a:t>
            </a:r>
            <a:endParaRPr lang="zh-CN" altLang="en-US" dirty="0">
              <a:solidFill>
                <a:srgbClr val="0B5209"/>
              </a:solidFill>
              <a:latin typeface="黑体" panose="02010609060101010101" pitchFamily="49" charset="-122"/>
              <a:ea typeface="黑体" panose="02010609060101010101" pitchFamily="49" charset="-122"/>
            </a:endParaRPr>
          </a:p>
        </p:txBody>
      </p:sp>
      <p:sp>
        <p:nvSpPr>
          <p:cNvPr id="15372" name="Text Box 12"/>
          <p:cNvSpPr txBox="1"/>
          <p:nvPr/>
        </p:nvSpPr>
        <p:spPr>
          <a:xfrm>
            <a:off x="1646238" y="1811338"/>
            <a:ext cx="6353175" cy="365125"/>
          </a:xfrm>
          <a:prstGeom prst="rect">
            <a:avLst/>
          </a:prstGeom>
          <a:noFill/>
          <a:ln w="9525">
            <a:noFill/>
          </a:ln>
        </p:spPr>
        <p:txBody>
          <a:bodyPr>
            <a:spAutoFit/>
          </a:bodyPr>
          <a:p>
            <a:r>
              <a:rPr lang="zh-CN" altLang="en-US" dirty="0">
                <a:solidFill>
                  <a:srgbClr val="0B5209"/>
                </a:solidFill>
                <a:latin typeface="黑体" panose="02010609060101010101" pitchFamily="49" charset="-122"/>
                <a:ea typeface="黑体" panose="02010609060101010101" pitchFamily="49" charset="-122"/>
              </a:rPr>
              <a:t>变“明星教师展示”为“教研组研究成果展示”</a:t>
            </a:r>
            <a:endParaRPr lang="zh-CN" altLang="en-US" dirty="0">
              <a:solidFill>
                <a:srgbClr val="0B5209"/>
              </a:solidFill>
              <a:latin typeface="黑体" panose="02010609060101010101" pitchFamily="49" charset="-122"/>
              <a:ea typeface="黑体" panose="02010609060101010101" pitchFamily="49" charset="-122"/>
            </a:endParaRPr>
          </a:p>
        </p:txBody>
      </p:sp>
      <p:grpSp>
        <p:nvGrpSpPr>
          <p:cNvPr id="2" name="Group 13"/>
          <p:cNvGrpSpPr/>
          <p:nvPr/>
        </p:nvGrpSpPr>
        <p:grpSpPr>
          <a:xfrm>
            <a:off x="1116013" y="2636838"/>
            <a:ext cx="720725" cy="3168650"/>
            <a:chOff x="0" y="0"/>
            <a:chExt cx="1158" cy="2085"/>
          </a:xfrm>
        </p:grpSpPr>
        <p:sp>
          <p:nvSpPr>
            <p:cNvPr id="15374" name="AutoShape 14"/>
            <p:cNvSpPr>
              <a:spLocks noChangeArrowheads="1"/>
            </p:cNvSpPr>
            <p:nvPr/>
          </p:nvSpPr>
          <p:spPr bwMode="auto">
            <a:xfrm>
              <a:off x="0" y="0"/>
              <a:ext cx="1158" cy="2085"/>
            </a:xfrm>
            <a:prstGeom prst="roundRect">
              <a:avLst>
                <a:gd name="adj" fmla="val 16667"/>
              </a:avLst>
            </a:prstGeom>
            <a:solidFill>
              <a:schemeClr val="accent1"/>
            </a:solidFill>
            <a:ln w="38100" cap="flat" cmpd="sng">
              <a:solidFill>
                <a:schemeClr val="bg1"/>
              </a:solidFill>
              <a:round/>
            </a:ln>
            <a:effectLst>
              <a:outerShdw dist="107763" dir="2700000" algn="ctr" rotWithShape="0">
                <a:srgbClr val="808080">
                  <a:alpha val="50000"/>
                </a:srgbClr>
              </a:outerShdw>
            </a:effectLst>
          </p:spPr>
          <p:txBody>
            <a:bodyPr wrap="none" anchor="ct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4659" name="AutoShape 15"/>
            <p:cNvSpPr/>
            <p:nvPr/>
          </p:nvSpPr>
          <p:spPr>
            <a:xfrm>
              <a:off x="48" y="24"/>
              <a:ext cx="1063" cy="288"/>
            </a:xfrm>
            <a:prstGeom prst="roundRect">
              <a:avLst>
                <a:gd name="adj" fmla="val 50000"/>
              </a:avLst>
            </a:prstGeom>
            <a:gradFill rotWithShape="1">
              <a:gsLst>
                <a:gs pos="0">
                  <a:schemeClr val="bg1"/>
                </a:gs>
                <a:gs pos="100000">
                  <a:schemeClr val="accent1"/>
                </a:gs>
              </a:gsLst>
              <a:lin ang="5400000" scaled="1"/>
              <a:tileRect/>
            </a:gra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grpSp>
      <p:sp>
        <p:nvSpPr>
          <p:cNvPr id="15376" name="Text Box 16"/>
          <p:cNvSpPr txBox="1"/>
          <p:nvPr/>
        </p:nvSpPr>
        <p:spPr>
          <a:xfrm>
            <a:off x="1117600" y="3379788"/>
            <a:ext cx="668338" cy="1552575"/>
          </a:xfrm>
          <a:prstGeom prst="rect">
            <a:avLst/>
          </a:prstGeom>
          <a:noFill/>
          <a:ln w="9525">
            <a:noFill/>
          </a:ln>
        </p:spPr>
        <p:txBody>
          <a:bodyPr>
            <a:spAutoFit/>
          </a:bodyPr>
          <a:p>
            <a:pPr marL="120650" indent="-120650">
              <a:spcBef>
                <a:spcPct val="50000"/>
              </a:spcBef>
            </a:pPr>
            <a:r>
              <a:rPr lang="zh-CN" altLang="en-US" sz="2400" dirty="0">
                <a:solidFill>
                  <a:srgbClr val="FFFFFF"/>
                </a:solidFill>
                <a:latin typeface="Arial" panose="020B0604020202020204" pitchFamily="34" charset="0"/>
                <a:ea typeface="黑体" panose="02010609060101010101" pitchFamily="49" charset="-122"/>
              </a:rPr>
              <a:t> 确定专题</a:t>
            </a:r>
            <a:endParaRPr lang="zh-CN" altLang="en-US" sz="2400" dirty="0">
              <a:solidFill>
                <a:srgbClr val="FFFFFF"/>
              </a:solidFill>
              <a:latin typeface="Arial" panose="020B0604020202020204" pitchFamily="34" charset="0"/>
              <a:ea typeface="黑体" panose="02010609060101010101" pitchFamily="49" charset="-122"/>
            </a:endParaRPr>
          </a:p>
        </p:txBody>
      </p:sp>
      <p:grpSp>
        <p:nvGrpSpPr>
          <p:cNvPr id="3" name="Group 17"/>
          <p:cNvGrpSpPr/>
          <p:nvPr/>
        </p:nvGrpSpPr>
        <p:grpSpPr>
          <a:xfrm>
            <a:off x="2051050" y="3860800"/>
            <a:ext cx="504825" cy="496888"/>
            <a:chOff x="0" y="0"/>
            <a:chExt cx="240" cy="240"/>
          </a:xfrm>
        </p:grpSpPr>
        <p:grpSp>
          <p:nvGrpSpPr>
            <p:cNvPr id="24646" name="Group 18"/>
            <p:cNvGrpSpPr/>
            <p:nvPr/>
          </p:nvGrpSpPr>
          <p:grpSpPr>
            <a:xfrm>
              <a:off x="96" y="0"/>
              <a:ext cx="144" cy="240"/>
              <a:chOff x="0" y="0"/>
              <a:chExt cx="144" cy="240"/>
            </a:xfrm>
          </p:grpSpPr>
          <p:sp>
            <p:nvSpPr>
              <p:cNvPr id="24653" name="Oval 19"/>
              <p:cNvSpPr/>
              <p:nvPr/>
            </p:nvSpPr>
            <p:spPr>
              <a:xfrm>
                <a:off x="0" y="0"/>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sp>
            <p:nvSpPr>
              <p:cNvPr id="24654" name="Oval 20"/>
              <p:cNvSpPr/>
              <p:nvPr/>
            </p:nvSpPr>
            <p:spPr>
              <a:xfrm>
                <a:off x="48" y="48"/>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sp>
            <p:nvSpPr>
              <p:cNvPr id="24655" name="Oval 21"/>
              <p:cNvSpPr/>
              <p:nvPr/>
            </p:nvSpPr>
            <p:spPr>
              <a:xfrm>
                <a:off x="96" y="96"/>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sp>
            <p:nvSpPr>
              <p:cNvPr id="24656" name="Oval 22"/>
              <p:cNvSpPr/>
              <p:nvPr/>
            </p:nvSpPr>
            <p:spPr>
              <a:xfrm>
                <a:off x="48" y="144"/>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sp>
            <p:nvSpPr>
              <p:cNvPr id="24657" name="Oval 23"/>
              <p:cNvSpPr/>
              <p:nvPr/>
            </p:nvSpPr>
            <p:spPr>
              <a:xfrm>
                <a:off x="0" y="192"/>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grpSp>
        <p:grpSp>
          <p:nvGrpSpPr>
            <p:cNvPr id="24647" name="Group 24"/>
            <p:cNvGrpSpPr/>
            <p:nvPr/>
          </p:nvGrpSpPr>
          <p:grpSpPr>
            <a:xfrm>
              <a:off x="0" y="0"/>
              <a:ext cx="144" cy="240"/>
              <a:chOff x="0" y="0"/>
              <a:chExt cx="144" cy="240"/>
            </a:xfrm>
          </p:grpSpPr>
          <p:sp>
            <p:nvSpPr>
              <p:cNvPr id="24648" name="Oval 25"/>
              <p:cNvSpPr/>
              <p:nvPr/>
            </p:nvSpPr>
            <p:spPr>
              <a:xfrm>
                <a:off x="0" y="0"/>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sp>
            <p:nvSpPr>
              <p:cNvPr id="24649" name="Oval 26"/>
              <p:cNvSpPr/>
              <p:nvPr/>
            </p:nvSpPr>
            <p:spPr>
              <a:xfrm>
                <a:off x="48" y="48"/>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sp>
            <p:nvSpPr>
              <p:cNvPr id="24650" name="Oval 27"/>
              <p:cNvSpPr/>
              <p:nvPr/>
            </p:nvSpPr>
            <p:spPr>
              <a:xfrm>
                <a:off x="96" y="96"/>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sp>
            <p:nvSpPr>
              <p:cNvPr id="24651" name="Oval 28"/>
              <p:cNvSpPr/>
              <p:nvPr/>
            </p:nvSpPr>
            <p:spPr>
              <a:xfrm>
                <a:off x="48" y="144"/>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sp>
            <p:nvSpPr>
              <p:cNvPr id="24652" name="Oval 29"/>
              <p:cNvSpPr/>
              <p:nvPr/>
            </p:nvSpPr>
            <p:spPr>
              <a:xfrm>
                <a:off x="0" y="192"/>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grpSp>
      </p:grpSp>
      <p:grpSp>
        <p:nvGrpSpPr>
          <p:cNvPr id="6" name="Group 30"/>
          <p:cNvGrpSpPr/>
          <p:nvPr/>
        </p:nvGrpSpPr>
        <p:grpSpPr>
          <a:xfrm>
            <a:off x="2698750" y="2636838"/>
            <a:ext cx="719138" cy="3168650"/>
            <a:chOff x="0" y="0"/>
            <a:chExt cx="1158" cy="2085"/>
          </a:xfrm>
        </p:grpSpPr>
        <p:sp>
          <p:nvSpPr>
            <p:cNvPr id="15391" name="AutoShape 31"/>
            <p:cNvSpPr>
              <a:spLocks noChangeArrowheads="1"/>
            </p:cNvSpPr>
            <p:nvPr/>
          </p:nvSpPr>
          <p:spPr bwMode="auto">
            <a:xfrm>
              <a:off x="0" y="0"/>
              <a:ext cx="1158" cy="2085"/>
            </a:xfrm>
            <a:prstGeom prst="roundRect">
              <a:avLst>
                <a:gd name="adj" fmla="val 16667"/>
              </a:avLst>
            </a:prstGeom>
            <a:solidFill>
              <a:schemeClr val="accent2"/>
            </a:solidFill>
            <a:ln w="38100" cap="flat" cmpd="sng">
              <a:solidFill>
                <a:schemeClr val="bg1"/>
              </a:solidFill>
              <a:round/>
            </a:ln>
            <a:effectLst>
              <a:outerShdw dist="107763" dir="2700000" algn="ctr" rotWithShape="0">
                <a:srgbClr val="808080">
                  <a:alpha val="50000"/>
                </a:srgbClr>
              </a:outerShdw>
            </a:effectLst>
          </p:spPr>
          <p:txBody>
            <a:bodyPr wrap="none" anchor="ct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4645" name="AutoShape 32"/>
            <p:cNvSpPr/>
            <p:nvPr/>
          </p:nvSpPr>
          <p:spPr>
            <a:xfrm>
              <a:off x="46" y="24"/>
              <a:ext cx="1063" cy="288"/>
            </a:xfrm>
            <a:prstGeom prst="roundRect">
              <a:avLst>
                <a:gd name="adj" fmla="val 50000"/>
              </a:avLst>
            </a:prstGeom>
            <a:gradFill rotWithShape="1">
              <a:gsLst>
                <a:gs pos="0">
                  <a:schemeClr val="bg1"/>
                </a:gs>
                <a:gs pos="100000">
                  <a:schemeClr val="accent2"/>
                </a:gs>
              </a:gsLst>
              <a:lin ang="5400000" scaled="1"/>
              <a:tileRect/>
            </a:gra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grpSp>
      <p:sp>
        <p:nvSpPr>
          <p:cNvPr id="15393" name="Text Box 33"/>
          <p:cNvSpPr txBox="1"/>
          <p:nvPr/>
        </p:nvSpPr>
        <p:spPr>
          <a:xfrm>
            <a:off x="2698750" y="3063875"/>
            <a:ext cx="723900" cy="2282825"/>
          </a:xfrm>
          <a:prstGeom prst="rect">
            <a:avLst/>
          </a:prstGeom>
          <a:noFill/>
          <a:ln w="9525">
            <a:noFill/>
          </a:ln>
        </p:spPr>
        <p:txBody>
          <a:bodyPr>
            <a:spAutoFit/>
          </a:bodyPr>
          <a:p>
            <a:pPr marL="120650" indent="-120650">
              <a:spcBef>
                <a:spcPct val="50000"/>
              </a:spcBef>
            </a:pPr>
            <a:r>
              <a:rPr lang="zh-CN" altLang="en-US" sz="2400" dirty="0">
                <a:solidFill>
                  <a:srgbClr val="FFFFFF"/>
                </a:solidFill>
                <a:latin typeface="Arial" panose="020B0604020202020204" pitchFamily="34" charset="0"/>
                <a:ea typeface="黑体" panose="02010609060101010101" pitchFamily="49" charset="-122"/>
              </a:rPr>
              <a:t> 小组自主研究</a:t>
            </a:r>
            <a:endParaRPr lang="zh-CN" altLang="en-US" sz="2400" dirty="0">
              <a:solidFill>
                <a:srgbClr val="FFFFFF"/>
              </a:solidFill>
              <a:latin typeface="Arial" panose="020B0604020202020204" pitchFamily="34" charset="0"/>
              <a:ea typeface="黑体" panose="02010609060101010101" pitchFamily="49" charset="-122"/>
            </a:endParaRPr>
          </a:p>
        </p:txBody>
      </p:sp>
      <p:grpSp>
        <p:nvGrpSpPr>
          <p:cNvPr id="7" name="Group 34"/>
          <p:cNvGrpSpPr/>
          <p:nvPr/>
        </p:nvGrpSpPr>
        <p:grpSpPr>
          <a:xfrm>
            <a:off x="4400550" y="2620963"/>
            <a:ext cx="720725" cy="3168650"/>
            <a:chOff x="0" y="0"/>
            <a:chExt cx="1158" cy="2085"/>
          </a:xfrm>
        </p:grpSpPr>
        <p:sp>
          <p:nvSpPr>
            <p:cNvPr id="15395" name="AutoShape 35"/>
            <p:cNvSpPr>
              <a:spLocks noChangeArrowheads="1"/>
            </p:cNvSpPr>
            <p:nvPr/>
          </p:nvSpPr>
          <p:spPr bwMode="auto">
            <a:xfrm>
              <a:off x="0" y="0"/>
              <a:ext cx="1158" cy="2085"/>
            </a:xfrm>
            <a:prstGeom prst="roundRect">
              <a:avLst>
                <a:gd name="adj" fmla="val 16667"/>
              </a:avLst>
            </a:prstGeom>
            <a:solidFill>
              <a:schemeClr val="accent1"/>
            </a:solidFill>
            <a:ln w="38100" cap="flat" cmpd="sng">
              <a:solidFill>
                <a:schemeClr val="bg1"/>
              </a:solidFill>
              <a:round/>
            </a:ln>
            <a:effectLst>
              <a:outerShdw dist="107763" dir="2700000" algn="ctr" rotWithShape="0">
                <a:srgbClr val="808080">
                  <a:alpha val="50000"/>
                </a:srgbClr>
              </a:outerShdw>
            </a:effectLst>
          </p:spPr>
          <p:txBody>
            <a:bodyPr wrap="none" anchor="ct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4643" name="AutoShape 36"/>
            <p:cNvSpPr/>
            <p:nvPr/>
          </p:nvSpPr>
          <p:spPr>
            <a:xfrm>
              <a:off x="48" y="24"/>
              <a:ext cx="1063" cy="288"/>
            </a:xfrm>
            <a:prstGeom prst="roundRect">
              <a:avLst>
                <a:gd name="adj" fmla="val 50000"/>
              </a:avLst>
            </a:prstGeom>
            <a:gradFill rotWithShape="1">
              <a:gsLst>
                <a:gs pos="0">
                  <a:schemeClr val="bg1"/>
                </a:gs>
                <a:gs pos="100000">
                  <a:schemeClr val="accent1"/>
                </a:gs>
              </a:gsLst>
              <a:lin ang="5400000" scaled="1"/>
              <a:tileRect/>
            </a:gra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grpSp>
      <p:sp>
        <p:nvSpPr>
          <p:cNvPr id="15397" name="Text Box 37"/>
          <p:cNvSpPr txBox="1"/>
          <p:nvPr/>
        </p:nvSpPr>
        <p:spPr>
          <a:xfrm>
            <a:off x="4400550" y="2693988"/>
            <a:ext cx="431800" cy="2651125"/>
          </a:xfrm>
          <a:prstGeom prst="rect">
            <a:avLst/>
          </a:prstGeom>
          <a:noFill/>
          <a:ln w="9525">
            <a:noFill/>
          </a:ln>
        </p:spPr>
        <p:txBody>
          <a:bodyPr>
            <a:spAutoFit/>
          </a:bodyPr>
          <a:p>
            <a:pPr marL="120650" indent="-120650">
              <a:spcBef>
                <a:spcPct val="50000"/>
              </a:spcBef>
            </a:pPr>
            <a:r>
              <a:rPr lang="zh-CN" altLang="en-US" sz="2400" dirty="0">
                <a:solidFill>
                  <a:srgbClr val="FFFFFF"/>
                </a:solidFill>
                <a:latin typeface="Arial" panose="020B0604020202020204" pitchFamily="34" charset="0"/>
                <a:ea typeface="黑体" panose="02010609060101010101" pitchFamily="49" charset="-122"/>
              </a:rPr>
              <a:t> 积累研究资源</a:t>
            </a:r>
            <a:endParaRPr lang="zh-CN" altLang="en-US" sz="2400" dirty="0">
              <a:solidFill>
                <a:srgbClr val="FFFFFF"/>
              </a:solidFill>
              <a:latin typeface="Arial" panose="020B0604020202020204" pitchFamily="34" charset="0"/>
              <a:ea typeface="黑体" panose="02010609060101010101" pitchFamily="49" charset="-122"/>
            </a:endParaRPr>
          </a:p>
        </p:txBody>
      </p:sp>
      <p:grpSp>
        <p:nvGrpSpPr>
          <p:cNvPr id="8" name="Group 38"/>
          <p:cNvGrpSpPr/>
          <p:nvPr/>
        </p:nvGrpSpPr>
        <p:grpSpPr>
          <a:xfrm>
            <a:off x="3684588" y="3844925"/>
            <a:ext cx="504825" cy="496888"/>
            <a:chOff x="0" y="0"/>
            <a:chExt cx="240" cy="240"/>
          </a:xfrm>
        </p:grpSpPr>
        <p:grpSp>
          <p:nvGrpSpPr>
            <p:cNvPr id="24630" name="Group 39"/>
            <p:cNvGrpSpPr/>
            <p:nvPr/>
          </p:nvGrpSpPr>
          <p:grpSpPr>
            <a:xfrm>
              <a:off x="96" y="0"/>
              <a:ext cx="144" cy="240"/>
              <a:chOff x="0" y="0"/>
              <a:chExt cx="144" cy="240"/>
            </a:xfrm>
          </p:grpSpPr>
          <p:sp>
            <p:nvSpPr>
              <p:cNvPr id="24637" name="Oval 40"/>
              <p:cNvSpPr/>
              <p:nvPr/>
            </p:nvSpPr>
            <p:spPr>
              <a:xfrm>
                <a:off x="0" y="0"/>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sp>
            <p:nvSpPr>
              <p:cNvPr id="24638" name="Oval 41"/>
              <p:cNvSpPr/>
              <p:nvPr/>
            </p:nvSpPr>
            <p:spPr>
              <a:xfrm>
                <a:off x="48" y="48"/>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sp>
            <p:nvSpPr>
              <p:cNvPr id="24639" name="Oval 42"/>
              <p:cNvSpPr/>
              <p:nvPr/>
            </p:nvSpPr>
            <p:spPr>
              <a:xfrm>
                <a:off x="96" y="96"/>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sp>
            <p:nvSpPr>
              <p:cNvPr id="24640" name="Oval 43"/>
              <p:cNvSpPr/>
              <p:nvPr/>
            </p:nvSpPr>
            <p:spPr>
              <a:xfrm>
                <a:off x="48" y="144"/>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sp>
            <p:nvSpPr>
              <p:cNvPr id="24641" name="Oval 44"/>
              <p:cNvSpPr/>
              <p:nvPr/>
            </p:nvSpPr>
            <p:spPr>
              <a:xfrm>
                <a:off x="0" y="192"/>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grpSp>
        <p:grpSp>
          <p:nvGrpSpPr>
            <p:cNvPr id="24631" name="Group 45"/>
            <p:cNvGrpSpPr/>
            <p:nvPr/>
          </p:nvGrpSpPr>
          <p:grpSpPr>
            <a:xfrm>
              <a:off x="0" y="0"/>
              <a:ext cx="144" cy="240"/>
              <a:chOff x="0" y="0"/>
              <a:chExt cx="144" cy="240"/>
            </a:xfrm>
          </p:grpSpPr>
          <p:sp>
            <p:nvSpPr>
              <p:cNvPr id="24632" name="Oval 46"/>
              <p:cNvSpPr/>
              <p:nvPr/>
            </p:nvSpPr>
            <p:spPr>
              <a:xfrm>
                <a:off x="0" y="0"/>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sp>
            <p:nvSpPr>
              <p:cNvPr id="24633" name="Oval 47"/>
              <p:cNvSpPr/>
              <p:nvPr/>
            </p:nvSpPr>
            <p:spPr>
              <a:xfrm>
                <a:off x="48" y="48"/>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sp>
            <p:nvSpPr>
              <p:cNvPr id="24634" name="Oval 48"/>
              <p:cNvSpPr/>
              <p:nvPr/>
            </p:nvSpPr>
            <p:spPr>
              <a:xfrm>
                <a:off x="96" y="96"/>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sp>
            <p:nvSpPr>
              <p:cNvPr id="24635" name="Oval 49"/>
              <p:cNvSpPr/>
              <p:nvPr/>
            </p:nvSpPr>
            <p:spPr>
              <a:xfrm>
                <a:off x="48" y="144"/>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sp>
            <p:nvSpPr>
              <p:cNvPr id="24636" name="Oval 50"/>
              <p:cNvSpPr/>
              <p:nvPr/>
            </p:nvSpPr>
            <p:spPr>
              <a:xfrm>
                <a:off x="0" y="192"/>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grpSp>
      </p:grpSp>
      <p:grpSp>
        <p:nvGrpSpPr>
          <p:cNvPr id="11" name="Group 51"/>
          <p:cNvGrpSpPr/>
          <p:nvPr/>
        </p:nvGrpSpPr>
        <p:grpSpPr>
          <a:xfrm>
            <a:off x="5407025" y="3844925"/>
            <a:ext cx="504825" cy="496888"/>
            <a:chOff x="0" y="0"/>
            <a:chExt cx="240" cy="240"/>
          </a:xfrm>
        </p:grpSpPr>
        <p:grpSp>
          <p:nvGrpSpPr>
            <p:cNvPr id="24618" name="Group 52"/>
            <p:cNvGrpSpPr/>
            <p:nvPr/>
          </p:nvGrpSpPr>
          <p:grpSpPr>
            <a:xfrm>
              <a:off x="96" y="0"/>
              <a:ext cx="144" cy="240"/>
              <a:chOff x="0" y="0"/>
              <a:chExt cx="144" cy="240"/>
            </a:xfrm>
          </p:grpSpPr>
          <p:sp>
            <p:nvSpPr>
              <p:cNvPr id="24625" name="Oval 53"/>
              <p:cNvSpPr/>
              <p:nvPr/>
            </p:nvSpPr>
            <p:spPr>
              <a:xfrm>
                <a:off x="0" y="0"/>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sp>
            <p:nvSpPr>
              <p:cNvPr id="24626" name="Oval 54"/>
              <p:cNvSpPr/>
              <p:nvPr/>
            </p:nvSpPr>
            <p:spPr>
              <a:xfrm>
                <a:off x="48" y="48"/>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sp>
            <p:nvSpPr>
              <p:cNvPr id="24627" name="Oval 55"/>
              <p:cNvSpPr/>
              <p:nvPr/>
            </p:nvSpPr>
            <p:spPr>
              <a:xfrm>
                <a:off x="96" y="96"/>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sp>
            <p:nvSpPr>
              <p:cNvPr id="24628" name="Oval 56"/>
              <p:cNvSpPr/>
              <p:nvPr/>
            </p:nvSpPr>
            <p:spPr>
              <a:xfrm>
                <a:off x="48" y="144"/>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sp>
            <p:nvSpPr>
              <p:cNvPr id="24629" name="Oval 57"/>
              <p:cNvSpPr/>
              <p:nvPr/>
            </p:nvSpPr>
            <p:spPr>
              <a:xfrm>
                <a:off x="0" y="192"/>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grpSp>
        <p:grpSp>
          <p:nvGrpSpPr>
            <p:cNvPr id="24619" name="Group 58"/>
            <p:cNvGrpSpPr/>
            <p:nvPr/>
          </p:nvGrpSpPr>
          <p:grpSpPr>
            <a:xfrm>
              <a:off x="0" y="0"/>
              <a:ext cx="144" cy="240"/>
              <a:chOff x="0" y="0"/>
              <a:chExt cx="144" cy="240"/>
            </a:xfrm>
          </p:grpSpPr>
          <p:sp>
            <p:nvSpPr>
              <p:cNvPr id="24620" name="Oval 59"/>
              <p:cNvSpPr/>
              <p:nvPr/>
            </p:nvSpPr>
            <p:spPr>
              <a:xfrm>
                <a:off x="0" y="0"/>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sp>
            <p:nvSpPr>
              <p:cNvPr id="24621" name="Oval 60"/>
              <p:cNvSpPr/>
              <p:nvPr/>
            </p:nvSpPr>
            <p:spPr>
              <a:xfrm>
                <a:off x="48" y="48"/>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sp>
            <p:nvSpPr>
              <p:cNvPr id="24622" name="Oval 61"/>
              <p:cNvSpPr/>
              <p:nvPr/>
            </p:nvSpPr>
            <p:spPr>
              <a:xfrm>
                <a:off x="96" y="96"/>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sp>
            <p:nvSpPr>
              <p:cNvPr id="24623" name="Oval 62"/>
              <p:cNvSpPr/>
              <p:nvPr/>
            </p:nvSpPr>
            <p:spPr>
              <a:xfrm>
                <a:off x="48" y="144"/>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sp>
            <p:nvSpPr>
              <p:cNvPr id="24624" name="Oval 63"/>
              <p:cNvSpPr/>
              <p:nvPr/>
            </p:nvSpPr>
            <p:spPr>
              <a:xfrm>
                <a:off x="0" y="192"/>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grpSp>
      </p:grpSp>
      <p:grpSp>
        <p:nvGrpSpPr>
          <p:cNvPr id="14" name="Group 64"/>
          <p:cNvGrpSpPr/>
          <p:nvPr/>
        </p:nvGrpSpPr>
        <p:grpSpPr>
          <a:xfrm>
            <a:off x="6054725" y="2620963"/>
            <a:ext cx="719138" cy="3167062"/>
            <a:chOff x="0" y="0"/>
            <a:chExt cx="1158" cy="2085"/>
          </a:xfrm>
        </p:grpSpPr>
        <p:sp>
          <p:nvSpPr>
            <p:cNvPr id="15425" name="AutoShape 65"/>
            <p:cNvSpPr>
              <a:spLocks noChangeArrowheads="1"/>
            </p:cNvSpPr>
            <p:nvPr/>
          </p:nvSpPr>
          <p:spPr bwMode="auto">
            <a:xfrm>
              <a:off x="0" y="0"/>
              <a:ext cx="1158" cy="2085"/>
            </a:xfrm>
            <a:prstGeom prst="roundRect">
              <a:avLst>
                <a:gd name="adj" fmla="val 16667"/>
              </a:avLst>
            </a:prstGeom>
            <a:solidFill>
              <a:schemeClr val="accent2"/>
            </a:solidFill>
            <a:ln w="38100" cap="flat" cmpd="sng">
              <a:solidFill>
                <a:schemeClr val="bg1"/>
              </a:solidFill>
              <a:round/>
            </a:ln>
            <a:effectLst>
              <a:outerShdw dist="107763" dir="2700000" algn="ctr" rotWithShape="0">
                <a:srgbClr val="808080">
                  <a:alpha val="50000"/>
                </a:srgbClr>
              </a:outerShdw>
            </a:effectLst>
          </p:spPr>
          <p:txBody>
            <a:bodyPr wrap="none" anchor="ct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4617" name="AutoShape 66"/>
            <p:cNvSpPr/>
            <p:nvPr/>
          </p:nvSpPr>
          <p:spPr>
            <a:xfrm>
              <a:off x="46" y="24"/>
              <a:ext cx="1063" cy="288"/>
            </a:xfrm>
            <a:prstGeom prst="roundRect">
              <a:avLst>
                <a:gd name="adj" fmla="val 50000"/>
              </a:avLst>
            </a:prstGeom>
            <a:gradFill rotWithShape="1">
              <a:gsLst>
                <a:gs pos="0">
                  <a:schemeClr val="bg1"/>
                </a:gs>
                <a:gs pos="100000">
                  <a:schemeClr val="accent2"/>
                </a:gs>
              </a:gsLst>
              <a:lin ang="5400000" scaled="1"/>
              <a:tileRect/>
            </a:gra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grpSp>
      <p:sp>
        <p:nvSpPr>
          <p:cNvPr id="15427" name="Text Box 67"/>
          <p:cNvSpPr txBox="1"/>
          <p:nvPr/>
        </p:nvSpPr>
        <p:spPr>
          <a:xfrm>
            <a:off x="6054725" y="2693988"/>
            <a:ext cx="508000" cy="2651125"/>
          </a:xfrm>
          <a:prstGeom prst="rect">
            <a:avLst/>
          </a:prstGeom>
          <a:noFill/>
          <a:ln w="9525">
            <a:noFill/>
          </a:ln>
        </p:spPr>
        <p:txBody>
          <a:bodyPr>
            <a:spAutoFit/>
          </a:bodyPr>
          <a:p>
            <a:pPr marL="120650" indent="-120650">
              <a:spcBef>
                <a:spcPct val="50000"/>
              </a:spcBef>
            </a:pPr>
            <a:r>
              <a:rPr lang="zh-CN" altLang="en-US" sz="2400" dirty="0">
                <a:solidFill>
                  <a:srgbClr val="FFFFFF"/>
                </a:solidFill>
                <a:latin typeface="Arial" panose="020B0604020202020204" pitchFamily="34" charset="0"/>
                <a:ea typeface="黑体" panose="02010609060101010101" pitchFamily="49" charset="-122"/>
              </a:rPr>
              <a:t> 专题集中研讨</a:t>
            </a:r>
            <a:endParaRPr lang="zh-CN" altLang="en-US" sz="2400" dirty="0">
              <a:solidFill>
                <a:srgbClr val="FFFFFF"/>
              </a:solidFill>
              <a:latin typeface="Arial" panose="020B0604020202020204" pitchFamily="34" charset="0"/>
              <a:ea typeface="黑体" panose="02010609060101010101" pitchFamily="49" charset="-122"/>
            </a:endParaRPr>
          </a:p>
        </p:txBody>
      </p:sp>
      <p:grpSp>
        <p:nvGrpSpPr>
          <p:cNvPr id="15" name="Group 68"/>
          <p:cNvGrpSpPr/>
          <p:nvPr/>
        </p:nvGrpSpPr>
        <p:grpSpPr>
          <a:xfrm>
            <a:off x="7040563" y="3829050"/>
            <a:ext cx="504825" cy="495300"/>
            <a:chOff x="0" y="0"/>
            <a:chExt cx="240" cy="240"/>
          </a:xfrm>
        </p:grpSpPr>
        <p:grpSp>
          <p:nvGrpSpPr>
            <p:cNvPr id="24604" name="Group 69"/>
            <p:cNvGrpSpPr/>
            <p:nvPr/>
          </p:nvGrpSpPr>
          <p:grpSpPr>
            <a:xfrm>
              <a:off x="96" y="0"/>
              <a:ext cx="144" cy="240"/>
              <a:chOff x="0" y="0"/>
              <a:chExt cx="144" cy="240"/>
            </a:xfrm>
          </p:grpSpPr>
          <p:sp>
            <p:nvSpPr>
              <p:cNvPr id="24611" name="Oval 70"/>
              <p:cNvSpPr/>
              <p:nvPr/>
            </p:nvSpPr>
            <p:spPr>
              <a:xfrm>
                <a:off x="0" y="0"/>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sp>
            <p:nvSpPr>
              <p:cNvPr id="24612" name="Oval 71"/>
              <p:cNvSpPr/>
              <p:nvPr/>
            </p:nvSpPr>
            <p:spPr>
              <a:xfrm>
                <a:off x="48" y="48"/>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sp>
            <p:nvSpPr>
              <p:cNvPr id="24613" name="Oval 72"/>
              <p:cNvSpPr/>
              <p:nvPr/>
            </p:nvSpPr>
            <p:spPr>
              <a:xfrm>
                <a:off x="96" y="96"/>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sp>
            <p:nvSpPr>
              <p:cNvPr id="24614" name="Oval 73"/>
              <p:cNvSpPr/>
              <p:nvPr/>
            </p:nvSpPr>
            <p:spPr>
              <a:xfrm>
                <a:off x="48" y="144"/>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sp>
            <p:nvSpPr>
              <p:cNvPr id="24615" name="Oval 74"/>
              <p:cNvSpPr/>
              <p:nvPr/>
            </p:nvSpPr>
            <p:spPr>
              <a:xfrm>
                <a:off x="0" y="192"/>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grpSp>
        <p:grpSp>
          <p:nvGrpSpPr>
            <p:cNvPr id="24605" name="Group 75"/>
            <p:cNvGrpSpPr/>
            <p:nvPr/>
          </p:nvGrpSpPr>
          <p:grpSpPr>
            <a:xfrm>
              <a:off x="0" y="0"/>
              <a:ext cx="144" cy="240"/>
              <a:chOff x="0" y="0"/>
              <a:chExt cx="144" cy="240"/>
            </a:xfrm>
          </p:grpSpPr>
          <p:sp>
            <p:nvSpPr>
              <p:cNvPr id="24606" name="Oval 76"/>
              <p:cNvSpPr/>
              <p:nvPr/>
            </p:nvSpPr>
            <p:spPr>
              <a:xfrm>
                <a:off x="0" y="0"/>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sp>
            <p:nvSpPr>
              <p:cNvPr id="24607" name="Oval 77"/>
              <p:cNvSpPr/>
              <p:nvPr/>
            </p:nvSpPr>
            <p:spPr>
              <a:xfrm>
                <a:off x="48" y="48"/>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sp>
            <p:nvSpPr>
              <p:cNvPr id="24608" name="Oval 78"/>
              <p:cNvSpPr/>
              <p:nvPr/>
            </p:nvSpPr>
            <p:spPr>
              <a:xfrm>
                <a:off x="96" y="96"/>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sp>
            <p:nvSpPr>
              <p:cNvPr id="24609" name="Oval 79"/>
              <p:cNvSpPr/>
              <p:nvPr/>
            </p:nvSpPr>
            <p:spPr>
              <a:xfrm>
                <a:off x="48" y="144"/>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sp>
            <p:nvSpPr>
              <p:cNvPr id="24610" name="Oval 80"/>
              <p:cNvSpPr/>
              <p:nvPr/>
            </p:nvSpPr>
            <p:spPr>
              <a:xfrm>
                <a:off x="0" y="192"/>
                <a:ext cx="48" cy="48"/>
              </a:xfrm>
              <a:prstGeom prst="ellipse">
                <a:avLst/>
              </a:prstGeom>
              <a:solidFill>
                <a:schemeClr val="bg1"/>
              </a:soli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grpSp>
      </p:grpSp>
      <p:grpSp>
        <p:nvGrpSpPr>
          <p:cNvPr id="18" name="Group 81"/>
          <p:cNvGrpSpPr/>
          <p:nvPr/>
        </p:nvGrpSpPr>
        <p:grpSpPr>
          <a:xfrm>
            <a:off x="7845425" y="2549525"/>
            <a:ext cx="719138" cy="3168650"/>
            <a:chOff x="0" y="0"/>
            <a:chExt cx="1158" cy="2085"/>
          </a:xfrm>
        </p:grpSpPr>
        <p:sp>
          <p:nvSpPr>
            <p:cNvPr id="15442" name="AutoShape 82"/>
            <p:cNvSpPr>
              <a:spLocks noChangeArrowheads="1"/>
            </p:cNvSpPr>
            <p:nvPr/>
          </p:nvSpPr>
          <p:spPr bwMode="auto">
            <a:xfrm>
              <a:off x="0" y="0"/>
              <a:ext cx="1158" cy="2085"/>
            </a:xfrm>
            <a:prstGeom prst="roundRect">
              <a:avLst>
                <a:gd name="adj" fmla="val 16667"/>
              </a:avLst>
            </a:prstGeom>
            <a:solidFill>
              <a:schemeClr val="accent1"/>
            </a:solidFill>
            <a:ln w="38100" cap="flat" cmpd="sng">
              <a:solidFill>
                <a:schemeClr val="bg1"/>
              </a:solidFill>
              <a:round/>
            </a:ln>
            <a:effectLst>
              <a:outerShdw dist="107763" dir="2700000" algn="ctr" rotWithShape="0">
                <a:srgbClr val="808080">
                  <a:alpha val="50000"/>
                </a:srgbClr>
              </a:outerShdw>
            </a:effectLst>
          </p:spPr>
          <p:txBody>
            <a:bodyPr wrap="none" anchor="ct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4603" name="AutoShape 83"/>
            <p:cNvSpPr/>
            <p:nvPr/>
          </p:nvSpPr>
          <p:spPr>
            <a:xfrm>
              <a:off x="48" y="24"/>
              <a:ext cx="1063" cy="288"/>
            </a:xfrm>
            <a:prstGeom prst="roundRect">
              <a:avLst>
                <a:gd name="adj" fmla="val 50000"/>
              </a:avLst>
            </a:prstGeom>
            <a:gradFill rotWithShape="1">
              <a:gsLst>
                <a:gs pos="0">
                  <a:schemeClr val="bg1"/>
                </a:gs>
                <a:gs pos="100000">
                  <a:schemeClr val="accent1"/>
                </a:gs>
              </a:gsLst>
              <a:lin ang="5400000" scaled="1"/>
              <a:tileRect/>
            </a:gradFill>
            <a:ln w="9525">
              <a:noFill/>
            </a:ln>
          </p:spPr>
          <p:txBody>
            <a:bodyPr wrap="none" anchor="ctr"/>
            <a:p>
              <a:pPr algn="r"/>
              <a:endParaRPr lang="zh-CN" altLang="en-US" dirty="0">
                <a:latin typeface="Arial" panose="020B0604020202020204" pitchFamily="34" charset="0"/>
                <a:ea typeface="宋体" panose="02010600030101010101" pitchFamily="2" charset="-122"/>
              </a:endParaRPr>
            </a:p>
          </p:txBody>
        </p:sp>
      </p:grpSp>
      <p:sp>
        <p:nvSpPr>
          <p:cNvPr id="15444" name="Text Box 84"/>
          <p:cNvSpPr txBox="1"/>
          <p:nvPr/>
        </p:nvSpPr>
        <p:spPr>
          <a:xfrm>
            <a:off x="7845425" y="2693988"/>
            <a:ext cx="431800" cy="2651125"/>
          </a:xfrm>
          <a:prstGeom prst="rect">
            <a:avLst/>
          </a:prstGeom>
          <a:noFill/>
          <a:ln w="9525">
            <a:noFill/>
          </a:ln>
        </p:spPr>
        <p:txBody>
          <a:bodyPr>
            <a:spAutoFit/>
          </a:bodyPr>
          <a:p>
            <a:pPr marL="120650" indent="-120650">
              <a:spcBef>
                <a:spcPct val="50000"/>
              </a:spcBef>
            </a:pPr>
            <a:r>
              <a:rPr lang="zh-CN" altLang="en-US" sz="2400" dirty="0">
                <a:solidFill>
                  <a:srgbClr val="FFFFFF"/>
                </a:solidFill>
                <a:latin typeface="Arial" panose="020B0604020202020204" pitchFamily="34" charset="0"/>
                <a:ea typeface="黑体" panose="02010609060101010101" pitchFamily="49" charset="-122"/>
              </a:rPr>
              <a:t> 辐射研究成果</a:t>
            </a:r>
            <a:endParaRPr lang="zh-CN" altLang="en-US" sz="2400" dirty="0">
              <a:solidFill>
                <a:srgbClr val="FFFFFF"/>
              </a:solidFill>
              <a:latin typeface="Arial" panose="020B0604020202020204" pitchFamily="34" charset="0"/>
              <a:ea typeface="黑体" panose="02010609060101010101" pitchFamily="49" charset="-122"/>
            </a:endParaRPr>
          </a:p>
        </p:txBody>
      </p:sp>
      <p:sp>
        <p:nvSpPr>
          <p:cNvPr id="24601" name="标题 86"/>
          <p:cNvSpPr>
            <a:spLocks noGrp="1"/>
          </p:cNvSpPr>
          <p:nvPr>
            <p:ph type="title"/>
          </p:nvPr>
        </p:nvSpPr>
        <p:spPr>
          <a:xfrm>
            <a:off x="285750" y="411163"/>
            <a:ext cx="6477000" cy="868362"/>
          </a:xfrm>
        </p:spPr>
        <p:txBody>
          <a:bodyPr vert="horz" wrap="square" lIns="91440" tIns="45720" rIns="91440" bIns="45720" anchor="ctr"/>
          <a:p>
            <a:pPr eaLnBrk="1" hangingPunct="1"/>
            <a:r>
              <a:rPr lang="zh-CN" altLang="en-US" sz="2800" dirty="0">
                <a:solidFill>
                  <a:srgbClr val="FFFF00"/>
                </a:solidFill>
                <a:ea typeface="宋体" panose="02010600030101010101" pitchFamily="2" charset="-122"/>
              </a:rPr>
              <a:t>构建基于提升教研组研究力的教学机制</a:t>
            </a:r>
            <a:br>
              <a:rPr lang="zh-CN" altLang="en-US" sz="2800" b="0" dirty="0">
                <a:solidFill>
                  <a:srgbClr val="FFFF00"/>
                </a:solidFill>
                <a:ea typeface="宋体" panose="02010600030101010101" pitchFamily="2" charset="-122"/>
              </a:rPr>
            </a:br>
            <a:endParaRPr lang="zh-CN" altLang="en-US" sz="2800" b="0" dirty="0">
              <a:solidFill>
                <a:srgbClr val="FFFF00"/>
              </a:solidFill>
              <a:ea typeface="宋体" panose="02010600030101010101" pitchFamily="2" charset="-12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4601"/>
                                        </p:tgtEl>
                                        <p:attrNameLst>
                                          <p:attrName>style.visibility</p:attrName>
                                        </p:attrNameLst>
                                      </p:cBhvr>
                                      <p:to>
                                        <p:strVal val="visible"/>
                                      </p:to>
                                    </p:set>
                                    <p:anim calcmode="lin" valueType="num">
                                      <p:cBhvr>
                                        <p:cTn id="7" dur="500" fill="hold"/>
                                        <p:tgtEl>
                                          <p:spTgt spid="24601"/>
                                        </p:tgtEl>
                                        <p:attrNameLst>
                                          <p:attrName>ppt_x</p:attrName>
                                        </p:attrNameLst>
                                      </p:cBhvr>
                                      <p:tavLst>
                                        <p:tav tm="0">
                                          <p:val>
                                            <p:strVal val="#ppt_x-.2"/>
                                          </p:val>
                                        </p:tav>
                                        <p:tav tm="100000">
                                          <p:val>
                                            <p:strVal val="#ppt_x"/>
                                          </p:val>
                                        </p:tav>
                                      </p:tavLst>
                                    </p:anim>
                                    <p:anim calcmode="lin" valueType="num">
                                      <p:cBhvr>
                                        <p:cTn id="8" dur="500" fill="hold"/>
                                        <p:tgtEl>
                                          <p:spTgt spid="24601"/>
                                        </p:tgtEl>
                                        <p:attrNameLst>
                                          <p:attrName>ppt_y</p:attrName>
                                        </p:attrNameLst>
                                      </p:cBhvr>
                                      <p:tavLst>
                                        <p:tav tm="0">
                                          <p:val>
                                            <p:strVal val="#ppt_y"/>
                                          </p:val>
                                        </p:tav>
                                        <p:tav tm="100000">
                                          <p:val>
                                            <p:strVal val="#ppt_y"/>
                                          </p:val>
                                        </p:tav>
                                      </p:tavLst>
                                    </p:anim>
                                    <p:animEffect transition="in" filter="wipe(right)" prLst="gradientSize: 0.1">
                                      <p:cBhvr>
                                        <p:cTn id="9" dur="500"/>
                                        <p:tgtEl>
                                          <p:spTgt spid="24601"/>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15371"/>
                                        </p:tgtEl>
                                        <p:attrNameLst>
                                          <p:attrName>style.visibility</p:attrName>
                                        </p:attrNameLst>
                                      </p:cBhvr>
                                      <p:to>
                                        <p:strVal val="visible"/>
                                      </p:to>
                                    </p:set>
                                    <p:animEffect transition="in" filter="wipe(left)">
                                      <p:cBhvr>
                                        <p:cTn id="14" dur="1000"/>
                                        <p:tgtEl>
                                          <p:spTgt spid="15371"/>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15372"/>
                                        </p:tgtEl>
                                        <p:attrNameLst>
                                          <p:attrName>style.visibility</p:attrName>
                                        </p:attrNameLst>
                                      </p:cBhvr>
                                      <p:to>
                                        <p:strVal val="visible"/>
                                      </p:to>
                                    </p:set>
                                    <p:animEffect transition="in" filter="wipe(left)">
                                      <p:cBhvr>
                                        <p:cTn id="19" dur="1000"/>
                                        <p:tgtEl>
                                          <p:spTgt spid="15372"/>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wipe(left)">
                                      <p:cBhvr>
                                        <p:cTn id="24" dur="1000"/>
                                        <p:tgtEl>
                                          <p:spTgt spid="2"/>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15376"/>
                                        </p:tgtEl>
                                        <p:attrNameLst>
                                          <p:attrName>style.visibility</p:attrName>
                                        </p:attrNameLst>
                                      </p:cBhvr>
                                      <p:to>
                                        <p:strVal val="visible"/>
                                      </p:to>
                                    </p:set>
                                    <p:animEffect transition="in" filter="wipe(left)">
                                      <p:cBhvr>
                                        <p:cTn id="27" dur="1000"/>
                                        <p:tgtEl>
                                          <p:spTgt spid="15376"/>
                                        </p:tgtEl>
                                      </p:cBhvr>
                                    </p:animEffect>
                                  </p:childTnLst>
                                </p:cTn>
                              </p:par>
                            </p:childTnLst>
                          </p:cTn>
                        </p:par>
                        <p:par>
                          <p:cTn id="28" fill="hold">
                            <p:stCondLst>
                              <p:cond delay="1000"/>
                            </p:stCondLst>
                            <p:childTnLst>
                              <p:par>
                                <p:cTn id="29" presetID="22" presetClass="entr" presetSubtype="1" fill="hold" nodeType="after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wipe(up)">
                                      <p:cBhvr>
                                        <p:cTn id="31" dur="500"/>
                                        <p:tgtEl>
                                          <p:spTgt spid="3"/>
                                        </p:tgtEl>
                                      </p:cBhvr>
                                    </p:animEffect>
                                  </p:childTnLst>
                                </p:cTn>
                              </p:par>
                            </p:childTnLst>
                          </p:cTn>
                        </p:par>
                        <p:par>
                          <p:cTn id="32" fill="hold">
                            <p:stCondLst>
                              <p:cond delay="1500"/>
                            </p:stCondLst>
                            <p:childTnLst>
                              <p:par>
                                <p:cTn id="33" presetID="22" presetClass="entr" presetSubtype="8" fill="hold" nodeType="after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wipe(left)">
                                      <p:cBhvr>
                                        <p:cTn id="35" dur="1000"/>
                                        <p:tgtEl>
                                          <p:spTgt spid="6"/>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15393"/>
                                        </p:tgtEl>
                                        <p:attrNameLst>
                                          <p:attrName>style.visibility</p:attrName>
                                        </p:attrNameLst>
                                      </p:cBhvr>
                                      <p:to>
                                        <p:strVal val="visible"/>
                                      </p:to>
                                    </p:set>
                                    <p:animEffect transition="in" filter="wipe(left)">
                                      <p:cBhvr>
                                        <p:cTn id="38" dur="1000"/>
                                        <p:tgtEl>
                                          <p:spTgt spid="15393"/>
                                        </p:tgtEl>
                                      </p:cBhvr>
                                    </p:animEffect>
                                  </p:childTnLst>
                                </p:cTn>
                              </p:par>
                            </p:childTnLst>
                          </p:cTn>
                        </p:par>
                        <p:par>
                          <p:cTn id="39" fill="hold">
                            <p:stCondLst>
                              <p:cond delay="2500"/>
                            </p:stCondLst>
                            <p:childTnLst>
                              <p:par>
                                <p:cTn id="40" presetID="22" presetClass="entr" presetSubtype="1" fill="hold" nodeType="after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wipe(up)">
                                      <p:cBhvr>
                                        <p:cTn id="42" dur="500"/>
                                        <p:tgtEl>
                                          <p:spTgt spid="8"/>
                                        </p:tgtEl>
                                      </p:cBhvr>
                                    </p:animEffect>
                                  </p:childTnLst>
                                </p:cTn>
                              </p:par>
                            </p:childTnLst>
                          </p:cTn>
                        </p:par>
                        <p:par>
                          <p:cTn id="43" fill="hold">
                            <p:stCondLst>
                              <p:cond delay="3000"/>
                            </p:stCondLst>
                            <p:childTnLst>
                              <p:par>
                                <p:cTn id="44" presetID="22" presetClass="entr" presetSubtype="8" fill="hold" nodeType="afterEffect">
                                  <p:stCondLst>
                                    <p:cond delay="0"/>
                                  </p:stCondLst>
                                  <p:childTnLst>
                                    <p:set>
                                      <p:cBhvr>
                                        <p:cTn id="45" dur="1" fill="hold">
                                          <p:stCondLst>
                                            <p:cond delay="0"/>
                                          </p:stCondLst>
                                        </p:cTn>
                                        <p:tgtEl>
                                          <p:spTgt spid="7"/>
                                        </p:tgtEl>
                                        <p:attrNameLst>
                                          <p:attrName>style.visibility</p:attrName>
                                        </p:attrNameLst>
                                      </p:cBhvr>
                                      <p:to>
                                        <p:strVal val="visible"/>
                                      </p:to>
                                    </p:set>
                                    <p:animEffect transition="in" filter="wipe(left)">
                                      <p:cBhvr>
                                        <p:cTn id="46" dur="1000"/>
                                        <p:tgtEl>
                                          <p:spTgt spid="7"/>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15397"/>
                                        </p:tgtEl>
                                        <p:attrNameLst>
                                          <p:attrName>style.visibility</p:attrName>
                                        </p:attrNameLst>
                                      </p:cBhvr>
                                      <p:to>
                                        <p:strVal val="visible"/>
                                      </p:to>
                                    </p:set>
                                    <p:animEffect transition="in" filter="wipe(left)">
                                      <p:cBhvr>
                                        <p:cTn id="49" dur="1000"/>
                                        <p:tgtEl>
                                          <p:spTgt spid="15397"/>
                                        </p:tgtEl>
                                      </p:cBhvr>
                                    </p:animEffect>
                                  </p:childTnLst>
                                </p:cTn>
                              </p:par>
                            </p:childTnLst>
                          </p:cTn>
                        </p:par>
                        <p:par>
                          <p:cTn id="50" fill="hold">
                            <p:stCondLst>
                              <p:cond delay="4000"/>
                            </p:stCondLst>
                            <p:childTnLst>
                              <p:par>
                                <p:cTn id="51" presetID="22" presetClass="entr" presetSubtype="1" fill="hold" nodeType="afterEffect">
                                  <p:stCondLst>
                                    <p:cond delay="0"/>
                                  </p:stCondLst>
                                  <p:childTnLst>
                                    <p:set>
                                      <p:cBhvr>
                                        <p:cTn id="52" dur="1" fill="hold">
                                          <p:stCondLst>
                                            <p:cond delay="0"/>
                                          </p:stCondLst>
                                        </p:cTn>
                                        <p:tgtEl>
                                          <p:spTgt spid="11"/>
                                        </p:tgtEl>
                                        <p:attrNameLst>
                                          <p:attrName>style.visibility</p:attrName>
                                        </p:attrNameLst>
                                      </p:cBhvr>
                                      <p:to>
                                        <p:strVal val="visible"/>
                                      </p:to>
                                    </p:set>
                                    <p:animEffect transition="in" filter="wipe(up)">
                                      <p:cBhvr>
                                        <p:cTn id="53" dur="500"/>
                                        <p:tgtEl>
                                          <p:spTgt spid="11"/>
                                        </p:tgtEl>
                                      </p:cBhvr>
                                    </p:animEffect>
                                  </p:childTnLst>
                                </p:cTn>
                              </p:par>
                            </p:childTnLst>
                          </p:cTn>
                        </p:par>
                        <p:par>
                          <p:cTn id="54" fill="hold">
                            <p:stCondLst>
                              <p:cond delay="4500"/>
                            </p:stCondLst>
                            <p:childTnLst>
                              <p:par>
                                <p:cTn id="55" presetID="22" presetClass="entr" presetSubtype="8" fill="hold" nodeType="after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wipe(left)">
                                      <p:cBhvr>
                                        <p:cTn id="57" dur="1000"/>
                                        <p:tgtEl>
                                          <p:spTgt spid="14"/>
                                        </p:tgtEl>
                                      </p:cBhvr>
                                    </p:animEffect>
                                  </p:childTnLst>
                                </p:cTn>
                              </p:par>
                              <p:par>
                                <p:cTn id="58" presetID="22" presetClass="entr" presetSubtype="8" fill="hold" grpId="0" nodeType="withEffect">
                                  <p:stCondLst>
                                    <p:cond delay="0"/>
                                  </p:stCondLst>
                                  <p:childTnLst>
                                    <p:set>
                                      <p:cBhvr>
                                        <p:cTn id="59" dur="1" fill="hold">
                                          <p:stCondLst>
                                            <p:cond delay="0"/>
                                          </p:stCondLst>
                                        </p:cTn>
                                        <p:tgtEl>
                                          <p:spTgt spid="15427"/>
                                        </p:tgtEl>
                                        <p:attrNameLst>
                                          <p:attrName>style.visibility</p:attrName>
                                        </p:attrNameLst>
                                      </p:cBhvr>
                                      <p:to>
                                        <p:strVal val="visible"/>
                                      </p:to>
                                    </p:set>
                                    <p:animEffect transition="in" filter="wipe(left)">
                                      <p:cBhvr>
                                        <p:cTn id="60" dur="1000"/>
                                        <p:tgtEl>
                                          <p:spTgt spid="15427"/>
                                        </p:tgtEl>
                                      </p:cBhvr>
                                    </p:animEffect>
                                  </p:childTnLst>
                                </p:cTn>
                              </p:par>
                            </p:childTnLst>
                          </p:cTn>
                        </p:par>
                        <p:par>
                          <p:cTn id="61" fill="hold">
                            <p:stCondLst>
                              <p:cond delay="5500"/>
                            </p:stCondLst>
                            <p:childTnLst>
                              <p:par>
                                <p:cTn id="62" presetID="22" presetClass="entr" presetSubtype="1" fill="hold" nodeType="afterEffect">
                                  <p:stCondLst>
                                    <p:cond delay="0"/>
                                  </p:stCondLst>
                                  <p:childTnLst>
                                    <p:set>
                                      <p:cBhvr>
                                        <p:cTn id="63" dur="1" fill="hold">
                                          <p:stCondLst>
                                            <p:cond delay="0"/>
                                          </p:stCondLst>
                                        </p:cTn>
                                        <p:tgtEl>
                                          <p:spTgt spid="15"/>
                                        </p:tgtEl>
                                        <p:attrNameLst>
                                          <p:attrName>style.visibility</p:attrName>
                                        </p:attrNameLst>
                                      </p:cBhvr>
                                      <p:to>
                                        <p:strVal val="visible"/>
                                      </p:to>
                                    </p:set>
                                    <p:animEffect transition="in" filter="wipe(up)">
                                      <p:cBhvr>
                                        <p:cTn id="64" dur="500"/>
                                        <p:tgtEl>
                                          <p:spTgt spid="15"/>
                                        </p:tgtEl>
                                      </p:cBhvr>
                                    </p:animEffect>
                                  </p:childTnLst>
                                </p:cTn>
                              </p:par>
                            </p:childTnLst>
                          </p:cTn>
                        </p:par>
                        <p:par>
                          <p:cTn id="65" fill="hold">
                            <p:stCondLst>
                              <p:cond delay="6000"/>
                            </p:stCondLst>
                            <p:childTnLst>
                              <p:par>
                                <p:cTn id="66" presetID="22" presetClass="entr" presetSubtype="8" fill="hold" nodeType="afterEffect">
                                  <p:stCondLst>
                                    <p:cond delay="0"/>
                                  </p:stCondLst>
                                  <p:childTnLst>
                                    <p:set>
                                      <p:cBhvr>
                                        <p:cTn id="67" dur="1" fill="hold">
                                          <p:stCondLst>
                                            <p:cond delay="0"/>
                                          </p:stCondLst>
                                        </p:cTn>
                                        <p:tgtEl>
                                          <p:spTgt spid="18"/>
                                        </p:tgtEl>
                                        <p:attrNameLst>
                                          <p:attrName>style.visibility</p:attrName>
                                        </p:attrNameLst>
                                      </p:cBhvr>
                                      <p:to>
                                        <p:strVal val="visible"/>
                                      </p:to>
                                    </p:set>
                                    <p:animEffect transition="in" filter="wipe(left)">
                                      <p:cBhvr>
                                        <p:cTn id="68" dur="1000"/>
                                        <p:tgtEl>
                                          <p:spTgt spid="18"/>
                                        </p:tgtEl>
                                      </p:cBhvr>
                                    </p:animEffect>
                                  </p:childTnLst>
                                </p:cTn>
                              </p:par>
                              <p:par>
                                <p:cTn id="69" presetID="22" presetClass="entr" presetSubtype="8" fill="hold" grpId="0" nodeType="withEffect">
                                  <p:stCondLst>
                                    <p:cond delay="0"/>
                                  </p:stCondLst>
                                  <p:childTnLst>
                                    <p:set>
                                      <p:cBhvr>
                                        <p:cTn id="70" dur="1" fill="hold">
                                          <p:stCondLst>
                                            <p:cond delay="0"/>
                                          </p:stCondLst>
                                        </p:cTn>
                                        <p:tgtEl>
                                          <p:spTgt spid="15444"/>
                                        </p:tgtEl>
                                        <p:attrNameLst>
                                          <p:attrName>style.visibility</p:attrName>
                                        </p:attrNameLst>
                                      </p:cBhvr>
                                      <p:to>
                                        <p:strVal val="visible"/>
                                      </p:to>
                                    </p:set>
                                    <p:animEffect transition="in" filter="wipe(left)">
                                      <p:cBhvr>
                                        <p:cTn id="71" dur="1000"/>
                                        <p:tgtEl>
                                          <p:spTgt spid="154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71" grpId="0" bldLvl="0"/>
      <p:bldP spid="15372" grpId="0" bldLvl="0"/>
      <p:bldP spid="15376" grpId="0" bldLvl="0"/>
      <p:bldP spid="15393" grpId="0" bldLvl="0"/>
      <p:bldP spid="15397" grpId="0" bldLvl="0"/>
      <p:bldP spid="15427" grpId="0" bldLvl="0"/>
      <p:bldP spid="15444" grpId="0" bldLvl="0"/>
      <p:bldP spid="2460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Rectangle 2"/>
          <p:cNvSpPr>
            <a:spLocks noGrp="1"/>
          </p:cNvSpPr>
          <p:nvPr>
            <p:ph type="title"/>
          </p:nvPr>
        </p:nvSpPr>
        <p:spPr>
          <a:xfrm>
            <a:off x="0" y="195263"/>
            <a:ext cx="7886700" cy="868362"/>
          </a:xfrm>
        </p:spPr>
        <p:txBody>
          <a:bodyPr vert="horz" wrap="square" lIns="91440" tIns="45720" rIns="91440" bIns="45720" anchor="ctr"/>
          <a:p>
            <a:pPr eaLnBrk="1" hangingPunct="1"/>
            <a:r>
              <a:rPr lang="zh-CN" altLang="en-US" sz="3200" dirty="0">
                <a:ea typeface="宋体" panose="02010600030101010101" pitchFamily="2" charset="-122"/>
              </a:rPr>
              <a:t>教研常态化：</a:t>
            </a:r>
            <a:r>
              <a:rPr lang="zh-CN" altLang="en-US" sz="3200" dirty="0">
                <a:solidFill>
                  <a:srgbClr val="FFFF00"/>
                </a:solidFill>
                <a:ea typeface="宋体" panose="02010600030101010101" pitchFamily="2" charset="-122"/>
              </a:rPr>
              <a:t>草根团队</a:t>
            </a:r>
            <a:r>
              <a:rPr lang="zh-CN" altLang="en-US" dirty="0">
                <a:ea typeface="宋体" panose="02010600030101010101" pitchFamily="2" charset="-122"/>
              </a:rPr>
              <a:t> </a:t>
            </a:r>
            <a:endParaRPr lang="zh-CN" altLang="en-US" dirty="0">
              <a:ea typeface="宋体" panose="02010600030101010101" pitchFamily="2" charset="-122"/>
            </a:endParaRPr>
          </a:p>
        </p:txBody>
      </p:sp>
      <p:sp>
        <p:nvSpPr>
          <p:cNvPr id="46083" name="Rectangle 3"/>
          <p:cNvSpPr>
            <a:spLocks noGrp="1"/>
          </p:cNvSpPr>
          <p:nvPr>
            <p:ph idx="1"/>
          </p:nvPr>
        </p:nvSpPr>
        <p:spPr>
          <a:xfrm>
            <a:off x="0" y="1438275"/>
            <a:ext cx="9144000" cy="4733925"/>
          </a:xfrm>
        </p:spPr>
        <p:txBody>
          <a:bodyPr vert="horz" wrap="square" lIns="91440" tIns="45720" rIns="91440" bIns="45720" anchor="t"/>
          <a:p>
            <a:pPr eaLnBrk="1" hangingPunct="1">
              <a:buNone/>
            </a:pPr>
            <a:r>
              <a:rPr lang="en-US" altLang="zh-CN" sz="2800" dirty="0">
                <a:latin typeface="宋体" panose="02010600030101010101" pitchFamily="2" charset="-122"/>
                <a:ea typeface="宋体" panose="02010600030101010101" pitchFamily="2" charset="-122"/>
              </a:rPr>
              <a:t>1.</a:t>
            </a:r>
            <a:r>
              <a:rPr lang="zh-CN" altLang="en-US" sz="2800" b="1" dirty="0">
                <a:solidFill>
                  <a:srgbClr val="FF0000"/>
                </a:solidFill>
                <a:latin typeface="宋体" panose="02010600030101010101" pitchFamily="2" charset="-122"/>
                <a:ea typeface="宋体" panose="02010600030101010101" pitchFamily="2" charset="-122"/>
              </a:rPr>
              <a:t>每日一议。</a:t>
            </a:r>
            <a:r>
              <a:rPr lang="zh-CN" altLang="en-US" sz="2800" dirty="0">
                <a:latin typeface="宋体" panose="02010600030101010101" pitchFamily="2" charset="-122"/>
                <a:ea typeface="宋体" panose="02010600030101010101" pitchFamily="2" charset="-122"/>
              </a:rPr>
              <a:t>在“课后聊课”中，通过教学建议的形式，将教学中的核心环节、学生困难与常见错误、典型练习、基本经验和方法等相关内容进行梳理，使之成为类似简易教学用书的“教学建议”稿。</a:t>
            </a:r>
            <a:endParaRPr lang="zh-CN" altLang="en-US" sz="2800" dirty="0">
              <a:latin typeface="宋体" panose="02010600030101010101" pitchFamily="2" charset="-122"/>
              <a:ea typeface="宋体" panose="02010600030101010101" pitchFamily="2" charset="-122"/>
            </a:endParaRPr>
          </a:p>
          <a:p>
            <a:pPr eaLnBrk="1" hangingPunct="1">
              <a:buNone/>
            </a:pPr>
            <a:endParaRPr lang="zh-CN" altLang="en-US" sz="2800" dirty="0">
              <a:latin typeface="宋体" panose="02010600030101010101" pitchFamily="2" charset="-122"/>
              <a:ea typeface="宋体" panose="02010600030101010101" pitchFamily="2" charset="-122"/>
            </a:endParaRPr>
          </a:p>
          <a:p>
            <a:pPr eaLnBrk="1" hangingPunct="1">
              <a:buNone/>
            </a:pPr>
            <a:r>
              <a:rPr lang="en-US" altLang="zh-CN" sz="2800" dirty="0">
                <a:latin typeface="宋体" panose="02010600030101010101" pitchFamily="2" charset="-122"/>
                <a:ea typeface="宋体" panose="02010600030101010101" pitchFamily="2" charset="-122"/>
              </a:rPr>
              <a:t>2.</a:t>
            </a:r>
            <a:r>
              <a:rPr lang="zh-CN" altLang="en-US" sz="2800" b="1" dirty="0">
                <a:solidFill>
                  <a:srgbClr val="FF0000"/>
                </a:solidFill>
                <a:latin typeface="宋体" panose="02010600030101010101" pitchFamily="2" charset="-122"/>
                <a:ea typeface="宋体" panose="02010600030101010101" pitchFamily="2" charset="-122"/>
              </a:rPr>
              <a:t>每周一课。</a:t>
            </a:r>
            <a:r>
              <a:rPr lang="zh-CN" altLang="en-US" sz="2800" dirty="0">
                <a:latin typeface="宋体" panose="02010600030101010101" pitchFamily="2" charset="-122"/>
                <a:ea typeface="宋体" panose="02010600030101010101" pitchFamily="2" charset="-122"/>
              </a:rPr>
              <a:t>期初教研组做好相应的计划安排表，定表定班定人。在计划制定中关注到内容的不同领域，最大可能地促进了不同梯队教师的成长，有的教研组还将每周一课对学科组开放，实现了资源共享。</a:t>
            </a:r>
            <a:endParaRPr lang="zh-CN" altLang="en-US" sz="2800" dirty="0">
              <a:latin typeface="宋体" panose="02010600030101010101" pitchFamily="2" charset="-122"/>
              <a:ea typeface="宋体" panose="02010600030101010101" pitchFamily="2" charset="-122"/>
            </a:endParaRPr>
          </a:p>
        </p:txBody>
      </p:sp>
      <p:sp>
        <p:nvSpPr>
          <p:cNvPr id="25604" name="Text Box 4"/>
          <p:cNvSpPr txBox="1"/>
          <p:nvPr/>
        </p:nvSpPr>
        <p:spPr>
          <a:xfrm>
            <a:off x="725488" y="5921375"/>
            <a:ext cx="7910512" cy="579438"/>
          </a:xfrm>
          <a:prstGeom prst="rect">
            <a:avLst/>
          </a:prstGeom>
          <a:noFill/>
          <a:ln w="9525">
            <a:noFill/>
          </a:ln>
        </p:spPr>
        <p:txBody>
          <a:bodyPr>
            <a:spAutoFit/>
          </a:bodyPr>
          <a:p>
            <a:pPr algn="ctr">
              <a:spcBef>
                <a:spcPct val="50000"/>
              </a:spcBef>
            </a:pPr>
            <a:r>
              <a:rPr lang="zh-CN" altLang="en-US" sz="3200" b="1" dirty="0">
                <a:solidFill>
                  <a:srgbClr val="669900"/>
                </a:solidFill>
                <a:latin typeface="黑体" panose="02010609060101010101" pitchFamily="49" charset="-122"/>
                <a:ea typeface="黑体" panose="02010609060101010101" pitchFamily="49" charset="-122"/>
              </a:rPr>
              <a:t>没有完美的个人，只有完美的团队</a:t>
            </a:r>
            <a:endParaRPr lang="zh-CN" altLang="en-US" sz="3200" b="1" dirty="0">
              <a:solidFill>
                <a:srgbClr val="669900"/>
              </a:solidFill>
              <a:latin typeface="黑体" panose="02010609060101010101" pitchFamily="49" charset="-122"/>
              <a:ea typeface="黑体" panose="02010609060101010101" pitchFamily="49" charset="-12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6083">
                                            <p:txEl>
                                              <p:charRg st="0" end="90"/>
                                            </p:txEl>
                                          </p:spTgt>
                                        </p:tgtEl>
                                        <p:attrNameLst>
                                          <p:attrName>style.visibility</p:attrName>
                                        </p:attrNameLst>
                                      </p:cBhvr>
                                      <p:to>
                                        <p:strVal val="visible"/>
                                      </p:to>
                                    </p:set>
                                    <p:animEffect transition="in" filter="checkerboard(across)">
                                      <p:cBhvr>
                                        <p:cTn id="7" dur="500"/>
                                        <p:tgtEl>
                                          <p:spTgt spid="46083">
                                            <p:txEl>
                                              <p:charRg st="0" end="9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6083">
                                            <p:txEl>
                                              <p:charRg st="91" end="183"/>
                                            </p:txEl>
                                          </p:spTgt>
                                        </p:tgtEl>
                                        <p:attrNameLst>
                                          <p:attrName>style.visibility</p:attrName>
                                        </p:attrNameLst>
                                      </p:cBhvr>
                                      <p:to>
                                        <p:strVal val="visible"/>
                                      </p:to>
                                    </p:set>
                                    <p:animEffect transition="in" filter="checkerboard(across)">
                                      <p:cBhvr>
                                        <p:cTn id="12" dur="500"/>
                                        <p:tgtEl>
                                          <p:spTgt spid="46083">
                                            <p:txEl>
                                              <p:charRg st="91" end="18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5544" name="Text Box 22"/>
          <p:cNvSpPr txBox="1">
            <a:spLocks noChangeArrowheads="1"/>
          </p:cNvSpPr>
          <p:nvPr/>
        </p:nvSpPr>
        <p:spPr bwMode="auto">
          <a:xfrm>
            <a:off x="1716088" y="1419225"/>
            <a:ext cx="5905500" cy="773113"/>
          </a:xfrm>
          <a:prstGeom prst="rect">
            <a:avLst/>
          </a:prstGeom>
          <a:solidFill>
            <a:srgbClr val="CC3300"/>
          </a:solidFill>
          <a:ln w="9525">
            <a:noFill/>
            <a:miter lim="800000"/>
          </a:ln>
          <a:effectLst>
            <a:outerShdw dist="53882" dir="2700000" algn="ctr" rotWithShape="0">
              <a:srgbClr val="000000">
                <a:alpha val="50000"/>
              </a:srgbClr>
            </a:outerShdw>
          </a:effectLst>
        </p:spPr>
        <p:txBody>
          <a:bodyPr lIns="92075" tIns="46038" rIns="92075" bIns="46038" anchor="ctr" anchorCtr="1"/>
          <a:lstStyle/>
          <a:p>
            <a:pPr marR="0" defTabSz="914400" eaLnBrk="0" hangingPunct="0">
              <a:buClrTx/>
              <a:buSzTx/>
              <a:buFont typeface="Arial" panose="020B0604020202020204" pitchFamily="34" charset="0"/>
              <a:buNone/>
              <a:defRPr/>
            </a:pPr>
            <a:r>
              <a:rPr kumimoji="0" lang="zh-CN" altLang="en-US" sz="2800" b="1" kern="1200" cap="none" spc="0" normalizeH="0" baseline="0" noProof="0">
                <a:solidFill>
                  <a:srgbClr val="FFFFFF"/>
                </a:solidFill>
                <a:effectLst>
                  <a:outerShdw blurRad="38100" dist="38100" dir="2700000" algn="tl">
                    <a:srgbClr val="000000"/>
                  </a:outerShdw>
                </a:effectLst>
                <a:latin typeface="HY견고딕" pitchFamily="2" charset="-127"/>
                <a:ea typeface="HY견고딕" pitchFamily="2" charset="-127"/>
                <a:cs typeface="+mn-cs"/>
              </a:rPr>
              <a:t>建立专项调研常规</a:t>
            </a:r>
            <a:endParaRPr kumimoji="0" lang="zh-CN" altLang="en-US" sz="2800" b="1" kern="1200" cap="none" spc="0" normalizeH="0" baseline="0" noProof="0">
              <a:solidFill>
                <a:srgbClr val="FFFFFF"/>
              </a:solidFill>
              <a:effectLst>
                <a:outerShdw blurRad="38100" dist="38100" dir="2700000" algn="tl">
                  <a:srgbClr val="000000"/>
                </a:outerShdw>
              </a:effectLst>
              <a:latin typeface="HY견고딕" pitchFamily="2" charset="-127"/>
              <a:ea typeface="HY견고딕" pitchFamily="2" charset="-127"/>
              <a:cs typeface="+mn-cs"/>
            </a:endParaRPr>
          </a:p>
        </p:txBody>
      </p:sp>
      <p:sp>
        <p:nvSpPr>
          <p:cNvPr id="26627" name="AutoShape 24"/>
          <p:cNvSpPr/>
          <p:nvPr/>
        </p:nvSpPr>
        <p:spPr>
          <a:xfrm>
            <a:off x="1354138" y="2352675"/>
            <a:ext cx="3429000" cy="723900"/>
          </a:xfrm>
          <a:prstGeom prst="bevel">
            <a:avLst>
              <a:gd name="adj" fmla="val 11458"/>
            </a:avLst>
          </a:prstGeom>
          <a:solidFill>
            <a:srgbClr val="5E7FC2"/>
          </a:solidFill>
          <a:ln w="9525">
            <a:noFill/>
          </a:ln>
        </p:spPr>
        <p:txBody>
          <a:bodyPr wrap="none" anchor="ctr"/>
          <a:p>
            <a:endParaRPr lang="zh-CN" altLang="en-US" dirty="0">
              <a:latin typeface="Arial" panose="020B0604020202020204" pitchFamily="34" charset="0"/>
              <a:ea typeface="宋体" panose="02010600030101010101" pitchFamily="2" charset="-122"/>
            </a:endParaRPr>
          </a:p>
        </p:txBody>
      </p:sp>
      <p:sp>
        <p:nvSpPr>
          <p:cNvPr id="26628" name="AutoShape 25"/>
          <p:cNvSpPr/>
          <p:nvPr/>
        </p:nvSpPr>
        <p:spPr>
          <a:xfrm>
            <a:off x="1373188" y="3038475"/>
            <a:ext cx="3371850" cy="2971800"/>
          </a:xfrm>
          <a:prstGeom prst="bevel">
            <a:avLst>
              <a:gd name="adj" fmla="val 2736"/>
            </a:avLst>
          </a:prstGeom>
          <a:solidFill>
            <a:srgbClr val="8CA4D4">
              <a:alpha val="70195"/>
            </a:srgbClr>
          </a:solidFill>
          <a:ln w="9525">
            <a:noFill/>
          </a:ln>
        </p:spPr>
        <p:txBody>
          <a:bodyPr wrap="none" lIns="144000" tIns="180000"/>
          <a:p>
            <a:pPr eaLnBrk="0" hangingPunct="0">
              <a:lnSpc>
                <a:spcPct val="90000"/>
              </a:lnSpc>
              <a:spcBef>
                <a:spcPct val="45000"/>
              </a:spcBef>
            </a:pPr>
            <a:r>
              <a:rPr lang="zh-CN" altLang="en-US" sz="2400" b="1" dirty="0">
                <a:solidFill>
                  <a:srgbClr val="000000"/>
                </a:solidFill>
                <a:latin typeface="Arial" panose="020B0604020202020204" pitchFamily="34" charset="0"/>
                <a:ea typeface="宋体" panose="02010600030101010101" pitchFamily="2" charset="-122"/>
              </a:rPr>
              <a:t>目标制定的合理性</a:t>
            </a:r>
            <a:endParaRPr lang="zh-CN" altLang="en-US" sz="2400" b="1" dirty="0">
              <a:solidFill>
                <a:srgbClr val="000000"/>
              </a:solidFill>
              <a:latin typeface="Arial" panose="020B0604020202020204" pitchFamily="34" charset="0"/>
              <a:ea typeface="宋体" panose="02010600030101010101" pitchFamily="2" charset="-122"/>
            </a:endParaRPr>
          </a:p>
          <a:p>
            <a:pPr eaLnBrk="0" hangingPunct="0">
              <a:lnSpc>
                <a:spcPct val="90000"/>
              </a:lnSpc>
              <a:spcBef>
                <a:spcPct val="45000"/>
              </a:spcBef>
            </a:pPr>
            <a:r>
              <a:rPr lang="zh-CN" altLang="en-US" sz="2400" b="1" dirty="0">
                <a:solidFill>
                  <a:srgbClr val="000000"/>
                </a:solidFill>
                <a:latin typeface="Arial" panose="020B0604020202020204" pitchFamily="34" charset="0"/>
                <a:ea typeface="宋体" panose="02010600030101010101" pitchFamily="2" charset="-122"/>
              </a:rPr>
              <a:t>活动设计的清晰化</a:t>
            </a:r>
            <a:endParaRPr lang="zh-CN" altLang="en-US" sz="2400" b="1" dirty="0">
              <a:solidFill>
                <a:srgbClr val="000000"/>
              </a:solidFill>
              <a:latin typeface="Arial" panose="020B0604020202020204" pitchFamily="34" charset="0"/>
              <a:ea typeface="宋体" panose="02010600030101010101" pitchFamily="2" charset="-122"/>
            </a:endParaRPr>
          </a:p>
          <a:p>
            <a:pPr eaLnBrk="0" hangingPunct="0">
              <a:lnSpc>
                <a:spcPct val="90000"/>
              </a:lnSpc>
              <a:spcBef>
                <a:spcPct val="45000"/>
              </a:spcBef>
            </a:pPr>
            <a:r>
              <a:rPr lang="zh-CN" altLang="en-US" sz="2400" b="1" dirty="0">
                <a:solidFill>
                  <a:srgbClr val="000000"/>
                </a:solidFill>
                <a:latin typeface="Arial" panose="020B0604020202020204" pitchFamily="34" charset="0"/>
                <a:ea typeface="宋体" panose="02010600030101010101" pitchFamily="2" charset="-122"/>
              </a:rPr>
              <a:t>交流方式的有效性</a:t>
            </a:r>
            <a:endParaRPr lang="zh-CN" altLang="en-US" sz="2400" b="1" dirty="0">
              <a:solidFill>
                <a:srgbClr val="000000"/>
              </a:solidFill>
              <a:latin typeface="Arial" panose="020B0604020202020204" pitchFamily="34" charset="0"/>
              <a:ea typeface="宋体" panose="02010600030101010101" pitchFamily="2" charset="-122"/>
            </a:endParaRPr>
          </a:p>
          <a:p>
            <a:pPr eaLnBrk="0" hangingPunct="0">
              <a:lnSpc>
                <a:spcPct val="90000"/>
              </a:lnSpc>
              <a:spcBef>
                <a:spcPct val="45000"/>
              </a:spcBef>
            </a:pPr>
            <a:r>
              <a:rPr lang="zh-CN" altLang="en-US" sz="2400" b="1" dirty="0">
                <a:solidFill>
                  <a:srgbClr val="000000"/>
                </a:solidFill>
                <a:latin typeface="Arial" panose="020B0604020202020204" pitchFamily="34" charset="0"/>
                <a:ea typeface="宋体" panose="02010600030101010101" pitchFamily="2" charset="-122"/>
              </a:rPr>
              <a:t>课后反思的深刻性</a:t>
            </a:r>
            <a:endParaRPr lang="zh-CN" altLang="en-US" sz="2400" b="1" dirty="0">
              <a:solidFill>
                <a:srgbClr val="000000"/>
              </a:solidFill>
              <a:latin typeface="Arial" panose="020B0604020202020204" pitchFamily="34" charset="0"/>
              <a:ea typeface="宋体" panose="02010600030101010101" pitchFamily="2" charset="-122"/>
            </a:endParaRPr>
          </a:p>
          <a:p>
            <a:pPr eaLnBrk="0" hangingPunct="0">
              <a:lnSpc>
                <a:spcPct val="90000"/>
              </a:lnSpc>
              <a:spcBef>
                <a:spcPct val="45000"/>
              </a:spcBef>
            </a:pPr>
            <a:endParaRPr lang="ko-KR" altLang="en-US" dirty="0">
              <a:latin typeface="Arial" panose="020B0604020202020204" pitchFamily="34" charset="0"/>
              <a:ea typeface="Gulim" panose="020B0600000101010101" pitchFamily="34" charset="-127"/>
            </a:endParaRPr>
          </a:p>
        </p:txBody>
      </p:sp>
      <p:sp>
        <p:nvSpPr>
          <p:cNvPr id="26629" name="Rectangle 26"/>
          <p:cNvSpPr/>
          <p:nvPr/>
        </p:nvSpPr>
        <p:spPr>
          <a:xfrm>
            <a:off x="2292350" y="2447925"/>
            <a:ext cx="1403350" cy="457200"/>
          </a:xfrm>
          <a:prstGeom prst="rect">
            <a:avLst/>
          </a:prstGeom>
          <a:noFill/>
          <a:ln w="9525">
            <a:noFill/>
          </a:ln>
        </p:spPr>
        <p:txBody>
          <a:bodyPr wrap="none" lIns="92075" tIns="46038" rIns="92075" bIns="46038">
            <a:spAutoFit/>
          </a:bodyPr>
          <a:p>
            <a:pPr marL="177800" indent="-177800" algn="ctr" eaLnBrk="0" hangingPunct="0"/>
            <a:r>
              <a:rPr lang="zh-CN" altLang="en-US" sz="2400" b="1" dirty="0">
                <a:solidFill>
                  <a:srgbClr val="FFFFFF"/>
                </a:solidFill>
                <a:latin typeface="Arial" panose="020B0604020202020204" pitchFamily="34" charset="0"/>
                <a:ea typeface="DotumChe" panose="020B0609000101010101" pitchFamily="49" charset="-127"/>
              </a:rPr>
              <a:t>备课调研</a:t>
            </a:r>
            <a:endParaRPr lang="zh-CN" altLang="en-US" sz="2400" b="1" dirty="0">
              <a:solidFill>
                <a:srgbClr val="FFFFFF"/>
              </a:solidFill>
              <a:latin typeface="Arial" panose="020B0604020202020204" pitchFamily="34" charset="0"/>
              <a:ea typeface="DotumChe" panose="020B0609000101010101" pitchFamily="49" charset="-127"/>
            </a:endParaRPr>
          </a:p>
        </p:txBody>
      </p:sp>
      <p:sp>
        <p:nvSpPr>
          <p:cNvPr id="26630" name="AutoShape 27"/>
          <p:cNvSpPr/>
          <p:nvPr/>
        </p:nvSpPr>
        <p:spPr>
          <a:xfrm>
            <a:off x="4764088" y="2333625"/>
            <a:ext cx="3124200" cy="742950"/>
          </a:xfrm>
          <a:prstGeom prst="bevel">
            <a:avLst>
              <a:gd name="adj" fmla="val 11458"/>
            </a:avLst>
          </a:prstGeom>
          <a:solidFill>
            <a:srgbClr val="FF6600"/>
          </a:solidFill>
          <a:ln w="9525">
            <a:noFill/>
          </a:ln>
        </p:spPr>
        <p:txBody>
          <a:bodyPr wrap="none" anchor="ctr"/>
          <a:p>
            <a:endParaRPr lang="zh-CN" altLang="en-US" dirty="0">
              <a:latin typeface="Arial" panose="020B0604020202020204" pitchFamily="34" charset="0"/>
              <a:ea typeface="宋体" panose="02010600030101010101" pitchFamily="2" charset="-122"/>
            </a:endParaRPr>
          </a:p>
        </p:txBody>
      </p:sp>
      <p:sp>
        <p:nvSpPr>
          <p:cNvPr id="26631" name="AutoShape 28"/>
          <p:cNvSpPr/>
          <p:nvPr/>
        </p:nvSpPr>
        <p:spPr>
          <a:xfrm>
            <a:off x="4745038" y="3019425"/>
            <a:ext cx="3162300" cy="2971800"/>
          </a:xfrm>
          <a:prstGeom prst="bevel">
            <a:avLst>
              <a:gd name="adj" fmla="val 2736"/>
            </a:avLst>
          </a:prstGeom>
          <a:solidFill>
            <a:srgbClr val="98CE00">
              <a:alpha val="70195"/>
            </a:srgbClr>
          </a:solidFill>
          <a:ln w="9525">
            <a:noFill/>
          </a:ln>
        </p:spPr>
        <p:txBody>
          <a:bodyPr wrap="none" lIns="144000" tIns="180000"/>
          <a:p>
            <a:pPr eaLnBrk="0" hangingPunct="0">
              <a:lnSpc>
                <a:spcPct val="90000"/>
              </a:lnSpc>
              <a:spcBef>
                <a:spcPct val="45000"/>
              </a:spcBef>
            </a:pPr>
            <a:r>
              <a:rPr lang="zh-CN" altLang="en-US" sz="2400" b="1" dirty="0">
                <a:solidFill>
                  <a:srgbClr val="000000"/>
                </a:solidFill>
                <a:latin typeface="Gulim" panose="020B0600000101010101" pitchFamily="34" charset="-127"/>
                <a:ea typeface="Gulim" panose="020B0600000101010101" pitchFamily="34" charset="-127"/>
              </a:rPr>
              <a:t>问题设计的开放度</a:t>
            </a:r>
            <a:endParaRPr lang="zh-CN" altLang="en-US" sz="2400" b="1" dirty="0">
              <a:solidFill>
                <a:srgbClr val="000000"/>
              </a:solidFill>
              <a:latin typeface="Gulim" panose="020B0600000101010101" pitchFamily="34" charset="-127"/>
              <a:ea typeface="Gulim" panose="020B0600000101010101" pitchFamily="34" charset="-127"/>
            </a:endParaRPr>
          </a:p>
          <a:p>
            <a:pPr eaLnBrk="0" hangingPunct="0">
              <a:lnSpc>
                <a:spcPct val="90000"/>
              </a:lnSpc>
              <a:spcBef>
                <a:spcPct val="45000"/>
              </a:spcBef>
            </a:pPr>
            <a:r>
              <a:rPr lang="zh-CN" altLang="en-US" sz="2400" b="1" dirty="0">
                <a:solidFill>
                  <a:srgbClr val="000000"/>
                </a:solidFill>
                <a:latin typeface="Gulim" panose="020B0600000101010101" pitchFamily="34" charset="-127"/>
                <a:ea typeface="Gulim" panose="020B0600000101010101" pitchFamily="34" charset="-127"/>
              </a:rPr>
              <a:t>重心下移的稳定度</a:t>
            </a:r>
            <a:endParaRPr lang="zh-CN" altLang="en-US" sz="2400" b="1" dirty="0">
              <a:solidFill>
                <a:srgbClr val="000000"/>
              </a:solidFill>
              <a:latin typeface="Gulim" panose="020B0600000101010101" pitchFamily="34" charset="-127"/>
              <a:ea typeface="Gulim" panose="020B0600000101010101" pitchFamily="34" charset="-127"/>
            </a:endParaRPr>
          </a:p>
          <a:p>
            <a:pPr eaLnBrk="0" hangingPunct="0">
              <a:lnSpc>
                <a:spcPct val="90000"/>
              </a:lnSpc>
              <a:spcBef>
                <a:spcPct val="45000"/>
              </a:spcBef>
            </a:pPr>
            <a:r>
              <a:rPr lang="zh-CN" altLang="en-US" sz="2400" b="1" dirty="0">
                <a:solidFill>
                  <a:srgbClr val="000000"/>
                </a:solidFill>
                <a:latin typeface="Arial" panose="020B0604020202020204" pitchFamily="34" charset="0"/>
                <a:ea typeface="宋体" panose="02010600030101010101" pitchFamily="2" charset="-122"/>
              </a:rPr>
              <a:t>资源捕捉的敏感度</a:t>
            </a:r>
            <a:endParaRPr lang="zh-CN" altLang="en-US" sz="2400" b="1" dirty="0">
              <a:solidFill>
                <a:srgbClr val="000000"/>
              </a:solidFill>
              <a:latin typeface="Arial" panose="020B0604020202020204" pitchFamily="34" charset="0"/>
              <a:ea typeface="宋体" panose="02010600030101010101" pitchFamily="2" charset="-122"/>
            </a:endParaRPr>
          </a:p>
          <a:p>
            <a:pPr eaLnBrk="0" hangingPunct="0">
              <a:lnSpc>
                <a:spcPct val="90000"/>
              </a:lnSpc>
              <a:spcBef>
                <a:spcPct val="45000"/>
              </a:spcBef>
            </a:pPr>
            <a:r>
              <a:rPr lang="zh-CN" altLang="en-US" sz="2400" b="1" dirty="0">
                <a:solidFill>
                  <a:srgbClr val="000000"/>
                </a:solidFill>
                <a:latin typeface="Arial" panose="020B0604020202020204" pitchFamily="34" charset="0"/>
                <a:ea typeface="宋体" panose="02010600030101010101" pitchFamily="2" charset="-122"/>
              </a:rPr>
              <a:t>资源重组的有效度</a:t>
            </a:r>
            <a:endParaRPr lang="zh-CN" altLang="en-US" sz="2400" b="1" dirty="0">
              <a:solidFill>
                <a:srgbClr val="000000"/>
              </a:solidFill>
              <a:latin typeface="Arial" panose="020B0604020202020204" pitchFamily="34" charset="0"/>
              <a:ea typeface="宋体" panose="02010600030101010101" pitchFamily="2" charset="-122"/>
            </a:endParaRPr>
          </a:p>
          <a:p>
            <a:pPr eaLnBrk="0" hangingPunct="0">
              <a:lnSpc>
                <a:spcPct val="90000"/>
              </a:lnSpc>
              <a:spcBef>
                <a:spcPct val="45000"/>
              </a:spcBef>
            </a:pPr>
            <a:r>
              <a:rPr lang="zh-CN" altLang="en-US" sz="2400" b="1" dirty="0">
                <a:solidFill>
                  <a:srgbClr val="000000"/>
                </a:solidFill>
                <a:latin typeface="Arial" panose="020B0604020202020204" pitchFamily="34" charset="0"/>
                <a:ea typeface="宋体" panose="02010600030101010101" pitchFamily="2" charset="-122"/>
              </a:rPr>
              <a:t>互动推进的提升度</a:t>
            </a:r>
            <a:endParaRPr lang="zh-CN" altLang="en-US" sz="2400" b="1" dirty="0">
              <a:solidFill>
                <a:srgbClr val="000000"/>
              </a:solidFill>
              <a:latin typeface="Arial" panose="020B0604020202020204" pitchFamily="34" charset="0"/>
              <a:ea typeface="宋体" panose="02010600030101010101" pitchFamily="2" charset="-122"/>
            </a:endParaRPr>
          </a:p>
        </p:txBody>
      </p:sp>
      <p:sp>
        <p:nvSpPr>
          <p:cNvPr id="26632" name="Rectangle 29"/>
          <p:cNvSpPr/>
          <p:nvPr/>
        </p:nvSpPr>
        <p:spPr>
          <a:xfrm>
            <a:off x="5453063" y="2466975"/>
            <a:ext cx="2012950" cy="457200"/>
          </a:xfrm>
          <a:prstGeom prst="rect">
            <a:avLst/>
          </a:prstGeom>
          <a:noFill/>
          <a:ln w="9525">
            <a:noFill/>
          </a:ln>
        </p:spPr>
        <p:txBody>
          <a:bodyPr wrap="none" lIns="92075" tIns="46038" rIns="92075" bIns="46038">
            <a:spAutoFit/>
          </a:bodyPr>
          <a:p>
            <a:pPr marL="177800" indent="-177800" algn="ctr" eaLnBrk="0" hangingPunct="0"/>
            <a:r>
              <a:rPr lang="zh-CN" altLang="en-US" sz="2400" b="1" dirty="0">
                <a:solidFill>
                  <a:srgbClr val="FFFFFF"/>
                </a:solidFill>
                <a:latin typeface="Arial" panose="020B0604020202020204" pitchFamily="34" charset="0"/>
                <a:ea typeface="DotumChe" panose="020B0609000101010101" pitchFamily="49" charset="-127"/>
              </a:rPr>
              <a:t>随堂听课调研</a:t>
            </a:r>
            <a:endParaRPr lang="zh-CN" altLang="en-US" sz="2400" b="1" dirty="0">
              <a:solidFill>
                <a:srgbClr val="FFFFFF"/>
              </a:solidFill>
              <a:latin typeface="Arial" panose="020B0604020202020204" pitchFamily="34" charset="0"/>
              <a:ea typeface="DotumChe" panose="020B0609000101010101" pitchFamily="49" charset="-127"/>
            </a:endParaRPr>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8" name="Text Box 22"/>
          <p:cNvSpPr txBox="1">
            <a:spLocks noChangeArrowheads="1"/>
          </p:cNvSpPr>
          <p:nvPr/>
        </p:nvSpPr>
        <p:spPr bwMode="auto">
          <a:xfrm>
            <a:off x="2325688" y="1216025"/>
            <a:ext cx="4851400" cy="782638"/>
          </a:xfrm>
          <a:prstGeom prst="rect">
            <a:avLst/>
          </a:prstGeom>
          <a:solidFill>
            <a:srgbClr val="CC3300"/>
          </a:solidFill>
          <a:ln w="9525">
            <a:noFill/>
            <a:miter lim="800000"/>
          </a:ln>
          <a:effectLst>
            <a:outerShdw dist="53882" dir="2700000" algn="ctr" rotWithShape="0">
              <a:srgbClr val="000000">
                <a:alpha val="50000"/>
              </a:srgbClr>
            </a:outerShdw>
          </a:effectLst>
        </p:spPr>
        <p:txBody>
          <a:bodyPr lIns="92075" tIns="46038" rIns="92075" bIns="46038" anchor="ctr" anchorCtr="1"/>
          <a:lstStyle/>
          <a:p>
            <a:pPr marR="0" defTabSz="914400" eaLnBrk="0" hangingPunct="0">
              <a:buClrTx/>
              <a:buSzTx/>
              <a:buFont typeface="Arial" panose="020B0604020202020204" pitchFamily="34" charset="0"/>
              <a:buNone/>
              <a:defRPr/>
            </a:pPr>
            <a:r>
              <a:rPr kumimoji="0" lang="zh-CN" altLang="en-US" sz="3200" b="1" kern="1200" cap="none" spc="0" normalizeH="0" baseline="0" noProof="0">
                <a:effectLst>
                  <a:outerShdw blurRad="38100" dist="38100" dir="2700000" algn="tl">
                    <a:srgbClr val="000000"/>
                  </a:outerShdw>
                </a:effectLst>
                <a:latin typeface="Arial" panose="020B0604020202020204" pitchFamily="34" charset="0"/>
                <a:ea typeface="宋体" panose="02010600030101010101" pitchFamily="2" charset="-122"/>
                <a:cs typeface="+mn-cs"/>
              </a:rPr>
              <a:t>建立研训一体的普查机制</a:t>
            </a:r>
            <a:r>
              <a:rPr kumimoji="0" lang="zh-CN" altLang="en-US" sz="3200" kern="1200" cap="none" spc="0" normalizeH="0" baseline="0" noProof="0">
                <a:latin typeface="Arial" panose="020B0604020202020204" pitchFamily="34" charset="0"/>
                <a:ea typeface="宋体" panose="02010600030101010101" pitchFamily="2" charset="-122"/>
                <a:cs typeface="+mn-cs"/>
              </a:rPr>
              <a:t> </a:t>
            </a:r>
            <a:endParaRPr kumimoji="0" lang="zh-CN" altLang="en-US" sz="3200" kern="1200" cap="none" spc="0" normalizeH="0" baseline="0" noProof="0">
              <a:latin typeface="Arial" panose="020B0604020202020204" pitchFamily="34" charset="0"/>
              <a:ea typeface="宋体" panose="02010600030101010101" pitchFamily="2" charset="-122"/>
              <a:cs typeface="+mn-cs"/>
            </a:endParaRPr>
          </a:p>
        </p:txBody>
      </p:sp>
      <p:sp>
        <p:nvSpPr>
          <p:cNvPr id="27651" name="Rectangle 26"/>
          <p:cNvSpPr/>
          <p:nvPr/>
        </p:nvSpPr>
        <p:spPr>
          <a:xfrm>
            <a:off x="2292350" y="2447925"/>
            <a:ext cx="1403350" cy="457200"/>
          </a:xfrm>
          <a:prstGeom prst="rect">
            <a:avLst/>
          </a:prstGeom>
          <a:noFill/>
          <a:ln w="9525">
            <a:noFill/>
          </a:ln>
        </p:spPr>
        <p:txBody>
          <a:bodyPr wrap="none" lIns="92075" tIns="46038" rIns="92075" bIns="46038">
            <a:spAutoFit/>
          </a:bodyPr>
          <a:p>
            <a:pPr marL="177800" indent="-177800" algn="ctr" eaLnBrk="0" hangingPunct="0"/>
            <a:r>
              <a:rPr lang="zh-CN" altLang="en-US" sz="2400" b="1" dirty="0">
                <a:solidFill>
                  <a:srgbClr val="FFFFFF"/>
                </a:solidFill>
                <a:latin typeface="Arial" panose="020B0604020202020204" pitchFamily="34" charset="0"/>
                <a:ea typeface="DotumChe" panose="020B0609000101010101" pitchFamily="49" charset="-127"/>
              </a:rPr>
              <a:t>备课调研</a:t>
            </a:r>
            <a:endParaRPr lang="zh-CN" altLang="en-US" sz="2400" b="1" dirty="0">
              <a:solidFill>
                <a:srgbClr val="FFFFFF"/>
              </a:solidFill>
              <a:latin typeface="Arial" panose="020B0604020202020204" pitchFamily="34" charset="0"/>
              <a:ea typeface="DotumChe" panose="020B0609000101010101" pitchFamily="49" charset="-127"/>
            </a:endParaRPr>
          </a:p>
        </p:txBody>
      </p:sp>
      <p:sp>
        <p:nvSpPr>
          <p:cNvPr id="27652" name="AutoShape 27"/>
          <p:cNvSpPr/>
          <p:nvPr/>
        </p:nvSpPr>
        <p:spPr>
          <a:xfrm>
            <a:off x="5632450" y="2087563"/>
            <a:ext cx="3124200" cy="742950"/>
          </a:xfrm>
          <a:prstGeom prst="bevel">
            <a:avLst>
              <a:gd name="adj" fmla="val 11458"/>
            </a:avLst>
          </a:prstGeom>
          <a:solidFill>
            <a:srgbClr val="3366FF"/>
          </a:solidFill>
          <a:ln w="9525">
            <a:noFill/>
          </a:ln>
        </p:spPr>
        <p:txBody>
          <a:bodyPr wrap="none" anchor="ctr"/>
          <a:p>
            <a:endParaRPr lang="zh-CN" altLang="en-US" dirty="0">
              <a:latin typeface="Arial" panose="020B0604020202020204" pitchFamily="34" charset="0"/>
              <a:ea typeface="宋体" panose="02010600030101010101" pitchFamily="2" charset="-122"/>
            </a:endParaRPr>
          </a:p>
        </p:txBody>
      </p:sp>
      <p:sp>
        <p:nvSpPr>
          <p:cNvPr id="27653" name="Rectangle 29"/>
          <p:cNvSpPr/>
          <p:nvPr/>
        </p:nvSpPr>
        <p:spPr>
          <a:xfrm>
            <a:off x="5837238" y="2227263"/>
            <a:ext cx="2622550" cy="457200"/>
          </a:xfrm>
          <a:prstGeom prst="rect">
            <a:avLst/>
          </a:prstGeom>
          <a:noFill/>
          <a:ln w="9525">
            <a:noFill/>
          </a:ln>
        </p:spPr>
        <p:txBody>
          <a:bodyPr wrap="none" lIns="92075" tIns="46038" rIns="92075" bIns="46038">
            <a:spAutoFit/>
          </a:bodyPr>
          <a:p>
            <a:pPr marL="177800" indent="-177800" algn="ctr" eaLnBrk="0" hangingPunct="0"/>
            <a:r>
              <a:rPr lang="zh-CN" altLang="en-US" sz="2400" b="1" dirty="0">
                <a:solidFill>
                  <a:srgbClr val="FFFFFF"/>
                </a:solidFill>
                <a:latin typeface="Arial" panose="020B0604020202020204" pitchFamily="34" charset="0"/>
                <a:ea typeface="DotumChe" panose="020B0609000101010101" pitchFamily="49" charset="-127"/>
              </a:rPr>
              <a:t>学生课堂常规普查</a:t>
            </a:r>
            <a:endParaRPr lang="zh-CN" altLang="en-US" sz="2400" b="1" dirty="0">
              <a:solidFill>
                <a:srgbClr val="FFFFFF"/>
              </a:solidFill>
              <a:latin typeface="Arial" panose="020B0604020202020204" pitchFamily="34" charset="0"/>
              <a:ea typeface="DotumChe" panose="020B0609000101010101" pitchFamily="49" charset="-127"/>
            </a:endParaRPr>
          </a:p>
        </p:txBody>
      </p:sp>
      <p:pic>
        <p:nvPicPr>
          <p:cNvPr id="27654" name="Picture 54"/>
          <p:cNvPicPr>
            <a:picLocks noChangeAspect="1"/>
          </p:cNvPicPr>
          <p:nvPr/>
        </p:nvPicPr>
        <p:blipFill>
          <a:blip r:embed="rId1"/>
          <a:stretch>
            <a:fillRect/>
          </a:stretch>
        </p:blipFill>
        <p:spPr>
          <a:xfrm>
            <a:off x="93663" y="2820988"/>
            <a:ext cx="5200650" cy="1685925"/>
          </a:xfrm>
          <a:prstGeom prst="rect">
            <a:avLst/>
          </a:prstGeom>
          <a:noFill/>
          <a:ln w="9525">
            <a:noFill/>
          </a:ln>
        </p:spPr>
      </p:pic>
      <p:pic>
        <p:nvPicPr>
          <p:cNvPr id="27655" name="Picture 55"/>
          <p:cNvPicPr>
            <a:picLocks noChangeAspect="1"/>
          </p:cNvPicPr>
          <p:nvPr/>
        </p:nvPicPr>
        <p:blipFill>
          <a:blip r:embed="rId2"/>
          <a:stretch>
            <a:fillRect/>
          </a:stretch>
        </p:blipFill>
        <p:spPr>
          <a:xfrm>
            <a:off x="98425" y="4552950"/>
            <a:ext cx="5192713" cy="1638300"/>
          </a:xfrm>
          <a:prstGeom prst="rect">
            <a:avLst/>
          </a:prstGeom>
          <a:noFill/>
          <a:ln w="9525">
            <a:noFill/>
          </a:ln>
        </p:spPr>
      </p:pic>
      <p:sp>
        <p:nvSpPr>
          <p:cNvPr id="27656" name="AutoShape 56">
            <a:hlinkClick r:id="rId3" action="ppaction://hlinkfile"/>
          </p:cNvPr>
          <p:cNvSpPr/>
          <p:nvPr/>
        </p:nvSpPr>
        <p:spPr>
          <a:xfrm>
            <a:off x="2819400" y="6315075"/>
            <a:ext cx="355600" cy="225425"/>
          </a:xfrm>
          <a:prstGeom prst="actionButtonBlank">
            <a:avLst/>
          </a:prstGeom>
          <a:solidFill>
            <a:schemeClr val="accent1"/>
          </a:solidFill>
          <a:ln w="9525">
            <a:noFill/>
          </a:ln>
        </p:spPr>
        <p:txBody>
          <a:bodyPr wrap="none" anchor="ctr"/>
          <a:p>
            <a:endParaRPr lang="zh-CN" altLang="en-US" dirty="0">
              <a:latin typeface="Arial" panose="020B0604020202020204" pitchFamily="34" charset="0"/>
              <a:ea typeface="宋体" panose="02010600030101010101" pitchFamily="2" charset="-122"/>
            </a:endParaRPr>
          </a:p>
        </p:txBody>
      </p:sp>
      <p:sp>
        <p:nvSpPr>
          <p:cNvPr id="27657" name="AutoShape 27"/>
          <p:cNvSpPr/>
          <p:nvPr/>
        </p:nvSpPr>
        <p:spPr>
          <a:xfrm>
            <a:off x="177800" y="2078038"/>
            <a:ext cx="3124200" cy="742950"/>
          </a:xfrm>
          <a:prstGeom prst="bevel">
            <a:avLst>
              <a:gd name="adj" fmla="val 11458"/>
            </a:avLst>
          </a:prstGeom>
          <a:solidFill>
            <a:srgbClr val="3366FF"/>
          </a:solidFill>
          <a:ln w="9525">
            <a:noFill/>
          </a:ln>
        </p:spPr>
        <p:txBody>
          <a:bodyPr wrap="none" anchor="ctr"/>
          <a:p>
            <a:endParaRPr lang="zh-CN" altLang="en-US" dirty="0">
              <a:latin typeface="Arial" panose="020B0604020202020204" pitchFamily="34" charset="0"/>
              <a:ea typeface="宋体" panose="02010600030101010101" pitchFamily="2" charset="-122"/>
            </a:endParaRPr>
          </a:p>
        </p:txBody>
      </p:sp>
      <p:sp>
        <p:nvSpPr>
          <p:cNvPr id="27658" name="Rectangle 29"/>
          <p:cNvSpPr/>
          <p:nvPr/>
        </p:nvSpPr>
        <p:spPr>
          <a:xfrm>
            <a:off x="719138" y="2174875"/>
            <a:ext cx="2012950" cy="457200"/>
          </a:xfrm>
          <a:prstGeom prst="rect">
            <a:avLst/>
          </a:prstGeom>
          <a:noFill/>
          <a:ln w="9525">
            <a:noFill/>
          </a:ln>
        </p:spPr>
        <p:txBody>
          <a:bodyPr wrap="none" lIns="92075" tIns="46038" rIns="92075" bIns="46038">
            <a:spAutoFit/>
          </a:bodyPr>
          <a:p>
            <a:pPr marL="177800" indent="-177800" algn="ctr" eaLnBrk="0" hangingPunct="0"/>
            <a:r>
              <a:rPr lang="zh-CN" altLang="en-US" sz="2400" b="1" dirty="0">
                <a:solidFill>
                  <a:srgbClr val="FFFFFF"/>
                </a:solidFill>
                <a:latin typeface="Arial" panose="020B0604020202020204" pitchFamily="34" charset="0"/>
                <a:ea typeface="DotumChe" panose="020B0609000101010101" pitchFamily="49" charset="-127"/>
              </a:rPr>
              <a:t>梯队分层普查</a:t>
            </a:r>
            <a:endParaRPr lang="zh-CN" altLang="en-US" sz="2400" b="1" dirty="0">
              <a:solidFill>
                <a:srgbClr val="FFFFFF"/>
              </a:solidFill>
              <a:latin typeface="Arial" panose="020B0604020202020204" pitchFamily="34" charset="0"/>
              <a:ea typeface="DotumChe" panose="020B0609000101010101" pitchFamily="49" charset="-127"/>
            </a:endParaRPr>
          </a:p>
        </p:txBody>
      </p:sp>
      <p:pic>
        <p:nvPicPr>
          <p:cNvPr id="27659" name="Picture 158"/>
          <p:cNvPicPr>
            <a:picLocks noChangeAspect="1"/>
          </p:cNvPicPr>
          <p:nvPr/>
        </p:nvPicPr>
        <p:blipFill>
          <a:blip r:embed="rId4"/>
          <a:stretch>
            <a:fillRect/>
          </a:stretch>
        </p:blipFill>
        <p:spPr>
          <a:xfrm>
            <a:off x="5807075" y="2897188"/>
            <a:ext cx="2982913" cy="3916362"/>
          </a:xfrm>
          <a:prstGeom prst="rect">
            <a:avLst/>
          </a:prstGeom>
          <a:noFill/>
          <a:ln w="9525">
            <a:noFill/>
          </a:ln>
        </p:spPr>
      </p:pic>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Rectangle 2"/>
          <p:cNvSpPr>
            <a:spLocks noGrp="1"/>
          </p:cNvSpPr>
          <p:nvPr>
            <p:ph type="title"/>
          </p:nvPr>
        </p:nvSpPr>
        <p:spPr>
          <a:xfrm>
            <a:off x="0" y="0"/>
            <a:ext cx="8229600" cy="1143000"/>
          </a:xfrm>
        </p:spPr>
        <p:txBody>
          <a:bodyPr vert="horz" wrap="square" lIns="91440" tIns="45720" rIns="91440" bIns="45720" anchor="ctr"/>
          <a:p>
            <a:pPr eaLnBrk="1" hangingPunct="1"/>
            <a:r>
              <a:rPr lang="zh-CN" altLang="en-US" b="0" dirty="0">
                <a:solidFill>
                  <a:srgbClr val="FFFF00"/>
                </a:solidFill>
                <a:ea typeface="宋体" panose="02010600030101010101" pitchFamily="2" charset="-122"/>
              </a:rPr>
              <a:t>教师课堂教学新内功</a:t>
            </a:r>
            <a:endParaRPr lang="zh-CN" altLang="en-US" b="0" dirty="0">
              <a:solidFill>
                <a:srgbClr val="FFFF00"/>
              </a:solidFill>
              <a:ea typeface="宋体" panose="02010600030101010101" pitchFamily="2" charset="-122"/>
            </a:endParaRPr>
          </a:p>
        </p:txBody>
      </p:sp>
      <p:graphicFrame>
        <p:nvGraphicFramePr>
          <p:cNvPr id="45082" name="Group 26"/>
          <p:cNvGraphicFramePr>
            <a:graphicFrameLocks noGrp="1"/>
          </p:cNvGraphicFramePr>
          <p:nvPr>
            <p:ph idx="1"/>
          </p:nvPr>
        </p:nvGraphicFramePr>
        <p:xfrm>
          <a:off x="0" y="1131888"/>
          <a:ext cx="9144000" cy="5921375"/>
        </p:xfrm>
        <a:graphic>
          <a:graphicData uri="http://schemas.openxmlformats.org/drawingml/2006/table">
            <a:tbl>
              <a:tblPr/>
              <a:tblGrid>
                <a:gridCol w="1871663"/>
                <a:gridCol w="7272337"/>
              </a:tblGrid>
              <a:tr h="363538">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800" b="1"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rPr>
                        <a:t>课堂教学新内功</a:t>
                      </a:r>
                      <a:endParaRPr kumimoji="0" lang="zh-CN" altLang="en-US" sz="18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800" b="1"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rPr>
                        <a:t>具体表述</a:t>
                      </a:r>
                      <a:endParaRPr kumimoji="0" lang="zh-CN" altLang="en-US" sz="1800" b="1" i="0" u="none" strike="noStrike" cap="none" normalizeH="0" baseline="0" smtClean="0">
                        <a:ln>
                          <a:noFill/>
                        </a:ln>
                        <a:solidFill>
                          <a:srgbClr val="000000"/>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66925">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8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问题设计的</a:t>
                      </a:r>
                      <a:endParaRPr kumimoji="0" lang="zh-CN" altLang="en-US" sz="18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8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开放度</a:t>
                      </a:r>
                      <a:endPara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1800" b="1" i="0" u="none" strike="noStrike" cap="none" normalizeH="0" baseline="0" smtClean="0">
                          <a:ln>
                            <a:noFill/>
                          </a:ln>
                          <a:solidFill>
                            <a:srgbClr val="FF0000"/>
                          </a:solidFill>
                          <a:effectLst/>
                          <a:latin typeface="宋体" panose="02010600030101010101" pitchFamily="2" charset="-122"/>
                          <a:ea typeface="宋体" panose="02010600030101010101" pitchFamily="2" charset="-122"/>
                        </a:rPr>
                        <a:t>指向教学目标，设计开放性大问题和开放性活动</a:t>
                      </a:r>
                      <a:r>
                        <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（开放性</a:t>
                      </a:r>
                      <a:r>
                        <a:rPr kumimoji="0" lang="zh-CN" altLang="en-US" sz="16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不仅反映教师对每一个学生的关注，还要向学生的思维打开广度和深度的多条通道），</a:t>
                      </a:r>
                      <a:r>
                        <a:rPr kumimoji="0" lang="zh-CN" altLang="en-US" sz="16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rPr>
                        <a:t>提供多维、多向、多层互动的可能性。</a:t>
                      </a:r>
                      <a:endParaRPr kumimoji="0" lang="zh-CN" altLang="en-US" sz="16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1800" b="1" i="0" u="none" strike="noStrike" cap="none" normalizeH="0" baseline="0" smtClean="0">
                          <a:ln>
                            <a:noFill/>
                          </a:ln>
                          <a:solidFill>
                            <a:schemeClr val="accent2"/>
                          </a:solidFill>
                          <a:effectLst/>
                          <a:latin typeface="宋体" panose="02010600030101010101" pitchFamily="2" charset="-122"/>
                          <a:ea typeface="宋体" panose="02010600030101010101" pitchFamily="2" charset="-122"/>
                        </a:rPr>
                        <a:t>教学组织形式来体现教学重心的下放：</a:t>
                      </a:r>
                      <a:endParaRPr kumimoji="0" lang="zh-CN" altLang="en-US" sz="1800" b="1" i="0" u="none" strike="noStrike" cap="none" normalizeH="0" baseline="0" smtClean="0">
                        <a:ln>
                          <a:noFill/>
                        </a:ln>
                        <a:solidFill>
                          <a:schemeClr val="accent2"/>
                        </a:solidFill>
                        <a:effectLst/>
                        <a:latin typeface="宋体" panose="02010600030101010101" pitchFamily="2" charset="-122"/>
                        <a:ea typeface="宋体" panose="02010600030101010101" pitchFamily="2"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16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学生独立思考的时间和空间（个体参与）</a:t>
                      </a:r>
                      <a:endParaRPr kumimoji="0" lang="zh-CN" altLang="en-US" sz="16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16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资源捕捉与呈现后的小组讨论（群体参与）</a:t>
                      </a:r>
                      <a:endParaRPr kumimoji="0" lang="zh-CN" altLang="en-US" sz="16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16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小组讨论后的师生全班交流讨论（师生全体共同参与）</a:t>
                      </a:r>
                      <a:endParaRPr kumimoji="0" lang="zh-CN" altLang="en-US" sz="16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01775">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8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资源捕捉的</a:t>
                      </a:r>
                      <a:endParaRPr kumimoji="0" lang="zh-CN" altLang="en-US" sz="18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8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敏感度</a:t>
                      </a:r>
                      <a:endPara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1800" b="1" i="0" u="none" strike="noStrike" cap="none" normalizeH="0" baseline="0" smtClean="0">
                          <a:ln>
                            <a:noFill/>
                          </a:ln>
                          <a:solidFill>
                            <a:srgbClr val="FF0000"/>
                          </a:solidFill>
                          <a:effectLst/>
                          <a:latin typeface="宋体" panose="02010600030101010101" pitchFamily="2" charset="-122"/>
                          <a:ea typeface="宋体" panose="02010600030101010101" pitchFamily="2" charset="-122"/>
                        </a:rPr>
                        <a:t>准确把握全体学生的学习状态，</a:t>
                      </a:r>
                      <a:r>
                        <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对学生中产生的基础性资源作出敏锐的反应，为全体学生提供参与交流的平台的能力，呈现多维、多向、多层互动的丰富性。</a:t>
                      </a:r>
                      <a:endPar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1600" b="1" i="0" u="none" strike="noStrike" cap="none" normalizeH="0" baseline="0" smtClean="0">
                          <a:ln>
                            <a:noFill/>
                          </a:ln>
                          <a:solidFill>
                            <a:schemeClr val="accent2"/>
                          </a:solidFill>
                          <a:effectLst/>
                          <a:latin typeface="Arial" panose="020B0604020202020204" pitchFamily="34" charset="0"/>
                          <a:ea typeface="宋体" panose="02010600030101010101" pitchFamily="2" charset="-122"/>
                        </a:rPr>
                        <a:t>如何捕捉：</a:t>
                      </a:r>
                      <a:r>
                        <a:rPr kumimoji="0" lang="zh-CN" altLang="en-US" sz="16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要有关注学生状态的意识；要有学生样本采集的意识；</a:t>
                      </a:r>
                      <a:endParaRPr kumimoji="0" lang="zh-CN" altLang="en-US" sz="16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16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rPr>
                        <a:t>要有错误资源利用的意识；要有资源的价值判断意识。</a:t>
                      </a:r>
                      <a:endParaRPr kumimoji="0" lang="zh-CN" altLang="en-US" sz="16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49300">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8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资源处理的</a:t>
                      </a:r>
                      <a:endParaRPr kumimoji="0" lang="zh-CN" altLang="en-US" sz="18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8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整合力</a:t>
                      </a:r>
                      <a:endPara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根据现状捕捉针对性资源，</a:t>
                      </a:r>
                      <a:r>
                        <a:rPr kumimoji="0" lang="zh-CN" altLang="en-US" sz="1800" b="1" i="0" u="none" strike="noStrike" cap="none" normalizeH="0" baseline="0" smtClean="0">
                          <a:ln>
                            <a:noFill/>
                          </a:ln>
                          <a:solidFill>
                            <a:srgbClr val="FF0000"/>
                          </a:solidFill>
                          <a:effectLst/>
                          <a:latin typeface="宋体" panose="02010600030101010101" pitchFamily="2" charset="-122"/>
                          <a:ea typeface="宋体" panose="02010600030101010101" pitchFamily="2" charset="-122"/>
                        </a:rPr>
                        <a:t>在资源的处理过程中追求适切的集聚提升，</a:t>
                      </a:r>
                      <a:r>
                        <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体现多维、多向、多层互动的指向性。</a:t>
                      </a:r>
                      <a:endPara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38250">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8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过程互动的调控力</a:t>
                      </a:r>
                      <a:endPara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根据课堂中学生的现实状态，恰当的回应反馈与及时的过程拓展、归纳提炼，组织有效的互动，将学生的思维引向深入的能力，</a:t>
                      </a:r>
                      <a:r>
                        <a:rPr kumimoji="0" lang="zh-CN" altLang="en-US" sz="1800" b="1" i="0" u="none" strike="noStrike" cap="none" normalizeH="0" baseline="0" smtClean="0">
                          <a:ln>
                            <a:noFill/>
                          </a:ln>
                          <a:solidFill>
                            <a:srgbClr val="FF0000"/>
                          </a:solidFill>
                          <a:effectLst/>
                          <a:latin typeface="宋体" panose="02010600030101010101" pitchFamily="2" charset="-122"/>
                          <a:ea typeface="宋体" panose="02010600030101010101" pitchFamily="2" charset="-122"/>
                        </a:rPr>
                        <a:t>过程指导要实现静态的平铺到动态上升的转变</a:t>
                      </a:r>
                      <a:r>
                        <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rPr>
                        <a:t>。</a:t>
                      </a:r>
                      <a:endPar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3730" name="Picture 2"/>
          <p:cNvPicPr>
            <a:picLocks noChangeAspect="1"/>
          </p:cNvPicPr>
          <p:nvPr/>
        </p:nvPicPr>
        <p:blipFill>
          <a:blip r:embed="rId1"/>
          <a:stretch>
            <a:fillRect/>
          </a:stretch>
        </p:blipFill>
        <p:spPr>
          <a:xfrm>
            <a:off x="0" y="1212850"/>
            <a:ext cx="9144000" cy="5181600"/>
          </a:xfrm>
          <a:prstGeom prst="rect">
            <a:avLst/>
          </a:prstGeom>
          <a:noFill/>
          <a:ln w="9525">
            <a:noFill/>
          </a:ln>
        </p:spPr>
      </p:pic>
      <p:sp>
        <p:nvSpPr>
          <p:cNvPr id="29699" name="Rectangle 3"/>
          <p:cNvSpPr/>
          <p:nvPr/>
        </p:nvSpPr>
        <p:spPr>
          <a:xfrm>
            <a:off x="303213" y="358775"/>
            <a:ext cx="3427412" cy="646113"/>
          </a:xfrm>
          <a:prstGeom prst="rect">
            <a:avLst/>
          </a:prstGeom>
          <a:noFill/>
          <a:ln w="9525">
            <a:noFill/>
          </a:ln>
        </p:spPr>
        <p:txBody>
          <a:bodyPr wrap="none">
            <a:spAutoFit/>
          </a:bodyPr>
          <a:p>
            <a:r>
              <a:rPr lang="zh-CN" altLang="en-US" sz="3600" b="1" dirty="0">
                <a:solidFill>
                  <a:srgbClr val="FFFFFF"/>
                </a:solidFill>
                <a:latin typeface="Arial" panose="020B0604020202020204" pitchFamily="34" charset="0"/>
                <a:ea typeface="宋体" panose="02010600030101010101" pitchFamily="2" charset="-122"/>
              </a:rPr>
              <a:t>学生课堂新常规</a:t>
            </a:r>
            <a:endParaRPr lang="zh-CN" altLang="en-US" sz="3600" b="1" dirty="0">
              <a:solidFill>
                <a:srgbClr val="FFFFFF"/>
              </a:solidFill>
              <a:latin typeface="Arial" panose="020B0604020202020204" pitchFamily="34" charset="0"/>
              <a:ea typeface="宋体" panose="02010600030101010101" pitchFamily="2" charset="-12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73730"/>
                                        </p:tgtEl>
                                        <p:attrNameLst>
                                          <p:attrName>style.visibility</p:attrName>
                                        </p:attrNameLst>
                                      </p:cBhvr>
                                      <p:to>
                                        <p:strVal val="visible"/>
                                      </p:to>
                                    </p:set>
                                    <p:animEffect transition="in" filter="diamond(in)">
                                      <p:cBhvr>
                                        <p:cTn id="7" dur="1000"/>
                                        <p:tgtEl>
                                          <p:spTgt spid="737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WordArt 3"/>
          <p:cNvSpPr/>
          <p:nvPr/>
        </p:nvSpPr>
        <p:spPr>
          <a:xfrm>
            <a:off x="2857500" y="2971800"/>
            <a:ext cx="4156075" cy="1114425"/>
          </a:xfrm>
          <a:prstGeom prst="rect">
            <a:avLst/>
          </a:prstGeom>
        </p:spPr>
        <p:txBody>
          <a:bodyPr wrap="none" fromWordArt="1">
            <a:prstTxWarp prst="textPlain">
              <a:avLst>
                <a:gd name="adj" fmla="val 50000"/>
              </a:avLst>
            </a:prstTxWarp>
            <a:normAutofit/>
          </a:bodyPr>
          <a:p>
            <a:pPr algn="ctr"/>
            <a:r>
              <a:rPr lang="zh-CN" altLang="en-US" sz="3600">
                <a:solidFill>
                  <a:schemeClr val="tx2"/>
                </a:solidFill>
                <a:latin typeface="隶书" panose="02010509060101010101" charset="-122"/>
                <a:ea typeface="隶书" panose="02010509060101010101" charset="-122"/>
              </a:rPr>
              <a:t>谢 谢 ！</a:t>
            </a:r>
            <a:endParaRPr lang="zh-CN" altLang="en-US" sz="3600">
              <a:solidFill>
                <a:schemeClr val="tx2"/>
              </a:solidFill>
              <a:latin typeface="隶书" panose="02010509060101010101" charset="-122"/>
              <a:ea typeface="隶书" panose="02010509060101010101" charset="-122"/>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vert="horz" wrap="square" lIns="91440" tIns="45720" rIns="91440" bIns="45720" numCol="1" anchor="ctr"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4400" b="1" i="0" u="none" strike="noStrike" kern="0" cap="none" spc="0" normalizeH="0" baseline="0" noProof="0" smtClean="0">
                <a:ln>
                  <a:noFill/>
                </a:ln>
                <a:solidFill>
                  <a:srgbClr val="FFFFFF"/>
                </a:solidFill>
                <a:effectLst>
                  <a:outerShdw blurRad="38100" dist="38100" dir="2700000" algn="tl">
                    <a:srgbClr val="C0C0C0"/>
                  </a:outerShdw>
                </a:effectLst>
                <a:uLnTx/>
                <a:uFillTx/>
                <a:latin typeface="+mj-lt"/>
                <a:ea typeface="宋体" panose="02010600030101010101" pitchFamily="2" charset="-122"/>
                <a:cs typeface="+mj-cs"/>
              </a:rPr>
              <a:t>理念</a:t>
            </a:r>
            <a:endParaRPr kumimoji="0" lang="zh-CN" altLang="en-US" sz="4400" b="1" i="0" u="none" strike="noStrike" kern="0" cap="none" spc="0" normalizeH="0" baseline="0" noProof="0" smtClean="0">
              <a:ln>
                <a:noFill/>
              </a:ln>
              <a:solidFill>
                <a:srgbClr val="FFFFFF"/>
              </a:solidFill>
              <a:effectLst>
                <a:outerShdw blurRad="38100" dist="38100" dir="2700000" algn="tl">
                  <a:srgbClr val="C0C0C0"/>
                </a:outerShdw>
              </a:effectLst>
              <a:uLnTx/>
              <a:uFillTx/>
              <a:latin typeface="+mj-lt"/>
              <a:ea typeface="宋体" panose="02010600030101010101" pitchFamily="2" charset="-122"/>
              <a:cs typeface="+mj-cs"/>
            </a:endParaRPr>
          </a:p>
        </p:txBody>
      </p:sp>
      <p:sp>
        <p:nvSpPr>
          <p:cNvPr id="3" name="内容占位符 2"/>
          <p:cNvSpPr>
            <a:spLocks noGrp="1"/>
          </p:cNvSpPr>
          <p:nvPr>
            <p:ph idx="1"/>
          </p:nvPr>
        </p:nvSpPr>
        <p:spPr>
          <a:xfrm>
            <a:off x="285750" y="1285875"/>
            <a:ext cx="8572500" cy="4848225"/>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Tx/>
              <a:buSzTx/>
              <a:buFontTx/>
              <a:buNone/>
              <a:defRPr/>
            </a:pPr>
            <a:r>
              <a:rPr kumimoji="0" lang="en-US" altLang="zh-CN" sz="32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宋体" panose="02010600030101010101" pitchFamily="2" charset="-122"/>
                <a:cs typeface="+mn-cs"/>
              </a:rPr>
              <a:t>【</a:t>
            </a:r>
            <a:r>
              <a:rPr kumimoji="0" lang="zh-CN" altLang="en-US" sz="32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宋体" panose="02010600030101010101" pitchFamily="2" charset="-122"/>
                <a:cs typeface="+mn-cs"/>
              </a:rPr>
              <a:t>校训文化</a:t>
            </a:r>
            <a:r>
              <a:rPr kumimoji="0" lang="en-US" altLang="zh-CN" sz="32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宋体" panose="02010600030101010101" pitchFamily="2" charset="-122"/>
                <a:cs typeface="+mn-cs"/>
              </a:rPr>
              <a:t>】</a:t>
            </a:r>
            <a:r>
              <a:rPr kumimoji="0" lang="zh-CN" altLang="zh-CN" sz="3200" b="1" i="0" u="none" strike="noStrike" kern="0" cap="none" spc="0" normalizeH="0" baseline="0" noProof="0" smtClean="0">
                <a:ln>
                  <a:noFill/>
                </a:ln>
                <a:solidFill>
                  <a:srgbClr val="000000"/>
                </a:solidFill>
                <a:effectLst/>
                <a:uLnTx/>
                <a:uFillTx/>
                <a:latin typeface="+mn-lt"/>
                <a:ea typeface="宋体" panose="02010600030101010101" pitchFamily="2" charset="-122"/>
                <a:cs typeface="+mn-cs"/>
              </a:rPr>
              <a:t>向善向上，求真求新</a:t>
            </a:r>
            <a:endParaRPr kumimoji="0" lang="en-US" altLang="zh-CN" sz="32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宋体" panose="02010600030101010101" pitchFamily="2" charset="-122"/>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defRPr/>
            </a:pPr>
            <a:r>
              <a:rPr kumimoji="0" lang="en-US" altLang="zh-CN" sz="32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宋体" panose="02010600030101010101" pitchFamily="2" charset="-122"/>
                <a:cs typeface="+mn-cs"/>
              </a:rPr>
              <a:t>【</a:t>
            </a:r>
            <a:r>
              <a:rPr kumimoji="0" lang="zh-CN" altLang="en-US" sz="32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宋体" panose="02010600030101010101" pitchFamily="2" charset="-122"/>
                <a:cs typeface="+mn-cs"/>
              </a:rPr>
              <a:t>办学理念</a:t>
            </a:r>
            <a:r>
              <a:rPr kumimoji="0" lang="en-US" altLang="zh-CN" sz="32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宋体" panose="02010600030101010101" pitchFamily="2" charset="-122"/>
                <a:cs typeface="+mn-cs"/>
              </a:rPr>
              <a:t>】</a:t>
            </a:r>
            <a:r>
              <a:rPr kumimoji="0" lang="zh-CN" altLang="zh-CN" sz="32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宋体" panose="02010600030101010101" pitchFamily="2" charset="-122"/>
                <a:cs typeface="+mn-cs"/>
              </a:rPr>
              <a:t>至善求真</a:t>
            </a:r>
            <a:r>
              <a:rPr kumimoji="0" lang="zh-CN" altLang="en-US" sz="32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宋体" panose="02010600030101010101" pitchFamily="2" charset="-122"/>
                <a:cs typeface="+mn-cs"/>
              </a:rPr>
              <a:t>，</a:t>
            </a:r>
            <a:r>
              <a:rPr lang="zh-CN" altLang="en-US" noProof="0" smtClean="0">
                <a:ln>
                  <a:noFill/>
                </a:ln>
                <a:effectLst>
                  <a:outerShdw blurRad="38100" dist="38100" dir="2700000" algn="tl">
                    <a:srgbClr val="C0C0C0"/>
                  </a:outerShdw>
                </a:effectLst>
                <a:uLnTx/>
                <a:uFillTx/>
                <a:ea typeface="宋体" panose="02010600030101010101" pitchFamily="2" charset="-122"/>
                <a:sym typeface="+mn-ea"/>
              </a:rPr>
              <a:t>适性扬才</a:t>
            </a:r>
            <a:endParaRPr kumimoji="0" lang="en-US" altLang="zh-CN" sz="32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宋体" panose="02010600030101010101" pitchFamily="2" charset="-122"/>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defRPr/>
            </a:pPr>
            <a:r>
              <a:rPr kumimoji="0" lang="en-US" altLang="zh-CN" sz="32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宋体" panose="02010600030101010101" pitchFamily="2" charset="-122"/>
                <a:cs typeface="+mn-cs"/>
              </a:rPr>
              <a:t>【</a:t>
            </a:r>
            <a:r>
              <a:rPr kumimoji="0" lang="zh-CN" altLang="en-US" sz="32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宋体" panose="02010600030101010101" pitchFamily="2" charset="-122"/>
                <a:cs typeface="+mn-cs"/>
              </a:rPr>
              <a:t>战略定位</a:t>
            </a:r>
            <a:r>
              <a:rPr kumimoji="0" lang="en-US" altLang="zh-CN" sz="32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宋体" panose="02010600030101010101" pitchFamily="2" charset="-122"/>
                <a:cs typeface="+mn-cs"/>
              </a:rPr>
              <a:t>】</a:t>
            </a:r>
            <a:r>
              <a:rPr kumimoji="0" lang="zh-CN" altLang="zh-CN" sz="3200" b="0" i="0" u="none" strike="noStrike" kern="0" cap="none" spc="0" normalizeH="0" baseline="0" noProof="0" smtClean="0">
                <a:ln>
                  <a:noFill/>
                </a:ln>
                <a:solidFill>
                  <a:srgbClr val="000000"/>
                </a:solidFill>
                <a:effectLst/>
                <a:uLnTx/>
                <a:uFillTx/>
                <a:latin typeface="+mn-lt"/>
                <a:ea typeface="宋体" panose="02010600030101010101" pitchFamily="2" charset="-122"/>
                <a:cs typeface="+mn-cs"/>
              </a:rPr>
              <a:t>将学校建设成一所向善向上、求真求新，具有国际视野的优质品牌学校，使学校在后三年中基本实现现代化整体转型性变革。 </a:t>
            </a:r>
            <a:endParaRPr kumimoji="0" lang="en-US" altLang="zh-CN" sz="32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宋体" panose="02010600030101010101" pitchFamily="2" charset="-122"/>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defRPr/>
            </a:pPr>
            <a:r>
              <a:rPr kumimoji="0" lang="en-US" altLang="zh-CN" sz="32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宋体" panose="02010600030101010101" pitchFamily="2" charset="-122"/>
                <a:cs typeface="+mn-cs"/>
              </a:rPr>
              <a:t>【</a:t>
            </a:r>
            <a:r>
              <a:rPr kumimoji="0" lang="zh-CN" altLang="en-US" sz="32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宋体" panose="02010600030101010101" pitchFamily="2" charset="-122"/>
                <a:cs typeface="+mn-cs"/>
              </a:rPr>
              <a:t>培养目标</a:t>
            </a:r>
            <a:r>
              <a:rPr kumimoji="0" lang="en-US" altLang="zh-CN" sz="32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宋体" panose="02010600030101010101" pitchFamily="2" charset="-122"/>
                <a:cs typeface="+mn-cs"/>
              </a:rPr>
              <a:t>】</a:t>
            </a:r>
            <a:r>
              <a:rPr kumimoji="0" lang="zh-CN" altLang="zh-CN" sz="3200" b="0" i="0" u="none" strike="noStrike" kern="0" cap="none" spc="0" normalizeH="0" baseline="0" noProof="0" smtClean="0">
                <a:ln>
                  <a:noFill/>
                </a:ln>
                <a:solidFill>
                  <a:srgbClr val="000000"/>
                </a:solidFill>
                <a:effectLst/>
                <a:uLnTx/>
                <a:uFillTx/>
                <a:latin typeface="+mn-lt"/>
                <a:ea typeface="宋体" panose="02010600030101010101" pitchFamily="2" charset="-122"/>
                <a:cs typeface="+mn-cs"/>
              </a:rPr>
              <a:t>培养“</a:t>
            </a:r>
            <a:r>
              <a:rPr kumimoji="0" lang="zh-CN" altLang="zh-CN" sz="3200" b="0" i="0" u="none" strike="noStrike" kern="0" cap="none" spc="0" normalizeH="0" baseline="0" noProof="0" smtClean="0">
                <a:ln>
                  <a:noFill/>
                </a:ln>
                <a:solidFill>
                  <a:srgbClr val="FF0000"/>
                </a:solidFill>
                <a:effectLst/>
                <a:uLnTx/>
                <a:uFillTx/>
                <a:latin typeface="+mn-lt"/>
                <a:ea typeface="宋体" panose="02010600030101010101" pitchFamily="2" charset="-122"/>
                <a:cs typeface="+mn-cs"/>
              </a:rPr>
              <a:t>上善明真、健美智创</a:t>
            </a:r>
            <a:r>
              <a:rPr kumimoji="0" lang="zh-CN" altLang="zh-CN" sz="3200" b="0" i="0" u="none" strike="noStrike" kern="0" cap="none" spc="0" normalizeH="0" baseline="0" noProof="0" smtClean="0">
                <a:ln>
                  <a:noFill/>
                </a:ln>
                <a:solidFill>
                  <a:srgbClr val="000000"/>
                </a:solidFill>
                <a:effectLst/>
                <a:uLnTx/>
                <a:uFillTx/>
                <a:latin typeface="+mn-lt"/>
                <a:ea typeface="宋体" panose="02010600030101010101" pitchFamily="2" charset="-122"/>
                <a:cs typeface="+mn-cs"/>
              </a:rPr>
              <a:t>”的现代薛小人</a:t>
            </a:r>
            <a:endParaRPr kumimoji="0" lang="en-US" altLang="zh-CN" sz="3200" b="1" i="0" u="none" strike="noStrike" kern="0" cap="none" spc="0" normalizeH="0" baseline="0" noProof="0" smtClean="0">
              <a:ln>
                <a:noFill/>
              </a:ln>
              <a:solidFill>
                <a:srgbClr val="FF0000"/>
              </a:solidFill>
              <a:effectLst>
                <a:outerShdw blurRad="38100" dist="38100" dir="2700000" algn="tl">
                  <a:srgbClr val="C0C0C0"/>
                </a:outerShdw>
              </a:effectLst>
              <a:uLnTx/>
              <a:uFillTx/>
              <a:latin typeface="+mn-lt"/>
              <a:ea typeface="宋体" panose="02010600030101010101" pitchFamily="2" charset="-122"/>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defRPr/>
            </a:pPr>
            <a:r>
              <a:rPr kumimoji="0" lang="en-US" altLang="zh-CN" sz="32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宋体" panose="02010600030101010101" pitchFamily="2" charset="-122"/>
                <a:cs typeface="+mn-cs"/>
              </a:rPr>
              <a:t>【</a:t>
            </a:r>
            <a:r>
              <a:rPr kumimoji="0" lang="zh-CN" altLang="en-US" sz="32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宋体" panose="02010600030101010101" pitchFamily="2" charset="-122"/>
                <a:cs typeface="+mn-cs"/>
              </a:rPr>
              <a:t>课程目标</a:t>
            </a:r>
            <a:r>
              <a:rPr kumimoji="0" lang="en-US" altLang="zh-CN" sz="32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宋体" panose="02010600030101010101" pitchFamily="2" charset="-122"/>
                <a:cs typeface="+mn-cs"/>
              </a:rPr>
              <a:t>】</a:t>
            </a:r>
            <a:r>
              <a:rPr kumimoji="0" lang="zh-CN" altLang="en-US" sz="3200" b="1" i="0" u="none" strike="noStrike" kern="0" cap="none" spc="0" normalizeH="0" baseline="0" noProof="0" smtClean="0">
                <a:ln>
                  <a:noFill/>
                </a:ln>
                <a:solidFill>
                  <a:srgbClr val="FF0000"/>
                </a:solidFill>
                <a:effectLst>
                  <a:outerShdw blurRad="38100" dist="38100" dir="2700000" algn="tl">
                    <a:srgbClr val="C0C0C0"/>
                  </a:outerShdw>
                </a:effectLst>
                <a:uLnTx/>
                <a:uFillTx/>
                <a:latin typeface="+mn-lt"/>
                <a:ea typeface="宋体" panose="02010600030101010101" pitchFamily="2" charset="-122"/>
                <a:cs typeface="+mn-cs"/>
              </a:rPr>
              <a:t>注重学生品性养成，夯实学生基础素养，重视学生学力提升</a:t>
            </a:r>
            <a:endParaRPr kumimoji="0" lang="zh-CN" altLang="en-US" sz="3200" b="1" i="0" u="none" strike="noStrike" kern="0" cap="none" spc="0" normalizeH="0" baseline="0" noProof="0" smtClean="0">
              <a:ln>
                <a:noFill/>
              </a:ln>
              <a:solidFill>
                <a:srgbClr val="FF0000"/>
              </a:solidFill>
              <a:effectLst>
                <a:outerShdw blurRad="38100" dist="38100" dir="2700000" algn="tl">
                  <a:srgbClr val="C0C0C0"/>
                </a:outerShdw>
              </a:effectLst>
              <a:uLnTx/>
              <a:uFillTx/>
              <a:latin typeface="+mn-lt"/>
              <a:ea typeface="宋体" panose="02010600030101010101" pitchFamily="2" charset="-122"/>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 name="Group 21"/>
          <p:cNvGrpSpPr/>
          <p:nvPr/>
        </p:nvGrpSpPr>
        <p:grpSpPr>
          <a:xfrm>
            <a:off x="500063" y="1257300"/>
            <a:ext cx="3513137" cy="701675"/>
            <a:chOff x="565" y="905"/>
            <a:chExt cx="2213" cy="442"/>
          </a:xfrm>
        </p:grpSpPr>
        <p:grpSp>
          <p:nvGrpSpPr>
            <p:cNvPr id="6174" name="Group 22"/>
            <p:cNvGrpSpPr/>
            <p:nvPr/>
          </p:nvGrpSpPr>
          <p:grpSpPr>
            <a:xfrm>
              <a:off x="612" y="914"/>
              <a:ext cx="2050" cy="314"/>
              <a:chOff x="720" y="1392"/>
              <a:chExt cx="4058" cy="480"/>
            </a:xfrm>
          </p:grpSpPr>
          <p:sp>
            <p:nvSpPr>
              <p:cNvPr id="6178" name="AutoShape 23"/>
              <p:cNvSpPr/>
              <p:nvPr/>
            </p:nvSpPr>
            <p:spPr>
              <a:xfrm>
                <a:off x="720" y="1392"/>
                <a:ext cx="4058" cy="480"/>
              </a:xfrm>
              <a:prstGeom prst="roundRect">
                <a:avLst>
                  <a:gd name="adj" fmla="val 17509"/>
                </a:avLst>
              </a:prstGeom>
              <a:solidFill>
                <a:srgbClr val="518CD3"/>
              </a:solidFill>
              <a:ln w="9525">
                <a:noFill/>
              </a:ln>
            </p:spPr>
            <p:txBody>
              <a:bodyPr wrap="none" anchor="ctr"/>
              <a:p>
                <a:endParaRPr lang="zh-CN" altLang="en-US" dirty="0">
                  <a:latin typeface="Arial" panose="020B0604020202020204" pitchFamily="34" charset="0"/>
                  <a:ea typeface="宋体" panose="02010600030101010101" pitchFamily="2" charset="-122"/>
                </a:endParaRPr>
              </a:p>
            </p:txBody>
          </p:sp>
          <p:grpSp>
            <p:nvGrpSpPr>
              <p:cNvPr id="6179" name="Group 24"/>
              <p:cNvGrpSpPr/>
              <p:nvPr/>
            </p:nvGrpSpPr>
            <p:grpSpPr>
              <a:xfrm>
                <a:off x="730" y="1407"/>
                <a:ext cx="4043" cy="444"/>
                <a:chOff x="744" y="1407"/>
                <a:chExt cx="3988" cy="444"/>
              </a:xfrm>
            </p:grpSpPr>
            <p:sp>
              <p:nvSpPr>
                <p:cNvPr id="141337" name="AutoShape 25"/>
                <p:cNvSpPr>
                  <a:spLocks noChangeArrowheads="1"/>
                </p:cNvSpPr>
                <p:nvPr/>
              </p:nvSpPr>
              <p:spPr bwMode="gray">
                <a:xfrm>
                  <a:off x="744" y="1736"/>
                  <a:ext cx="3981" cy="115"/>
                </a:xfrm>
                <a:prstGeom prst="roundRect">
                  <a:avLst>
                    <a:gd name="adj" fmla="val 50000"/>
                  </a:avLst>
                </a:prstGeom>
                <a:gradFill rotWithShape="1">
                  <a:gsLst>
                    <a:gs pos="0">
                      <a:schemeClr val="accent1">
                        <a:alpha val="0"/>
                      </a:schemeClr>
                    </a:gs>
                    <a:gs pos="100000">
                      <a:schemeClr val="accent1">
                        <a:gamma/>
                        <a:tint val="0"/>
                        <a:invGamma/>
                      </a:schemeClr>
                    </a:gs>
                  </a:gsLst>
                  <a:lin ang="540000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41338" name="AutoShape 26"/>
                <p:cNvSpPr>
                  <a:spLocks noChangeArrowheads="1"/>
                </p:cNvSpPr>
                <p:nvPr/>
              </p:nvSpPr>
              <p:spPr bwMode="gray">
                <a:xfrm>
                  <a:off x="744" y="1407"/>
                  <a:ext cx="3981" cy="115"/>
                </a:xfrm>
                <a:prstGeom prst="roundRect">
                  <a:avLst>
                    <a:gd name="adj" fmla="val 50000"/>
                  </a:avLst>
                </a:prstGeom>
                <a:gradFill rotWithShape="1">
                  <a:gsLst>
                    <a:gs pos="0">
                      <a:schemeClr val="accent1">
                        <a:gamma/>
                        <a:tint val="0"/>
                        <a:invGamma/>
                      </a:schemeClr>
                    </a:gs>
                    <a:gs pos="100000">
                      <a:schemeClr val="accent1">
                        <a:alpha val="0"/>
                      </a:schemeClr>
                    </a:gs>
                  </a:gsLst>
                  <a:lin ang="540000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sp>
          <p:nvSpPr>
            <p:cNvPr id="6175" name="Text Box 27"/>
            <p:cNvSpPr txBox="1"/>
            <p:nvPr/>
          </p:nvSpPr>
          <p:spPr>
            <a:xfrm>
              <a:off x="600" y="944"/>
              <a:ext cx="2178" cy="250"/>
            </a:xfrm>
            <a:prstGeom prst="rect">
              <a:avLst/>
            </a:prstGeom>
            <a:noFill/>
            <a:ln w="9525">
              <a:noFill/>
            </a:ln>
          </p:spPr>
          <p:txBody>
            <a:bodyPr>
              <a:spAutoFit/>
            </a:bodyPr>
            <a:p>
              <a:pPr marL="457200" indent="-457200" algn="ctr">
                <a:spcBef>
                  <a:spcPct val="50000"/>
                </a:spcBef>
                <a:buClr>
                  <a:schemeClr val="tx1"/>
                </a:buClr>
              </a:pPr>
              <a:r>
                <a:rPr lang="zh-CN" altLang="en-US" sz="2000" b="1" dirty="0">
                  <a:solidFill>
                    <a:srgbClr val="FFFFFF"/>
                  </a:solidFill>
                  <a:latin typeface="黑体" panose="02010609060101010101" pitchFamily="49" charset="-122"/>
                  <a:ea typeface="黑体" panose="02010609060101010101" pitchFamily="49" charset="-122"/>
                </a:rPr>
                <a:t>优化目标</a:t>
              </a:r>
              <a:endParaRPr lang="en-US" altLang="zh-CN" sz="2000" b="1" dirty="0">
                <a:solidFill>
                  <a:srgbClr val="FFFFFF"/>
                </a:solidFill>
                <a:latin typeface="黑体" panose="02010609060101010101" pitchFamily="49" charset="-122"/>
                <a:ea typeface="黑体" panose="02010609060101010101" pitchFamily="49" charset="-122"/>
              </a:endParaRPr>
            </a:p>
          </p:txBody>
        </p:sp>
        <p:pic>
          <p:nvPicPr>
            <p:cNvPr id="6176" name="Picture 28" descr="1"/>
            <p:cNvPicPr>
              <a:picLocks noChangeAspect="1"/>
            </p:cNvPicPr>
            <p:nvPr/>
          </p:nvPicPr>
          <p:blipFill>
            <a:blip r:embed="rId1">
              <a:lum bright="-6000" contrast="24000"/>
            </a:blip>
            <a:srcRect l="42606" t="64474" r="19473"/>
            <a:stretch>
              <a:fillRect/>
            </a:stretch>
          </p:blipFill>
          <p:spPr>
            <a:xfrm>
              <a:off x="565" y="905"/>
              <a:ext cx="369" cy="442"/>
            </a:xfrm>
            <a:prstGeom prst="rect">
              <a:avLst/>
            </a:prstGeom>
            <a:noFill/>
            <a:ln w="9525">
              <a:noFill/>
            </a:ln>
          </p:spPr>
        </p:pic>
        <p:sp>
          <p:nvSpPr>
            <p:cNvPr id="6177" name="Text Box 29"/>
            <p:cNvSpPr txBox="1"/>
            <p:nvPr/>
          </p:nvSpPr>
          <p:spPr>
            <a:xfrm>
              <a:off x="691" y="942"/>
              <a:ext cx="240" cy="231"/>
            </a:xfrm>
            <a:prstGeom prst="rect">
              <a:avLst/>
            </a:prstGeom>
            <a:noFill/>
            <a:ln w="9525">
              <a:noFill/>
            </a:ln>
          </p:spPr>
          <p:txBody>
            <a:bodyPr>
              <a:spAutoFit/>
            </a:bodyPr>
            <a:p>
              <a:pPr algn="ctr">
                <a:spcBef>
                  <a:spcPct val="50000"/>
                </a:spcBef>
              </a:pPr>
              <a:r>
                <a:rPr lang="en-US" altLang="zh-CN" b="1" dirty="0">
                  <a:solidFill>
                    <a:srgbClr val="FFFFFF"/>
                  </a:solidFill>
                  <a:latin typeface="Arial" panose="020B0604020202020204" pitchFamily="34" charset="0"/>
                  <a:ea typeface="宋体" panose="02010600030101010101" pitchFamily="2" charset="-122"/>
                </a:rPr>
                <a:t>1</a:t>
              </a:r>
              <a:endParaRPr lang="en-US" altLang="zh-CN" b="1" dirty="0">
                <a:solidFill>
                  <a:srgbClr val="FFFFFF"/>
                </a:solidFill>
                <a:latin typeface="Arial" panose="020B0604020202020204" pitchFamily="34" charset="0"/>
                <a:ea typeface="宋体" panose="02010600030101010101" pitchFamily="2" charset="-122"/>
              </a:endParaRPr>
            </a:p>
          </p:txBody>
        </p:sp>
      </p:grpSp>
      <p:grpSp>
        <p:nvGrpSpPr>
          <p:cNvPr id="5" name="Group 50"/>
          <p:cNvGrpSpPr/>
          <p:nvPr/>
        </p:nvGrpSpPr>
        <p:grpSpPr>
          <a:xfrm>
            <a:off x="1295400" y="1976438"/>
            <a:ext cx="5391150" cy="514350"/>
            <a:chOff x="1044" y="1653"/>
            <a:chExt cx="3012" cy="286"/>
          </a:xfrm>
        </p:grpSpPr>
        <p:sp>
          <p:nvSpPr>
            <p:cNvPr id="6172" name="AutoShape 43"/>
            <p:cNvSpPr/>
            <p:nvPr/>
          </p:nvSpPr>
          <p:spPr>
            <a:xfrm>
              <a:off x="1044" y="1653"/>
              <a:ext cx="2907" cy="286"/>
            </a:xfrm>
            <a:prstGeom prst="roundRect">
              <a:avLst>
                <a:gd name="adj" fmla="val 16667"/>
              </a:avLst>
            </a:prstGeom>
            <a:solidFill>
              <a:srgbClr val="FFFFFF">
                <a:alpha val="89803"/>
              </a:srgbClr>
            </a:solidFill>
            <a:ln w="28575" cap="flat" cmpd="sng">
              <a:solidFill>
                <a:srgbClr val="009900"/>
              </a:solidFill>
              <a:prstDash val="solid"/>
              <a:headEnd type="none" w="med" len="med"/>
              <a:tailEnd type="none" w="med" len="med"/>
            </a:ln>
          </p:spPr>
          <p:txBody>
            <a:bodyPr wrap="none" anchor="ctr"/>
            <a:p>
              <a:endParaRPr lang="zh-CN" altLang="en-US" dirty="0">
                <a:latin typeface="Arial" panose="020B0604020202020204" pitchFamily="34" charset="0"/>
                <a:ea typeface="宋体" panose="02010600030101010101" pitchFamily="2" charset="-122"/>
              </a:endParaRPr>
            </a:p>
          </p:txBody>
        </p:sp>
        <p:sp>
          <p:nvSpPr>
            <p:cNvPr id="6173" name="Text Box 31"/>
            <p:cNvSpPr txBox="1"/>
            <p:nvPr/>
          </p:nvSpPr>
          <p:spPr>
            <a:xfrm>
              <a:off x="1158" y="1662"/>
              <a:ext cx="2898" cy="221"/>
            </a:xfrm>
            <a:prstGeom prst="rect">
              <a:avLst/>
            </a:prstGeom>
            <a:noFill/>
            <a:ln w="9525">
              <a:noFill/>
            </a:ln>
          </p:spPr>
          <p:txBody>
            <a:bodyPr>
              <a:spAutoFit/>
            </a:bodyPr>
            <a:p>
              <a:pPr>
                <a:spcBef>
                  <a:spcPct val="50000"/>
                </a:spcBef>
              </a:pPr>
              <a:r>
                <a:rPr lang="zh-CN" altLang="en-US" sz="2000" b="1" dirty="0">
                  <a:solidFill>
                    <a:srgbClr val="B11B0F"/>
                  </a:solidFill>
                  <a:latin typeface="黑体" panose="02010609060101010101" pitchFamily="49" charset="-122"/>
                  <a:ea typeface="黑体" panose="02010609060101010101" pitchFamily="49" charset="-122"/>
                </a:rPr>
                <a:t>教学设计强调目标贴切，具有成长预设。</a:t>
              </a:r>
              <a:endParaRPr lang="zh-CN" altLang="en-US" sz="2000" b="1" dirty="0">
                <a:solidFill>
                  <a:srgbClr val="B11B0F"/>
                </a:solidFill>
                <a:latin typeface="黑体" panose="02010609060101010101" pitchFamily="49" charset="-122"/>
                <a:ea typeface="黑体" panose="02010609060101010101" pitchFamily="49" charset="-122"/>
              </a:endParaRPr>
            </a:p>
          </p:txBody>
        </p:sp>
      </p:grpSp>
      <p:grpSp>
        <p:nvGrpSpPr>
          <p:cNvPr id="6" name="Group 120"/>
          <p:cNvGrpSpPr/>
          <p:nvPr/>
        </p:nvGrpSpPr>
        <p:grpSpPr>
          <a:xfrm>
            <a:off x="1322388" y="2673350"/>
            <a:ext cx="5773737" cy="1622425"/>
            <a:chOff x="1511" y="2788"/>
            <a:chExt cx="3133" cy="1022"/>
          </a:xfrm>
        </p:grpSpPr>
        <p:sp>
          <p:nvSpPr>
            <p:cNvPr id="6169" name="AutoShape 115"/>
            <p:cNvSpPr/>
            <p:nvPr/>
          </p:nvSpPr>
          <p:spPr>
            <a:xfrm>
              <a:off x="1677" y="2890"/>
              <a:ext cx="2967" cy="920"/>
            </a:xfrm>
            <a:prstGeom prst="roundRect">
              <a:avLst>
                <a:gd name="adj" fmla="val 16667"/>
              </a:avLst>
            </a:prstGeom>
            <a:noFill/>
            <a:ln w="28575" cap="flat" cmpd="sng">
              <a:solidFill>
                <a:schemeClr val="bg2"/>
              </a:solidFill>
              <a:prstDash val="solid"/>
              <a:headEnd type="none" w="med" len="med"/>
              <a:tailEnd type="none" w="med" len="med"/>
            </a:ln>
          </p:spPr>
          <p:txBody>
            <a:bodyPr wrap="none" anchor="ctr"/>
            <a:p>
              <a:endParaRPr lang="zh-CN" altLang="en-US" dirty="0">
                <a:latin typeface="Arial" panose="020B0604020202020204" pitchFamily="34" charset="0"/>
                <a:ea typeface="宋体" panose="02010600030101010101" pitchFamily="2" charset="-122"/>
              </a:endParaRPr>
            </a:p>
          </p:txBody>
        </p:sp>
        <p:pic>
          <p:nvPicPr>
            <p:cNvPr id="6170" name="Picture 117" descr="YG_circle001"/>
            <p:cNvPicPr>
              <a:picLocks noChangeAspect="1"/>
            </p:cNvPicPr>
            <p:nvPr/>
          </p:nvPicPr>
          <p:blipFill>
            <a:blip r:embed="rId2"/>
            <a:stretch>
              <a:fillRect/>
            </a:stretch>
          </p:blipFill>
          <p:spPr>
            <a:xfrm>
              <a:off x="1511" y="2788"/>
              <a:ext cx="380" cy="380"/>
            </a:xfrm>
            <a:prstGeom prst="rect">
              <a:avLst/>
            </a:prstGeom>
            <a:noFill/>
            <a:ln w="9525">
              <a:noFill/>
            </a:ln>
          </p:spPr>
        </p:pic>
        <p:sp>
          <p:nvSpPr>
            <p:cNvPr id="6171" name="Text Box 119"/>
            <p:cNvSpPr txBox="1"/>
            <p:nvPr/>
          </p:nvSpPr>
          <p:spPr>
            <a:xfrm>
              <a:off x="1986" y="2958"/>
              <a:ext cx="2436" cy="808"/>
            </a:xfrm>
            <a:prstGeom prst="rect">
              <a:avLst/>
            </a:prstGeom>
            <a:noFill/>
            <a:ln w="9525">
              <a:noFill/>
            </a:ln>
          </p:spPr>
          <p:txBody>
            <a:bodyPr>
              <a:spAutoFit/>
            </a:bodyPr>
            <a:p>
              <a:pPr>
                <a:lnSpc>
                  <a:spcPct val="130000"/>
                </a:lnSpc>
                <a:spcBef>
                  <a:spcPct val="50000"/>
                </a:spcBef>
              </a:pPr>
              <a:r>
                <a:rPr lang="zh-CN" altLang="en-US" sz="2000" dirty="0">
                  <a:solidFill>
                    <a:srgbClr val="000000"/>
                  </a:solidFill>
                  <a:latin typeface="Arial" panose="020B0604020202020204" pitchFamily="34" charset="0"/>
                  <a:ea typeface="黑体" panose="02010609060101010101" pitchFamily="49" charset="-122"/>
                </a:rPr>
                <a:t>一是整体策划教学长程的总体目标。二是递进设计教学长程的阶段目标。三是量身定制弹性的具体课时目标。</a:t>
              </a:r>
              <a:r>
                <a:rPr lang="zh-CN" altLang="en-US" dirty="0">
                  <a:latin typeface="Arial" panose="020B0604020202020204" pitchFamily="34" charset="0"/>
                  <a:ea typeface="宋体" panose="02010600030101010101" pitchFamily="2" charset="-122"/>
                </a:rPr>
                <a:t> </a:t>
              </a:r>
              <a:endParaRPr lang="zh-CN" altLang="en-US" dirty="0">
                <a:latin typeface="Arial" panose="020B0604020202020204" pitchFamily="34" charset="0"/>
                <a:ea typeface="宋体" panose="02010600030101010101" pitchFamily="2" charset="-122"/>
              </a:endParaRPr>
            </a:p>
          </p:txBody>
        </p:sp>
      </p:grpSp>
      <p:sp>
        <p:nvSpPr>
          <p:cNvPr id="6149" name="WordArt 122"/>
          <p:cNvSpPr>
            <a:spLocks noTextEdit="1"/>
          </p:cNvSpPr>
          <p:nvPr/>
        </p:nvSpPr>
        <p:spPr>
          <a:xfrm>
            <a:off x="344488" y="495300"/>
            <a:ext cx="1792287" cy="355600"/>
          </a:xfrm>
          <a:prstGeom prst="rect">
            <a:avLst/>
          </a:prstGeom>
        </p:spPr>
        <p:txBody>
          <a:bodyPr wrap="none" fromWordArt="1">
            <a:prstTxWarp prst="textPlain">
              <a:avLst>
                <a:gd name="adj" fmla="val 50000"/>
              </a:avLst>
            </a:prstTxWarp>
            <a:normAutofit/>
          </a:bodyPr>
          <a:p>
            <a:pPr algn="ctr" eaLnBrk="0" hangingPunct="0"/>
            <a:r>
              <a:rPr lang="zh-CN" altLang="en-US" sz="2400">
                <a:solidFill>
                  <a:srgbClr val="FFFFFF"/>
                </a:solidFill>
                <a:latin typeface="黑体" panose="02010609060101010101" pitchFamily="49" charset="-122"/>
                <a:ea typeface="黑体" panose="02010609060101010101" pitchFamily="49" charset="-122"/>
              </a:rPr>
              <a:t>备课结构</a:t>
            </a:r>
            <a:endParaRPr lang="zh-CN" altLang="en-US" sz="2400">
              <a:solidFill>
                <a:srgbClr val="FFFFFF"/>
              </a:solidFill>
              <a:latin typeface="黑体" panose="02010609060101010101" pitchFamily="49" charset="-122"/>
              <a:ea typeface="黑体" panose="02010609060101010101" pitchFamily="49" charset="-122"/>
            </a:endParaRPr>
          </a:p>
        </p:txBody>
      </p:sp>
      <p:sp>
        <p:nvSpPr>
          <p:cNvPr id="6150" name="Rectangle 142"/>
          <p:cNvSpPr/>
          <p:nvPr/>
        </p:nvSpPr>
        <p:spPr>
          <a:xfrm>
            <a:off x="0" y="0"/>
            <a:ext cx="9144000" cy="457200"/>
          </a:xfrm>
          <a:prstGeom prst="rect">
            <a:avLst/>
          </a:prstGeom>
          <a:noFill/>
          <a:ln w="9525">
            <a:noFill/>
          </a:ln>
        </p:spPr>
        <p:txBody>
          <a:bodyPr wrap="none" anchor="ctr">
            <a:spAutoFit/>
          </a:bodyPr>
          <a:p>
            <a:endParaRPr lang="zh-CN" altLang="en-US" dirty="0">
              <a:latin typeface="Arial" panose="020B0604020202020204" pitchFamily="34" charset="0"/>
              <a:ea typeface="宋体" panose="02010600030101010101" pitchFamily="2" charset="-122"/>
            </a:endParaRPr>
          </a:p>
        </p:txBody>
      </p:sp>
      <p:graphicFrame>
        <p:nvGraphicFramePr>
          <p:cNvPr id="33" name="表格 32"/>
          <p:cNvGraphicFramePr>
            <a:graphicFrameLocks noGrp="1"/>
          </p:cNvGraphicFramePr>
          <p:nvPr/>
        </p:nvGraphicFramePr>
        <p:xfrm>
          <a:off x="1752600" y="4610100"/>
          <a:ext cx="5162550" cy="1463675"/>
        </p:xfrm>
        <a:graphic>
          <a:graphicData uri="http://schemas.openxmlformats.org/drawingml/2006/table">
            <a:tbl>
              <a:tblPr/>
              <a:tblGrid>
                <a:gridCol w="556655"/>
                <a:gridCol w="1854686"/>
                <a:gridCol w="2033713"/>
                <a:gridCol w="717495"/>
              </a:tblGrid>
              <a:tr h="388620">
                <a:tc rowSpan="3">
                  <a:txBody>
                    <a:bodyPr/>
                    <a:lstStyle/>
                    <a:p>
                      <a:pPr algn="ctr">
                        <a:spcAft>
                          <a:spcPts val="0"/>
                        </a:spcAft>
                      </a:pPr>
                      <a:r>
                        <a:rPr lang="zh-CN" sz="2400" b="1" dirty="0">
                          <a:solidFill>
                            <a:srgbClr val="00B050"/>
                          </a:solidFill>
                          <a:latin typeface="Tahoma" panose="020B0604030504040204"/>
                          <a:ea typeface="微软雅黑" panose="020B0503020204020204" pitchFamily="34" charset="-122"/>
                          <a:cs typeface="Times New Roman" panose="02020603050405020304"/>
                        </a:rPr>
                        <a:t>关系认识</a:t>
                      </a:r>
                      <a:endParaRPr lang="zh-CN" sz="2400" b="1" dirty="0">
                        <a:solidFill>
                          <a:srgbClr val="00B050"/>
                        </a:solidFill>
                        <a:latin typeface="Tahoma" panose="020B0604030504040204"/>
                        <a:ea typeface="微软雅黑" panose="020B0503020204020204" pitchFamily="34"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400" dirty="0">
                          <a:solidFill>
                            <a:srgbClr val="00B050"/>
                          </a:solidFill>
                          <a:latin typeface="Tahoma" panose="020B0604030504040204"/>
                          <a:ea typeface="微软雅黑" panose="020B0503020204020204" pitchFamily="34" charset="-122"/>
                          <a:cs typeface="Times New Roman" panose="02020603050405020304"/>
                        </a:rPr>
                        <a:t>长期与短期</a:t>
                      </a:r>
                      <a:endParaRPr lang="zh-CN" sz="2400" dirty="0">
                        <a:solidFill>
                          <a:srgbClr val="00B050"/>
                        </a:solidFill>
                        <a:latin typeface="Tahoma" panose="020B0604030504040204"/>
                        <a:ea typeface="微软雅黑" panose="020B0503020204020204" pitchFamily="34"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400" dirty="0">
                          <a:solidFill>
                            <a:srgbClr val="0070C0"/>
                          </a:solidFill>
                          <a:latin typeface="Tahoma" panose="020B0604030504040204"/>
                          <a:ea typeface="微软雅黑" panose="020B0503020204020204" pitchFamily="34" charset="-122"/>
                          <a:cs typeface="Times New Roman" panose="02020603050405020304"/>
                        </a:rPr>
                        <a:t>底线与高标</a:t>
                      </a:r>
                      <a:endParaRPr lang="zh-CN" sz="2400" dirty="0">
                        <a:solidFill>
                          <a:srgbClr val="0070C0"/>
                        </a:solidFill>
                        <a:latin typeface="Tahoma" panose="020B0604030504040204"/>
                        <a:ea typeface="微软雅黑" panose="020B0503020204020204" pitchFamily="34"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spcAft>
                          <a:spcPts val="0"/>
                        </a:spcAft>
                      </a:pPr>
                      <a:r>
                        <a:rPr lang="zh-CN" sz="2400" b="1" dirty="0">
                          <a:solidFill>
                            <a:srgbClr val="0070C0"/>
                          </a:solidFill>
                          <a:latin typeface="Tahoma" panose="020B0604030504040204"/>
                          <a:ea typeface="微软雅黑" panose="020B0503020204020204" pitchFamily="34" charset="-122"/>
                          <a:cs typeface="Times New Roman" panose="02020603050405020304"/>
                        </a:rPr>
                        <a:t>关系把握</a:t>
                      </a:r>
                      <a:endParaRPr lang="zh-CN" sz="2400" b="1" dirty="0">
                        <a:solidFill>
                          <a:srgbClr val="0070C0"/>
                        </a:solidFill>
                        <a:latin typeface="Tahoma" panose="020B0604030504040204"/>
                        <a:ea typeface="微软雅黑" panose="020B0503020204020204" pitchFamily="34"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8620">
                <a:tc vMerge="1">
                  <a:tcPr/>
                </a:tc>
                <a:tc>
                  <a:txBody>
                    <a:bodyPr/>
                    <a:lstStyle/>
                    <a:p>
                      <a:pPr algn="ctr">
                        <a:spcAft>
                          <a:spcPts val="0"/>
                        </a:spcAft>
                      </a:pPr>
                      <a:r>
                        <a:rPr lang="zh-CN" sz="2400" dirty="0">
                          <a:solidFill>
                            <a:srgbClr val="00B050"/>
                          </a:solidFill>
                          <a:latin typeface="Tahoma" panose="020B0604030504040204"/>
                          <a:ea typeface="微软雅黑" panose="020B0503020204020204" pitchFamily="34" charset="-122"/>
                          <a:cs typeface="Times New Roman" panose="02020603050405020304"/>
                        </a:rPr>
                        <a:t>知识与能力</a:t>
                      </a:r>
                      <a:endParaRPr lang="zh-CN" sz="2400" dirty="0">
                        <a:solidFill>
                          <a:srgbClr val="00B050"/>
                        </a:solidFill>
                        <a:latin typeface="Tahoma" panose="020B0604030504040204"/>
                        <a:ea typeface="微软雅黑" panose="020B0503020204020204" pitchFamily="34"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400" dirty="0">
                          <a:solidFill>
                            <a:srgbClr val="0070C0"/>
                          </a:solidFill>
                          <a:latin typeface="Tahoma" panose="020B0604030504040204"/>
                          <a:ea typeface="微软雅黑" panose="020B0503020204020204" pitchFamily="34" charset="-122"/>
                          <a:cs typeface="Times New Roman" panose="02020603050405020304"/>
                        </a:rPr>
                        <a:t>具体与渗透</a:t>
                      </a:r>
                      <a:endParaRPr lang="zh-CN" sz="2400" dirty="0">
                        <a:solidFill>
                          <a:srgbClr val="0070C0"/>
                        </a:solidFill>
                        <a:latin typeface="Tahoma" panose="020B0604030504040204"/>
                        <a:ea typeface="微软雅黑" panose="020B0503020204020204" pitchFamily="34"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cPr/>
                </a:tc>
              </a:tr>
              <a:tr h="388620">
                <a:tc vMerge="1">
                  <a:tcPr/>
                </a:tc>
                <a:tc>
                  <a:txBody>
                    <a:bodyPr/>
                    <a:lstStyle/>
                    <a:p>
                      <a:pPr algn="ctr">
                        <a:spcAft>
                          <a:spcPts val="0"/>
                        </a:spcAft>
                      </a:pPr>
                      <a:r>
                        <a:rPr lang="zh-CN" sz="2400" dirty="0">
                          <a:solidFill>
                            <a:srgbClr val="00B050"/>
                          </a:solidFill>
                          <a:latin typeface="Tahoma" panose="020B0604030504040204"/>
                          <a:ea typeface="微软雅黑" panose="020B0503020204020204" pitchFamily="34" charset="-122"/>
                          <a:cs typeface="Times New Roman" panose="02020603050405020304"/>
                        </a:rPr>
                        <a:t>群体与个体</a:t>
                      </a:r>
                      <a:endParaRPr lang="zh-CN" sz="2400" dirty="0">
                        <a:solidFill>
                          <a:srgbClr val="00B050"/>
                        </a:solidFill>
                        <a:latin typeface="Tahoma" panose="020B0604030504040204"/>
                        <a:ea typeface="微软雅黑" panose="020B0503020204020204" pitchFamily="34"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400" dirty="0">
                          <a:solidFill>
                            <a:srgbClr val="0070C0"/>
                          </a:solidFill>
                          <a:latin typeface="Tahoma" panose="020B0604030504040204"/>
                          <a:ea typeface="微软雅黑" panose="020B0503020204020204" pitchFamily="34" charset="-122"/>
                          <a:cs typeface="Times New Roman" panose="02020603050405020304"/>
                        </a:rPr>
                        <a:t>写实与写意</a:t>
                      </a:r>
                      <a:endParaRPr lang="zh-CN" sz="2400" dirty="0">
                        <a:solidFill>
                          <a:srgbClr val="0070C0"/>
                        </a:solidFill>
                        <a:latin typeface="Tahoma" panose="020B0604030504040204"/>
                        <a:ea typeface="微软雅黑" panose="020B0503020204020204" pitchFamily="34"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cPr/>
                </a:tc>
              </a:tr>
            </a:tbl>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nodeType="click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checkerboard(across)">
                                      <p:cBhvr>
                                        <p:cTn id="19"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TextBox 3"/>
          <p:cNvSpPr/>
          <p:nvPr/>
        </p:nvSpPr>
        <p:spPr>
          <a:xfrm>
            <a:off x="3167063" y="1454150"/>
            <a:ext cx="4464050" cy="1844675"/>
          </a:xfrm>
          <a:prstGeom prst="rect">
            <a:avLst/>
          </a:prstGeom>
          <a:noFill/>
          <a:ln w="9525">
            <a:noFill/>
          </a:ln>
        </p:spPr>
        <p:txBody>
          <a:bodyPr>
            <a:spAutoFit/>
          </a:bodyPr>
          <a:p>
            <a:pPr>
              <a:lnSpc>
                <a:spcPct val="120000"/>
              </a:lnSpc>
            </a:pPr>
            <a:r>
              <a:rPr lang="zh-CN" altLang="en-US" sz="2400" dirty="0">
                <a:solidFill>
                  <a:srgbClr val="002060"/>
                </a:solidFill>
                <a:latin typeface="黑体" panose="02010609060101010101" pitchFamily="49" charset="-122"/>
                <a:ea typeface="黑体" panose="02010609060101010101" pitchFamily="49" charset="-122"/>
                <a:sym typeface="微软雅黑" panose="020B0503020204020204" pitchFamily="34" charset="-122"/>
              </a:rPr>
              <a:t>读课标，把握递进目标。 </a:t>
            </a:r>
            <a:endParaRPr lang="zh-CN" altLang="en-US" sz="2400" dirty="0">
              <a:solidFill>
                <a:srgbClr val="002060"/>
              </a:solidFill>
              <a:latin typeface="黑体" panose="02010609060101010101" pitchFamily="49" charset="-122"/>
              <a:ea typeface="黑体" panose="02010609060101010101" pitchFamily="49" charset="-122"/>
              <a:sym typeface="微软雅黑" panose="020B0503020204020204" pitchFamily="34" charset="-122"/>
            </a:endParaRPr>
          </a:p>
          <a:p>
            <a:pPr>
              <a:lnSpc>
                <a:spcPct val="120000"/>
              </a:lnSpc>
            </a:pPr>
            <a:r>
              <a:rPr lang="zh-CN" altLang="en-US" sz="2400" dirty="0">
                <a:solidFill>
                  <a:srgbClr val="002060"/>
                </a:solidFill>
                <a:latin typeface="黑体" panose="02010609060101010101" pitchFamily="49" charset="-122"/>
                <a:ea typeface="黑体" panose="02010609060101010101" pitchFamily="49" charset="-122"/>
                <a:sym typeface="微软雅黑" panose="020B0503020204020204" pitchFamily="34" charset="-122"/>
              </a:rPr>
              <a:t>读教材，把握展开逻辑。</a:t>
            </a:r>
            <a:r>
              <a:rPr lang="zh-CN" altLang="en-US" sz="2400" dirty="0">
                <a:solidFill>
                  <a:srgbClr val="002060"/>
                </a:solidFill>
                <a:latin typeface="黑体" panose="02010609060101010101" pitchFamily="49" charset="-122"/>
                <a:ea typeface="黑体" panose="02010609060101010101" pitchFamily="49" charset="-122"/>
                <a:sym typeface="微软雅黑" panose="020B0503020204020204" pitchFamily="34" charset="-122"/>
                <a:hlinkClick r:id="" action="ppaction://noaction"/>
              </a:rPr>
              <a:t> </a:t>
            </a:r>
            <a:endParaRPr lang="zh-CN" altLang="en-US" sz="2400" dirty="0">
              <a:solidFill>
                <a:srgbClr val="002060"/>
              </a:solidFill>
              <a:latin typeface="黑体" panose="02010609060101010101" pitchFamily="49" charset="-122"/>
              <a:ea typeface="黑体" panose="02010609060101010101" pitchFamily="49" charset="-122"/>
              <a:sym typeface="微软雅黑" panose="020B0503020204020204" pitchFamily="34" charset="-122"/>
            </a:endParaRPr>
          </a:p>
          <a:p>
            <a:pPr>
              <a:lnSpc>
                <a:spcPct val="120000"/>
              </a:lnSpc>
            </a:pPr>
            <a:r>
              <a:rPr lang="zh-CN" altLang="en-US" sz="2400" dirty="0">
                <a:solidFill>
                  <a:srgbClr val="002060"/>
                </a:solidFill>
                <a:latin typeface="黑体" panose="02010609060101010101" pitchFamily="49" charset="-122"/>
                <a:ea typeface="黑体" panose="02010609060101010101" pitchFamily="49" charset="-122"/>
                <a:sym typeface="微软雅黑" panose="020B0503020204020204" pitchFamily="34" charset="-122"/>
              </a:rPr>
              <a:t>读单元，清晰课时分割。 </a:t>
            </a:r>
            <a:endParaRPr lang="zh-CN" altLang="en-US" sz="2400" dirty="0">
              <a:solidFill>
                <a:srgbClr val="002060"/>
              </a:solidFill>
              <a:latin typeface="黑体" panose="02010609060101010101" pitchFamily="49" charset="-122"/>
              <a:ea typeface="黑体" panose="02010609060101010101" pitchFamily="49" charset="-122"/>
              <a:sym typeface="微软雅黑" panose="020B0503020204020204" pitchFamily="34" charset="-122"/>
            </a:endParaRPr>
          </a:p>
          <a:p>
            <a:pPr>
              <a:lnSpc>
                <a:spcPct val="120000"/>
              </a:lnSpc>
            </a:pPr>
            <a:r>
              <a:rPr lang="zh-CN" altLang="en-US" sz="2400" dirty="0">
                <a:solidFill>
                  <a:srgbClr val="002060"/>
                </a:solidFill>
                <a:latin typeface="黑体" panose="02010609060101010101" pitchFamily="49" charset="-122"/>
                <a:ea typeface="黑体" panose="02010609060101010101" pitchFamily="49" charset="-122"/>
                <a:sym typeface="微软雅黑" panose="020B0503020204020204" pitchFamily="34" charset="-122"/>
              </a:rPr>
              <a:t>读习题，搭建提升层次。 </a:t>
            </a:r>
            <a:endParaRPr lang="zh-CN" altLang="en-US" sz="2400" dirty="0">
              <a:solidFill>
                <a:srgbClr val="002060"/>
              </a:solidFill>
              <a:latin typeface="黑体" panose="02010609060101010101" pitchFamily="49" charset="-122"/>
              <a:ea typeface="黑体" panose="02010609060101010101" pitchFamily="49" charset="-122"/>
              <a:sym typeface="微软雅黑" panose="020B0503020204020204" pitchFamily="34" charset="-122"/>
            </a:endParaRPr>
          </a:p>
        </p:txBody>
      </p:sp>
      <p:sp>
        <p:nvSpPr>
          <p:cNvPr id="7171" name="直接连接符 4"/>
          <p:cNvSpPr/>
          <p:nvPr/>
        </p:nvSpPr>
        <p:spPr>
          <a:xfrm>
            <a:off x="5867400" y="933450"/>
            <a:ext cx="3276600" cy="0"/>
          </a:xfrm>
          <a:prstGeom prst="line">
            <a:avLst/>
          </a:prstGeom>
          <a:ln w="38100" cap="flat" cmpd="sng">
            <a:solidFill>
              <a:srgbClr val="7F7F7F"/>
            </a:solidFill>
            <a:prstDash val="solid"/>
            <a:headEnd type="none" w="med" len="med"/>
            <a:tailEnd type="none" w="med" len="med"/>
          </a:ln>
        </p:spPr>
      </p:sp>
      <p:sp>
        <p:nvSpPr>
          <p:cNvPr id="7172" name="直接连接符 5"/>
          <p:cNvSpPr/>
          <p:nvPr/>
        </p:nvSpPr>
        <p:spPr>
          <a:xfrm>
            <a:off x="0" y="933450"/>
            <a:ext cx="3135313" cy="0"/>
          </a:xfrm>
          <a:prstGeom prst="line">
            <a:avLst/>
          </a:prstGeom>
          <a:ln w="38100" cap="flat" cmpd="sng">
            <a:solidFill>
              <a:srgbClr val="7F7F7F"/>
            </a:solidFill>
            <a:prstDash val="solid"/>
            <a:headEnd type="none" w="med" len="med"/>
            <a:tailEnd type="none" w="med" len="med"/>
          </a:ln>
        </p:spPr>
      </p:sp>
      <p:sp>
        <p:nvSpPr>
          <p:cNvPr id="7173" name="圆角矩形 8"/>
          <p:cNvSpPr/>
          <p:nvPr/>
        </p:nvSpPr>
        <p:spPr>
          <a:xfrm>
            <a:off x="1403350" y="1379538"/>
            <a:ext cx="6480175" cy="2187575"/>
          </a:xfrm>
          <a:prstGeom prst="roundRect">
            <a:avLst>
              <a:gd name="adj" fmla="val 16667"/>
            </a:avLst>
          </a:prstGeom>
          <a:noFill/>
          <a:ln w="25400" cap="flat" cmpd="sng">
            <a:solidFill>
              <a:srgbClr val="7F7F7F"/>
            </a:solidFill>
            <a:prstDash val="sysDash"/>
            <a:headEnd type="none" w="med" len="med"/>
            <a:tailEnd type="none" w="med" len="med"/>
          </a:ln>
        </p:spPr>
        <p:txBody>
          <a:bodyPr anchor="ctr"/>
          <a:p>
            <a:pPr algn="ctr"/>
            <a:endParaRPr lang="zh-CN" altLang="zh-CN" dirty="0">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7174" name="直接连接符 10"/>
          <p:cNvSpPr/>
          <p:nvPr/>
        </p:nvSpPr>
        <p:spPr>
          <a:xfrm>
            <a:off x="2916238" y="1379538"/>
            <a:ext cx="0" cy="2187575"/>
          </a:xfrm>
          <a:prstGeom prst="line">
            <a:avLst/>
          </a:prstGeom>
          <a:ln w="19050" cap="flat" cmpd="sng">
            <a:solidFill>
              <a:srgbClr val="7F7F7F"/>
            </a:solidFill>
            <a:prstDash val="sysDash"/>
            <a:headEnd type="none" w="med" len="med"/>
            <a:tailEnd type="none" w="med" len="med"/>
          </a:ln>
        </p:spPr>
      </p:sp>
      <p:sp>
        <p:nvSpPr>
          <p:cNvPr id="7175" name="圆角矩形 11"/>
          <p:cNvSpPr/>
          <p:nvPr/>
        </p:nvSpPr>
        <p:spPr>
          <a:xfrm>
            <a:off x="1403350" y="3968750"/>
            <a:ext cx="6480175" cy="2185988"/>
          </a:xfrm>
          <a:prstGeom prst="roundRect">
            <a:avLst>
              <a:gd name="adj" fmla="val 16667"/>
            </a:avLst>
          </a:prstGeom>
          <a:noFill/>
          <a:ln w="25400" cap="flat" cmpd="sng">
            <a:solidFill>
              <a:srgbClr val="C00000"/>
            </a:solidFill>
            <a:prstDash val="sysDash"/>
            <a:headEnd type="none" w="med" len="med"/>
            <a:tailEnd type="none" w="med" len="med"/>
          </a:ln>
        </p:spPr>
        <p:txBody>
          <a:bodyPr anchor="ctr"/>
          <a:p>
            <a:pPr algn="ctr"/>
            <a:endParaRPr lang="zh-CN" altLang="zh-CN" dirty="0">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7176" name="直接连接符 12"/>
          <p:cNvSpPr/>
          <p:nvPr/>
        </p:nvSpPr>
        <p:spPr>
          <a:xfrm>
            <a:off x="2916238" y="3968750"/>
            <a:ext cx="0" cy="2185988"/>
          </a:xfrm>
          <a:prstGeom prst="line">
            <a:avLst/>
          </a:prstGeom>
          <a:ln w="19050" cap="flat" cmpd="sng">
            <a:solidFill>
              <a:srgbClr val="C00000"/>
            </a:solidFill>
            <a:prstDash val="sysDash"/>
            <a:headEnd type="none" w="med" len="med"/>
            <a:tailEnd type="none" w="med" len="med"/>
          </a:ln>
        </p:spPr>
      </p:sp>
      <p:sp>
        <p:nvSpPr>
          <p:cNvPr id="7177" name="Text Box 10"/>
          <p:cNvSpPr txBox="1"/>
          <p:nvPr/>
        </p:nvSpPr>
        <p:spPr>
          <a:xfrm>
            <a:off x="1692275" y="1862138"/>
            <a:ext cx="1152525" cy="1190625"/>
          </a:xfrm>
          <a:prstGeom prst="rect">
            <a:avLst/>
          </a:prstGeom>
          <a:noFill/>
          <a:ln w="9525">
            <a:noFill/>
          </a:ln>
        </p:spPr>
        <p:txBody>
          <a:bodyPr>
            <a:spAutoFit/>
          </a:bodyPr>
          <a:p>
            <a:pPr>
              <a:spcBef>
                <a:spcPct val="50000"/>
              </a:spcBef>
            </a:pPr>
            <a:r>
              <a:rPr lang="zh-CN" altLang="en-US" sz="3600" dirty="0">
                <a:solidFill>
                  <a:srgbClr val="002060"/>
                </a:solidFill>
                <a:latin typeface="Arial" panose="020B0604020202020204" pitchFamily="34" charset="0"/>
                <a:ea typeface="宋体" panose="02010600030101010101" pitchFamily="2" charset="-122"/>
              </a:rPr>
              <a:t>教材解读</a:t>
            </a:r>
            <a:endParaRPr lang="zh-CN" altLang="en-US" sz="3600" dirty="0">
              <a:solidFill>
                <a:srgbClr val="002060"/>
              </a:solidFill>
              <a:latin typeface="Arial" panose="020B0604020202020204" pitchFamily="34" charset="0"/>
              <a:ea typeface="宋体" panose="02010600030101010101" pitchFamily="2" charset="-122"/>
            </a:endParaRPr>
          </a:p>
        </p:txBody>
      </p:sp>
      <p:sp>
        <p:nvSpPr>
          <p:cNvPr id="7178" name="Text Box 11"/>
          <p:cNvSpPr txBox="1"/>
          <p:nvPr/>
        </p:nvSpPr>
        <p:spPr>
          <a:xfrm>
            <a:off x="1619250" y="4473575"/>
            <a:ext cx="1152525" cy="1190625"/>
          </a:xfrm>
          <a:prstGeom prst="rect">
            <a:avLst/>
          </a:prstGeom>
          <a:noFill/>
          <a:ln w="9525">
            <a:noFill/>
          </a:ln>
        </p:spPr>
        <p:txBody>
          <a:bodyPr>
            <a:spAutoFit/>
          </a:bodyPr>
          <a:p>
            <a:pPr>
              <a:spcBef>
                <a:spcPct val="50000"/>
              </a:spcBef>
            </a:pPr>
            <a:r>
              <a:rPr lang="zh-CN" altLang="en-US" sz="3600" dirty="0">
                <a:solidFill>
                  <a:srgbClr val="CC0000"/>
                </a:solidFill>
                <a:latin typeface="Arial" panose="020B0604020202020204" pitchFamily="34" charset="0"/>
                <a:ea typeface="宋体" panose="02010600030101010101" pitchFamily="2" charset="-122"/>
              </a:rPr>
              <a:t>学生分析</a:t>
            </a:r>
            <a:endParaRPr lang="zh-CN" altLang="en-US" sz="3600" dirty="0">
              <a:solidFill>
                <a:srgbClr val="CC0000"/>
              </a:solidFill>
              <a:latin typeface="Arial" panose="020B0604020202020204" pitchFamily="34" charset="0"/>
              <a:ea typeface="宋体" panose="02010600030101010101" pitchFamily="2" charset="-122"/>
            </a:endParaRPr>
          </a:p>
        </p:txBody>
      </p:sp>
      <p:sp>
        <p:nvSpPr>
          <p:cNvPr id="7179" name="Text Box 12"/>
          <p:cNvSpPr txBox="1"/>
          <p:nvPr/>
        </p:nvSpPr>
        <p:spPr>
          <a:xfrm>
            <a:off x="3059113" y="4257675"/>
            <a:ext cx="4824412" cy="1570038"/>
          </a:xfrm>
          <a:prstGeom prst="rect">
            <a:avLst/>
          </a:prstGeom>
          <a:noFill/>
          <a:ln w="9525">
            <a:noFill/>
          </a:ln>
        </p:spPr>
        <p:txBody>
          <a:bodyPr>
            <a:spAutoFit/>
          </a:bodyPr>
          <a:p>
            <a:pPr>
              <a:spcBef>
                <a:spcPct val="50000"/>
              </a:spcBef>
            </a:pPr>
            <a:r>
              <a:rPr lang="zh-CN" altLang="en-US" sz="2400" dirty="0">
                <a:solidFill>
                  <a:srgbClr val="CC0000"/>
                </a:solidFill>
                <a:latin typeface="Arial" panose="020B0604020202020204" pitchFamily="34" charset="0"/>
                <a:ea typeface="黑体" panose="02010609060101010101" pitchFamily="49" charset="-122"/>
              </a:rPr>
              <a:t>依据年段目标，把握学习起点。</a:t>
            </a:r>
            <a:endParaRPr lang="zh-CN" altLang="en-US" sz="2400" dirty="0">
              <a:solidFill>
                <a:srgbClr val="CC0000"/>
              </a:solidFill>
              <a:latin typeface="Arial" panose="020B0604020202020204" pitchFamily="34" charset="0"/>
              <a:ea typeface="黑体" panose="02010609060101010101" pitchFamily="49" charset="-122"/>
            </a:endParaRPr>
          </a:p>
          <a:p>
            <a:pPr>
              <a:spcBef>
                <a:spcPct val="50000"/>
              </a:spcBef>
            </a:pPr>
            <a:r>
              <a:rPr lang="zh-CN" altLang="en-US" sz="2400" dirty="0">
                <a:solidFill>
                  <a:srgbClr val="CC0000"/>
                </a:solidFill>
                <a:latin typeface="Arial" panose="020B0604020202020204" pitchFamily="34" charset="0"/>
                <a:ea typeface="黑体" panose="02010609060101010101" pitchFamily="49" charset="-122"/>
              </a:rPr>
              <a:t>抓住认知特点，分析学生差异。</a:t>
            </a:r>
            <a:endParaRPr lang="zh-CN" altLang="en-US" sz="2400" dirty="0">
              <a:solidFill>
                <a:srgbClr val="CC0000"/>
              </a:solidFill>
              <a:latin typeface="Arial" panose="020B0604020202020204" pitchFamily="34" charset="0"/>
              <a:ea typeface="黑体" panose="02010609060101010101" pitchFamily="49" charset="-122"/>
            </a:endParaRPr>
          </a:p>
          <a:p>
            <a:pPr>
              <a:spcBef>
                <a:spcPct val="50000"/>
              </a:spcBef>
            </a:pPr>
            <a:r>
              <a:rPr lang="zh-CN" altLang="en-US" sz="2400" dirty="0">
                <a:solidFill>
                  <a:srgbClr val="CC0000"/>
                </a:solidFill>
                <a:latin typeface="Arial" panose="020B0604020202020204" pitchFamily="34" charset="0"/>
                <a:ea typeface="黑体" panose="02010609060101010101" pitchFamily="49" charset="-122"/>
              </a:rPr>
              <a:t>紧扣育人价值，预设发展可能。</a:t>
            </a:r>
            <a:endParaRPr lang="zh-CN" altLang="en-US" sz="2400" dirty="0">
              <a:solidFill>
                <a:srgbClr val="CC0000"/>
              </a:solidFill>
              <a:latin typeface="Arial" panose="020B0604020202020204" pitchFamily="34" charset="0"/>
              <a:ea typeface="黑体" panose="02010609060101010101" pitchFamily="49" charset="-122"/>
            </a:endParaRP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5304" name="Group 184"/>
          <p:cNvGraphicFramePr>
            <a:graphicFrameLocks noGrp="1"/>
          </p:cNvGraphicFramePr>
          <p:nvPr/>
        </p:nvGraphicFramePr>
        <p:xfrm>
          <a:off x="0" y="1219200"/>
          <a:ext cx="9144000" cy="5278439"/>
        </p:xfrm>
        <a:graphic>
          <a:graphicData uri="http://schemas.openxmlformats.org/drawingml/2006/table">
            <a:tbl>
              <a:tblPr/>
              <a:tblGrid>
                <a:gridCol w="447675"/>
                <a:gridCol w="696913"/>
                <a:gridCol w="2058987"/>
                <a:gridCol w="5940425"/>
              </a:tblGrid>
              <a:tr h="293688">
                <a:tc gridSpan="2">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教学单元</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认识内容</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递进目标</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4213">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一年级</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百以内数的认识</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认识个位、十位、百位，理解末尾</a:t>
                      </a:r>
                      <a:r>
                        <a:rPr kumimoji="0" lang="en-US" altLang="zh-CN"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0</a:t>
                      </a: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占位且不读，初步认识十进制进率</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感受数认识的框架结构；认识数字符号所表示的意义；知道个、十、百位的数位概念，掌握数位顺序表；认识数末尾</a:t>
                      </a:r>
                      <a:r>
                        <a:rPr kumimoji="0" lang="en-US" altLang="zh-CN"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0</a:t>
                      </a: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占位的必要性，掌握百以内数的读写；知道数认识的方法结构。</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7947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二下</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三上</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万以内数的认识</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认识千位、万位，理解中间</a:t>
                      </a:r>
                      <a:r>
                        <a:rPr kumimoji="0" lang="en-US" altLang="zh-CN"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0</a:t>
                      </a: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占位</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知道从数认识的框架结构出发认识数；能利用数认识的方法结构主动认识万以内的数；认识数中间</a:t>
                      </a:r>
                      <a:r>
                        <a:rPr kumimoji="0" lang="en-US" altLang="zh-CN"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0</a:t>
                      </a: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占位的必要性，掌握万以内数的构造结构，并运用这个结构生成新的数。</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4213">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四上</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多位数的认识</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认识个级、万级，整体构建整数的结构体系，理解近似数</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能利用数认识的框架结构尝试认识多位数；掌握多位数的构造结构；在估数的过程中发现和把握四舍五入的规律。</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7947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三下</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五上</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小数的认识</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认识到小数的结构和整数结构的统一</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从数认识的框架结构出发认识小数，知道小数与整数和分数的内在关系；了解小数结构与整数结构的内在一致性；掌握小数的构造结构，并运用这个结构生成新的小数。</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79475">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三下</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五下</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分数的认识</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理解整体与部分的具体关系，感悟整体与部分的抽象关系</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发现和认识整体与部分的实体关系，认识几分之一的丰富内涵；从数认识的框架结构出发认识分数，能结合具体情境来理解整体与部分的抽象关系；会用多种方法表示分数的基本单位，理解并掌握分数的基本性质。</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8950">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五上</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正负数的认识</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理解负数的意义</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从数认识的框架结构出发认识正负数，能结合现实生活理解负数的意义。</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8950">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四下</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倍数和因数</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理解倍数、因数的意义和相关规律</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pPr>
                      <a:r>
                        <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rPr>
                        <a:t>理解倍数和因数之间的关系，从关系的角度进行研究；以归纳探究的方式研究两个数的倍数、因数的特征，并进行命名</a:t>
                      </a:r>
                      <a:endParaRPr kumimoji="0" lang="zh-CN" altLang="en-US" sz="1200" b="0" i="0" u="none" strike="noStrike" cap="none" normalizeH="0" baseline="0" smtClean="0">
                        <a:ln>
                          <a:noFill/>
                        </a:ln>
                        <a:solidFill>
                          <a:srgbClr val="002060"/>
                        </a:solidFill>
                        <a:effectLst/>
                        <a:latin typeface="Arial" panose="020B0604020202020204" pitchFamily="34" charset="0"/>
                        <a:ea typeface="宋体" panose="02010600030101010101" pitchFamily="2" charset="-12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240" name="Text Box 188">
            <a:hlinkClick r:id="" action="ppaction://noaction"/>
          </p:cNvPr>
          <p:cNvSpPr txBox="1"/>
          <p:nvPr/>
        </p:nvSpPr>
        <p:spPr>
          <a:xfrm>
            <a:off x="0" y="422275"/>
            <a:ext cx="9288463" cy="457200"/>
          </a:xfrm>
          <a:prstGeom prst="rect">
            <a:avLst/>
          </a:prstGeom>
          <a:noFill/>
          <a:ln w="9525">
            <a:noFill/>
          </a:ln>
        </p:spPr>
        <p:txBody>
          <a:bodyPr>
            <a:spAutoFit/>
          </a:bodyPr>
          <a:p>
            <a:pPr>
              <a:spcBef>
                <a:spcPct val="50000"/>
              </a:spcBef>
            </a:pPr>
            <a:r>
              <a:rPr lang="zh-CN" altLang="en-US" sz="2400" b="1" dirty="0">
                <a:solidFill>
                  <a:srgbClr val="B11B0F"/>
                </a:solidFill>
                <a:latin typeface="Arial" panose="020B0604020202020204" pitchFamily="34" charset="0"/>
                <a:ea typeface="宋体" panose="02010600030101010101" pitchFamily="2" charset="-122"/>
              </a:rPr>
              <a:t>目标更多地指向知识内在的结构关联以及学生学科学习能力的发展</a:t>
            </a:r>
            <a:r>
              <a:rPr lang="zh-CN" altLang="en-US" dirty="0">
                <a:solidFill>
                  <a:srgbClr val="FFFF00"/>
                </a:solidFill>
                <a:latin typeface="Arial" panose="020B0604020202020204" pitchFamily="34" charset="0"/>
                <a:ea typeface="宋体" panose="02010600030101010101" pitchFamily="2" charset="-122"/>
              </a:rPr>
              <a:t> </a:t>
            </a:r>
            <a:endParaRPr lang="zh-CN" altLang="en-US" dirty="0">
              <a:solidFill>
                <a:srgbClr val="FFFF00"/>
              </a:solidFill>
              <a:latin typeface="Arial" panose="020B0604020202020204" pitchFamily="34" charset="0"/>
              <a:ea typeface="宋体" panose="02010600030101010101" pitchFamily="2" charset="-122"/>
            </a:endParaRP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3" name="Group 80"/>
          <p:cNvGrpSpPr/>
          <p:nvPr/>
        </p:nvGrpSpPr>
        <p:grpSpPr>
          <a:xfrm>
            <a:off x="1625600" y="2951163"/>
            <a:ext cx="3916363" cy="2495550"/>
            <a:chOff x="1024" y="1859"/>
            <a:chExt cx="2467" cy="1572"/>
          </a:xfrm>
        </p:grpSpPr>
        <p:sp>
          <p:nvSpPr>
            <p:cNvPr id="9253" name="AutoShape 58"/>
            <p:cNvSpPr/>
            <p:nvPr/>
          </p:nvSpPr>
          <p:spPr>
            <a:xfrm>
              <a:off x="1024" y="1859"/>
              <a:ext cx="2467" cy="1572"/>
            </a:xfrm>
            <a:prstGeom prst="roundRect">
              <a:avLst>
                <a:gd name="adj" fmla="val 8014"/>
              </a:avLst>
            </a:prstGeom>
            <a:solidFill>
              <a:srgbClr val="F8F8F8"/>
            </a:solidFill>
            <a:ln w="9525" cap="flat" cmpd="sng">
              <a:solidFill>
                <a:srgbClr val="5EB52D"/>
              </a:solidFill>
              <a:prstDash val="solid"/>
              <a:headEnd type="none" w="med" len="med"/>
              <a:tailEnd type="none" w="med" len="med"/>
            </a:ln>
          </p:spPr>
          <p:txBody>
            <a:bodyPr wrap="none" anchor="ctr"/>
            <a:p>
              <a:endParaRPr lang="zh-CN" altLang="en-US" dirty="0">
                <a:latin typeface="Arial" panose="020B0604020202020204" pitchFamily="34" charset="0"/>
                <a:ea typeface="宋体" panose="02010600030101010101" pitchFamily="2" charset="-122"/>
              </a:endParaRPr>
            </a:p>
          </p:txBody>
        </p:sp>
        <p:sp>
          <p:nvSpPr>
            <p:cNvPr id="9254" name="AutoShape 59"/>
            <p:cNvSpPr/>
            <p:nvPr/>
          </p:nvSpPr>
          <p:spPr>
            <a:xfrm>
              <a:off x="1058" y="1894"/>
              <a:ext cx="2405" cy="1495"/>
            </a:xfrm>
            <a:prstGeom prst="roundRect">
              <a:avLst>
                <a:gd name="adj" fmla="val 7912"/>
              </a:avLst>
            </a:prstGeom>
            <a:gradFill rotWithShape="1">
              <a:gsLst>
                <a:gs pos="0">
                  <a:srgbClr val="C2E3AF"/>
                </a:gs>
                <a:gs pos="100000">
                  <a:srgbClr val="5EB52D">
                    <a:alpha val="50000"/>
                  </a:srgbClr>
                </a:gs>
              </a:gsLst>
              <a:lin ang="5400000" scaled="1"/>
              <a:tileRect/>
            </a:gradFill>
            <a:ln w="9525">
              <a:noFill/>
            </a:ln>
          </p:spPr>
          <p:txBody>
            <a:bodyPr wrap="none" anchor="ctr"/>
            <a:p>
              <a:endParaRPr lang="zh-CN" altLang="en-US" dirty="0">
                <a:latin typeface="Arial" panose="020B0604020202020204" pitchFamily="34" charset="0"/>
                <a:ea typeface="宋体" panose="02010600030101010101" pitchFamily="2" charset="-122"/>
              </a:endParaRPr>
            </a:p>
          </p:txBody>
        </p:sp>
      </p:grpSp>
      <p:grpSp>
        <p:nvGrpSpPr>
          <p:cNvPr id="4" name="Group 81"/>
          <p:cNvGrpSpPr/>
          <p:nvPr/>
        </p:nvGrpSpPr>
        <p:grpSpPr>
          <a:xfrm>
            <a:off x="1852613" y="3132138"/>
            <a:ext cx="3140075" cy="366712"/>
            <a:chOff x="1167" y="1973"/>
            <a:chExt cx="1978" cy="231"/>
          </a:xfrm>
        </p:grpSpPr>
        <p:sp>
          <p:nvSpPr>
            <p:cNvPr id="132156" name="Rectangle 60"/>
            <p:cNvSpPr>
              <a:spLocks noChangeArrowheads="1"/>
            </p:cNvSpPr>
            <p:nvPr/>
          </p:nvSpPr>
          <p:spPr bwMode="gray">
            <a:xfrm>
              <a:off x="1333" y="1973"/>
              <a:ext cx="1812" cy="231"/>
            </a:xfrm>
            <a:prstGeom prst="rect">
              <a:avLst/>
            </a:prstGeom>
            <a:noFill/>
            <a:ln w="9525">
              <a:noFill/>
              <a:miter lim="800000"/>
            </a:ln>
            <a:effectLst/>
          </p:spPr>
          <p:txBody>
            <a:bodyPr wrap="none">
              <a:spAutoFit/>
            </a:bodyPr>
            <a:lstStyle/>
            <a:p>
              <a:pPr marL="0" marR="0" lvl="0" indent="0" algn="l" defTabSz="914400" rtl="0" eaLnBrk="1" fontAlgn="base" latinLnBrk="0" hangingPunct="1">
                <a:lnSpc>
                  <a:spcPct val="100000"/>
                </a:lnSpc>
                <a:spcBef>
                  <a:spcPct val="0"/>
                </a:spcBef>
                <a:spcAft>
                  <a:spcPct val="0"/>
                </a:spcAft>
                <a:buClr>
                  <a:srgbClr val="FF0066"/>
                </a:buClr>
                <a:buSzPct val="75000"/>
                <a:buFont typeface="Arial" panose="020B0604020202020204" pitchFamily="34" charset="0"/>
                <a:buNone/>
                <a:defRPr/>
              </a:pPr>
              <a:r>
                <a:rPr kumimoji="0" lang="zh-CN" altLang="en-US" sz="1800" b="1" i="0" u="none" strike="noStrike" kern="1200" cap="none" spc="0" normalizeH="0" baseline="0" noProof="0">
                  <a:ln>
                    <a:noFill/>
                  </a:ln>
                  <a:solidFill>
                    <a:srgbClr val="000000"/>
                  </a:solidFill>
                  <a:effectLst>
                    <a:outerShdw blurRad="38100" dist="38100" dir="2700000" algn="tl">
                      <a:srgbClr val="C0C0C0"/>
                    </a:outerShdw>
                  </a:effectLst>
                  <a:uLnTx/>
                  <a:uFillTx/>
                  <a:latin typeface="黑体" panose="02010609060101010101" pitchFamily="49" charset="-122"/>
                  <a:ea typeface="黑体" panose="02010609060101010101" pitchFamily="49" charset="-122"/>
                  <a:cs typeface="Times New Roman" panose="02020603050405020304" pitchFamily="18" charset="0"/>
                </a:rPr>
                <a:t>一是问题设计有向开放。</a:t>
              </a:r>
              <a:r>
                <a:rPr kumimoji="0" lang="zh-CN" altLang="en-US" sz="1600" b="1" i="0" u="none" strike="noStrike" kern="1200" cap="none" spc="0" normalizeH="0" baseline="0" noProof="0">
                  <a:ln>
                    <a:noFill/>
                  </a:ln>
                  <a:solidFill>
                    <a:srgbClr val="000000"/>
                  </a:solidFill>
                  <a:effectLst>
                    <a:outerShdw blurRad="38100" dist="38100" dir="2700000" algn="tl">
                      <a:srgbClr val="C0C0C0"/>
                    </a:outerShdw>
                  </a:effectLst>
                  <a:uLnTx/>
                  <a:uFillTx/>
                  <a:latin typeface="黑体" panose="02010609060101010101" pitchFamily="49" charset="-122"/>
                  <a:ea typeface="黑体" panose="02010609060101010101" pitchFamily="49" charset="-122"/>
                  <a:cs typeface="Times New Roman" panose="02020603050405020304" pitchFamily="18" charset="0"/>
                </a:rPr>
                <a:t> </a:t>
              </a:r>
              <a:r>
                <a:rPr kumimoji="0" lang="zh-CN" altLang="en-US" sz="1600" b="1" i="0" u="none" strike="noStrike" kern="1200" cap="none" spc="0" normalizeH="0" baseline="0" noProof="0">
                  <a:ln>
                    <a:noFill/>
                  </a:ln>
                  <a:solidFill>
                    <a:srgbClr val="000000"/>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Arial" panose="020B0604020202020204" pitchFamily="34" charset="0"/>
                </a:rPr>
                <a:t> </a:t>
              </a:r>
              <a:endParaRPr kumimoji="0" lang="en-US" altLang="zh-CN" sz="1600" b="1" i="0" u="none" strike="noStrike" kern="1200" cap="none" spc="0" normalizeH="0" baseline="0" noProof="0">
                <a:ln>
                  <a:noFill/>
                </a:ln>
                <a:solidFill>
                  <a:srgbClr val="000000"/>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Arial" panose="020B0604020202020204" pitchFamily="34" charset="0"/>
              </a:endParaRPr>
            </a:p>
          </p:txBody>
        </p:sp>
        <p:grpSp>
          <p:nvGrpSpPr>
            <p:cNvPr id="9250" name="Group 64"/>
            <p:cNvGrpSpPr/>
            <p:nvPr/>
          </p:nvGrpSpPr>
          <p:grpSpPr>
            <a:xfrm>
              <a:off x="1167" y="2034"/>
              <a:ext cx="106" cy="106"/>
              <a:chOff x="2928" y="2208"/>
              <a:chExt cx="262" cy="262"/>
            </a:xfrm>
          </p:grpSpPr>
          <p:sp>
            <p:nvSpPr>
              <p:cNvPr id="132161" name="Oval 65"/>
              <p:cNvSpPr>
                <a:spLocks noChangeArrowheads="1"/>
              </p:cNvSpPr>
              <p:nvPr/>
            </p:nvSpPr>
            <p:spPr bwMode="gray">
              <a:xfrm>
                <a:off x="2928" y="2208"/>
                <a:ext cx="262" cy="262"/>
              </a:xfrm>
              <a:prstGeom prst="ellipse">
                <a:avLst/>
              </a:prstGeom>
              <a:gradFill rotWithShape="1">
                <a:gsLst>
                  <a:gs pos="0">
                    <a:srgbClr val="223864">
                      <a:gamma/>
                      <a:tint val="28627"/>
                      <a:invGamma/>
                    </a:srgbClr>
                  </a:gs>
                  <a:gs pos="100000">
                    <a:srgbClr val="223864"/>
                  </a:gs>
                </a:gsLst>
                <a:lin ang="2700000" scaled="1"/>
              </a:gradFill>
              <a:ln w="12700">
                <a:solidFill>
                  <a:srgbClr val="F8F8F8"/>
                </a:solidFill>
                <a:round/>
              </a:ln>
              <a:effectLst>
                <a:outerShdw dist="35921" dir="2700000" algn="ctr" rotWithShape="0">
                  <a:srgbClr val="1C1C1C">
                    <a:alpha val="50000"/>
                  </a:srgbClr>
                </a:outerShdw>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252" name="Oval 66"/>
              <p:cNvSpPr/>
              <p:nvPr/>
            </p:nvSpPr>
            <p:spPr>
              <a:xfrm>
                <a:off x="2949" y="2230"/>
                <a:ext cx="218" cy="218"/>
              </a:xfrm>
              <a:prstGeom prst="ellipse">
                <a:avLst/>
              </a:prstGeom>
              <a:gradFill rotWithShape="1">
                <a:gsLst>
                  <a:gs pos="0">
                    <a:srgbClr val="5EB52D"/>
                  </a:gs>
                  <a:gs pos="100000">
                    <a:srgbClr val="99D07A"/>
                  </a:gs>
                </a:gsLst>
                <a:lin ang="2700000" scaled="1"/>
                <a:tileRect/>
              </a:gradFill>
              <a:ln w="12700">
                <a:noFill/>
              </a:ln>
            </p:spPr>
            <p:txBody>
              <a:bodyPr wrap="none" anchor="ctr"/>
              <a:p>
                <a:endParaRPr lang="zh-CN" altLang="en-US" dirty="0">
                  <a:latin typeface="Arial" panose="020B0604020202020204" pitchFamily="34" charset="0"/>
                  <a:ea typeface="宋体" panose="02010600030101010101" pitchFamily="2" charset="-122"/>
                </a:endParaRPr>
              </a:p>
            </p:txBody>
          </p:sp>
        </p:grpSp>
      </p:grpSp>
      <p:grpSp>
        <p:nvGrpSpPr>
          <p:cNvPr id="6" name="Group 82"/>
          <p:cNvGrpSpPr/>
          <p:nvPr/>
        </p:nvGrpSpPr>
        <p:grpSpPr>
          <a:xfrm>
            <a:off x="1862138" y="3716338"/>
            <a:ext cx="3138487" cy="366712"/>
            <a:chOff x="1173" y="2341"/>
            <a:chExt cx="1977" cy="231"/>
          </a:xfrm>
        </p:grpSpPr>
        <p:sp>
          <p:nvSpPr>
            <p:cNvPr id="132157" name="Rectangle 61"/>
            <p:cNvSpPr>
              <a:spLocks noChangeArrowheads="1"/>
            </p:cNvSpPr>
            <p:nvPr/>
          </p:nvSpPr>
          <p:spPr bwMode="gray">
            <a:xfrm>
              <a:off x="1338" y="2341"/>
              <a:ext cx="1812" cy="231"/>
            </a:xfrm>
            <a:prstGeom prst="rect">
              <a:avLst/>
            </a:prstGeom>
            <a:noFill/>
            <a:ln w="9525">
              <a:noFill/>
              <a:miter lim="800000"/>
            </a:ln>
            <a:effectLst/>
          </p:spPr>
          <p:txBody>
            <a:bodyPr wrap="none">
              <a:spAutoFit/>
            </a:bodyPr>
            <a:lstStyle/>
            <a:p>
              <a:pPr marL="0" marR="0" lvl="0" indent="0" algn="l" defTabSz="914400" rtl="0" eaLnBrk="1" fontAlgn="base" latinLnBrk="0" hangingPunct="1">
                <a:lnSpc>
                  <a:spcPct val="100000"/>
                </a:lnSpc>
                <a:spcBef>
                  <a:spcPct val="0"/>
                </a:spcBef>
                <a:spcAft>
                  <a:spcPct val="0"/>
                </a:spcAft>
                <a:buClr>
                  <a:srgbClr val="FF0066"/>
                </a:buClr>
                <a:buSzPct val="75000"/>
                <a:buFont typeface="Arial" panose="020B0604020202020204" pitchFamily="34" charset="0"/>
                <a:buNone/>
                <a:defRPr/>
              </a:pPr>
              <a:r>
                <a:rPr kumimoji="0" lang="zh-CN" altLang="en-US" sz="1800" b="1" i="0" u="none" strike="noStrike" kern="1200" cap="none" spc="0" normalizeH="0" baseline="0" noProof="0">
                  <a:ln>
                    <a:noFill/>
                  </a:ln>
                  <a:solidFill>
                    <a:srgbClr val="000000"/>
                  </a:solidFill>
                  <a:effectLst>
                    <a:outerShdw blurRad="38100" dist="38100" dir="2700000" algn="tl">
                      <a:srgbClr val="C0C0C0"/>
                    </a:outerShdw>
                  </a:effectLst>
                  <a:uLnTx/>
                  <a:uFillTx/>
                  <a:latin typeface="黑体" panose="02010609060101010101" pitchFamily="49" charset="-122"/>
                  <a:ea typeface="黑体" panose="02010609060101010101" pitchFamily="49" charset="-122"/>
                  <a:cs typeface="Times New Roman" panose="02020603050405020304" pitchFamily="18" charset="0"/>
                </a:rPr>
                <a:t>二是教学形式有机组合。</a:t>
              </a:r>
              <a:r>
                <a:rPr kumimoji="0" lang="en-US" altLang="zh-CN" sz="1600" b="1" i="0" u="none" strike="noStrike" kern="1200" cap="none" spc="0" normalizeH="0" baseline="0" noProof="0">
                  <a:ln>
                    <a:noFill/>
                  </a:ln>
                  <a:solidFill>
                    <a:srgbClr val="000000"/>
                  </a:solidFill>
                  <a:effectLst>
                    <a:outerShdw blurRad="38100" dist="38100" dir="2700000" algn="tl">
                      <a:srgbClr val="C0C0C0"/>
                    </a:outerShdw>
                  </a:effectLst>
                  <a:uLnTx/>
                  <a:uFillTx/>
                  <a:latin typeface="黑体" panose="02010609060101010101" pitchFamily="49" charset="-122"/>
                  <a:ea typeface="黑体" panose="02010609060101010101" pitchFamily="49" charset="-122"/>
                  <a:cs typeface="Times New Roman" panose="02020603050405020304" pitchFamily="18" charset="0"/>
                </a:rPr>
                <a:t> </a:t>
              </a:r>
              <a:r>
                <a:rPr kumimoji="0" lang="en-US" altLang="zh-CN" sz="1600" b="1" i="0" u="none" strike="noStrike" kern="1200" cap="none" spc="0" normalizeH="0" baseline="0" noProof="0">
                  <a:ln>
                    <a:noFill/>
                  </a:ln>
                  <a:solidFill>
                    <a:srgbClr val="000000"/>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Arial" panose="020B0604020202020204" pitchFamily="34" charset="0"/>
                </a:rPr>
                <a:t> </a:t>
              </a:r>
              <a:endParaRPr kumimoji="0" lang="en-US" altLang="zh-CN" sz="1600" b="1" i="0" u="none" strike="noStrike" kern="1200" cap="none" spc="0" normalizeH="0" baseline="0" noProof="0">
                <a:ln>
                  <a:noFill/>
                </a:ln>
                <a:solidFill>
                  <a:srgbClr val="000000"/>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Arial" panose="020B0604020202020204" pitchFamily="34" charset="0"/>
              </a:endParaRPr>
            </a:p>
          </p:txBody>
        </p:sp>
        <p:grpSp>
          <p:nvGrpSpPr>
            <p:cNvPr id="9246" name="Group 67"/>
            <p:cNvGrpSpPr/>
            <p:nvPr/>
          </p:nvGrpSpPr>
          <p:grpSpPr>
            <a:xfrm>
              <a:off x="1173" y="2409"/>
              <a:ext cx="106" cy="106"/>
              <a:chOff x="2928" y="2208"/>
              <a:chExt cx="262" cy="262"/>
            </a:xfrm>
          </p:grpSpPr>
          <p:sp>
            <p:nvSpPr>
              <p:cNvPr id="132164" name="Oval 68"/>
              <p:cNvSpPr>
                <a:spLocks noChangeArrowheads="1"/>
              </p:cNvSpPr>
              <p:nvPr/>
            </p:nvSpPr>
            <p:spPr bwMode="gray">
              <a:xfrm>
                <a:off x="2928" y="2208"/>
                <a:ext cx="262" cy="262"/>
              </a:xfrm>
              <a:prstGeom prst="ellipse">
                <a:avLst/>
              </a:prstGeom>
              <a:gradFill rotWithShape="1">
                <a:gsLst>
                  <a:gs pos="0">
                    <a:srgbClr val="223864">
                      <a:gamma/>
                      <a:tint val="28627"/>
                      <a:invGamma/>
                    </a:srgbClr>
                  </a:gs>
                  <a:gs pos="100000">
                    <a:srgbClr val="223864"/>
                  </a:gs>
                </a:gsLst>
                <a:lin ang="2700000" scaled="1"/>
              </a:gradFill>
              <a:ln w="12700">
                <a:solidFill>
                  <a:srgbClr val="F8F8F8"/>
                </a:solidFill>
                <a:round/>
              </a:ln>
              <a:effectLst>
                <a:outerShdw dist="35921" dir="2700000" algn="ctr" rotWithShape="0">
                  <a:srgbClr val="1C1C1C">
                    <a:alpha val="50000"/>
                  </a:srgbClr>
                </a:outerShdw>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248" name="Oval 69"/>
              <p:cNvSpPr/>
              <p:nvPr/>
            </p:nvSpPr>
            <p:spPr>
              <a:xfrm>
                <a:off x="2949" y="2230"/>
                <a:ext cx="218" cy="218"/>
              </a:xfrm>
              <a:prstGeom prst="ellipse">
                <a:avLst/>
              </a:prstGeom>
              <a:gradFill rotWithShape="1">
                <a:gsLst>
                  <a:gs pos="0">
                    <a:srgbClr val="5EB52D"/>
                  </a:gs>
                  <a:gs pos="100000">
                    <a:srgbClr val="99D07A"/>
                  </a:gs>
                </a:gsLst>
                <a:lin ang="2700000" scaled="1"/>
                <a:tileRect/>
              </a:gradFill>
              <a:ln w="12700">
                <a:noFill/>
              </a:ln>
            </p:spPr>
            <p:txBody>
              <a:bodyPr wrap="none" anchor="ctr"/>
              <a:p>
                <a:endParaRPr lang="zh-CN" altLang="en-US" dirty="0">
                  <a:latin typeface="Arial" panose="020B0604020202020204" pitchFamily="34" charset="0"/>
                  <a:ea typeface="宋体" panose="02010600030101010101" pitchFamily="2" charset="-122"/>
                </a:endParaRPr>
              </a:p>
            </p:txBody>
          </p:sp>
        </p:grpSp>
      </p:grpSp>
      <p:grpSp>
        <p:nvGrpSpPr>
          <p:cNvPr id="8" name="Group 83"/>
          <p:cNvGrpSpPr/>
          <p:nvPr/>
        </p:nvGrpSpPr>
        <p:grpSpPr>
          <a:xfrm>
            <a:off x="1878013" y="4276725"/>
            <a:ext cx="2960687" cy="366713"/>
            <a:chOff x="1183" y="2694"/>
            <a:chExt cx="1865" cy="231"/>
          </a:xfrm>
        </p:grpSpPr>
        <p:grpSp>
          <p:nvGrpSpPr>
            <p:cNvPr id="9241" name="Group 70"/>
            <p:cNvGrpSpPr/>
            <p:nvPr/>
          </p:nvGrpSpPr>
          <p:grpSpPr>
            <a:xfrm>
              <a:off x="1183" y="2761"/>
              <a:ext cx="106" cy="106"/>
              <a:chOff x="2928" y="2208"/>
              <a:chExt cx="262" cy="262"/>
            </a:xfrm>
          </p:grpSpPr>
          <p:sp>
            <p:nvSpPr>
              <p:cNvPr id="132167" name="Oval 71"/>
              <p:cNvSpPr>
                <a:spLocks noChangeArrowheads="1"/>
              </p:cNvSpPr>
              <p:nvPr/>
            </p:nvSpPr>
            <p:spPr bwMode="gray">
              <a:xfrm>
                <a:off x="2928" y="2208"/>
                <a:ext cx="262" cy="262"/>
              </a:xfrm>
              <a:prstGeom prst="ellipse">
                <a:avLst/>
              </a:prstGeom>
              <a:gradFill rotWithShape="1">
                <a:gsLst>
                  <a:gs pos="0">
                    <a:srgbClr val="223864">
                      <a:gamma/>
                      <a:tint val="28627"/>
                      <a:invGamma/>
                    </a:srgbClr>
                  </a:gs>
                  <a:gs pos="100000">
                    <a:srgbClr val="223864"/>
                  </a:gs>
                </a:gsLst>
                <a:lin ang="2700000" scaled="1"/>
              </a:gradFill>
              <a:ln w="12700">
                <a:solidFill>
                  <a:srgbClr val="F8F8F8"/>
                </a:solidFill>
                <a:round/>
              </a:ln>
              <a:effectLst>
                <a:outerShdw dist="35921" dir="2700000" algn="ctr" rotWithShape="0">
                  <a:srgbClr val="1C1C1C">
                    <a:alpha val="50000"/>
                  </a:srgbClr>
                </a:outerShdw>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244" name="Oval 72"/>
              <p:cNvSpPr/>
              <p:nvPr/>
            </p:nvSpPr>
            <p:spPr>
              <a:xfrm>
                <a:off x="2949" y="2230"/>
                <a:ext cx="218" cy="218"/>
              </a:xfrm>
              <a:prstGeom prst="ellipse">
                <a:avLst/>
              </a:prstGeom>
              <a:gradFill rotWithShape="1">
                <a:gsLst>
                  <a:gs pos="0">
                    <a:srgbClr val="5EB52D"/>
                  </a:gs>
                  <a:gs pos="100000">
                    <a:srgbClr val="99D07A"/>
                  </a:gs>
                </a:gsLst>
                <a:lin ang="2700000" scaled="1"/>
                <a:tileRect/>
              </a:gradFill>
              <a:ln w="12700">
                <a:noFill/>
              </a:ln>
            </p:spPr>
            <p:txBody>
              <a:bodyPr wrap="none" anchor="ctr"/>
              <a:p>
                <a:endParaRPr lang="zh-CN" altLang="en-US" dirty="0">
                  <a:latin typeface="Arial" panose="020B0604020202020204" pitchFamily="34" charset="0"/>
                  <a:ea typeface="宋体" panose="02010600030101010101" pitchFamily="2" charset="-122"/>
                </a:endParaRPr>
              </a:p>
            </p:txBody>
          </p:sp>
        </p:grpSp>
        <p:sp>
          <p:nvSpPr>
            <p:cNvPr id="9242" name="Text Box 76"/>
            <p:cNvSpPr txBox="1"/>
            <p:nvPr/>
          </p:nvSpPr>
          <p:spPr>
            <a:xfrm>
              <a:off x="1332" y="2694"/>
              <a:ext cx="1716" cy="231"/>
            </a:xfrm>
            <a:prstGeom prst="rect">
              <a:avLst/>
            </a:prstGeom>
            <a:noFill/>
            <a:ln w="9525">
              <a:noFill/>
            </a:ln>
          </p:spPr>
          <p:txBody>
            <a:bodyPr>
              <a:spAutoFit/>
            </a:bodyPr>
            <a:p>
              <a:pPr>
                <a:spcBef>
                  <a:spcPct val="50000"/>
                </a:spcBef>
              </a:pPr>
              <a:r>
                <a:rPr lang="zh-CN" altLang="en-US" b="1" dirty="0">
                  <a:solidFill>
                    <a:srgbClr val="000000"/>
                  </a:solidFill>
                  <a:latin typeface="黑体" panose="02010609060101010101" pitchFamily="49" charset="-122"/>
                  <a:ea typeface="黑体" panose="02010609060101010101" pitchFamily="49" charset="-122"/>
                </a:rPr>
                <a:t>三是信息资源充分预设。 </a:t>
              </a:r>
              <a:r>
                <a:rPr lang="zh-CN" altLang="en-US" sz="1600" b="1" dirty="0">
                  <a:solidFill>
                    <a:srgbClr val="000000"/>
                  </a:solidFill>
                  <a:latin typeface="黑体" panose="02010609060101010101" pitchFamily="49" charset="-122"/>
                  <a:ea typeface="黑体" panose="02010609060101010101" pitchFamily="49" charset="-122"/>
                </a:rPr>
                <a:t> </a:t>
              </a:r>
              <a:r>
                <a:rPr lang="zh-CN" altLang="en-US" dirty="0">
                  <a:latin typeface="Arial" panose="020B0604020202020204" pitchFamily="34" charset="0"/>
                  <a:ea typeface="黑体" panose="02010609060101010101" pitchFamily="49" charset="-122"/>
                </a:rPr>
                <a:t> </a:t>
              </a:r>
              <a:endParaRPr lang="zh-CN" altLang="en-US" dirty="0">
                <a:latin typeface="Arial" panose="020B0604020202020204" pitchFamily="34" charset="0"/>
                <a:ea typeface="黑体" panose="02010609060101010101" pitchFamily="49" charset="-122"/>
              </a:endParaRPr>
            </a:p>
          </p:txBody>
        </p:sp>
      </p:grpSp>
      <p:grpSp>
        <p:nvGrpSpPr>
          <p:cNvPr id="10" name="Group 98"/>
          <p:cNvGrpSpPr/>
          <p:nvPr/>
        </p:nvGrpSpPr>
        <p:grpSpPr>
          <a:xfrm>
            <a:off x="1878013" y="4838700"/>
            <a:ext cx="3446462" cy="366713"/>
            <a:chOff x="1183" y="3066"/>
            <a:chExt cx="2171" cy="231"/>
          </a:xfrm>
        </p:grpSpPr>
        <p:grpSp>
          <p:nvGrpSpPr>
            <p:cNvPr id="9237" name="Group 73"/>
            <p:cNvGrpSpPr/>
            <p:nvPr/>
          </p:nvGrpSpPr>
          <p:grpSpPr>
            <a:xfrm>
              <a:off x="1183" y="3127"/>
              <a:ext cx="106" cy="106"/>
              <a:chOff x="2928" y="2208"/>
              <a:chExt cx="262" cy="262"/>
            </a:xfrm>
          </p:grpSpPr>
          <p:sp>
            <p:nvSpPr>
              <p:cNvPr id="132170" name="Oval 74"/>
              <p:cNvSpPr>
                <a:spLocks noChangeArrowheads="1"/>
              </p:cNvSpPr>
              <p:nvPr/>
            </p:nvSpPr>
            <p:spPr bwMode="gray">
              <a:xfrm>
                <a:off x="2928" y="2208"/>
                <a:ext cx="262" cy="262"/>
              </a:xfrm>
              <a:prstGeom prst="ellipse">
                <a:avLst/>
              </a:prstGeom>
              <a:gradFill rotWithShape="1">
                <a:gsLst>
                  <a:gs pos="0">
                    <a:srgbClr val="223864">
                      <a:gamma/>
                      <a:tint val="28627"/>
                      <a:invGamma/>
                    </a:srgbClr>
                  </a:gs>
                  <a:gs pos="100000">
                    <a:srgbClr val="223864"/>
                  </a:gs>
                </a:gsLst>
                <a:lin ang="2700000" scaled="1"/>
              </a:gradFill>
              <a:ln w="12700">
                <a:solidFill>
                  <a:srgbClr val="F8F8F8"/>
                </a:solidFill>
                <a:round/>
              </a:ln>
              <a:effectLst>
                <a:outerShdw dist="35921" dir="2700000" algn="ctr" rotWithShape="0">
                  <a:srgbClr val="1C1C1C">
                    <a:alpha val="50000"/>
                  </a:srgbClr>
                </a:outerShdw>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240" name="Oval 75"/>
              <p:cNvSpPr/>
              <p:nvPr/>
            </p:nvSpPr>
            <p:spPr>
              <a:xfrm>
                <a:off x="2949" y="2230"/>
                <a:ext cx="218" cy="218"/>
              </a:xfrm>
              <a:prstGeom prst="ellipse">
                <a:avLst/>
              </a:prstGeom>
              <a:gradFill rotWithShape="1">
                <a:gsLst>
                  <a:gs pos="0">
                    <a:srgbClr val="5EB52D"/>
                  </a:gs>
                  <a:gs pos="100000">
                    <a:srgbClr val="99D07A"/>
                  </a:gs>
                </a:gsLst>
                <a:lin ang="2700000" scaled="1"/>
                <a:tileRect/>
              </a:gradFill>
              <a:ln w="12700">
                <a:noFill/>
              </a:ln>
            </p:spPr>
            <p:txBody>
              <a:bodyPr wrap="none" anchor="ctr"/>
              <a:p>
                <a:endParaRPr lang="zh-CN" altLang="en-US" dirty="0">
                  <a:latin typeface="Arial" panose="020B0604020202020204" pitchFamily="34" charset="0"/>
                  <a:ea typeface="宋体" panose="02010600030101010101" pitchFamily="2" charset="-122"/>
                </a:endParaRPr>
              </a:p>
            </p:txBody>
          </p:sp>
        </p:grpSp>
        <p:sp>
          <p:nvSpPr>
            <p:cNvPr id="9238" name="Text Box 77"/>
            <p:cNvSpPr txBox="1"/>
            <p:nvPr/>
          </p:nvSpPr>
          <p:spPr>
            <a:xfrm>
              <a:off x="1326" y="3066"/>
              <a:ext cx="2028" cy="231"/>
            </a:xfrm>
            <a:prstGeom prst="rect">
              <a:avLst/>
            </a:prstGeom>
            <a:noFill/>
            <a:ln w="9525">
              <a:noFill/>
            </a:ln>
          </p:spPr>
          <p:txBody>
            <a:bodyPr>
              <a:spAutoFit/>
            </a:bodyPr>
            <a:p>
              <a:pPr>
                <a:spcBef>
                  <a:spcPct val="50000"/>
                </a:spcBef>
              </a:pPr>
              <a:r>
                <a:rPr lang="zh-CN" altLang="en-US" b="1" dirty="0">
                  <a:solidFill>
                    <a:srgbClr val="000000"/>
                  </a:solidFill>
                  <a:latin typeface="黑体" panose="02010609060101010101" pitchFamily="49" charset="-122"/>
                  <a:ea typeface="黑体" panose="02010609060101010101" pitchFamily="49" charset="-122"/>
                </a:rPr>
                <a:t>四是内外结合适当延伸。</a:t>
              </a:r>
              <a:r>
                <a:rPr lang="zh-CN" altLang="en-US" sz="1600" b="1" dirty="0">
                  <a:solidFill>
                    <a:srgbClr val="000000"/>
                  </a:solidFill>
                  <a:latin typeface="黑体" panose="02010609060101010101" pitchFamily="49" charset="-122"/>
                  <a:ea typeface="黑体" panose="02010609060101010101" pitchFamily="49" charset="-122"/>
                </a:rPr>
                <a:t> </a:t>
              </a:r>
              <a:r>
                <a:rPr lang="zh-CN" altLang="en-US" sz="1600" dirty="0">
                  <a:latin typeface="黑体" panose="02010609060101010101" pitchFamily="49" charset="-122"/>
                  <a:ea typeface="黑体" panose="02010609060101010101" pitchFamily="49" charset="-122"/>
                </a:rPr>
                <a:t> </a:t>
              </a:r>
              <a:endParaRPr lang="zh-CN" altLang="en-US" sz="1600" dirty="0">
                <a:latin typeface="黑体" panose="02010609060101010101" pitchFamily="49" charset="-122"/>
                <a:ea typeface="黑体" panose="02010609060101010101" pitchFamily="49" charset="-122"/>
              </a:endParaRPr>
            </a:p>
          </p:txBody>
        </p:sp>
      </p:grpSp>
      <p:grpSp>
        <p:nvGrpSpPr>
          <p:cNvPr id="9223" name="Group 85"/>
          <p:cNvGrpSpPr/>
          <p:nvPr/>
        </p:nvGrpSpPr>
        <p:grpSpPr>
          <a:xfrm>
            <a:off x="1081088" y="1373188"/>
            <a:ext cx="3513137" cy="701675"/>
            <a:chOff x="565" y="905"/>
            <a:chExt cx="2213" cy="442"/>
          </a:xfrm>
        </p:grpSpPr>
        <p:grpSp>
          <p:nvGrpSpPr>
            <p:cNvPr id="9229" name="Group 86"/>
            <p:cNvGrpSpPr/>
            <p:nvPr/>
          </p:nvGrpSpPr>
          <p:grpSpPr>
            <a:xfrm>
              <a:off x="612" y="914"/>
              <a:ext cx="2050" cy="314"/>
              <a:chOff x="720" y="1392"/>
              <a:chExt cx="4058" cy="480"/>
            </a:xfrm>
          </p:grpSpPr>
          <p:sp>
            <p:nvSpPr>
              <p:cNvPr id="9233" name="AutoShape 87"/>
              <p:cNvSpPr/>
              <p:nvPr/>
            </p:nvSpPr>
            <p:spPr>
              <a:xfrm>
                <a:off x="720" y="1392"/>
                <a:ext cx="4058" cy="480"/>
              </a:xfrm>
              <a:prstGeom prst="roundRect">
                <a:avLst>
                  <a:gd name="adj" fmla="val 17509"/>
                </a:avLst>
              </a:prstGeom>
              <a:solidFill>
                <a:srgbClr val="518CD3"/>
              </a:solidFill>
              <a:ln w="9525">
                <a:noFill/>
              </a:ln>
            </p:spPr>
            <p:txBody>
              <a:bodyPr wrap="none" anchor="ctr"/>
              <a:p>
                <a:endParaRPr lang="zh-CN" altLang="en-US" dirty="0">
                  <a:latin typeface="Arial" panose="020B0604020202020204" pitchFamily="34" charset="0"/>
                  <a:ea typeface="宋体" panose="02010600030101010101" pitchFamily="2" charset="-122"/>
                </a:endParaRPr>
              </a:p>
            </p:txBody>
          </p:sp>
          <p:grpSp>
            <p:nvGrpSpPr>
              <p:cNvPr id="9234" name="Group 88"/>
              <p:cNvGrpSpPr/>
              <p:nvPr/>
            </p:nvGrpSpPr>
            <p:grpSpPr>
              <a:xfrm>
                <a:off x="730" y="1407"/>
                <a:ext cx="4043" cy="444"/>
                <a:chOff x="744" y="1407"/>
                <a:chExt cx="3988" cy="444"/>
              </a:xfrm>
            </p:grpSpPr>
            <p:sp>
              <p:nvSpPr>
                <p:cNvPr id="132185" name="AutoShape 89"/>
                <p:cNvSpPr>
                  <a:spLocks noChangeArrowheads="1"/>
                </p:cNvSpPr>
                <p:nvPr/>
              </p:nvSpPr>
              <p:spPr bwMode="gray">
                <a:xfrm>
                  <a:off x="744" y="1736"/>
                  <a:ext cx="3981" cy="115"/>
                </a:xfrm>
                <a:prstGeom prst="roundRect">
                  <a:avLst>
                    <a:gd name="adj" fmla="val 50000"/>
                  </a:avLst>
                </a:prstGeom>
                <a:gradFill rotWithShape="1">
                  <a:gsLst>
                    <a:gs pos="0">
                      <a:schemeClr val="accent1">
                        <a:alpha val="0"/>
                      </a:schemeClr>
                    </a:gs>
                    <a:gs pos="100000">
                      <a:schemeClr val="accent1">
                        <a:gamma/>
                        <a:tint val="0"/>
                        <a:invGamma/>
                      </a:schemeClr>
                    </a:gs>
                  </a:gsLst>
                  <a:lin ang="540000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32186" name="AutoShape 90"/>
                <p:cNvSpPr>
                  <a:spLocks noChangeArrowheads="1"/>
                </p:cNvSpPr>
                <p:nvPr/>
              </p:nvSpPr>
              <p:spPr bwMode="gray">
                <a:xfrm>
                  <a:off x="744" y="1407"/>
                  <a:ext cx="3981" cy="115"/>
                </a:xfrm>
                <a:prstGeom prst="roundRect">
                  <a:avLst>
                    <a:gd name="adj" fmla="val 50000"/>
                  </a:avLst>
                </a:prstGeom>
                <a:gradFill rotWithShape="1">
                  <a:gsLst>
                    <a:gs pos="0">
                      <a:schemeClr val="accent1">
                        <a:gamma/>
                        <a:tint val="0"/>
                        <a:invGamma/>
                      </a:schemeClr>
                    </a:gs>
                    <a:gs pos="100000">
                      <a:schemeClr val="accent1">
                        <a:alpha val="0"/>
                      </a:schemeClr>
                    </a:gs>
                  </a:gsLst>
                  <a:lin ang="5400000" scaled="1"/>
                </a:gradFill>
                <a:ln w="9525">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sp>
          <p:nvSpPr>
            <p:cNvPr id="9230" name="Text Box 91"/>
            <p:cNvSpPr txBox="1"/>
            <p:nvPr/>
          </p:nvSpPr>
          <p:spPr>
            <a:xfrm>
              <a:off x="600" y="944"/>
              <a:ext cx="2178" cy="250"/>
            </a:xfrm>
            <a:prstGeom prst="rect">
              <a:avLst/>
            </a:prstGeom>
            <a:noFill/>
            <a:ln w="9525">
              <a:noFill/>
            </a:ln>
          </p:spPr>
          <p:txBody>
            <a:bodyPr>
              <a:spAutoFit/>
            </a:bodyPr>
            <a:p>
              <a:pPr marL="457200" indent="-457200" algn="ctr">
                <a:spcBef>
                  <a:spcPct val="50000"/>
                </a:spcBef>
                <a:buClr>
                  <a:schemeClr val="tx1"/>
                </a:buClr>
              </a:pPr>
              <a:r>
                <a:rPr lang="zh-CN" altLang="en-US" sz="2000" b="1" dirty="0">
                  <a:solidFill>
                    <a:srgbClr val="FFFFFF"/>
                  </a:solidFill>
                  <a:latin typeface="黑体" panose="02010609060101010101" pitchFamily="49" charset="-122"/>
                  <a:ea typeface="黑体" panose="02010609060101010101" pitchFamily="49" charset="-122"/>
                </a:rPr>
                <a:t>优化过程设计 </a:t>
              </a:r>
              <a:endParaRPr lang="en-US" altLang="zh-CN" sz="2000" b="1" dirty="0">
                <a:solidFill>
                  <a:srgbClr val="FFFFFF"/>
                </a:solidFill>
                <a:latin typeface="黑体" panose="02010609060101010101" pitchFamily="49" charset="-122"/>
                <a:ea typeface="黑体" panose="02010609060101010101" pitchFamily="49" charset="-122"/>
              </a:endParaRPr>
            </a:p>
          </p:txBody>
        </p:sp>
        <p:pic>
          <p:nvPicPr>
            <p:cNvPr id="9231" name="Picture 92" descr="1"/>
            <p:cNvPicPr>
              <a:picLocks noChangeAspect="1"/>
            </p:cNvPicPr>
            <p:nvPr/>
          </p:nvPicPr>
          <p:blipFill>
            <a:blip r:embed="rId1">
              <a:lum bright="-6000" contrast="24000"/>
            </a:blip>
            <a:srcRect l="42606" t="64474" r="19473"/>
            <a:stretch>
              <a:fillRect/>
            </a:stretch>
          </p:blipFill>
          <p:spPr>
            <a:xfrm>
              <a:off x="565" y="905"/>
              <a:ext cx="369" cy="442"/>
            </a:xfrm>
            <a:prstGeom prst="rect">
              <a:avLst/>
            </a:prstGeom>
            <a:noFill/>
            <a:ln w="9525">
              <a:noFill/>
            </a:ln>
          </p:spPr>
        </p:pic>
        <p:sp>
          <p:nvSpPr>
            <p:cNvPr id="9232" name="Text Box 93"/>
            <p:cNvSpPr txBox="1"/>
            <p:nvPr/>
          </p:nvSpPr>
          <p:spPr>
            <a:xfrm>
              <a:off x="691" y="942"/>
              <a:ext cx="240" cy="231"/>
            </a:xfrm>
            <a:prstGeom prst="rect">
              <a:avLst/>
            </a:prstGeom>
            <a:noFill/>
            <a:ln w="9525">
              <a:noFill/>
            </a:ln>
          </p:spPr>
          <p:txBody>
            <a:bodyPr>
              <a:spAutoFit/>
            </a:bodyPr>
            <a:p>
              <a:pPr algn="ctr">
                <a:spcBef>
                  <a:spcPct val="50000"/>
                </a:spcBef>
              </a:pPr>
              <a:r>
                <a:rPr lang="en-US" altLang="zh-CN" b="1" dirty="0">
                  <a:solidFill>
                    <a:srgbClr val="FFFFFF"/>
                  </a:solidFill>
                  <a:latin typeface="Arial" panose="020B0604020202020204" pitchFamily="34" charset="0"/>
                  <a:ea typeface="宋体" panose="02010600030101010101" pitchFamily="2" charset="-122"/>
                </a:rPr>
                <a:t>2</a:t>
              </a:r>
              <a:endParaRPr lang="en-US" altLang="zh-CN" b="1" dirty="0">
                <a:solidFill>
                  <a:srgbClr val="FFFFFF"/>
                </a:solidFill>
                <a:latin typeface="Arial" panose="020B0604020202020204" pitchFamily="34" charset="0"/>
                <a:ea typeface="宋体" panose="02010600030101010101" pitchFamily="2" charset="-122"/>
              </a:endParaRPr>
            </a:p>
          </p:txBody>
        </p:sp>
      </p:grpSp>
      <p:grpSp>
        <p:nvGrpSpPr>
          <p:cNvPr id="15" name="Group 97"/>
          <p:cNvGrpSpPr/>
          <p:nvPr/>
        </p:nvGrpSpPr>
        <p:grpSpPr>
          <a:xfrm>
            <a:off x="990600" y="2100263"/>
            <a:ext cx="5929313" cy="454025"/>
            <a:chOff x="750" y="1197"/>
            <a:chExt cx="3735" cy="286"/>
          </a:xfrm>
        </p:grpSpPr>
        <p:sp>
          <p:nvSpPr>
            <p:cNvPr id="9227" name="AutoShape 95"/>
            <p:cNvSpPr/>
            <p:nvPr/>
          </p:nvSpPr>
          <p:spPr>
            <a:xfrm>
              <a:off x="750" y="1197"/>
              <a:ext cx="3735" cy="286"/>
            </a:xfrm>
            <a:prstGeom prst="roundRect">
              <a:avLst>
                <a:gd name="adj" fmla="val 16667"/>
              </a:avLst>
            </a:prstGeom>
            <a:solidFill>
              <a:srgbClr val="FFFFFF">
                <a:alpha val="89803"/>
              </a:srgbClr>
            </a:solidFill>
            <a:ln w="28575" cap="flat" cmpd="sng">
              <a:solidFill>
                <a:srgbClr val="009900"/>
              </a:solidFill>
              <a:prstDash val="solid"/>
              <a:headEnd type="none" w="med" len="med"/>
              <a:tailEnd type="none" w="med" len="med"/>
            </a:ln>
          </p:spPr>
          <p:txBody>
            <a:bodyPr wrap="none" anchor="ctr"/>
            <a:p>
              <a:endParaRPr lang="zh-CN" altLang="en-US" dirty="0">
                <a:latin typeface="Arial" panose="020B0604020202020204" pitchFamily="34" charset="0"/>
                <a:ea typeface="宋体" panose="02010600030101010101" pitchFamily="2" charset="-122"/>
              </a:endParaRPr>
            </a:p>
          </p:txBody>
        </p:sp>
        <p:sp>
          <p:nvSpPr>
            <p:cNvPr id="9228" name="Text Box 96"/>
            <p:cNvSpPr txBox="1"/>
            <p:nvPr/>
          </p:nvSpPr>
          <p:spPr>
            <a:xfrm>
              <a:off x="864" y="1206"/>
              <a:ext cx="3330" cy="250"/>
            </a:xfrm>
            <a:prstGeom prst="rect">
              <a:avLst/>
            </a:prstGeom>
            <a:noFill/>
            <a:ln w="9525">
              <a:noFill/>
            </a:ln>
          </p:spPr>
          <p:txBody>
            <a:bodyPr>
              <a:spAutoFit/>
            </a:bodyPr>
            <a:p>
              <a:pPr>
                <a:spcBef>
                  <a:spcPct val="50000"/>
                </a:spcBef>
              </a:pPr>
              <a:r>
                <a:rPr lang="zh-CN" altLang="en-US" sz="2000" b="1" dirty="0">
                  <a:solidFill>
                    <a:srgbClr val="CC0000"/>
                  </a:solidFill>
                  <a:latin typeface="Arial" panose="020B0604020202020204" pitchFamily="34" charset="0"/>
                  <a:ea typeface="宋体" panose="02010600030101010101" pitchFamily="2" charset="-122"/>
                </a:rPr>
                <a:t>过程设计强调开放、互动、生成、延伸</a:t>
              </a:r>
              <a:endParaRPr lang="zh-CN" altLang="en-US" sz="2000" b="1" dirty="0">
                <a:solidFill>
                  <a:srgbClr val="CC0000"/>
                </a:solidFill>
                <a:latin typeface="Arial" panose="020B0604020202020204" pitchFamily="34" charset="0"/>
                <a:ea typeface="宋体" panose="02010600030101010101" pitchFamily="2" charset="-122"/>
              </a:endParaRPr>
            </a:p>
          </p:txBody>
        </p:sp>
      </p:grpSp>
      <p:sp>
        <p:nvSpPr>
          <p:cNvPr id="132196" name="Text Box 100"/>
          <p:cNvSpPr txBox="1"/>
          <p:nvPr/>
        </p:nvSpPr>
        <p:spPr>
          <a:xfrm>
            <a:off x="2695575" y="5514975"/>
            <a:ext cx="5419725" cy="366713"/>
          </a:xfrm>
          <a:prstGeom prst="rect">
            <a:avLst/>
          </a:prstGeom>
          <a:noFill/>
          <a:ln w="9525">
            <a:noFill/>
          </a:ln>
        </p:spPr>
        <p:txBody>
          <a:bodyPr>
            <a:spAutoFit/>
          </a:bodyPr>
          <a:p>
            <a:pPr>
              <a:spcBef>
                <a:spcPct val="50000"/>
              </a:spcBef>
            </a:pPr>
            <a:r>
              <a:rPr lang="zh-CN" altLang="en-US" b="1" dirty="0">
                <a:solidFill>
                  <a:srgbClr val="000000"/>
                </a:solidFill>
                <a:latin typeface="Arial" panose="020B0604020202020204" pitchFamily="34" charset="0"/>
                <a:ea typeface="黑体" panose="02010609060101010101" pitchFamily="49" charset="-122"/>
              </a:rPr>
              <a:t>形成目标清晰、收放有序、螺旋上升的学习活动。</a:t>
            </a:r>
            <a:endParaRPr lang="en-US" altLang="zh-CN" b="1" dirty="0">
              <a:solidFill>
                <a:srgbClr val="000000"/>
              </a:solidFill>
              <a:latin typeface="Arial" panose="020B0604020202020204" pitchFamily="34" charset="0"/>
              <a:ea typeface="黑体" panose="02010609060101010101" pitchFamily="49" charset="-122"/>
            </a:endParaRPr>
          </a:p>
        </p:txBody>
      </p:sp>
      <p:sp>
        <p:nvSpPr>
          <p:cNvPr id="2" name="Text Box 100"/>
          <p:cNvSpPr txBox="1"/>
          <p:nvPr/>
        </p:nvSpPr>
        <p:spPr>
          <a:xfrm>
            <a:off x="3495675" y="6116638"/>
            <a:ext cx="2105025" cy="366712"/>
          </a:xfrm>
          <a:prstGeom prst="rect">
            <a:avLst/>
          </a:prstGeom>
          <a:solidFill>
            <a:schemeClr val="accent2"/>
          </a:solidFill>
          <a:ln w="9525">
            <a:noFill/>
          </a:ln>
        </p:spPr>
        <p:txBody>
          <a:bodyPr>
            <a:spAutoFit/>
          </a:bodyPr>
          <a:p>
            <a:pPr>
              <a:spcBef>
                <a:spcPct val="50000"/>
              </a:spcBef>
            </a:pPr>
            <a:r>
              <a:rPr lang="zh-CN" altLang="en-US" b="1" dirty="0">
                <a:solidFill>
                  <a:srgbClr val="B11B0F"/>
                </a:solidFill>
                <a:latin typeface="Arial" panose="020B0604020202020204" pitchFamily="34" charset="0"/>
                <a:ea typeface="宋体" panose="02010600030101010101" pitchFamily="2" charset="-122"/>
                <a:hlinkClick r:id="rId2" action="ppaction://hlinkfile"/>
              </a:rPr>
              <a:t>灵活课型结构设计</a:t>
            </a:r>
            <a:endParaRPr lang="en-US" altLang="zh-CN" b="1" dirty="0">
              <a:solidFill>
                <a:srgbClr val="000000"/>
              </a:solidFill>
              <a:latin typeface="Arial" panose="020B0604020202020204" pitchFamily="34" charset="0"/>
              <a:ea typeface="黑体" panose="02010609060101010101" pitchFamily="49" charset="-12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childTnLst>
                                </p:cTn>
                              </p:par>
                              <p:par>
                                <p:cTn id="14" presetID="18" presetClass="entr" presetSubtype="6"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strips(downRight)">
                                      <p:cBhvr>
                                        <p:cTn id="16" dur="500"/>
                                        <p:tgtEl>
                                          <p:spTgt spid="4"/>
                                        </p:tgtEl>
                                      </p:cBhvr>
                                    </p:animEffect>
                                  </p:childTnLst>
                                </p:cTn>
                              </p:par>
                              <p:par>
                                <p:cTn id="17" presetID="18" presetClass="entr" presetSubtype="6" fill="hold" nodeType="withEffect">
                                  <p:stCondLst>
                                    <p:cond delay="500"/>
                                  </p:stCondLst>
                                  <p:childTnLst>
                                    <p:set>
                                      <p:cBhvr>
                                        <p:cTn id="18" dur="1" fill="hold">
                                          <p:stCondLst>
                                            <p:cond delay="0"/>
                                          </p:stCondLst>
                                        </p:cTn>
                                        <p:tgtEl>
                                          <p:spTgt spid="6"/>
                                        </p:tgtEl>
                                        <p:attrNameLst>
                                          <p:attrName>style.visibility</p:attrName>
                                        </p:attrNameLst>
                                      </p:cBhvr>
                                      <p:to>
                                        <p:strVal val="visible"/>
                                      </p:to>
                                    </p:set>
                                    <p:animEffect transition="in" filter="strips(downRight)">
                                      <p:cBhvr>
                                        <p:cTn id="19" dur="500"/>
                                        <p:tgtEl>
                                          <p:spTgt spid="6"/>
                                        </p:tgtEl>
                                      </p:cBhvr>
                                    </p:animEffect>
                                  </p:childTnLst>
                                </p:cTn>
                              </p:par>
                              <p:par>
                                <p:cTn id="20" presetID="18" presetClass="entr" presetSubtype="6" fill="hold" nodeType="withEffect">
                                  <p:stCondLst>
                                    <p:cond delay="1000"/>
                                  </p:stCondLst>
                                  <p:childTnLst>
                                    <p:set>
                                      <p:cBhvr>
                                        <p:cTn id="21" dur="1" fill="hold">
                                          <p:stCondLst>
                                            <p:cond delay="0"/>
                                          </p:stCondLst>
                                        </p:cTn>
                                        <p:tgtEl>
                                          <p:spTgt spid="8"/>
                                        </p:tgtEl>
                                        <p:attrNameLst>
                                          <p:attrName>style.visibility</p:attrName>
                                        </p:attrNameLst>
                                      </p:cBhvr>
                                      <p:to>
                                        <p:strVal val="visible"/>
                                      </p:to>
                                    </p:set>
                                    <p:animEffect transition="in" filter="strips(downRight)">
                                      <p:cBhvr>
                                        <p:cTn id="22" dur="500"/>
                                        <p:tgtEl>
                                          <p:spTgt spid="8"/>
                                        </p:tgtEl>
                                      </p:cBhvr>
                                    </p:animEffect>
                                  </p:childTnLst>
                                </p:cTn>
                              </p:par>
                              <p:par>
                                <p:cTn id="23" presetID="18" presetClass="entr" presetSubtype="6" fill="hold" nodeType="withEffect">
                                  <p:stCondLst>
                                    <p:cond delay="1500"/>
                                  </p:stCondLst>
                                  <p:childTnLst>
                                    <p:set>
                                      <p:cBhvr>
                                        <p:cTn id="24" dur="1" fill="hold">
                                          <p:stCondLst>
                                            <p:cond delay="0"/>
                                          </p:stCondLst>
                                        </p:cTn>
                                        <p:tgtEl>
                                          <p:spTgt spid="10"/>
                                        </p:tgtEl>
                                        <p:attrNameLst>
                                          <p:attrName>style.visibility</p:attrName>
                                        </p:attrNameLst>
                                      </p:cBhvr>
                                      <p:to>
                                        <p:strVal val="visible"/>
                                      </p:to>
                                    </p:set>
                                    <p:animEffect transition="in" filter="strips(downRight)">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8" presetClass="entr" presetSubtype="16" fill="hold" grpId="0" nodeType="clickEffect">
                                  <p:stCondLst>
                                    <p:cond delay="0"/>
                                  </p:stCondLst>
                                  <p:childTnLst>
                                    <p:set>
                                      <p:cBhvr>
                                        <p:cTn id="29" dur="1" fill="hold">
                                          <p:stCondLst>
                                            <p:cond delay="0"/>
                                          </p:stCondLst>
                                        </p:cTn>
                                        <p:tgtEl>
                                          <p:spTgt spid="132196"/>
                                        </p:tgtEl>
                                        <p:attrNameLst>
                                          <p:attrName>style.visibility</p:attrName>
                                        </p:attrNameLst>
                                      </p:cBhvr>
                                      <p:to>
                                        <p:strVal val="visible"/>
                                      </p:to>
                                    </p:set>
                                    <p:animEffect transition="in" filter="diamond(in)">
                                      <p:cBhvr>
                                        <p:cTn id="30" dur="2000"/>
                                        <p:tgtEl>
                                          <p:spTgt spid="132196"/>
                                        </p:tgtEl>
                                      </p:cBhvr>
                                    </p:animEffect>
                                  </p:childTnLst>
                                </p:cTn>
                              </p:par>
                            </p:childTnLst>
                          </p:cTn>
                        </p:par>
                      </p:childTnLst>
                    </p:cTn>
                  </p:par>
                  <p:par>
                    <p:cTn id="31" fill="hold">
                      <p:stCondLst>
                        <p:cond delay="indefinite"/>
                      </p:stCondLst>
                      <p:childTnLst>
                        <p:par>
                          <p:cTn id="32" fill="hold">
                            <p:stCondLst>
                              <p:cond delay="0"/>
                            </p:stCondLst>
                            <p:childTnLst>
                              <p:par>
                                <p:cTn id="33" presetID="8" presetClass="entr" presetSubtype="16"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diamond(in)">
                                      <p:cBhvr>
                                        <p:cTn id="3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196" grpId="0"/>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Rectangle 2"/>
          <p:cNvSpPr>
            <a:spLocks noGrp="1"/>
          </p:cNvSpPr>
          <p:nvPr>
            <p:ph type="title"/>
          </p:nvPr>
        </p:nvSpPr>
        <p:spPr>
          <a:xfrm>
            <a:off x="171450" y="71438"/>
            <a:ext cx="8229600" cy="1143000"/>
          </a:xfrm>
        </p:spPr>
        <p:txBody>
          <a:bodyPr vert="horz" wrap="square" lIns="91440" tIns="45720" rIns="91440" bIns="45720" anchor="ctr"/>
          <a:p>
            <a:pPr eaLnBrk="1" hangingPunct="1"/>
            <a:r>
              <a:rPr lang="zh-CN" altLang="en-US" sz="2800" dirty="0">
                <a:solidFill>
                  <a:srgbClr val="FFFF00"/>
                </a:solidFill>
                <a:ea typeface="宋体" panose="02010600030101010101" pitchFamily="2" charset="-122"/>
              </a:rPr>
              <a:t>交往互动式教学设计结构解读</a:t>
            </a:r>
            <a:endParaRPr lang="zh-CN" altLang="en-US" sz="2800" dirty="0">
              <a:solidFill>
                <a:srgbClr val="FFFF00"/>
              </a:solidFill>
              <a:ea typeface="宋体" panose="02010600030101010101" pitchFamily="2" charset="-122"/>
            </a:endParaRPr>
          </a:p>
        </p:txBody>
      </p:sp>
      <p:sp>
        <p:nvSpPr>
          <p:cNvPr id="10243" name="Rectangle 45"/>
          <p:cNvSpPr/>
          <p:nvPr/>
        </p:nvSpPr>
        <p:spPr>
          <a:xfrm>
            <a:off x="0" y="1117600"/>
            <a:ext cx="9144000" cy="57404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p>
            <a:pPr algn="r" latinLnBrk="1"/>
            <a:endParaRPr lang="zh-CN" altLang="en-US" dirty="0">
              <a:latin typeface="HY강B" pitchFamily="18" charset="-127"/>
              <a:ea typeface="HY강B" pitchFamily="18" charset="-127"/>
            </a:endParaRPr>
          </a:p>
        </p:txBody>
      </p:sp>
      <p:graphicFrame>
        <p:nvGraphicFramePr>
          <p:cNvPr id="49176" name="Group 24"/>
          <p:cNvGraphicFramePr>
            <a:graphicFrameLocks noGrp="1"/>
          </p:cNvGraphicFramePr>
          <p:nvPr>
            <p:ph idx="1"/>
          </p:nvPr>
        </p:nvGraphicFramePr>
        <p:xfrm>
          <a:off x="0" y="1150938"/>
          <a:ext cx="9144000" cy="5668963"/>
        </p:xfrm>
        <a:graphic>
          <a:graphicData uri="http://schemas.openxmlformats.org/drawingml/2006/table">
            <a:tbl>
              <a:tblPr/>
              <a:tblGrid>
                <a:gridCol w="2613025"/>
                <a:gridCol w="3381375"/>
                <a:gridCol w="3149600"/>
              </a:tblGrid>
              <a:tr h="849313">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8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活动内容与呈现方式</a:t>
                      </a:r>
                      <a:endParaRPr kumimoji="0" lang="zh-CN" altLang="en-US" sz="1800" b="0" i="0" u="none" strike="noStrike" cap="none" normalizeH="0" baseline="0" smtClean="0">
                        <a:ln>
                          <a:noFill/>
                        </a:ln>
                        <a:solidFill>
                          <a:srgbClr val="FF0000"/>
                        </a:solidFill>
                        <a:effectLst/>
                        <a:latin typeface="Arial" panose="020B0604020202020204" pitchFamily="34" charset="0"/>
                        <a:ea typeface="宋体" panose="02010600030101010101" pitchFamily="2" charset="-122"/>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800" b="1"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内容结构：学什么</a:t>
                      </a:r>
                      <a:endPara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8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学生活动方式</a:t>
                      </a:r>
                      <a:endParaRPr kumimoji="0" lang="zh-CN" altLang="en-US" sz="1800" b="0" i="0" u="none" strike="noStrike" cap="none" normalizeH="0" baseline="0" smtClean="0">
                        <a:ln>
                          <a:noFill/>
                        </a:ln>
                        <a:solidFill>
                          <a:srgbClr val="FF0000"/>
                        </a:solidFill>
                        <a:effectLst/>
                        <a:latin typeface="Arial" panose="020B0604020202020204" pitchFamily="34" charset="0"/>
                        <a:ea typeface="宋体" panose="02010600030101010101" pitchFamily="2" charset="-122"/>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800" b="1"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过程结构：怎么学，和谁学</a:t>
                      </a:r>
                      <a:endPara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8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交流方式</a:t>
                      </a:r>
                      <a:endParaRPr kumimoji="0" lang="zh-CN" altLang="en-US" sz="1800" b="0" i="0" u="none" strike="noStrike" cap="none" normalizeH="0" baseline="0" smtClean="0">
                        <a:ln>
                          <a:noFill/>
                        </a:ln>
                        <a:solidFill>
                          <a:srgbClr val="FF0000"/>
                        </a:solidFill>
                        <a:effectLst/>
                        <a:latin typeface="Arial" panose="020B0604020202020204" pitchFamily="34" charset="0"/>
                        <a:ea typeface="宋体" panose="02010600030101010101" pitchFamily="2" charset="-122"/>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1800" b="1"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交互反馈：效果如何，怎么反馈，怎么聚焦，怎么推进</a:t>
                      </a:r>
                      <a:endPara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8F8F8"/>
                    </a:solidFill>
                  </a:tcPr>
                </a:tc>
              </a:tr>
              <a:tr h="4675188">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1.</a:t>
                      </a:r>
                      <a:r>
                        <a:rPr kumimoji="0" lang="zh-CN" altLang="en-US" sz="18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精选内容：</a:t>
                      </a:r>
                      <a:r>
                        <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围绕板块目标精心选择教学素材；</a:t>
                      </a:r>
                      <a:endPar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en-US" altLang="zh-CN"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2.</a:t>
                      </a:r>
                      <a:r>
                        <a:rPr kumimoji="0" lang="zh-CN" altLang="en-US" sz="18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有序呈现</a:t>
                      </a:r>
                      <a:r>
                        <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：开放、有层次地呈现教学内容；</a:t>
                      </a:r>
                      <a:endPar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en-US" altLang="zh-CN"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3.</a:t>
                      </a:r>
                      <a:r>
                        <a:rPr kumimoji="0" lang="zh-CN" altLang="en-US" sz="18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清晰路径：</a:t>
                      </a:r>
                      <a:r>
                        <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呈现高质量、有结构的任务型问题</a:t>
                      </a:r>
                      <a:r>
                        <a:rPr kumimoji="0" lang="en-US" altLang="zh-CN"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包括要求或引导性问题</a:t>
                      </a:r>
                      <a:r>
                        <a:rPr kumimoji="0" lang="en-US" altLang="zh-CN"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1800" b="1" i="0" u="none" strike="noStrike" cap="none" normalizeH="0" baseline="0" smtClean="0">
                          <a:ln>
                            <a:noFill/>
                          </a:ln>
                          <a:solidFill>
                            <a:srgbClr val="FF0000"/>
                          </a:solidFill>
                          <a:effectLst/>
                          <a:latin typeface="宋体" panose="02010600030101010101" pitchFamily="2" charset="-122"/>
                          <a:ea typeface="宋体" panose="02010600030101010101" pitchFamily="2" charset="-122"/>
                          <a:cs typeface="Times New Roman" panose="02020603050405020304" pitchFamily="18" charset="0"/>
                        </a:rPr>
                        <a:t>任务性问题设计要简洁、明了、有层次（推进感），不宽泛、不细碎，</a:t>
                      </a:r>
                      <a:r>
                        <a:rPr kumimoji="0" lang="zh-CN" altLang="en-US" sz="1800" b="1" i="0" u="sng" strike="noStrike" cap="none" normalizeH="0" baseline="0" smtClean="0">
                          <a:ln>
                            <a:noFill/>
                          </a:ln>
                          <a:solidFill>
                            <a:srgbClr val="FF0000"/>
                          </a:solidFill>
                          <a:effectLst/>
                          <a:latin typeface="宋体" panose="02010600030101010101" pitchFamily="2" charset="-122"/>
                          <a:ea typeface="宋体" panose="02010600030101010101" pitchFamily="2" charset="-122"/>
                          <a:cs typeface="Times New Roman" panose="02020603050405020304" pitchFamily="18" charset="0"/>
                        </a:rPr>
                        <a:t>让学生有完成的可能和探究思考的空间。</a:t>
                      </a:r>
                      <a:r>
                        <a:rPr kumimoji="0" lang="en-US" altLang="zh-CN"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a:t>
                      </a:r>
                      <a:endParaRPr kumimoji="0" lang="en-US" altLang="zh-CN"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18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认真倾听：</a:t>
                      </a:r>
                      <a:r>
                        <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适合教师层面的知识传达与信息共享。</a:t>
                      </a:r>
                      <a:endPar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zh-CN" altLang="en-US" sz="18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独立思考</a:t>
                      </a:r>
                      <a:r>
                        <a:rPr kumimoji="0" lang="en-US" altLang="zh-CN" sz="18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a:t>
                      </a:r>
                      <a:r>
                        <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适合独立思考、巩固练习和训练。</a:t>
                      </a:r>
                      <a:endPar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zh-CN" altLang="en-US" sz="18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同伴互助：</a:t>
                      </a:r>
                      <a:r>
                        <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适合短时间快速的合作，适合挑战性不大，问题讨论、资源分享类的学习活动。</a:t>
                      </a:r>
                      <a:endPar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zh-CN" altLang="en-US" sz="18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小组合作：</a:t>
                      </a:r>
                      <a:r>
                        <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适合应用性和拓展性活动，具有挑战，需要异质思维的摩擦，需要充分的时间保障和一定的合作技能。</a:t>
                      </a:r>
                      <a:endPar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结果是多样的</a:t>
                      </a:r>
                      <a:endPar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过程途径是多样的</a:t>
                      </a:r>
                      <a:endPar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情感体验是多样的</a:t>
                      </a:r>
                      <a:endPar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en-US" altLang="zh-CN"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a:t>
                      </a:r>
                      <a:endParaRPr kumimoji="0" lang="en-US" altLang="zh-CN"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18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资源预设：</a:t>
                      </a:r>
                      <a:r>
                        <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学生可能的发现和出现的问题；师生之间、生生之间交流的内容、形式等（</a:t>
                      </a:r>
                      <a:r>
                        <a:rPr kumimoji="0" lang="zh-CN" altLang="en-US" sz="1800" b="1" i="0" u="none" strike="noStrike" cap="none" normalizeH="0" baseline="0" smtClean="0">
                          <a:ln>
                            <a:noFill/>
                          </a:ln>
                          <a:solidFill>
                            <a:srgbClr val="FF0000"/>
                          </a:solidFill>
                          <a:effectLst/>
                          <a:latin typeface="宋体" panose="02010600030101010101" pitchFamily="2" charset="-122"/>
                          <a:ea typeface="宋体" panose="02010600030101010101" pitchFamily="2" charset="-122"/>
                          <a:cs typeface="Times New Roman" panose="02020603050405020304" pitchFamily="18" charset="0"/>
                        </a:rPr>
                        <a:t>包括资源处理的层次</a:t>
                      </a:r>
                      <a:r>
                        <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a:t>
                      </a:r>
                      <a:endPar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zh-CN" altLang="en-US" sz="18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点拨追问：</a:t>
                      </a:r>
                      <a:r>
                        <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学习方向的调整、交流的深度、表达的形式、对核心问题的关注等</a:t>
                      </a:r>
                      <a:endPar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zh-CN" altLang="en-US" sz="18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引导评价：</a:t>
                      </a:r>
                      <a:r>
                        <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说得更完整、读得更投入、交流面更广、目标达成度更高、课外资源的拓展渗入、组际互动式交流、补充、质疑；共性问题的指导等</a:t>
                      </a:r>
                      <a:endPar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zh-CN" altLang="en-US" sz="1800" b="1"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总结提升：</a:t>
                      </a:r>
                      <a:r>
                        <a:rPr kumimoji="0" lang="zh-CN" altLang="zh-CN"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cs typeface="Times New Roman" panose="02020603050405020304" pitchFamily="18" charset="0"/>
                        </a:rPr>
                        <a:t>在这栏目设计时，</a:t>
                      </a:r>
                      <a:r>
                        <a:rPr kumimoji="0" lang="zh-CN" altLang="zh-CN" sz="1800" b="1" i="0" u="none" strike="noStrike" cap="none" normalizeH="0" baseline="0" smtClean="0">
                          <a:ln>
                            <a:noFill/>
                          </a:ln>
                          <a:solidFill>
                            <a:srgbClr val="FF0000"/>
                          </a:solidFill>
                          <a:effectLst/>
                          <a:latin typeface="Arial" panose="020B0604020202020204" pitchFamily="34" charset="0"/>
                          <a:ea typeface="宋体" panose="02010600030101010101" pitchFamily="2" charset="-122"/>
                          <a:cs typeface="Times New Roman" panose="02020603050405020304" pitchFamily="18" charset="0"/>
                        </a:rPr>
                        <a:t>教师要将重要的归纳内容显示</a:t>
                      </a:r>
                      <a:r>
                        <a:rPr kumimoji="0" lang="zh-CN" altLang="en-US" sz="1800" b="1" i="0" u="none" strike="noStrike" cap="none" normalizeH="0" baseline="0" smtClean="0">
                          <a:ln>
                            <a:noFill/>
                          </a:ln>
                          <a:solidFill>
                            <a:srgbClr val="FF0000"/>
                          </a:solidFill>
                          <a:effectLst/>
                          <a:latin typeface="Arial" panose="020B0604020202020204" pitchFamily="34" charset="0"/>
                          <a:ea typeface="宋体" panose="02010600030101010101" pitchFamily="2" charset="-122"/>
                          <a:cs typeface="Times New Roman" panose="02020603050405020304" pitchFamily="18" charset="0"/>
                        </a:rPr>
                        <a:t>，</a:t>
                      </a:r>
                      <a:r>
                        <a:rPr kumimoji="0" lang="zh-CN" altLang="en-US" sz="1800" b="0" i="0" u="none" strike="noStrike" cap="none" normalizeH="0" baseline="0" smtClean="0">
                          <a:ln>
                            <a:noFill/>
                          </a:ln>
                          <a:solidFill>
                            <a:srgbClr val="000000"/>
                          </a:solidFill>
                          <a:effectLst/>
                          <a:latin typeface="Arial" panose="020B0604020202020204" pitchFamily="34" charset="0"/>
                          <a:ea typeface="宋体" panose="02010600030101010101" pitchFamily="2" charset="-122"/>
                          <a:cs typeface="Times New Roman" panose="02020603050405020304" pitchFamily="18" charset="0"/>
                        </a:rPr>
                        <a:t>包含</a:t>
                      </a:r>
                      <a:r>
                        <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知识、能力、方法等层面。</a:t>
                      </a:r>
                      <a:r>
                        <a:rPr kumimoji="0" lang="en-US" altLang="zh-CN"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a:t>
                      </a:r>
                      <a:endParaRPr kumimoji="0" lang="zh-CN" altLang="en-US" sz="1800" b="0" i="0" u="none" strike="noStrike" cap="none" normalizeH="0" baseline="0" smtClean="0">
                        <a:ln>
                          <a:noFill/>
                        </a:ln>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bl>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p:cTn id="7" dur="500" fill="hold"/>
                                        <p:tgtEl>
                                          <p:spTgt spid="10242"/>
                                        </p:tgtEl>
                                        <p:attrNameLst>
                                          <p:attrName>ppt_x</p:attrName>
                                        </p:attrNameLst>
                                      </p:cBhvr>
                                      <p:tavLst>
                                        <p:tav tm="0">
                                          <p:val>
                                            <p:strVal val="#ppt_x-.2"/>
                                          </p:val>
                                        </p:tav>
                                        <p:tav tm="100000">
                                          <p:val>
                                            <p:strVal val="#ppt_x"/>
                                          </p:val>
                                        </p:tav>
                                      </p:tavLst>
                                    </p:anim>
                                    <p:anim calcmode="lin" valueType="num">
                                      <p:cBhvr>
                                        <p:cTn id="8" dur="500" fill="hold"/>
                                        <p:tgtEl>
                                          <p:spTgt spid="10242"/>
                                        </p:tgtEl>
                                        <p:attrNameLst>
                                          <p:attrName>ppt_y</p:attrName>
                                        </p:attrNameLst>
                                      </p:cBhvr>
                                      <p:tavLst>
                                        <p:tav tm="0">
                                          <p:val>
                                            <p:strVal val="#ppt_y"/>
                                          </p:val>
                                        </p:tav>
                                        <p:tav tm="100000">
                                          <p:val>
                                            <p:strVal val="#ppt_y"/>
                                          </p:val>
                                        </p:tav>
                                      </p:tavLst>
                                    </p:anim>
                                    <p:animEffect transition="in" filter="wipe(right)" prLst="gradientSize: 0.1">
                                      <p:cBhvr>
                                        <p:cTn id="9" dur="500"/>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5" name="Rectangle 1"/>
          <p:cNvSpPr/>
          <p:nvPr/>
        </p:nvSpPr>
        <p:spPr>
          <a:xfrm>
            <a:off x="0" y="3005138"/>
            <a:ext cx="9144000" cy="457200"/>
          </a:xfrm>
          <a:prstGeom prst="rect">
            <a:avLst/>
          </a:prstGeom>
          <a:noFill/>
          <a:ln w="9525">
            <a:noFill/>
          </a:ln>
        </p:spPr>
        <p:txBody>
          <a:bodyPr anchor="ctr">
            <a:spAutoFit/>
          </a:bodyPr>
          <a:p>
            <a:pPr eaLnBrk="0" hangingPunct="0"/>
            <a:r>
              <a:rPr lang="zh-CN" altLang="en-US" sz="2400" b="1" dirty="0">
                <a:solidFill>
                  <a:srgbClr val="000000"/>
                </a:solidFill>
                <a:latin typeface="Times New Roman" panose="02020603050405020304" pitchFamily="18" charset="0"/>
                <a:ea typeface="宋体" panose="02010600030101010101" pitchFamily="2" charset="-122"/>
              </a:rPr>
              <a:t>开放导入   </a:t>
            </a:r>
            <a:r>
              <a:rPr lang="zh-CN" altLang="en-US" sz="2400" dirty="0">
                <a:solidFill>
                  <a:srgbClr val="000000"/>
                </a:solidFill>
                <a:latin typeface="Times New Roman" panose="02020603050405020304" pitchFamily="18" charset="0"/>
                <a:ea typeface="宋体" panose="02010600030101010101" pitchFamily="2" charset="-122"/>
              </a:rPr>
              <a:t>→  </a:t>
            </a:r>
            <a:r>
              <a:rPr lang="zh-CN" altLang="en-US" sz="2400" b="1" dirty="0">
                <a:solidFill>
                  <a:srgbClr val="000000"/>
                </a:solidFill>
                <a:latin typeface="Times New Roman" panose="02020603050405020304" pitchFamily="18" charset="0"/>
                <a:ea typeface="宋体" panose="02010600030101010101" pitchFamily="2" charset="-122"/>
              </a:rPr>
              <a:t>资源生成  </a:t>
            </a:r>
            <a:r>
              <a:rPr lang="zh-CN" altLang="en-US" sz="2400" dirty="0">
                <a:solidFill>
                  <a:srgbClr val="000000"/>
                </a:solidFill>
                <a:latin typeface="Times New Roman" panose="02020603050405020304" pitchFamily="18" charset="0"/>
                <a:ea typeface="宋体" panose="02010600030101010101" pitchFamily="2" charset="-122"/>
              </a:rPr>
              <a:t>→   </a:t>
            </a:r>
            <a:r>
              <a:rPr lang="zh-CN" altLang="zh-CN" sz="2400" b="1" dirty="0">
                <a:solidFill>
                  <a:srgbClr val="000000"/>
                </a:solidFill>
                <a:latin typeface="Arial" panose="020B0604020202020204" pitchFamily="34" charset="0"/>
                <a:ea typeface="宋体" panose="02010600030101010101" pitchFamily="2" charset="-122"/>
              </a:rPr>
              <a:t>交互</a:t>
            </a:r>
            <a:r>
              <a:rPr lang="zh-CN" altLang="en-US" sz="2400" b="1" dirty="0">
                <a:solidFill>
                  <a:srgbClr val="000000"/>
                </a:solidFill>
                <a:latin typeface="Times New Roman" panose="02020603050405020304" pitchFamily="18" charset="0"/>
                <a:ea typeface="宋体" panose="02010600030101010101" pitchFamily="2" charset="-122"/>
              </a:rPr>
              <a:t>反馈  </a:t>
            </a:r>
            <a:r>
              <a:rPr lang="zh-CN" altLang="en-US" sz="2400" dirty="0">
                <a:solidFill>
                  <a:srgbClr val="000000"/>
                </a:solidFill>
                <a:latin typeface="Times New Roman" panose="02020603050405020304" pitchFamily="18" charset="0"/>
                <a:ea typeface="宋体" panose="02010600030101010101" pitchFamily="2" charset="-122"/>
              </a:rPr>
              <a:t>→   </a:t>
            </a:r>
            <a:r>
              <a:rPr lang="zh-CN" altLang="en-US" sz="2400" b="1" dirty="0">
                <a:solidFill>
                  <a:srgbClr val="000000"/>
                </a:solidFill>
                <a:latin typeface="Times New Roman" panose="02020603050405020304" pitchFamily="18" charset="0"/>
                <a:ea typeface="宋体" panose="02010600030101010101" pitchFamily="2" charset="-122"/>
              </a:rPr>
              <a:t>过程生成  </a:t>
            </a:r>
            <a:r>
              <a:rPr lang="zh-CN" altLang="en-US" sz="2400" dirty="0">
                <a:solidFill>
                  <a:srgbClr val="000000"/>
                </a:solidFill>
                <a:latin typeface="Times New Roman" panose="02020603050405020304" pitchFamily="18" charset="0"/>
                <a:ea typeface="宋体" panose="02010600030101010101" pitchFamily="2" charset="-122"/>
              </a:rPr>
              <a:t>→  </a:t>
            </a:r>
            <a:r>
              <a:rPr lang="zh-CN" altLang="en-US" sz="2400" b="1" dirty="0">
                <a:solidFill>
                  <a:srgbClr val="000000"/>
                </a:solidFill>
                <a:latin typeface="Times New Roman" panose="02020603050405020304" pitchFamily="18" charset="0"/>
                <a:ea typeface="宋体" panose="02010600030101010101" pitchFamily="2" charset="-122"/>
              </a:rPr>
              <a:t>开放延伸</a:t>
            </a:r>
            <a:r>
              <a:rPr lang="zh-CN" altLang="en-US" sz="2400" b="1" dirty="0">
                <a:solidFill>
                  <a:srgbClr val="000000"/>
                </a:solidFill>
                <a:latin typeface="Arial" panose="020B0604020202020204" pitchFamily="34" charset="0"/>
                <a:ea typeface="宋体" panose="02010600030101010101" pitchFamily="2" charset="-122"/>
              </a:rPr>
              <a:t> </a:t>
            </a:r>
            <a:r>
              <a:rPr lang="zh-CN" altLang="en-US" sz="2400" dirty="0">
                <a:solidFill>
                  <a:srgbClr val="000000"/>
                </a:solidFill>
                <a:latin typeface="Times New Roman" panose="02020603050405020304" pitchFamily="18" charset="0"/>
                <a:ea typeface="宋体" panose="02010600030101010101" pitchFamily="2" charset="-122"/>
              </a:rPr>
              <a:t>                                                  </a:t>
            </a:r>
            <a:endParaRPr lang="zh-CN" altLang="en-US" sz="2400" dirty="0">
              <a:solidFill>
                <a:srgbClr val="000000"/>
              </a:solidFill>
              <a:latin typeface="Arial" panose="020B0604020202020204" pitchFamily="34" charset="0"/>
              <a:ea typeface="宋体" panose="02010600030101010101" pitchFamily="2" charset="-122"/>
            </a:endParaRPr>
          </a:p>
        </p:txBody>
      </p:sp>
      <p:sp>
        <p:nvSpPr>
          <p:cNvPr id="11267" name="Rectangle 2"/>
          <p:cNvSpPr/>
          <p:nvPr/>
        </p:nvSpPr>
        <p:spPr>
          <a:xfrm>
            <a:off x="0" y="1362075"/>
            <a:ext cx="9144000" cy="400050"/>
          </a:xfrm>
          <a:prstGeom prst="rect">
            <a:avLst/>
          </a:prstGeom>
          <a:solidFill>
            <a:srgbClr val="FFFF99"/>
          </a:solidFill>
          <a:ln w="9525">
            <a:noFill/>
          </a:ln>
        </p:spPr>
        <p:txBody>
          <a:bodyPr anchor="ctr">
            <a:spAutoFit/>
          </a:bodyPr>
          <a:p>
            <a:pPr indent="152400" eaLnBrk="0" hangingPunct="0"/>
            <a:r>
              <a:rPr lang="zh-CN" altLang="en-US" sz="2000" b="1" dirty="0">
                <a:solidFill>
                  <a:srgbClr val="000000"/>
                </a:solidFill>
                <a:latin typeface="Times New Roman" panose="02020603050405020304" pitchFamily="18" charset="0"/>
                <a:ea typeface="宋体" panose="02010600030101010101" pitchFamily="2" charset="-122"/>
              </a:rPr>
              <a:t>课堂教学</a:t>
            </a:r>
            <a:r>
              <a:rPr lang="zh-CN" altLang="zh-CN" sz="2000" b="1" dirty="0">
                <a:solidFill>
                  <a:srgbClr val="000000"/>
                </a:solidFill>
                <a:latin typeface="Arial" panose="020B0604020202020204" pitchFamily="34" charset="0"/>
                <a:ea typeface="宋体" panose="02010600030101010101" pitchFamily="2" charset="-122"/>
              </a:rPr>
              <a:t>“互动生成”过程的内在展开逻辑</a:t>
            </a:r>
            <a:r>
              <a:rPr lang="zh-CN" altLang="en-US" sz="2000" b="1" dirty="0">
                <a:solidFill>
                  <a:srgbClr val="000000"/>
                </a:solidFill>
                <a:latin typeface="Times New Roman" panose="02020603050405020304" pitchFamily="18" charset="0"/>
                <a:ea typeface="宋体" panose="02010600030101010101" pitchFamily="2" charset="-122"/>
              </a:rPr>
              <a:t>可以概括为如下流程：</a:t>
            </a:r>
            <a:endParaRPr lang="zh-CN" altLang="en-US" sz="2000" b="1" dirty="0">
              <a:solidFill>
                <a:srgbClr val="000000"/>
              </a:solidFill>
              <a:latin typeface="Arial" panose="020B0604020202020204" pitchFamily="34" charset="0"/>
              <a:ea typeface="宋体" panose="02010600030101010101" pitchFamily="2" charset="-122"/>
            </a:endParaRPr>
          </a:p>
        </p:txBody>
      </p:sp>
      <p:grpSp>
        <p:nvGrpSpPr>
          <p:cNvPr id="2" name="Group 25"/>
          <p:cNvGrpSpPr/>
          <p:nvPr/>
        </p:nvGrpSpPr>
        <p:grpSpPr>
          <a:xfrm>
            <a:off x="703263" y="4475163"/>
            <a:ext cx="8174037" cy="1811337"/>
            <a:chOff x="1677" y="3131"/>
            <a:chExt cx="3781" cy="1257"/>
          </a:xfrm>
        </p:grpSpPr>
        <p:sp>
          <p:nvSpPr>
            <p:cNvPr id="11278" name="AutoShape 26"/>
            <p:cNvSpPr/>
            <p:nvPr/>
          </p:nvSpPr>
          <p:spPr>
            <a:xfrm>
              <a:off x="1702" y="3132"/>
              <a:ext cx="3756" cy="1242"/>
            </a:xfrm>
            <a:prstGeom prst="roundRect">
              <a:avLst>
                <a:gd name="adj" fmla="val 8014"/>
              </a:avLst>
            </a:prstGeom>
            <a:solidFill>
              <a:srgbClr val="F8F8F8"/>
            </a:solidFill>
            <a:ln w="9525" cap="flat" cmpd="sng">
              <a:solidFill>
                <a:srgbClr val="5EB52D"/>
              </a:solidFill>
              <a:prstDash val="solid"/>
              <a:headEnd type="none" w="med" len="med"/>
              <a:tailEnd type="none" w="med" len="med"/>
            </a:ln>
          </p:spPr>
          <p:txBody>
            <a:bodyPr wrap="none" anchor="ctr"/>
            <a:p>
              <a:endParaRPr lang="zh-CN" altLang="en-US" dirty="0">
                <a:latin typeface="Arial" panose="020B0604020202020204" pitchFamily="34" charset="0"/>
                <a:ea typeface="宋体" panose="02010600030101010101" pitchFamily="2" charset="-122"/>
              </a:endParaRPr>
            </a:p>
          </p:txBody>
        </p:sp>
        <p:sp>
          <p:nvSpPr>
            <p:cNvPr id="11279" name="AutoShape 27"/>
            <p:cNvSpPr/>
            <p:nvPr/>
          </p:nvSpPr>
          <p:spPr>
            <a:xfrm>
              <a:off x="1737" y="3174"/>
              <a:ext cx="3683" cy="1214"/>
            </a:xfrm>
            <a:prstGeom prst="roundRect">
              <a:avLst>
                <a:gd name="adj" fmla="val 7912"/>
              </a:avLst>
            </a:prstGeom>
            <a:gradFill rotWithShape="1">
              <a:gsLst>
                <a:gs pos="0">
                  <a:srgbClr val="C2E3AF"/>
                </a:gs>
                <a:gs pos="100000">
                  <a:srgbClr val="5EB52D">
                    <a:alpha val="50000"/>
                  </a:srgbClr>
                </a:gs>
              </a:gsLst>
              <a:lin ang="5400000" scaled="1"/>
              <a:tileRect/>
            </a:gradFill>
            <a:ln w="9525">
              <a:noFill/>
            </a:ln>
          </p:spPr>
          <p:txBody>
            <a:bodyPr wrap="none" anchor="ctr"/>
            <a:p>
              <a:pPr>
                <a:lnSpc>
                  <a:spcPct val="150000"/>
                </a:lnSpc>
              </a:pPr>
              <a:r>
                <a:rPr lang="zh-CN" altLang="zh-CN" sz="2400" b="1" dirty="0">
                  <a:solidFill>
                    <a:srgbClr val="FF0000"/>
                  </a:solidFill>
                  <a:latin typeface="宋体" panose="02010600030101010101" pitchFamily="2" charset="-122"/>
                  <a:ea typeface="宋体" panose="02010600030101010101" pitchFamily="2" charset="-122"/>
                </a:rPr>
                <a:t>资源的生成以课堂的“重心下移”为前提，</a:t>
              </a:r>
              <a:endParaRPr lang="en-US" altLang="zh-CN" sz="2400" b="1" dirty="0">
                <a:solidFill>
                  <a:srgbClr val="FF0000"/>
                </a:solidFill>
                <a:latin typeface="宋体" panose="02010600030101010101" pitchFamily="2" charset="-122"/>
                <a:ea typeface="宋体" panose="02010600030101010101" pitchFamily="2" charset="-122"/>
              </a:endParaRPr>
            </a:p>
            <a:p>
              <a:pPr>
                <a:lnSpc>
                  <a:spcPct val="150000"/>
                </a:lnSpc>
              </a:pPr>
              <a:r>
                <a:rPr lang="zh-CN" altLang="zh-CN" sz="2400" b="1" dirty="0">
                  <a:solidFill>
                    <a:srgbClr val="FF0000"/>
                  </a:solidFill>
                  <a:latin typeface="宋体" panose="02010600030101010101" pitchFamily="2" charset="-122"/>
                  <a:ea typeface="宋体" panose="02010600030101010101" pitchFamily="2" charset="-122"/>
                </a:rPr>
                <a:t>资源的捕捉是以课堂的“学情解读”为关键，</a:t>
              </a:r>
              <a:endParaRPr lang="en-US" altLang="zh-CN" sz="2400" b="1" dirty="0">
                <a:solidFill>
                  <a:srgbClr val="FF0000"/>
                </a:solidFill>
                <a:latin typeface="宋体" panose="02010600030101010101" pitchFamily="2" charset="-122"/>
                <a:ea typeface="宋体" panose="02010600030101010101" pitchFamily="2" charset="-122"/>
              </a:endParaRPr>
            </a:p>
            <a:p>
              <a:pPr>
                <a:lnSpc>
                  <a:spcPct val="150000"/>
                </a:lnSpc>
              </a:pPr>
              <a:r>
                <a:rPr lang="zh-CN" altLang="zh-CN" sz="2400" b="1" dirty="0">
                  <a:solidFill>
                    <a:srgbClr val="FF0000"/>
                  </a:solidFill>
                  <a:latin typeface="宋体" panose="02010600030101010101" pitchFamily="2" charset="-122"/>
                  <a:ea typeface="宋体" panose="02010600030101010101" pitchFamily="2" charset="-122"/>
                </a:rPr>
                <a:t>资源的有效利用是以“互动生成”为目的。</a:t>
              </a:r>
              <a:endParaRPr lang="zh-CN" altLang="zh-CN" sz="2400" b="1" dirty="0">
                <a:solidFill>
                  <a:srgbClr val="FF0000"/>
                </a:solidFill>
                <a:latin typeface="宋体" panose="02010600030101010101" pitchFamily="2" charset="-122"/>
                <a:ea typeface="宋体" panose="02010600030101010101" pitchFamily="2" charset="-122"/>
              </a:endParaRPr>
            </a:p>
          </p:txBody>
        </p:sp>
        <p:grpSp>
          <p:nvGrpSpPr>
            <p:cNvPr id="11280" name="Group 28"/>
            <p:cNvGrpSpPr/>
            <p:nvPr/>
          </p:nvGrpSpPr>
          <p:grpSpPr>
            <a:xfrm>
              <a:off x="1677" y="3131"/>
              <a:ext cx="133" cy="106"/>
              <a:chOff x="2928" y="2208"/>
              <a:chExt cx="262" cy="261"/>
            </a:xfrm>
          </p:grpSpPr>
          <p:sp>
            <p:nvSpPr>
              <p:cNvPr id="47" name="Oval 29"/>
              <p:cNvSpPr>
                <a:spLocks noChangeArrowheads="1"/>
              </p:cNvSpPr>
              <p:nvPr/>
            </p:nvSpPr>
            <p:spPr bwMode="gray">
              <a:xfrm>
                <a:off x="2928" y="2208"/>
                <a:ext cx="262" cy="260"/>
              </a:xfrm>
              <a:prstGeom prst="ellipse">
                <a:avLst/>
              </a:prstGeom>
              <a:gradFill rotWithShape="1">
                <a:gsLst>
                  <a:gs pos="0">
                    <a:srgbClr val="223864">
                      <a:gamma/>
                      <a:tint val="28627"/>
                      <a:invGamma/>
                    </a:srgbClr>
                  </a:gs>
                  <a:gs pos="100000">
                    <a:srgbClr val="223864"/>
                  </a:gs>
                </a:gsLst>
                <a:lin ang="2700000" scaled="1"/>
              </a:gradFill>
              <a:ln w="12700">
                <a:solidFill>
                  <a:srgbClr val="F8F8F8"/>
                </a:solidFill>
                <a:round/>
              </a:ln>
              <a:effectLst>
                <a:outerShdw dist="35921" dir="2700000" algn="ctr" rotWithShape="0">
                  <a:srgbClr val="1C1C1C">
                    <a:alpha val="50000"/>
                  </a:srgbClr>
                </a:outerShdw>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1282" name="Oval 30"/>
              <p:cNvSpPr/>
              <p:nvPr/>
            </p:nvSpPr>
            <p:spPr>
              <a:xfrm>
                <a:off x="2949" y="2230"/>
                <a:ext cx="218" cy="218"/>
              </a:xfrm>
              <a:prstGeom prst="ellipse">
                <a:avLst/>
              </a:prstGeom>
              <a:gradFill rotWithShape="1">
                <a:gsLst>
                  <a:gs pos="0">
                    <a:srgbClr val="5EB52D"/>
                  </a:gs>
                  <a:gs pos="100000">
                    <a:srgbClr val="99D07A"/>
                  </a:gs>
                </a:gsLst>
                <a:lin ang="2700000" scaled="1"/>
                <a:tileRect/>
              </a:gradFill>
              <a:ln w="12700">
                <a:noFill/>
              </a:ln>
            </p:spPr>
            <p:txBody>
              <a:bodyPr wrap="none" anchor="ctr"/>
              <a:p>
                <a:endParaRPr lang="zh-CN" altLang="en-US" dirty="0">
                  <a:latin typeface="Arial" panose="020B0604020202020204" pitchFamily="34" charset="0"/>
                  <a:ea typeface="宋体" panose="02010600030101010101" pitchFamily="2" charset="-122"/>
                </a:endParaRPr>
              </a:p>
            </p:txBody>
          </p:sp>
        </p:grpSp>
      </p:grpSp>
      <p:sp>
        <p:nvSpPr>
          <p:cNvPr id="49" name="矩形 48"/>
          <p:cNvSpPr/>
          <p:nvPr/>
        </p:nvSpPr>
        <p:spPr>
          <a:xfrm>
            <a:off x="3925888" y="2082800"/>
            <a:ext cx="3324225" cy="457200"/>
          </a:xfrm>
          <a:prstGeom prst="rect">
            <a:avLst/>
          </a:prstGeom>
          <a:noFill/>
          <a:ln w="9525">
            <a:noFill/>
          </a:ln>
        </p:spPr>
        <p:txBody>
          <a:bodyPr wrap="none">
            <a:spAutoFit/>
          </a:bodyPr>
          <a:p>
            <a:r>
              <a:rPr lang="zh-CN" altLang="en-US" sz="2400" b="1" dirty="0">
                <a:solidFill>
                  <a:srgbClr val="0000FF"/>
                </a:solidFill>
                <a:latin typeface="Times New Roman" panose="02020603050405020304" pitchFamily="18" charset="0"/>
                <a:ea typeface="宋体" panose="02010600030101010101" pitchFamily="2" charset="-122"/>
              </a:rPr>
              <a:t>捕捉判断调整促进生成 </a:t>
            </a:r>
            <a:endParaRPr lang="zh-CN" altLang="en-US" sz="2400" b="1" dirty="0">
              <a:solidFill>
                <a:srgbClr val="0000FF"/>
              </a:solidFill>
              <a:latin typeface="Arial" panose="020B0604020202020204" pitchFamily="34" charset="0"/>
              <a:ea typeface="宋体" panose="02010600030101010101" pitchFamily="2" charset="-122"/>
            </a:endParaRPr>
          </a:p>
        </p:txBody>
      </p:sp>
      <p:sp>
        <p:nvSpPr>
          <p:cNvPr id="51" name="矩形 50"/>
          <p:cNvSpPr/>
          <p:nvPr/>
        </p:nvSpPr>
        <p:spPr>
          <a:xfrm>
            <a:off x="4222750" y="3930650"/>
            <a:ext cx="2941638" cy="457200"/>
          </a:xfrm>
          <a:prstGeom prst="rect">
            <a:avLst/>
          </a:prstGeom>
          <a:noFill/>
          <a:ln w="9525">
            <a:noFill/>
          </a:ln>
        </p:spPr>
        <p:txBody>
          <a:bodyPr wrap="none">
            <a:spAutoFit/>
          </a:bodyPr>
          <a:p>
            <a:r>
              <a:rPr lang="zh-CN" altLang="en-US" sz="2400" b="1" dirty="0">
                <a:solidFill>
                  <a:srgbClr val="0000FF"/>
                </a:solidFill>
                <a:latin typeface="Times New Roman" panose="02020603050405020304" pitchFamily="18" charset="0"/>
                <a:ea typeface="宋体" panose="02010600030101010101" pitchFamily="2" charset="-122"/>
              </a:rPr>
              <a:t>互动深化、推进教学</a:t>
            </a:r>
            <a:endParaRPr lang="zh-CN" altLang="en-US" sz="2400" b="1" dirty="0">
              <a:solidFill>
                <a:srgbClr val="0000FF"/>
              </a:solidFill>
              <a:latin typeface="Arial" panose="020B0604020202020204" pitchFamily="34" charset="0"/>
              <a:ea typeface="宋体" panose="02010600030101010101" pitchFamily="2" charset="-122"/>
            </a:endParaRPr>
          </a:p>
        </p:txBody>
      </p:sp>
      <p:sp>
        <p:nvSpPr>
          <p:cNvPr id="4110" name="Line 14"/>
          <p:cNvSpPr/>
          <p:nvPr/>
        </p:nvSpPr>
        <p:spPr>
          <a:xfrm>
            <a:off x="6400800" y="2667000"/>
            <a:ext cx="19050" cy="342900"/>
          </a:xfrm>
          <a:prstGeom prst="line">
            <a:avLst/>
          </a:prstGeom>
          <a:ln w="9525" cap="flat" cmpd="sng">
            <a:solidFill>
              <a:srgbClr val="000000"/>
            </a:solidFill>
            <a:prstDash val="solid"/>
            <a:headEnd type="none" w="med" len="med"/>
            <a:tailEnd type="triangle" w="med" len="med"/>
          </a:ln>
        </p:spPr>
      </p:sp>
      <p:sp>
        <p:nvSpPr>
          <p:cNvPr id="4111" name="Line 15"/>
          <p:cNvSpPr/>
          <p:nvPr/>
        </p:nvSpPr>
        <p:spPr>
          <a:xfrm>
            <a:off x="4533900" y="2647950"/>
            <a:ext cx="1866900" cy="0"/>
          </a:xfrm>
          <a:prstGeom prst="line">
            <a:avLst/>
          </a:prstGeom>
          <a:ln w="9525" cap="flat" cmpd="sng">
            <a:solidFill>
              <a:srgbClr val="000000"/>
            </a:solidFill>
            <a:prstDash val="solid"/>
            <a:headEnd type="none" w="med" len="med"/>
            <a:tailEnd type="triangle" w="med" len="med"/>
          </a:ln>
        </p:spPr>
      </p:sp>
      <p:sp>
        <p:nvSpPr>
          <p:cNvPr id="4116" name="Line 20"/>
          <p:cNvSpPr/>
          <p:nvPr/>
        </p:nvSpPr>
        <p:spPr>
          <a:xfrm>
            <a:off x="4629150" y="3886200"/>
            <a:ext cx="1866900" cy="0"/>
          </a:xfrm>
          <a:prstGeom prst="line">
            <a:avLst/>
          </a:prstGeom>
          <a:ln w="9525" cap="flat" cmpd="sng">
            <a:solidFill>
              <a:srgbClr val="000000"/>
            </a:solidFill>
            <a:prstDash val="solid"/>
            <a:headEnd type="none" w="med" len="med"/>
            <a:tailEnd type="triangle" w="med" len="med"/>
          </a:ln>
        </p:spPr>
      </p:sp>
      <p:sp>
        <p:nvSpPr>
          <p:cNvPr id="4118" name="Line 22"/>
          <p:cNvSpPr/>
          <p:nvPr/>
        </p:nvSpPr>
        <p:spPr>
          <a:xfrm flipV="1">
            <a:off x="4495800" y="2609850"/>
            <a:ext cx="0" cy="323850"/>
          </a:xfrm>
          <a:prstGeom prst="line">
            <a:avLst/>
          </a:prstGeom>
          <a:ln w="9525" cap="flat" cmpd="sng">
            <a:solidFill>
              <a:srgbClr val="000000"/>
            </a:solidFill>
            <a:prstDash val="solid"/>
            <a:headEnd type="none" w="med" len="med"/>
            <a:tailEnd type="triangle" w="med" len="med"/>
          </a:ln>
        </p:spPr>
      </p:sp>
      <p:sp>
        <p:nvSpPr>
          <p:cNvPr id="4119" name="Line 23"/>
          <p:cNvSpPr/>
          <p:nvPr/>
        </p:nvSpPr>
        <p:spPr>
          <a:xfrm>
            <a:off x="6457950" y="3390900"/>
            <a:ext cx="0" cy="419100"/>
          </a:xfrm>
          <a:prstGeom prst="line">
            <a:avLst/>
          </a:prstGeom>
          <a:ln w="9525" cap="flat" cmpd="sng">
            <a:solidFill>
              <a:srgbClr val="000000"/>
            </a:solidFill>
            <a:prstDash val="solid"/>
            <a:headEnd type="none" w="med" len="med"/>
            <a:tailEnd type="triangle" w="med" len="med"/>
          </a:ln>
        </p:spPr>
      </p:sp>
      <p:sp>
        <p:nvSpPr>
          <p:cNvPr id="4120" name="Line 24"/>
          <p:cNvSpPr/>
          <p:nvPr/>
        </p:nvSpPr>
        <p:spPr>
          <a:xfrm flipV="1">
            <a:off x="4552950" y="3429000"/>
            <a:ext cx="0" cy="419100"/>
          </a:xfrm>
          <a:prstGeom prst="line">
            <a:avLst/>
          </a:prstGeom>
          <a:ln w="9525" cap="flat" cmpd="sng">
            <a:solidFill>
              <a:srgbClr val="000000"/>
            </a:solidFill>
            <a:prstDash val="solid"/>
            <a:headEnd type="none" w="med" len="med"/>
            <a:tailEnd type="triangle" w="med" len="med"/>
          </a:ln>
        </p:spPr>
      </p:sp>
      <p:sp>
        <p:nvSpPr>
          <p:cNvPr id="11277" name="Text Box 18"/>
          <p:cNvSpPr txBox="1"/>
          <p:nvPr/>
        </p:nvSpPr>
        <p:spPr>
          <a:xfrm>
            <a:off x="22225" y="287338"/>
            <a:ext cx="6335713" cy="762000"/>
          </a:xfrm>
          <a:prstGeom prst="rect">
            <a:avLst/>
          </a:prstGeom>
          <a:noFill/>
          <a:ln w="9525">
            <a:noFill/>
          </a:ln>
        </p:spPr>
        <p:txBody>
          <a:bodyPr>
            <a:spAutoFit/>
          </a:bodyPr>
          <a:p>
            <a:pPr>
              <a:spcBef>
                <a:spcPct val="50000"/>
              </a:spcBef>
            </a:pPr>
            <a:r>
              <a:rPr lang="zh-CN" altLang="en-US" sz="4400" dirty="0">
                <a:solidFill>
                  <a:srgbClr val="FFFF00"/>
                </a:solidFill>
                <a:latin typeface="黑体" panose="02010609060101010101" pitchFamily="49" charset="-122"/>
                <a:ea typeface="黑体" panose="02010609060101010101" pitchFamily="49" charset="-122"/>
              </a:rPr>
              <a:t>课堂实施形态</a:t>
            </a:r>
            <a:endParaRPr lang="zh-CN" altLang="en-US" sz="4400" dirty="0">
              <a:solidFill>
                <a:srgbClr val="FFFF00"/>
              </a:solidFill>
              <a:latin typeface="黑体" panose="02010609060101010101" pitchFamily="49" charset="-122"/>
              <a:ea typeface="黑体" panose="02010609060101010101" pitchFamily="49" charset="-12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7105"/>
                                        </p:tgtEl>
                                        <p:attrNameLst>
                                          <p:attrName>style.visibility</p:attrName>
                                        </p:attrNameLst>
                                      </p:cBhvr>
                                      <p:to>
                                        <p:strVal val="visible"/>
                                      </p:to>
                                    </p:set>
                                    <p:anim calcmode="discrete" valueType="clr">
                                      <p:cBhvr override="childStyle">
                                        <p:cTn id="7" dur="80"/>
                                        <p:tgtEl>
                                          <p:spTgt spid="4710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7105"/>
                                        </p:tgtEl>
                                        <p:attrNameLst>
                                          <p:attrName>fillcolor</p:attrName>
                                        </p:attrNameLst>
                                      </p:cBhvr>
                                      <p:tavLst>
                                        <p:tav tm="0">
                                          <p:val>
                                            <p:clrVal>
                                              <a:schemeClr val="accent2"/>
                                            </p:clrVal>
                                          </p:val>
                                        </p:tav>
                                        <p:tav tm="50000">
                                          <p:val>
                                            <p:clrVal>
                                              <a:schemeClr val="hlink"/>
                                            </p:clrVal>
                                          </p:val>
                                        </p:tav>
                                      </p:tavLst>
                                    </p:anim>
                                    <p:set>
                                      <p:cBhvr>
                                        <p:cTn id="9" dur="80"/>
                                        <p:tgtEl>
                                          <p:spTgt spid="47105"/>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4118"/>
                                        </p:tgtEl>
                                        <p:attrNameLst>
                                          <p:attrName>style.visibility</p:attrName>
                                        </p:attrNameLst>
                                      </p:cBhvr>
                                      <p:to>
                                        <p:strVal val="visible"/>
                                      </p:to>
                                    </p:set>
                                    <p:animEffect transition="in" filter="fade">
                                      <p:cBhvr>
                                        <p:cTn id="14" dur="500"/>
                                        <p:tgtEl>
                                          <p:spTgt spid="4118"/>
                                        </p:tgtEl>
                                      </p:cBhvr>
                                    </p:animEffect>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49"/>
                                        </p:tgtEl>
                                        <p:attrNameLst>
                                          <p:attrName>style.visibility</p:attrName>
                                        </p:attrNameLst>
                                      </p:cBhvr>
                                      <p:to>
                                        <p:strVal val="visible"/>
                                      </p:to>
                                    </p:set>
                                    <p:anim calcmode="discrete" valueType="clr">
                                      <p:cBhvr override="childStyle">
                                        <p:cTn id="19" dur="80"/>
                                        <p:tgtEl>
                                          <p:spTgt spid="49"/>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49"/>
                                        </p:tgtEl>
                                        <p:attrNameLst>
                                          <p:attrName>fillcolor</p:attrName>
                                        </p:attrNameLst>
                                      </p:cBhvr>
                                      <p:tavLst>
                                        <p:tav tm="0">
                                          <p:val>
                                            <p:clrVal>
                                              <a:schemeClr val="accent2"/>
                                            </p:clrVal>
                                          </p:val>
                                        </p:tav>
                                        <p:tav tm="50000">
                                          <p:val>
                                            <p:clrVal>
                                              <a:schemeClr val="hlink"/>
                                            </p:clrVal>
                                          </p:val>
                                        </p:tav>
                                      </p:tavLst>
                                    </p:anim>
                                    <p:set>
                                      <p:cBhvr>
                                        <p:cTn id="21" dur="80"/>
                                        <p:tgtEl>
                                          <p:spTgt spid="49"/>
                                        </p:tgtEl>
                                        <p:attrNameLst>
                                          <p:attrName>fill.type</p:attrName>
                                        </p:attrNameLst>
                                      </p:cBhvr>
                                      <p:to>
                                        <p:strVal val="solid"/>
                                      </p:to>
                                    </p:set>
                                  </p:childTnLst>
                                </p:cTn>
                              </p:par>
                            </p:childTnLst>
                          </p:cTn>
                        </p:par>
                        <p:par>
                          <p:cTn id="22" fill="hold">
                            <p:stCondLst>
                              <p:cond delay="479"/>
                            </p:stCondLst>
                            <p:childTnLst>
                              <p:par>
                                <p:cTn id="23" presetID="10" presetClass="entr" presetSubtype="0" fill="hold" nodeType="afterEffect">
                                  <p:stCondLst>
                                    <p:cond delay="0"/>
                                  </p:stCondLst>
                                  <p:childTnLst>
                                    <p:set>
                                      <p:cBhvr>
                                        <p:cTn id="24" dur="1" fill="hold">
                                          <p:stCondLst>
                                            <p:cond delay="0"/>
                                          </p:stCondLst>
                                        </p:cTn>
                                        <p:tgtEl>
                                          <p:spTgt spid="4111"/>
                                        </p:tgtEl>
                                        <p:attrNameLst>
                                          <p:attrName>style.visibility</p:attrName>
                                        </p:attrNameLst>
                                      </p:cBhvr>
                                      <p:to>
                                        <p:strVal val="visible"/>
                                      </p:to>
                                    </p:set>
                                    <p:animEffect transition="in" filter="fade">
                                      <p:cBhvr>
                                        <p:cTn id="25" dur="500"/>
                                        <p:tgtEl>
                                          <p:spTgt spid="4111"/>
                                        </p:tgtEl>
                                      </p:cBhvr>
                                    </p:animEffect>
                                  </p:childTnLst>
                                </p:cTn>
                              </p:par>
                            </p:childTnLst>
                          </p:cTn>
                        </p:par>
                        <p:par>
                          <p:cTn id="26" fill="hold">
                            <p:stCondLst>
                              <p:cond delay="979"/>
                            </p:stCondLst>
                            <p:childTnLst>
                              <p:par>
                                <p:cTn id="27" presetID="10" presetClass="entr" presetSubtype="0" fill="hold" nodeType="afterEffect">
                                  <p:stCondLst>
                                    <p:cond delay="0"/>
                                  </p:stCondLst>
                                  <p:childTnLst>
                                    <p:set>
                                      <p:cBhvr>
                                        <p:cTn id="28" dur="1" fill="hold">
                                          <p:stCondLst>
                                            <p:cond delay="0"/>
                                          </p:stCondLst>
                                        </p:cTn>
                                        <p:tgtEl>
                                          <p:spTgt spid="4110"/>
                                        </p:tgtEl>
                                        <p:attrNameLst>
                                          <p:attrName>style.visibility</p:attrName>
                                        </p:attrNameLst>
                                      </p:cBhvr>
                                      <p:to>
                                        <p:strVal val="visible"/>
                                      </p:to>
                                    </p:set>
                                    <p:animEffect transition="in" filter="fade">
                                      <p:cBhvr>
                                        <p:cTn id="29" dur="500"/>
                                        <p:tgtEl>
                                          <p:spTgt spid="4110"/>
                                        </p:tgtEl>
                                      </p:cBhvr>
                                    </p:animEffect>
                                  </p:childTnLst>
                                </p:cTn>
                              </p:par>
                            </p:childTnLst>
                          </p:cTn>
                        </p:par>
                      </p:childTnLst>
                    </p:cTn>
                  </p:par>
                  <p:par>
                    <p:cTn id="30" fill="hold">
                      <p:stCondLst>
                        <p:cond delay="indefinite"/>
                      </p:stCondLst>
                      <p:childTnLst>
                        <p:par>
                          <p:cTn id="31" fill="hold">
                            <p:stCondLst>
                              <p:cond delay="0"/>
                            </p:stCondLst>
                            <p:childTnLst>
                              <p:par>
                                <p:cTn id="32" presetID="27" presetClass="entr" presetSubtype="0" fill="hold" grpId="0" nodeType="clickEffect">
                                  <p:stCondLst>
                                    <p:cond delay="0"/>
                                  </p:stCondLst>
                                  <p:iterate type="lt">
                                    <p:tmPct val="50000"/>
                                  </p:iterate>
                                  <p:childTnLst>
                                    <p:set>
                                      <p:cBhvr>
                                        <p:cTn id="33" dur="1" fill="hold">
                                          <p:stCondLst>
                                            <p:cond delay="0"/>
                                          </p:stCondLst>
                                        </p:cTn>
                                        <p:tgtEl>
                                          <p:spTgt spid="51"/>
                                        </p:tgtEl>
                                        <p:attrNameLst>
                                          <p:attrName>style.visibility</p:attrName>
                                        </p:attrNameLst>
                                      </p:cBhvr>
                                      <p:to>
                                        <p:strVal val="visible"/>
                                      </p:to>
                                    </p:set>
                                    <p:anim calcmode="discrete" valueType="clr">
                                      <p:cBhvr override="childStyle">
                                        <p:cTn id="34" dur="80"/>
                                        <p:tgtEl>
                                          <p:spTgt spid="51"/>
                                        </p:tgtEl>
                                        <p:attrNameLst>
                                          <p:attrName>style.color</p:attrName>
                                        </p:attrNameLst>
                                      </p:cBhvr>
                                      <p:tavLst>
                                        <p:tav tm="0">
                                          <p:val>
                                            <p:clrVal>
                                              <a:schemeClr val="accent2"/>
                                            </p:clrVal>
                                          </p:val>
                                        </p:tav>
                                        <p:tav tm="50000">
                                          <p:val>
                                            <p:clrVal>
                                              <a:schemeClr val="hlink"/>
                                            </p:clrVal>
                                          </p:val>
                                        </p:tav>
                                      </p:tavLst>
                                    </p:anim>
                                    <p:anim calcmode="discrete" valueType="clr">
                                      <p:cBhvr>
                                        <p:cTn id="35" dur="80"/>
                                        <p:tgtEl>
                                          <p:spTgt spid="51"/>
                                        </p:tgtEl>
                                        <p:attrNameLst>
                                          <p:attrName>fillcolor</p:attrName>
                                        </p:attrNameLst>
                                      </p:cBhvr>
                                      <p:tavLst>
                                        <p:tav tm="0">
                                          <p:val>
                                            <p:clrVal>
                                              <a:schemeClr val="accent2"/>
                                            </p:clrVal>
                                          </p:val>
                                        </p:tav>
                                        <p:tav tm="50000">
                                          <p:val>
                                            <p:clrVal>
                                              <a:schemeClr val="hlink"/>
                                            </p:clrVal>
                                          </p:val>
                                        </p:tav>
                                      </p:tavLst>
                                    </p:anim>
                                    <p:set>
                                      <p:cBhvr>
                                        <p:cTn id="36" dur="80"/>
                                        <p:tgtEl>
                                          <p:spTgt spid="51"/>
                                        </p:tgtEl>
                                        <p:attrNameLst>
                                          <p:attrName>fill.type</p:attrName>
                                        </p:attrNameLst>
                                      </p:cBhvr>
                                      <p:to>
                                        <p:strVal val="solid"/>
                                      </p:to>
                                    </p:se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4119"/>
                                        </p:tgtEl>
                                        <p:attrNameLst>
                                          <p:attrName>style.visibility</p:attrName>
                                        </p:attrNameLst>
                                      </p:cBhvr>
                                      <p:to>
                                        <p:strVal val="visible"/>
                                      </p:to>
                                    </p:set>
                                    <p:animEffect transition="in" filter="fade">
                                      <p:cBhvr>
                                        <p:cTn id="41" dur="500"/>
                                        <p:tgtEl>
                                          <p:spTgt spid="4119"/>
                                        </p:tgtEl>
                                      </p:cBhvr>
                                    </p:animEffect>
                                  </p:childTnLst>
                                </p:cTn>
                              </p:par>
                            </p:childTnLst>
                          </p:cTn>
                        </p:par>
                        <p:par>
                          <p:cTn id="42" fill="hold">
                            <p:stCondLst>
                              <p:cond delay="500"/>
                            </p:stCondLst>
                            <p:childTnLst>
                              <p:par>
                                <p:cTn id="43" presetID="10" presetClass="entr" presetSubtype="0" fill="hold" nodeType="afterEffect">
                                  <p:stCondLst>
                                    <p:cond delay="0"/>
                                  </p:stCondLst>
                                  <p:childTnLst>
                                    <p:set>
                                      <p:cBhvr>
                                        <p:cTn id="44" dur="1" fill="hold">
                                          <p:stCondLst>
                                            <p:cond delay="0"/>
                                          </p:stCondLst>
                                        </p:cTn>
                                        <p:tgtEl>
                                          <p:spTgt spid="4116"/>
                                        </p:tgtEl>
                                        <p:attrNameLst>
                                          <p:attrName>style.visibility</p:attrName>
                                        </p:attrNameLst>
                                      </p:cBhvr>
                                      <p:to>
                                        <p:strVal val="visible"/>
                                      </p:to>
                                    </p:set>
                                    <p:animEffect transition="in" filter="fade">
                                      <p:cBhvr>
                                        <p:cTn id="45" dur="500"/>
                                        <p:tgtEl>
                                          <p:spTgt spid="4116"/>
                                        </p:tgtEl>
                                      </p:cBhvr>
                                    </p:animEffect>
                                  </p:childTnLst>
                                </p:cTn>
                              </p:par>
                            </p:childTnLst>
                          </p:cTn>
                        </p:par>
                        <p:par>
                          <p:cTn id="46" fill="hold">
                            <p:stCondLst>
                              <p:cond delay="1000"/>
                            </p:stCondLst>
                            <p:childTnLst>
                              <p:par>
                                <p:cTn id="47" presetID="10" presetClass="entr" presetSubtype="0" fill="hold" nodeType="afterEffect">
                                  <p:stCondLst>
                                    <p:cond delay="0"/>
                                  </p:stCondLst>
                                  <p:childTnLst>
                                    <p:set>
                                      <p:cBhvr>
                                        <p:cTn id="48" dur="1" fill="hold">
                                          <p:stCondLst>
                                            <p:cond delay="0"/>
                                          </p:stCondLst>
                                        </p:cTn>
                                        <p:tgtEl>
                                          <p:spTgt spid="4120"/>
                                        </p:tgtEl>
                                        <p:attrNameLst>
                                          <p:attrName>style.visibility</p:attrName>
                                        </p:attrNameLst>
                                      </p:cBhvr>
                                      <p:to>
                                        <p:strVal val="visible"/>
                                      </p:to>
                                    </p:set>
                                    <p:animEffect transition="in" filter="fade">
                                      <p:cBhvr>
                                        <p:cTn id="49" dur="500"/>
                                        <p:tgtEl>
                                          <p:spTgt spid="4120"/>
                                        </p:tgtEl>
                                      </p:cBhvr>
                                    </p:animEffect>
                                  </p:childTnLst>
                                </p:cTn>
                              </p:par>
                            </p:childTnLst>
                          </p:cTn>
                        </p:par>
                      </p:childTnLst>
                    </p:cTn>
                  </p:par>
                  <p:par>
                    <p:cTn id="50" fill="hold">
                      <p:stCondLst>
                        <p:cond delay="indefinite"/>
                      </p:stCondLst>
                      <p:childTnLst>
                        <p:par>
                          <p:cTn id="51" fill="hold">
                            <p:stCondLst>
                              <p:cond delay="0"/>
                            </p:stCondLst>
                            <p:childTnLst>
                              <p:par>
                                <p:cTn id="52" presetID="54" presetClass="entr" presetSubtype="0" accel="100000" fill="hold" nodeType="clickEffect">
                                  <p:stCondLst>
                                    <p:cond delay="0"/>
                                  </p:stCondLst>
                                  <p:childTnLst>
                                    <p:set>
                                      <p:cBhvr>
                                        <p:cTn id="53" dur="1" fill="hold">
                                          <p:stCondLst>
                                            <p:cond delay="0"/>
                                          </p:stCondLst>
                                        </p:cTn>
                                        <p:tgtEl>
                                          <p:spTgt spid="2"/>
                                        </p:tgtEl>
                                        <p:attrNameLst>
                                          <p:attrName>style.visibility</p:attrName>
                                        </p:attrNameLst>
                                      </p:cBhvr>
                                      <p:to>
                                        <p:strVal val="visible"/>
                                      </p:to>
                                    </p:set>
                                    <p:anim calcmode="lin" valueType="num">
                                      <p:cBhvr>
                                        <p:cTn id="54" dur="500" fill="hold"/>
                                        <p:tgtEl>
                                          <p:spTgt spid="2"/>
                                        </p:tgtEl>
                                        <p:attrNameLst>
                                          <p:attrName>ppt_w</p:attrName>
                                        </p:attrNameLst>
                                      </p:cBhvr>
                                      <p:tavLst>
                                        <p:tav tm="0">
                                          <p:val>
                                            <p:strVal val="#ppt_w*0.05"/>
                                          </p:val>
                                        </p:tav>
                                        <p:tav tm="100000">
                                          <p:val>
                                            <p:strVal val="#ppt_w"/>
                                          </p:val>
                                        </p:tav>
                                      </p:tavLst>
                                    </p:anim>
                                    <p:anim calcmode="lin" valueType="num">
                                      <p:cBhvr>
                                        <p:cTn id="55" dur="500" fill="hold"/>
                                        <p:tgtEl>
                                          <p:spTgt spid="2"/>
                                        </p:tgtEl>
                                        <p:attrNameLst>
                                          <p:attrName>ppt_h</p:attrName>
                                        </p:attrNameLst>
                                      </p:cBhvr>
                                      <p:tavLst>
                                        <p:tav tm="0">
                                          <p:val>
                                            <p:strVal val="#ppt_h"/>
                                          </p:val>
                                        </p:tav>
                                        <p:tav tm="100000">
                                          <p:val>
                                            <p:strVal val="#ppt_h"/>
                                          </p:val>
                                        </p:tav>
                                      </p:tavLst>
                                    </p:anim>
                                    <p:anim calcmode="lin" valueType="num">
                                      <p:cBhvr>
                                        <p:cTn id="56" dur="500" fill="hold"/>
                                        <p:tgtEl>
                                          <p:spTgt spid="2"/>
                                        </p:tgtEl>
                                        <p:attrNameLst>
                                          <p:attrName>ppt_x</p:attrName>
                                        </p:attrNameLst>
                                      </p:cBhvr>
                                      <p:tavLst>
                                        <p:tav tm="0">
                                          <p:val>
                                            <p:strVal val="#ppt_x-.2"/>
                                          </p:val>
                                        </p:tav>
                                        <p:tav tm="100000">
                                          <p:val>
                                            <p:strVal val="#ppt_x"/>
                                          </p:val>
                                        </p:tav>
                                      </p:tavLst>
                                    </p:anim>
                                    <p:anim calcmode="lin" valueType="num">
                                      <p:cBhvr>
                                        <p:cTn id="57" dur="500" fill="hold"/>
                                        <p:tgtEl>
                                          <p:spTgt spid="2"/>
                                        </p:tgtEl>
                                        <p:attrNameLst>
                                          <p:attrName>ppt_y</p:attrName>
                                        </p:attrNameLst>
                                      </p:cBhvr>
                                      <p:tavLst>
                                        <p:tav tm="0">
                                          <p:val>
                                            <p:strVal val="#ppt_y"/>
                                          </p:val>
                                        </p:tav>
                                        <p:tav tm="100000">
                                          <p:val>
                                            <p:strVal val="#ppt_y"/>
                                          </p:val>
                                        </p:tav>
                                      </p:tavLst>
                                    </p:anim>
                                    <p:animEffect transition="in" filter="fade">
                                      <p:cBhvr>
                                        <p:cTn id="5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5" grpId="0"/>
      <p:bldP spid="49" grpId="0"/>
      <p:bldP spid="51" grpId="0"/>
    </p:bldLst>
  </p:timing>
</p:sld>
</file>

<file path=ppt/theme/theme1.xml><?xml version="1.0" encoding="utf-8"?>
<a:theme xmlns:a="http://schemas.openxmlformats.org/drawingml/2006/main" name="574TGp_natural_light_ani">
  <a:themeElements>
    <a:clrScheme name="574TGp_natural_light_ani 3">
      <a:dk1>
        <a:srgbClr val="808080"/>
      </a:dk1>
      <a:lt1>
        <a:srgbClr val="DDE89A"/>
      </a:lt1>
      <a:dk2>
        <a:srgbClr val="329A2A"/>
      </a:dk2>
      <a:lt2>
        <a:srgbClr val="185E25"/>
      </a:lt2>
      <a:accent1>
        <a:srgbClr val="80CB35"/>
      </a:accent1>
      <a:accent2>
        <a:srgbClr val="518CD3"/>
      </a:accent2>
      <a:accent3>
        <a:srgbClr val="ADCAAC"/>
      </a:accent3>
      <a:accent4>
        <a:srgbClr val="BDC683"/>
      </a:accent4>
      <a:accent5>
        <a:srgbClr val="C0E2AE"/>
      </a:accent5>
      <a:accent6>
        <a:srgbClr val="497EBF"/>
      </a:accent6>
      <a:hlink>
        <a:srgbClr val="E15D7C"/>
      </a:hlink>
      <a:folHlink>
        <a:srgbClr val="DB9153"/>
      </a:folHlink>
    </a:clrScheme>
    <a:fontScheme name="574TGp_natural_light_an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574TGp_natural_light_ani 1">
        <a:dk1>
          <a:srgbClr val="808080"/>
        </a:dk1>
        <a:lt1>
          <a:srgbClr val="EADCC0"/>
        </a:lt1>
        <a:dk2>
          <a:srgbClr val="F97407"/>
        </a:dk2>
        <a:lt2>
          <a:srgbClr val="E65D00"/>
        </a:lt2>
        <a:accent1>
          <a:srgbClr val="FBCF2D"/>
        </a:accent1>
        <a:accent2>
          <a:srgbClr val="5C8CDA"/>
        </a:accent2>
        <a:accent3>
          <a:srgbClr val="FBBCAA"/>
        </a:accent3>
        <a:accent4>
          <a:srgbClr val="C8BCA4"/>
        </a:accent4>
        <a:accent5>
          <a:srgbClr val="FDE4AD"/>
        </a:accent5>
        <a:accent6>
          <a:srgbClr val="537EC5"/>
        </a:accent6>
        <a:hlink>
          <a:srgbClr val="87D242"/>
        </a:hlink>
        <a:folHlink>
          <a:srgbClr val="DA6478"/>
        </a:folHlink>
      </a:clrScheme>
      <a:clrMap bg1="dk2" tx1="lt1" bg2="dk1" tx2="lt2" accent1="accent1" accent2="accent2" accent3="accent3" accent4="accent4" accent5="accent5" accent6="accent6" hlink="hlink" folHlink="folHlink"/>
    </a:extraClrScheme>
    <a:extraClrScheme>
      <a:clrScheme name="574TGp_natural_light_ani 2">
        <a:dk1>
          <a:srgbClr val="808080"/>
        </a:dk1>
        <a:lt1>
          <a:srgbClr val="9BD3E5"/>
        </a:lt1>
        <a:dk2>
          <a:srgbClr val="357DA9"/>
        </a:dk2>
        <a:lt2>
          <a:srgbClr val="101C56"/>
        </a:lt2>
        <a:accent1>
          <a:srgbClr val="58BECC"/>
        </a:accent1>
        <a:accent2>
          <a:srgbClr val="8A5BDF"/>
        </a:accent2>
        <a:accent3>
          <a:srgbClr val="AEBFD1"/>
        </a:accent3>
        <a:accent4>
          <a:srgbClr val="84B4C3"/>
        </a:accent4>
        <a:accent5>
          <a:srgbClr val="B4DBE2"/>
        </a:accent5>
        <a:accent6>
          <a:srgbClr val="7D52CA"/>
        </a:accent6>
        <a:hlink>
          <a:srgbClr val="6ECC4C"/>
        </a:hlink>
        <a:folHlink>
          <a:srgbClr val="DD693B"/>
        </a:folHlink>
      </a:clrScheme>
      <a:clrMap bg1="dk2" tx1="lt1" bg2="dk1" tx2="lt2" accent1="accent1" accent2="accent2" accent3="accent3" accent4="accent4" accent5="accent5" accent6="accent6" hlink="hlink" folHlink="folHlink"/>
    </a:extraClrScheme>
    <a:extraClrScheme>
      <a:clrScheme name="574TGp_natural_light_ani 3">
        <a:dk1>
          <a:srgbClr val="808080"/>
        </a:dk1>
        <a:lt1>
          <a:srgbClr val="DDE89A"/>
        </a:lt1>
        <a:dk2>
          <a:srgbClr val="329A2A"/>
        </a:dk2>
        <a:lt2>
          <a:srgbClr val="185E25"/>
        </a:lt2>
        <a:accent1>
          <a:srgbClr val="80CB35"/>
        </a:accent1>
        <a:accent2>
          <a:srgbClr val="518CD3"/>
        </a:accent2>
        <a:accent3>
          <a:srgbClr val="ADCAAC"/>
        </a:accent3>
        <a:accent4>
          <a:srgbClr val="BDC683"/>
        </a:accent4>
        <a:accent5>
          <a:srgbClr val="C0E2AE"/>
        </a:accent5>
        <a:accent6>
          <a:srgbClr val="497EBF"/>
        </a:accent6>
        <a:hlink>
          <a:srgbClr val="E15D7C"/>
        </a:hlink>
        <a:folHlink>
          <a:srgbClr val="DB9153"/>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5409</Words>
  <Application>WPS 演示</Application>
  <PresentationFormat/>
  <Paragraphs>515</Paragraphs>
  <Slides>28</Slides>
  <Notes>2</Notes>
  <HiddenSlides>0</HiddenSlides>
  <MMClips>0</MMClips>
  <ScaleCrop>false</ScaleCrop>
  <HeadingPairs>
    <vt:vector size="6" baseType="variant">
      <vt:variant>
        <vt:lpstr>已用的字体</vt:lpstr>
      </vt:variant>
      <vt:variant>
        <vt:i4>18</vt:i4>
      </vt:variant>
      <vt:variant>
        <vt:lpstr>主题</vt:lpstr>
      </vt:variant>
      <vt:variant>
        <vt:i4>1</vt:i4>
      </vt:variant>
      <vt:variant>
        <vt:lpstr>幻灯片标题</vt:lpstr>
      </vt:variant>
      <vt:variant>
        <vt:i4>28</vt:i4>
      </vt:variant>
    </vt:vector>
  </HeadingPairs>
  <TitlesOfParts>
    <vt:vector size="47" baseType="lpstr">
      <vt:lpstr>Arial</vt:lpstr>
      <vt:lpstr>宋体</vt:lpstr>
      <vt:lpstr>Wingdings</vt:lpstr>
      <vt:lpstr>Times New Roman</vt:lpstr>
      <vt:lpstr>黑体</vt:lpstr>
      <vt:lpstr>Tahoma</vt:lpstr>
      <vt:lpstr>微软雅黑</vt:lpstr>
      <vt:lpstr>Times New Roman</vt:lpstr>
      <vt:lpstr>HY강B</vt:lpstr>
      <vt:lpstr>Arial Unicode MS</vt:lpstr>
      <vt:lpstr>Verdana</vt:lpstr>
      <vt:lpstr>Constantia</vt:lpstr>
      <vt:lpstr>PMingLiU</vt:lpstr>
      <vt:lpstr>HY견고딕</vt:lpstr>
      <vt:lpstr>Gulim</vt:lpstr>
      <vt:lpstr>DotumChe</vt:lpstr>
      <vt:lpstr>隶书</vt:lpstr>
      <vt:lpstr>Malgun Gothic</vt:lpstr>
      <vt:lpstr>574TGp_natural_light_ani</vt:lpstr>
      <vt:lpstr>PowerPoint 演示文稿</vt:lpstr>
      <vt:lpstr>PowerPoint 演示文稿</vt:lpstr>
      <vt:lpstr>理念</vt:lpstr>
      <vt:lpstr>PowerPoint 演示文稿</vt:lpstr>
      <vt:lpstr>PowerPoint 演示文稿</vt:lpstr>
      <vt:lpstr>PowerPoint 演示文稿</vt:lpstr>
      <vt:lpstr>PowerPoint 演示文稿</vt:lpstr>
      <vt:lpstr>交往互动式教学设计结构解读</vt:lpstr>
      <vt:lpstr>PowerPoint 演示文稿</vt:lpstr>
      <vt:lpstr>PowerPoint 演示文稿</vt:lpstr>
      <vt:lpstr>PowerPoint 演示文稿</vt:lpstr>
      <vt:lpstr>PowerPoint 演示文稿</vt:lpstr>
      <vt:lpstr>PowerPoint 演示文稿</vt:lpstr>
      <vt:lpstr>主要观课视角：</vt:lpstr>
      <vt:lpstr>自主开发课堂观察量表</vt:lpstr>
      <vt:lpstr>分层评价</vt:lpstr>
      <vt:lpstr>PowerPoint 演示文稿</vt:lpstr>
      <vt:lpstr>PowerPoint 演示文稿</vt:lpstr>
      <vt:lpstr>PowerPoint 演示文稿</vt:lpstr>
      <vt:lpstr>PowerPoint 演示文稿</vt:lpstr>
      <vt:lpstr>PowerPoint 演示文稿</vt:lpstr>
      <vt:lpstr>构建基于提升教研组研究力的教学机制 </vt:lpstr>
      <vt:lpstr>教研常态化：草根团队 </vt:lpstr>
      <vt:lpstr>PowerPoint 演示文稿</vt:lpstr>
      <vt:lpstr>PowerPoint 演示文稿</vt:lpstr>
      <vt:lpstr>教师课堂教学新内功</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HP</cp:lastModifiedBy>
  <cp:revision>76</cp:revision>
  <dcterms:created xsi:type="dcterms:W3CDTF">2013-08-30T13:44:00Z</dcterms:created>
  <dcterms:modified xsi:type="dcterms:W3CDTF">2018-12-12T05:44:21Z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2052-10.1.0.7697</vt:lpwstr>
  </property>
</Properties>
</file>