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483" r:id="rId5"/>
    <p:sldId id="504" r:id="rId6"/>
    <p:sldId id="484" r:id="rId7"/>
    <p:sldId id="486" r:id="rId8"/>
    <p:sldId id="477" r:id="rId9"/>
    <p:sldId id="478" r:id="rId10"/>
    <p:sldId id="540" r:id="rId11"/>
    <p:sldId id="538" r:id="rId12"/>
    <p:sldId id="539" r:id="rId13"/>
    <p:sldId id="479" r:id="rId14"/>
    <p:sldId id="548" r:id="rId15"/>
    <p:sldId id="466" r:id="rId16"/>
    <p:sldId id="549" r:id="rId17"/>
    <p:sldId id="467" r:id="rId18"/>
    <p:sldId id="541" r:id="rId19"/>
    <p:sldId id="55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96A"/>
    <a:srgbClr val="F6E6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54" y="108"/>
      </p:cViewPr>
      <p:guideLst>
        <p:guide orient="horz" pos="2276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2B92-D8CA-4811-AFF5-A2273FA2D7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jpeg"/><Relationship Id="rId1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png"/><Relationship Id="rId7" Type="http://schemas.openxmlformats.org/officeDocument/2006/relationships/image" Target="../media/image34.png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0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39.jpeg"/><Relationship Id="rId7" Type="http://schemas.openxmlformats.org/officeDocument/2006/relationships/image" Target="../media/image38.png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oleObject" Target="../embeddings/oleObject4.bin"/><Relationship Id="rId7" Type="http://schemas.openxmlformats.org/officeDocument/2006/relationships/image" Target="../media/image23.png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Relationship Id="rId3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24915" y="2513330"/>
            <a:ext cx="95294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sym typeface="+mn-ea"/>
              </a:rPr>
              <a:t>细胞核</a:t>
            </a:r>
            <a:r>
              <a:rPr lang="en-US" altLang="zh-CN" sz="6600">
                <a:sym typeface="+mn-ea"/>
              </a:rPr>
              <a:t>---</a:t>
            </a:r>
            <a:r>
              <a:rPr lang="zh-CN" altLang="en-US" sz="6600">
                <a:sym typeface="+mn-ea"/>
              </a:rPr>
              <a:t>系统的控制中心</a:t>
            </a:r>
            <a:endParaRPr lang="zh-CN" altLang="en-US" sz="66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9375" y="3869690"/>
            <a:ext cx="9280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ym typeface="+mn-ea"/>
              </a:rPr>
              <a:t>常州市田家炳高级中学         </a:t>
            </a:r>
            <a:endParaRPr lang="zh-CN" altLang="en-US" sz="3600">
              <a:sym typeface="+mn-ea"/>
            </a:endParaRPr>
          </a:p>
          <a:p>
            <a:pPr algn="ctr"/>
            <a:r>
              <a:rPr lang="zh-CN" altLang="en-US" sz="3600">
                <a:sym typeface="+mn-ea"/>
              </a:rPr>
              <a:t>徐  娇</a:t>
            </a:r>
            <a:endParaRPr lang="zh-CN" altLang="en-US" sz="3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2209800" y="3276600"/>
            <a:ext cx="80010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</a:rPr>
              <a:t>科学家用黑白两种美西螈（一种两栖动物）做实验，将黑色美西螈胚胎细胞的细胞核取出来，植到白色美西螈的去核的卵细胞中。移植后长大的美西螈，全是</a:t>
            </a:r>
            <a:r>
              <a:rPr lang="zh-CN" altLang="en-US" sz="3000" b="1" u="sng" dirty="0">
                <a:latin typeface="宋体" panose="02010600030101010101" pitchFamily="2" charset="-122"/>
              </a:rPr>
              <a:t>               </a:t>
            </a:r>
            <a:r>
              <a:rPr lang="zh-CN" altLang="en-US" sz="3000" b="1" dirty="0">
                <a:latin typeface="宋体" panose="02010600030101010101" pitchFamily="2" charset="-122"/>
              </a:rPr>
              <a:t>。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  <p:grpSp>
        <p:nvGrpSpPr>
          <p:cNvPr id="5124" name="Group 4"/>
          <p:cNvGrpSpPr/>
          <p:nvPr/>
        </p:nvGrpSpPr>
        <p:grpSpPr>
          <a:xfrm>
            <a:off x="2133600" y="838200"/>
            <a:ext cx="8001000" cy="2438400"/>
            <a:chOff x="840" y="775"/>
            <a:chExt cx="4104" cy="1289"/>
          </a:xfrm>
        </p:grpSpPr>
        <p:pic>
          <p:nvPicPr>
            <p:cNvPr id="5131" name="Picture 5" descr="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0" y="775"/>
              <a:ext cx="4104" cy="1289"/>
            </a:xfrm>
            <a:prstGeom prst="rect">
              <a:avLst/>
            </a:prstGeom>
            <a:noFill/>
            <a:ln w="127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132" name="Line 6"/>
            <p:cNvSpPr/>
            <p:nvPr/>
          </p:nvSpPr>
          <p:spPr>
            <a:xfrm>
              <a:off x="1920" y="1056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3" name="Line 7"/>
            <p:cNvSpPr/>
            <p:nvPr/>
          </p:nvSpPr>
          <p:spPr>
            <a:xfrm>
              <a:off x="1920" y="172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4" name="Line 8"/>
            <p:cNvSpPr/>
            <p:nvPr/>
          </p:nvSpPr>
          <p:spPr>
            <a:xfrm>
              <a:off x="2448" y="1056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5" name="Line 9"/>
            <p:cNvSpPr/>
            <p:nvPr/>
          </p:nvSpPr>
          <p:spPr>
            <a:xfrm>
              <a:off x="2400" y="1728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6" name="Line 10"/>
            <p:cNvSpPr/>
            <p:nvPr/>
          </p:nvSpPr>
          <p:spPr>
            <a:xfrm>
              <a:off x="3504" y="1392"/>
              <a:ext cx="2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7" name="Line 11"/>
            <p:cNvSpPr/>
            <p:nvPr/>
          </p:nvSpPr>
          <p:spPr>
            <a:xfrm rot="-2069037" flipV="1">
              <a:off x="2928" y="1582"/>
              <a:ext cx="336" cy="1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38" name="Line 12"/>
            <p:cNvSpPr/>
            <p:nvPr/>
          </p:nvSpPr>
          <p:spPr>
            <a:xfrm rot="2660936" flipV="1">
              <a:off x="2832" y="1200"/>
              <a:ext cx="384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16"/>
          <p:cNvGrpSpPr/>
          <p:nvPr/>
        </p:nvGrpSpPr>
        <p:grpSpPr>
          <a:xfrm>
            <a:off x="8077200" y="1676400"/>
            <a:ext cx="1452563" cy="3524250"/>
            <a:chOff x="4080" y="1200"/>
            <a:chExt cx="915" cy="2220"/>
          </a:xfrm>
        </p:grpSpPr>
        <p:sp>
          <p:nvSpPr>
            <p:cNvPr id="5129" name="Text Box 14"/>
            <p:cNvSpPr txBox="1"/>
            <p:nvPr/>
          </p:nvSpPr>
          <p:spPr>
            <a:xfrm>
              <a:off x="4176" y="3072"/>
              <a:ext cx="768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endParaRPr lang="zh-CN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5130" name="Picture 15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0" y="1200"/>
              <a:ext cx="915" cy="3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29" name="Text Box 17"/>
          <p:cNvSpPr txBox="1"/>
          <p:nvPr/>
        </p:nvSpPr>
        <p:spPr>
          <a:xfrm>
            <a:off x="6781800" y="4648200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黑色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sp>
        <p:nvSpPr>
          <p:cNvPr id="13330" name="Text Box 18"/>
          <p:cNvSpPr txBox="1"/>
          <p:nvPr/>
        </p:nvSpPr>
        <p:spPr>
          <a:xfrm>
            <a:off x="2278063" y="5257800"/>
            <a:ext cx="8389937" cy="124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3333FF"/>
                </a:solidFill>
                <a:latin typeface="宋体" panose="02010600030101010101" pitchFamily="2" charset="-122"/>
              </a:rPr>
              <a:t>讨论：</a:t>
            </a:r>
            <a:endParaRPr lang="zh-CN" altLang="en-US" sz="30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宋体" panose="02010600030101010101" pitchFamily="2" charset="-122"/>
              </a:rPr>
              <a:t>美西螈的颜色是由细胞核还是细胞质控制的？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  <p:sp>
        <p:nvSpPr>
          <p:cNvPr id="13331" name="Rectangle 19"/>
          <p:cNvSpPr/>
          <p:nvPr/>
        </p:nvSpPr>
        <p:spPr>
          <a:xfrm>
            <a:off x="5524500" y="6045835"/>
            <a:ext cx="11430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5263515" y="87630"/>
            <a:ext cx="2227580" cy="706120"/>
          </a:xfrm>
        </p:spPr>
        <p:txBody>
          <a:bodyPr anchor="ctr">
            <a:noAutofit/>
          </a:bodyPr>
          <a:p>
            <a:pPr algn="l"/>
            <a:r>
              <a:rPr lang="zh-CN" altLang="en-US" sz="4800" dirty="0"/>
              <a:t>伞藻</a:t>
            </a:r>
            <a:endParaRPr lang="zh-CN" altLang="en-US" sz="4800" dirty="0"/>
          </a:p>
        </p:txBody>
      </p:sp>
      <p:graphicFrame>
        <p:nvGraphicFramePr>
          <p:cNvPr id="15363" name="内容占位符 15362"/>
          <p:cNvGraphicFramePr/>
          <p:nvPr>
            <p:ph idx="1"/>
          </p:nvPr>
        </p:nvGraphicFramePr>
        <p:xfrm>
          <a:off x="318135" y="925195"/>
          <a:ext cx="5933440" cy="383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3533775" imgH="2028825" progId="Paint.Picture">
                  <p:embed/>
                </p:oleObj>
              </mc:Choice>
              <mc:Fallback>
                <p:oleObj name="" r:id="rId1" imgW="3533775" imgH="20288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8135" y="925195"/>
                        <a:ext cx="5933440" cy="383159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直接连接符 15366"/>
          <p:cNvSpPr/>
          <p:nvPr/>
        </p:nvSpPr>
        <p:spPr>
          <a:xfrm flipV="1">
            <a:off x="9363075" y="1783080"/>
            <a:ext cx="647700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8" name="直接连接符 15367"/>
          <p:cNvSpPr/>
          <p:nvPr/>
        </p:nvSpPr>
        <p:spPr>
          <a:xfrm>
            <a:off x="9362758" y="3868420"/>
            <a:ext cx="11525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9" name="直接连接符 15368"/>
          <p:cNvSpPr/>
          <p:nvPr/>
        </p:nvSpPr>
        <p:spPr>
          <a:xfrm>
            <a:off x="9262428" y="5040630"/>
            <a:ext cx="1296987" cy="504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0" name="文本框 15369"/>
          <p:cNvSpPr txBox="1"/>
          <p:nvPr/>
        </p:nvSpPr>
        <p:spPr>
          <a:xfrm>
            <a:off x="10010775" y="1490663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　“帽”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10559415" y="360711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　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5372" name="文本框 15371"/>
          <p:cNvSpPr txBox="1"/>
          <p:nvPr/>
        </p:nvSpPr>
        <p:spPr>
          <a:xfrm>
            <a:off x="10366375" y="5311458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　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假根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0192" name="Picture 16" descr="花冠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1490980"/>
            <a:ext cx="1316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茎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30" y="2862580"/>
            <a:ext cx="381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1" descr="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210" y="4756785"/>
            <a:ext cx="1676400" cy="1093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93" name="Picture 17" descr="花冠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905" y="1463040"/>
            <a:ext cx="1557338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茎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350" y="2699385"/>
            <a:ext cx="533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0" descr="根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2610" y="4752340"/>
            <a:ext cx="1295400" cy="108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18135" y="4871720"/>
            <a:ext cx="59340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单细胞藻类，一般长约</a:t>
            </a:r>
            <a:r>
              <a:rPr lang="en-US" altLang="zh-CN" sz="2800"/>
              <a:t>2-5cm</a:t>
            </a:r>
            <a:r>
              <a:rPr lang="zh-CN" altLang="en-US" sz="2800"/>
              <a:t>，分为三部分：假根、柄和帽，细胞核位于假根部分。通常有两种类型：伞形帽和菊花帽。它有非常强的再生能力。</a:t>
            </a:r>
            <a:endParaRPr lang="zh-CN" altLang="en-US" sz="2800"/>
          </a:p>
        </p:txBody>
      </p:sp>
      <p:pic>
        <p:nvPicPr>
          <p:cNvPr id="5" name="Picture 12" descr="未标题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030" y="5110480"/>
            <a:ext cx="292100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14" descr="褐色大理石"/>
          <p:cNvSpPr/>
          <p:nvPr/>
        </p:nvSpPr>
        <p:spPr>
          <a:xfrm rot="1923591">
            <a:off x="8648700" y="5114925"/>
            <a:ext cx="266700" cy="314325"/>
          </a:xfrm>
          <a:prstGeom prst="ellipse">
            <a:avLst/>
          </a:prstGeom>
          <a:blipFill rotWithShape="1">
            <a:blip r:embed="rId10"/>
          </a:blip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prstMaterial="legacyPlastic">
            <a:bevelT w="13500" h="13500" prst="angle"/>
            <a:bevelB w="13500" h="13500" prst="angle"/>
            <a:extrusionClr>
              <a:srgbClr val="2A1500"/>
            </a:extrusionClr>
          </a:sp3d>
        </p:spPr>
        <p:txBody>
          <a:bodyPr wrap="none" anchor="ctr">
            <a:flatTx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2" grpId="0"/>
      <p:bldP spid="15371" grpId="0"/>
      <p:bldP spid="15370" grpId="0"/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59510" y="2072640"/>
            <a:ext cx="854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、与柄有关</a:t>
            </a:r>
            <a:endParaRPr lang="zh-CN" altLang="en-US" sz="3600"/>
          </a:p>
        </p:txBody>
      </p:sp>
      <p:sp>
        <p:nvSpPr>
          <p:cNvPr id="6" name="文本框 5"/>
          <p:cNvSpPr txBox="1"/>
          <p:nvPr/>
        </p:nvSpPr>
        <p:spPr>
          <a:xfrm>
            <a:off x="1127760" y="3044825"/>
            <a:ext cx="835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</a:t>
            </a:r>
            <a:r>
              <a:rPr lang="zh-CN" altLang="en-US" sz="3600"/>
              <a:t>、与假根有关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1112520" y="4141470"/>
            <a:ext cx="6910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3</a:t>
            </a:r>
            <a:r>
              <a:rPr lang="zh-CN" altLang="en-US" sz="3600"/>
              <a:t>、与柄和假根都有关</a:t>
            </a:r>
            <a:endParaRPr lang="zh-CN" altLang="en-US" sz="3600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38200" y="452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/>
              <a:t>问：去掉帽的伞藻能长出新的帽，是与柄有关，还是与假根有关？你能提出什么假设？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5"/>
          <p:cNvSpPr/>
          <p:nvPr/>
        </p:nvSpPr>
        <p:spPr>
          <a:xfrm>
            <a:off x="2057400" y="685800"/>
            <a:ext cx="8001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zh-CN" altLang="en-US" sz="3400" b="1" dirty="0"/>
              <a:t>伞藻嫁接实验</a:t>
            </a:r>
            <a:endParaRPr lang="zh-CN" altLang="en-US" sz="3400" b="1" dirty="0"/>
          </a:p>
        </p:txBody>
      </p:sp>
      <p:pic>
        <p:nvPicPr>
          <p:cNvPr id="50182" name="Picture 6" descr="花冠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828800"/>
            <a:ext cx="1557338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3" name="Picture 7" descr="花冠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0"/>
            <a:ext cx="1316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茎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971800"/>
            <a:ext cx="533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茎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048000"/>
            <a:ext cx="381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0" descr="根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4953000"/>
            <a:ext cx="1295400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1" descr="根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953000"/>
            <a:ext cx="1676400" cy="1093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2" descr="未标题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5257800"/>
            <a:ext cx="292100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Oval 14" descr="褐色大理石"/>
          <p:cNvSpPr/>
          <p:nvPr/>
        </p:nvSpPr>
        <p:spPr>
          <a:xfrm rot="1923591">
            <a:off x="7696200" y="5334000"/>
            <a:ext cx="266700" cy="314325"/>
          </a:xfrm>
          <a:prstGeom prst="ellipse">
            <a:avLst/>
          </a:prstGeom>
          <a:blipFill rotWithShape="1">
            <a:blip r:embed="rId9"/>
          </a:blip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prstMaterial="legacyPlastic">
            <a:bevelT w="13500" h="13500" prst="angle"/>
            <a:bevelB w="13500" h="13500" prst="angle"/>
            <a:extrusionClr>
              <a:srgbClr val="2A1500"/>
            </a:extrusionClr>
          </a:sp3d>
        </p:spPr>
        <p:txBody>
          <a:bodyPr wrap="none" anchor="ctr">
            <a:flatTx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/>
          </a:p>
        </p:txBody>
      </p:sp>
      <p:sp>
        <p:nvSpPr>
          <p:cNvPr id="50190" name="Line 14"/>
          <p:cNvSpPr/>
          <p:nvPr/>
        </p:nvSpPr>
        <p:spPr>
          <a:xfrm>
            <a:off x="3200400" y="3200400"/>
            <a:ext cx="1905000" cy="0"/>
          </a:xfrm>
          <a:prstGeom prst="line">
            <a:avLst/>
          </a:prstGeom>
          <a:ln w="57150" cap="flat" cmpd="sng">
            <a:solidFill>
              <a:srgbClr val="993300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50191" name="Line 15"/>
          <p:cNvSpPr/>
          <p:nvPr/>
        </p:nvSpPr>
        <p:spPr>
          <a:xfrm>
            <a:off x="6705600" y="3048000"/>
            <a:ext cx="1905000" cy="0"/>
          </a:xfrm>
          <a:prstGeom prst="line">
            <a:avLst/>
          </a:prstGeom>
          <a:ln w="57150" cap="flat" cmpd="sng">
            <a:solidFill>
              <a:srgbClr val="993300"/>
            </a:solidFill>
            <a:prstDash val="dashDot"/>
            <a:headEnd type="none" w="med" len="med"/>
            <a:tailEnd type="none" w="med" len="med"/>
          </a:ln>
        </p:spPr>
      </p:sp>
      <p:pic>
        <p:nvPicPr>
          <p:cNvPr id="50192" name="Picture 16" descr="花冠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28800"/>
            <a:ext cx="1316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93" name="Picture 17" descr="花冠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981200"/>
            <a:ext cx="1557338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Rectangle 18"/>
          <p:cNvSpPr/>
          <p:nvPr/>
        </p:nvSpPr>
        <p:spPr>
          <a:xfrm>
            <a:off x="1981200" y="2286000"/>
            <a:ext cx="1143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</a:rPr>
              <a:t>帽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5376" name="Rectangle 19"/>
          <p:cNvSpPr/>
          <p:nvPr/>
        </p:nvSpPr>
        <p:spPr>
          <a:xfrm>
            <a:off x="9829800" y="2438400"/>
            <a:ext cx="6858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</a:rPr>
              <a:t>帽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5377" name="Rectangle 20"/>
          <p:cNvSpPr/>
          <p:nvPr/>
        </p:nvSpPr>
        <p:spPr>
          <a:xfrm>
            <a:off x="9829800" y="3657600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Arial" panose="020B0604020202020204" pitchFamily="34" charset="0"/>
              </a:rPr>
              <a:t>柄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5378" name="Rectangle 21"/>
          <p:cNvSpPr/>
          <p:nvPr/>
        </p:nvSpPr>
        <p:spPr>
          <a:xfrm>
            <a:off x="1905000" y="4953000"/>
            <a:ext cx="1143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</a:rPr>
              <a:t>假根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5379" name="Rectangle 22"/>
          <p:cNvSpPr/>
          <p:nvPr/>
        </p:nvSpPr>
        <p:spPr>
          <a:xfrm>
            <a:off x="1981200" y="3810000"/>
            <a:ext cx="1143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</a:rPr>
              <a:t>柄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5380" name="Rectangle 23"/>
          <p:cNvSpPr/>
          <p:nvPr/>
        </p:nvSpPr>
        <p:spPr>
          <a:xfrm>
            <a:off x="9753600" y="4876800"/>
            <a:ext cx="68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Arial" panose="020B0604020202020204" pitchFamily="34" charset="0"/>
              </a:rPr>
              <a:t>假根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5381" name="Line 24"/>
          <p:cNvSpPr/>
          <p:nvPr/>
        </p:nvSpPr>
        <p:spPr>
          <a:xfrm>
            <a:off x="2667000" y="2438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2" name="Line 25"/>
          <p:cNvSpPr/>
          <p:nvPr/>
        </p:nvSpPr>
        <p:spPr>
          <a:xfrm>
            <a:off x="2667000" y="3962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3" name="Line 26"/>
          <p:cNvSpPr/>
          <p:nvPr/>
        </p:nvSpPr>
        <p:spPr>
          <a:xfrm>
            <a:off x="2667000" y="5105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4" name="Line 27"/>
          <p:cNvSpPr/>
          <p:nvPr/>
        </p:nvSpPr>
        <p:spPr>
          <a:xfrm>
            <a:off x="8991600" y="26670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5" name="Line 28"/>
          <p:cNvSpPr/>
          <p:nvPr/>
        </p:nvSpPr>
        <p:spPr>
          <a:xfrm>
            <a:off x="8991600" y="38862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6" name="Line 29"/>
          <p:cNvSpPr/>
          <p:nvPr/>
        </p:nvSpPr>
        <p:spPr>
          <a:xfrm>
            <a:off x="8991600" y="5105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7" name="Text Box 22"/>
          <p:cNvSpPr txBox="1"/>
          <p:nvPr/>
        </p:nvSpPr>
        <p:spPr>
          <a:xfrm>
            <a:off x="5486400" y="518160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细胞核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388" name="Line 31"/>
          <p:cNvSpPr/>
          <p:nvPr/>
        </p:nvSpPr>
        <p:spPr>
          <a:xfrm>
            <a:off x="4267200" y="5410200"/>
            <a:ext cx="121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9" name="Line 32"/>
          <p:cNvSpPr/>
          <p:nvPr/>
        </p:nvSpPr>
        <p:spPr>
          <a:xfrm>
            <a:off x="6705600" y="54102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92 0.002222 L 0.296406 0.000093 " pathEditMode="relative" rAng="0" ptsTypes="">
                                      <p:cBhvr>
                                        <p:cTn id="31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54 0.003519 L -0.295260 0.004352 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27760" y="2903220"/>
            <a:ext cx="854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、与细胞核有关</a:t>
            </a:r>
            <a:endParaRPr lang="zh-CN" altLang="en-US" sz="3600"/>
          </a:p>
        </p:txBody>
      </p:sp>
      <p:sp>
        <p:nvSpPr>
          <p:cNvPr id="6" name="文本框 5"/>
          <p:cNvSpPr txBox="1"/>
          <p:nvPr/>
        </p:nvSpPr>
        <p:spPr>
          <a:xfrm>
            <a:off x="1127760" y="3781425"/>
            <a:ext cx="835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</a:t>
            </a:r>
            <a:r>
              <a:rPr lang="zh-CN" altLang="en-US" sz="3600"/>
              <a:t>、与细胞质有关</a:t>
            </a:r>
            <a:endParaRPr lang="zh-CN" altLang="en-US" sz="360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38200" y="882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/>
              <a:t>问：为什么帽的形状主要与假根有关？是因为细胞核在假根部位吗？你能不能设计一个实验来进一步探究？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2057400" y="685800"/>
            <a:ext cx="8001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zh-CN" altLang="en-US" sz="3400" b="1" dirty="0"/>
              <a:t>伞藻核移植实验</a:t>
            </a:r>
            <a:endParaRPr lang="zh-CN" altLang="en-US" sz="3400" b="1" dirty="0"/>
          </a:p>
        </p:txBody>
      </p:sp>
      <p:pic>
        <p:nvPicPr>
          <p:cNvPr id="51206" name="Picture 6" descr="花冠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1828800"/>
            <a:ext cx="1557338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 descr="花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28800"/>
            <a:ext cx="1316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8" descr="茎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971800"/>
            <a:ext cx="533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9" descr="茎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0"/>
            <a:ext cx="381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0" descr="根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953000"/>
            <a:ext cx="1295400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1" descr="根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953000"/>
            <a:ext cx="1676400" cy="1093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770" y="5307965"/>
            <a:ext cx="265430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4" name="Oval 14" descr="褐色大理石"/>
          <p:cNvSpPr/>
          <p:nvPr/>
        </p:nvSpPr>
        <p:spPr>
          <a:xfrm rot="1923591">
            <a:off x="7696200" y="5334000"/>
            <a:ext cx="266700" cy="314325"/>
          </a:xfrm>
          <a:prstGeom prst="ellipse">
            <a:avLst/>
          </a:prstGeom>
          <a:blipFill rotWithShape="1">
            <a:blip r:embed="rId8"/>
          </a:blip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prstMaterial="legacyPlastic">
            <a:bevelT w="13500" h="13500" prst="angle"/>
            <a:bevelB w="13500" h="13500" prst="angle"/>
            <a:extrusionClr>
              <a:srgbClr val="2A1500"/>
            </a:extrusionClr>
          </a:sp3d>
        </p:spPr>
        <p:txBody>
          <a:bodyPr wrap="none" anchor="ctr">
            <a:flatTx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/>
          </a:p>
        </p:txBody>
      </p:sp>
      <p:sp>
        <p:nvSpPr>
          <p:cNvPr id="51214" name="Line 14"/>
          <p:cNvSpPr/>
          <p:nvPr/>
        </p:nvSpPr>
        <p:spPr>
          <a:xfrm>
            <a:off x="3200400" y="3200400"/>
            <a:ext cx="1905000" cy="0"/>
          </a:xfrm>
          <a:prstGeom prst="line">
            <a:avLst/>
          </a:prstGeom>
          <a:ln w="57150" cap="flat" cmpd="sng">
            <a:solidFill>
              <a:srgbClr val="993300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51215" name="Line 15"/>
          <p:cNvSpPr/>
          <p:nvPr/>
        </p:nvSpPr>
        <p:spPr>
          <a:xfrm>
            <a:off x="6705600" y="3048000"/>
            <a:ext cx="1905000" cy="0"/>
          </a:xfrm>
          <a:prstGeom prst="line">
            <a:avLst/>
          </a:prstGeom>
          <a:ln w="57150" cap="flat" cmpd="sng">
            <a:solidFill>
              <a:srgbClr val="993300"/>
            </a:solidFill>
            <a:prstDash val="dashDot"/>
            <a:headEnd type="none" w="med" len="med"/>
            <a:tailEnd type="none" w="med" len="med"/>
          </a:ln>
        </p:spPr>
      </p:sp>
      <p:pic>
        <p:nvPicPr>
          <p:cNvPr id="51216" name="Picture 16" descr="花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52600"/>
            <a:ext cx="1316038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7" name="Picture 17" descr="花冠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1828800"/>
            <a:ext cx="1557338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9" name="Rectangle 18"/>
          <p:cNvSpPr/>
          <p:nvPr/>
        </p:nvSpPr>
        <p:spPr>
          <a:xfrm>
            <a:off x="1981200" y="2286000"/>
            <a:ext cx="1143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</a:rPr>
              <a:t>帽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6400" name="Rectangle 19"/>
          <p:cNvSpPr/>
          <p:nvPr/>
        </p:nvSpPr>
        <p:spPr>
          <a:xfrm>
            <a:off x="9829800" y="2438400"/>
            <a:ext cx="6858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</a:rPr>
              <a:t>帽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401" name="Rectangle 20"/>
          <p:cNvSpPr/>
          <p:nvPr/>
        </p:nvSpPr>
        <p:spPr>
          <a:xfrm>
            <a:off x="9829800" y="3657600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Arial" panose="020B0604020202020204" pitchFamily="34" charset="0"/>
              </a:rPr>
              <a:t>柄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402" name="Rectangle 21"/>
          <p:cNvSpPr/>
          <p:nvPr/>
        </p:nvSpPr>
        <p:spPr>
          <a:xfrm>
            <a:off x="1905000" y="4953000"/>
            <a:ext cx="1143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</a:rPr>
              <a:t>假根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403" name="Rectangle 22"/>
          <p:cNvSpPr/>
          <p:nvPr/>
        </p:nvSpPr>
        <p:spPr>
          <a:xfrm>
            <a:off x="1981200" y="3810000"/>
            <a:ext cx="1143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</a:rPr>
              <a:t>柄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6404" name="Rectangle 23"/>
          <p:cNvSpPr/>
          <p:nvPr/>
        </p:nvSpPr>
        <p:spPr>
          <a:xfrm>
            <a:off x="9753600" y="4876800"/>
            <a:ext cx="68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Arial" panose="020B0604020202020204" pitchFamily="34" charset="0"/>
              </a:rPr>
              <a:t>假根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405" name="Line 24"/>
          <p:cNvSpPr/>
          <p:nvPr/>
        </p:nvSpPr>
        <p:spPr>
          <a:xfrm>
            <a:off x="2667000" y="2438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6" name="Line 25"/>
          <p:cNvSpPr/>
          <p:nvPr/>
        </p:nvSpPr>
        <p:spPr>
          <a:xfrm>
            <a:off x="2667000" y="3962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7" name="Line 26"/>
          <p:cNvSpPr/>
          <p:nvPr/>
        </p:nvSpPr>
        <p:spPr>
          <a:xfrm>
            <a:off x="2667000" y="5105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8" name="Line 27"/>
          <p:cNvSpPr/>
          <p:nvPr/>
        </p:nvSpPr>
        <p:spPr>
          <a:xfrm>
            <a:off x="8991600" y="26670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9" name="Line 28"/>
          <p:cNvSpPr/>
          <p:nvPr/>
        </p:nvSpPr>
        <p:spPr>
          <a:xfrm>
            <a:off x="8991600" y="38862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0" name="Line 29"/>
          <p:cNvSpPr/>
          <p:nvPr/>
        </p:nvSpPr>
        <p:spPr>
          <a:xfrm>
            <a:off x="8991600" y="5105400"/>
            <a:ext cx="76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1" name="Text Box 22"/>
          <p:cNvSpPr txBox="1"/>
          <p:nvPr/>
        </p:nvSpPr>
        <p:spPr>
          <a:xfrm>
            <a:off x="5486400" y="518160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细胞核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412" name="Line 31"/>
          <p:cNvSpPr/>
          <p:nvPr/>
        </p:nvSpPr>
        <p:spPr>
          <a:xfrm>
            <a:off x="4267200" y="5410200"/>
            <a:ext cx="121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3" name="Line 32"/>
          <p:cNvSpPr/>
          <p:nvPr/>
        </p:nvSpPr>
        <p:spPr>
          <a:xfrm>
            <a:off x="6705600" y="5410200"/>
            <a:ext cx="1143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6 -0.000093 L 0.311875 0.001852 " pathEditMode="relative" rAng="0" ptsTypes="">
                                      <p:cBhvr>
                                        <p:cTn id="31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98 -0.003333 L -0.319375 -0.002870 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ldLvl="0" animBg="1"/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986463" cy="638175"/>
          </a:xfrm>
        </p:spPr>
        <p:txBody>
          <a:bodyPr vert="horz" wrap="square" lIns="91440" tIns="45720" rIns="91440" bIns="45720" anchor="ctr">
            <a:noAutofit/>
          </a:bodyPr>
          <a:p>
            <a:pPr eaLnBrk="1" hangingPunct="1"/>
            <a:r>
              <a:rPr lang="zh-CN" altLang="en-US" sz="4000" b="1" dirty="0">
                <a:solidFill>
                  <a:srgbClr val="333399"/>
                </a:solidFill>
                <a:latin typeface="楷体" panose="02010609060101010101" charset="-122"/>
                <a:ea typeface="楷体" panose="02010609060101010101" charset="-122"/>
              </a:rPr>
              <a:t>小结：细胞核的功能</a:t>
            </a:r>
            <a:endParaRPr lang="zh-CN" altLang="en-US" sz="4000" b="1" dirty="0">
              <a:solidFill>
                <a:srgbClr val="33339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1752600" y="990600"/>
          <a:ext cx="8915400" cy="4359275"/>
        </p:xfrm>
        <a:graphic>
          <a:graphicData uri="http://schemas.openxmlformats.org/drawingml/2006/table">
            <a:tbl>
              <a:tblPr/>
              <a:tblGrid>
                <a:gridCol w="2362200"/>
                <a:gridCol w="6553200"/>
              </a:tblGrid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实验名称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结论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楷体_GB2312" pitchFamily="49" charset="-122"/>
                          <a:sym typeface="+mn-ea"/>
                        </a:rPr>
                        <a:t>蝾螈受精卵横缢实验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楷体_GB2312" pitchFamily="49" charset="-122"/>
                          <a:sym typeface="+mn-ea"/>
                        </a:rPr>
                        <a:t>变形虫去核及核移植实验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楷体_GB2312" pitchFamily="49" charset="-122"/>
                          <a:sym typeface="+mn-ea"/>
                        </a:rPr>
                        <a:t>美西螈核移植实验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伞藻嫁接与核移植实验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7" name="Rectangle 23"/>
          <p:cNvSpPr/>
          <p:nvPr/>
        </p:nvSpPr>
        <p:spPr>
          <a:xfrm>
            <a:off x="4267200" y="363982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生物体性状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的遗传主要是由细胞核控制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28" name="Rectangle 24"/>
          <p:cNvSpPr/>
          <p:nvPr/>
        </p:nvSpPr>
        <p:spPr>
          <a:xfrm>
            <a:off x="4295140" y="1818005"/>
            <a:ext cx="53641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细胞核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控制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着细胞的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分裂、分化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29" name="Rectangle 25"/>
          <p:cNvSpPr/>
          <p:nvPr/>
        </p:nvSpPr>
        <p:spPr>
          <a:xfrm>
            <a:off x="4295140" y="2707005"/>
            <a:ext cx="5795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细胞核是细胞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生命活动的控制中心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30" name="Rectangle 26"/>
          <p:cNvSpPr/>
          <p:nvPr/>
        </p:nvSpPr>
        <p:spPr>
          <a:xfrm>
            <a:off x="4267200" y="4572000"/>
            <a:ext cx="662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生物体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形态结构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主要与细胞核有关</a:t>
            </a:r>
            <a:endParaRPr lang="zh-CN" altLang="en-US" sz="2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35" name="Rectangle 31"/>
          <p:cNvSpPr/>
          <p:nvPr/>
        </p:nvSpPr>
        <p:spPr>
          <a:xfrm>
            <a:off x="950595" y="5624195"/>
            <a:ext cx="10519410" cy="7683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结论：细胞核控制着细胞的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代谢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遗传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/>
      <p:bldP spid="21528" grpId="0"/>
      <p:bldP spid="21529" grpId="0"/>
      <p:bldP spid="21530" grpId="0"/>
      <p:bldP spid="215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>
            <a:hlinkClick r:id="rId1" action="ppaction://hlinksldjump"/>
          </p:cNvPr>
          <p:cNvSpPr txBox="1"/>
          <p:nvPr/>
        </p:nvSpPr>
        <p:spPr>
          <a:xfrm>
            <a:off x="4800600" y="533400"/>
            <a:ext cx="2590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    结</a:t>
            </a:r>
            <a:endParaRPr lang="zh-CN" altLang="en-US" sz="4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514600" y="1470025"/>
            <a:ext cx="2743200" cy="55308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000" b="1" dirty="0">
                <a:latin typeface="Times New Roman" panose="02020603050405020304" pitchFamily="18" charset="0"/>
              </a:rPr>
              <a:t>细胞核的功能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grpSp>
        <p:nvGrpSpPr>
          <p:cNvPr id="21508" name="Group 4"/>
          <p:cNvGrpSpPr/>
          <p:nvPr/>
        </p:nvGrpSpPr>
        <p:grpSpPr>
          <a:xfrm>
            <a:off x="5334000" y="1442085"/>
            <a:ext cx="4191000" cy="552450"/>
            <a:chOff x="2400" y="1200"/>
            <a:chExt cx="2640" cy="348"/>
          </a:xfrm>
        </p:grpSpPr>
        <p:sp>
          <p:nvSpPr>
            <p:cNvPr id="21526" name="Text Box 5"/>
            <p:cNvSpPr txBox="1"/>
            <p:nvPr/>
          </p:nvSpPr>
          <p:spPr>
            <a:xfrm>
              <a:off x="3360" y="1200"/>
              <a:ext cx="1680" cy="348"/>
            </a:xfrm>
            <a:prstGeom prst="rect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000" b="1" dirty="0">
                  <a:latin typeface="Times New Roman" panose="02020603050405020304" pitchFamily="18" charset="0"/>
                </a:rPr>
                <a:t>细胞核的结构</a:t>
              </a:r>
              <a:endParaRPr lang="zh-CN" altLang="en-US" sz="3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7" name="Line 6"/>
            <p:cNvSpPr/>
            <p:nvPr/>
          </p:nvSpPr>
          <p:spPr>
            <a:xfrm>
              <a:off x="2400" y="1392"/>
              <a:ext cx="960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triangle" w="med" len="med"/>
              <a:tailEnd type="triangle" w="med" len="med"/>
            </a:ln>
          </p:spPr>
        </p:sp>
      </p:grpSp>
      <p:grpSp>
        <p:nvGrpSpPr>
          <p:cNvPr id="21509" name="Group 7"/>
          <p:cNvGrpSpPr/>
          <p:nvPr/>
        </p:nvGrpSpPr>
        <p:grpSpPr>
          <a:xfrm>
            <a:off x="7086600" y="2057400"/>
            <a:ext cx="2447925" cy="3113088"/>
            <a:chOff x="3786" y="1824"/>
            <a:chExt cx="1542" cy="1961"/>
          </a:xfrm>
        </p:grpSpPr>
        <p:sp>
          <p:nvSpPr>
            <p:cNvPr id="21517" name="Freeform 8"/>
            <p:cNvSpPr/>
            <p:nvPr/>
          </p:nvSpPr>
          <p:spPr>
            <a:xfrm>
              <a:off x="3786" y="1824"/>
              <a:ext cx="678" cy="1008"/>
            </a:xfrm>
            <a:custGeom>
              <a:avLst/>
              <a:gdLst>
                <a:gd name="txL" fmla="*/ 0 w 678"/>
                <a:gd name="txT" fmla="*/ 0 h 981"/>
                <a:gd name="txR" fmla="*/ 678 w 678"/>
                <a:gd name="txB" fmla="*/ 981 h 981"/>
              </a:gdLst>
              <a:ahLst/>
              <a:cxnLst>
                <a:cxn ang="0">
                  <a:pos x="0" y="0"/>
                </a:cxn>
                <a:cxn ang="0">
                  <a:pos x="5" y="978"/>
                </a:cxn>
                <a:cxn ang="0">
                  <a:pos x="678" y="981"/>
                </a:cxn>
              </a:cxnLst>
              <a:rect l="txL" t="txT" r="txR" b="txB"/>
              <a:pathLst>
                <a:path w="678" h="981">
                  <a:moveTo>
                    <a:pt x="0" y="0"/>
                  </a:moveTo>
                  <a:lnTo>
                    <a:pt x="5" y="978"/>
                  </a:lnTo>
                  <a:lnTo>
                    <a:pt x="678" y="981"/>
                  </a:lnTo>
                </a:path>
              </a:pathLst>
            </a:custGeom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8" name="Line 9"/>
            <p:cNvSpPr/>
            <p:nvPr/>
          </p:nvSpPr>
          <p:spPr>
            <a:xfrm>
              <a:off x="4128" y="2448"/>
              <a:ext cx="0" cy="115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"/>
            <p:cNvSpPr/>
            <p:nvPr/>
          </p:nvSpPr>
          <p:spPr>
            <a:xfrm>
              <a:off x="4128" y="2448"/>
              <a:ext cx="33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1"/>
            <p:cNvSpPr/>
            <p:nvPr/>
          </p:nvSpPr>
          <p:spPr>
            <a:xfrm>
              <a:off x="4128" y="3216"/>
              <a:ext cx="33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2"/>
            <p:cNvSpPr/>
            <p:nvPr/>
          </p:nvSpPr>
          <p:spPr>
            <a:xfrm>
              <a:off x="4128" y="3600"/>
              <a:ext cx="33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Text Box 13"/>
            <p:cNvSpPr txBox="1"/>
            <p:nvPr/>
          </p:nvSpPr>
          <p:spPr>
            <a:xfrm>
              <a:off x="4416" y="2304"/>
              <a:ext cx="9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核膜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3" name="Text Box 14"/>
            <p:cNvSpPr txBox="1"/>
            <p:nvPr/>
          </p:nvSpPr>
          <p:spPr>
            <a:xfrm>
              <a:off x="4416" y="2688"/>
              <a:ext cx="9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染色质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4" name="Text Box 15"/>
            <p:cNvSpPr txBox="1"/>
            <p:nvPr/>
          </p:nvSpPr>
          <p:spPr>
            <a:xfrm>
              <a:off x="4416" y="3072"/>
              <a:ext cx="9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核仁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1525" name="Text Box 16"/>
            <p:cNvSpPr txBox="1"/>
            <p:nvPr/>
          </p:nvSpPr>
          <p:spPr>
            <a:xfrm>
              <a:off x="4416" y="3456"/>
              <a:ext cx="91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核孔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0" name="Group 18"/>
          <p:cNvGrpSpPr/>
          <p:nvPr/>
        </p:nvGrpSpPr>
        <p:grpSpPr>
          <a:xfrm>
            <a:off x="2514600" y="2057400"/>
            <a:ext cx="2743200" cy="2760663"/>
            <a:chOff x="672" y="1584"/>
            <a:chExt cx="1728" cy="1739"/>
          </a:xfrm>
        </p:grpSpPr>
        <p:sp>
          <p:nvSpPr>
            <p:cNvPr id="21515" name="Text Box 19"/>
            <p:cNvSpPr txBox="1"/>
            <p:nvPr/>
          </p:nvSpPr>
          <p:spPr>
            <a:xfrm>
              <a:off x="672" y="2180"/>
              <a:ext cx="1728" cy="1143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 </a:t>
              </a:r>
              <a:r>
                <a:rPr lang="zh-CN" altLang="en-US" sz="2800" b="1" dirty="0">
                  <a:latin typeface="Arial" panose="020B0604020202020204" pitchFamily="34" charset="0"/>
                </a:rPr>
                <a:t>细胞核是遗传信息库</a:t>
              </a:r>
              <a:r>
                <a:rPr lang="en-US" altLang="zh-CN" sz="2800" b="1" dirty="0">
                  <a:latin typeface="Arial" panose="020B0604020202020204" pitchFamily="34" charset="0"/>
                </a:rPr>
                <a:t>,</a:t>
              </a:r>
              <a:r>
                <a:rPr lang="zh-CN" altLang="en-US" sz="2800" b="1" dirty="0">
                  <a:latin typeface="Arial" panose="020B0604020202020204" pitchFamily="34" charset="0"/>
                </a:rPr>
                <a:t>是细胞代谢和遗传的控制中心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21516" name="Line 20"/>
            <p:cNvSpPr/>
            <p:nvPr/>
          </p:nvSpPr>
          <p:spPr>
            <a:xfrm>
              <a:off x="1536" y="1584"/>
              <a:ext cx="0" cy="57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11" name="Rectangle 21"/>
          <p:cNvSpPr/>
          <p:nvPr/>
        </p:nvSpPr>
        <p:spPr>
          <a:xfrm>
            <a:off x="2514600" y="2971800"/>
            <a:ext cx="2743200" cy="1846580"/>
          </a:xfrm>
          <a:prstGeom prst="rect">
            <a:avLst/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2" name="Text Box 23"/>
          <p:cNvSpPr txBox="1"/>
          <p:nvPr/>
        </p:nvSpPr>
        <p:spPr>
          <a:xfrm>
            <a:off x="2819400" y="4953000"/>
            <a:ext cx="594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4600" name="Text Box 24">
            <a:hlinkClick r:id="rId1" action="ppaction://hlinksldjump"/>
          </p:cNvPr>
          <p:cNvSpPr txBox="1"/>
          <p:nvPr/>
        </p:nvSpPr>
        <p:spPr>
          <a:xfrm>
            <a:off x="2057400" y="5105400"/>
            <a:ext cx="836041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细胞是生物体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结构</a:t>
            </a:r>
            <a:r>
              <a:rPr lang="zh-CN" altLang="en-US" sz="3600" b="1" dirty="0">
                <a:latin typeface="Arial" panose="020B0604020202020204" pitchFamily="34" charset="0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功能</a:t>
            </a:r>
            <a:r>
              <a:rPr lang="zh-CN" altLang="en-US" sz="3600" b="1" dirty="0">
                <a:latin typeface="Arial" panose="020B0604020202020204" pitchFamily="34" charset="0"/>
              </a:rPr>
              <a:t>的基本单位，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也是生物体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代谢</a:t>
            </a:r>
            <a:r>
              <a:rPr lang="zh-CN" altLang="en-US" sz="3600" b="1" dirty="0">
                <a:latin typeface="Arial" panose="020B0604020202020204" pitchFamily="34" charset="0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遗传</a:t>
            </a:r>
            <a:r>
              <a:rPr lang="zh-CN" altLang="en-US" sz="3600" b="1" dirty="0">
                <a:latin typeface="Arial" panose="020B0604020202020204" pitchFamily="34" charset="0"/>
              </a:rPr>
              <a:t>的基本单位！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1514" name="Text Box 25"/>
          <p:cNvSpPr txBox="1"/>
          <p:nvPr/>
        </p:nvSpPr>
        <p:spPr>
          <a:xfrm>
            <a:off x="4495800" y="4953000"/>
            <a:ext cx="1066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703Dt021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4731385" y="381000"/>
            <a:ext cx="4427538" cy="3455988"/>
          </a:xfrm>
        </p:spPr>
      </p:pic>
      <p:sp>
        <p:nvSpPr>
          <p:cNvPr id="48131" name="Text Box 3"/>
          <p:cNvSpPr txBox="1"/>
          <p:nvPr/>
        </p:nvSpPr>
        <p:spPr>
          <a:xfrm>
            <a:off x="1621155" y="4090988"/>
            <a:ext cx="8461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核膜</a:t>
            </a:r>
            <a:r>
              <a:rPr lang="zh-CN" altLang="en-US" sz="2800" b="1" dirty="0">
                <a:latin typeface="Arial" panose="020B0604020202020204" pitchFamily="34" charset="0"/>
                <a:ea typeface="华文仿宋" panose="02010600040101010101" pitchFamily="2" charset="-122"/>
              </a:rPr>
              <a:t>（双层膜）：把核内物质与细胞质分开。</a:t>
            </a:r>
            <a:endParaRPr lang="zh-CN" altLang="en-US" sz="2800" b="1" dirty="0"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pic>
        <p:nvPicPr>
          <p:cNvPr id="48133" name="Picture 5" descr="核膜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20" y="381000"/>
            <a:ext cx="2260600" cy="3443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Rectangle 6"/>
          <p:cNvSpPr/>
          <p:nvPr/>
        </p:nvSpPr>
        <p:spPr>
          <a:xfrm>
            <a:off x="1621155" y="5657215"/>
            <a:ext cx="8699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染色质：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由</a:t>
            </a:r>
            <a:r>
              <a:rPr lang="en-US" altLang="zh-CN" sz="2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DNA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（遗传信息的载体）和蛋白质组成。</a:t>
            </a:r>
            <a:endParaRPr lang="zh-CN" altLang="en-US" sz="28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8135" name="Rectangle 7"/>
          <p:cNvSpPr/>
          <p:nvPr/>
        </p:nvSpPr>
        <p:spPr>
          <a:xfrm>
            <a:off x="1621155" y="5135245"/>
            <a:ext cx="76904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核仁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：与某种</a:t>
            </a:r>
            <a:r>
              <a:rPr lang="en-US" altLang="zh-CN" sz="2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RNA</a:t>
            </a:r>
            <a:r>
              <a:rPr lang="zh-CN" altLang="en-US" sz="28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的合成及核糖体的形成有关。</a:t>
            </a:r>
            <a:endParaRPr lang="zh-CN" altLang="en-US" sz="28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1621155" y="4613275"/>
            <a:ext cx="8461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核孔：</a:t>
            </a:r>
            <a:r>
              <a:rPr lang="zh-CN" altLang="en-US" sz="2800" b="1" dirty="0">
                <a:latin typeface="Arial" panose="020B0604020202020204" pitchFamily="34" charset="0"/>
                <a:ea typeface="华文仿宋" panose="02010600040101010101" pitchFamily="2" charset="-122"/>
              </a:rPr>
              <a:t>实现核质之间频繁的物质交换和信息交流。</a:t>
            </a:r>
            <a:endParaRPr lang="zh-CN" altLang="en-US" sz="2800" b="1" dirty="0"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pic>
        <p:nvPicPr>
          <p:cNvPr id="18436" name="Picture 4" descr="0000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908685"/>
            <a:ext cx="3846195" cy="2928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/>
          <p:nvPr/>
        </p:nvSpPr>
        <p:spPr>
          <a:xfrm>
            <a:off x="228600" y="207963"/>
            <a:ext cx="7451725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700" b="1" dirty="0">
                <a:solidFill>
                  <a:srgbClr val="333399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一、细胞核的结构</a:t>
            </a:r>
            <a:r>
              <a:rPr lang="zh-CN" altLang="en-US" sz="3600" b="1" dirty="0">
                <a:latin typeface="Arial" panose="020B0604020202020204" pitchFamily="34" charset="0"/>
                <a:ea typeface="华文仿宋" panose="02010600040101010101" pitchFamily="2" charset="-122"/>
              </a:rPr>
              <a:t>：</a:t>
            </a:r>
            <a:endParaRPr lang="zh-CN" altLang="en-US" sz="3600" b="1" dirty="0"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813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813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1298" name="Text Box 2"/>
          <p:cNvSpPr txBox="1"/>
          <p:nvPr/>
        </p:nvSpPr>
        <p:spPr>
          <a:xfrm>
            <a:off x="1224915" y="990600"/>
            <a:ext cx="3791585" cy="1174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染色质</a:t>
            </a:r>
            <a:endParaRPr lang="zh-CN" altLang="en-US" sz="360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隶书" pitchFamily="2" charset="-122"/>
              </a:rPr>
              <a:t>分裂前、细长丝状</a:t>
            </a:r>
            <a:endParaRPr lang="zh-CN" altLang="en-US" sz="3200" dirty="0">
              <a:latin typeface="Arial" panose="020B0604020202020204" pitchFamily="34" charset="0"/>
              <a:ea typeface="华文隶书" pitchFamily="2" charset="-122"/>
            </a:endParaRPr>
          </a:p>
        </p:txBody>
      </p:sp>
      <p:sp>
        <p:nvSpPr>
          <p:cNvPr id="311299" name="Text Box 3"/>
          <p:cNvSpPr txBox="1"/>
          <p:nvPr/>
        </p:nvSpPr>
        <p:spPr>
          <a:xfrm>
            <a:off x="5181600" y="990600"/>
            <a:ext cx="5843270" cy="1174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染色体</a:t>
            </a:r>
            <a:endParaRPr lang="zh-CN" altLang="en-US" sz="3600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隶书" pitchFamily="2" charset="-122"/>
              </a:rPr>
              <a:t>            分裂时、圆柱状或杆状</a:t>
            </a:r>
            <a:endParaRPr lang="zh-CN" altLang="en-US" sz="3200" dirty="0">
              <a:latin typeface="Arial" panose="020B0604020202020204" pitchFamily="34" charset="0"/>
              <a:ea typeface="华文隶书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500640" y="808038"/>
            <a:ext cx="2981325" cy="460375"/>
            <a:chOff x="1630" y="509"/>
            <a:chExt cx="2767" cy="290"/>
          </a:xfrm>
        </p:grpSpPr>
        <p:sp>
          <p:nvSpPr>
            <p:cNvPr id="22542" name="Line 5"/>
            <p:cNvSpPr/>
            <p:nvPr/>
          </p:nvSpPr>
          <p:spPr>
            <a:xfrm>
              <a:off x="2109" y="799"/>
              <a:ext cx="183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43" name="Text Box 6"/>
            <p:cNvSpPr txBox="1"/>
            <p:nvPr/>
          </p:nvSpPr>
          <p:spPr>
            <a:xfrm>
              <a:off x="1630" y="509"/>
              <a:ext cx="276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华文隶书" pitchFamily="2" charset="-122"/>
                </a:rPr>
                <a:t>高度螺旋、缩短变粗</a:t>
              </a:r>
              <a:endPara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华文隶书" pitchFamily="2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967288" y="1412875"/>
            <a:ext cx="2338387" cy="647700"/>
            <a:chOff x="2086" y="890"/>
            <a:chExt cx="2097" cy="408"/>
          </a:xfrm>
        </p:grpSpPr>
        <p:sp>
          <p:nvSpPr>
            <p:cNvPr id="22540" name="Line 8"/>
            <p:cNvSpPr/>
            <p:nvPr/>
          </p:nvSpPr>
          <p:spPr>
            <a:xfrm flipH="1">
              <a:off x="2086" y="890"/>
              <a:ext cx="183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2541" name="Text Box 9"/>
            <p:cNvSpPr txBox="1"/>
            <p:nvPr/>
          </p:nvSpPr>
          <p:spPr>
            <a:xfrm>
              <a:off x="2278" y="1008"/>
              <a:ext cx="190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华文隶书" pitchFamily="2" charset="-122"/>
                </a:rPr>
                <a:t>解开螺旋</a:t>
              </a:r>
              <a:endParaRPr lang="zh-CN" altLang="en-US" sz="2400" b="1" dirty="0">
                <a:solidFill>
                  <a:srgbClr val="008000"/>
                </a:solidFill>
                <a:latin typeface="Arial" panose="020B0604020202020204" pitchFamily="34" charset="0"/>
                <a:ea typeface="华文隶书" pitchFamily="2" charset="-122"/>
              </a:endParaRPr>
            </a:p>
          </p:txBody>
        </p:sp>
      </p:grpSp>
      <p:pic>
        <p:nvPicPr>
          <p:cNvPr id="311306" name="Picture 10" descr="染色体浓缩过程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2971800" y="2438400"/>
            <a:ext cx="6327775" cy="2286000"/>
          </a:xfrm>
        </p:spPr>
      </p:pic>
      <p:sp>
        <p:nvSpPr>
          <p:cNvPr id="311307" name="Text Box 11"/>
          <p:cNvSpPr txBox="1"/>
          <p:nvPr/>
        </p:nvSpPr>
        <p:spPr>
          <a:xfrm>
            <a:off x="1224915" y="4891405"/>
            <a:ext cx="9190990" cy="221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i="1" dirty="0">
                <a:latin typeface="Arial" panose="020B0604020202020204" pitchFamily="34" charset="0"/>
                <a:ea typeface="华文新魏" panose="02010800040101010101" pitchFamily="2" charset="-122"/>
              </a:rPr>
              <a:t>染色质和染色体</a:t>
            </a:r>
            <a:r>
              <a:rPr lang="zh-CN" altLang="en-US" sz="3600" dirty="0">
                <a:latin typeface="Arial" panose="020B0604020202020204" pitchFamily="34" charset="0"/>
                <a:ea typeface="华文新魏" panose="02010800040101010101" pitchFamily="2" charset="-122"/>
              </a:rPr>
              <a:t>：</a:t>
            </a:r>
            <a:endParaRPr lang="zh-CN" altLang="en-US" sz="3600" dirty="0"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u="sng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同一种物质</a:t>
            </a:r>
            <a:r>
              <a:rPr lang="zh-CN" altLang="en-US" sz="3600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在细胞</a:t>
            </a:r>
            <a:r>
              <a:rPr lang="zh-CN" altLang="en-US" sz="3600" i="1" u="sng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不同时期</a:t>
            </a:r>
            <a:r>
              <a:rPr lang="zh-CN" altLang="en-US" sz="3600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的两种存在状态</a:t>
            </a:r>
            <a:r>
              <a:rPr lang="zh-CN" altLang="en-US" sz="3600" dirty="0">
                <a:latin typeface="Arial" panose="020B0604020202020204" pitchFamily="34" charset="0"/>
                <a:ea typeface="华文新魏" panose="02010800040101010101" pitchFamily="2" charset="-122"/>
              </a:rPr>
              <a:t>。</a:t>
            </a:r>
            <a:endParaRPr lang="zh-CN" altLang="en-US" sz="3200" dirty="0"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       </a:t>
            </a:r>
            <a:endParaRPr lang="zh-CN" altLang="en-US" sz="3200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3" name="AutoShape 6"/>
          <p:cNvSpPr/>
          <p:nvPr/>
        </p:nvSpPr>
        <p:spPr>
          <a:xfrm>
            <a:off x="8821738" y="977900"/>
            <a:ext cx="152400" cy="581025"/>
          </a:xfrm>
          <a:prstGeom prst="leftBrace">
            <a:avLst>
              <a:gd name="adj1" fmla="val 31770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8974138" y="1143000"/>
            <a:ext cx="18938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隶书" panose="02010509060101010101" pitchFamily="49" charset="-122"/>
              </a:rPr>
              <a:t>蛋白质</a:t>
            </a:r>
            <a:endParaRPr lang="zh-CN" altLang="en-US" sz="36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8756650" y="621030"/>
            <a:ext cx="1658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　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65589" name="Group 21"/>
          <p:cNvGrpSpPr/>
          <p:nvPr/>
        </p:nvGrpSpPr>
        <p:grpSpPr>
          <a:xfrm>
            <a:off x="646430" y="2581910"/>
            <a:ext cx="1851660" cy="1891665"/>
            <a:chOff x="476" y="1933"/>
            <a:chExt cx="1194" cy="1221"/>
          </a:xfrm>
        </p:grpSpPr>
        <p:sp>
          <p:nvSpPr>
            <p:cNvPr id="10244" name="Oval 4"/>
            <p:cNvSpPr/>
            <p:nvPr/>
          </p:nvSpPr>
          <p:spPr>
            <a:xfrm>
              <a:off x="476" y="1933"/>
              <a:ext cx="1194" cy="1221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45" name="Oval 5"/>
            <p:cNvSpPr/>
            <p:nvPr/>
          </p:nvSpPr>
          <p:spPr>
            <a:xfrm>
              <a:off x="740" y="2160"/>
              <a:ext cx="743" cy="74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46" name="Freeform 6"/>
            <p:cNvSpPr/>
            <p:nvPr/>
          </p:nvSpPr>
          <p:spPr>
            <a:xfrm>
              <a:off x="825" y="2274"/>
              <a:ext cx="615" cy="532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167" y="35"/>
                </a:cxn>
                <a:cxn ang="0">
                  <a:pos x="183" y="268"/>
                </a:cxn>
                <a:cxn ang="0">
                  <a:pos x="248" y="298"/>
                </a:cxn>
                <a:cxn ang="0">
                  <a:pos x="461" y="222"/>
                </a:cxn>
                <a:cxn ang="0">
                  <a:pos x="512" y="202"/>
                </a:cxn>
                <a:cxn ang="0">
                  <a:pos x="573" y="152"/>
                </a:cxn>
                <a:cxn ang="0">
                  <a:pos x="613" y="106"/>
                </a:cxn>
                <a:cxn ang="0">
                  <a:pos x="583" y="116"/>
                </a:cxn>
                <a:cxn ang="0">
                  <a:pos x="567" y="126"/>
                </a:cxn>
                <a:cxn ang="0">
                  <a:pos x="557" y="147"/>
                </a:cxn>
                <a:cxn ang="0">
                  <a:pos x="481" y="137"/>
                </a:cxn>
                <a:cxn ang="0">
                  <a:pos x="390" y="126"/>
                </a:cxn>
                <a:cxn ang="0">
                  <a:pos x="365" y="147"/>
                </a:cxn>
                <a:cxn ang="0">
                  <a:pos x="380" y="182"/>
                </a:cxn>
                <a:cxn ang="0">
                  <a:pos x="476" y="227"/>
                </a:cxn>
                <a:cxn ang="0">
                  <a:pos x="522" y="268"/>
                </a:cxn>
                <a:cxn ang="0">
                  <a:pos x="481" y="303"/>
                </a:cxn>
                <a:cxn ang="0">
                  <a:pos x="365" y="379"/>
                </a:cxn>
                <a:cxn ang="0">
                  <a:pos x="203" y="409"/>
                </a:cxn>
                <a:cxn ang="0">
                  <a:pos x="35" y="314"/>
                </a:cxn>
                <a:cxn ang="0">
                  <a:pos x="6" y="268"/>
                </a:cxn>
                <a:cxn ang="0">
                  <a:pos x="117" y="212"/>
                </a:cxn>
                <a:cxn ang="0">
                  <a:pos x="254" y="187"/>
                </a:cxn>
                <a:cxn ang="0">
                  <a:pos x="142" y="45"/>
                </a:cxn>
                <a:cxn ang="0">
                  <a:pos x="81" y="40"/>
                </a:cxn>
                <a:cxn ang="0">
                  <a:pos x="41" y="81"/>
                </a:cxn>
                <a:cxn ang="0">
                  <a:pos x="76" y="166"/>
                </a:cxn>
                <a:cxn ang="0">
                  <a:pos x="96" y="207"/>
                </a:cxn>
                <a:cxn ang="0">
                  <a:pos x="106" y="237"/>
                </a:cxn>
                <a:cxn ang="0">
                  <a:pos x="76" y="384"/>
                </a:cxn>
                <a:cxn ang="0">
                  <a:pos x="71" y="420"/>
                </a:cxn>
                <a:cxn ang="0">
                  <a:pos x="177" y="496"/>
                </a:cxn>
                <a:cxn ang="0">
                  <a:pos x="401" y="470"/>
                </a:cxn>
                <a:cxn ang="0">
                  <a:pos x="375" y="420"/>
                </a:cxn>
                <a:cxn ang="0">
                  <a:pos x="350" y="379"/>
                </a:cxn>
                <a:cxn ang="0">
                  <a:pos x="330" y="343"/>
                </a:cxn>
                <a:cxn ang="0">
                  <a:pos x="314" y="273"/>
                </a:cxn>
                <a:cxn ang="0">
                  <a:pos x="319" y="86"/>
                </a:cxn>
                <a:cxn ang="0">
                  <a:pos x="330" y="40"/>
                </a:cxn>
                <a:cxn ang="0">
                  <a:pos x="365" y="25"/>
                </a:cxn>
                <a:cxn ang="0">
                  <a:pos x="431" y="55"/>
                </a:cxn>
                <a:cxn ang="0">
                  <a:pos x="467" y="81"/>
                </a:cxn>
                <a:cxn ang="0">
                  <a:pos x="491" y="126"/>
                </a:cxn>
                <a:cxn ang="0">
                  <a:pos x="502" y="161"/>
                </a:cxn>
                <a:cxn ang="0">
                  <a:pos x="476" y="243"/>
                </a:cxn>
                <a:cxn ang="0">
                  <a:pos x="522" y="349"/>
                </a:cxn>
                <a:cxn ang="0">
                  <a:pos x="517" y="394"/>
                </a:cxn>
                <a:cxn ang="0">
                  <a:pos x="512" y="409"/>
                </a:cxn>
              </a:cxnLst>
              <a:pathLst>
                <a:path w="1110" h="962">
                  <a:moveTo>
                    <a:pt x="467" y="0"/>
                  </a:moveTo>
                  <a:cubicBezTo>
                    <a:pt x="319" y="49"/>
                    <a:pt x="370" y="18"/>
                    <a:pt x="302" y="64"/>
                  </a:cubicBezTo>
                  <a:cubicBezTo>
                    <a:pt x="263" y="143"/>
                    <a:pt x="288" y="374"/>
                    <a:pt x="330" y="484"/>
                  </a:cubicBezTo>
                  <a:cubicBezTo>
                    <a:pt x="346" y="525"/>
                    <a:pt x="425" y="532"/>
                    <a:pt x="448" y="539"/>
                  </a:cubicBezTo>
                  <a:cubicBezTo>
                    <a:pt x="614" y="646"/>
                    <a:pt x="722" y="476"/>
                    <a:pt x="832" y="402"/>
                  </a:cubicBezTo>
                  <a:cubicBezTo>
                    <a:pt x="859" y="384"/>
                    <a:pt x="893" y="377"/>
                    <a:pt x="924" y="365"/>
                  </a:cubicBezTo>
                  <a:cubicBezTo>
                    <a:pt x="961" y="335"/>
                    <a:pt x="998" y="305"/>
                    <a:pt x="1034" y="274"/>
                  </a:cubicBezTo>
                  <a:cubicBezTo>
                    <a:pt x="1038" y="270"/>
                    <a:pt x="1110" y="197"/>
                    <a:pt x="1107" y="192"/>
                  </a:cubicBezTo>
                  <a:cubicBezTo>
                    <a:pt x="1096" y="176"/>
                    <a:pt x="1070" y="202"/>
                    <a:pt x="1052" y="210"/>
                  </a:cubicBezTo>
                  <a:cubicBezTo>
                    <a:pt x="1042" y="214"/>
                    <a:pt x="1033" y="222"/>
                    <a:pt x="1024" y="228"/>
                  </a:cubicBezTo>
                  <a:cubicBezTo>
                    <a:pt x="1018" y="240"/>
                    <a:pt x="1016" y="255"/>
                    <a:pt x="1006" y="265"/>
                  </a:cubicBezTo>
                  <a:cubicBezTo>
                    <a:pt x="978" y="293"/>
                    <a:pt x="901" y="255"/>
                    <a:pt x="869" y="247"/>
                  </a:cubicBezTo>
                  <a:cubicBezTo>
                    <a:pt x="809" y="216"/>
                    <a:pt x="772" y="220"/>
                    <a:pt x="704" y="228"/>
                  </a:cubicBezTo>
                  <a:cubicBezTo>
                    <a:pt x="691" y="242"/>
                    <a:pt x="665" y="247"/>
                    <a:pt x="659" y="265"/>
                  </a:cubicBezTo>
                  <a:cubicBezTo>
                    <a:pt x="654" y="281"/>
                    <a:pt x="677" y="318"/>
                    <a:pt x="686" y="329"/>
                  </a:cubicBezTo>
                  <a:cubicBezTo>
                    <a:pt x="740" y="392"/>
                    <a:pt x="772" y="389"/>
                    <a:pt x="860" y="411"/>
                  </a:cubicBezTo>
                  <a:cubicBezTo>
                    <a:pt x="941" y="462"/>
                    <a:pt x="924" y="430"/>
                    <a:pt x="942" y="484"/>
                  </a:cubicBezTo>
                  <a:cubicBezTo>
                    <a:pt x="912" y="530"/>
                    <a:pt x="933" y="506"/>
                    <a:pt x="869" y="548"/>
                  </a:cubicBezTo>
                  <a:cubicBezTo>
                    <a:pt x="799" y="594"/>
                    <a:pt x="743" y="664"/>
                    <a:pt x="659" y="685"/>
                  </a:cubicBezTo>
                  <a:cubicBezTo>
                    <a:pt x="598" y="727"/>
                    <a:pt x="440" y="733"/>
                    <a:pt x="366" y="740"/>
                  </a:cubicBezTo>
                  <a:cubicBezTo>
                    <a:pt x="227" y="713"/>
                    <a:pt x="184" y="644"/>
                    <a:pt x="64" y="567"/>
                  </a:cubicBezTo>
                  <a:cubicBezTo>
                    <a:pt x="46" y="539"/>
                    <a:pt x="0" y="515"/>
                    <a:pt x="10" y="484"/>
                  </a:cubicBezTo>
                  <a:cubicBezTo>
                    <a:pt x="42" y="389"/>
                    <a:pt x="123" y="396"/>
                    <a:pt x="211" y="384"/>
                  </a:cubicBezTo>
                  <a:cubicBezTo>
                    <a:pt x="292" y="356"/>
                    <a:pt x="375" y="358"/>
                    <a:pt x="458" y="338"/>
                  </a:cubicBezTo>
                  <a:cubicBezTo>
                    <a:pt x="585" y="211"/>
                    <a:pt x="360" y="94"/>
                    <a:pt x="256" y="82"/>
                  </a:cubicBezTo>
                  <a:cubicBezTo>
                    <a:pt x="220" y="78"/>
                    <a:pt x="183" y="76"/>
                    <a:pt x="147" y="73"/>
                  </a:cubicBezTo>
                  <a:cubicBezTo>
                    <a:pt x="98" y="57"/>
                    <a:pt x="97" y="47"/>
                    <a:pt x="74" y="146"/>
                  </a:cubicBezTo>
                  <a:cubicBezTo>
                    <a:pt x="60" y="206"/>
                    <a:pt x="98" y="263"/>
                    <a:pt x="138" y="301"/>
                  </a:cubicBezTo>
                  <a:cubicBezTo>
                    <a:pt x="150" y="326"/>
                    <a:pt x="165" y="349"/>
                    <a:pt x="174" y="375"/>
                  </a:cubicBezTo>
                  <a:cubicBezTo>
                    <a:pt x="180" y="393"/>
                    <a:pt x="192" y="429"/>
                    <a:pt x="192" y="429"/>
                  </a:cubicBezTo>
                  <a:cubicBezTo>
                    <a:pt x="180" y="518"/>
                    <a:pt x="165" y="610"/>
                    <a:pt x="138" y="695"/>
                  </a:cubicBezTo>
                  <a:cubicBezTo>
                    <a:pt x="135" y="716"/>
                    <a:pt x="128" y="737"/>
                    <a:pt x="128" y="759"/>
                  </a:cubicBezTo>
                  <a:cubicBezTo>
                    <a:pt x="128" y="847"/>
                    <a:pt x="253" y="879"/>
                    <a:pt x="320" y="896"/>
                  </a:cubicBezTo>
                  <a:cubicBezTo>
                    <a:pt x="392" y="894"/>
                    <a:pt x="644" y="962"/>
                    <a:pt x="723" y="850"/>
                  </a:cubicBezTo>
                  <a:cubicBezTo>
                    <a:pt x="712" y="817"/>
                    <a:pt x="697" y="788"/>
                    <a:pt x="677" y="759"/>
                  </a:cubicBezTo>
                  <a:cubicBezTo>
                    <a:pt x="667" y="727"/>
                    <a:pt x="654" y="708"/>
                    <a:pt x="631" y="685"/>
                  </a:cubicBezTo>
                  <a:cubicBezTo>
                    <a:pt x="610" y="623"/>
                    <a:pt x="638" y="698"/>
                    <a:pt x="595" y="621"/>
                  </a:cubicBezTo>
                  <a:cubicBezTo>
                    <a:pt x="575" y="586"/>
                    <a:pt x="572" y="531"/>
                    <a:pt x="567" y="493"/>
                  </a:cubicBezTo>
                  <a:cubicBezTo>
                    <a:pt x="570" y="380"/>
                    <a:pt x="570" y="268"/>
                    <a:pt x="576" y="155"/>
                  </a:cubicBezTo>
                  <a:cubicBezTo>
                    <a:pt x="577" y="127"/>
                    <a:pt x="579" y="96"/>
                    <a:pt x="595" y="73"/>
                  </a:cubicBezTo>
                  <a:cubicBezTo>
                    <a:pt x="607" y="55"/>
                    <a:pt x="642" y="50"/>
                    <a:pt x="659" y="45"/>
                  </a:cubicBezTo>
                  <a:cubicBezTo>
                    <a:pt x="706" y="58"/>
                    <a:pt x="740" y="70"/>
                    <a:pt x="778" y="100"/>
                  </a:cubicBezTo>
                  <a:cubicBezTo>
                    <a:pt x="799" y="116"/>
                    <a:pt x="842" y="146"/>
                    <a:pt x="842" y="146"/>
                  </a:cubicBezTo>
                  <a:cubicBezTo>
                    <a:pt x="860" y="173"/>
                    <a:pt x="869" y="201"/>
                    <a:pt x="887" y="228"/>
                  </a:cubicBezTo>
                  <a:cubicBezTo>
                    <a:pt x="892" y="250"/>
                    <a:pt x="908" y="270"/>
                    <a:pt x="906" y="292"/>
                  </a:cubicBezTo>
                  <a:cubicBezTo>
                    <a:pt x="903" y="322"/>
                    <a:pt x="871" y="405"/>
                    <a:pt x="860" y="439"/>
                  </a:cubicBezTo>
                  <a:cubicBezTo>
                    <a:pt x="873" y="541"/>
                    <a:pt x="889" y="549"/>
                    <a:pt x="942" y="631"/>
                  </a:cubicBezTo>
                  <a:cubicBezTo>
                    <a:pt x="939" y="658"/>
                    <a:pt x="937" y="686"/>
                    <a:pt x="933" y="713"/>
                  </a:cubicBezTo>
                  <a:cubicBezTo>
                    <a:pt x="931" y="722"/>
                    <a:pt x="924" y="740"/>
                    <a:pt x="924" y="740"/>
                  </a:cubicBezTo>
                </a:path>
              </a:pathLst>
            </a:custGeom>
            <a:noFill/>
            <a:ln w="222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7" name="Freeform 7"/>
            <p:cNvSpPr/>
            <p:nvPr/>
          </p:nvSpPr>
          <p:spPr>
            <a:xfrm>
              <a:off x="775" y="2196"/>
              <a:ext cx="644" cy="669"/>
            </a:xfrm>
            <a:custGeom>
              <a:avLst/>
              <a:gdLst/>
              <a:ahLst/>
              <a:cxnLst>
                <a:cxn ang="0">
                  <a:pos x="248" y="593"/>
                </a:cxn>
                <a:cxn ang="0">
                  <a:pos x="253" y="503"/>
                </a:cxn>
                <a:cxn ang="0">
                  <a:pos x="309" y="371"/>
                </a:cxn>
                <a:cxn ang="0">
                  <a:pos x="349" y="326"/>
                </a:cxn>
                <a:cxn ang="0">
                  <a:pos x="395" y="255"/>
                </a:cxn>
                <a:cxn ang="0">
                  <a:pos x="400" y="169"/>
                </a:cxn>
                <a:cxn ang="0">
                  <a:pos x="263" y="67"/>
                </a:cxn>
                <a:cxn ang="0">
                  <a:pos x="476" y="58"/>
                </a:cxn>
                <a:cxn ang="0">
                  <a:pos x="501" y="229"/>
                </a:cxn>
                <a:cxn ang="0">
                  <a:pos x="547" y="255"/>
                </a:cxn>
                <a:cxn ang="0">
                  <a:pos x="607" y="290"/>
                </a:cxn>
                <a:cxn ang="0">
                  <a:pos x="612" y="411"/>
                </a:cxn>
                <a:cxn ang="0">
                  <a:pos x="501" y="522"/>
                </a:cxn>
                <a:cxn ang="0">
                  <a:pos x="547" y="593"/>
                </a:cxn>
                <a:cxn ang="0">
                  <a:pos x="633" y="477"/>
                </a:cxn>
                <a:cxn ang="0">
                  <a:pos x="607" y="467"/>
                </a:cxn>
                <a:cxn ang="0">
                  <a:pos x="476" y="578"/>
                </a:cxn>
                <a:cxn ang="0">
                  <a:pos x="344" y="669"/>
                </a:cxn>
                <a:cxn ang="0">
                  <a:pos x="329" y="558"/>
                </a:cxn>
                <a:cxn ang="0">
                  <a:pos x="198" y="538"/>
                </a:cxn>
                <a:cxn ang="0">
                  <a:pos x="152" y="553"/>
                </a:cxn>
                <a:cxn ang="0">
                  <a:pos x="56" y="498"/>
                </a:cxn>
                <a:cxn ang="0">
                  <a:pos x="162" y="361"/>
                </a:cxn>
                <a:cxn ang="0">
                  <a:pos x="304" y="280"/>
                </a:cxn>
                <a:cxn ang="0">
                  <a:pos x="430" y="336"/>
                </a:cxn>
                <a:cxn ang="0">
                  <a:pos x="385" y="432"/>
                </a:cxn>
                <a:cxn ang="0">
                  <a:pos x="223" y="381"/>
                </a:cxn>
                <a:cxn ang="0">
                  <a:pos x="162" y="255"/>
                </a:cxn>
                <a:cxn ang="0">
                  <a:pos x="208" y="199"/>
                </a:cxn>
                <a:cxn ang="0">
                  <a:pos x="334" y="73"/>
                </a:cxn>
                <a:cxn ang="0">
                  <a:pos x="284" y="12"/>
                </a:cxn>
                <a:cxn ang="0">
                  <a:pos x="187" y="62"/>
                </a:cxn>
                <a:cxn ang="0">
                  <a:pos x="147" y="113"/>
                </a:cxn>
                <a:cxn ang="0">
                  <a:pos x="20" y="280"/>
                </a:cxn>
                <a:cxn ang="0">
                  <a:pos x="5" y="356"/>
                </a:cxn>
                <a:cxn ang="0">
                  <a:pos x="76" y="401"/>
                </a:cxn>
                <a:cxn ang="0">
                  <a:pos x="132" y="442"/>
                </a:cxn>
              </a:cxnLst>
              <a:pathLst>
                <a:path w="1163" h="1210">
                  <a:moveTo>
                    <a:pt x="366" y="1165"/>
                  </a:moveTo>
                  <a:cubicBezTo>
                    <a:pt x="386" y="1144"/>
                    <a:pt x="436" y="1091"/>
                    <a:pt x="448" y="1073"/>
                  </a:cubicBezTo>
                  <a:cubicBezTo>
                    <a:pt x="460" y="1055"/>
                    <a:pt x="485" y="1018"/>
                    <a:pt x="485" y="1018"/>
                  </a:cubicBezTo>
                  <a:cubicBezTo>
                    <a:pt x="471" y="944"/>
                    <a:pt x="481" y="982"/>
                    <a:pt x="457" y="909"/>
                  </a:cubicBezTo>
                  <a:cubicBezTo>
                    <a:pt x="451" y="891"/>
                    <a:pt x="439" y="854"/>
                    <a:pt x="439" y="854"/>
                  </a:cubicBezTo>
                  <a:cubicBezTo>
                    <a:pt x="463" y="781"/>
                    <a:pt x="491" y="714"/>
                    <a:pt x="558" y="671"/>
                  </a:cubicBezTo>
                  <a:cubicBezTo>
                    <a:pt x="564" y="662"/>
                    <a:pt x="569" y="652"/>
                    <a:pt x="576" y="644"/>
                  </a:cubicBezTo>
                  <a:cubicBezTo>
                    <a:pt x="593" y="625"/>
                    <a:pt x="615" y="610"/>
                    <a:pt x="631" y="589"/>
                  </a:cubicBezTo>
                  <a:cubicBezTo>
                    <a:pt x="691" y="509"/>
                    <a:pt x="665" y="538"/>
                    <a:pt x="704" y="497"/>
                  </a:cubicBezTo>
                  <a:cubicBezTo>
                    <a:pt x="707" y="485"/>
                    <a:pt x="708" y="472"/>
                    <a:pt x="713" y="461"/>
                  </a:cubicBezTo>
                  <a:cubicBezTo>
                    <a:pt x="717" y="451"/>
                    <a:pt x="730" y="444"/>
                    <a:pt x="731" y="433"/>
                  </a:cubicBezTo>
                  <a:cubicBezTo>
                    <a:pt x="733" y="390"/>
                    <a:pt x="727" y="347"/>
                    <a:pt x="722" y="305"/>
                  </a:cubicBezTo>
                  <a:cubicBezTo>
                    <a:pt x="714" y="234"/>
                    <a:pt x="575" y="222"/>
                    <a:pt x="521" y="196"/>
                  </a:cubicBezTo>
                  <a:cubicBezTo>
                    <a:pt x="499" y="173"/>
                    <a:pt x="486" y="153"/>
                    <a:pt x="475" y="122"/>
                  </a:cubicBezTo>
                  <a:cubicBezTo>
                    <a:pt x="509" y="0"/>
                    <a:pt x="587" y="61"/>
                    <a:pt x="731" y="68"/>
                  </a:cubicBezTo>
                  <a:cubicBezTo>
                    <a:pt x="790" y="75"/>
                    <a:pt x="814" y="74"/>
                    <a:pt x="859" y="104"/>
                  </a:cubicBezTo>
                  <a:cubicBezTo>
                    <a:pt x="882" y="169"/>
                    <a:pt x="885" y="217"/>
                    <a:pt x="859" y="287"/>
                  </a:cubicBezTo>
                  <a:cubicBezTo>
                    <a:pt x="869" y="366"/>
                    <a:pt x="854" y="373"/>
                    <a:pt x="905" y="415"/>
                  </a:cubicBezTo>
                  <a:cubicBezTo>
                    <a:pt x="915" y="423"/>
                    <a:pt x="922" y="436"/>
                    <a:pt x="933" y="442"/>
                  </a:cubicBezTo>
                  <a:cubicBezTo>
                    <a:pt x="950" y="451"/>
                    <a:pt x="969" y="455"/>
                    <a:pt x="987" y="461"/>
                  </a:cubicBezTo>
                  <a:cubicBezTo>
                    <a:pt x="996" y="464"/>
                    <a:pt x="1015" y="470"/>
                    <a:pt x="1015" y="470"/>
                  </a:cubicBezTo>
                  <a:cubicBezTo>
                    <a:pt x="1044" y="489"/>
                    <a:pt x="1066" y="508"/>
                    <a:pt x="1097" y="525"/>
                  </a:cubicBezTo>
                  <a:cubicBezTo>
                    <a:pt x="1122" y="563"/>
                    <a:pt x="1146" y="589"/>
                    <a:pt x="1161" y="634"/>
                  </a:cubicBezTo>
                  <a:cubicBezTo>
                    <a:pt x="1154" y="694"/>
                    <a:pt x="1163" y="726"/>
                    <a:pt x="1106" y="744"/>
                  </a:cubicBezTo>
                  <a:cubicBezTo>
                    <a:pt x="1049" y="803"/>
                    <a:pt x="972" y="820"/>
                    <a:pt x="923" y="890"/>
                  </a:cubicBezTo>
                  <a:cubicBezTo>
                    <a:pt x="917" y="908"/>
                    <a:pt x="911" y="927"/>
                    <a:pt x="905" y="945"/>
                  </a:cubicBezTo>
                  <a:cubicBezTo>
                    <a:pt x="902" y="954"/>
                    <a:pt x="896" y="973"/>
                    <a:pt x="896" y="973"/>
                  </a:cubicBezTo>
                  <a:cubicBezTo>
                    <a:pt x="917" y="1037"/>
                    <a:pt x="919" y="1050"/>
                    <a:pt x="987" y="1073"/>
                  </a:cubicBezTo>
                  <a:cubicBezTo>
                    <a:pt x="1040" y="1066"/>
                    <a:pt x="1071" y="1078"/>
                    <a:pt x="1088" y="1028"/>
                  </a:cubicBezTo>
                  <a:cubicBezTo>
                    <a:pt x="1066" y="939"/>
                    <a:pt x="1101" y="926"/>
                    <a:pt x="1143" y="863"/>
                  </a:cubicBezTo>
                  <a:cubicBezTo>
                    <a:pt x="1137" y="854"/>
                    <a:pt x="1135" y="840"/>
                    <a:pt x="1125" y="836"/>
                  </a:cubicBezTo>
                  <a:cubicBezTo>
                    <a:pt x="1116" y="832"/>
                    <a:pt x="1105" y="839"/>
                    <a:pt x="1097" y="845"/>
                  </a:cubicBezTo>
                  <a:cubicBezTo>
                    <a:pt x="1057" y="874"/>
                    <a:pt x="1051" y="903"/>
                    <a:pt x="1006" y="918"/>
                  </a:cubicBezTo>
                  <a:cubicBezTo>
                    <a:pt x="960" y="962"/>
                    <a:pt x="900" y="996"/>
                    <a:pt x="859" y="1046"/>
                  </a:cubicBezTo>
                  <a:cubicBezTo>
                    <a:pt x="827" y="1085"/>
                    <a:pt x="804" y="1130"/>
                    <a:pt x="759" y="1156"/>
                  </a:cubicBezTo>
                  <a:cubicBezTo>
                    <a:pt x="717" y="1180"/>
                    <a:pt x="667" y="1195"/>
                    <a:pt x="622" y="1210"/>
                  </a:cubicBezTo>
                  <a:cubicBezTo>
                    <a:pt x="561" y="1190"/>
                    <a:pt x="593" y="1151"/>
                    <a:pt x="603" y="1101"/>
                  </a:cubicBezTo>
                  <a:cubicBezTo>
                    <a:pt x="600" y="1070"/>
                    <a:pt x="603" y="1038"/>
                    <a:pt x="594" y="1009"/>
                  </a:cubicBezTo>
                  <a:cubicBezTo>
                    <a:pt x="584" y="976"/>
                    <a:pt x="512" y="945"/>
                    <a:pt x="512" y="945"/>
                  </a:cubicBezTo>
                  <a:cubicBezTo>
                    <a:pt x="405" y="957"/>
                    <a:pt x="457" y="947"/>
                    <a:pt x="357" y="973"/>
                  </a:cubicBezTo>
                  <a:cubicBezTo>
                    <a:pt x="338" y="978"/>
                    <a:pt x="320" y="985"/>
                    <a:pt x="302" y="991"/>
                  </a:cubicBezTo>
                  <a:cubicBezTo>
                    <a:pt x="293" y="994"/>
                    <a:pt x="274" y="1000"/>
                    <a:pt x="274" y="1000"/>
                  </a:cubicBezTo>
                  <a:cubicBezTo>
                    <a:pt x="206" y="993"/>
                    <a:pt x="196" y="1006"/>
                    <a:pt x="155" y="973"/>
                  </a:cubicBezTo>
                  <a:cubicBezTo>
                    <a:pt x="131" y="954"/>
                    <a:pt x="101" y="900"/>
                    <a:pt x="101" y="900"/>
                  </a:cubicBezTo>
                  <a:cubicBezTo>
                    <a:pt x="102" y="893"/>
                    <a:pt x="103" y="808"/>
                    <a:pt x="119" y="781"/>
                  </a:cubicBezTo>
                  <a:cubicBezTo>
                    <a:pt x="151" y="727"/>
                    <a:pt x="236" y="681"/>
                    <a:pt x="293" y="653"/>
                  </a:cubicBezTo>
                  <a:cubicBezTo>
                    <a:pt x="327" y="617"/>
                    <a:pt x="428" y="545"/>
                    <a:pt x="475" y="525"/>
                  </a:cubicBezTo>
                  <a:cubicBezTo>
                    <a:pt x="498" y="515"/>
                    <a:pt x="524" y="513"/>
                    <a:pt x="549" y="506"/>
                  </a:cubicBezTo>
                  <a:cubicBezTo>
                    <a:pt x="598" y="513"/>
                    <a:pt x="640" y="519"/>
                    <a:pt x="686" y="534"/>
                  </a:cubicBezTo>
                  <a:cubicBezTo>
                    <a:pt x="722" y="558"/>
                    <a:pt x="758" y="563"/>
                    <a:pt x="777" y="607"/>
                  </a:cubicBezTo>
                  <a:cubicBezTo>
                    <a:pt x="785" y="625"/>
                    <a:pt x="795" y="662"/>
                    <a:pt x="795" y="662"/>
                  </a:cubicBezTo>
                  <a:cubicBezTo>
                    <a:pt x="780" y="737"/>
                    <a:pt x="770" y="756"/>
                    <a:pt x="695" y="781"/>
                  </a:cubicBezTo>
                  <a:cubicBezTo>
                    <a:pt x="615" y="763"/>
                    <a:pt x="536" y="745"/>
                    <a:pt x="457" y="726"/>
                  </a:cubicBezTo>
                  <a:cubicBezTo>
                    <a:pt x="439" y="714"/>
                    <a:pt x="420" y="701"/>
                    <a:pt x="402" y="689"/>
                  </a:cubicBezTo>
                  <a:cubicBezTo>
                    <a:pt x="393" y="683"/>
                    <a:pt x="375" y="671"/>
                    <a:pt x="375" y="671"/>
                  </a:cubicBezTo>
                  <a:cubicBezTo>
                    <a:pt x="351" y="599"/>
                    <a:pt x="312" y="536"/>
                    <a:pt x="293" y="461"/>
                  </a:cubicBezTo>
                  <a:cubicBezTo>
                    <a:pt x="296" y="436"/>
                    <a:pt x="290" y="393"/>
                    <a:pt x="320" y="378"/>
                  </a:cubicBezTo>
                  <a:cubicBezTo>
                    <a:pt x="337" y="369"/>
                    <a:pt x="375" y="360"/>
                    <a:pt x="375" y="360"/>
                  </a:cubicBezTo>
                  <a:cubicBezTo>
                    <a:pt x="437" y="319"/>
                    <a:pt x="508" y="292"/>
                    <a:pt x="558" y="232"/>
                  </a:cubicBezTo>
                  <a:cubicBezTo>
                    <a:pt x="582" y="203"/>
                    <a:pt x="591" y="167"/>
                    <a:pt x="603" y="132"/>
                  </a:cubicBezTo>
                  <a:cubicBezTo>
                    <a:pt x="587" y="83"/>
                    <a:pt x="590" y="56"/>
                    <a:pt x="539" y="40"/>
                  </a:cubicBezTo>
                  <a:cubicBezTo>
                    <a:pt x="530" y="34"/>
                    <a:pt x="523" y="23"/>
                    <a:pt x="512" y="22"/>
                  </a:cubicBezTo>
                  <a:cubicBezTo>
                    <a:pt x="481" y="18"/>
                    <a:pt x="432" y="39"/>
                    <a:pt x="402" y="49"/>
                  </a:cubicBezTo>
                  <a:cubicBezTo>
                    <a:pt x="351" y="101"/>
                    <a:pt x="373" y="80"/>
                    <a:pt x="338" y="113"/>
                  </a:cubicBezTo>
                  <a:cubicBezTo>
                    <a:pt x="322" y="128"/>
                    <a:pt x="318" y="153"/>
                    <a:pt x="302" y="168"/>
                  </a:cubicBezTo>
                  <a:cubicBezTo>
                    <a:pt x="295" y="174"/>
                    <a:pt x="270" y="197"/>
                    <a:pt x="265" y="205"/>
                  </a:cubicBezTo>
                  <a:cubicBezTo>
                    <a:pt x="225" y="262"/>
                    <a:pt x="253" y="237"/>
                    <a:pt x="210" y="287"/>
                  </a:cubicBezTo>
                  <a:cubicBezTo>
                    <a:pt x="146" y="361"/>
                    <a:pt x="92" y="424"/>
                    <a:pt x="37" y="506"/>
                  </a:cubicBezTo>
                  <a:cubicBezTo>
                    <a:pt x="19" y="534"/>
                    <a:pt x="14" y="568"/>
                    <a:pt x="0" y="598"/>
                  </a:cubicBezTo>
                  <a:cubicBezTo>
                    <a:pt x="3" y="613"/>
                    <a:pt x="1" y="630"/>
                    <a:pt x="9" y="644"/>
                  </a:cubicBezTo>
                  <a:cubicBezTo>
                    <a:pt x="15" y="654"/>
                    <a:pt x="28" y="656"/>
                    <a:pt x="37" y="662"/>
                  </a:cubicBezTo>
                  <a:cubicBezTo>
                    <a:pt x="78" y="691"/>
                    <a:pt x="89" y="707"/>
                    <a:pt x="137" y="726"/>
                  </a:cubicBezTo>
                  <a:cubicBezTo>
                    <a:pt x="217" y="803"/>
                    <a:pt x="120" y="717"/>
                    <a:pt x="192" y="762"/>
                  </a:cubicBezTo>
                  <a:cubicBezTo>
                    <a:pt x="246" y="795"/>
                    <a:pt x="167" y="768"/>
                    <a:pt x="238" y="799"/>
                  </a:cubicBezTo>
                  <a:cubicBezTo>
                    <a:pt x="301" y="826"/>
                    <a:pt x="362" y="826"/>
                    <a:pt x="430" y="826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8" name="Oval 8"/>
            <p:cNvSpPr/>
            <p:nvPr/>
          </p:nvSpPr>
          <p:spPr>
            <a:xfrm>
              <a:off x="1085" y="2425"/>
              <a:ext cx="133" cy="13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1" name="Group 6"/>
          <p:cNvGrpSpPr/>
          <p:nvPr/>
        </p:nvGrpSpPr>
        <p:grpSpPr>
          <a:xfrm>
            <a:off x="9394825" y="2705100"/>
            <a:ext cx="1957705" cy="2011045"/>
            <a:chOff x="144" y="1320"/>
            <a:chExt cx="1708" cy="1728"/>
          </a:xfrm>
        </p:grpSpPr>
        <p:sp>
          <p:nvSpPr>
            <p:cNvPr id="11274" name="Oval 7"/>
            <p:cNvSpPr/>
            <p:nvPr/>
          </p:nvSpPr>
          <p:spPr>
            <a:xfrm>
              <a:off x="144" y="1320"/>
              <a:ext cx="1708" cy="1728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24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75" name="Oval 8"/>
            <p:cNvSpPr/>
            <p:nvPr/>
          </p:nvSpPr>
          <p:spPr>
            <a:xfrm rot="4013141">
              <a:off x="609" y="1887"/>
              <a:ext cx="392" cy="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76" name="Oval 9"/>
            <p:cNvSpPr/>
            <p:nvPr/>
          </p:nvSpPr>
          <p:spPr>
            <a:xfrm rot="3850998">
              <a:off x="788" y="2226"/>
              <a:ext cx="356" cy="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77" name="Oval 10"/>
            <p:cNvSpPr/>
            <p:nvPr/>
          </p:nvSpPr>
          <p:spPr>
            <a:xfrm rot="6530870">
              <a:off x="626" y="2236"/>
              <a:ext cx="356" cy="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78" name="Oval 11"/>
            <p:cNvSpPr/>
            <p:nvPr/>
          </p:nvSpPr>
          <p:spPr>
            <a:xfrm rot="6750875">
              <a:off x="773" y="1861"/>
              <a:ext cx="355" cy="7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79" name="Oval 12"/>
            <p:cNvSpPr/>
            <p:nvPr/>
          </p:nvSpPr>
          <p:spPr>
            <a:xfrm rot="5046658">
              <a:off x="842" y="2051"/>
              <a:ext cx="71" cy="7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0" name="Oval 13"/>
            <p:cNvSpPr/>
            <p:nvPr/>
          </p:nvSpPr>
          <p:spPr>
            <a:xfrm rot="4013141">
              <a:off x="251" y="1884"/>
              <a:ext cx="392" cy="7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1" name="Oval 14"/>
            <p:cNvSpPr/>
            <p:nvPr/>
          </p:nvSpPr>
          <p:spPr>
            <a:xfrm rot="3850998">
              <a:off x="424" y="2231"/>
              <a:ext cx="355" cy="7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2" name="Oval 15"/>
            <p:cNvSpPr/>
            <p:nvPr/>
          </p:nvSpPr>
          <p:spPr>
            <a:xfrm rot="6530870">
              <a:off x="269" y="2250"/>
              <a:ext cx="355" cy="7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3" name="Oval 16"/>
            <p:cNvSpPr/>
            <p:nvPr/>
          </p:nvSpPr>
          <p:spPr>
            <a:xfrm rot="6750875">
              <a:off x="430" y="1882"/>
              <a:ext cx="356" cy="72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4" name="Oval 17"/>
            <p:cNvSpPr/>
            <p:nvPr/>
          </p:nvSpPr>
          <p:spPr>
            <a:xfrm rot="5046658">
              <a:off x="492" y="2061"/>
              <a:ext cx="71" cy="7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1285" name="Group 18"/>
            <p:cNvGrpSpPr/>
            <p:nvPr/>
          </p:nvGrpSpPr>
          <p:grpSpPr>
            <a:xfrm rot="-3859178">
              <a:off x="1207" y="2027"/>
              <a:ext cx="498" cy="451"/>
              <a:chOff x="4128" y="1344"/>
              <a:chExt cx="672" cy="601"/>
            </a:xfrm>
          </p:grpSpPr>
          <p:grpSp>
            <p:nvGrpSpPr>
              <p:cNvPr id="11286" name="Group 19"/>
              <p:cNvGrpSpPr/>
              <p:nvPr/>
            </p:nvGrpSpPr>
            <p:grpSpPr>
              <a:xfrm>
                <a:off x="4128" y="1728"/>
                <a:ext cx="625" cy="217"/>
                <a:chOff x="961" y="3224"/>
                <a:chExt cx="625" cy="217"/>
              </a:xfrm>
            </p:grpSpPr>
            <p:sp>
              <p:nvSpPr>
                <p:cNvPr id="11287" name="Oval 20"/>
                <p:cNvSpPr/>
                <p:nvPr/>
              </p:nvSpPr>
              <p:spPr>
                <a:xfrm rot="-1219365">
                  <a:off x="961" y="3373"/>
                  <a:ext cx="328" cy="59"/>
                </a:xfrm>
                <a:prstGeom prst="ellipse">
                  <a:avLst/>
                </a:prstGeom>
                <a:solidFill>
                  <a:srgbClr val="FF33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88" name="Oval 21"/>
                <p:cNvSpPr/>
                <p:nvPr/>
              </p:nvSpPr>
              <p:spPr>
                <a:xfrm rot="-1381508">
                  <a:off x="1281" y="3237"/>
                  <a:ext cx="297" cy="58"/>
                </a:xfrm>
                <a:prstGeom prst="ellipse">
                  <a:avLst/>
                </a:prstGeom>
                <a:solidFill>
                  <a:srgbClr val="FF33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89" name="Oval 22"/>
                <p:cNvSpPr/>
                <p:nvPr/>
              </p:nvSpPr>
              <p:spPr>
                <a:xfrm rot="1298364">
                  <a:off x="1289" y="3383"/>
                  <a:ext cx="297" cy="58"/>
                </a:xfrm>
                <a:prstGeom prst="ellipse">
                  <a:avLst/>
                </a:prstGeom>
                <a:solidFill>
                  <a:srgbClr val="FF33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90" name="Oval 23"/>
                <p:cNvSpPr/>
                <p:nvPr/>
              </p:nvSpPr>
              <p:spPr>
                <a:xfrm rot="1518369">
                  <a:off x="982" y="3224"/>
                  <a:ext cx="298" cy="58"/>
                </a:xfrm>
                <a:prstGeom prst="ellipse">
                  <a:avLst/>
                </a:prstGeom>
                <a:solidFill>
                  <a:srgbClr val="FF33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91" name="Oval 24"/>
                <p:cNvSpPr/>
                <p:nvPr/>
              </p:nvSpPr>
              <p:spPr>
                <a:xfrm rot="-185848">
                  <a:off x="1254" y="3303"/>
                  <a:ext cx="59" cy="59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</p:grpSp>
          <p:grpSp>
            <p:nvGrpSpPr>
              <p:cNvPr id="11292" name="Group 25"/>
              <p:cNvGrpSpPr/>
              <p:nvPr/>
            </p:nvGrpSpPr>
            <p:grpSpPr>
              <a:xfrm rot="-185848">
                <a:off x="4128" y="1344"/>
                <a:ext cx="672" cy="240"/>
                <a:chOff x="769" y="2544"/>
                <a:chExt cx="1007" cy="384"/>
              </a:xfrm>
            </p:grpSpPr>
            <p:sp>
              <p:nvSpPr>
                <p:cNvPr id="11293" name="Oval 26"/>
                <p:cNvSpPr/>
                <p:nvPr/>
              </p:nvSpPr>
              <p:spPr>
                <a:xfrm rot="-1033517">
                  <a:off x="769" y="2790"/>
                  <a:ext cx="529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94" name="Oval 27"/>
                <p:cNvSpPr/>
                <p:nvPr/>
              </p:nvSpPr>
              <p:spPr>
                <a:xfrm rot="-1195659">
                  <a:off x="1296" y="2592"/>
                  <a:ext cx="480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95" name="Oval 28"/>
                <p:cNvSpPr/>
                <p:nvPr/>
              </p:nvSpPr>
              <p:spPr>
                <a:xfrm rot="1484213">
                  <a:off x="1296" y="2832"/>
                  <a:ext cx="480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96" name="Oval 29"/>
                <p:cNvSpPr/>
                <p:nvPr/>
              </p:nvSpPr>
              <p:spPr>
                <a:xfrm rot="1704218">
                  <a:off x="816" y="2544"/>
                  <a:ext cx="480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1297" name="Oval 30"/>
                <p:cNvSpPr/>
                <p:nvPr/>
              </p:nvSpPr>
              <p:spPr>
                <a:xfrm>
                  <a:off x="1248" y="268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sz="2800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</p:grpSp>
        </p:grpSp>
        <p:sp>
          <p:nvSpPr>
            <p:cNvPr id="11298" name="Freeform 31"/>
            <p:cNvSpPr/>
            <p:nvPr/>
          </p:nvSpPr>
          <p:spPr>
            <a:xfrm>
              <a:off x="749" y="1508"/>
              <a:ext cx="209" cy="250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16" y="45"/>
                </a:cxn>
                <a:cxn ang="0">
                  <a:pos x="46" y="136"/>
                </a:cxn>
                <a:cxn ang="0">
                  <a:pos x="0" y="250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9" name="Freeform 32"/>
            <p:cNvSpPr/>
            <p:nvPr/>
          </p:nvSpPr>
          <p:spPr>
            <a:xfrm rot="-10097284">
              <a:off x="1124" y="2493"/>
              <a:ext cx="241" cy="407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134" y="74"/>
                </a:cxn>
                <a:cxn ang="0">
                  <a:pos x="54" y="222"/>
                </a:cxn>
                <a:cxn ang="0">
                  <a:pos x="0" y="407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0" name="Freeform 33"/>
            <p:cNvSpPr/>
            <p:nvPr/>
          </p:nvSpPr>
          <p:spPr>
            <a:xfrm rot="-65967" flipH="1">
              <a:off x="1100" y="1508"/>
              <a:ext cx="278" cy="36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154" y="66"/>
                </a:cxn>
                <a:cxn ang="0">
                  <a:pos x="62" y="199"/>
                </a:cxn>
                <a:cxn ang="0">
                  <a:pos x="0" y="365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34"/>
            <p:cNvSpPr/>
            <p:nvPr/>
          </p:nvSpPr>
          <p:spPr>
            <a:xfrm flipV="1">
              <a:off x="680" y="2495"/>
              <a:ext cx="314" cy="36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174" y="66"/>
                </a:cxn>
                <a:cxn ang="0">
                  <a:pos x="70" y="199"/>
                </a:cxn>
                <a:cxn ang="0">
                  <a:pos x="0" y="365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35"/>
            <p:cNvSpPr/>
            <p:nvPr/>
          </p:nvSpPr>
          <p:spPr>
            <a:xfrm>
              <a:off x="447" y="1437"/>
              <a:ext cx="403" cy="367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224" y="67"/>
                </a:cxn>
                <a:cxn ang="0">
                  <a:pos x="90" y="200"/>
                </a:cxn>
                <a:cxn ang="0">
                  <a:pos x="0" y="367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3" name="Freeform 36"/>
            <p:cNvSpPr/>
            <p:nvPr/>
          </p:nvSpPr>
          <p:spPr>
            <a:xfrm rot="-65967" flipH="1">
              <a:off x="1172" y="1471"/>
              <a:ext cx="391" cy="379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217" y="69"/>
                </a:cxn>
                <a:cxn ang="0">
                  <a:pos x="87" y="207"/>
                </a:cxn>
                <a:cxn ang="0">
                  <a:pos x="0" y="379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4" name="Freeform 37"/>
            <p:cNvSpPr/>
            <p:nvPr/>
          </p:nvSpPr>
          <p:spPr>
            <a:xfrm flipV="1">
              <a:off x="455" y="2540"/>
              <a:ext cx="431" cy="355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239" y="65"/>
                </a:cxn>
                <a:cxn ang="0">
                  <a:pos x="96" y="194"/>
                </a:cxn>
                <a:cxn ang="0">
                  <a:pos x="0" y="355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5" name="Freeform 38"/>
            <p:cNvSpPr/>
            <p:nvPr/>
          </p:nvSpPr>
          <p:spPr>
            <a:xfrm rot="-10097284">
              <a:off x="1208" y="2474"/>
              <a:ext cx="356" cy="45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198" y="83"/>
                </a:cxn>
                <a:cxn ang="0">
                  <a:pos x="79" y="250"/>
                </a:cxn>
                <a:cxn ang="0">
                  <a:pos x="0" y="459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6" name="Freeform 39"/>
            <p:cNvSpPr/>
            <p:nvPr/>
          </p:nvSpPr>
          <p:spPr>
            <a:xfrm rot="10097284">
              <a:off x="1030" y="2504"/>
              <a:ext cx="108" cy="32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60" y="58"/>
                </a:cxn>
                <a:cxn ang="0">
                  <a:pos x="24" y="175"/>
                </a:cxn>
                <a:cxn ang="0">
                  <a:pos x="0" y="320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7" name="Freeform 40"/>
            <p:cNvSpPr/>
            <p:nvPr/>
          </p:nvSpPr>
          <p:spPr>
            <a:xfrm rot="-10097284" flipV="1">
              <a:off x="1015" y="1578"/>
              <a:ext cx="78" cy="17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43" y="32"/>
                </a:cxn>
                <a:cxn ang="0">
                  <a:pos x="17" y="97"/>
                </a:cxn>
                <a:cxn ang="0">
                  <a:pos x="0" y="178"/>
                </a:cxn>
              </a:cxnLst>
              <a:pathLst>
                <a:path w="432" h="528">
                  <a:moveTo>
                    <a:pt x="432" y="0"/>
                  </a:moveTo>
                  <a:cubicBezTo>
                    <a:pt x="364" y="24"/>
                    <a:pt x="296" y="48"/>
                    <a:pt x="240" y="96"/>
                  </a:cubicBezTo>
                  <a:cubicBezTo>
                    <a:pt x="184" y="144"/>
                    <a:pt x="136" y="216"/>
                    <a:pt x="96" y="288"/>
                  </a:cubicBezTo>
                  <a:cubicBezTo>
                    <a:pt x="56" y="360"/>
                    <a:pt x="16" y="464"/>
                    <a:pt x="0" y="52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  <p:bldP spid="311299" grpId="0"/>
      <p:bldP spid="311307" grpId="0"/>
      <p:bldP spid="13" grpId="0" bldLvl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2995613" y="395288"/>
            <a:ext cx="57356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zh-CN" altLang="zh-TW" sz="40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pic>
        <p:nvPicPr>
          <p:cNvPr id="16387" name="图片 16386" descr="02-9染色体的组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1587"/>
            <a:ext cx="9144000" cy="68595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1" name="文本框 16390"/>
          <p:cNvSpPr txBox="1"/>
          <p:nvPr/>
        </p:nvSpPr>
        <p:spPr>
          <a:xfrm>
            <a:off x="7491413" y="2838450"/>
            <a:ext cx="178435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染色体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1523683" y="4231323"/>
            <a:ext cx="116522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latin typeface="Times New Roman" panose="02020603050405020304" pitchFamily="18" charset="0"/>
              </a:rPr>
              <a:t>DNA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5632450" y="1731963"/>
            <a:ext cx="131445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</a:rPr>
              <a:t>蛋白质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6395" name="直接连接符 16394"/>
          <p:cNvSpPr/>
          <p:nvPr/>
        </p:nvSpPr>
        <p:spPr>
          <a:xfrm flipH="1">
            <a:off x="5243513" y="2206625"/>
            <a:ext cx="387350" cy="39370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6" name="直接连接符 16395"/>
          <p:cNvSpPr/>
          <p:nvPr/>
        </p:nvSpPr>
        <p:spPr>
          <a:xfrm flipH="1">
            <a:off x="7567613" y="3387725"/>
            <a:ext cx="155575" cy="236538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7" name="直接连接符 16396"/>
          <p:cNvSpPr/>
          <p:nvPr/>
        </p:nvSpPr>
        <p:spPr>
          <a:xfrm flipH="1">
            <a:off x="6327775" y="3387725"/>
            <a:ext cx="1395413" cy="552450"/>
          </a:xfrm>
          <a:prstGeom prst="line">
            <a:avLst/>
          </a:prstGeom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8" name="文本框 16397"/>
          <p:cNvSpPr txBox="1"/>
          <p:nvPr/>
        </p:nvSpPr>
        <p:spPr>
          <a:xfrm>
            <a:off x="8575675" y="44450"/>
            <a:ext cx="178117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</a:rPr>
              <a:t>染色质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6399" name="直接连接符 16398"/>
          <p:cNvSpPr/>
          <p:nvPr/>
        </p:nvSpPr>
        <p:spPr>
          <a:xfrm>
            <a:off x="2688908" y="4523423"/>
            <a:ext cx="1512887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0" name="直接连接符 16399"/>
          <p:cNvSpPr/>
          <p:nvPr/>
        </p:nvSpPr>
        <p:spPr>
          <a:xfrm flipH="1">
            <a:off x="9040813" y="630238"/>
            <a:ext cx="387350" cy="473075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6401" name="组合 16400"/>
          <p:cNvGrpSpPr/>
          <p:nvPr/>
        </p:nvGrpSpPr>
        <p:grpSpPr>
          <a:xfrm>
            <a:off x="2957195" y="5228908"/>
            <a:ext cx="6276975" cy="1628775"/>
            <a:chOff x="930" y="3249"/>
            <a:chExt cx="3954" cy="1026"/>
          </a:xfrm>
        </p:grpSpPr>
        <p:sp>
          <p:nvSpPr>
            <p:cNvPr id="16402" name="矩形 16401"/>
            <p:cNvSpPr/>
            <p:nvPr/>
          </p:nvSpPr>
          <p:spPr>
            <a:xfrm>
              <a:off x="983" y="3249"/>
              <a:ext cx="3901" cy="102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6403" name="组合 16402"/>
            <p:cNvGrpSpPr/>
            <p:nvPr/>
          </p:nvGrpSpPr>
          <p:grpSpPr>
            <a:xfrm>
              <a:off x="930" y="3285"/>
              <a:ext cx="3562" cy="964"/>
              <a:chOff x="930" y="3285"/>
              <a:chExt cx="3562" cy="964"/>
            </a:xfrm>
          </p:grpSpPr>
          <p:sp>
            <p:nvSpPr>
              <p:cNvPr id="16404" name="文本框 16403"/>
              <p:cNvSpPr txBox="1"/>
              <p:nvPr/>
            </p:nvSpPr>
            <p:spPr>
              <a:xfrm>
                <a:off x="930" y="3920"/>
                <a:ext cx="1270" cy="3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分裂间期</a:t>
                </a:r>
                <a:endParaRPr lang="zh-C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5" name="文本框 16404"/>
              <p:cNvSpPr txBox="1"/>
              <p:nvPr/>
            </p:nvSpPr>
            <p:spPr>
              <a:xfrm>
                <a:off x="3534" y="3904"/>
                <a:ext cx="958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800" dirty="0">
                    <a:latin typeface="Times New Roman" panose="02020603050405020304" pitchFamily="18" charset="0"/>
                  </a:rPr>
                  <a:t>分裂期</a:t>
                </a:r>
                <a:endParaRPr lang="zh-C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6" name="文本框 16405"/>
              <p:cNvSpPr txBox="1"/>
              <p:nvPr/>
            </p:nvSpPr>
            <p:spPr>
              <a:xfrm>
                <a:off x="1779" y="3374"/>
                <a:ext cx="19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螺旋化、变粗变短</a:t>
                </a:r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7" name="文本框 16406"/>
              <p:cNvSpPr txBox="1"/>
              <p:nvPr/>
            </p:nvSpPr>
            <p:spPr>
              <a:xfrm>
                <a:off x="2083" y="3821"/>
                <a:ext cx="838" cy="2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zh-CN" altLang="en-US" sz="2400" dirty="0">
                    <a:latin typeface="Times New Roman" panose="02020603050405020304" pitchFamily="18" charset="0"/>
                  </a:rPr>
                  <a:t>解螺旋</a:t>
                </a:r>
                <a:endParaRPr lang="zh-C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8" name="直接连接符 16407"/>
              <p:cNvSpPr/>
              <p:nvPr/>
            </p:nvSpPr>
            <p:spPr>
              <a:xfrm>
                <a:off x="1794" y="3759"/>
                <a:ext cx="1343" cy="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6409" name="直接连接符 16408"/>
              <p:cNvSpPr/>
              <p:nvPr/>
            </p:nvSpPr>
            <p:spPr>
              <a:xfrm flipH="1">
                <a:off x="1862" y="3821"/>
                <a:ext cx="1280" cy="1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6410" name="矩形 16409"/>
              <p:cNvSpPr/>
              <p:nvPr/>
            </p:nvSpPr>
            <p:spPr>
              <a:xfrm>
                <a:off x="976" y="3285"/>
                <a:ext cx="860" cy="6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p>
                <a:pPr algn="ctr">
                  <a:buClr>
                    <a:schemeClr val="bg1"/>
                  </a:buClr>
                </a:pPr>
                <a:r>
                  <a:rPr lang="zh-CN" altLang="en-US" sz="3200" b="1" dirty="0">
                    <a:latin typeface="Times New Roman" panose="02020603050405020304" pitchFamily="18" charset="0"/>
                  </a:rPr>
                  <a:t>染色质</a:t>
                </a:r>
                <a:endParaRPr lang="zh-CN" altLang="en-US" sz="3200" b="1" dirty="0">
                  <a:latin typeface="Times New Roman" panose="02020603050405020304" pitchFamily="18" charset="0"/>
                </a:endParaRPr>
              </a:p>
              <a:p>
                <a:pPr algn="ctr">
                  <a:buClr>
                    <a:schemeClr val="bg1"/>
                  </a:buClr>
                </a:pPr>
                <a:r>
                  <a:rPr lang="en-US" altLang="zh-CN" sz="3200" dirty="0">
                    <a:latin typeface="Times New Roman" panose="02020603050405020304" pitchFamily="18" charset="0"/>
                  </a:rPr>
                  <a:t>[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丝状</a:t>
                </a:r>
                <a:r>
                  <a:rPr lang="en-US" altLang="zh-CN" sz="3200">
                    <a:latin typeface="Times New Roman" panose="02020603050405020304" pitchFamily="18" charset="0"/>
                  </a:rPr>
                  <a:t>]</a:t>
                </a:r>
                <a:endParaRPr lang="en-US" altLang="zh-CN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11" name="矩形 16410"/>
              <p:cNvSpPr/>
              <p:nvPr/>
            </p:nvSpPr>
            <p:spPr>
              <a:xfrm>
                <a:off x="3534" y="3285"/>
                <a:ext cx="908" cy="6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p>
                <a:pPr algn="ctr">
                  <a:buClr>
                    <a:schemeClr val="bg1"/>
                  </a:buClr>
                </a:pPr>
                <a:r>
                  <a:rPr lang="zh-CN" altLang="en-US" sz="3200" b="1" dirty="0">
                    <a:latin typeface="Times New Roman" panose="02020603050405020304" pitchFamily="18" charset="0"/>
                  </a:rPr>
                  <a:t>染色体</a:t>
                </a:r>
                <a:endParaRPr lang="zh-CN" altLang="en-US" sz="3200" b="1" dirty="0">
                  <a:latin typeface="Times New Roman" panose="02020603050405020304" pitchFamily="18" charset="0"/>
                </a:endParaRPr>
              </a:p>
              <a:p>
                <a:pPr algn="ctr">
                  <a:buClr>
                    <a:schemeClr val="bg1"/>
                  </a:buClr>
                </a:pPr>
                <a:r>
                  <a:rPr lang="en-US" altLang="zh-CN" sz="3200" dirty="0">
                    <a:latin typeface="Times New Roman" panose="02020603050405020304" pitchFamily="18" charset="0"/>
                  </a:rPr>
                  <a:t>[</a:t>
                </a:r>
                <a:r>
                  <a:rPr lang="zh-CN" altLang="en-US" sz="3200" dirty="0">
                    <a:latin typeface="Times New Roman" panose="02020603050405020304" pitchFamily="18" charset="0"/>
                  </a:rPr>
                  <a:t>圆柱状或杆状</a:t>
                </a:r>
                <a:r>
                  <a:rPr lang="en-US" altLang="zh-CN" sz="3200">
                    <a:latin typeface="Times New Roman" panose="02020603050405020304" pitchFamily="18" charset="0"/>
                  </a:rPr>
                  <a:t>]</a:t>
                </a:r>
                <a:endParaRPr lang="en-US" altLang="zh-CN" sz="32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ldLvl="0" animBg="1"/>
      <p:bldP spid="16392" grpId="0" bldLvl="0" animBg="1"/>
      <p:bldP spid="16394" grpId="0" bldLvl="0" animBg="1"/>
      <p:bldP spid="1639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2"/>
          <p:cNvGrpSpPr/>
          <p:nvPr/>
        </p:nvGrpSpPr>
        <p:grpSpPr>
          <a:xfrm>
            <a:off x="1524000" y="914400"/>
            <a:ext cx="2667000" cy="2533650"/>
            <a:chOff x="48" y="2304"/>
            <a:chExt cx="1680" cy="1596"/>
          </a:xfrm>
        </p:grpSpPr>
        <p:pic>
          <p:nvPicPr>
            <p:cNvPr id="20496" name="Picture 3" descr="05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" y="2304"/>
              <a:ext cx="1680" cy="15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7" name="Line 4"/>
            <p:cNvSpPr/>
            <p:nvPr/>
          </p:nvSpPr>
          <p:spPr>
            <a:xfrm>
              <a:off x="1104" y="2514"/>
              <a:ext cx="624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8" name="Line 5"/>
            <p:cNvSpPr/>
            <p:nvPr/>
          </p:nvSpPr>
          <p:spPr>
            <a:xfrm>
              <a:off x="1008" y="2784"/>
              <a:ext cx="72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9" name="Line 6"/>
            <p:cNvSpPr/>
            <p:nvPr/>
          </p:nvSpPr>
          <p:spPr>
            <a:xfrm flipH="1">
              <a:off x="1056" y="3054"/>
              <a:ext cx="672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0" name="Line 7"/>
            <p:cNvSpPr/>
            <p:nvPr/>
          </p:nvSpPr>
          <p:spPr>
            <a:xfrm flipH="1">
              <a:off x="1488" y="3330"/>
              <a:ext cx="24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6568" name="Text Box 8"/>
          <p:cNvSpPr txBox="1"/>
          <p:nvPr/>
        </p:nvSpPr>
        <p:spPr>
          <a:xfrm>
            <a:off x="4191000" y="1066800"/>
            <a:ext cx="58674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核膜（双层膜，把核内物质与细胞质分开）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6569" name="Text Box 9"/>
          <p:cNvSpPr txBox="1"/>
          <p:nvPr/>
        </p:nvSpPr>
        <p:spPr>
          <a:xfrm>
            <a:off x="4191000" y="1524000"/>
            <a:ext cx="66294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染色质（由</a:t>
            </a:r>
            <a:r>
              <a:rPr lang="en-US" altLang="zh-CN" sz="2000" b="1" dirty="0">
                <a:latin typeface="Arial" panose="020B0604020202020204" pitchFamily="34" charset="0"/>
              </a:rPr>
              <a:t>DNA</a:t>
            </a:r>
            <a:r>
              <a:rPr lang="zh-CN" altLang="en-US" sz="2000" b="1" dirty="0">
                <a:latin typeface="Arial" panose="020B0604020202020204" pitchFamily="34" charset="0"/>
              </a:rPr>
              <a:t>和蛋白质组成，</a:t>
            </a:r>
            <a:r>
              <a:rPr lang="en-US" altLang="zh-CN" sz="2000" b="1" dirty="0">
                <a:latin typeface="Arial" panose="020B0604020202020204" pitchFamily="34" charset="0"/>
              </a:rPr>
              <a:t>DNA</a:t>
            </a:r>
            <a:r>
              <a:rPr lang="zh-CN" altLang="en-US" sz="2000" b="1" dirty="0">
                <a:latin typeface="Arial" panose="020B0604020202020204" pitchFamily="34" charset="0"/>
              </a:rPr>
              <a:t>是遗传信息的载体）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6570" name="Text Box 10"/>
          <p:cNvSpPr txBox="1"/>
          <p:nvPr/>
        </p:nvSpPr>
        <p:spPr>
          <a:xfrm>
            <a:off x="4191000" y="1905000"/>
            <a:ext cx="58674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核仁（与</a:t>
            </a:r>
            <a:r>
              <a:rPr lang="en-US" altLang="zh-CN" sz="2000" b="1" dirty="0">
                <a:latin typeface="Arial" panose="020B0604020202020204" pitchFamily="34" charset="0"/>
              </a:rPr>
              <a:t>rRNA</a:t>
            </a:r>
            <a:r>
              <a:rPr lang="zh-CN" altLang="en-US" sz="2000" b="1" dirty="0">
                <a:latin typeface="Arial" panose="020B0604020202020204" pitchFamily="34" charset="0"/>
              </a:rPr>
              <a:t>的合成以及核糖体的形成有关）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6571" name="Text Box 11"/>
          <p:cNvSpPr txBox="1"/>
          <p:nvPr/>
        </p:nvSpPr>
        <p:spPr>
          <a:xfrm>
            <a:off x="4191000" y="2362200"/>
            <a:ext cx="58674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核孔（实现核质之间频繁的物质交换和信交流）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6572" name="Text Box 12"/>
          <p:cNvSpPr txBox="1"/>
          <p:nvPr/>
        </p:nvSpPr>
        <p:spPr>
          <a:xfrm>
            <a:off x="2133600" y="3581400"/>
            <a:ext cx="7924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在细胞核中，与其功能有关的最重要的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物质</a:t>
            </a:r>
            <a:r>
              <a:rPr lang="zh-CN" altLang="en-US" sz="3200" b="1" dirty="0">
                <a:latin typeface="Arial" panose="020B0604020202020204" pitchFamily="34" charset="0"/>
              </a:rPr>
              <a:t>是什么？这种物质位于什么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结构</a:t>
            </a:r>
            <a:r>
              <a:rPr lang="zh-CN" altLang="en-US" sz="3200" b="1" dirty="0">
                <a:latin typeface="Arial" panose="020B0604020202020204" pitchFamily="34" charset="0"/>
              </a:rPr>
              <a:t>上？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6573" name="Text Box 13"/>
          <p:cNvSpPr txBox="1"/>
          <p:nvPr/>
        </p:nvSpPr>
        <p:spPr>
          <a:xfrm>
            <a:off x="2133600" y="4876800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在细胞核中，与其功能有关的最重要的物质是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DNA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DNA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存在于染色质上。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ldLvl="0" animBg="1"/>
      <p:bldP spid="66569" grpId="0" bldLvl="0" animBg="1"/>
      <p:bldP spid="66570" grpId="0" bldLvl="0" animBg="1"/>
      <p:bldP spid="66571" grpId="0" bldLvl="0" animBg="1"/>
      <p:bldP spid="66572" grpId="0"/>
      <p:bldP spid="665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5318760" y="6181090"/>
            <a:ext cx="1219200" cy="685800"/>
          </a:xfrm>
        </p:spPr>
        <p:txBody>
          <a:bodyPr vert="horz" wrap="square" lIns="91440" tIns="45720" rIns="91440" bIns="45720" anchor="t">
            <a:normAutofit fontScale="90000" lnSpcReduction="20000"/>
          </a:bodyPr>
          <a:p>
            <a:pPr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蝾螈</a:t>
            </a:r>
            <a:endParaRPr lang="zh-CN" altLang="en-US" sz="4000" b="1" dirty="0"/>
          </a:p>
        </p:txBody>
      </p:sp>
      <p:pic>
        <p:nvPicPr>
          <p:cNvPr id="41988" name="Picture 4" descr="荣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030" y="825500"/>
            <a:ext cx="4648200" cy="5323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5" descr="蝾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7090"/>
            <a:ext cx="44958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99135" y="118745"/>
            <a:ext cx="4889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二、细胞核的功能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1143000"/>
            <a:ext cx="985838" cy="127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Line 3"/>
          <p:cNvSpPr/>
          <p:nvPr/>
        </p:nvSpPr>
        <p:spPr>
          <a:xfrm flipH="1" flipV="1">
            <a:off x="5638800" y="2286000"/>
            <a:ext cx="152400" cy="381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5365" name="Picture 5" descr="052"/>
          <p:cNvPicPr>
            <a:picLocks noChangeAspect="1"/>
          </p:cNvPicPr>
          <p:nvPr/>
        </p:nvPicPr>
        <p:blipFill>
          <a:blip r:embed="rId2"/>
          <a:srcRect l="9250" t="9827" r="80089" b="71695"/>
          <a:stretch>
            <a:fillRect/>
          </a:stretch>
        </p:blipFill>
        <p:spPr>
          <a:xfrm>
            <a:off x="3276600" y="1143000"/>
            <a:ext cx="1154113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 Box 6"/>
          <p:cNvSpPr txBox="1"/>
          <p:nvPr/>
        </p:nvSpPr>
        <p:spPr>
          <a:xfrm>
            <a:off x="2819400" y="2667000"/>
            <a:ext cx="20574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操作：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用头发将蝾螈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的受精卵横缢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并保证一边有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核一边无核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667000" y="1371600"/>
            <a:ext cx="1066800" cy="917575"/>
            <a:chOff x="48" y="1200"/>
            <a:chExt cx="672" cy="578"/>
          </a:xfrm>
        </p:grpSpPr>
        <p:grpSp>
          <p:nvGrpSpPr>
            <p:cNvPr id="8234" name="Group 8"/>
            <p:cNvGrpSpPr/>
            <p:nvPr/>
          </p:nvGrpSpPr>
          <p:grpSpPr>
            <a:xfrm>
              <a:off x="48" y="1488"/>
              <a:ext cx="672" cy="290"/>
              <a:chOff x="48" y="1200"/>
              <a:chExt cx="672" cy="290"/>
            </a:xfrm>
          </p:grpSpPr>
          <p:sp>
            <p:nvSpPr>
              <p:cNvPr id="8238" name="Text Box 9"/>
              <p:cNvSpPr txBox="1"/>
              <p:nvPr/>
            </p:nvSpPr>
            <p:spPr>
              <a:xfrm>
                <a:off x="48" y="1200"/>
                <a:ext cx="57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Arial" panose="020B0604020202020204" pitchFamily="34" charset="0"/>
                  </a:rPr>
                  <a:t>有核</a:t>
                </a:r>
                <a:endParaRPr lang="zh-CN" altLang="en-US" sz="2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39" name="Line 10"/>
              <p:cNvSpPr/>
              <p:nvPr/>
            </p:nvSpPr>
            <p:spPr>
              <a:xfrm>
                <a:off x="480" y="1344"/>
                <a:ext cx="24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235" name="Group 11"/>
            <p:cNvGrpSpPr/>
            <p:nvPr/>
          </p:nvGrpSpPr>
          <p:grpSpPr>
            <a:xfrm>
              <a:off x="48" y="1200"/>
              <a:ext cx="672" cy="290"/>
              <a:chOff x="48" y="1536"/>
              <a:chExt cx="672" cy="290"/>
            </a:xfrm>
          </p:grpSpPr>
          <p:sp>
            <p:nvSpPr>
              <p:cNvPr id="8236" name="Text Box 12"/>
              <p:cNvSpPr txBox="1"/>
              <p:nvPr/>
            </p:nvSpPr>
            <p:spPr>
              <a:xfrm>
                <a:off x="48" y="1536"/>
                <a:ext cx="57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Arial" panose="020B0604020202020204" pitchFamily="34" charset="0"/>
                  </a:rPr>
                  <a:t>无核</a:t>
                </a:r>
                <a:endParaRPr lang="zh-CN" altLang="en-US" sz="2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37" name="Line 13"/>
              <p:cNvSpPr/>
              <p:nvPr/>
            </p:nvSpPr>
            <p:spPr>
              <a:xfrm>
                <a:off x="480" y="1680"/>
                <a:ext cx="24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" name="Group 14"/>
          <p:cNvGrpSpPr/>
          <p:nvPr/>
        </p:nvGrpSpPr>
        <p:grpSpPr>
          <a:xfrm>
            <a:off x="4038600" y="1295400"/>
            <a:ext cx="1371600" cy="1146175"/>
            <a:chOff x="864" y="1104"/>
            <a:chExt cx="864" cy="722"/>
          </a:xfrm>
        </p:grpSpPr>
        <p:grpSp>
          <p:nvGrpSpPr>
            <p:cNvPr id="8228" name="Group 15"/>
            <p:cNvGrpSpPr/>
            <p:nvPr/>
          </p:nvGrpSpPr>
          <p:grpSpPr>
            <a:xfrm>
              <a:off x="864" y="1104"/>
              <a:ext cx="864" cy="290"/>
              <a:chOff x="864" y="1104"/>
              <a:chExt cx="864" cy="290"/>
            </a:xfrm>
          </p:grpSpPr>
          <p:sp>
            <p:nvSpPr>
              <p:cNvPr id="8232" name="Text Box 16"/>
              <p:cNvSpPr txBox="1"/>
              <p:nvPr/>
            </p:nvSpPr>
            <p:spPr>
              <a:xfrm>
                <a:off x="1008" y="1104"/>
                <a:ext cx="72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Arial" panose="020B0604020202020204" pitchFamily="34" charset="0"/>
                  </a:rPr>
                  <a:t>不分裂</a:t>
                </a:r>
                <a:endParaRPr lang="zh-CN" altLang="en-US" sz="2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33" name="Line 17"/>
              <p:cNvSpPr/>
              <p:nvPr/>
            </p:nvSpPr>
            <p:spPr>
              <a:xfrm flipV="1">
                <a:off x="864" y="1248"/>
                <a:ext cx="192" cy="96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229" name="Group 18"/>
            <p:cNvGrpSpPr/>
            <p:nvPr/>
          </p:nvGrpSpPr>
          <p:grpSpPr>
            <a:xfrm>
              <a:off x="864" y="1536"/>
              <a:ext cx="680" cy="290"/>
              <a:chOff x="864" y="1536"/>
              <a:chExt cx="680" cy="290"/>
            </a:xfrm>
          </p:grpSpPr>
          <p:sp>
            <p:nvSpPr>
              <p:cNvPr id="8230" name="Text Box 19"/>
              <p:cNvSpPr txBox="1"/>
              <p:nvPr/>
            </p:nvSpPr>
            <p:spPr>
              <a:xfrm>
                <a:off x="1016" y="1536"/>
                <a:ext cx="52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Arial" panose="020B0604020202020204" pitchFamily="34" charset="0"/>
                  </a:rPr>
                  <a:t>分裂</a:t>
                </a:r>
                <a:endParaRPr lang="zh-CN" altLang="en-US" sz="2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31" name="Line 20"/>
              <p:cNvSpPr/>
              <p:nvPr/>
            </p:nvSpPr>
            <p:spPr>
              <a:xfrm>
                <a:off x="864" y="1632"/>
                <a:ext cx="192" cy="48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5381" name="Text Box 21"/>
          <p:cNvSpPr txBox="1"/>
          <p:nvPr/>
        </p:nvSpPr>
        <p:spPr>
          <a:xfrm>
            <a:off x="4953000" y="2667000"/>
            <a:ext cx="2057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操作：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将有核一边的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一个细胞核挤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到无核的一边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5382" name="Line 22"/>
          <p:cNvSpPr/>
          <p:nvPr/>
        </p:nvSpPr>
        <p:spPr>
          <a:xfrm>
            <a:off x="4267200" y="1828800"/>
            <a:ext cx="1066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8" name="Group 23"/>
          <p:cNvGrpSpPr/>
          <p:nvPr/>
        </p:nvGrpSpPr>
        <p:grpSpPr>
          <a:xfrm>
            <a:off x="5181600" y="533400"/>
            <a:ext cx="838200" cy="914400"/>
            <a:chOff x="2112" y="720"/>
            <a:chExt cx="528" cy="576"/>
          </a:xfrm>
        </p:grpSpPr>
        <p:sp>
          <p:nvSpPr>
            <p:cNvPr id="8226" name="Text Box 24"/>
            <p:cNvSpPr txBox="1"/>
            <p:nvPr/>
          </p:nvSpPr>
          <p:spPr>
            <a:xfrm>
              <a:off x="2112" y="720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</a:rPr>
                <a:t>有核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8227" name="Line 25"/>
            <p:cNvSpPr/>
            <p:nvPr/>
          </p:nvSpPr>
          <p:spPr>
            <a:xfrm flipV="1">
              <a:off x="2400" y="1008"/>
              <a:ext cx="0" cy="28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" name="Group 26"/>
          <p:cNvGrpSpPr/>
          <p:nvPr/>
        </p:nvGrpSpPr>
        <p:grpSpPr>
          <a:xfrm>
            <a:off x="6019800" y="990600"/>
            <a:ext cx="2628900" cy="1679575"/>
            <a:chOff x="2568" y="1008"/>
            <a:chExt cx="1656" cy="1058"/>
          </a:xfrm>
        </p:grpSpPr>
        <p:grpSp>
          <p:nvGrpSpPr>
            <p:cNvPr id="8221" name="Group 27"/>
            <p:cNvGrpSpPr/>
            <p:nvPr/>
          </p:nvGrpSpPr>
          <p:grpSpPr>
            <a:xfrm>
              <a:off x="2640" y="1008"/>
              <a:ext cx="1584" cy="1058"/>
              <a:chOff x="2640" y="1008"/>
              <a:chExt cx="1584" cy="1058"/>
            </a:xfrm>
          </p:grpSpPr>
          <p:pic>
            <p:nvPicPr>
              <p:cNvPr id="8223" name="Picture 28" descr="052"/>
              <p:cNvPicPr>
                <a:picLocks noChangeAspect="1"/>
              </p:cNvPicPr>
              <p:nvPr/>
            </p:nvPicPr>
            <p:blipFill>
              <a:blip r:embed="rId2"/>
              <a:srcRect l="9250" t="49191" r="80089" b="33260"/>
              <a:stretch>
                <a:fillRect/>
              </a:stretch>
            </p:blipFill>
            <p:spPr>
              <a:xfrm>
                <a:off x="3335" y="1008"/>
                <a:ext cx="889" cy="10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24" name="Line 29"/>
              <p:cNvSpPr/>
              <p:nvPr/>
            </p:nvSpPr>
            <p:spPr>
              <a:xfrm>
                <a:off x="2640" y="1344"/>
                <a:ext cx="81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225" name="Line 30"/>
              <p:cNvSpPr/>
              <p:nvPr/>
            </p:nvSpPr>
            <p:spPr>
              <a:xfrm>
                <a:off x="2656" y="1696"/>
                <a:ext cx="81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8222" name="Text Box 31"/>
            <p:cNvSpPr txBox="1"/>
            <p:nvPr/>
          </p:nvSpPr>
          <p:spPr>
            <a:xfrm>
              <a:off x="2568" y="1056"/>
              <a:ext cx="96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</a:rPr>
                <a:t>开始分裂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8229600" y="838200"/>
            <a:ext cx="2159000" cy="2032000"/>
            <a:chOff x="4064" y="880"/>
            <a:chExt cx="1360" cy="1280"/>
          </a:xfrm>
        </p:grpSpPr>
        <p:grpSp>
          <p:nvGrpSpPr>
            <p:cNvPr id="8211" name="Group 33"/>
            <p:cNvGrpSpPr/>
            <p:nvPr/>
          </p:nvGrpSpPr>
          <p:grpSpPr>
            <a:xfrm>
              <a:off x="4888" y="880"/>
              <a:ext cx="432" cy="720"/>
              <a:chOff x="4368" y="2448"/>
              <a:chExt cx="816" cy="1455"/>
            </a:xfrm>
          </p:grpSpPr>
          <p:pic>
            <p:nvPicPr>
              <p:cNvPr id="8219" name="Picture 34" descr="052"/>
              <p:cNvPicPr>
                <a:picLocks noChangeAspect="1"/>
              </p:cNvPicPr>
              <p:nvPr/>
            </p:nvPicPr>
            <p:blipFill>
              <a:blip r:embed="rId3"/>
              <a:srcRect l="68680" t="80089" r="23531" b="9233"/>
              <a:stretch>
                <a:fillRect/>
              </a:stretch>
            </p:blipFill>
            <p:spPr>
              <a:xfrm>
                <a:off x="4416" y="2448"/>
                <a:ext cx="768" cy="145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20" name="Picture 35" descr="052"/>
              <p:cNvPicPr>
                <a:picLocks noChangeAspect="1"/>
              </p:cNvPicPr>
              <p:nvPr/>
            </p:nvPicPr>
            <p:blipFill>
              <a:blip r:embed="rId3"/>
              <a:srcRect l="68680" t="80089" r="28886" b="18503"/>
              <a:stretch>
                <a:fillRect/>
              </a:stretch>
            </p:blipFill>
            <p:spPr>
              <a:xfrm>
                <a:off x="4368" y="3168"/>
                <a:ext cx="144" cy="1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212" name="Picture 36" descr="052"/>
            <p:cNvPicPr>
              <a:picLocks noChangeAspect="1"/>
            </p:cNvPicPr>
            <p:nvPr/>
          </p:nvPicPr>
          <p:blipFill>
            <a:blip r:embed="rId3"/>
            <a:srcRect l="75983" t="81247" r="14281" b="10641"/>
            <a:stretch>
              <a:fillRect/>
            </a:stretch>
          </p:blipFill>
          <p:spPr>
            <a:xfrm>
              <a:off x="4840" y="1488"/>
              <a:ext cx="584" cy="67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213" name="Group 37"/>
            <p:cNvGrpSpPr/>
            <p:nvPr/>
          </p:nvGrpSpPr>
          <p:grpSpPr>
            <a:xfrm>
              <a:off x="4080" y="1008"/>
              <a:ext cx="960" cy="290"/>
              <a:chOff x="4080" y="864"/>
              <a:chExt cx="960" cy="290"/>
            </a:xfrm>
          </p:grpSpPr>
          <p:sp>
            <p:nvSpPr>
              <p:cNvPr id="8217" name="Line 38"/>
              <p:cNvSpPr/>
              <p:nvPr/>
            </p:nvSpPr>
            <p:spPr>
              <a:xfrm>
                <a:off x="4128" y="1152"/>
                <a:ext cx="76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218" name="Text Box 39"/>
              <p:cNvSpPr txBox="1"/>
              <p:nvPr/>
            </p:nvSpPr>
            <p:spPr>
              <a:xfrm>
                <a:off x="4080" y="864"/>
                <a:ext cx="96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Arial" panose="020B0604020202020204" pitchFamily="34" charset="0"/>
                  </a:rPr>
                  <a:t>发育</a:t>
                </a:r>
                <a:r>
                  <a:rPr lang="en-US" altLang="zh-CN" sz="2400" b="1" dirty="0">
                    <a:latin typeface="Arial" panose="020B0604020202020204" pitchFamily="34" charset="0"/>
                  </a:rPr>
                  <a:t>(</a:t>
                </a:r>
                <a:r>
                  <a:rPr lang="zh-CN" altLang="en-US" sz="2400" b="1" dirty="0">
                    <a:latin typeface="Arial" panose="020B0604020202020204" pitchFamily="34" charset="0"/>
                  </a:rPr>
                  <a:t>慢</a:t>
                </a:r>
                <a:r>
                  <a:rPr lang="en-US" altLang="zh-CN" sz="2400" b="1" dirty="0">
                    <a:latin typeface="Arial" panose="020B0604020202020204" pitchFamily="34" charset="0"/>
                  </a:rPr>
                  <a:t>)</a:t>
                </a:r>
                <a:endParaRPr lang="en-US" altLang="zh-CN" sz="24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14" name="Group 40"/>
            <p:cNvGrpSpPr/>
            <p:nvPr/>
          </p:nvGrpSpPr>
          <p:grpSpPr>
            <a:xfrm>
              <a:off x="4064" y="1488"/>
              <a:ext cx="960" cy="290"/>
              <a:chOff x="4040" y="2256"/>
              <a:chExt cx="960" cy="290"/>
            </a:xfrm>
          </p:grpSpPr>
          <p:sp>
            <p:nvSpPr>
              <p:cNvPr id="8215" name="Line 41"/>
              <p:cNvSpPr/>
              <p:nvPr/>
            </p:nvSpPr>
            <p:spPr>
              <a:xfrm>
                <a:off x="4080" y="2544"/>
                <a:ext cx="76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216" name="Text Box 42"/>
              <p:cNvSpPr txBox="1"/>
              <p:nvPr/>
            </p:nvSpPr>
            <p:spPr>
              <a:xfrm>
                <a:off x="4040" y="2256"/>
                <a:ext cx="96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Arial" panose="020B0604020202020204" pitchFamily="34" charset="0"/>
                  </a:rPr>
                  <a:t>发育</a:t>
                </a:r>
                <a:r>
                  <a:rPr lang="en-US" altLang="zh-CN" sz="2400" b="1" dirty="0">
                    <a:latin typeface="Arial" panose="020B0604020202020204" pitchFamily="34" charset="0"/>
                  </a:rPr>
                  <a:t>(</a:t>
                </a:r>
                <a:r>
                  <a:rPr lang="zh-CN" altLang="en-US" sz="2400" b="1" dirty="0">
                    <a:latin typeface="Arial" panose="020B0604020202020204" pitchFamily="34" charset="0"/>
                  </a:rPr>
                  <a:t>快</a:t>
                </a:r>
                <a:r>
                  <a:rPr lang="en-US" altLang="zh-CN" sz="2400" b="1" dirty="0">
                    <a:latin typeface="Arial" panose="020B0604020202020204" pitchFamily="34" charset="0"/>
                  </a:rPr>
                  <a:t>)</a:t>
                </a:r>
                <a:endParaRPr lang="en-US" altLang="zh-CN" sz="24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403" name="Text Box 43"/>
          <p:cNvSpPr txBox="1"/>
          <p:nvPr/>
        </p:nvSpPr>
        <p:spPr>
          <a:xfrm>
            <a:off x="1303020" y="4419600"/>
            <a:ext cx="9356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从上述可以看出</a:t>
            </a:r>
            <a:r>
              <a:rPr lang="zh-CN" altLang="en-US" sz="1200" b="1" dirty="0">
                <a:latin typeface="Arial" panose="020B0604020202020204" pitchFamily="34" charset="0"/>
              </a:rPr>
              <a:t>，</a:t>
            </a:r>
            <a:r>
              <a:rPr lang="zh-CN" altLang="en-US" sz="2800" b="1" dirty="0">
                <a:latin typeface="Arial" panose="020B0604020202020204" pitchFamily="34" charset="0"/>
              </a:rPr>
              <a:t>细胞核与细胞的分裂、分化有什么关系？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8206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47800"/>
            <a:ext cx="762000" cy="67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7" name="Text Box 45"/>
          <p:cNvSpPr txBox="1"/>
          <p:nvPr/>
        </p:nvSpPr>
        <p:spPr>
          <a:xfrm>
            <a:off x="1752600" y="2536825"/>
            <a:ext cx="10826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Arial" panose="020B0604020202020204" pitchFamily="34" charset="0"/>
              </a:rPr>
              <a:t>蝾螈的受精卵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5406" name="Line 46"/>
          <p:cNvSpPr/>
          <p:nvPr/>
        </p:nvSpPr>
        <p:spPr>
          <a:xfrm>
            <a:off x="2590800" y="1828800"/>
            <a:ext cx="914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407" name="Rectangle 47"/>
          <p:cNvSpPr/>
          <p:nvPr/>
        </p:nvSpPr>
        <p:spPr>
          <a:xfrm>
            <a:off x="1569085" y="5061585"/>
            <a:ext cx="865441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没有细胞核，细胞就不能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分裂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分化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055" y="192405"/>
            <a:ext cx="4403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蝾螈受精卵横缢实验</a:t>
            </a:r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1624965" y="5708015"/>
            <a:ext cx="8712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没有细胞核，这些生命活动（代谢）都不能进行。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81" grpId="0"/>
      <p:bldP spid="15403" grpId="0"/>
      <p:bldP spid="1540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内容占位符 12290" descr="1-07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6888163" y="0"/>
            <a:ext cx="3706812" cy="2779713"/>
          </a:xfrm>
        </p:spPr>
      </p:pic>
      <p:graphicFrame>
        <p:nvGraphicFramePr>
          <p:cNvPr id="12292" name="内容占位符 12291" descr="image018"/>
          <p:cNvGraphicFramePr>
            <a:graphicFrameLocks noChangeAspect="1"/>
          </p:cNvGraphicFramePr>
          <p:nvPr>
            <p:ph sz="quarter" idx="3"/>
          </p:nvPr>
        </p:nvGraphicFramePr>
        <p:xfrm>
          <a:off x="6096000" y="3770313"/>
          <a:ext cx="1079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990600" imgH="942975" progId="Paint.Picture">
                  <p:embed/>
                </p:oleObj>
              </mc:Choice>
              <mc:Fallback>
                <p:oleObj name="" r:id="rId2" imgW="990600" imgH="94297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3770313"/>
                        <a:ext cx="1079500" cy="1028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12293"/>
          <p:cNvGraphicFramePr/>
          <p:nvPr/>
        </p:nvGraphicFramePr>
        <p:xfrm>
          <a:off x="3503613" y="4078288"/>
          <a:ext cx="10795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4" imgW="923925" imgH="752475" progId="Paint.Picture">
                  <p:embed/>
                </p:oleObj>
              </mc:Choice>
              <mc:Fallback>
                <p:oleObj name="" r:id="rId4" imgW="923925" imgH="75247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3613" y="4078288"/>
                        <a:ext cx="1079500" cy="879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对象 12294"/>
          <p:cNvGraphicFramePr/>
          <p:nvPr/>
        </p:nvGraphicFramePr>
        <p:xfrm>
          <a:off x="5951538" y="5616575"/>
          <a:ext cx="295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6" imgW="295275" imgH="333375" progId="Paint.Picture">
                  <p:embed/>
                </p:oleObj>
              </mc:Choice>
              <mc:Fallback>
                <p:oleObj name="" r:id="rId6" imgW="295275" imgH="33337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1538" y="5616575"/>
                        <a:ext cx="295275" cy="33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对象 12295"/>
          <p:cNvGraphicFramePr/>
          <p:nvPr/>
        </p:nvGraphicFramePr>
        <p:xfrm>
          <a:off x="9336088" y="4294188"/>
          <a:ext cx="11874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8" imgW="1152525" imgH="809625" progId="Paint.Picture">
                  <p:embed/>
                </p:oleObj>
              </mc:Choice>
              <mc:Fallback>
                <p:oleObj name="" r:id="rId8" imgW="1152525" imgH="80962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36088" y="4294188"/>
                        <a:ext cx="1187450" cy="833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图片 122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8075" y="2349500"/>
            <a:ext cx="1006475" cy="95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图片 122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2998788"/>
            <a:ext cx="1547813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直接连接符 12298"/>
          <p:cNvSpPr/>
          <p:nvPr/>
        </p:nvSpPr>
        <p:spPr>
          <a:xfrm flipV="1">
            <a:off x="2782888" y="2925763"/>
            <a:ext cx="1009650" cy="43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0" name="直接连接符 12299"/>
          <p:cNvSpPr/>
          <p:nvPr/>
        </p:nvSpPr>
        <p:spPr>
          <a:xfrm>
            <a:off x="2855913" y="3790950"/>
            <a:ext cx="792162" cy="5032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1" name="直接连接符 12300"/>
          <p:cNvSpPr/>
          <p:nvPr/>
        </p:nvSpPr>
        <p:spPr>
          <a:xfrm>
            <a:off x="4583113" y="4654550"/>
            <a:ext cx="936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2" name="直接连接符 12301"/>
          <p:cNvSpPr/>
          <p:nvPr/>
        </p:nvSpPr>
        <p:spPr>
          <a:xfrm flipV="1">
            <a:off x="5448300" y="4438650"/>
            <a:ext cx="719138" cy="21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3" name="直接连接符 12302"/>
          <p:cNvSpPr/>
          <p:nvPr/>
        </p:nvSpPr>
        <p:spPr>
          <a:xfrm>
            <a:off x="5448300" y="4727575"/>
            <a:ext cx="503238" cy="86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4" name="直接连接符 12303"/>
          <p:cNvSpPr/>
          <p:nvPr/>
        </p:nvSpPr>
        <p:spPr>
          <a:xfrm flipV="1">
            <a:off x="7175500" y="3933825"/>
            <a:ext cx="503238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5" name="直接连接符 12304"/>
          <p:cNvSpPr/>
          <p:nvPr/>
        </p:nvSpPr>
        <p:spPr>
          <a:xfrm>
            <a:off x="7104063" y="4583113"/>
            <a:ext cx="64770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直接连接符 12305"/>
          <p:cNvSpPr/>
          <p:nvPr/>
        </p:nvSpPr>
        <p:spPr>
          <a:xfrm>
            <a:off x="7678738" y="3933825"/>
            <a:ext cx="16573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7" name="直接连接符 12306"/>
          <p:cNvSpPr/>
          <p:nvPr/>
        </p:nvSpPr>
        <p:spPr>
          <a:xfrm flipV="1">
            <a:off x="7751763" y="4941888"/>
            <a:ext cx="1657350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8" name="直接连接符 12307"/>
          <p:cNvSpPr/>
          <p:nvPr/>
        </p:nvSpPr>
        <p:spPr>
          <a:xfrm>
            <a:off x="4583113" y="2854325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9" name="直接连接符 12308"/>
          <p:cNvSpPr/>
          <p:nvPr/>
        </p:nvSpPr>
        <p:spPr>
          <a:xfrm>
            <a:off x="2422525" y="2638425"/>
            <a:ext cx="1588" cy="2376488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2310" name="文本框 12309"/>
          <p:cNvSpPr txBox="1"/>
          <p:nvPr/>
        </p:nvSpPr>
        <p:spPr>
          <a:xfrm>
            <a:off x="5448300" y="2622550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死亡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311" name="文本框 12310"/>
          <p:cNvSpPr txBox="1"/>
          <p:nvPr/>
        </p:nvSpPr>
        <p:spPr>
          <a:xfrm>
            <a:off x="9232900" y="364648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死亡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312" name="文本框 12311"/>
          <p:cNvSpPr txBox="1"/>
          <p:nvPr/>
        </p:nvSpPr>
        <p:spPr>
          <a:xfrm>
            <a:off x="4440238" y="400526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取出核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313" name="直接连接符 12312"/>
          <p:cNvSpPr/>
          <p:nvPr/>
        </p:nvSpPr>
        <p:spPr>
          <a:xfrm>
            <a:off x="6240463" y="5880100"/>
            <a:ext cx="12969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4" name="文本框 12313"/>
          <p:cNvSpPr txBox="1"/>
          <p:nvPr/>
        </p:nvSpPr>
        <p:spPr>
          <a:xfrm>
            <a:off x="7505700" y="564832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死亡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315" name="文本框 12314"/>
          <p:cNvSpPr txBox="1"/>
          <p:nvPr/>
        </p:nvSpPr>
        <p:spPr>
          <a:xfrm>
            <a:off x="7319963" y="3357563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一段时间后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316" name="文本框 12315"/>
          <p:cNvSpPr txBox="1"/>
          <p:nvPr/>
        </p:nvSpPr>
        <p:spPr>
          <a:xfrm>
            <a:off x="7535863" y="4422775"/>
            <a:ext cx="2089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植入细胞核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317" name="文本框 12316"/>
          <p:cNvSpPr txBox="1"/>
          <p:nvPr/>
        </p:nvSpPr>
        <p:spPr>
          <a:xfrm>
            <a:off x="3240723" y="495808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正常生活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18" name="文本框 12317"/>
          <p:cNvSpPr txBox="1"/>
          <p:nvPr/>
        </p:nvSpPr>
        <p:spPr>
          <a:xfrm>
            <a:off x="8810625" y="5086350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正常生活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88265" y="781050"/>
            <a:ext cx="65855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200" b="1" dirty="0">
                <a:solidFill>
                  <a:srgbClr val="3333FF"/>
                </a:solidFill>
                <a:latin typeface="宋体" panose="02010600030101010101" pitchFamily="2" charset="-122"/>
              </a:rPr>
              <a:t>讨论：</a:t>
            </a:r>
            <a:endParaRPr lang="zh-CN" altLang="en-US" sz="32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</a:rPr>
              <a:t>这个实验说明细胞核与细胞生命活动有什么关系？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055" y="192405"/>
            <a:ext cx="4403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sym typeface="+mn-ea"/>
              </a:rPr>
              <a:t>变形虫去核实验</a:t>
            </a:r>
            <a:endParaRPr lang="zh-CN" altLang="en-US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  <p:bldP spid="12311" grpId="0"/>
      <p:bldP spid="12312" grpId="0"/>
      <p:bldP spid="12314" grpId="0"/>
      <p:bldP spid="12315" grpId="0"/>
      <p:bldP spid="12316" grpId="0"/>
      <p:bldP spid="12317" grpId="0"/>
      <p:bldP spid="12318" grpId="0"/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1524000" y="963930"/>
            <a:ext cx="86271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latin typeface="Garamond" panose="02020404030301010803" pitchFamily="18" charset="0"/>
              </a:rPr>
              <a:t>美西螈，两栖类，俗称六角恐龙，根据肤色不同分为白美西螈和黑美西螈。</a:t>
            </a:r>
            <a:r>
              <a:rPr lang="zh-CN" altLang="en-US" sz="2400" b="1" dirty="0">
                <a:latin typeface="Garamond" panose="02020404030301010803" pitchFamily="18" charset="0"/>
              </a:rPr>
              <a:t> </a:t>
            </a:r>
            <a:endParaRPr lang="zh-CN" alt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4099" name="Picture 4" descr="美西螈２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88845"/>
            <a:ext cx="44958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 Box 8"/>
          <p:cNvSpPr txBox="1"/>
          <p:nvPr/>
        </p:nvSpPr>
        <p:spPr>
          <a:xfrm>
            <a:off x="1981200" y="457200"/>
            <a:ext cx="26828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4105" name="Picture 12" descr="2006410956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88845"/>
            <a:ext cx="46482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45920" y="180340"/>
            <a:ext cx="4403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>
                <a:sym typeface="+mn-ea"/>
              </a:rPr>
              <a:t>美西螈核移植实验</a:t>
            </a:r>
            <a:endParaRPr lang="zh-CN" altLang="en-US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8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WPS 演示</Application>
  <PresentationFormat>宽屏</PresentationFormat>
  <Paragraphs>242</Paragraphs>
  <Slides>17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Arial</vt:lpstr>
      <vt:lpstr>宋体</vt:lpstr>
      <vt:lpstr>Wingdings</vt:lpstr>
      <vt:lpstr>华文仿宋</vt:lpstr>
      <vt:lpstr>黑体</vt:lpstr>
      <vt:lpstr>华文隶书</vt:lpstr>
      <vt:lpstr>华文新魏</vt:lpstr>
      <vt:lpstr>隶书</vt:lpstr>
      <vt:lpstr>华文中宋</vt:lpstr>
      <vt:lpstr>Times New Roman</vt:lpstr>
      <vt:lpstr>楷体</vt:lpstr>
      <vt:lpstr>Garamond</vt:lpstr>
      <vt:lpstr>楷体_GB2312</vt:lpstr>
      <vt:lpstr>微软雅黑</vt:lpstr>
      <vt:lpstr>Arial Unicode MS</vt:lpstr>
      <vt:lpstr>Calibri</vt:lpstr>
      <vt:lpstr>新宋体</vt:lpstr>
      <vt:lpstr>Office 主题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伞藻</vt:lpstr>
      <vt:lpstr>PowerPoint 演示文稿</vt:lpstr>
      <vt:lpstr>PowerPoint 演示文稿</vt:lpstr>
      <vt:lpstr>PowerPoint 演示文稿</vt:lpstr>
      <vt:lpstr>PowerPoint 演示文稿</vt:lpstr>
      <vt:lpstr>小结：细胞核的功能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失眠梦°Triste</cp:lastModifiedBy>
  <cp:revision>54</cp:revision>
  <dcterms:created xsi:type="dcterms:W3CDTF">2018-04-09T07:25:00Z</dcterms:created>
  <dcterms:modified xsi:type="dcterms:W3CDTF">2018-10-12T09:20:06Z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