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83" r:id="rId3"/>
    <p:sldId id="287" r:id="rId4"/>
    <p:sldId id="257" r:id="rId5"/>
    <p:sldId id="265" r:id="rId6"/>
    <p:sldId id="266" r:id="rId8"/>
    <p:sldId id="267" r:id="rId9"/>
    <p:sldId id="268" r:id="rId10"/>
    <p:sldId id="269" r:id="rId11"/>
    <p:sldId id="270" r:id="rId12"/>
    <p:sldId id="271" r:id="rId13"/>
    <p:sldId id="272" r:id="rId14"/>
    <p:sldId id="262" r:id="rId15"/>
    <p:sldId id="275" r:id="rId16"/>
    <p:sldId id="259" r:id="rId17"/>
    <p:sldId id="277" r:id="rId18"/>
    <p:sldId id="278" r:id="rId19"/>
    <p:sldId id="279" r:id="rId20"/>
    <p:sldId id="281" r:id="rId21"/>
    <p:sldId id="282" r:id="rId22"/>
    <p:sldId id="274" r:id="rId23"/>
    <p:sldId id="263" r:id="rId24"/>
    <p:sldId id="264" r:id="rId25"/>
    <p:sldId id="276" r:id="rId26"/>
    <p:sldId id="285" r:id="rId27"/>
    <p:sldId id="258" r:id="rId28"/>
    <p:sldId id="261" r:id="rId29"/>
    <p:sldId id="286" r:id="rId30"/>
    <p:sldId id="284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575" autoAdjust="0"/>
  </p:normalViewPr>
  <p:slideViewPr>
    <p:cSldViewPr>
      <p:cViewPr varScale="1">
        <p:scale>
          <a:sx n="103" d="100"/>
          <a:sy n="103" d="100"/>
        </p:scale>
        <p:origin x="1218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C389A-590A-4931-9AAD-4FA0EAB904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8F9B23-C19B-4992-B703-693C27C9111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8F9B23-C19B-4992-B703-693C27C9111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7" name="Text Box 5"/>
          <p:cNvSpPr txBox="1">
            <a:spLocks noChangeArrowheads="1"/>
          </p:cNvSpPr>
          <p:nvPr userDrawn="1"/>
        </p:nvSpPr>
        <p:spPr bwMode="auto">
          <a:xfrm>
            <a:off x="6929454" y="1"/>
            <a:ext cx="2214578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400" b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《幼儿安全》</a:t>
            </a:r>
            <a:r>
              <a:rPr lang="zh-CN" altLang="en-US" sz="1400" b="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·不在厨房玩</a:t>
            </a:r>
            <a:endParaRPr lang="zh-CN" altLang="en-US" sz="1400" b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 descr="教育学会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3340735" y="6268720"/>
            <a:ext cx="2068830" cy="6210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1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1.png"/><Relationship Id="rId2" Type="http://schemas.openxmlformats.org/officeDocument/2006/relationships/image" Target="../media/image20.GIF"/><Relationship Id="rId1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1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3" Type="http://schemas.openxmlformats.org/officeDocument/2006/relationships/image" Target="../media/image24.jpeg"/><Relationship Id="rId2" Type="http://schemas.openxmlformats.org/officeDocument/2006/relationships/hyperlink" Target="http://www.iqiyi.com/edu/20121225/8ae86c9b21753175.html&#13;" TargetMode="External"/><Relationship Id="rId1" Type="http://schemas.openxmlformats.org/officeDocument/2006/relationships/hyperlink" Target="http://www.iqiyi.com/edu/20121225/8ae86c9b21753175.html" TargetMode="External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jpeg"/><Relationship Id="rId3" Type="http://schemas.openxmlformats.org/officeDocument/2006/relationships/image" Target="../media/image31.jpeg"/><Relationship Id="rId2" Type="http://schemas.microsoft.com/office/2007/relationships/hdphoto" Target="../media/hdphoto1.wdp"/><Relationship Id="rId1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43.jpeg"/><Relationship Id="rId4" Type="http://schemas.openxmlformats.org/officeDocument/2006/relationships/image" Target="../media/image42.jpeg"/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47.jpeg"/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image" Target="../media/image4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9.png"/><Relationship Id="rId1" Type="http://schemas.openxmlformats.org/officeDocument/2006/relationships/image" Target="../media/image48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2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5.png"/><Relationship Id="rId1" Type="http://schemas.openxmlformats.org/officeDocument/2006/relationships/image" Target="../media/image5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在厨房玩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858016" y="1"/>
            <a:ext cx="2214578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《幼儿安全》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·不在厨房玩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5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6360" y="1107440"/>
            <a:ext cx="9141460" cy="5602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3"/>
          <p:cNvSpPr>
            <a:spLocks noChangeArrowheads="1"/>
          </p:cNvSpPr>
          <p:nvPr/>
        </p:nvSpPr>
        <p:spPr bwMode="auto">
          <a:xfrm>
            <a:off x="462280" y="1852295"/>
            <a:ext cx="5876290" cy="2399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了解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厨房里的危险有哪些</a:t>
            </a: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，树立一定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的安全意识； 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知道不能随意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在厨房玩闹，不触碰危险物品；</a:t>
            </a:r>
            <a:endParaRPr lang="en-US" altLang="zh-CN" sz="2000" b="1" dirty="0" smtClean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 smtClean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</a:t>
            </a:r>
            <a:r>
              <a:rPr lang="zh-CN" altLang="en-US" sz="2000" b="1" dirty="0">
                <a:solidFill>
                  <a:srgbClr val="FFFF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正确判断多种行为的对错，逐步增强自我保护意识。 </a:t>
            </a:r>
            <a:endParaRPr lang="zh-CN" altLang="en-US" sz="2000" b="1" dirty="0">
              <a:solidFill>
                <a:srgbClr val="FFFF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 descr="学习目标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595" y="74930"/>
            <a:ext cx="2042795" cy="7581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572260" y="342265"/>
            <a:ext cx="7468235" cy="11423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小朋友们，知道图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上画的是什么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地方吗？从哪里可以看出来呢？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4" descr="http://www.taopic.com/uploads/allimg/110911/2979-1109111043184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2095" y="1580515"/>
            <a:ext cx="7590155" cy="52209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397" y="5154275"/>
            <a:ext cx="1488653" cy="1488653"/>
          </a:xfrm>
          <a:prstGeom prst="rect">
            <a:avLst/>
          </a:prstGeom>
        </p:spPr>
      </p:pic>
      <p:pic>
        <p:nvPicPr>
          <p:cNvPr id="2" name="图片 1" descr="交流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5" y="75565"/>
            <a:ext cx="1419225" cy="8496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375" y="1234440"/>
            <a:ext cx="8018145" cy="559625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66950" y="2722245"/>
            <a:ext cx="412242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请小朋友们讨论一下：</a:t>
            </a:r>
            <a:endParaRPr lang="zh-CN" altLang="en-US" sz="3200" b="1" dirty="0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我们可以在厨房里玩吗？为什么呢？</a:t>
            </a:r>
            <a:endParaRPr lang="en-US" altLang="zh-CN" sz="3200" b="1" dirty="0" smtClean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210" y="5685790"/>
            <a:ext cx="1771015" cy="1144905"/>
          </a:xfrm>
          <a:prstGeom prst="rect">
            <a:avLst/>
          </a:prstGeom>
        </p:spPr>
      </p:pic>
      <p:pic>
        <p:nvPicPr>
          <p:cNvPr id="2" name="图片 1" descr="讨论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10" y="37465"/>
            <a:ext cx="2546350" cy="1471930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5" y="14605"/>
            <a:ext cx="9112885" cy="682942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007110" y="2724150"/>
            <a:ext cx="5223510" cy="829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我们一起来看一个小故事吧</a:t>
            </a:r>
            <a:endParaRPr lang="zh-CN" altLang="en-US" sz="320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094106" y="3891652"/>
            <a:ext cx="38587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4000" b="1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4000" b="1" dirty="0" smtClean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不在</a:t>
            </a:r>
            <a:r>
              <a:rPr lang="zh-CN" altLang="en-US" sz="4000" b="1" dirty="0">
                <a:solidFill>
                  <a:schemeClr val="accent6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厨房玩</a:t>
            </a:r>
            <a:endParaRPr lang="zh-CN" altLang="en-US" sz="4000" b="1" dirty="0">
              <a:solidFill>
                <a:schemeClr val="accent6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安全故事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" y="14605"/>
            <a:ext cx="2181225" cy="800100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不在厨房玩-色1.jpg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2710" y="1076325"/>
            <a:ext cx="8958580" cy="6330315"/>
          </a:xfrm>
          <a:prstGeom prst="rect">
            <a:avLst/>
          </a:prstGeom>
        </p:spPr>
      </p:pic>
      <p:sp>
        <p:nvSpPr>
          <p:cNvPr id="2" name="云形标注 1"/>
          <p:cNvSpPr/>
          <p:nvPr/>
        </p:nvSpPr>
        <p:spPr>
          <a:xfrm>
            <a:off x="395536" y="567085"/>
            <a:ext cx="3744416" cy="1296144"/>
          </a:xfrm>
          <a:prstGeom prst="cloudCallout">
            <a:avLst>
              <a:gd name="adj1" fmla="val -9402"/>
              <a:gd name="adj2" fmla="val 12909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妈妈，我来帮你准备</a:t>
            </a:r>
            <a:r>
              <a:rPr lang="zh-CN" altLang="zh-CN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饭菜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4665656" y="260647"/>
            <a:ext cx="4283968" cy="1909019"/>
          </a:xfrm>
          <a:prstGeom prst="cloudCallout">
            <a:avLst>
              <a:gd name="adj1" fmla="val -33373"/>
              <a:gd name="adj2" fmla="val 99300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不行哦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厨房很危险，还是妈妈自己来</a:t>
            </a:r>
            <a:r>
              <a:rPr lang="zh-CN" altLang="zh-CN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吧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不在厨房玩-色2.jpg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243205" y="499745"/>
            <a:ext cx="9268460" cy="6549390"/>
          </a:xfrm>
          <a:prstGeom prst="rect">
            <a:avLst/>
          </a:prstGeom>
        </p:spPr>
      </p:pic>
      <p:sp>
        <p:nvSpPr>
          <p:cNvPr id="2" name="云形标注 1"/>
          <p:cNvSpPr/>
          <p:nvPr/>
        </p:nvSpPr>
        <p:spPr>
          <a:xfrm>
            <a:off x="251460" y="878205"/>
            <a:ext cx="2628265" cy="1504315"/>
          </a:xfrm>
          <a:prstGeom prst="cloudCallout">
            <a:avLst>
              <a:gd name="adj1" fmla="val 34707"/>
              <a:gd name="adj2" fmla="val 127304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妈妈，我来切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水果</a:t>
            </a:r>
            <a:r>
              <a:rPr lang="en-US" altLang="zh-CN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……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2879725" y="53975"/>
            <a:ext cx="6299200" cy="2050415"/>
          </a:xfrm>
          <a:prstGeom prst="cloudCallout">
            <a:avLst>
              <a:gd name="adj1" fmla="val -6021"/>
              <a:gd name="adj2" fmla="val 8502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还是妈妈来切吧，刀具很锋利，不适合小孩子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使用，等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你长大些再帮妈妈切东西，好吗</a:t>
            </a:r>
            <a:r>
              <a:rPr lang="en-US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?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不在厨房玩-色3.jpg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590" y="825500"/>
            <a:ext cx="8881110" cy="6275070"/>
          </a:xfrm>
          <a:prstGeom prst="rect">
            <a:avLst/>
          </a:prstGeom>
        </p:spPr>
      </p:pic>
      <p:sp>
        <p:nvSpPr>
          <p:cNvPr id="2" name="云形标注 1"/>
          <p:cNvSpPr/>
          <p:nvPr/>
        </p:nvSpPr>
        <p:spPr>
          <a:xfrm>
            <a:off x="231775" y="356870"/>
            <a:ext cx="4068445" cy="1405255"/>
          </a:xfrm>
          <a:prstGeom prst="cloudCallout">
            <a:avLst>
              <a:gd name="adj1" fmla="val 45751"/>
              <a:gd name="adj2" fmla="val 15025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不用了，这很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烫哦。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5308208" y="249216"/>
            <a:ext cx="3779912" cy="1620987"/>
          </a:xfrm>
          <a:prstGeom prst="cloudCallout">
            <a:avLst>
              <a:gd name="adj1" fmla="val -11094"/>
              <a:gd name="adj2" fmla="val 10934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妈妈，我把蛋糕摆到餐桌上去吧。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不在厨房玩-色4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60960" y="476250"/>
            <a:ext cx="9022080" cy="6375400"/>
          </a:xfrm>
          <a:prstGeom prst="rect">
            <a:avLst/>
          </a:prstGeom>
        </p:spPr>
      </p:pic>
      <p:sp>
        <p:nvSpPr>
          <p:cNvPr id="3" name="云形标注 2"/>
          <p:cNvSpPr/>
          <p:nvPr/>
        </p:nvSpPr>
        <p:spPr>
          <a:xfrm>
            <a:off x="988695" y="111125"/>
            <a:ext cx="7927340" cy="1833245"/>
          </a:xfrm>
          <a:prstGeom prst="cloudCallout">
            <a:avLst>
              <a:gd name="adj1" fmla="val 5054"/>
              <a:gd name="adj2" fmla="val 68565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小黄鸭乖，炸丸子的时候热油有可能会溅出来，你还是去外面玩吧。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不在厨房玩-色5.jpg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192405" y="448310"/>
            <a:ext cx="9347200" cy="6605270"/>
          </a:xfrm>
          <a:prstGeom prst="rect">
            <a:avLst/>
          </a:prstGeom>
        </p:spPr>
      </p:pic>
      <p:sp>
        <p:nvSpPr>
          <p:cNvPr id="2" name="云形标注 1"/>
          <p:cNvSpPr/>
          <p:nvPr/>
        </p:nvSpPr>
        <p:spPr>
          <a:xfrm>
            <a:off x="5411912" y="609759"/>
            <a:ext cx="2880320" cy="1440160"/>
          </a:xfrm>
          <a:prstGeom prst="cloudCallout">
            <a:avLst>
              <a:gd name="adj1" fmla="val -68445"/>
              <a:gd name="adj2" fmla="val 68773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啊，好疼！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134382" y="68749"/>
            <a:ext cx="3384376" cy="18002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2400" b="1">
              <a:solidFill>
                <a:schemeClr val="dk1"/>
              </a:solidFill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78398" y="203687"/>
            <a:ext cx="3487412" cy="1529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2400" b="1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妈妈去客厅接电话，好奇的小黄鸭跑进厨房，想帮妈妈</a:t>
            </a:r>
            <a:r>
              <a:rPr lang="zh-CN" altLang="en-US" sz="2400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炸丸子</a:t>
            </a:r>
            <a:r>
              <a:rPr lang="en-US" altLang="zh-CN" sz="2400" b="1" dirty="0" smtClea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zh-CN" altLang="en-US" sz="2400" b="1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不在厨房玩-色6.jpg"/>
          <p:cNvPicPr>
            <a:picLocks noChangeAspect="1"/>
          </p:cNvPicPr>
          <p:nvPr/>
        </p:nvPicPr>
        <p:blipFill>
          <a:blip r:embed="rId1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-72390" y="586105"/>
            <a:ext cx="9289415" cy="6564630"/>
          </a:xfrm>
          <a:prstGeom prst="rect">
            <a:avLst/>
          </a:prstGeom>
        </p:spPr>
      </p:pic>
      <p:sp>
        <p:nvSpPr>
          <p:cNvPr id="3" name="云形 2"/>
          <p:cNvSpPr/>
          <p:nvPr/>
        </p:nvSpPr>
        <p:spPr>
          <a:xfrm>
            <a:off x="251460" y="117475"/>
            <a:ext cx="8746490" cy="132842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妈妈赶紧过来给小黄鸭紧急处理，用清水冲洗了后赶快把小黄鸭送去了医院</a:t>
            </a:r>
            <a:r>
              <a:rPr lang="zh-CN" altLang="en-US" sz="24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525" y="2357437"/>
            <a:ext cx="3790950" cy="21431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795"/>
            <a:ext cx="9159875" cy="683895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3960" y="2482215"/>
            <a:ext cx="6943090" cy="24917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1.</a:t>
            </a:r>
            <a:r>
              <a:rPr lang="zh-CN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小黄鸭要切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水果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</a:t>
            </a:r>
            <a:r>
              <a:rPr lang="zh-CN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对它说了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什么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？</a:t>
            </a:r>
            <a:endParaRPr lang="zh-CN" altLang="zh-CN" sz="2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2.</a:t>
            </a:r>
            <a:r>
              <a:rPr lang="zh-CN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刚出炉的蛋糕小朋友能直接去拿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吗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？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为什么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？</a:t>
            </a:r>
            <a:endParaRPr lang="zh-CN" altLang="zh-CN" sz="2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3.</a:t>
            </a:r>
            <a:r>
              <a:rPr lang="zh-CN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妈妈去接电话的时候，小黄鸭去干嘛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了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？</a:t>
            </a:r>
            <a:endParaRPr lang="zh-CN" altLang="zh-CN" sz="26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4.</a:t>
            </a:r>
            <a:r>
              <a:rPr lang="zh-CN" altLang="zh-CN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小黄鸭为什么会</a:t>
            </a:r>
            <a:r>
              <a:rPr lang="zh-CN" altLang="zh-CN" sz="26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烫伤呢</a:t>
            </a:r>
            <a:r>
              <a:rPr lang="zh-CN" altLang="en-US" sz="2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？</a:t>
            </a: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 descr="想一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1085" y="1443990"/>
            <a:ext cx="1483360" cy="7162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7d4f0df00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35" y="55245"/>
            <a:ext cx="9040495" cy="713676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665855" y="3758565"/>
            <a:ext cx="455422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</a:t>
            </a:r>
            <a:r>
              <a:rPr lang="zh-CN" altLang="zh-CN" sz="24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里有那么多的危险，小朋友们千万不要在厨房里玩，也不要随意碰触厨房里的</a:t>
            </a:r>
            <a:r>
              <a:rPr lang="zh-CN" altLang="zh-CN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东西哦</a:t>
            </a:r>
            <a:r>
              <a:rPr lang="zh-CN" altLang="en-US" sz="2400" b="1" dirty="0" smtClean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400" b="1" dirty="0" smtClean="0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225550" y="3686810"/>
            <a:ext cx="2512060" cy="175323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>
              <a:lnSpc>
                <a:spcPct val="150000"/>
              </a:lnSpc>
            </a:pPr>
            <a:r>
              <a:rPr lang="zh-CN" alt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小朋友们</a:t>
            </a:r>
            <a:endParaRPr lang="en-US" altLang="zh-CN" sz="3600" b="1" cap="none" spc="0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zh-CN" alt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要记住哦：</a:t>
            </a:r>
            <a:endParaRPr lang="zh-CN" altLang="en-US" sz="36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安全小结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55" y="55245"/>
            <a:ext cx="2181225" cy="809625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544494" y="565107"/>
            <a:ext cx="622808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《</a:t>
            </a:r>
            <a:r>
              <a:rPr lang="zh-CN" altLang="en-US" sz="2800" b="1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安全问题之为什么不能随便进厨房</a:t>
            </a:r>
            <a:r>
              <a:rPr lang="en-US" altLang="zh-CN" sz="28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》</a:t>
            </a:r>
            <a:endParaRPr lang="en-US" altLang="zh-CN" sz="28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47815" y="6536690"/>
            <a:ext cx="2484120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注：视频需联网播放观看</a:t>
            </a:r>
            <a:endParaRPr lang="zh-CN" altLang="en-US" sz="16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197149" y="5837979"/>
            <a:ext cx="75608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  <a:hlinkClick r:id="rId1"/>
              </a:rPr>
              <a:t>http://</a:t>
            </a:r>
            <a:r>
              <a:rPr lang="en-US" altLang="zh-CN" sz="20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  <a:hlinkClick r:id="rId1"/>
              </a:rPr>
              <a:t>www.iqiyi.com/edu/20121225/8ae86c9b21753175.html</a:t>
            </a:r>
            <a:endParaRPr lang="zh-CN" altLang="en-US" sz="20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>
            <a:hlinkClick r:id="rId2" tooltip=""/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9845" y="1275715"/>
            <a:ext cx="6729095" cy="442912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  <a:headEnd/>
            <a:tailEnd/>
          </a:ln>
          <a:effectLst>
            <a:innerShdw blurRad="76200">
              <a:srgbClr val="000000"/>
            </a:innerShdw>
          </a:effectLst>
        </p:spPr>
      </p:pic>
      <p:pic>
        <p:nvPicPr>
          <p:cNvPr id="8" name="图片 7">
            <a:hlinkClick r:id="rId1"/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845" y="4885055"/>
            <a:ext cx="819785" cy="819785"/>
          </a:xfrm>
          <a:prstGeom prst="rect">
            <a:avLst/>
          </a:prstGeom>
        </p:spPr>
      </p:pic>
      <p:pic>
        <p:nvPicPr>
          <p:cNvPr id="6" name="图片 5" descr="视频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95" y="29845"/>
            <a:ext cx="1319530" cy="7861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90" y="36195"/>
            <a:ext cx="2073910" cy="20193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765" y="2228215"/>
            <a:ext cx="4352925" cy="38709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15155" y="2227580"/>
            <a:ext cx="4728845" cy="39350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圆角矩形 6"/>
          <p:cNvSpPr/>
          <p:nvPr/>
        </p:nvSpPr>
        <p:spPr>
          <a:xfrm>
            <a:off x="2338705" y="609600"/>
            <a:ext cx="6616700" cy="126936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lnSpc>
                <a:spcPct val="150000"/>
              </a:lnSpc>
            </a:pP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厨房里会经常使用煤气，煤气一旦泄露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就会使家里的人中毒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或者引起爆炸和火灾。</a:t>
            </a:r>
            <a:endParaRPr lang="zh-CN" alt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photocdn.sohu.com/20120221/Img335377921.jpg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05" y="3010535"/>
            <a:ext cx="4161790" cy="33204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470" y="788670"/>
            <a:ext cx="2088515" cy="156718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09465" y="716915"/>
            <a:ext cx="2326005" cy="176339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130" y="3011170"/>
            <a:ext cx="4702810" cy="32639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圆角矩形 7"/>
          <p:cNvSpPr/>
          <p:nvPr/>
        </p:nvSpPr>
        <p:spPr>
          <a:xfrm>
            <a:off x="109220" y="836295"/>
            <a:ext cx="4373245" cy="143827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厨房空间较小，如果在厨房里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打闹</a:t>
            </a:r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，容易摔跤，发生意外。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335530"/>
            <a:ext cx="2172335" cy="165798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8990" y="2276475"/>
            <a:ext cx="1831975" cy="148717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168" y="4893004"/>
            <a:ext cx="2102546" cy="196499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95" y="4711065"/>
            <a:ext cx="2296795" cy="19970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79980" y="2910205"/>
            <a:ext cx="4779010" cy="31203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圆角矩形 3"/>
          <p:cNvSpPr/>
          <p:nvPr/>
        </p:nvSpPr>
        <p:spPr>
          <a:xfrm>
            <a:off x="579120" y="429260"/>
            <a:ext cx="2780665" cy="161290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切菜板很重，掉下来会砸到</a:t>
            </a:r>
            <a:r>
              <a:rPr lang="zh-CN" altLang="zh-CN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脚</a:t>
            </a: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597910" y="429260"/>
            <a:ext cx="4931410" cy="161353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切菜刀很锋利又很笨重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一旦割到手或掉到地上砸到脚都会导致受伤</a:t>
            </a:r>
            <a:r>
              <a:rPr lang="zh-CN" altLang="en-US" sz="2200" b="1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11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5501" y="1817293"/>
            <a:ext cx="3377396" cy="219787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155575" y="2624455"/>
            <a:ext cx="4048760" cy="4180205"/>
          </a:xfrm>
          <a:prstGeom prst="rect">
            <a:avLst/>
          </a:prstGeom>
        </p:spPr>
      </p:pic>
      <p:sp>
        <p:nvSpPr>
          <p:cNvPr id="5" name="圆角矩形 4"/>
          <p:cNvSpPr/>
          <p:nvPr/>
        </p:nvSpPr>
        <p:spPr>
          <a:xfrm>
            <a:off x="2555875" y="287020"/>
            <a:ext cx="6478905" cy="1489710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不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要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登高到碗橱里去取东西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如果碰倒碗盆等东西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劈头盖脸地砸下来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容易被砸伤。</a:t>
            </a:r>
            <a:endParaRPr lang="zh-CN" altLang="en-US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-1"/>
            <a:ext cx="2376264" cy="250992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03875" y="4086860"/>
            <a:ext cx="3376930" cy="2717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1487" y="3423822"/>
            <a:ext cx="1501899" cy="166877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50">
        <p:cover dir="u"/>
      </p:transition>
    </mc:Choice>
    <mc:Fallback>
      <p:transition spd="med">
        <p:cover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13798">
            <a:off x="4587875" y="3020707"/>
            <a:ext cx="4362901" cy="30871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30" name="Picture 6" descr="http://www.67gu.com/pic.asp?url=http://119.china.com.cn/xfwh/images/attachement/jpg/site1/20091029/00105ce77f8a0c53490c01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370" y="239163"/>
            <a:ext cx="2834285" cy="2410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www.hb.xinhuanet.com/2013-10/30/117930314_11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5018">
            <a:off x="163195" y="2975610"/>
            <a:ext cx="4126230" cy="30327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7465" y="239320"/>
            <a:ext cx="2343560" cy="2265674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2381250" y="544195"/>
            <a:ext cx="3905250" cy="181292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大人做菜的时候，不能像小馋猫似的凑过去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r>
              <a:rPr lang="zh-CN" altLang="zh-CN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以免锅里的油飞溅出来被油烫伤</a:t>
            </a:r>
            <a:r>
              <a:rPr lang="zh-CN" altLang="en-US" sz="22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zh-CN" sz="22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2540"/>
            <a:ext cx="9144000" cy="68554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040543" y="2500005"/>
            <a:ext cx="5274586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根据今天所学的知识，我们一起来判断下面小朋友的做法对不对：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 descr="安全对错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540"/>
            <a:ext cx="2181225" cy="800100"/>
          </a:xfrm>
          <a:prstGeom prst="rect">
            <a:avLst/>
          </a:prstGeom>
        </p:spPr>
      </p:pic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不在厨房玩-色7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332740" y="1011555"/>
            <a:ext cx="8284210" cy="5843905"/>
          </a:xfrm>
          <a:prstGeom prst="rect">
            <a:avLst/>
          </a:prstGeom>
        </p:spPr>
      </p:pic>
      <p:sp>
        <p:nvSpPr>
          <p:cNvPr id="4" name="圆角矩形 3"/>
          <p:cNvSpPr/>
          <p:nvPr/>
        </p:nvSpPr>
        <p:spPr>
          <a:xfrm>
            <a:off x="538480" y="332740"/>
            <a:ext cx="8063865" cy="95059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安安发现厨房里的水烧开了告诉大人，请大人来把火关掉</a:t>
            </a:r>
            <a:r>
              <a:rPr lang="zh-CN" altLang="en-US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68674" y="3277729"/>
            <a:ext cx="1576705" cy="31692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√</a:t>
            </a:r>
            <a:endParaRPr lang="zh-CN" altLang="en-US" sz="20000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不在厨房玩-色8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4130" y="666115"/>
            <a:ext cx="9060815" cy="622046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332990" y="314960"/>
            <a:ext cx="4248785" cy="74231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妮妮登高到碗橱里去取东西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69930" y="3839894"/>
            <a:ext cx="1689448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20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不在厨房玩-色9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251460" y="701675"/>
            <a:ext cx="8660130" cy="6119495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2349500" y="323850"/>
            <a:ext cx="4445000" cy="744855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24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全全和小伙伴在厨房里打闹</a:t>
            </a:r>
            <a:endParaRPr lang="zh-CN" altLang="en-US" sz="24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951820" y="3568114"/>
            <a:ext cx="1689448" cy="3169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×</a:t>
            </a:r>
            <a:endParaRPr lang="zh-CN" altLang="en-US" sz="20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6"/>
          <p:cNvSpPr/>
          <p:nvPr/>
        </p:nvSpPr>
        <p:spPr>
          <a:xfrm>
            <a:off x="107504" y="51387"/>
            <a:ext cx="1728192" cy="1073357"/>
          </a:xfrm>
          <a:prstGeom prst="cloudCallout">
            <a:avLst>
              <a:gd name="adj1" fmla="val -20023"/>
              <a:gd name="adj2" fmla="val 88647"/>
            </a:avLst>
          </a:prstGeom>
          <a:solidFill>
            <a:schemeClr val="accent5">
              <a:lumMod val="40000"/>
              <a:lumOff val="60000"/>
            </a:schemeClr>
          </a:solidFill>
          <a:ln w="9525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ea typeface="+mn-ea"/>
              </a:defRPr>
            </a:lvl5pPr>
          </a:lstStyle>
          <a:p>
            <a:pPr marL="0" indent="0" algn="ctr" eaLnBrk="1" hangingPunct="1">
              <a:spcBef>
                <a:spcPct val="0"/>
              </a:spcBef>
              <a:buFontTx/>
              <a:buNone/>
              <a:defRPr/>
            </a:pPr>
            <a:endParaRPr lang="zh-CN" altLang="zh-CN" sz="18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3329940" y="915670"/>
            <a:ext cx="27940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厨房里的危险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3"/>
          <p:cNvSpPr txBox="1"/>
          <p:nvPr/>
        </p:nvSpPr>
        <p:spPr>
          <a:xfrm>
            <a:off x="107315" y="2066925"/>
            <a:ext cx="4541520" cy="3322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活动说明：</a:t>
            </a:r>
            <a:endParaRPr lang="en-US" altLang="zh-CN" sz="2000" b="1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老师和助教共同带领小朋友到幼儿园的厨房里参观；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组织小朋友指一指、认一认厨房里哪些物品比较危险，说一说其可能带来的伤害；必要时，教师进行强调补充。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245770" y="381955"/>
            <a:ext cx="151216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实地参观</a:t>
            </a:r>
            <a:endParaRPr lang="zh-CN" altLang="en-US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00245" y="2210435"/>
            <a:ext cx="4575175" cy="34499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" y="2602"/>
            <a:ext cx="9135912" cy="687196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89235" y="2716865"/>
            <a:ext cx="2664296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厨房有电还有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火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endParaRPr lang="zh-CN" altLang="zh-CN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开水碰翻不好</a:t>
            </a:r>
            <a:r>
              <a:rPr lang="zh-CN" altLang="zh-CN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躲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zh-CN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地方虽小不能</a:t>
            </a:r>
            <a:r>
              <a:rPr lang="zh-CN" altLang="zh-CN" sz="2400" b="1" dirty="0" smtClean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玩</a:t>
            </a:r>
            <a:r>
              <a:rPr lang="zh-CN" altLang="en-US" sz="24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</a:t>
            </a:r>
            <a:endParaRPr lang="zh-CN" altLang="zh-CN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危险事情不能</a:t>
            </a:r>
            <a:r>
              <a:rPr lang="zh-CN" altLang="zh-CN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做</a:t>
            </a:r>
            <a:r>
              <a:rPr lang="zh-CN" altLang="en-US" sz="2400" b="1" dirty="0">
                <a:solidFill>
                  <a:srgbClr val="FF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zh-CN" sz="2400" b="1" dirty="0">
              <a:solidFill>
                <a:srgbClr val="FF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zh-CN" altLang="en-US" sz="2400" b="1" dirty="0">
              <a:solidFill>
                <a:schemeClr val="accent6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4" name="图片 3" descr="安全儿歌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95" y="74295"/>
            <a:ext cx="2375535" cy="87122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ttp://pic22.nipic.com/20120722/6608733_143711494000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0480"/>
            <a:ext cx="9135745" cy="6870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23229" y="2874161"/>
            <a:ext cx="3744416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学了这一课后，小朋友们要记住啦，千万不要在厨房里玩耍哦！</a:t>
            </a:r>
            <a:endParaRPr lang="zh-CN" altLang="en-US" sz="2800" b="1" dirty="0">
              <a:solidFill>
                <a:srgbClr val="00206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1" y="2686999"/>
            <a:ext cx="1694025" cy="1987686"/>
          </a:xfrm>
          <a:prstGeom prst="rect">
            <a:avLst/>
          </a:prstGeom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同侧圆角矩形 14"/>
          <p:cNvSpPr/>
          <p:nvPr/>
        </p:nvSpPr>
        <p:spPr>
          <a:xfrm>
            <a:off x="-38100" y="1478915"/>
            <a:ext cx="9230360" cy="4900769"/>
          </a:xfrm>
          <a:prstGeom prst="round2Same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1.小朋友独自在家时，不能私自打开煤气烧水。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2.小豆看见妈妈在炸肉丸，觉得很好玩，于是趁妈妈不注意，拿起碗里的肉丸就扔进了油锅里。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.小强独自在家，想从冰箱里拿饮料喝，于是搬来凳子踩在上面打开冰箱拿东西。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.妈妈在做菜的时候，笑笑像个小馋猫一样凑过去，想看看妈妈做了什么可口的饭菜。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.厨房的刀很锋利，小朋友不可以拿来削苹果。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A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.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对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       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B.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 错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977380" y="6353175"/>
            <a:ext cx="260604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参考答案：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</a:rPr>
              <a:t>1.A  2.B  3.B  4.B  5.A</a:t>
            </a:r>
            <a:endParaRPr lang="en-US" altLang="zh-CN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随堂测评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2540"/>
            <a:ext cx="2273300" cy="15532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不在厨房玩di.jpg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480514" y="4519939"/>
            <a:ext cx="4183380" cy="92202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r>
              <a:rPr lang="zh-CN" altLang="en-US" sz="5400" b="1" dirty="0">
                <a:ln w="11430"/>
                <a:solidFill>
                  <a:srgbClr val="FF0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谢 谢 观 看！</a:t>
            </a:r>
            <a:endParaRPr lang="zh-CN" altLang="en-US" sz="5400" b="1" dirty="0">
              <a:ln w="11430"/>
              <a:solidFill>
                <a:srgbClr val="FF0000"/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6858016" y="1"/>
            <a:ext cx="2214578" cy="3077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《幼儿安全》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·不在厨房玩</a:t>
            </a:r>
            <a:endParaRPr lang="zh-CN" alt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1272</Words>
  <Application>WPS 演示</Application>
  <PresentationFormat>全屏显示(4:3)</PresentationFormat>
  <Paragraphs>111</Paragraphs>
  <Slides>28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28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Arial Unicode MS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LSH</dc:creator>
  <cp:lastModifiedBy>Doris</cp:lastModifiedBy>
  <cp:revision>145</cp:revision>
  <dcterms:created xsi:type="dcterms:W3CDTF">2014-08-11T07:21:00Z</dcterms:created>
  <dcterms:modified xsi:type="dcterms:W3CDTF">2017-09-27T09:54:33Z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