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256" r:id="rId2"/>
    <p:sldId id="258" r:id="rId3"/>
    <p:sldId id="259" r:id="rId4"/>
    <p:sldId id="261" r:id="rId5"/>
    <p:sldId id="262" r:id="rId6"/>
    <p:sldId id="257" r:id="rId7"/>
    <p:sldId id="263" r:id="rId8"/>
    <p:sldId id="264" r:id="rId9"/>
    <p:sldId id="265" r:id="rId10"/>
    <p:sldId id="266" r:id="rId11"/>
    <p:sldId id="267" r:id="rId12"/>
    <p:sldId id="260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318" r:id="rId33"/>
    <p:sldId id="319" r:id="rId34"/>
    <p:sldId id="320" r:id="rId35"/>
    <p:sldId id="321" r:id="rId36"/>
    <p:sldId id="322" r:id="rId37"/>
    <p:sldId id="288" r:id="rId38"/>
    <p:sldId id="302" r:id="rId39"/>
    <p:sldId id="304" r:id="rId40"/>
    <p:sldId id="305" r:id="rId41"/>
    <p:sldId id="317" r:id="rId42"/>
    <p:sldId id="306" r:id="rId43"/>
    <p:sldId id="307" r:id="rId44"/>
    <p:sldId id="311" r:id="rId45"/>
    <p:sldId id="289" r:id="rId46"/>
    <p:sldId id="290" r:id="rId47"/>
    <p:sldId id="291" r:id="rId48"/>
    <p:sldId id="292" r:id="rId49"/>
    <p:sldId id="293" r:id="rId50"/>
    <p:sldId id="294" r:id="rId51"/>
    <p:sldId id="295" r:id="rId52"/>
    <p:sldId id="297" r:id="rId53"/>
    <p:sldId id="298" r:id="rId54"/>
    <p:sldId id="299" r:id="rId55"/>
    <p:sldId id="300" r:id="rId56"/>
    <p:sldId id="301" r:id="rId57"/>
    <p:sldId id="310" r:id="rId58"/>
    <p:sldId id="309" r:id="rId5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00"/>
    <a:srgbClr val="6699FF"/>
    <a:srgbClr val="0000CC"/>
    <a:srgbClr val="006600"/>
    <a:srgbClr val="CC6600"/>
    <a:srgbClr val="9966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19196B-DCAB-42C4-B599-962B9A245A0B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310A382-A0B9-4C78-8E95-425575BC53BB}">
      <dgm:prSet phldrT="[文本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1</a:t>
          </a:r>
          <a:endParaRPr lang="zh-CN" altLang="en-US" dirty="0"/>
        </a:p>
      </dgm:t>
    </dgm:pt>
    <dgm:pt modelId="{B77517E0-ADB6-4C86-B524-607405DB4E0C}" type="parTrans" cxnId="{E6197120-7956-4ED8-B6D4-18D5C31919B7}">
      <dgm:prSet/>
      <dgm:spPr/>
      <dgm:t>
        <a:bodyPr/>
        <a:lstStyle/>
        <a:p>
          <a:endParaRPr lang="zh-CN" altLang="en-US"/>
        </a:p>
      </dgm:t>
    </dgm:pt>
    <dgm:pt modelId="{15A4DA81-838C-4E21-840E-205821C56F93}" type="sibTrans" cxnId="{E6197120-7956-4ED8-B6D4-18D5C31919B7}">
      <dgm:prSet/>
      <dgm:spPr/>
      <dgm:t>
        <a:bodyPr/>
        <a:lstStyle/>
        <a:p>
          <a:endParaRPr lang="zh-CN" altLang="en-US"/>
        </a:p>
      </dgm:t>
    </dgm:pt>
    <dgm:pt modelId="{224DEC42-16F4-409F-907B-79B276192C89}">
      <dgm:prSet phldrT="[文本]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b="1" dirty="0" smtClean="0"/>
            <a:t>    培育豆芽</a:t>
          </a:r>
          <a:endParaRPr lang="zh-CN" altLang="en-US" b="1" dirty="0"/>
        </a:p>
      </dgm:t>
    </dgm:pt>
    <dgm:pt modelId="{20C50E12-2546-46A2-A279-DB655EDAE835}" type="parTrans" cxnId="{8C1E87A1-F2F1-46F7-83E5-8DAABCA2638E}">
      <dgm:prSet/>
      <dgm:spPr/>
      <dgm:t>
        <a:bodyPr/>
        <a:lstStyle/>
        <a:p>
          <a:endParaRPr lang="zh-CN" altLang="en-US"/>
        </a:p>
      </dgm:t>
    </dgm:pt>
    <dgm:pt modelId="{4076D243-634D-4911-BE40-9D37F68E8219}" type="sibTrans" cxnId="{8C1E87A1-F2F1-46F7-83E5-8DAABCA2638E}">
      <dgm:prSet/>
      <dgm:spPr/>
      <dgm:t>
        <a:bodyPr/>
        <a:lstStyle/>
        <a:p>
          <a:endParaRPr lang="zh-CN" altLang="en-US"/>
        </a:p>
      </dgm:t>
    </dgm:pt>
    <dgm:pt modelId="{D79D3D06-0ACC-40F5-87D3-0CFCCEFF03BA}">
      <dgm:prSet phldrT="[文本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2</a:t>
          </a:r>
          <a:endParaRPr lang="zh-CN" altLang="en-US" dirty="0"/>
        </a:p>
      </dgm:t>
    </dgm:pt>
    <dgm:pt modelId="{B71018BE-393E-4884-83CE-8A7B3202A4B9}" type="parTrans" cxnId="{07FED1D4-16B8-4E4F-AC96-415455A1BC40}">
      <dgm:prSet/>
      <dgm:spPr/>
      <dgm:t>
        <a:bodyPr/>
        <a:lstStyle/>
        <a:p>
          <a:endParaRPr lang="zh-CN" altLang="en-US"/>
        </a:p>
      </dgm:t>
    </dgm:pt>
    <dgm:pt modelId="{4A84CA98-8A07-461C-A121-4E540359942D}" type="sibTrans" cxnId="{07FED1D4-16B8-4E4F-AC96-415455A1BC40}">
      <dgm:prSet/>
      <dgm:spPr/>
      <dgm:t>
        <a:bodyPr/>
        <a:lstStyle/>
        <a:p>
          <a:endParaRPr lang="zh-CN" altLang="en-US"/>
        </a:p>
      </dgm:t>
    </dgm:pt>
    <dgm:pt modelId="{F9446737-F8BC-42B0-A844-0B846DA1897D}">
      <dgm:prSet phldrT="[文本]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b="1" dirty="0" smtClean="0"/>
            <a:t>    观察豆芽</a:t>
          </a:r>
          <a:endParaRPr lang="zh-CN" altLang="en-US" b="1" dirty="0"/>
        </a:p>
      </dgm:t>
    </dgm:pt>
    <dgm:pt modelId="{1007697D-FADF-4CC9-B96B-B5772659D514}" type="parTrans" cxnId="{8C604242-59C7-4E0B-89EB-2352FA9F5809}">
      <dgm:prSet/>
      <dgm:spPr/>
      <dgm:t>
        <a:bodyPr/>
        <a:lstStyle/>
        <a:p>
          <a:endParaRPr lang="zh-CN" altLang="en-US"/>
        </a:p>
      </dgm:t>
    </dgm:pt>
    <dgm:pt modelId="{5B596DBC-B4E1-4C78-8DA8-2A2033C9FF97}" type="sibTrans" cxnId="{8C604242-59C7-4E0B-89EB-2352FA9F5809}">
      <dgm:prSet/>
      <dgm:spPr/>
      <dgm:t>
        <a:bodyPr/>
        <a:lstStyle/>
        <a:p>
          <a:endParaRPr lang="zh-CN" altLang="en-US"/>
        </a:p>
      </dgm:t>
    </dgm:pt>
    <dgm:pt modelId="{2E79F781-D8A1-4B0A-9D62-F5BD8C61BC18}">
      <dgm:prSet phldrT="[文本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3</a:t>
          </a:r>
          <a:endParaRPr lang="zh-CN" altLang="en-US" dirty="0"/>
        </a:p>
      </dgm:t>
    </dgm:pt>
    <dgm:pt modelId="{7E995A32-F514-4F04-8EF1-B9DC2A59B161}" type="parTrans" cxnId="{BCB3EFCA-FECC-4725-99EA-B2E1B85BF715}">
      <dgm:prSet/>
      <dgm:spPr/>
      <dgm:t>
        <a:bodyPr/>
        <a:lstStyle/>
        <a:p>
          <a:endParaRPr lang="zh-CN" altLang="en-US"/>
        </a:p>
      </dgm:t>
    </dgm:pt>
    <dgm:pt modelId="{6C3FE610-84DD-43A0-9886-0C25E2DE056B}" type="sibTrans" cxnId="{BCB3EFCA-FECC-4725-99EA-B2E1B85BF715}">
      <dgm:prSet/>
      <dgm:spPr/>
      <dgm:t>
        <a:bodyPr/>
        <a:lstStyle/>
        <a:p>
          <a:endParaRPr lang="zh-CN" altLang="en-US"/>
        </a:p>
      </dgm:t>
    </dgm:pt>
    <dgm:pt modelId="{C095E6E5-946E-477B-BFE0-1B849410526B}">
      <dgm:prSet phldrT="[文本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dirty="0" smtClean="0"/>
            <a:t>    </a:t>
          </a:r>
          <a:r>
            <a:rPr lang="zh-CN" altLang="en-US" b="1" dirty="0" smtClean="0"/>
            <a:t>品尝豆芽</a:t>
          </a:r>
          <a:endParaRPr lang="zh-CN" altLang="en-US" b="1" dirty="0"/>
        </a:p>
      </dgm:t>
    </dgm:pt>
    <dgm:pt modelId="{5BBD9753-3160-4DB3-A2D0-EDE1C8A9D23F}" type="parTrans" cxnId="{5F1C4ED2-52F3-4FC1-8C89-46CF465758AB}">
      <dgm:prSet/>
      <dgm:spPr/>
      <dgm:t>
        <a:bodyPr/>
        <a:lstStyle/>
        <a:p>
          <a:endParaRPr lang="zh-CN" altLang="en-US"/>
        </a:p>
      </dgm:t>
    </dgm:pt>
    <dgm:pt modelId="{6AC90599-733A-4ED4-98C0-E0AE6D0B51FF}" type="sibTrans" cxnId="{5F1C4ED2-52F3-4FC1-8C89-46CF465758AB}">
      <dgm:prSet/>
      <dgm:spPr/>
      <dgm:t>
        <a:bodyPr/>
        <a:lstStyle/>
        <a:p>
          <a:endParaRPr lang="zh-CN" altLang="en-US"/>
        </a:p>
      </dgm:t>
    </dgm:pt>
    <dgm:pt modelId="{868AE869-2789-4506-9221-634BA5DDB486}" type="pres">
      <dgm:prSet presAssocID="{DB19196B-DCAB-42C4-B599-962B9A245A0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5E41AE4-03A9-4307-A098-33EECC96F795}" type="pres">
      <dgm:prSet presAssocID="{0310A382-A0B9-4C78-8E95-425575BC53BB}" presName="composite" presStyleCnt="0"/>
      <dgm:spPr/>
    </dgm:pt>
    <dgm:pt modelId="{07D24284-643F-43A5-AF17-4E3768F6FBD6}" type="pres">
      <dgm:prSet presAssocID="{0310A382-A0B9-4C78-8E95-425575BC53B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BE18C3-FAC6-4A94-820E-306D8F39D5B4}" type="pres">
      <dgm:prSet presAssocID="{0310A382-A0B9-4C78-8E95-425575BC53B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1C9AD6-F483-404F-A9CB-764B331CA8F5}" type="pres">
      <dgm:prSet presAssocID="{15A4DA81-838C-4E21-840E-205821C56F93}" presName="sp" presStyleCnt="0"/>
      <dgm:spPr/>
    </dgm:pt>
    <dgm:pt modelId="{19AE30A6-257D-4E1A-B19B-873A362375F3}" type="pres">
      <dgm:prSet presAssocID="{D79D3D06-0ACC-40F5-87D3-0CFCCEFF03BA}" presName="composite" presStyleCnt="0"/>
      <dgm:spPr/>
    </dgm:pt>
    <dgm:pt modelId="{4FB200A1-CDB7-4089-8747-66E323492AD3}" type="pres">
      <dgm:prSet presAssocID="{D79D3D06-0ACC-40F5-87D3-0CFCCEFF03B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DB6011-3542-41CD-A671-4A7EBC2E99EC}" type="pres">
      <dgm:prSet presAssocID="{D79D3D06-0ACC-40F5-87D3-0CFCCEFF03B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D87690-E092-40D4-B46A-9C5F26999375}" type="pres">
      <dgm:prSet presAssocID="{4A84CA98-8A07-461C-A121-4E540359942D}" presName="sp" presStyleCnt="0"/>
      <dgm:spPr/>
    </dgm:pt>
    <dgm:pt modelId="{8F952F48-CE98-4215-9E6D-A603C9612DED}" type="pres">
      <dgm:prSet presAssocID="{2E79F781-D8A1-4B0A-9D62-F5BD8C61BC18}" presName="composite" presStyleCnt="0"/>
      <dgm:spPr/>
    </dgm:pt>
    <dgm:pt modelId="{9C12D9B8-E667-42B7-B921-9DAA229AB872}" type="pres">
      <dgm:prSet presAssocID="{2E79F781-D8A1-4B0A-9D62-F5BD8C61BC1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A054AD-2B58-4F3A-A0ED-AC9B8F62D609}" type="pres">
      <dgm:prSet presAssocID="{2E79F781-D8A1-4B0A-9D62-F5BD8C61BC1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7FED1D4-16B8-4E4F-AC96-415455A1BC40}" srcId="{DB19196B-DCAB-42C4-B599-962B9A245A0B}" destId="{D79D3D06-0ACC-40F5-87D3-0CFCCEFF03BA}" srcOrd="1" destOrd="0" parTransId="{B71018BE-393E-4884-83CE-8A7B3202A4B9}" sibTransId="{4A84CA98-8A07-461C-A121-4E540359942D}"/>
    <dgm:cxn modelId="{BD697964-3A36-4E21-9FED-40BAE107D915}" type="presOf" srcId="{D79D3D06-0ACC-40F5-87D3-0CFCCEFF03BA}" destId="{4FB200A1-CDB7-4089-8747-66E323492AD3}" srcOrd="0" destOrd="0" presId="urn:microsoft.com/office/officeart/2005/8/layout/chevron2"/>
    <dgm:cxn modelId="{1D6723A9-681E-4392-8AB7-90E5A76BFCE6}" type="presOf" srcId="{F9446737-F8BC-42B0-A844-0B846DA1897D}" destId="{F6DB6011-3542-41CD-A671-4A7EBC2E99EC}" srcOrd="0" destOrd="0" presId="urn:microsoft.com/office/officeart/2005/8/layout/chevron2"/>
    <dgm:cxn modelId="{499C235E-D6CB-4D76-A1F7-8A749B3B9033}" type="presOf" srcId="{2E79F781-D8A1-4B0A-9D62-F5BD8C61BC18}" destId="{9C12D9B8-E667-42B7-B921-9DAA229AB872}" srcOrd="0" destOrd="0" presId="urn:microsoft.com/office/officeart/2005/8/layout/chevron2"/>
    <dgm:cxn modelId="{8C604242-59C7-4E0B-89EB-2352FA9F5809}" srcId="{D79D3D06-0ACC-40F5-87D3-0CFCCEFF03BA}" destId="{F9446737-F8BC-42B0-A844-0B846DA1897D}" srcOrd="0" destOrd="0" parTransId="{1007697D-FADF-4CC9-B96B-B5772659D514}" sibTransId="{5B596DBC-B4E1-4C78-8DA8-2A2033C9FF97}"/>
    <dgm:cxn modelId="{9F9EC0FC-22E9-4E6C-9D76-719FB3937CAB}" type="presOf" srcId="{C095E6E5-946E-477B-BFE0-1B849410526B}" destId="{C5A054AD-2B58-4F3A-A0ED-AC9B8F62D609}" srcOrd="0" destOrd="0" presId="urn:microsoft.com/office/officeart/2005/8/layout/chevron2"/>
    <dgm:cxn modelId="{81F3A521-3D07-4BAD-B831-51AB4FD0440E}" type="presOf" srcId="{0310A382-A0B9-4C78-8E95-425575BC53BB}" destId="{07D24284-643F-43A5-AF17-4E3768F6FBD6}" srcOrd="0" destOrd="0" presId="urn:microsoft.com/office/officeart/2005/8/layout/chevron2"/>
    <dgm:cxn modelId="{CDFA082F-B099-4C69-812D-7178D22EAB1F}" type="presOf" srcId="{DB19196B-DCAB-42C4-B599-962B9A245A0B}" destId="{868AE869-2789-4506-9221-634BA5DDB486}" srcOrd="0" destOrd="0" presId="urn:microsoft.com/office/officeart/2005/8/layout/chevron2"/>
    <dgm:cxn modelId="{8C1E87A1-F2F1-46F7-83E5-8DAABCA2638E}" srcId="{0310A382-A0B9-4C78-8E95-425575BC53BB}" destId="{224DEC42-16F4-409F-907B-79B276192C89}" srcOrd="0" destOrd="0" parTransId="{20C50E12-2546-46A2-A279-DB655EDAE835}" sibTransId="{4076D243-634D-4911-BE40-9D37F68E8219}"/>
    <dgm:cxn modelId="{BCB3EFCA-FECC-4725-99EA-B2E1B85BF715}" srcId="{DB19196B-DCAB-42C4-B599-962B9A245A0B}" destId="{2E79F781-D8A1-4B0A-9D62-F5BD8C61BC18}" srcOrd="2" destOrd="0" parTransId="{7E995A32-F514-4F04-8EF1-B9DC2A59B161}" sibTransId="{6C3FE610-84DD-43A0-9886-0C25E2DE056B}"/>
    <dgm:cxn modelId="{5F1C4ED2-52F3-4FC1-8C89-46CF465758AB}" srcId="{2E79F781-D8A1-4B0A-9D62-F5BD8C61BC18}" destId="{C095E6E5-946E-477B-BFE0-1B849410526B}" srcOrd="0" destOrd="0" parTransId="{5BBD9753-3160-4DB3-A2D0-EDE1C8A9D23F}" sibTransId="{6AC90599-733A-4ED4-98C0-E0AE6D0B51FF}"/>
    <dgm:cxn modelId="{A9AC3EFF-9ACE-4D90-912B-D410178ABD0C}" type="presOf" srcId="{224DEC42-16F4-409F-907B-79B276192C89}" destId="{68BE18C3-FAC6-4A94-820E-306D8F39D5B4}" srcOrd="0" destOrd="0" presId="urn:microsoft.com/office/officeart/2005/8/layout/chevron2"/>
    <dgm:cxn modelId="{E6197120-7956-4ED8-B6D4-18D5C31919B7}" srcId="{DB19196B-DCAB-42C4-B599-962B9A245A0B}" destId="{0310A382-A0B9-4C78-8E95-425575BC53BB}" srcOrd="0" destOrd="0" parTransId="{B77517E0-ADB6-4C86-B524-607405DB4E0C}" sibTransId="{15A4DA81-838C-4E21-840E-205821C56F93}"/>
    <dgm:cxn modelId="{2E548D07-C43F-4062-A373-486FB71EA4C4}" type="presParOf" srcId="{868AE869-2789-4506-9221-634BA5DDB486}" destId="{55E41AE4-03A9-4307-A098-33EECC96F795}" srcOrd="0" destOrd="0" presId="urn:microsoft.com/office/officeart/2005/8/layout/chevron2"/>
    <dgm:cxn modelId="{321F4227-521B-43F8-8439-871DB9B338A4}" type="presParOf" srcId="{55E41AE4-03A9-4307-A098-33EECC96F795}" destId="{07D24284-643F-43A5-AF17-4E3768F6FBD6}" srcOrd="0" destOrd="0" presId="urn:microsoft.com/office/officeart/2005/8/layout/chevron2"/>
    <dgm:cxn modelId="{48E91F72-C02B-4C48-8DC4-4AA048E0685D}" type="presParOf" srcId="{55E41AE4-03A9-4307-A098-33EECC96F795}" destId="{68BE18C3-FAC6-4A94-820E-306D8F39D5B4}" srcOrd="1" destOrd="0" presId="urn:microsoft.com/office/officeart/2005/8/layout/chevron2"/>
    <dgm:cxn modelId="{A75272F6-F3C9-4D63-AE8A-CEBB41247D1C}" type="presParOf" srcId="{868AE869-2789-4506-9221-634BA5DDB486}" destId="{081C9AD6-F483-404F-A9CB-764B331CA8F5}" srcOrd="1" destOrd="0" presId="urn:microsoft.com/office/officeart/2005/8/layout/chevron2"/>
    <dgm:cxn modelId="{8BDAD23D-0C65-4C26-AE59-58C799A7C4B9}" type="presParOf" srcId="{868AE869-2789-4506-9221-634BA5DDB486}" destId="{19AE30A6-257D-4E1A-B19B-873A362375F3}" srcOrd="2" destOrd="0" presId="urn:microsoft.com/office/officeart/2005/8/layout/chevron2"/>
    <dgm:cxn modelId="{FB7876C1-3408-4A5A-8C52-2BE2981E0229}" type="presParOf" srcId="{19AE30A6-257D-4E1A-B19B-873A362375F3}" destId="{4FB200A1-CDB7-4089-8747-66E323492AD3}" srcOrd="0" destOrd="0" presId="urn:microsoft.com/office/officeart/2005/8/layout/chevron2"/>
    <dgm:cxn modelId="{2D224224-A4B3-459B-9D1A-8B4080AF3879}" type="presParOf" srcId="{19AE30A6-257D-4E1A-B19B-873A362375F3}" destId="{F6DB6011-3542-41CD-A671-4A7EBC2E99EC}" srcOrd="1" destOrd="0" presId="urn:microsoft.com/office/officeart/2005/8/layout/chevron2"/>
    <dgm:cxn modelId="{5ECE946A-6BA1-41C4-ACBB-C40F6DBEA0C1}" type="presParOf" srcId="{868AE869-2789-4506-9221-634BA5DDB486}" destId="{FAD87690-E092-40D4-B46A-9C5F26999375}" srcOrd="3" destOrd="0" presId="urn:microsoft.com/office/officeart/2005/8/layout/chevron2"/>
    <dgm:cxn modelId="{10C72A83-976F-46DB-8BB4-AA1FC303A22B}" type="presParOf" srcId="{868AE869-2789-4506-9221-634BA5DDB486}" destId="{8F952F48-CE98-4215-9E6D-A603C9612DED}" srcOrd="4" destOrd="0" presId="urn:microsoft.com/office/officeart/2005/8/layout/chevron2"/>
    <dgm:cxn modelId="{DE7A5D69-C33E-49EF-A428-20E288E8166D}" type="presParOf" srcId="{8F952F48-CE98-4215-9E6D-A603C9612DED}" destId="{9C12D9B8-E667-42B7-B921-9DAA229AB872}" srcOrd="0" destOrd="0" presId="urn:microsoft.com/office/officeart/2005/8/layout/chevron2"/>
    <dgm:cxn modelId="{14297379-90FB-48AA-A58B-392170D9D7CE}" type="presParOf" srcId="{8F952F48-CE98-4215-9E6D-A603C9612DED}" destId="{C5A054AD-2B58-4F3A-A0ED-AC9B8F62D609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19196B-DCAB-42C4-B599-962B9A245A0B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310A382-A0B9-4C78-8E95-425575BC53BB}">
      <dgm:prSet phldrT="[文本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1</a:t>
          </a:r>
          <a:endParaRPr lang="zh-CN" altLang="en-US" dirty="0"/>
        </a:p>
      </dgm:t>
    </dgm:pt>
    <dgm:pt modelId="{B77517E0-ADB6-4C86-B524-607405DB4E0C}" type="parTrans" cxnId="{E6197120-7956-4ED8-B6D4-18D5C31919B7}">
      <dgm:prSet/>
      <dgm:spPr/>
      <dgm:t>
        <a:bodyPr/>
        <a:lstStyle/>
        <a:p>
          <a:endParaRPr lang="zh-CN" altLang="en-US"/>
        </a:p>
      </dgm:t>
    </dgm:pt>
    <dgm:pt modelId="{15A4DA81-838C-4E21-840E-205821C56F93}" type="sibTrans" cxnId="{E6197120-7956-4ED8-B6D4-18D5C31919B7}">
      <dgm:prSet/>
      <dgm:spPr/>
      <dgm:t>
        <a:bodyPr/>
        <a:lstStyle/>
        <a:p>
          <a:endParaRPr lang="zh-CN" altLang="en-US"/>
        </a:p>
      </dgm:t>
    </dgm:pt>
    <dgm:pt modelId="{224DEC42-16F4-409F-907B-79B276192C89}">
      <dgm:prSet phldrT="[文本]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b="1" smtClean="0"/>
            <a:t>同学们感兴趣</a:t>
          </a:r>
          <a:r>
            <a:rPr lang="zh-CN" altLang="en-US" b="1" dirty="0" smtClean="0"/>
            <a:t>，家长支持，取得了预期的效果。</a:t>
          </a:r>
          <a:endParaRPr lang="zh-CN" altLang="en-US" b="1" dirty="0"/>
        </a:p>
      </dgm:t>
    </dgm:pt>
    <dgm:pt modelId="{20C50E12-2546-46A2-A279-DB655EDAE835}" type="parTrans" cxnId="{8C1E87A1-F2F1-46F7-83E5-8DAABCA2638E}">
      <dgm:prSet/>
      <dgm:spPr/>
      <dgm:t>
        <a:bodyPr/>
        <a:lstStyle/>
        <a:p>
          <a:endParaRPr lang="zh-CN" altLang="en-US"/>
        </a:p>
      </dgm:t>
    </dgm:pt>
    <dgm:pt modelId="{4076D243-634D-4911-BE40-9D37F68E8219}" type="sibTrans" cxnId="{8C1E87A1-F2F1-46F7-83E5-8DAABCA2638E}">
      <dgm:prSet/>
      <dgm:spPr/>
      <dgm:t>
        <a:bodyPr/>
        <a:lstStyle/>
        <a:p>
          <a:endParaRPr lang="zh-CN" altLang="en-US"/>
        </a:p>
      </dgm:t>
    </dgm:pt>
    <dgm:pt modelId="{D79D3D06-0ACC-40F5-87D3-0CFCCEFF03BA}">
      <dgm:prSet phldrT="[文本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2</a:t>
          </a:r>
          <a:endParaRPr lang="zh-CN" altLang="en-US" dirty="0"/>
        </a:p>
      </dgm:t>
    </dgm:pt>
    <dgm:pt modelId="{B71018BE-393E-4884-83CE-8A7B3202A4B9}" type="parTrans" cxnId="{07FED1D4-16B8-4E4F-AC96-415455A1BC40}">
      <dgm:prSet/>
      <dgm:spPr/>
      <dgm:t>
        <a:bodyPr/>
        <a:lstStyle/>
        <a:p>
          <a:endParaRPr lang="zh-CN" altLang="en-US"/>
        </a:p>
      </dgm:t>
    </dgm:pt>
    <dgm:pt modelId="{4A84CA98-8A07-461C-A121-4E540359942D}" type="sibTrans" cxnId="{07FED1D4-16B8-4E4F-AC96-415455A1BC40}">
      <dgm:prSet/>
      <dgm:spPr/>
      <dgm:t>
        <a:bodyPr/>
        <a:lstStyle/>
        <a:p>
          <a:endParaRPr lang="zh-CN" altLang="en-US"/>
        </a:p>
      </dgm:t>
    </dgm:pt>
    <dgm:pt modelId="{F9446737-F8BC-42B0-A844-0B846DA1897D}">
      <dgm:prSet phldrT="[文本]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b="1" dirty="0" smtClean="0"/>
            <a:t> 研究性还可以加强，如可以比较豆芽机和自己培育的区别，还可以对比多种豆芽的生长情况。</a:t>
          </a:r>
          <a:endParaRPr lang="zh-CN" altLang="en-US" b="1" dirty="0"/>
        </a:p>
      </dgm:t>
    </dgm:pt>
    <dgm:pt modelId="{1007697D-FADF-4CC9-B96B-B5772659D514}" type="parTrans" cxnId="{8C604242-59C7-4E0B-89EB-2352FA9F5809}">
      <dgm:prSet/>
      <dgm:spPr/>
      <dgm:t>
        <a:bodyPr/>
        <a:lstStyle/>
        <a:p>
          <a:endParaRPr lang="zh-CN" altLang="en-US"/>
        </a:p>
      </dgm:t>
    </dgm:pt>
    <dgm:pt modelId="{5B596DBC-B4E1-4C78-8DA8-2A2033C9FF97}" type="sibTrans" cxnId="{8C604242-59C7-4E0B-89EB-2352FA9F5809}">
      <dgm:prSet/>
      <dgm:spPr/>
      <dgm:t>
        <a:bodyPr/>
        <a:lstStyle/>
        <a:p>
          <a:endParaRPr lang="zh-CN" altLang="en-US"/>
        </a:p>
      </dgm:t>
    </dgm:pt>
    <dgm:pt modelId="{2E79F781-D8A1-4B0A-9D62-F5BD8C61BC18}">
      <dgm:prSet phldrT="[文本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3</a:t>
          </a:r>
          <a:endParaRPr lang="zh-CN" altLang="en-US" dirty="0"/>
        </a:p>
      </dgm:t>
    </dgm:pt>
    <dgm:pt modelId="{7E995A32-F514-4F04-8EF1-B9DC2A59B161}" type="parTrans" cxnId="{BCB3EFCA-FECC-4725-99EA-B2E1B85BF715}">
      <dgm:prSet/>
      <dgm:spPr/>
      <dgm:t>
        <a:bodyPr/>
        <a:lstStyle/>
        <a:p>
          <a:endParaRPr lang="zh-CN" altLang="en-US"/>
        </a:p>
      </dgm:t>
    </dgm:pt>
    <dgm:pt modelId="{6C3FE610-84DD-43A0-9886-0C25E2DE056B}" type="sibTrans" cxnId="{BCB3EFCA-FECC-4725-99EA-B2E1B85BF715}">
      <dgm:prSet/>
      <dgm:spPr/>
      <dgm:t>
        <a:bodyPr/>
        <a:lstStyle/>
        <a:p>
          <a:endParaRPr lang="zh-CN" altLang="en-US"/>
        </a:p>
      </dgm:t>
    </dgm:pt>
    <dgm:pt modelId="{C095E6E5-946E-477B-BFE0-1B849410526B}">
      <dgm:prSet phldrT="[文本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dirty="0" smtClean="0"/>
            <a:t> </a:t>
          </a:r>
          <a:r>
            <a:rPr lang="zh-CN" altLang="en-US" b="1" dirty="0" smtClean="0"/>
            <a:t>品尝豆芽的环节可鼓励学生自己制作，更有挑战性；也可拿到学校跟同伴分享，更有成就感。</a:t>
          </a:r>
          <a:endParaRPr lang="zh-CN" altLang="en-US" b="1" dirty="0"/>
        </a:p>
      </dgm:t>
    </dgm:pt>
    <dgm:pt modelId="{5BBD9753-3160-4DB3-A2D0-EDE1C8A9D23F}" type="parTrans" cxnId="{5F1C4ED2-52F3-4FC1-8C89-46CF465758AB}">
      <dgm:prSet/>
      <dgm:spPr/>
      <dgm:t>
        <a:bodyPr/>
        <a:lstStyle/>
        <a:p>
          <a:endParaRPr lang="zh-CN" altLang="en-US"/>
        </a:p>
      </dgm:t>
    </dgm:pt>
    <dgm:pt modelId="{6AC90599-733A-4ED4-98C0-E0AE6D0B51FF}" type="sibTrans" cxnId="{5F1C4ED2-52F3-4FC1-8C89-46CF465758AB}">
      <dgm:prSet/>
      <dgm:spPr/>
      <dgm:t>
        <a:bodyPr/>
        <a:lstStyle/>
        <a:p>
          <a:endParaRPr lang="zh-CN" altLang="en-US"/>
        </a:p>
      </dgm:t>
    </dgm:pt>
    <dgm:pt modelId="{868AE869-2789-4506-9221-634BA5DDB486}" type="pres">
      <dgm:prSet presAssocID="{DB19196B-DCAB-42C4-B599-962B9A245A0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5E41AE4-03A9-4307-A098-33EECC96F795}" type="pres">
      <dgm:prSet presAssocID="{0310A382-A0B9-4C78-8E95-425575BC53BB}" presName="composite" presStyleCnt="0"/>
      <dgm:spPr/>
    </dgm:pt>
    <dgm:pt modelId="{07D24284-643F-43A5-AF17-4E3768F6FBD6}" type="pres">
      <dgm:prSet presAssocID="{0310A382-A0B9-4C78-8E95-425575BC53B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BE18C3-FAC6-4A94-820E-306D8F39D5B4}" type="pres">
      <dgm:prSet presAssocID="{0310A382-A0B9-4C78-8E95-425575BC53B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1C9AD6-F483-404F-A9CB-764B331CA8F5}" type="pres">
      <dgm:prSet presAssocID="{15A4DA81-838C-4E21-840E-205821C56F93}" presName="sp" presStyleCnt="0"/>
      <dgm:spPr/>
    </dgm:pt>
    <dgm:pt modelId="{19AE30A6-257D-4E1A-B19B-873A362375F3}" type="pres">
      <dgm:prSet presAssocID="{D79D3D06-0ACC-40F5-87D3-0CFCCEFF03BA}" presName="composite" presStyleCnt="0"/>
      <dgm:spPr/>
    </dgm:pt>
    <dgm:pt modelId="{4FB200A1-CDB7-4089-8747-66E323492AD3}" type="pres">
      <dgm:prSet presAssocID="{D79D3D06-0ACC-40F5-87D3-0CFCCEFF03B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DB6011-3542-41CD-A671-4A7EBC2E99EC}" type="pres">
      <dgm:prSet presAssocID="{D79D3D06-0ACC-40F5-87D3-0CFCCEFF03B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D87690-E092-40D4-B46A-9C5F26999375}" type="pres">
      <dgm:prSet presAssocID="{4A84CA98-8A07-461C-A121-4E540359942D}" presName="sp" presStyleCnt="0"/>
      <dgm:spPr/>
    </dgm:pt>
    <dgm:pt modelId="{8F952F48-CE98-4215-9E6D-A603C9612DED}" type="pres">
      <dgm:prSet presAssocID="{2E79F781-D8A1-4B0A-9D62-F5BD8C61BC18}" presName="composite" presStyleCnt="0"/>
      <dgm:spPr/>
    </dgm:pt>
    <dgm:pt modelId="{9C12D9B8-E667-42B7-B921-9DAA229AB872}" type="pres">
      <dgm:prSet presAssocID="{2E79F781-D8A1-4B0A-9D62-F5BD8C61BC1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A054AD-2B58-4F3A-A0ED-AC9B8F62D609}" type="pres">
      <dgm:prSet presAssocID="{2E79F781-D8A1-4B0A-9D62-F5BD8C61BC1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032DBED-696D-4432-AB13-D404CEA08BF2}" type="presOf" srcId="{0310A382-A0B9-4C78-8E95-425575BC53BB}" destId="{07D24284-643F-43A5-AF17-4E3768F6FBD6}" srcOrd="0" destOrd="0" presId="urn:microsoft.com/office/officeart/2005/8/layout/chevron2"/>
    <dgm:cxn modelId="{07FED1D4-16B8-4E4F-AC96-415455A1BC40}" srcId="{DB19196B-DCAB-42C4-B599-962B9A245A0B}" destId="{D79D3D06-0ACC-40F5-87D3-0CFCCEFF03BA}" srcOrd="1" destOrd="0" parTransId="{B71018BE-393E-4884-83CE-8A7B3202A4B9}" sibTransId="{4A84CA98-8A07-461C-A121-4E540359942D}"/>
    <dgm:cxn modelId="{9FE1BFF1-41EA-46BD-89FD-456EB6981349}" type="presOf" srcId="{224DEC42-16F4-409F-907B-79B276192C89}" destId="{68BE18C3-FAC6-4A94-820E-306D8F39D5B4}" srcOrd="0" destOrd="0" presId="urn:microsoft.com/office/officeart/2005/8/layout/chevron2"/>
    <dgm:cxn modelId="{BC8321CC-9B5B-4D5B-A42A-06D13F4FDF55}" type="presOf" srcId="{DB19196B-DCAB-42C4-B599-962B9A245A0B}" destId="{868AE869-2789-4506-9221-634BA5DDB486}" srcOrd="0" destOrd="0" presId="urn:microsoft.com/office/officeart/2005/8/layout/chevron2"/>
    <dgm:cxn modelId="{8C604242-59C7-4E0B-89EB-2352FA9F5809}" srcId="{D79D3D06-0ACC-40F5-87D3-0CFCCEFF03BA}" destId="{F9446737-F8BC-42B0-A844-0B846DA1897D}" srcOrd="0" destOrd="0" parTransId="{1007697D-FADF-4CC9-B96B-B5772659D514}" sibTransId="{5B596DBC-B4E1-4C78-8DA8-2A2033C9FF97}"/>
    <dgm:cxn modelId="{FFA37CD3-9898-4FE6-BD7D-C8E3BCC60697}" type="presOf" srcId="{C095E6E5-946E-477B-BFE0-1B849410526B}" destId="{C5A054AD-2B58-4F3A-A0ED-AC9B8F62D609}" srcOrd="0" destOrd="0" presId="urn:microsoft.com/office/officeart/2005/8/layout/chevron2"/>
    <dgm:cxn modelId="{30DC62EC-5FA8-4608-8934-1249F563BB02}" type="presOf" srcId="{D79D3D06-0ACC-40F5-87D3-0CFCCEFF03BA}" destId="{4FB200A1-CDB7-4089-8747-66E323492AD3}" srcOrd="0" destOrd="0" presId="urn:microsoft.com/office/officeart/2005/8/layout/chevron2"/>
    <dgm:cxn modelId="{BCB3EFCA-FECC-4725-99EA-B2E1B85BF715}" srcId="{DB19196B-DCAB-42C4-B599-962B9A245A0B}" destId="{2E79F781-D8A1-4B0A-9D62-F5BD8C61BC18}" srcOrd="2" destOrd="0" parTransId="{7E995A32-F514-4F04-8EF1-B9DC2A59B161}" sibTransId="{6C3FE610-84DD-43A0-9886-0C25E2DE056B}"/>
    <dgm:cxn modelId="{8C1E87A1-F2F1-46F7-83E5-8DAABCA2638E}" srcId="{0310A382-A0B9-4C78-8E95-425575BC53BB}" destId="{224DEC42-16F4-409F-907B-79B276192C89}" srcOrd="0" destOrd="0" parTransId="{20C50E12-2546-46A2-A279-DB655EDAE835}" sibTransId="{4076D243-634D-4911-BE40-9D37F68E8219}"/>
    <dgm:cxn modelId="{A61CCDE9-3012-4196-AE20-222C76D43671}" type="presOf" srcId="{2E79F781-D8A1-4B0A-9D62-F5BD8C61BC18}" destId="{9C12D9B8-E667-42B7-B921-9DAA229AB872}" srcOrd="0" destOrd="0" presId="urn:microsoft.com/office/officeart/2005/8/layout/chevron2"/>
    <dgm:cxn modelId="{5F1C4ED2-52F3-4FC1-8C89-46CF465758AB}" srcId="{2E79F781-D8A1-4B0A-9D62-F5BD8C61BC18}" destId="{C095E6E5-946E-477B-BFE0-1B849410526B}" srcOrd="0" destOrd="0" parTransId="{5BBD9753-3160-4DB3-A2D0-EDE1C8A9D23F}" sibTransId="{6AC90599-733A-4ED4-98C0-E0AE6D0B51FF}"/>
    <dgm:cxn modelId="{9154E70D-2D8E-4766-A0A6-CFA983841224}" type="presOf" srcId="{F9446737-F8BC-42B0-A844-0B846DA1897D}" destId="{F6DB6011-3542-41CD-A671-4A7EBC2E99EC}" srcOrd="0" destOrd="0" presId="urn:microsoft.com/office/officeart/2005/8/layout/chevron2"/>
    <dgm:cxn modelId="{E6197120-7956-4ED8-B6D4-18D5C31919B7}" srcId="{DB19196B-DCAB-42C4-B599-962B9A245A0B}" destId="{0310A382-A0B9-4C78-8E95-425575BC53BB}" srcOrd="0" destOrd="0" parTransId="{B77517E0-ADB6-4C86-B524-607405DB4E0C}" sibTransId="{15A4DA81-838C-4E21-840E-205821C56F93}"/>
    <dgm:cxn modelId="{C9597B9E-AE01-477F-B130-699DA5CE6ABB}" type="presParOf" srcId="{868AE869-2789-4506-9221-634BA5DDB486}" destId="{55E41AE4-03A9-4307-A098-33EECC96F795}" srcOrd="0" destOrd="0" presId="urn:microsoft.com/office/officeart/2005/8/layout/chevron2"/>
    <dgm:cxn modelId="{E6D81D66-BA6F-4A4B-80EE-F00E2B4047B4}" type="presParOf" srcId="{55E41AE4-03A9-4307-A098-33EECC96F795}" destId="{07D24284-643F-43A5-AF17-4E3768F6FBD6}" srcOrd="0" destOrd="0" presId="urn:microsoft.com/office/officeart/2005/8/layout/chevron2"/>
    <dgm:cxn modelId="{89BCFDDC-55F8-4924-AF27-F0DD54B1BEF4}" type="presParOf" srcId="{55E41AE4-03A9-4307-A098-33EECC96F795}" destId="{68BE18C3-FAC6-4A94-820E-306D8F39D5B4}" srcOrd="1" destOrd="0" presId="urn:microsoft.com/office/officeart/2005/8/layout/chevron2"/>
    <dgm:cxn modelId="{0AA66E2E-A37C-4C2F-BB6F-A295453DB6D3}" type="presParOf" srcId="{868AE869-2789-4506-9221-634BA5DDB486}" destId="{081C9AD6-F483-404F-A9CB-764B331CA8F5}" srcOrd="1" destOrd="0" presId="urn:microsoft.com/office/officeart/2005/8/layout/chevron2"/>
    <dgm:cxn modelId="{097F044F-46E0-4056-BE8E-44F1C8C943A3}" type="presParOf" srcId="{868AE869-2789-4506-9221-634BA5DDB486}" destId="{19AE30A6-257D-4E1A-B19B-873A362375F3}" srcOrd="2" destOrd="0" presId="urn:microsoft.com/office/officeart/2005/8/layout/chevron2"/>
    <dgm:cxn modelId="{B1B811B4-1F82-49C7-9C34-A63E9C76F51F}" type="presParOf" srcId="{19AE30A6-257D-4E1A-B19B-873A362375F3}" destId="{4FB200A1-CDB7-4089-8747-66E323492AD3}" srcOrd="0" destOrd="0" presId="urn:microsoft.com/office/officeart/2005/8/layout/chevron2"/>
    <dgm:cxn modelId="{4C32D3A2-90FC-42C7-8F57-BEFAD8E0EDEC}" type="presParOf" srcId="{19AE30A6-257D-4E1A-B19B-873A362375F3}" destId="{F6DB6011-3542-41CD-A671-4A7EBC2E99EC}" srcOrd="1" destOrd="0" presId="urn:microsoft.com/office/officeart/2005/8/layout/chevron2"/>
    <dgm:cxn modelId="{0A831B30-728D-4850-9E1A-B74406C283BC}" type="presParOf" srcId="{868AE869-2789-4506-9221-634BA5DDB486}" destId="{FAD87690-E092-40D4-B46A-9C5F26999375}" srcOrd="3" destOrd="0" presId="urn:microsoft.com/office/officeart/2005/8/layout/chevron2"/>
    <dgm:cxn modelId="{2DEEE4EB-9A38-4D1B-95AF-28B611DF6EAD}" type="presParOf" srcId="{868AE869-2789-4506-9221-634BA5DDB486}" destId="{8F952F48-CE98-4215-9E6D-A603C9612DED}" srcOrd="4" destOrd="0" presId="urn:microsoft.com/office/officeart/2005/8/layout/chevron2"/>
    <dgm:cxn modelId="{825ED81C-ED9A-4A52-8CD4-80398B8B60B7}" type="presParOf" srcId="{8F952F48-CE98-4215-9E6D-A603C9612DED}" destId="{9C12D9B8-E667-42B7-B921-9DAA229AB872}" srcOrd="0" destOrd="0" presId="urn:microsoft.com/office/officeart/2005/8/layout/chevron2"/>
    <dgm:cxn modelId="{5863F079-FDAF-4735-8F5A-02CA1F24740C}" type="presParOf" srcId="{8F952F48-CE98-4215-9E6D-A603C9612DED}" destId="{C5A054AD-2B58-4F3A-A0ED-AC9B8F62D609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06F06-CB4A-4703-BC0C-4AAA73D69107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B11283-22EC-486D-8562-C87CD398FA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11283-22EC-486D-8562-C87CD398FA6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11283-22EC-486D-8562-C87CD398FA6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48E-6EED-47CB-9AFB-D4CF4FFF4692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601E4-ACAD-4E3D-BCC8-302178A16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48E-6EED-47CB-9AFB-D4CF4FFF4692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601E4-ACAD-4E3D-BCC8-302178A16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48E-6EED-47CB-9AFB-D4CF4FFF4692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601E4-ACAD-4E3D-BCC8-302178A16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48E-6EED-47CB-9AFB-D4CF4FFF4692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601E4-ACAD-4E3D-BCC8-302178A16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48E-6EED-47CB-9AFB-D4CF4FFF4692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601E4-ACAD-4E3D-BCC8-302178A16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48E-6EED-47CB-9AFB-D4CF4FFF4692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601E4-ACAD-4E3D-BCC8-302178A16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48E-6EED-47CB-9AFB-D4CF4FFF4692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601E4-ACAD-4E3D-BCC8-302178A16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48E-6EED-47CB-9AFB-D4CF4FFF4692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601E4-ACAD-4E3D-BCC8-302178A16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48E-6EED-47CB-9AFB-D4CF4FFF4692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601E4-ACAD-4E3D-BCC8-302178A16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48E-6EED-47CB-9AFB-D4CF4FFF4692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601E4-ACAD-4E3D-BCC8-302178A16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48E-6EED-47CB-9AFB-D4CF4FFF4692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601E4-ACAD-4E3D-BCC8-302178A16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1548E-6EED-47CB-9AFB-D4CF4FFF4692}" type="datetimeFigureOut">
              <a:rPr lang="zh-CN" altLang="en-US" smtClean="0"/>
              <a:pPr/>
              <a:t>2016/12/29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601E4-ACAD-4E3D-BCC8-302178A16B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john\Desktop\1229&#35910;&#33469;\0001.&#26032;&#28010;&#32593;-&#12298;&#35828;&#22825;&#19979;&#12299;&#27784;&#38451;%20&#21270;&#23398;&#20892;&#33647;&#27873;&#21457;&#35910;&#33469;%20&#40657;&#24515;&#21830;&#25143;&#29616;&#22330;&#34987;&#25235;.mp4" TargetMode="Externa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john\Desktop\1229&#35910;&#33469;\0001.&#25105;&#20048;&#32593;-&#33258;&#24049;&#22312;&#23478;&#21457;&#35910;&#33469;%20&#21355;&#29983;&#20581;&#24247;&#33829;&#20859;&#20840;_clip(3)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52834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12" y="0"/>
            <a:ext cx="5572132" cy="34179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3914" y="3655172"/>
            <a:ext cx="728667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00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华文琥珀" pitchFamily="2" charset="-122"/>
                <a:ea typeface="华文琥珀" pitchFamily="2" charset="-122"/>
              </a:rPr>
              <a:t>豆芽的研究</a:t>
            </a:r>
            <a:endParaRPr lang="zh-CN" altLang="en-US" sz="100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5572140"/>
            <a:ext cx="571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常州市雕庄中心小学   居莉丹</a:t>
            </a:r>
            <a:endParaRPr lang="zh-CN" altLang="en-US" sz="32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3f0d3d70d234ee4862a33ac251142a3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9" y="142852"/>
            <a:ext cx="2571768" cy="26670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220050"/>
            <a:ext cx="9144001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你喜欢吃豆芽吗？为什么？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8596" y="4857760"/>
            <a:ext cx="8286808" cy="1200329"/>
            <a:chOff x="428596" y="4857760"/>
            <a:chExt cx="8286808" cy="1200329"/>
          </a:xfrm>
        </p:grpSpPr>
        <p:sp>
          <p:nvSpPr>
            <p:cNvPr id="7" name="矩形 6"/>
            <p:cNvSpPr/>
            <p:nvPr/>
          </p:nvSpPr>
          <p:spPr>
            <a:xfrm>
              <a:off x="4144183" y="4934562"/>
              <a:ext cx="848309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altLang="zh-CN" sz="4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VS</a:t>
              </a:r>
              <a:endParaRPr lang="zh-CN" altLang="en-US" sz="4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8596" y="4857760"/>
              <a:ext cx="3714776" cy="1200329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/>
                <a:t>口感好、有营养、</a:t>
              </a:r>
              <a:endParaRPr lang="en-US" altLang="zh-CN" sz="3600" b="1" dirty="0" smtClean="0"/>
            </a:p>
            <a:p>
              <a:r>
                <a:rPr lang="zh-CN" altLang="en-US" sz="3600" b="1" dirty="0" smtClean="0"/>
                <a:t>吃了不会胖</a:t>
              </a:r>
              <a:r>
                <a:rPr lang="en-US" altLang="zh-CN" sz="3600" b="1" dirty="0" smtClean="0"/>
                <a:t>……</a:t>
              </a:r>
              <a:endParaRPr lang="zh-CN" altLang="en-US" sz="36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00628" y="4857760"/>
              <a:ext cx="3714776" cy="1200329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/>
                <a:t>没味道、不喜欢嚼豆子、有毒</a:t>
              </a:r>
              <a:r>
                <a:rPr lang="en-US" altLang="zh-CN" sz="3600" b="1" dirty="0" smtClean="0"/>
                <a:t>……</a:t>
              </a:r>
              <a:endParaRPr lang="zh-CN" altLang="en-US" sz="3600" b="1" dirty="0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61228_235940_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6485">
            <a:off x="291518" y="212013"/>
            <a:ext cx="4554155" cy="6072206"/>
          </a:xfrm>
          <a:prstGeom prst="rect">
            <a:avLst/>
          </a:prstGeom>
        </p:spPr>
      </p:pic>
      <p:pic>
        <p:nvPicPr>
          <p:cNvPr id="3" name="图片 2" descr="IMG_20161228_235919(1)_副本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00201">
            <a:off x="4527297" y="676065"/>
            <a:ext cx="4286262" cy="57150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00298" y="5786454"/>
            <a:ext cx="4429156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/>
              <a:t>学生搜集的资料</a:t>
            </a:r>
            <a:endParaRPr lang="zh-CN" altLang="en-US" sz="44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60截图201612290045062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556244"/>
            <a:ext cx="6771134" cy="5658838"/>
          </a:xfrm>
          <a:prstGeom prst="rect">
            <a:avLst/>
          </a:prstGeom>
        </p:spPr>
      </p:pic>
      <p:pic>
        <p:nvPicPr>
          <p:cNvPr id="3" name="图片 2" descr="118293882_101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82156">
            <a:off x="6918284" y="3788821"/>
            <a:ext cx="2110114" cy="1403154"/>
          </a:xfrm>
          <a:prstGeom prst="rect">
            <a:avLst/>
          </a:prstGeom>
        </p:spPr>
      </p:pic>
      <p:pic>
        <p:nvPicPr>
          <p:cNvPr id="4" name="图片 3" descr="118293882_91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3784">
            <a:off x="6963843" y="1613737"/>
            <a:ext cx="2000516" cy="1445007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0001.新浪网-《说天下》沈阳 化学农药泡发豆芽 黑心商户现场被抓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1428735"/>
            <a:ext cx="6072230" cy="45327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034" y="425215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化学农药泡发豆芽    黑心商户现场被抓</a:t>
            </a:r>
            <a:endParaRPr lang="zh-CN" altLang="en-US" sz="36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85728"/>
            <a:ext cx="80724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毒豆芽到底有多</a:t>
            </a:r>
            <a:r>
              <a:rPr lang="zh-CN" alt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毒</a:t>
            </a:r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黑体" pitchFamily="49" charset="-122"/>
                <a:ea typeface="黑体" pitchFamily="49" charset="-122"/>
              </a:rPr>
              <a:t>呢？</a:t>
            </a:r>
            <a:endParaRPr lang="zh-CN" altLang="en-US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2071678"/>
            <a:ext cx="8572560" cy="3914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记者调查结论：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en-US" altLang="zh-CN" sz="3200" dirty="0" smtClean="0"/>
              <a:t>1.</a:t>
            </a:r>
            <a:r>
              <a:rPr lang="en-US" sz="3200" dirty="0" smtClean="0"/>
              <a:t> </a:t>
            </a:r>
            <a:r>
              <a:rPr lang="en-US" sz="3200" b="1" u="sng" dirty="0" smtClean="0">
                <a:latin typeface="+mn-ea"/>
              </a:rPr>
              <a:t>AB</a:t>
            </a:r>
            <a:r>
              <a:rPr lang="zh-CN" altLang="en-US" sz="3200" b="1" u="sng" dirty="0" smtClean="0">
                <a:latin typeface="+mn-ea"/>
              </a:rPr>
              <a:t>粉</a:t>
            </a:r>
            <a:r>
              <a:rPr lang="zh-CN" altLang="en-US" sz="3200" dirty="0" smtClean="0"/>
              <a:t>容易导致儿童发育早熟、女性生理改变、老年人骨质疏松并有致癌可能；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en-US" altLang="zh-CN" sz="3200" dirty="0" smtClean="0"/>
              <a:t>2.</a:t>
            </a:r>
            <a:r>
              <a:rPr lang="zh-CN" altLang="en-US" sz="3200" b="1" u="sng" dirty="0" smtClean="0"/>
              <a:t>漂白粉</a:t>
            </a:r>
            <a:r>
              <a:rPr lang="zh-CN" altLang="en-US" sz="3200" dirty="0" smtClean="0"/>
              <a:t>容易导致黏膜损伤甚至出现高氯血症；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en-US" altLang="zh-CN" sz="3200" dirty="0" smtClean="0"/>
              <a:t>3.</a:t>
            </a:r>
            <a:r>
              <a:rPr lang="zh-CN" altLang="en-US" sz="3200" b="1" u="sng" dirty="0" smtClean="0"/>
              <a:t>保鲜粉</a:t>
            </a:r>
            <a:r>
              <a:rPr lang="zh-CN" altLang="en-US" sz="3200" dirty="0" smtClean="0"/>
              <a:t>会影响视力、肝脏、肠胃而且长期食用可能造成多种癌变</a:t>
            </a:r>
            <a:r>
              <a:rPr lang="en-US" altLang="zh-CN" sz="4000" dirty="0" smtClean="0"/>
              <a:t>……</a:t>
            </a:r>
            <a:endParaRPr lang="zh-CN" altLang="en-US" sz="40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285728"/>
            <a:ext cx="842968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“潜规则”风行 “毒豆芽”不绝</a:t>
            </a:r>
            <a:r>
              <a:rPr lang="en-US" altLang="zh-CN" sz="3600" b="1" dirty="0" smtClean="0"/>
              <a:t/>
            </a:r>
            <a:br>
              <a:rPr lang="en-US" altLang="zh-CN" sz="3600" b="1" dirty="0" smtClean="0"/>
            </a:br>
            <a:r>
              <a:rPr lang="en-US" altLang="zh-CN" sz="3600" dirty="0" smtClean="0"/>
              <a:t>        </a:t>
            </a:r>
            <a:r>
              <a:rPr lang="zh-CN" altLang="en-US" sz="3000" b="1" u="sng" dirty="0" smtClean="0"/>
              <a:t>“毒豆芽”的背后，是不法商人的唯利是图。</a:t>
            </a:r>
            <a:r>
              <a:rPr lang="zh-CN" altLang="en-US" sz="3000" dirty="0" smtClean="0"/>
              <a:t>正常情况下，</a:t>
            </a:r>
            <a:r>
              <a:rPr lang="en-US" altLang="zh-CN" sz="3000" dirty="0" smtClean="0"/>
              <a:t>1</a:t>
            </a:r>
            <a:r>
              <a:rPr lang="zh-CN" altLang="en-US" sz="3000" dirty="0" smtClean="0"/>
              <a:t>斤黄豆能发出</a:t>
            </a:r>
            <a:r>
              <a:rPr lang="en-US" altLang="zh-CN" sz="3000" dirty="0" smtClean="0"/>
              <a:t>7</a:t>
            </a:r>
            <a:r>
              <a:rPr lang="zh-CN" altLang="en-US" sz="3000" dirty="0" smtClean="0"/>
              <a:t>斤黄豆芽，</a:t>
            </a:r>
            <a:r>
              <a:rPr lang="en-US" altLang="zh-CN" sz="3000" dirty="0" smtClean="0"/>
              <a:t>1</a:t>
            </a:r>
            <a:r>
              <a:rPr lang="zh-CN" altLang="en-US" sz="3000" dirty="0" smtClean="0"/>
              <a:t>斤绿豆可发</a:t>
            </a:r>
            <a:r>
              <a:rPr lang="en-US" altLang="zh-CN" sz="3000" dirty="0" smtClean="0"/>
              <a:t>10</a:t>
            </a:r>
            <a:r>
              <a:rPr lang="zh-CN" altLang="en-US" sz="3000" dirty="0" smtClean="0"/>
              <a:t>斤绿豆芽。添加激素等后，</a:t>
            </a:r>
            <a:r>
              <a:rPr lang="en-US" altLang="zh-CN" sz="3000" dirty="0" smtClean="0"/>
              <a:t>1</a:t>
            </a:r>
            <a:r>
              <a:rPr lang="zh-CN" altLang="en-US" sz="3000" dirty="0" smtClean="0"/>
              <a:t>斤黄豆可发豆芽</a:t>
            </a:r>
            <a:r>
              <a:rPr lang="en-US" altLang="zh-CN" sz="3000" dirty="0" smtClean="0"/>
              <a:t>10</a:t>
            </a:r>
            <a:r>
              <a:rPr lang="zh-CN" altLang="en-US" sz="3000" dirty="0" smtClean="0"/>
              <a:t>斤，绿豆则可发</a:t>
            </a:r>
            <a:r>
              <a:rPr lang="en-US" altLang="zh-CN" sz="3000" dirty="0" smtClean="0"/>
              <a:t>14-15</a:t>
            </a:r>
            <a:r>
              <a:rPr lang="zh-CN" altLang="en-US" sz="3000" dirty="0" smtClean="0"/>
              <a:t>斤，产量提升</a:t>
            </a:r>
            <a:r>
              <a:rPr lang="en-US" altLang="zh-CN" sz="3000" dirty="0" smtClean="0"/>
              <a:t>40%</a:t>
            </a:r>
            <a:r>
              <a:rPr lang="zh-CN" altLang="en-US" sz="3000" dirty="0" smtClean="0"/>
              <a:t>，而生产周期大大缩短、腐烂期延长不少，外观、口感都不错，到了市场上特别好卖，毛利高出正常豆芽</a:t>
            </a:r>
            <a:r>
              <a:rPr lang="en-US" altLang="zh-CN" sz="3000" dirty="0" smtClean="0"/>
              <a:t>50%</a:t>
            </a:r>
            <a:r>
              <a:rPr lang="zh-CN" altLang="en-US" sz="3000" dirty="0" smtClean="0"/>
              <a:t>以上。“有钱赚，大家自然都这么干。”</a:t>
            </a:r>
            <a:endParaRPr lang="zh-CN" altLang="en-US" sz="30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igbmd53pwm3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428636"/>
            <a:ext cx="5929322" cy="59293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571480"/>
            <a:ext cx="1538883" cy="62151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自己发豆芽</a:t>
            </a:r>
            <a:endParaRPr lang="zh-CN" altLang="en-US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IMG_20161227_171439_副本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661" y="0"/>
            <a:ext cx="4888339" cy="6858000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2928926" y="3143248"/>
            <a:ext cx="1214446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7158" y="2071678"/>
            <a:ext cx="24288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学习</a:t>
            </a:r>
            <a:endParaRPr lang="en-US" altLang="zh-CN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书上的方法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右箭头 5"/>
          <p:cNvSpPr/>
          <p:nvPr/>
        </p:nvSpPr>
        <p:spPr>
          <a:xfrm>
            <a:off x="2928926" y="3143248"/>
            <a:ext cx="1214446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7158" y="2071678"/>
            <a:ext cx="24288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提供</a:t>
            </a:r>
            <a:endParaRPr lang="en-US" altLang="zh-CN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另一种方法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8" name="0001.我乐网-自己在家发豆芽 卫生健康营养全_clip(3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14810" y="1571611"/>
            <a:ext cx="4929190" cy="3696893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0034" y="928670"/>
            <a:ext cx="1538883" cy="48577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亲身实践</a:t>
            </a:r>
            <a:endParaRPr lang="zh-CN" altLang="en-US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2357422" y="135729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2797233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60645">
            <a:off x="394980" y="321416"/>
            <a:ext cx="5249151" cy="3323857"/>
          </a:xfrm>
          <a:prstGeom prst="rect">
            <a:avLst/>
          </a:prstGeom>
        </p:spPr>
      </p:pic>
      <p:pic>
        <p:nvPicPr>
          <p:cNvPr id="6" name="图片 5" descr="002XuQ1Tgy6QWZpybpHc5&amp;69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306" y="3093236"/>
            <a:ext cx="5195361" cy="34790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00760" y="730733"/>
            <a:ext cx="27146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常见蔬菜</a:t>
            </a:r>
            <a:endParaRPr lang="zh-CN" altLang="en-US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1516551"/>
            <a:ext cx="27146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价廉物美</a:t>
            </a:r>
            <a:endParaRPr lang="zh-CN" altLang="en-US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4071942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“如意菜”</a:t>
            </a:r>
            <a:endParaRPr lang="zh-CN" altLang="en-US" sz="4000" b="1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4963081"/>
            <a:ext cx="2428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过生日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过年</a:t>
            </a:r>
            <a:r>
              <a:rPr lang="en-US" altLang="zh-CN" sz="4000" b="1" dirty="0" smtClean="0"/>
              <a:t>……</a:t>
            </a:r>
            <a:endParaRPr lang="zh-CN" altLang="en-US" sz="40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34" y="428604"/>
          <a:ext cx="8215370" cy="585791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71334"/>
                <a:gridCol w="4144036"/>
              </a:tblGrid>
              <a:tr h="10971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难点问题</a:t>
                      </a:r>
                      <a:endParaRPr lang="zh-CN" altLang="en-US" sz="6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解决方法</a:t>
                      </a:r>
                      <a:endParaRPr lang="zh-CN" altLang="en-US" sz="6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993221">
                <a:tc rowSpan="3">
                  <a:txBody>
                    <a:bodyPr/>
                    <a:lstStyle/>
                    <a:p>
                      <a:pPr algn="l"/>
                      <a:r>
                        <a:rPr lang="en-US" altLang="zh-CN" sz="3600" b="1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3600" b="1" smtClean="0">
                          <a:latin typeface="+mn-ea"/>
                          <a:ea typeface="+mn-ea"/>
                        </a:rPr>
                        <a:t>、学生在家里发豆芽，如何调控？</a:t>
                      </a:r>
                      <a:endParaRPr lang="zh-CN" altLang="en-US" sz="3600" b="1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方法一：综合实践活动课时，大家一起把发的豆芽带到学校里来，然后进行实物展示、汇报及比较。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99322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方法二：没有综合实践活动课，大家也可以把发的豆芽带到学校来，利用课间或夕会进行交流展示。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99322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方法三：碰到问题及时提出来，大家共同解决。（</a:t>
                      </a:r>
                      <a:r>
                        <a:rPr lang="en-US" altLang="zh-CN" dirty="0" smtClean="0"/>
                        <a:t>1</a:t>
                      </a:r>
                      <a:r>
                        <a:rPr lang="zh-CN" altLang="en-US" dirty="0" smtClean="0"/>
                        <a:t>）请教培育得好的同学。（</a:t>
                      </a:r>
                      <a:r>
                        <a:rPr lang="en-US" altLang="zh-CN" dirty="0" smtClean="0"/>
                        <a:t>2</a:t>
                      </a:r>
                      <a:r>
                        <a:rPr lang="zh-CN" altLang="en-US" dirty="0" smtClean="0"/>
                        <a:t>）重新尝试与发现。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890551">
                <a:tc rowSpan="2">
                  <a:txBody>
                    <a:bodyPr/>
                    <a:lstStyle/>
                    <a:p>
                      <a:pPr algn="l"/>
                      <a:r>
                        <a:rPr lang="en-US" altLang="zh-CN" sz="3600" b="1" dirty="0" smtClean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3600" b="1" dirty="0" smtClean="0">
                          <a:latin typeface="+mn-ea"/>
                          <a:ea typeface="+mn-ea"/>
                        </a:rPr>
                        <a:t>、如何评价实践的成果？</a:t>
                      </a:r>
                      <a:endParaRPr lang="zh-CN" altLang="en-US" sz="3600" b="1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方法一：及时、积极地观察、记录培育情况，作为评价成果的主要依据。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89055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方法二：豆芽培育成功后，请家长协助做成菜并给予客观、真实的评价。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 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72674" cy="4929198"/>
          </a:xfrm>
          <a:prstGeom prst="rect">
            <a:avLst/>
          </a:prstGeom>
        </p:spPr>
      </p:pic>
      <p:pic>
        <p:nvPicPr>
          <p:cNvPr id="4" name="图片 3" descr="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6" y="444479"/>
            <a:ext cx="3366502" cy="5984893"/>
          </a:xfrm>
          <a:prstGeom prst="rect">
            <a:avLst/>
          </a:prstGeom>
        </p:spPr>
      </p:pic>
      <p:pic>
        <p:nvPicPr>
          <p:cNvPr id="5" name="图片 4" descr="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8753" y="928670"/>
            <a:ext cx="3335248" cy="592933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27"/>
            <a:ext cx="4500562" cy="6073047"/>
          </a:xfrm>
          <a:prstGeom prst="rect">
            <a:avLst/>
          </a:prstGeom>
        </p:spPr>
      </p:pic>
      <p:pic>
        <p:nvPicPr>
          <p:cNvPr id="3" name="图片 2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821908" y="1035864"/>
            <a:ext cx="6072185" cy="4572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4500563" cy="3375422"/>
          </a:xfrm>
          <a:prstGeom prst="rect">
            <a:avLst/>
          </a:prstGeom>
        </p:spPr>
      </p:pic>
      <p:pic>
        <p:nvPicPr>
          <p:cNvPr id="3" name="图片 2" descr="IMG_84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482579"/>
            <a:ext cx="4500562" cy="3375421"/>
          </a:xfrm>
          <a:prstGeom prst="rect">
            <a:avLst/>
          </a:prstGeom>
        </p:spPr>
      </p:pic>
      <p:pic>
        <p:nvPicPr>
          <p:cNvPr id="5" name="图片 4" descr="IMG_84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1357298"/>
            <a:ext cx="4500562" cy="5500702"/>
          </a:xfrm>
          <a:prstGeom prst="rect">
            <a:avLst/>
          </a:prstGeom>
        </p:spPr>
      </p:pic>
      <p:pic>
        <p:nvPicPr>
          <p:cNvPr id="4" name="图片 3" descr="IMG_84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9" y="0"/>
            <a:ext cx="4500562" cy="3375422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19965">
            <a:off x="737733" y="263276"/>
            <a:ext cx="3286148" cy="2464611"/>
          </a:xfrm>
          <a:prstGeom prst="rect">
            <a:avLst/>
          </a:prstGeom>
        </p:spPr>
      </p:pic>
      <p:pic>
        <p:nvPicPr>
          <p:cNvPr id="8" name="图片 7" descr="IMG_84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" y="2913530"/>
            <a:ext cx="6643734" cy="3730180"/>
          </a:xfrm>
          <a:prstGeom prst="rect">
            <a:avLst/>
          </a:prstGeom>
        </p:spPr>
      </p:pic>
      <p:pic>
        <p:nvPicPr>
          <p:cNvPr id="4" name="图片 3" descr="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762356" y="1404891"/>
            <a:ext cx="6548507" cy="392909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FCB3038AF13450B49365AB09F42A17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84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142984"/>
            <a:ext cx="3431394" cy="4572907"/>
          </a:xfrm>
          <a:prstGeom prst="rect">
            <a:avLst/>
          </a:prstGeom>
        </p:spPr>
      </p:pic>
      <p:pic>
        <p:nvPicPr>
          <p:cNvPr id="3" name="图片 2" descr="IMG_84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0"/>
            <a:ext cx="514607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豆芽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豆芽合照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豆芽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e1967d0gc1c39df8899a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78" y="3469206"/>
            <a:ext cx="2357422" cy="33887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00958" y="14285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豆芽的研究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6072198" y="500042"/>
            <a:ext cx="271464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85786" y="934034"/>
            <a:ext cx="5589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effectLst/>
              </a:rPr>
              <a:t>1.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effectLst/>
              </a:rPr>
              <a:t>贴近学生的生活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CC"/>
              </a:soli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2077042"/>
            <a:ext cx="5589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</a:t>
            </a:r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具有研究的空间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图片 9" descr="9e1967d0gc1c39df8899a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92" y="825978"/>
            <a:ext cx="1860462" cy="2674413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这一张数学的本子有点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4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4027CC8-C7B9-4881-857F-3F8F755EB4B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0"/>
            <a:ext cx="3857625" cy="6858000"/>
          </a:xfrm>
          <a:prstGeom prst="rect">
            <a:avLst/>
          </a:prstGeom>
        </p:spPr>
      </p:pic>
      <p:pic>
        <p:nvPicPr>
          <p:cNvPr id="8" name="图片 7" descr="IMG_84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0"/>
            <a:ext cx="4786314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99" y="0"/>
            <a:ext cx="3857625" cy="6858000"/>
          </a:xfrm>
          <a:prstGeom prst="rect">
            <a:avLst/>
          </a:prstGeom>
        </p:spPr>
      </p:pic>
      <p:pic>
        <p:nvPicPr>
          <p:cNvPr id="6" name="图片 5" descr="IMG_8399_副本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863" y="3428976"/>
            <a:ext cx="3361789" cy="3429024"/>
          </a:xfrm>
          <a:prstGeom prst="rect">
            <a:avLst/>
          </a:prstGeom>
        </p:spPr>
      </p:pic>
      <p:pic>
        <p:nvPicPr>
          <p:cNvPr id="7" name="图片 6" descr="3A102B84412F0431D6BFE9BD4407C38E_副本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9547" y="0"/>
            <a:ext cx="3360105" cy="276061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199F09C16D3E3ACBE3CF931631182A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68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王昊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54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713E827-9E5B-400B-A13A-B7B4A18991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0"/>
            <a:ext cx="51435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00760" y="560746"/>
            <a:ext cx="271464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第一天，小豆子们被泡了四个多小时，有的已经迫不及待地撑开皮，露出白白的肉，想要看看外面的世界了。</a:t>
            </a:r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……</a:t>
            </a: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我看着它们的马尾辫又看看它们的小脚，真想抓起一个豆芽，在它洁白的脸上画个小小的笑脸。</a:t>
            </a:r>
            <a:endParaRPr lang="en-US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zh-CN" altLang="en-US" sz="2000" b="1" dirty="0" smtClean="0">
                <a:latin typeface="+mn-ea"/>
              </a:rPr>
              <a:t>看着可爱的小豆芽，我越来越期待接下来它们会长成什么样了。</a:t>
            </a:r>
            <a:endParaRPr lang="en-US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……</a:t>
            </a:r>
            <a:endParaRPr lang="zh-CN" altLang="en-US" sz="2000" b="1" dirty="0">
              <a:latin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61229_034625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97889">
            <a:off x="180617" y="133089"/>
            <a:ext cx="4714890" cy="6286520"/>
          </a:xfrm>
          <a:prstGeom prst="rect">
            <a:avLst/>
          </a:prstGeom>
        </p:spPr>
      </p:pic>
      <p:pic>
        <p:nvPicPr>
          <p:cNvPr id="3" name="图片 2" descr="IMG_20161229_034640_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092" y="357166"/>
            <a:ext cx="4714908" cy="6286544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61229_034751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96526" cy="6858000"/>
          </a:xfrm>
          <a:prstGeom prst="rect">
            <a:avLst/>
          </a:prstGeom>
        </p:spPr>
      </p:pic>
      <p:pic>
        <p:nvPicPr>
          <p:cNvPr id="3" name="图片 2" descr="IMG_20161229_034929_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335756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32" y="3357562"/>
            <a:ext cx="9144000" cy="3500438"/>
          </a:xfrm>
          <a:prstGeom prst="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240390-14091PF648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5926"/>
            <a:ext cx="2829167" cy="3332351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rot="5400000">
            <a:off x="2464182" y="3392884"/>
            <a:ext cx="6500858" cy="79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357554" y="1928802"/>
            <a:ext cx="2214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爱吃</a:t>
            </a:r>
            <a:endParaRPr lang="zh-CN" altLang="en-US" sz="6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1928802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不爱吃</a:t>
            </a:r>
            <a:endParaRPr lang="zh-CN" altLang="en-US" sz="6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7554" y="3913535"/>
            <a:ext cx="2214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有毒</a:t>
            </a:r>
            <a:endParaRPr lang="zh-CN" altLang="en-US" sz="6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15074" y="3913535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没有毒</a:t>
            </a:r>
            <a:endParaRPr lang="zh-CN" altLang="en-US" sz="6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61229_035249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3" name="图片 2" descr="IMG_20161229_035737_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61229_050849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61229_035125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20161229_035344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EF47212-5E52-4A0B-AA5E-8F35A2296FA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30" y="0"/>
            <a:ext cx="5143500" cy="6858000"/>
          </a:xfrm>
          <a:prstGeom prst="rect">
            <a:avLst/>
          </a:prstGeom>
        </p:spPr>
      </p:pic>
      <p:pic>
        <p:nvPicPr>
          <p:cNvPr id="3" name="图片 2" descr="4719B69F-02C1-4ADA-94BC-01E6170DE2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2918"/>
            <a:ext cx="1660934" cy="2214578"/>
          </a:xfrm>
          <a:prstGeom prst="rect">
            <a:avLst/>
          </a:prstGeom>
        </p:spPr>
      </p:pic>
      <p:pic>
        <p:nvPicPr>
          <p:cNvPr id="5" name="图片 4" descr="634FAAC7-5966-4C91-81FA-BBB69232F0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57562"/>
            <a:ext cx="1660934" cy="2214578"/>
          </a:xfrm>
          <a:prstGeom prst="rect">
            <a:avLst/>
          </a:prstGeom>
        </p:spPr>
      </p:pic>
      <p:pic>
        <p:nvPicPr>
          <p:cNvPr id="6" name="图片 5" descr="6494596E-7830-459A-B267-C9F1F151F3C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03886">
            <a:off x="7348800" y="2754376"/>
            <a:ext cx="1605377" cy="2140503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e1967d0gc1c39df8899a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78" y="3469206"/>
            <a:ext cx="2357422" cy="33887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00958" y="14285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豆芽的研究</a:t>
            </a:r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6072198" y="500042"/>
            <a:ext cx="271464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85786" y="928670"/>
            <a:ext cx="5589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effectLst/>
              </a:rPr>
              <a:t>1.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effectLst/>
              </a:rPr>
              <a:t>贴近学生的生活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CC"/>
              </a:soli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2000240"/>
            <a:ext cx="5589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</a:t>
            </a:r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具有研究的空间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0534" y="3143248"/>
            <a:ext cx="5589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/>
                <a:solidFill>
                  <a:srgbClr val="006600"/>
                </a:solidFill>
                <a:effectLst/>
              </a:rPr>
              <a:t>3.</a:t>
            </a:r>
            <a:r>
              <a:rPr lang="zh-CN" altLang="en-US" sz="5400" b="1" dirty="0" smtClean="0">
                <a:ln/>
                <a:solidFill>
                  <a:srgbClr val="006600"/>
                </a:solidFill>
              </a:rPr>
              <a:t>丰富学生的体验</a:t>
            </a:r>
            <a:endParaRPr lang="zh-CN" altLang="en-US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  <p:pic>
        <p:nvPicPr>
          <p:cNvPr id="10" name="图片 9" descr="9e1967d0gc1c39df8899a&amp;690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92" y="825978"/>
            <a:ext cx="1860462" cy="267441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85786" y="4286256"/>
            <a:ext cx="5589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/>
                <a:solidFill>
                  <a:srgbClr val="7030A0"/>
                </a:solidFill>
                <a:effectLst/>
              </a:rPr>
              <a:t>4.</a:t>
            </a:r>
            <a:r>
              <a:rPr lang="zh-CN" altLang="en-US" sz="5400" b="1" cap="none" spc="0" dirty="0" smtClean="0">
                <a:ln/>
                <a:solidFill>
                  <a:srgbClr val="7030A0"/>
                </a:solidFill>
                <a:effectLst/>
              </a:rPr>
              <a:t>锻炼学生的能力</a:t>
            </a:r>
            <a:endParaRPr lang="zh-CN" altLang="en-US" sz="5400" b="1" cap="none" spc="0" dirty="0">
              <a:ln/>
              <a:solidFill>
                <a:srgbClr val="7030A0"/>
              </a:solidFill>
              <a:effectLst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9395" y="5429264"/>
            <a:ext cx="5589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/>
                <a:solidFill>
                  <a:srgbClr val="FF0000"/>
                </a:solidFill>
                <a:effectLst/>
              </a:rPr>
              <a:t>5.</a:t>
            </a:r>
            <a:r>
              <a:rPr lang="zh-CN" altLang="en-US" sz="5400" b="1" cap="none" spc="0" dirty="0" smtClean="0">
                <a:ln/>
                <a:solidFill>
                  <a:srgbClr val="FF0000"/>
                </a:solidFill>
                <a:effectLst/>
              </a:rPr>
              <a:t>有可利用的资源</a:t>
            </a:r>
            <a:endParaRPr lang="zh-CN" altLang="en-US" sz="5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5357850" cy="1815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“处处留心皆学问。”通过这次发豆芽的经历，我明白了：只要认真观察，善于总结，就会发现许多有趣的事情。</a:t>
            </a:r>
            <a:endParaRPr lang="zh-CN" alt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143108" y="2268202"/>
            <a:ext cx="4572032" cy="14465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不管味道怎么样，心里总是甜甜的。</a:t>
            </a:r>
            <a:endParaRPr lang="zh-CN" altLang="en-US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872376"/>
            <a:ext cx="4286248" cy="267765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通过这次培育豆芽的经历，让我感受很深，让我懂得了什么叫坚持不懈、永不放弃，什么叫忍耐。只有这样，才能培育出豆芽和做好我们应该做好的事情。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929454" y="285728"/>
            <a:ext cx="1928826" cy="23083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虽然这次发豆芽失败了，但只要一次一次尝试，总有一次会成功的！</a:t>
            </a:r>
            <a:endParaRPr lang="zh-CN" alt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715240" y="2857496"/>
            <a:ext cx="1428760" cy="175432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豆芽就像是我的朋友，所以，听到它被炒之后，我心里也不是滋味。</a:t>
            </a:r>
            <a:endParaRPr lang="zh-CN" alt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4286256"/>
            <a:ext cx="30003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任何生物都有自己的生长规律，你留心去观察了，就能发现其中的很多奥秘。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359856" y="2071678"/>
            <a:ext cx="4429124" cy="224676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我觉得跟着孩子一起体验发豆芽的过程，让我也学到了知识。自己发的豆芽吃起来有点苦，但很健康，不添加任何防腐剂。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825962"/>
            <a:ext cx="9144000" cy="785818"/>
          </a:xfrm>
          <a:prstGeom prst="rect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4786322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一起体验  一起学习  一起成长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928670"/>
            <a:ext cx="1538883" cy="48577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活动反思</a:t>
            </a:r>
            <a:endParaRPr lang="zh-CN" altLang="en-US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2285984" y="1357298"/>
          <a:ext cx="6215106" cy="4000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课本1_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1536700"/>
            <a:ext cx="8242300" cy="37846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_副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428603"/>
            <a:ext cx="7786742" cy="6061109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500174"/>
            <a:ext cx="7887071" cy="392909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50" y="1555750"/>
            <a:ext cx="8801100" cy="37465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665</Words>
  <Application>Microsoft Office PowerPoint</Application>
  <PresentationFormat>全屏显示(4:3)</PresentationFormat>
  <Paragraphs>76</Paragraphs>
  <Slides>58</Slides>
  <Notes>2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5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john</dc:creator>
  <cp:lastModifiedBy>john</cp:lastModifiedBy>
  <cp:revision>14</cp:revision>
  <dcterms:created xsi:type="dcterms:W3CDTF">2016-12-28T07:11:38Z</dcterms:created>
  <dcterms:modified xsi:type="dcterms:W3CDTF">2016-12-29T04:12:54Z</dcterms:modified>
</cp:coreProperties>
</file>