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1" r:id="rId14"/>
    <p:sldId id="275" r:id="rId15"/>
    <p:sldId id="276" r:id="rId16"/>
    <p:sldId id="263" r:id="rId17"/>
    <p:sldId id="26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287ED3"/>
    <a:srgbClr val="0EA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536" y="-96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DD6C-B849-4788-9E8B-BB62B40D8B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760E-C466-40ED-AAED-BA54BF3994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 flipH="1">
            <a:off x="0" y="2010372"/>
            <a:ext cx="9351440" cy="2676714"/>
            <a:chOff x="1130606" y="1477567"/>
            <a:chExt cx="6157780" cy="2100013"/>
          </a:xfrm>
        </p:grpSpPr>
        <p:sp>
          <p:nvSpPr>
            <p:cNvPr id="21" name="填充层"/>
            <p:cNvSpPr/>
            <p:nvPr/>
          </p:nvSpPr>
          <p:spPr bwMode="auto">
            <a:xfrm>
              <a:off x="2123727" y="1664534"/>
              <a:ext cx="4356000" cy="1268413"/>
            </a:xfrm>
            <a:custGeom>
              <a:avLst/>
              <a:gdLst>
                <a:gd name="T0" fmla="*/ 60 w 2600"/>
                <a:gd name="T1" fmla="*/ 737 h 748"/>
                <a:gd name="T2" fmla="*/ 0 w 2600"/>
                <a:gd name="T3" fmla="*/ 113 h 748"/>
                <a:gd name="T4" fmla="*/ 96 w 2600"/>
                <a:gd name="T5" fmla="*/ 49 h 748"/>
                <a:gd name="T6" fmla="*/ 204 w 2600"/>
                <a:gd name="T7" fmla="*/ 49 h 748"/>
                <a:gd name="T8" fmla="*/ 284 w 2600"/>
                <a:gd name="T9" fmla="*/ 25 h 748"/>
                <a:gd name="T10" fmla="*/ 276 w 2600"/>
                <a:gd name="T11" fmla="*/ 45 h 748"/>
                <a:gd name="T12" fmla="*/ 280 w 2600"/>
                <a:gd name="T13" fmla="*/ 45 h 748"/>
                <a:gd name="T14" fmla="*/ 588 w 2600"/>
                <a:gd name="T15" fmla="*/ 29 h 748"/>
                <a:gd name="T16" fmla="*/ 848 w 2600"/>
                <a:gd name="T17" fmla="*/ 17 h 748"/>
                <a:gd name="T18" fmla="*/ 1044 w 2600"/>
                <a:gd name="T19" fmla="*/ 33 h 748"/>
                <a:gd name="T20" fmla="*/ 1300 w 2600"/>
                <a:gd name="T21" fmla="*/ 45 h 748"/>
                <a:gd name="T22" fmla="*/ 1512 w 2600"/>
                <a:gd name="T23" fmla="*/ 49 h 748"/>
                <a:gd name="T24" fmla="*/ 1700 w 2600"/>
                <a:gd name="T25" fmla="*/ 77 h 748"/>
                <a:gd name="T26" fmla="*/ 2008 w 2600"/>
                <a:gd name="T27" fmla="*/ 97 h 748"/>
                <a:gd name="T28" fmla="*/ 2104 w 2600"/>
                <a:gd name="T29" fmla="*/ 89 h 748"/>
                <a:gd name="T30" fmla="*/ 2600 w 2600"/>
                <a:gd name="T31" fmla="*/ 149 h 748"/>
                <a:gd name="T32" fmla="*/ 2460 w 2600"/>
                <a:gd name="T33" fmla="*/ 577 h 748"/>
                <a:gd name="T34" fmla="*/ 2352 w 2600"/>
                <a:gd name="T35" fmla="*/ 633 h 748"/>
                <a:gd name="T36" fmla="*/ 2420 w 2600"/>
                <a:gd name="T37" fmla="*/ 645 h 748"/>
                <a:gd name="T38" fmla="*/ 2428 w 2600"/>
                <a:gd name="T39" fmla="*/ 649 h 748"/>
                <a:gd name="T40" fmla="*/ 2412 w 2600"/>
                <a:gd name="T41" fmla="*/ 681 h 748"/>
                <a:gd name="T42" fmla="*/ 2128 w 2600"/>
                <a:gd name="T43" fmla="*/ 669 h 748"/>
                <a:gd name="T44" fmla="*/ 1676 w 2600"/>
                <a:gd name="T45" fmla="*/ 705 h 748"/>
                <a:gd name="T46" fmla="*/ 1704 w 2600"/>
                <a:gd name="T47" fmla="*/ 709 h 748"/>
                <a:gd name="T48" fmla="*/ 1488 w 2600"/>
                <a:gd name="T49" fmla="*/ 685 h 748"/>
                <a:gd name="T50" fmla="*/ 60 w 2600"/>
                <a:gd name="T51" fmla="*/ 737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00" h="748">
                  <a:moveTo>
                    <a:pt x="60" y="737"/>
                  </a:moveTo>
                  <a:cubicBezTo>
                    <a:pt x="40" y="529"/>
                    <a:pt x="20" y="321"/>
                    <a:pt x="0" y="113"/>
                  </a:cubicBezTo>
                  <a:cubicBezTo>
                    <a:pt x="46" y="100"/>
                    <a:pt x="61" y="63"/>
                    <a:pt x="96" y="49"/>
                  </a:cubicBezTo>
                  <a:cubicBezTo>
                    <a:pt x="132" y="49"/>
                    <a:pt x="168" y="49"/>
                    <a:pt x="204" y="49"/>
                  </a:cubicBezTo>
                  <a:cubicBezTo>
                    <a:pt x="231" y="41"/>
                    <a:pt x="257" y="33"/>
                    <a:pt x="284" y="25"/>
                  </a:cubicBezTo>
                  <a:cubicBezTo>
                    <a:pt x="281" y="32"/>
                    <a:pt x="279" y="38"/>
                    <a:pt x="276" y="45"/>
                  </a:cubicBezTo>
                  <a:cubicBezTo>
                    <a:pt x="277" y="45"/>
                    <a:pt x="279" y="45"/>
                    <a:pt x="280" y="45"/>
                  </a:cubicBezTo>
                  <a:cubicBezTo>
                    <a:pt x="347" y="22"/>
                    <a:pt x="480" y="52"/>
                    <a:pt x="588" y="29"/>
                  </a:cubicBezTo>
                  <a:cubicBezTo>
                    <a:pt x="661" y="14"/>
                    <a:pt x="754" y="0"/>
                    <a:pt x="848" y="17"/>
                  </a:cubicBezTo>
                  <a:cubicBezTo>
                    <a:pt x="913" y="22"/>
                    <a:pt x="979" y="28"/>
                    <a:pt x="1044" y="33"/>
                  </a:cubicBezTo>
                  <a:cubicBezTo>
                    <a:pt x="1125" y="22"/>
                    <a:pt x="1225" y="33"/>
                    <a:pt x="1300" y="45"/>
                  </a:cubicBezTo>
                  <a:cubicBezTo>
                    <a:pt x="1371" y="46"/>
                    <a:pt x="1441" y="48"/>
                    <a:pt x="1512" y="49"/>
                  </a:cubicBezTo>
                  <a:cubicBezTo>
                    <a:pt x="1575" y="59"/>
                    <a:pt x="1648" y="68"/>
                    <a:pt x="1700" y="77"/>
                  </a:cubicBezTo>
                  <a:cubicBezTo>
                    <a:pt x="1793" y="93"/>
                    <a:pt x="1908" y="75"/>
                    <a:pt x="2008" y="97"/>
                  </a:cubicBezTo>
                  <a:cubicBezTo>
                    <a:pt x="2040" y="94"/>
                    <a:pt x="2072" y="92"/>
                    <a:pt x="2104" y="89"/>
                  </a:cubicBezTo>
                  <a:cubicBezTo>
                    <a:pt x="2219" y="106"/>
                    <a:pt x="2531" y="78"/>
                    <a:pt x="2600" y="149"/>
                  </a:cubicBezTo>
                  <a:cubicBezTo>
                    <a:pt x="2553" y="292"/>
                    <a:pt x="2507" y="434"/>
                    <a:pt x="2460" y="577"/>
                  </a:cubicBezTo>
                  <a:cubicBezTo>
                    <a:pt x="2424" y="596"/>
                    <a:pt x="2388" y="614"/>
                    <a:pt x="2352" y="633"/>
                  </a:cubicBezTo>
                  <a:cubicBezTo>
                    <a:pt x="2373" y="633"/>
                    <a:pt x="2407" y="635"/>
                    <a:pt x="2420" y="645"/>
                  </a:cubicBezTo>
                  <a:cubicBezTo>
                    <a:pt x="2423" y="646"/>
                    <a:pt x="2425" y="648"/>
                    <a:pt x="2428" y="649"/>
                  </a:cubicBezTo>
                  <a:cubicBezTo>
                    <a:pt x="2410" y="667"/>
                    <a:pt x="2408" y="656"/>
                    <a:pt x="2412" y="681"/>
                  </a:cubicBezTo>
                  <a:cubicBezTo>
                    <a:pt x="2301" y="686"/>
                    <a:pt x="2214" y="713"/>
                    <a:pt x="2128" y="669"/>
                  </a:cubicBezTo>
                  <a:cubicBezTo>
                    <a:pt x="2094" y="741"/>
                    <a:pt x="1768" y="670"/>
                    <a:pt x="1676" y="705"/>
                  </a:cubicBezTo>
                  <a:cubicBezTo>
                    <a:pt x="1685" y="706"/>
                    <a:pt x="1695" y="708"/>
                    <a:pt x="1704" y="709"/>
                  </a:cubicBezTo>
                  <a:cubicBezTo>
                    <a:pt x="1632" y="701"/>
                    <a:pt x="1560" y="693"/>
                    <a:pt x="1488" y="685"/>
                  </a:cubicBezTo>
                  <a:cubicBezTo>
                    <a:pt x="1076" y="748"/>
                    <a:pt x="534" y="736"/>
                    <a:pt x="60" y="737"/>
                  </a:cubicBezTo>
                  <a:close/>
                </a:path>
              </a:pathLst>
            </a:custGeom>
            <a:solidFill>
              <a:srgbClr val="287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606" y="1477567"/>
              <a:ext cx="6157780" cy="2100013"/>
            </a:xfrm>
            <a:prstGeom prst="rect">
              <a:avLst/>
            </a:prstGeom>
          </p:spPr>
        </p:pic>
      </p:grpSp>
      <p:sp>
        <p:nvSpPr>
          <p:cNvPr id="37" name="任意多边形 36"/>
          <p:cNvSpPr/>
          <p:nvPr/>
        </p:nvSpPr>
        <p:spPr>
          <a:xfrm>
            <a:off x="4724706" y="4698280"/>
            <a:ext cx="992626" cy="514350"/>
          </a:xfrm>
          <a:custGeom>
            <a:avLst/>
            <a:gdLst>
              <a:gd name="connsiteX0" fmla="*/ 496313 w 992626"/>
              <a:gd name="connsiteY0" fmla="*/ 0 h 514350"/>
              <a:gd name="connsiteX1" fmla="*/ 974655 w 992626"/>
              <a:gd name="connsiteY1" fmla="*/ 254333 h 514350"/>
              <a:gd name="connsiteX2" fmla="*/ 992626 w 992626"/>
              <a:gd name="connsiteY2" fmla="*/ 287441 h 514350"/>
              <a:gd name="connsiteX3" fmla="*/ 992626 w 992626"/>
              <a:gd name="connsiteY3" fmla="*/ 428623 h 514350"/>
              <a:gd name="connsiteX4" fmla="*/ 906899 w 992626"/>
              <a:gd name="connsiteY4" fmla="*/ 514350 h 514350"/>
              <a:gd name="connsiteX5" fmla="*/ 85727 w 992626"/>
              <a:gd name="connsiteY5" fmla="*/ 514350 h 514350"/>
              <a:gd name="connsiteX6" fmla="*/ 0 w 992626"/>
              <a:gd name="connsiteY6" fmla="*/ 428623 h 514350"/>
              <a:gd name="connsiteX7" fmla="*/ 0 w 992626"/>
              <a:gd name="connsiteY7" fmla="*/ 287441 h 514350"/>
              <a:gd name="connsiteX8" fmla="*/ 17971 w 992626"/>
              <a:gd name="connsiteY8" fmla="*/ 254333 h 514350"/>
              <a:gd name="connsiteX9" fmla="*/ 496313 w 992626"/>
              <a:gd name="connsiteY9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626" h="514350">
                <a:moveTo>
                  <a:pt x="496313" y="0"/>
                </a:moveTo>
                <a:cubicBezTo>
                  <a:pt x="695433" y="0"/>
                  <a:pt x="870989" y="100887"/>
                  <a:pt x="974655" y="254333"/>
                </a:cubicBezTo>
                <a:lnTo>
                  <a:pt x="992626" y="287441"/>
                </a:lnTo>
                <a:lnTo>
                  <a:pt x="992626" y="428623"/>
                </a:lnTo>
                <a:cubicBezTo>
                  <a:pt x="992626" y="475969"/>
                  <a:pt x="954245" y="514350"/>
                  <a:pt x="906899" y="514350"/>
                </a:cubicBezTo>
                <a:lnTo>
                  <a:pt x="85727" y="514350"/>
                </a:lnTo>
                <a:cubicBezTo>
                  <a:pt x="38381" y="514350"/>
                  <a:pt x="0" y="475969"/>
                  <a:pt x="0" y="428623"/>
                </a:cubicBezTo>
                <a:lnTo>
                  <a:pt x="0" y="287441"/>
                </a:lnTo>
                <a:lnTo>
                  <a:pt x="17971" y="254333"/>
                </a:lnTo>
                <a:cubicBezTo>
                  <a:pt x="121637" y="100887"/>
                  <a:pt x="297193" y="0"/>
                  <a:pt x="496313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287E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4724706" y="5336455"/>
            <a:ext cx="992626" cy="514350"/>
          </a:xfrm>
          <a:custGeom>
            <a:avLst/>
            <a:gdLst>
              <a:gd name="connsiteX0" fmla="*/ 85727 w 992626"/>
              <a:gd name="connsiteY0" fmla="*/ 0 h 514350"/>
              <a:gd name="connsiteX1" fmla="*/ 906899 w 992626"/>
              <a:gd name="connsiteY1" fmla="*/ 0 h 514350"/>
              <a:gd name="connsiteX2" fmla="*/ 992626 w 992626"/>
              <a:gd name="connsiteY2" fmla="*/ 85727 h 514350"/>
              <a:gd name="connsiteX3" fmla="*/ 992626 w 992626"/>
              <a:gd name="connsiteY3" fmla="*/ 228106 h 514350"/>
              <a:gd name="connsiteX4" fmla="*/ 974655 w 992626"/>
              <a:gd name="connsiteY4" fmla="*/ 261215 h 514350"/>
              <a:gd name="connsiteX5" fmla="*/ 612571 w 992626"/>
              <a:gd name="connsiteY5" fmla="*/ 503828 h 514350"/>
              <a:gd name="connsiteX6" fmla="*/ 508187 w 992626"/>
              <a:gd name="connsiteY6" fmla="*/ 514350 h 514350"/>
              <a:gd name="connsiteX7" fmla="*/ 484439 w 992626"/>
              <a:gd name="connsiteY7" fmla="*/ 514350 h 514350"/>
              <a:gd name="connsiteX8" fmla="*/ 380055 w 992626"/>
              <a:gd name="connsiteY8" fmla="*/ 503828 h 514350"/>
              <a:gd name="connsiteX9" fmla="*/ 17971 w 992626"/>
              <a:gd name="connsiteY9" fmla="*/ 261215 h 514350"/>
              <a:gd name="connsiteX10" fmla="*/ 0 w 992626"/>
              <a:gd name="connsiteY10" fmla="*/ 228106 h 514350"/>
              <a:gd name="connsiteX11" fmla="*/ 0 w 992626"/>
              <a:gd name="connsiteY11" fmla="*/ 85727 h 514350"/>
              <a:gd name="connsiteX12" fmla="*/ 85727 w 992626"/>
              <a:gd name="connsiteY12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2626" h="514350">
                <a:moveTo>
                  <a:pt x="85727" y="0"/>
                </a:moveTo>
                <a:lnTo>
                  <a:pt x="906899" y="0"/>
                </a:lnTo>
                <a:cubicBezTo>
                  <a:pt x="954245" y="0"/>
                  <a:pt x="992626" y="38381"/>
                  <a:pt x="992626" y="85727"/>
                </a:cubicBezTo>
                <a:lnTo>
                  <a:pt x="992626" y="228106"/>
                </a:lnTo>
                <a:lnTo>
                  <a:pt x="974655" y="261215"/>
                </a:lnTo>
                <a:cubicBezTo>
                  <a:pt x="891723" y="383972"/>
                  <a:pt x="762780" y="473090"/>
                  <a:pt x="612571" y="503828"/>
                </a:cubicBezTo>
                <a:lnTo>
                  <a:pt x="508187" y="514350"/>
                </a:lnTo>
                <a:lnTo>
                  <a:pt x="484439" y="514350"/>
                </a:lnTo>
                <a:lnTo>
                  <a:pt x="380055" y="503828"/>
                </a:lnTo>
                <a:cubicBezTo>
                  <a:pt x="229846" y="473090"/>
                  <a:pt x="100904" y="383972"/>
                  <a:pt x="17971" y="261215"/>
                </a:cubicBezTo>
                <a:lnTo>
                  <a:pt x="0" y="228106"/>
                </a:lnTo>
                <a:lnTo>
                  <a:pt x="0" y="85727"/>
                </a:lnTo>
                <a:cubicBezTo>
                  <a:pt x="0" y="38381"/>
                  <a:pt x="38381" y="0"/>
                  <a:pt x="85727" y="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rgbClr val="287ED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>
            <a:stCxn id="37" idx="5"/>
          </p:cNvCxnSpPr>
          <p:nvPr/>
        </p:nvCxnSpPr>
        <p:spPr>
          <a:xfrm>
            <a:off x="4810433" y="5212630"/>
            <a:ext cx="4666099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38" idx="0"/>
          </p:cNvCxnSpPr>
          <p:nvPr/>
        </p:nvCxnSpPr>
        <p:spPr>
          <a:xfrm>
            <a:off x="4810433" y="5336455"/>
            <a:ext cx="4666099" cy="0"/>
          </a:xfrm>
          <a:prstGeom prst="line">
            <a:avLst/>
          </a:prstGeom>
          <a:ln w="1270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012607" y="4848912"/>
            <a:ext cx="138747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周     琴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12607" y="5336855"/>
            <a:ext cx="2240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常州市东青实验学校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26845" y="2766060"/>
            <a:ext cx="6497955" cy="5810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3000" b="1" dirty="0">
                <a:ln/>
                <a:solidFill>
                  <a:schemeClr val="accent4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小学高年级段研究性学习之选题指导</a:t>
            </a:r>
            <a:endParaRPr lang="zh-CN" altLang="en-US" sz="3000" b="1" dirty="0">
              <a:ln/>
              <a:solidFill>
                <a:schemeClr val="accent4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-12872"/>
            <a:ext cx="9144000" cy="1231641"/>
          </a:xfrm>
          <a:prstGeom prst="rect">
            <a:avLst/>
          </a:prstGeom>
          <a:solidFill>
            <a:srgbClr val="BFBF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3280296" y="189896"/>
            <a:ext cx="2583407" cy="826104"/>
            <a:chOff x="3133925" y="189896"/>
            <a:chExt cx="2583407" cy="826104"/>
          </a:xfrm>
        </p:grpSpPr>
        <p:sp>
          <p:nvSpPr>
            <p:cNvPr id="49" name="椭圆 48"/>
            <p:cNvSpPr/>
            <p:nvPr/>
          </p:nvSpPr>
          <p:spPr>
            <a:xfrm>
              <a:off x="3133925" y="189896"/>
              <a:ext cx="826104" cy="826104"/>
            </a:xfrm>
            <a:prstGeom prst="ellipse">
              <a:avLst/>
            </a:prstGeom>
            <a:solidFill>
              <a:srgbClr val="BFBFB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0" name="椭圆 49"/>
            <p:cNvSpPr/>
            <p:nvPr/>
          </p:nvSpPr>
          <p:spPr>
            <a:xfrm>
              <a:off x="4891228" y="189896"/>
              <a:ext cx="826104" cy="826104"/>
            </a:xfrm>
            <a:prstGeom prst="ellipse">
              <a:avLst/>
            </a:prstGeom>
            <a:solidFill>
              <a:srgbClr val="BFBFB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8" name="椭圆 47"/>
          <p:cNvSpPr/>
          <p:nvPr/>
        </p:nvSpPr>
        <p:spPr>
          <a:xfrm>
            <a:off x="4012164" y="43112"/>
            <a:ext cx="1119672" cy="1119672"/>
          </a:xfrm>
          <a:prstGeom prst="ellipse">
            <a:avLst/>
          </a:prstGeom>
          <a:solidFill>
            <a:srgbClr val="287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8004" name="图片 128003" descr="IMAG1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8200"/>
            <a:ext cx="9144000" cy="5475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5" name="图片 128004" descr="IMAG1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47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6" name="图片 128005" descr="IMAG10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47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7" name="图片 128006" descr="IMAG10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9144000" cy="547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8008" name="图片 128007" descr="IMAG10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8200"/>
            <a:ext cx="9144000" cy="5476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2800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2800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12800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2800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" fill="hold"/>
                                        <p:tgtEl>
                                          <p:spTgt spid="1280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标题 129025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29027" name="文本占位符 129026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29028" name="图片 129027" descr="IMAG1199"/>
          <p:cNvPicPr>
            <a:picLocks noChangeAspect="1"/>
          </p:cNvPicPr>
          <p:nvPr/>
        </p:nvPicPr>
        <p:blipFill>
          <a:blip r:embed="rId1">
            <a:lum bright="12000"/>
          </a:blip>
          <a:srcRect t="6013" r="9038" b="14607"/>
          <a:stretch>
            <a:fillRect/>
          </a:stretch>
        </p:blipFill>
        <p:spPr>
          <a:xfrm>
            <a:off x="76200" y="152400"/>
            <a:ext cx="4343400" cy="662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9029" name="图片 129028" descr="IMAG1198"/>
          <p:cNvPicPr>
            <a:picLocks noChangeAspect="1"/>
          </p:cNvPicPr>
          <p:nvPr/>
        </p:nvPicPr>
        <p:blipFill>
          <a:blip r:embed="rId2">
            <a:lum bright="12000"/>
          </a:blip>
          <a:srcRect t="7285" r="9985" b="14780"/>
          <a:stretch>
            <a:fillRect/>
          </a:stretch>
        </p:blipFill>
        <p:spPr>
          <a:xfrm>
            <a:off x="4572000" y="190500"/>
            <a:ext cx="4495800" cy="6667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2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62100" y="321359"/>
            <a:ext cx="566420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二、选题指导策略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74862" y="1512389"/>
            <a:ext cx="2006600" cy="422184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084387" y="2762727"/>
            <a:ext cx="2006600" cy="7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084387" y="4188460"/>
            <a:ext cx="2006600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84387" y="5437188"/>
            <a:ext cx="1995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483167" y="2072323"/>
            <a:ext cx="1567815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dirty="0">
                <a:ea typeface="微软雅黑" panose="020B0503020204020204" pitchFamily="34" charset="-122"/>
              </a:rPr>
              <a:t>未雨绸缪，   </a:t>
            </a:r>
            <a:endParaRPr lang="zh-CN" altLang="en-US" dirty="0"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 dirty="0">
                <a:ea typeface="微软雅黑" panose="020B0503020204020204" pitchFamily="34" charset="-122"/>
              </a:rPr>
              <a:t>积累经验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83167" y="3456623"/>
            <a:ext cx="1325880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>
                <a:ea typeface="微软雅黑" panose="020B0503020204020204" pitchFamily="34" charset="-122"/>
              </a:rPr>
              <a:t>重心下移，</a:t>
            </a:r>
            <a:endParaRPr lang="zh-CN" altLang="en-US"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>
                <a:ea typeface="微软雅黑" panose="020B0503020204020204" pitchFamily="34" charset="-122"/>
              </a:rPr>
              <a:t>适时引导</a:t>
            </a: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2415222" y="4688205"/>
            <a:ext cx="1325880" cy="65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>
                <a:ea typeface="微软雅黑" panose="020B0503020204020204" pitchFamily="34" charset="-122"/>
              </a:rPr>
              <a:t>时时充电，</a:t>
            </a:r>
            <a:endParaRPr lang="zh-CN" altLang="en-US">
              <a:ea typeface="微软雅黑" panose="020B0503020204020204" pitchFamily="34" charset="-122"/>
            </a:endParaRPr>
          </a:p>
          <a:p>
            <a:pPr algn="l" eaLnBrk="1" hangingPunct="1"/>
            <a:r>
              <a:rPr lang="zh-CN" altLang="en-US">
                <a:ea typeface="微软雅黑" panose="020B0503020204020204" pitchFamily="34" charset="-122"/>
              </a:rPr>
              <a:t>不断进取</a:t>
            </a:r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9525" y="1898968"/>
            <a:ext cx="2074862" cy="832168"/>
            <a:chOff x="765101" y="962314"/>
            <a:chExt cx="1296144" cy="576064"/>
          </a:xfrm>
          <a:solidFill>
            <a:srgbClr val="287ED3"/>
          </a:solidFill>
        </p:grpSpPr>
        <p:sp>
          <p:nvSpPr>
            <p:cNvPr id="14" name="五边形 13"/>
            <p:cNvSpPr/>
            <p:nvPr/>
          </p:nvSpPr>
          <p:spPr>
            <a:xfrm>
              <a:off x="765101" y="962314"/>
              <a:ext cx="1296144" cy="57606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rgbClr val="287ED3"/>
                </a:solidFill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1265214" y="1053288"/>
              <a:ext cx="225510" cy="447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9525" y="3283585"/>
            <a:ext cx="2074862" cy="832168"/>
            <a:chOff x="765101" y="2306083"/>
            <a:chExt cx="1296144" cy="576064"/>
          </a:xfrm>
          <a:solidFill>
            <a:srgbClr val="287ED3"/>
          </a:solidFill>
        </p:grpSpPr>
        <p:sp>
          <p:nvSpPr>
            <p:cNvPr id="17" name="五边形 16"/>
            <p:cNvSpPr/>
            <p:nvPr/>
          </p:nvSpPr>
          <p:spPr>
            <a:xfrm>
              <a:off x="765101" y="2306083"/>
              <a:ext cx="1296144" cy="57606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rgbClr val="287ED3"/>
                </a:solidFill>
              </a:endParaRP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1271948" y="2409975"/>
              <a:ext cx="260559" cy="447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0160" y="4776033"/>
            <a:ext cx="2074862" cy="832168"/>
            <a:chOff x="765101" y="3649852"/>
            <a:chExt cx="1296144" cy="576064"/>
          </a:xfrm>
          <a:solidFill>
            <a:srgbClr val="287ED3"/>
          </a:solidFill>
        </p:grpSpPr>
        <p:sp>
          <p:nvSpPr>
            <p:cNvPr id="20" name="五边形 19"/>
            <p:cNvSpPr/>
            <p:nvPr/>
          </p:nvSpPr>
          <p:spPr>
            <a:xfrm>
              <a:off x="765101" y="3649852"/>
              <a:ext cx="1296144" cy="576064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200">
                <a:solidFill>
                  <a:srgbClr val="287ED3"/>
                </a:solidFill>
              </a:endParaRPr>
            </a:p>
          </p:txBody>
        </p:sp>
        <p:sp>
          <p:nvSpPr>
            <p:cNvPr id="21" name="TextBox 21"/>
            <p:cNvSpPr txBox="1">
              <a:spLocks noChangeArrowheads="1"/>
            </p:cNvSpPr>
            <p:nvPr/>
          </p:nvSpPr>
          <p:spPr bwMode="auto">
            <a:xfrm>
              <a:off x="1271948" y="3766404"/>
              <a:ext cx="268570" cy="447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4079875" y="2749550"/>
            <a:ext cx="3563937" cy="0"/>
          </a:xfrm>
          <a:prstGeom prst="line">
            <a:avLst/>
          </a:prstGeom>
          <a:ln>
            <a:solidFill>
              <a:srgbClr val="287E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079875" y="4176395"/>
            <a:ext cx="3563937" cy="0"/>
          </a:xfrm>
          <a:prstGeom prst="line">
            <a:avLst/>
          </a:prstGeom>
          <a:ln>
            <a:solidFill>
              <a:srgbClr val="287E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083050" y="5437188"/>
            <a:ext cx="3563937" cy="0"/>
          </a:xfrm>
          <a:prstGeom prst="line">
            <a:avLst/>
          </a:prstGeom>
          <a:ln>
            <a:solidFill>
              <a:srgbClr val="287ED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45305" y="4335780"/>
            <a:ext cx="1842770" cy="352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理论、观点上的创新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4198937" y="3149283"/>
            <a:ext cx="3043556" cy="930276"/>
            <a:chOff x="4697769" y="1651795"/>
            <a:chExt cx="3042584" cy="928977"/>
          </a:xfrm>
        </p:grpSpPr>
        <p:sp>
          <p:nvSpPr>
            <p:cNvPr id="38" name="TextBox 34"/>
            <p:cNvSpPr txBox="1"/>
            <p:nvPr/>
          </p:nvSpPr>
          <p:spPr>
            <a:xfrm>
              <a:off x="4713640" y="2228839"/>
              <a:ext cx="3026713" cy="351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帮助小学生对问题进行理智分析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43"/>
            <p:cNvSpPr txBox="1"/>
            <p:nvPr/>
          </p:nvSpPr>
          <p:spPr>
            <a:xfrm>
              <a:off x="4697769" y="1651795"/>
              <a:ext cx="3026713" cy="351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引导学生关注社会生活热点问题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4186872" y="1677353"/>
            <a:ext cx="3868420" cy="999171"/>
            <a:chOff x="4671743" y="179487"/>
            <a:chExt cx="3867184" cy="997826"/>
          </a:xfrm>
        </p:grpSpPr>
        <p:sp>
          <p:nvSpPr>
            <p:cNvPr id="44" name="TextBox 40"/>
            <p:cNvSpPr txBox="1"/>
            <p:nvPr/>
          </p:nvSpPr>
          <p:spPr>
            <a:xfrm>
              <a:off x="4671743" y="179487"/>
              <a:ext cx="3838781" cy="351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课题的选择应与学生的生活，经验相结合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Box 47"/>
            <p:cNvSpPr txBox="1"/>
            <p:nvPr/>
          </p:nvSpPr>
          <p:spPr>
            <a:xfrm>
              <a:off x="4699674" y="825363"/>
              <a:ext cx="3839253" cy="3519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养成不断提问的习惯，建立自己的问题库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345305" y="4741545"/>
            <a:ext cx="14020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方法上的创新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45305" y="5093970"/>
            <a:ext cx="1402080" cy="3524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应用上的创新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0052" name="图片 130051" descr="光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33400"/>
            <a:ext cx="7558088" cy="566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3" name="图片 130052" descr="光盘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7848600" cy="5886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0054" name="图片 130053" descr="光盘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"/>
            <a:ext cx="8686800" cy="621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" fill="hold"/>
                                        <p:tgtEl>
                                          <p:spTgt spid="1300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" fill="hold"/>
                                        <p:tgtEl>
                                          <p:spTgt spid="1300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6" name="图片 131075" descr="IMAG1164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93675"/>
            <a:ext cx="8534400" cy="651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8" name="图片 13107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616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grpSp>
        <p:nvGrpSpPr>
          <p:cNvPr id="118" name="组合 117"/>
          <p:cNvGrpSpPr/>
          <p:nvPr/>
        </p:nvGrpSpPr>
        <p:grpSpPr>
          <a:xfrm flipV="1">
            <a:off x="324091" y="1783682"/>
            <a:ext cx="8524577" cy="3305454"/>
            <a:chOff x="324091" y="5962650"/>
            <a:chExt cx="8524577" cy="474741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24091" y="6437391"/>
              <a:ext cx="8524576" cy="0"/>
            </a:xfrm>
            <a:prstGeom prst="line">
              <a:avLst/>
            </a:prstGeom>
            <a:ln>
              <a:solidFill>
                <a:srgbClr val="BFBF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324092" y="5962650"/>
              <a:ext cx="8524576" cy="474741"/>
              <a:chOff x="-456657" y="6352924"/>
              <a:chExt cx="9465697" cy="474741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-456657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-236524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-16393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203740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V="1">
                <a:off x="423871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flipV="1">
                <a:off x="644003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 flipV="1">
                <a:off x="864135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1084267" y="6352924"/>
                <a:ext cx="0" cy="47474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1304399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1524531" y="6444343"/>
                <a:ext cx="0" cy="383322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1744663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1964795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2184927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V="1">
                <a:off x="2405059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flipV="1">
                <a:off x="2625191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2845323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 flipV="1">
                <a:off x="3065455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V="1">
                <a:off x="3285587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flipV="1">
                <a:off x="3505719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V="1">
                <a:off x="3725851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flipV="1">
                <a:off x="3945983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flipV="1">
                <a:off x="4166115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4386247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flipV="1">
                <a:off x="4606379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4826511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V="1">
                <a:off x="5046643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5266775" y="6444343"/>
                <a:ext cx="0" cy="383322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flipV="1">
                <a:off x="5486907" y="6352924"/>
                <a:ext cx="0" cy="47474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5707039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V="1">
                <a:off x="5927171" y="6352924"/>
                <a:ext cx="0" cy="47474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6147303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V="1">
                <a:off x="6367435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V="1">
                <a:off x="6587567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 flipV="1">
                <a:off x="6807699" y="6444343"/>
                <a:ext cx="0" cy="383322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 flipV="1">
                <a:off x="7027830" y="6667249"/>
                <a:ext cx="0" cy="1604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7247963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7468094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7688227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7908360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V="1">
                <a:off x="8128491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 flipV="1">
                <a:off x="8348624" y="6514849"/>
                <a:ext cx="0" cy="312816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 flipV="1">
                <a:off x="8568755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V="1">
                <a:off x="8788887" y="6600574"/>
                <a:ext cx="0" cy="227091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V="1">
                <a:off x="9009040" y="6444343"/>
                <a:ext cx="0" cy="383322"/>
              </a:xfrm>
              <a:prstGeom prst="line">
                <a:avLst/>
              </a:prstGeom>
              <a:ln>
                <a:gradFill flip="none" rotWithShape="1">
                  <a:gsLst>
                    <a:gs pos="100000">
                      <a:srgbClr val="BFBFBF"/>
                    </a:gs>
                    <a:gs pos="0">
                      <a:schemeClr val="accent1">
                        <a:lumMod val="30000"/>
                        <a:lumOff val="70000"/>
                        <a:alpha val="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rgbClr val="287ED3"/>
                  </a:solidFill>
                </a:rPr>
                <a:t>3</a:t>
              </a:r>
              <a:endParaRPr 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62100" y="321359"/>
            <a:ext cx="5664200" cy="67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反思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9086" y="3238448"/>
            <a:ext cx="8524576" cy="891941"/>
          </a:xfrm>
          <a:prstGeom prst="rect">
            <a:avLst/>
          </a:prstGeom>
          <a:gradFill flip="none" rotWithShape="1">
            <a:gsLst>
              <a:gs pos="0">
                <a:srgbClr val="287ED3"/>
              </a:gs>
              <a:gs pos="100000">
                <a:srgbClr val="287ED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87ED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946" y="3491895"/>
            <a:ext cx="8218856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一路行走，一路思考。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894114"/>
            <a:ext cx="5812971" cy="123164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64304" y="2509934"/>
            <a:ext cx="6102220" cy="2006082"/>
          </a:xfrm>
          <a:prstGeom prst="rect">
            <a:avLst/>
          </a:prstGeom>
          <a:solidFill>
            <a:srgbClr val="287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105679" y="1950098"/>
            <a:ext cx="1119672" cy="1119672"/>
          </a:xfrm>
          <a:prstGeom prst="ellipse">
            <a:avLst/>
          </a:prstGeom>
          <a:solidFill>
            <a:srgbClr val="287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741575" y="3005143"/>
            <a:ext cx="4991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谢谢您的聆听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47509" y="496323"/>
            <a:ext cx="1741269" cy="1087884"/>
            <a:chOff x="429349" y="294657"/>
            <a:chExt cx="1910403" cy="1411094"/>
          </a:xfrm>
        </p:grpSpPr>
        <p:sp>
          <p:nvSpPr>
            <p:cNvPr id="20" name="填充层"/>
            <p:cNvSpPr/>
            <p:nvPr/>
          </p:nvSpPr>
          <p:spPr bwMode="auto">
            <a:xfrm rot="257907">
              <a:off x="709517" y="347866"/>
              <a:ext cx="1601818" cy="1177309"/>
            </a:xfrm>
            <a:custGeom>
              <a:avLst/>
              <a:gdLst>
                <a:gd name="T0" fmla="*/ 224 w 739"/>
                <a:gd name="T1" fmla="*/ 11 h 474"/>
                <a:gd name="T2" fmla="*/ 308 w 739"/>
                <a:gd name="T3" fmla="*/ 11 h 474"/>
                <a:gd name="T4" fmla="*/ 372 w 739"/>
                <a:gd name="T5" fmla="*/ 10 h 474"/>
                <a:gd name="T6" fmla="*/ 429 w 739"/>
                <a:gd name="T7" fmla="*/ 13 h 474"/>
                <a:gd name="T8" fmla="*/ 485 w 739"/>
                <a:gd name="T9" fmla="*/ 11 h 474"/>
                <a:gd name="T10" fmla="*/ 557 w 739"/>
                <a:gd name="T11" fmla="*/ 3 h 474"/>
                <a:gd name="T12" fmla="*/ 568 w 739"/>
                <a:gd name="T13" fmla="*/ 3 h 474"/>
                <a:gd name="T14" fmla="*/ 613 w 739"/>
                <a:gd name="T15" fmla="*/ 10 h 474"/>
                <a:gd name="T16" fmla="*/ 627 w 739"/>
                <a:gd name="T17" fmla="*/ 12 h 474"/>
                <a:gd name="T18" fmla="*/ 667 w 739"/>
                <a:gd name="T19" fmla="*/ 16 h 474"/>
                <a:gd name="T20" fmla="*/ 717 w 739"/>
                <a:gd name="T21" fmla="*/ 23 h 474"/>
                <a:gd name="T22" fmla="*/ 726 w 739"/>
                <a:gd name="T23" fmla="*/ 30 h 474"/>
                <a:gd name="T24" fmla="*/ 734 w 739"/>
                <a:gd name="T25" fmla="*/ 43 h 474"/>
                <a:gd name="T26" fmla="*/ 728 w 739"/>
                <a:gd name="T27" fmla="*/ 63 h 474"/>
                <a:gd name="T28" fmla="*/ 711 w 739"/>
                <a:gd name="T29" fmla="*/ 121 h 474"/>
                <a:gd name="T30" fmla="*/ 707 w 739"/>
                <a:gd name="T31" fmla="*/ 130 h 474"/>
                <a:gd name="T32" fmla="*/ 703 w 739"/>
                <a:gd name="T33" fmla="*/ 140 h 474"/>
                <a:gd name="T34" fmla="*/ 702 w 739"/>
                <a:gd name="T35" fmla="*/ 154 h 474"/>
                <a:gd name="T36" fmla="*/ 700 w 739"/>
                <a:gd name="T37" fmla="*/ 203 h 474"/>
                <a:gd name="T38" fmla="*/ 702 w 739"/>
                <a:gd name="T39" fmla="*/ 228 h 474"/>
                <a:gd name="T40" fmla="*/ 702 w 739"/>
                <a:gd name="T41" fmla="*/ 270 h 474"/>
                <a:gd name="T42" fmla="*/ 706 w 739"/>
                <a:gd name="T43" fmla="*/ 285 h 474"/>
                <a:gd name="T44" fmla="*/ 708 w 739"/>
                <a:gd name="T45" fmla="*/ 371 h 474"/>
                <a:gd name="T46" fmla="*/ 708 w 739"/>
                <a:gd name="T47" fmla="*/ 384 h 474"/>
                <a:gd name="T48" fmla="*/ 705 w 739"/>
                <a:gd name="T49" fmla="*/ 429 h 474"/>
                <a:gd name="T50" fmla="*/ 696 w 739"/>
                <a:gd name="T51" fmla="*/ 464 h 474"/>
                <a:gd name="T52" fmla="*/ 658 w 739"/>
                <a:gd name="T53" fmla="*/ 469 h 474"/>
                <a:gd name="T54" fmla="*/ 649 w 739"/>
                <a:gd name="T55" fmla="*/ 468 h 474"/>
                <a:gd name="T56" fmla="*/ 588 w 739"/>
                <a:gd name="T57" fmla="*/ 459 h 474"/>
                <a:gd name="T58" fmla="*/ 574 w 739"/>
                <a:gd name="T59" fmla="*/ 458 h 474"/>
                <a:gd name="T60" fmla="*/ 554 w 739"/>
                <a:gd name="T61" fmla="*/ 456 h 474"/>
                <a:gd name="T62" fmla="*/ 464 w 739"/>
                <a:gd name="T63" fmla="*/ 451 h 474"/>
                <a:gd name="T64" fmla="*/ 407 w 739"/>
                <a:gd name="T65" fmla="*/ 447 h 474"/>
                <a:gd name="T66" fmla="*/ 377 w 739"/>
                <a:gd name="T67" fmla="*/ 437 h 474"/>
                <a:gd name="T68" fmla="*/ 317 w 739"/>
                <a:gd name="T69" fmla="*/ 320 h 474"/>
                <a:gd name="T70" fmla="*/ 33 w 739"/>
                <a:gd name="T71" fmla="*/ 96 h 474"/>
                <a:gd name="T72" fmla="*/ 7 w 739"/>
                <a:gd name="T73" fmla="*/ 1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9" h="474">
                  <a:moveTo>
                    <a:pt x="7" y="14"/>
                  </a:moveTo>
                  <a:cubicBezTo>
                    <a:pt x="80" y="11"/>
                    <a:pt x="152" y="11"/>
                    <a:pt x="224" y="11"/>
                  </a:cubicBezTo>
                  <a:cubicBezTo>
                    <a:pt x="239" y="10"/>
                    <a:pt x="253" y="10"/>
                    <a:pt x="268" y="10"/>
                  </a:cubicBezTo>
                  <a:cubicBezTo>
                    <a:pt x="281" y="10"/>
                    <a:pt x="295" y="10"/>
                    <a:pt x="308" y="11"/>
                  </a:cubicBezTo>
                  <a:cubicBezTo>
                    <a:pt x="319" y="11"/>
                    <a:pt x="330" y="11"/>
                    <a:pt x="340" y="10"/>
                  </a:cubicBezTo>
                  <a:cubicBezTo>
                    <a:pt x="351" y="10"/>
                    <a:pt x="361" y="10"/>
                    <a:pt x="372" y="10"/>
                  </a:cubicBezTo>
                  <a:cubicBezTo>
                    <a:pt x="381" y="10"/>
                    <a:pt x="391" y="10"/>
                    <a:pt x="401" y="11"/>
                  </a:cubicBezTo>
                  <a:cubicBezTo>
                    <a:pt x="410" y="11"/>
                    <a:pt x="420" y="12"/>
                    <a:pt x="429" y="13"/>
                  </a:cubicBezTo>
                  <a:cubicBezTo>
                    <a:pt x="446" y="14"/>
                    <a:pt x="462" y="13"/>
                    <a:pt x="478" y="12"/>
                  </a:cubicBezTo>
                  <a:cubicBezTo>
                    <a:pt x="480" y="11"/>
                    <a:pt x="482" y="11"/>
                    <a:pt x="485" y="11"/>
                  </a:cubicBezTo>
                  <a:cubicBezTo>
                    <a:pt x="496" y="11"/>
                    <a:pt x="506" y="10"/>
                    <a:pt x="517" y="9"/>
                  </a:cubicBezTo>
                  <a:cubicBezTo>
                    <a:pt x="531" y="7"/>
                    <a:pt x="543" y="5"/>
                    <a:pt x="557" y="3"/>
                  </a:cubicBezTo>
                  <a:cubicBezTo>
                    <a:pt x="559" y="3"/>
                    <a:pt x="561" y="3"/>
                    <a:pt x="563" y="3"/>
                  </a:cubicBezTo>
                  <a:cubicBezTo>
                    <a:pt x="565" y="3"/>
                    <a:pt x="567" y="3"/>
                    <a:pt x="568" y="3"/>
                  </a:cubicBezTo>
                  <a:cubicBezTo>
                    <a:pt x="582" y="0"/>
                    <a:pt x="596" y="4"/>
                    <a:pt x="608" y="9"/>
                  </a:cubicBezTo>
                  <a:cubicBezTo>
                    <a:pt x="610" y="9"/>
                    <a:pt x="611" y="9"/>
                    <a:pt x="613" y="10"/>
                  </a:cubicBezTo>
                  <a:cubicBezTo>
                    <a:pt x="615" y="11"/>
                    <a:pt x="618" y="11"/>
                    <a:pt x="620" y="11"/>
                  </a:cubicBezTo>
                  <a:cubicBezTo>
                    <a:pt x="623" y="11"/>
                    <a:pt x="625" y="11"/>
                    <a:pt x="627" y="12"/>
                  </a:cubicBezTo>
                  <a:cubicBezTo>
                    <a:pt x="638" y="13"/>
                    <a:pt x="649" y="14"/>
                    <a:pt x="660" y="16"/>
                  </a:cubicBezTo>
                  <a:cubicBezTo>
                    <a:pt x="663" y="16"/>
                    <a:pt x="665" y="16"/>
                    <a:pt x="667" y="16"/>
                  </a:cubicBezTo>
                  <a:cubicBezTo>
                    <a:pt x="678" y="18"/>
                    <a:pt x="689" y="21"/>
                    <a:pt x="700" y="21"/>
                  </a:cubicBezTo>
                  <a:cubicBezTo>
                    <a:pt x="706" y="22"/>
                    <a:pt x="711" y="22"/>
                    <a:pt x="717" y="23"/>
                  </a:cubicBezTo>
                  <a:cubicBezTo>
                    <a:pt x="719" y="23"/>
                    <a:pt x="723" y="23"/>
                    <a:pt x="725" y="24"/>
                  </a:cubicBezTo>
                  <a:cubicBezTo>
                    <a:pt x="729" y="28"/>
                    <a:pt x="726" y="26"/>
                    <a:pt x="726" y="30"/>
                  </a:cubicBezTo>
                  <a:cubicBezTo>
                    <a:pt x="726" y="33"/>
                    <a:pt x="724" y="34"/>
                    <a:pt x="726" y="37"/>
                  </a:cubicBezTo>
                  <a:cubicBezTo>
                    <a:pt x="727" y="40"/>
                    <a:pt x="732" y="41"/>
                    <a:pt x="734" y="43"/>
                  </a:cubicBezTo>
                  <a:cubicBezTo>
                    <a:pt x="739" y="49"/>
                    <a:pt x="737" y="54"/>
                    <a:pt x="732" y="60"/>
                  </a:cubicBezTo>
                  <a:cubicBezTo>
                    <a:pt x="731" y="61"/>
                    <a:pt x="730" y="62"/>
                    <a:pt x="728" y="63"/>
                  </a:cubicBezTo>
                  <a:cubicBezTo>
                    <a:pt x="723" y="66"/>
                    <a:pt x="717" y="71"/>
                    <a:pt x="720" y="78"/>
                  </a:cubicBezTo>
                  <a:cubicBezTo>
                    <a:pt x="725" y="93"/>
                    <a:pt x="721" y="108"/>
                    <a:pt x="711" y="121"/>
                  </a:cubicBezTo>
                  <a:cubicBezTo>
                    <a:pt x="710" y="122"/>
                    <a:pt x="709" y="124"/>
                    <a:pt x="709" y="126"/>
                  </a:cubicBezTo>
                  <a:cubicBezTo>
                    <a:pt x="708" y="127"/>
                    <a:pt x="707" y="128"/>
                    <a:pt x="707" y="130"/>
                  </a:cubicBezTo>
                  <a:cubicBezTo>
                    <a:pt x="706" y="131"/>
                    <a:pt x="706" y="133"/>
                    <a:pt x="705" y="135"/>
                  </a:cubicBezTo>
                  <a:cubicBezTo>
                    <a:pt x="704" y="137"/>
                    <a:pt x="704" y="138"/>
                    <a:pt x="703" y="140"/>
                  </a:cubicBezTo>
                  <a:cubicBezTo>
                    <a:pt x="703" y="142"/>
                    <a:pt x="703" y="145"/>
                    <a:pt x="702" y="147"/>
                  </a:cubicBezTo>
                  <a:cubicBezTo>
                    <a:pt x="702" y="149"/>
                    <a:pt x="702" y="152"/>
                    <a:pt x="702" y="154"/>
                  </a:cubicBezTo>
                  <a:cubicBezTo>
                    <a:pt x="702" y="156"/>
                    <a:pt x="702" y="158"/>
                    <a:pt x="701" y="160"/>
                  </a:cubicBezTo>
                  <a:cubicBezTo>
                    <a:pt x="701" y="175"/>
                    <a:pt x="700" y="189"/>
                    <a:pt x="700" y="203"/>
                  </a:cubicBezTo>
                  <a:cubicBezTo>
                    <a:pt x="701" y="205"/>
                    <a:pt x="701" y="206"/>
                    <a:pt x="701" y="208"/>
                  </a:cubicBezTo>
                  <a:cubicBezTo>
                    <a:pt x="701" y="215"/>
                    <a:pt x="702" y="221"/>
                    <a:pt x="702" y="228"/>
                  </a:cubicBezTo>
                  <a:cubicBezTo>
                    <a:pt x="702" y="239"/>
                    <a:pt x="700" y="251"/>
                    <a:pt x="701" y="263"/>
                  </a:cubicBezTo>
                  <a:cubicBezTo>
                    <a:pt x="701" y="266"/>
                    <a:pt x="701" y="268"/>
                    <a:pt x="702" y="270"/>
                  </a:cubicBezTo>
                  <a:cubicBezTo>
                    <a:pt x="702" y="273"/>
                    <a:pt x="703" y="276"/>
                    <a:pt x="704" y="279"/>
                  </a:cubicBezTo>
                  <a:cubicBezTo>
                    <a:pt x="704" y="281"/>
                    <a:pt x="705" y="283"/>
                    <a:pt x="706" y="285"/>
                  </a:cubicBezTo>
                  <a:cubicBezTo>
                    <a:pt x="710" y="297"/>
                    <a:pt x="714" y="308"/>
                    <a:pt x="713" y="320"/>
                  </a:cubicBezTo>
                  <a:cubicBezTo>
                    <a:pt x="711" y="337"/>
                    <a:pt x="707" y="354"/>
                    <a:pt x="708" y="371"/>
                  </a:cubicBezTo>
                  <a:cubicBezTo>
                    <a:pt x="708" y="373"/>
                    <a:pt x="708" y="376"/>
                    <a:pt x="708" y="378"/>
                  </a:cubicBezTo>
                  <a:cubicBezTo>
                    <a:pt x="708" y="380"/>
                    <a:pt x="708" y="382"/>
                    <a:pt x="708" y="384"/>
                  </a:cubicBezTo>
                  <a:cubicBezTo>
                    <a:pt x="708" y="387"/>
                    <a:pt x="708" y="390"/>
                    <a:pt x="708" y="392"/>
                  </a:cubicBezTo>
                  <a:cubicBezTo>
                    <a:pt x="708" y="405"/>
                    <a:pt x="708" y="417"/>
                    <a:pt x="705" y="429"/>
                  </a:cubicBezTo>
                  <a:cubicBezTo>
                    <a:pt x="704" y="438"/>
                    <a:pt x="702" y="446"/>
                    <a:pt x="700" y="455"/>
                  </a:cubicBezTo>
                  <a:cubicBezTo>
                    <a:pt x="700" y="459"/>
                    <a:pt x="698" y="461"/>
                    <a:pt x="696" y="464"/>
                  </a:cubicBezTo>
                  <a:cubicBezTo>
                    <a:pt x="694" y="465"/>
                    <a:pt x="692" y="467"/>
                    <a:pt x="691" y="468"/>
                  </a:cubicBezTo>
                  <a:cubicBezTo>
                    <a:pt x="681" y="474"/>
                    <a:pt x="668" y="474"/>
                    <a:pt x="658" y="469"/>
                  </a:cubicBezTo>
                  <a:cubicBezTo>
                    <a:pt x="656" y="469"/>
                    <a:pt x="655" y="469"/>
                    <a:pt x="653" y="468"/>
                  </a:cubicBezTo>
                  <a:cubicBezTo>
                    <a:pt x="652" y="468"/>
                    <a:pt x="650" y="468"/>
                    <a:pt x="649" y="468"/>
                  </a:cubicBezTo>
                  <a:cubicBezTo>
                    <a:pt x="647" y="467"/>
                    <a:pt x="646" y="467"/>
                    <a:pt x="645" y="467"/>
                  </a:cubicBezTo>
                  <a:cubicBezTo>
                    <a:pt x="627" y="458"/>
                    <a:pt x="607" y="458"/>
                    <a:pt x="588" y="459"/>
                  </a:cubicBezTo>
                  <a:cubicBezTo>
                    <a:pt x="585" y="459"/>
                    <a:pt x="583" y="459"/>
                    <a:pt x="581" y="459"/>
                  </a:cubicBezTo>
                  <a:cubicBezTo>
                    <a:pt x="579" y="458"/>
                    <a:pt x="577" y="458"/>
                    <a:pt x="574" y="458"/>
                  </a:cubicBezTo>
                  <a:cubicBezTo>
                    <a:pt x="572" y="458"/>
                    <a:pt x="570" y="458"/>
                    <a:pt x="568" y="458"/>
                  </a:cubicBezTo>
                  <a:cubicBezTo>
                    <a:pt x="563" y="457"/>
                    <a:pt x="559" y="457"/>
                    <a:pt x="554" y="456"/>
                  </a:cubicBezTo>
                  <a:cubicBezTo>
                    <a:pt x="535" y="455"/>
                    <a:pt x="515" y="453"/>
                    <a:pt x="496" y="451"/>
                  </a:cubicBezTo>
                  <a:cubicBezTo>
                    <a:pt x="485" y="450"/>
                    <a:pt x="475" y="451"/>
                    <a:pt x="464" y="451"/>
                  </a:cubicBezTo>
                  <a:cubicBezTo>
                    <a:pt x="449" y="451"/>
                    <a:pt x="434" y="450"/>
                    <a:pt x="419" y="451"/>
                  </a:cubicBezTo>
                  <a:cubicBezTo>
                    <a:pt x="415" y="451"/>
                    <a:pt x="411" y="449"/>
                    <a:pt x="407" y="447"/>
                  </a:cubicBezTo>
                  <a:cubicBezTo>
                    <a:pt x="405" y="446"/>
                    <a:pt x="398" y="444"/>
                    <a:pt x="391" y="442"/>
                  </a:cubicBezTo>
                  <a:cubicBezTo>
                    <a:pt x="384" y="440"/>
                    <a:pt x="377" y="438"/>
                    <a:pt x="377" y="437"/>
                  </a:cubicBezTo>
                  <a:cubicBezTo>
                    <a:pt x="377" y="437"/>
                    <a:pt x="362" y="408"/>
                    <a:pt x="341" y="366"/>
                  </a:cubicBezTo>
                  <a:cubicBezTo>
                    <a:pt x="334" y="352"/>
                    <a:pt x="326" y="336"/>
                    <a:pt x="317" y="320"/>
                  </a:cubicBezTo>
                  <a:cubicBezTo>
                    <a:pt x="294" y="267"/>
                    <a:pt x="251" y="228"/>
                    <a:pt x="200" y="198"/>
                  </a:cubicBezTo>
                  <a:cubicBezTo>
                    <a:pt x="142" y="164"/>
                    <a:pt x="87" y="137"/>
                    <a:pt x="33" y="96"/>
                  </a:cubicBezTo>
                  <a:cubicBezTo>
                    <a:pt x="15" y="83"/>
                    <a:pt x="2" y="65"/>
                    <a:pt x="0" y="44"/>
                  </a:cubicBezTo>
                  <a:cubicBezTo>
                    <a:pt x="2" y="25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287ED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r>
                <a:rPr lang="zh-CN" altLang="en-US" sz="4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0000">
              <a:off x="429349" y="294657"/>
              <a:ext cx="1910403" cy="14110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1" name="矩形 30"/>
          <p:cNvSpPr/>
          <p:nvPr/>
        </p:nvSpPr>
        <p:spPr>
          <a:xfrm>
            <a:off x="2506110" y="2365385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842043" y="2165350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solidFill>
                  <a:srgbClr val="287ED3"/>
                </a:solidFill>
              </a:rPr>
              <a:t>1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506110" y="4301536"/>
            <a:ext cx="5913990" cy="511718"/>
          </a:xfrm>
          <a:prstGeom prst="rect">
            <a:avLst/>
          </a:prstGeom>
          <a:gradFill>
            <a:gsLst>
              <a:gs pos="0">
                <a:srgbClr val="BFBFBF"/>
              </a:gs>
              <a:gs pos="100000">
                <a:srgbClr val="BFBFBF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842043" y="4101501"/>
            <a:ext cx="911788" cy="911788"/>
          </a:xfrm>
          <a:prstGeom prst="ellipse">
            <a:avLst/>
          </a:prstGeom>
          <a:solidFill>
            <a:srgbClr val="BFBFBF"/>
          </a:solidFill>
          <a:ln w="76200">
            <a:solidFill>
              <a:srgbClr val="287ED3"/>
            </a:solidFill>
          </a:ln>
          <a:effectLst>
            <a:innerShdw blurRad="330200" dist="254000" dir="18900000">
              <a:prstClr val="black">
                <a:alpha val="5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287ED3"/>
                </a:solidFill>
              </a:rPr>
              <a:t>2</a:t>
            </a:r>
            <a:endParaRPr lang="zh-CN" altLang="en-US" sz="4400" b="1" dirty="0">
              <a:solidFill>
                <a:srgbClr val="287ED3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302000" y="2359660"/>
            <a:ext cx="40093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选题指导时遇到的困难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302000" y="4288831"/>
            <a:ext cx="317500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选题指导策略</a:t>
            </a:r>
            <a:endPara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-456657" y="-209550"/>
            <a:ext cx="9600656" cy="1708150"/>
            <a:chOff x="1613443" y="2686050"/>
            <a:chExt cx="5124704" cy="911788"/>
          </a:xfrm>
        </p:grpSpPr>
        <p:sp>
          <p:nvSpPr>
            <p:cNvPr id="2" name="矩形 1"/>
            <p:cNvSpPr/>
            <p:nvPr/>
          </p:nvSpPr>
          <p:spPr>
            <a:xfrm>
              <a:off x="2277510" y="2886085"/>
              <a:ext cx="4460637" cy="511718"/>
            </a:xfrm>
            <a:prstGeom prst="rect">
              <a:avLst/>
            </a:prstGeom>
            <a:gradFill>
              <a:gsLst>
                <a:gs pos="0">
                  <a:srgbClr val="BFBFBF"/>
                </a:gs>
                <a:gs pos="100000">
                  <a:srgbClr val="BFBFBF">
                    <a:alpha val="0"/>
                  </a:srgb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1613443" y="2686050"/>
              <a:ext cx="911788" cy="911788"/>
            </a:xfrm>
            <a:prstGeom prst="ellipse">
              <a:avLst/>
            </a:prstGeom>
            <a:solidFill>
              <a:srgbClr val="BFBFBF"/>
            </a:solidFill>
            <a:ln w="76200">
              <a:solidFill>
                <a:srgbClr val="287ED3"/>
              </a:solidFill>
            </a:ln>
            <a:effectLst>
              <a:innerShdw blurRad="330200" dist="254000" dir="18900000">
                <a:prstClr val="black">
                  <a:alpha val="51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 smtClean="0">
                  <a:solidFill>
                    <a:srgbClr val="287ED3"/>
                  </a:solidFill>
                </a:rPr>
                <a:t>1</a:t>
              </a:r>
              <a:endParaRPr lang="zh-CN" altLang="en-US" sz="4400" b="1" dirty="0">
                <a:solidFill>
                  <a:srgbClr val="287ED3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62100" y="321359"/>
            <a:ext cx="5664200" cy="122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选题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指导时遇到的困难</a:t>
            </a:r>
            <a:endPara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5752545" y="3202478"/>
            <a:ext cx="1259243" cy="1259243"/>
          </a:xfrm>
          <a:custGeom>
            <a:avLst/>
            <a:gdLst>
              <a:gd name="connsiteX0" fmla="*/ 0 w 1259243"/>
              <a:gd name="connsiteY0" fmla="*/ 629622 h 1259243"/>
              <a:gd name="connsiteX1" fmla="*/ 629622 w 1259243"/>
              <a:gd name="connsiteY1" fmla="*/ 0 h 1259243"/>
              <a:gd name="connsiteX2" fmla="*/ 1259244 w 1259243"/>
              <a:gd name="connsiteY2" fmla="*/ 629622 h 1259243"/>
              <a:gd name="connsiteX3" fmla="*/ 629622 w 1259243"/>
              <a:gd name="connsiteY3" fmla="*/ 1259244 h 1259243"/>
              <a:gd name="connsiteX4" fmla="*/ 0 w 1259243"/>
              <a:gd name="connsiteY4" fmla="*/ 629622 h 12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43" h="1259243">
                <a:moveTo>
                  <a:pt x="0" y="629622"/>
                </a:moveTo>
                <a:cubicBezTo>
                  <a:pt x="0" y="281891"/>
                  <a:pt x="281891" y="0"/>
                  <a:pt x="629622" y="0"/>
                </a:cubicBezTo>
                <a:cubicBezTo>
                  <a:pt x="977353" y="0"/>
                  <a:pt x="1259244" y="281891"/>
                  <a:pt x="1259244" y="629622"/>
                </a:cubicBezTo>
                <a:cubicBezTo>
                  <a:pt x="1259244" y="977353"/>
                  <a:pt x="977353" y="1259244"/>
                  <a:pt x="629622" y="1259244"/>
                </a:cubicBezTo>
                <a:cubicBezTo>
                  <a:pt x="281891" y="1259244"/>
                  <a:pt x="0" y="977353"/>
                  <a:pt x="0" y="629622"/>
                </a:cubicBezTo>
                <a:close/>
              </a:path>
            </a:pathLst>
          </a:custGeom>
          <a:solidFill>
            <a:srgbClr val="287E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42" tIns="221242" rIns="221242" bIns="221242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困难</a:t>
            </a:r>
            <a:endParaRPr lang="zh-CN" altLang="en-US" sz="2400" b="1" kern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 20"/>
          <p:cNvSpPr/>
          <p:nvPr/>
        </p:nvSpPr>
        <p:spPr>
          <a:xfrm rot="11880000">
            <a:off x="5448935" y="3277870"/>
            <a:ext cx="497205" cy="177165"/>
          </a:xfrm>
          <a:custGeom>
            <a:avLst/>
            <a:gdLst>
              <a:gd name="connsiteX0" fmla="*/ 0 w 380764"/>
              <a:gd name="connsiteY0" fmla="*/ 16525 h 33050"/>
              <a:gd name="connsiteX1" fmla="*/ 380764 w 380764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64" h="33050">
                <a:moveTo>
                  <a:pt x="0" y="16525"/>
                </a:moveTo>
                <a:lnTo>
                  <a:pt x="380764" y="16525"/>
                </a:lnTo>
              </a:path>
            </a:pathLst>
          </a:custGeom>
          <a:noFill/>
          <a:ln w="28575">
            <a:solidFill>
              <a:srgbClr val="666666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63" tIns="7006" rIns="193562" bIns="70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2" name="任意多边形 21"/>
          <p:cNvSpPr/>
          <p:nvPr/>
        </p:nvSpPr>
        <p:spPr>
          <a:xfrm>
            <a:off x="4335860" y="2387335"/>
            <a:ext cx="1259243" cy="1259243"/>
          </a:xfrm>
          <a:custGeom>
            <a:avLst/>
            <a:gdLst>
              <a:gd name="connsiteX0" fmla="*/ 0 w 1259243"/>
              <a:gd name="connsiteY0" fmla="*/ 629622 h 1259243"/>
              <a:gd name="connsiteX1" fmla="*/ 629622 w 1259243"/>
              <a:gd name="connsiteY1" fmla="*/ 0 h 1259243"/>
              <a:gd name="connsiteX2" fmla="*/ 1259244 w 1259243"/>
              <a:gd name="connsiteY2" fmla="*/ 629622 h 1259243"/>
              <a:gd name="connsiteX3" fmla="*/ 629622 w 1259243"/>
              <a:gd name="connsiteY3" fmla="*/ 1259244 h 1259243"/>
              <a:gd name="connsiteX4" fmla="*/ 0 w 1259243"/>
              <a:gd name="connsiteY4" fmla="*/ 629622 h 12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43" h="1259243">
                <a:moveTo>
                  <a:pt x="0" y="629622"/>
                </a:moveTo>
                <a:cubicBezTo>
                  <a:pt x="0" y="281891"/>
                  <a:pt x="281891" y="0"/>
                  <a:pt x="629622" y="0"/>
                </a:cubicBezTo>
                <a:cubicBezTo>
                  <a:pt x="977353" y="0"/>
                  <a:pt x="1259244" y="281891"/>
                  <a:pt x="1259244" y="629622"/>
                </a:cubicBezTo>
                <a:cubicBezTo>
                  <a:pt x="1259244" y="977353"/>
                  <a:pt x="977353" y="1259244"/>
                  <a:pt x="629622" y="1259244"/>
                </a:cubicBezTo>
                <a:cubicBezTo>
                  <a:pt x="281891" y="1259244"/>
                  <a:pt x="0" y="977353"/>
                  <a:pt x="0" y="629622"/>
                </a:cubicBezTo>
                <a:close/>
              </a:path>
            </a:pathLst>
          </a:custGeom>
          <a:solidFill>
            <a:srgbClr val="BFBF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42" tIns="221242" rIns="221242" bIns="221242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800" kern="1200" dirty="0" smtClean="0">
                <a:solidFill>
                  <a:srgbClr val="287ED3"/>
                </a:solidFill>
              </a:rPr>
              <a:t>1</a:t>
            </a:r>
            <a:endParaRPr lang="zh-CN" altLang="en-US" sz="5800" kern="1200" dirty="0">
              <a:solidFill>
                <a:srgbClr val="287ED3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 rot="20520000">
            <a:off x="6998335" y="3442335"/>
            <a:ext cx="477520" cy="393065"/>
          </a:xfrm>
          <a:custGeom>
            <a:avLst/>
            <a:gdLst>
              <a:gd name="connsiteX0" fmla="*/ 0 w 380764"/>
              <a:gd name="connsiteY0" fmla="*/ 16525 h 33050"/>
              <a:gd name="connsiteX1" fmla="*/ 380764 w 380764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64" h="33050">
                <a:moveTo>
                  <a:pt x="0" y="16525"/>
                </a:moveTo>
                <a:lnTo>
                  <a:pt x="380764" y="16525"/>
                </a:lnTo>
              </a:path>
            </a:pathLst>
          </a:custGeom>
          <a:noFill/>
          <a:ln w="28575">
            <a:solidFill>
              <a:srgbClr val="666666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63" tIns="7006" rIns="193563" bIns="70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4" name="任意多边形 23"/>
          <p:cNvSpPr/>
          <p:nvPr/>
        </p:nvSpPr>
        <p:spPr>
          <a:xfrm>
            <a:off x="7524633" y="2772583"/>
            <a:ext cx="1259243" cy="1259243"/>
          </a:xfrm>
          <a:custGeom>
            <a:avLst/>
            <a:gdLst>
              <a:gd name="connsiteX0" fmla="*/ 0 w 1259243"/>
              <a:gd name="connsiteY0" fmla="*/ 629622 h 1259243"/>
              <a:gd name="connsiteX1" fmla="*/ 629622 w 1259243"/>
              <a:gd name="connsiteY1" fmla="*/ 0 h 1259243"/>
              <a:gd name="connsiteX2" fmla="*/ 1259244 w 1259243"/>
              <a:gd name="connsiteY2" fmla="*/ 629622 h 1259243"/>
              <a:gd name="connsiteX3" fmla="*/ 629622 w 1259243"/>
              <a:gd name="connsiteY3" fmla="*/ 1259244 h 1259243"/>
              <a:gd name="connsiteX4" fmla="*/ 0 w 1259243"/>
              <a:gd name="connsiteY4" fmla="*/ 629622 h 12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43" h="1259243">
                <a:moveTo>
                  <a:pt x="0" y="629622"/>
                </a:moveTo>
                <a:cubicBezTo>
                  <a:pt x="0" y="281891"/>
                  <a:pt x="281891" y="0"/>
                  <a:pt x="629622" y="0"/>
                </a:cubicBezTo>
                <a:cubicBezTo>
                  <a:pt x="977353" y="0"/>
                  <a:pt x="1259244" y="281891"/>
                  <a:pt x="1259244" y="629622"/>
                </a:cubicBezTo>
                <a:cubicBezTo>
                  <a:pt x="1259244" y="977353"/>
                  <a:pt x="977353" y="1259244"/>
                  <a:pt x="629622" y="1259244"/>
                </a:cubicBezTo>
                <a:cubicBezTo>
                  <a:pt x="281891" y="1259244"/>
                  <a:pt x="0" y="977353"/>
                  <a:pt x="0" y="629622"/>
                </a:cubicBezTo>
                <a:close/>
              </a:path>
            </a:pathLst>
          </a:custGeom>
          <a:solidFill>
            <a:srgbClr val="BFBF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42" tIns="221242" rIns="221242" bIns="221242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800" dirty="0" smtClean="0">
                <a:solidFill>
                  <a:srgbClr val="287ED3"/>
                </a:solidFill>
              </a:rPr>
              <a:t>2</a:t>
            </a:r>
            <a:endParaRPr lang="zh-CN" altLang="en-US" sz="5800" kern="1200" dirty="0">
              <a:solidFill>
                <a:srgbClr val="287ED3"/>
              </a:solidFill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6191785" y="4635578"/>
            <a:ext cx="380764" cy="33050"/>
          </a:xfrm>
          <a:custGeom>
            <a:avLst/>
            <a:gdLst>
              <a:gd name="connsiteX0" fmla="*/ 0 w 380764"/>
              <a:gd name="connsiteY0" fmla="*/ 16525 h 33050"/>
              <a:gd name="connsiteX1" fmla="*/ 380764 w 380764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64" h="33050">
                <a:moveTo>
                  <a:pt x="0" y="16525"/>
                </a:moveTo>
                <a:lnTo>
                  <a:pt x="380764" y="16525"/>
                </a:lnTo>
              </a:path>
            </a:pathLst>
          </a:custGeom>
          <a:noFill/>
          <a:ln w="28575">
            <a:solidFill>
              <a:srgbClr val="666666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3563" tIns="7006" rIns="193563" bIns="700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26" name="任意多边形 25"/>
          <p:cNvSpPr/>
          <p:nvPr/>
        </p:nvSpPr>
        <p:spPr>
          <a:xfrm>
            <a:off x="5752545" y="4842486"/>
            <a:ext cx="1259243" cy="1259243"/>
          </a:xfrm>
          <a:custGeom>
            <a:avLst/>
            <a:gdLst>
              <a:gd name="connsiteX0" fmla="*/ 0 w 1259243"/>
              <a:gd name="connsiteY0" fmla="*/ 629622 h 1259243"/>
              <a:gd name="connsiteX1" fmla="*/ 629622 w 1259243"/>
              <a:gd name="connsiteY1" fmla="*/ 0 h 1259243"/>
              <a:gd name="connsiteX2" fmla="*/ 1259244 w 1259243"/>
              <a:gd name="connsiteY2" fmla="*/ 629622 h 1259243"/>
              <a:gd name="connsiteX3" fmla="*/ 629622 w 1259243"/>
              <a:gd name="connsiteY3" fmla="*/ 1259244 h 1259243"/>
              <a:gd name="connsiteX4" fmla="*/ 0 w 1259243"/>
              <a:gd name="connsiteY4" fmla="*/ 629622 h 125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243" h="1259243">
                <a:moveTo>
                  <a:pt x="0" y="629622"/>
                </a:moveTo>
                <a:cubicBezTo>
                  <a:pt x="0" y="281891"/>
                  <a:pt x="281891" y="0"/>
                  <a:pt x="629622" y="0"/>
                </a:cubicBezTo>
                <a:cubicBezTo>
                  <a:pt x="977353" y="0"/>
                  <a:pt x="1259244" y="281891"/>
                  <a:pt x="1259244" y="629622"/>
                </a:cubicBezTo>
                <a:cubicBezTo>
                  <a:pt x="1259244" y="977353"/>
                  <a:pt x="977353" y="1259244"/>
                  <a:pt x="629622" y="1259244"/>
                </a:cubicBezTo>
                <a:cubicBezTo>
                  <a:pt x="281891" y="1259244"/>
                  <a:pt x="0" y="977353"/>
                  <a:pt x="0" y="629622"/>
                </a:cubicBezTo>
                <a:close/>
              </a:path>
            </a:pathLst>
          </a:custGeom>
          <a:solidFill>
            <a:srgbClr val="BFBFB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1242" tIns="221242" rIns="221242" bIns="221242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5800" kern="1200" dirty="0" smtClean="0">
                <a:solidFill>
                  <a:srgbClr val="287ED3"/>
                </a:solidFill>
              </a:rPr>
              <a:t>3</a:t>
            </a:r>
            <a:endParaRPr lang="zh-CN" altLang="en-US" sz="5800" kern="1200" dirty="0">
              <a:solidFill>
                <a:srgbClr val="287ED3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7166" y="2236164"/>
            <a:ext cx="672164" cy="672164"/>
          </a:xfrm>
          <a:prstGeom prst="rect">
            <a:avLst/>
          </a:prstGeom>
          <a:solidFill>
            <a:srgbClr val="287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1</a:t>
            </a:r>
            <a:endParaRPr lang="zh-CN" altLang="en-US" sz="3200" b="1" dirty="0"/>
          </a:p>
        </p:txBody>
      </p:sp>
      <p:sp>
        <p:nvSpPr>
          <p:cNvPr id="12" name="矩形 11"/>
          <p:cNvSpPr/>
          <p:nvPr/>
        </p:nvSpPr>
        <p:spPr>
          <a:xfrm>
            <a:off x="645256" y="3562396"/>
            <a:ext cx="672164" cy="672164"/>
          </a:xfrm>
          <a:prstGeom prst="rect">
            <a:avLst/>
          </a:prstGeom>
          <a:solidFill>
            <a:srgbClr val="287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13" name="矩形 12"/>
          <p:cNvSpPr/>
          <p:nvPr/>
        </p:nvSpPr>
        <p:spPr>
          <a:xfrm>
            <a:off x="687166" y="5014358"/>
            <a:ext cx="672164" cy="672164"/>
          </a:xfrm>
          <a:prstGeom prst="rect">
            <a:avLst/>
          </a:prstGeom>
          <a:solidFill>
            <a:srgbClr val="287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1586865" y="2387600"/>
            <a:ext cx="296354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问题设计类似，思维单一。</a:t>
            </a:r>
            <a:endParaRPr lang="zh-CN" altLang="en-US" dirty="0" smtClean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544955" y="3714115"/>
            <a:ext cx="279336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教师代替太多，角色错误。</a:t>
            </a:r>
            <a:endParaRPr lang="zh-CN" altLang="en-US" dirty="0" smtClean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86865" y="5165725"/>
            <a:ext cx="313245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666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小组合作困难，分工不明。</a:t>
            </a:r>
            <a:endParaRPr lang="zh-CN" altLang="en-US" dirty="0">
              <a:solidFill>
                <a:srgbClr val="6666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2" grpId="0" animBg="1"/>
      <p:bldP spid="16" grpId="0"/>
      <p:bldP spid="1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sp>
        <p:nvSpPr>
          <p:cNvPr id="103428" name="文本框 103427"/>
          <p:cNvSpPr txBox="1"/>
          <p:nvPr/>
        </p:nvSpPr>
        <p:spPr>
          <a:xfrm>
            <a:off x="1066800" y="685800"/>
            <a:ext cx="6934200" cy="3381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lang="en-US" altLang="zh-CN" sz="54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49" charset="-122"/>
              </a:rPr>
              <a:t>我见我闻</a:t>
            </a:r>
            <a:endParaRPr lang="zh-CN" altLang="en-US" sz="5400" b="1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0" algn="r">
              <a:spcBef>
                <a:spcPct val="50000"/>
              </a:spcBef>
            </a:pPr>
            <a:r>
              <a:rPr lang="en-US" altLang="zh-CN" sz="5400" b="1" dirty="0">
                <a:latin typeface="Arial" panose="020B0604020202020204" pitchFamily="34" charset="0"/>
                <a:ea typeface="黑体" panose="02010609060101010101" pitchFamily="49" charset="-122"/>
              </a:rPr>
              <a:t>——</a:t>
            </a:r>
            <a:r>
              <a:rPr lang="zh-CN" altLang="en-US" sz="5400" b="1" dirty="0">
                <a:latin typeface="Arial" panose="020B0604020202020204" pitchFamily="34" charset="0"/>
                <a:ea typeface="黑体" panose="02010609060101010101" pitchFamily="49" charset="-122"/>
              </a:rPr>
              <a:t>问题的提出</a:t>
            </a:r>
            <a:endParaRPr lang="zh-CN" altLang="en-US" sz="54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3907" name="图片 123906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1524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sp>
        <p:nvSpPr>
          <p:cNvPr id="90116" name="文本框 90115"/>
          <p:cNvSpPr txBox="1"/>
          <p:nvPr/>
        </p:nvSpPr>
        <p:spPr>
          <a:xfrm>
            <a:off x="1524000" y="1524000"/>
            <a:ext cx="685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endParaRPr dirty="0"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90330" name="矩形 90329"/>
          <p:cNvSpPr/>
          <p:nvPr/>
        </p:nvSpPr>
        <p:spPr>
          <a:xfrm>
            <a:off x="0" y="19177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0548" name="表格 90547"/>
          <p:cNvGraphicFramePr/>
          <p:nvPr/>
        </p:nvGraphicFramePr>
        <p:xfrm>
          <a:off x="381000" y="228600"/>
          <a:ext cx="8229600" cy="6323013"/>
        </p:xfrm>
        <a:graphic>
          <a:graphicData uri="http://schemas.openxmlformats.org/drawingml/2006/table">
            <a:tbl>
              <a:tblPr/>
              <a:tblGrid>
                <a:gridCol w="4267200"/>
                <a:gridCol w="1368425"/>
                <a:gridCol w="2593975"/>
              </a:tblGrid>
              <a:tr h="6000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研究的备选问题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票数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支持率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如何解决焚烧垃圾这个现象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24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47.4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怎样不让人们不乱丢垃圾 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10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21.1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我们东青河流污染问题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11.6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如何减少乱砍乱伐的现象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4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7.4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健身器材怎么让人感受到安全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5.2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马航失联客机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2.1%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怎样处理街上撒落的叶子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1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2.1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怎样阻止人类乱砍滥伐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4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7.6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长青苑广场健身器材的管理问题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3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5.7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zh-CN" altLang="en-US" sz="2000" b="1" dirty="0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占用盲人车道</a:t>
                      </a:r>
                      <a:endParaRPr lang="zh-CN" altLang="en-US" sz="2000" b="1" dirty="0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  <a:ea typeface="Times New Roman" panose="02020603050405020304" pitchFamily="18" charset="0"/>
                        </a:rPr>
                        <a:t>5</a:t>
                      </a:r>
                      <a:endParaRPr lang="en-US" altLang="zh-CN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Clr>
                          <a:schemeClr val="accent2"/>
                        </a:buClr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Clr>
                          <a:schemeClr val="accent2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Clr>
                          <a:srgbClr val="000000"/>
                        </a:buClr>
                        <a:buNone/>
                      </a:pPr>
                      <a:r>
                        <a:rPr lang="en-US" altLang="zh-CN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9.6</a:t>
                      </a:r>
                      <a:r>
                        <a:rPr lang="zh-CN" altLang="en-US" sz="2000" b="1">
                          <a:solidFill>
                            <a:srgbClr val="FFFF00"/>
                          </a:solidFill>
                          <a:latin typeface="宋体" panose="02010600030101010101" pitchFamily="2" charset="-122"/>
                        </a:rPr>
                        <a:t>﹪</a:t>
                      </a:r>
                      <a:endParaRPr lang="zh-CN" altLang="en-US" sz="2000" b="1">
                        <a:solidFill>
                          <a:srgbClr val="FFFF00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540" name="矩形 90539"/>
          <p:cNvSpPr/>
          <p:nvPr/>
        </p:nvSpPr>
        <p:spPr>
          <a:xfrm>
            <a:off x="0" y="49387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lvl="0"/>
            <a:endParaRPr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3907" r="352"/>
          <a:stretch>
            <a:fillRect/>
          </a:stretch>
        </p:blipFill>
        <p:spPr>
          <a:xfrm>
            <a:off x="-287020" y="67945"/>
            <a:ext cx="9718040" cy="6932930"/>
          </a:xfrm>
          <a:prstGeom prst="rect">
            <a:avLst/>
          </a:prstGeom>
        </p:spPr>
      </p:pic>
      <p:pic>
        <p:nvPicPr>
          <p:cNvPr id="84997" name="图片 84996" descr="未命名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标题 125953"/>
          <p:cNvSpPr>
            <a:spLocks noGrp="1" noRot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125955" name="文本占位符 125954"/>
          <p:cNvSpPr>
            <a:spLocks noGrp="1" noRot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125956" name="图片 125955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标题 126977"/>
          <p:cNvSpPr>
            <a:spLocks noGrp="1" noRot="1"/>
          </p:cNvSpPr>
          <p:nvPr>
            <p:ph type="title"/>
          </p:nvPr>
        </p:nvSpPr>
        <p:spPr>
          <a:xfrm>
            <a:off x="2064385" y="146050"/>
            <a:ext cx="5794375" cy="838200"/>
          </a:xfrm>
        </p:spPr>
        <p:txBody>
          <a:bodyPr anchor="ctr"/>
          <a:p>
            <a:pPr>
              <a:lnSpc>
                <a:spcPct val="50000"/>
              </a:lnSpc>
            </a:pPr>
            <a:r>
              <a:rPr lang="zh-CN" altLang="en-US" sz="4000" dirty="0"/>
              <a:t>郑陆垃圾焚烧调查表</a:t>
            </a:r>
            <a:endParaRPr lang="zh-CN" altLang="en-US" sz="4000" dirty="0"/>
          </a:p>
        </p:txBody>
      </p:sp>
      <p:sp>
        <p:nvSpPr>
          <p:cNvPr id="126979" name="文本占位符 126978"/>
          <p:cNvSpPr>
            <a:spLocks noGrp="1" noRot="1"/>
          </p:cNvSpPr>
          <p:nvPr>
            <p:ph type="body" idx="1"/>
          </p:nvPr>
        </p:nvSpPr>
        <p:spPr>
          <a:xfrm>
            <a:off x="838200" y="787400"/>
            <a:ext cx="8305800" cy="4191000"/>
          </a:xfrm>
        </p:spPr>
        <p:txBody>
          <a:bodyPr/>
          <a:p>
            <a:pPr>
              <a:lnSpc>
                <a:spcPct val="80000"/>
              </a:lnSpc>
            </a:pPr>
            <a:r>
              <a:rPr lang="en-US" altLang="zh-CN" sz="1800" dirty="0"/>
              <a:t>1.</a:t>
            </a:r>
            <a:r>
              <a:rPr lang="zh-CN" altLang="en-US" sz="1800" dirty="0"/>
              <a:t>您经常看到有人焚烧垃圾吗？（     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A</a:t>
            </a:r>
            <a:r>
              <a:rPr lang="zh-CN" altLang="en-US" sz="1800" dirty="0"/>
              <a:t>、经常   </a:t>
            </a:r>
            <a:r>
              <a:rPr lang="en-US" altLang="zh-CN" sz="1800" dirty="0"/>
              <a:t>B</a:t>
            </a:r>
            <a:r>
              <a:rPr lang="zh-CN" altLang="en-US" sz="1800" dirty="0"/>
              <a:t>、偶尔   </a:t>
            </a:r>
            <a:r>
              <a:rPr lang="en-US" altLang="zh-CN" sz="1800" dirty="0"/>
              <a:t>C</a:t>
            </a:r>
            <a:r>
              <a:rPr lang="zh-CN" altLang="en-US" sz="1800" dirty="0"/>
              <a:t>、没有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dirty="0"/>
              <a:t>2</a:t>
            </a:r>
            <a:r>
              <a:rPr lang="zh-CN" altLang="en-US" sz="1800" dirty="0"/>
              <a:t>、您看到焚烧垃圾时有没有阻止？（     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 </a:t>
            </a:r>
            <a:r>
              <a:rPr lang="en-US" altLang="zh-CN" sz="1800" dirty="0"/>
              <a:t>A</a:t>
            </a:r>
            <a:r>
              <a:rPr lang="zh-CN" altLang="en-US" sz="1800" dirty="0"/>
              <a:t>、置之不管   </a:t>
            </a:r>
            <a:r>
              <a:rPr lang="en-US" altLang="zh-CN" sz="1800" dirty="0"/>
              <a:t>B</a:t>
            </a:r>
            <a:r>
              <a:rPr lang="zh-CN" altLang="en-US" sz="1800" dirty="0"/>
              <a:t>、看见就阻止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dirty="0"/>
              <a:t>3</a:t>
            </a:r>
            <a:r>
              <a:rPr lang="zh-CN" altLang="en-US" sz="1800" dirty="0"/>
              <a:t>、垃圾焚烧对您的健康危害大吗？（     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 </a:t>
            </a:r>
            <a:r>
              <a:rPr lang="en-US" altLang="zh-CN" sz="1800" dirty="0"/>
              <a:t>A</a:t>
            </a:r>
            <a:r>
              <a:rPr lang="zh-CN" altLang="en-US" sz="1800" dirty="0"/>
              <a:t>、很大   </a:t>
            </a:r>
            <a:r>
              <a:rPr lang="en-US" altLang="zh-CN" sz="1800" dirty="0"/>
              <a:t>B</a:t>
            </a:r>
            <a:r>
              <a:rPr lang="zh-CN" altLang="en-US" sz="1800" dirty="0"/>
              <a:t>、不大   </a:t>
            </a:r>
            <a:r>
              <a:rPr lang="en-US" altLang="zh-CN" sz="1800" dirty="0"/>
              <a:t>C</a:t>
            </a:r>
            <a:r>
              <a:rPr lang="zh-CN" altLang="en-US" sz="1800" dirty="0"/>
              <a:t>、不知道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dirty="0"/>
              <a:t>4</a:t>
            </a:r>
            <a:r>
              <a:rPr lang="zh-CN" altLang="en-US" sz="1800" dirty="0"/>
              <a:t>、垃圾焚烧影响到附近的居民了吗？（     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</a:t>
            </a:r>
            <a:r>
              <a:rPr lang="en-US" altLang="zh-CN" sz="1800" dirty="0"/>
              <a:t>A</a:t>
            </a:r>
            <a:r>
              <a:rPr lang="zh-CN" altLang="en-US" sz="1800" dirty="0"/>
              <a:t>、有   </a:t>
            </a:r>
            <a:r>
              <a:rPr lang="en-US" altLang="zh-CN" sz="1800" dirty="0"/>
              <a:t>B</a:t>
            </a:r>
            <a:r>
              <a:rPr lang="zh-CN" altLang="en-US" sz="1800" dirty="0"/>
              <a:t>、没有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dirty="0"/>
              <a:t>5</a:t>
            </a:r>
            <a:r>
              <a:rPr lang="zh-CN" altLang="en-US" sz="1800" dirty="0"/>
              <a:t>、您觉得垃圾焚烧影响到空气了吗？（　　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Ａ有　　　　　Ｂ、没有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６、您同意在您家附近焚烧垃圾吗？（　　　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Ａ、同意　　　Ｂ、不同意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７、您觉得怎样可以减少垃圾焚烧的现象？（　　　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Ａ、将垃圾分类　　Ｂ、少用塑料用品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８、您有没有焚烧过垃圾？（　　　）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Ａ、有　　　Ｂ、没有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９、对于垃圾处理您有什么好的建议？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 答：　　　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１０、如果您是村委，您会采取什么措施？</a:t>
            </a:r>
            <a:endParaRPr lang="zh-CN" altLang="en-US" sz="1800" dirty="0"/>
          </a:p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   答：</a:t>
            </a:r>
            <a:endParaRPr lang="zh-CN" alt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836</Words>
  <Application>WPS 演示</Application>
  <PresentationFormat>全屏显示(4:3)</PresentationFormat>
  <Paragraphs>174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Verdana</vt:lpstr>
      <vt:lpstr>Impact</vt:lpstr>
      <vt:lpstr>Calibri</vt:lpstr>
      <vt:lpstr>Calibri Light</vt:lpstr>
      <vt:lpstr>黑体</vt:lpstr>
      <vt:lpstr>Tahoma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郑路垃圾焚烧调查表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IMPCAS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 ye</dc:creator>
  <cp:lastModifiedBy>Administrator</cp:lastModifiedBy>
  <cp:revision>39</cp:revision>
  <dcterms:created xsi:type="dcterms:W3CDTF">2013-10-11T12:50:00Z</dcterms:created>
  <dcterms:modified xsi:type="dcterms:W3CDTF">2016-12-26T15:35:51Z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