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7" r:id="rId2"/>
    <p:sldId id="257" r:id="rId3"/>
    <p:sldId id="258" r:id="rId4"/>
    <p:sldId id="271" r:id="rId5"/>
    <p:sldId id="263" r:id="rId6"/>
    <p:sldId id="262" r:id="rId7"/>
    <p:sldId id="264" r:id="rId8"/>
    <p:sldId id="273" r:id="rId9"/>
    <p:sldId id="274" r:id="rId10"/>
    <p:sldId id="275" r:id="rId11"/>
    <p:sldId id="276" r:id="rId12"/>
    <p:sldId id="277" r:id="rId13"/>
    <p:sldId id="268" r:id="rId14"/>
    <p:sldId id="265" r:id="rId15"/>
    <p:sldId id="269" r:id="rId16"/>
    <p:sldId id="272" r:id="rId17"/>
    <p:sldId id="266" r:id="rId18"/>
    <p:sldId id="270" r:id="rId19"/>
    <p:sldId id="27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2018-10-25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seopic.699pic.com/photo/50001/2050.jpg_wh1200.jpg" TargetMode="External"/><Relationship Id="rId5" Type="http://schemas.openxmlformats.org/officeDocument/2006/relationships/image" Target="../media/image23.jpeg"/><Relationship Id="rId4" Type="http://schemas.openxmlformats.org/officeDocument/2006/relationships/image" Target="http://s11.sinaimg.cn/mw690/001nU6xpzy77IQGPX86e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50825" y="1773238"/>
            <a:ext cx="8569325" cy="23764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40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行楷"/>
              </a:rPr>
              <a:t>物态变化复习</a:t>
            </a:r>
            <a:endParaRPr lang="zh-CN" altLang="en-US" sz="40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华文行楷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181023_074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7056" y="-1399592"/>
            <a:ext cx="6597352" cy="9396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5805264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学生作品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181023_074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77380" y="-1269268"/>
            <a:ext cx="6408712" cy="9324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3645024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学生作品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0181023_074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6211669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学生作品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https://timgsa.baidu.com/timg?image&amp;quality=80&amp;size=b9999_10000&amp;sec=1539570210915&amp;di=09c4e272e92a61b9e12ec6baf0516c94&amp;imgtype=0&amp;src=http%3A%2F%2Fimg1.sc115.com%2Fuploads%2Fsc%2Fjpg%2F141%2F9507.jpg"/>
          <p:cNvPicPr>
            <a:picLocks noChangeAspect="1" noChangeArrowheads="1"/>
          </p:cNvPicPr>
          <p:nvPr/>
        </p:nvPicPr>
        <p:blipFill>
          <a:blip r:embed="rId2" cstate="print"/>
          <a:srcRect t="38168" r="627" b="42303"/>
          <a:stretch>
            <a:fillRect/>
          </a:stretch>
        </p:blipFill>
        <p:spPr bwMode="auto">
          <a:xfrm>
            <a:off x="1115616" y="2348880"/>
            <a:ext cx="523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177281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、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温度计的使用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7" name="图片 4" descr="C:\Users\Administrator\Desktop\7914c33392080156a3a32b7ec07daf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429000"/>
            <a:ext cx="4608512" cy="14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187624" y="3933056"/>
            <a:ext cx="973832" cy="792088"/>
          </a:xfrm>
          <a:prstGeom prst="wedgeRoundRectCallout">
            <a:avLst>
              <a:gd name="adj1" fmla="val 55648"/>
              <a:gd name="adj2" fmla="val -8192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我有弯管哦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572000" y="4077072"/>
            <a:ext cx="1296144" cy="864096"/>
          </a:xfrm>
          <a:prstGeom prst="wedgeRoundRectCallout">
            <a:avLst>
              <a:gd name="adj1" fmla="val -27074"/>
              <a:gd name="adj2" fmla="val -9076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我的毛细管很细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90872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重点知识理解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39519229822&amp;di=42f479dcaf9401457e3e808c5a6a068c&amp;imgtype=0&amp;src=http%3A%2F%2Fpic.1010jiajiao.com%2Fpic6%2Fres%2Fczwl%2Fweb%2FSTSource%2F2014040804415453282620%2FSYS201404080441569391692046_ST.files%2F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002126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83671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、汽化和液化</a:t>
            </a:r>
            <a:endParaRPr lang="zh-CN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916832"/>
            <a:ext cx="29523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zh-CN" sz="2000" dirty="0" smtClean="0"/>
              <a:t>从图中可以看出，人感觉冷。这是因为身上的水分在</a:t>
            </a:r>
            <a:r>
              <a:rPr lang="en-US" altLang="zh-CN" sz="2000" dirty="0" smtClean="0"/>
              <a:t>_______</a:t>
            </a:r>
            <a:r>
              <a:rPr lang="zh-CN" altLang="zh-CN" sz="2000" dirty="0" smtClean="0"/>
              <a:t>，可以从周围吸收热量。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蒸发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 descr="https://ss1.bdstatic.com/70cFvXSh_Q1YnxGkpoWK1HF6hhy/it/u=3861409712,2901792207&amp;fm=26&amp;gp=0.jpg"/>
          <p:cNvPicPr>
            <a:picLocks noChangeAspect="1" noChangeArrowheads="1"/>
          </p:cNvPicPr>
          <p:nvPr/>
        </p:nvPicPr>
        <p:blipFill>
          <a:blip r:embed="rId2" cstate="print"/>
          <a:srcRect l="67519" b="10255"/>
          <a:stretch>
            <a:fillRect/>
          </a:stretch>
        </p:blipFill>
        <p:spPr bwMode="auto">
          <a:xfrm>
            <a:off x="755576" y="1196752"/>
            <a:ext cx="3366269" cy="26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1960" y="1340768"/>
            <a:ext cx="3528392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zh-CN" sz="2000" dirty="0" smtClean="0"/>
              <a:t>沸腾前温度</a:t>
            </a:r>
            <a:r>
              <a:rPr lang="en-US" altLang="zh-CN" sz="2000" dirty="0" smtClean="0"/>
              <a:t>____________</a:t>
            </a:r>
            <a:endParaRPr lang="zh-CN" altLang="zh-CN" sz="2000" dirty="0" smtClean="0"/>
          </a:p>
          <a:p>
            <a:pPr>
              <a:lnSpc>
                <a:spcPts val="3300"/>
              </a:lnSpc>
            </a:pPr>
            <a:r>
              <a:rPr lang="zh-CN" altLang="zh-CN" sz="2000" dirty="0" smtClean="0"/>
              <a:t>沸腾时温度</a:t>
            </a:r>
            <a:r>
              <a:rPr lang="en-US" altLang="zh-CN" sz="2000" dirty="0" smtClean="0"/>
              <a:t>___________</a:t>
            </a:r>
            <a:endParaRPr lang="zh-CN" altLang="zh-CN" sz="2000" dirty="0" smtClean="0"/>
          </a:p>
          <a:p>
            <a:pPr>
              <a:lnSpc>
                <a:spcPts val="3300"/>
              </a:lnSpc>
            </a:pPr>
            <a:r>
              <a:rPr lang="zh-CN" altLang="zh-CN" sz="2000" dirty="0" smtClean="0"/>
              <a:t>液体沸腾的条件是：</a:t>
            </a:r>
            <a:r>
              <a:rPr lang="en-US" altLang="zh-CN" sz="2000" dirty="0" smtClean="0"/>
              <a:t>_______________________</a:t>
            </a:r>
          </a:p>
          <a:p>
            <a:pPr>
              <a:lnSpc>
                <a:spcPts val="3300"/>
              </a:lnSpc>
            </a:pPr>
            <a:r>
              <a:rPr lang="zh-CN" altLang="zh-CN" sz="2000" dirty="0" smtClean="0"/>
              <a:t> 此时的沸点是</a:t>
            </a:r>
            <a:r>
              <a:rPr lang="en-US" altLang="zh-CN" sz="2000" dirty="0" smtClean="0"/>
              <a:t>_______</a:t>
            </a:r>
            <a:endParaRPr lang="zh-CN" altLang="zh-CN" sz="2000" dirty="0" smtClean="0"/>
          </a:p>
          <a:p>
            <a:pPr>
              <a:lnSpc>
                <a:spcPts val="3300"/>
              </a:lnSpc>
            </a:pPr>
            <a:r>
              <a:rPr lang="zh-CN" altLang="zh-CN" sz="2000" dirty="0" smtClean="0"/>
              <a:t>若要提高水的沸点，你可以采取的措施是：</a:t>
            </a:r>
            <a:r>
              <a:rPr lang="en-US" altLang="zh-CN" sz="2000" dirty="0" smtClean="0"/>
              <a:t>_________</a:t>
            </a:r>
            <a:endParaRPr lang="zh-CN" altLang="zh-CN" sz="2000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2687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不断升高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7728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保持不变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5649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达到沸点，继续吸热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99℃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38610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提高液面上方的气压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下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2278335" cy="233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currentImg" descr="http://s11.sinaimg.cn/mw690/001nU6xpzy77IQGPX86ea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83768" y="908720"/>
            <a:ext cx="2592288" cy="21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currentImg" descr="http://seopic.699pic.com/photo/50001/2050.jpg_wh1200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292080" y="980728"/>
            <a:ext cx="22076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357301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液化的两种方式</a:t>
            </a:r>
            <a:r>
              <a:rPr lang="en-US" altLang="zh-CN" dirty="0" smtClean="0"/>
              <a:t>______________</a:t>
            </a:r>
            <a:r>
              <a:rPr lang="zh-CN" altLang="en-US" dirty="0" smtClean="0"/>
              <a:t>和</a:t>
            </a:r>
            <a:r>
              <a:rPr lang="en-US" altLang="zh-CN" dirty="0" smtClean="0"/>
              <a:t>_____________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350100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降低温度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50100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压缩体积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0" y="1556792"/>
            <a:ext cx="7656856" cy="3632572"/>
            <a:chOff x="1244" y="8044"/>
            <a:chExt cx="7110" cy="2741"/>
          </a:xfrm>
        </p:grpSpPr>
        <p:grpSp>
          <p:nvGrpSpPr>
            <p:cNvPr id="16400" name="Group 16"/>
            <p:cNvGrpSpPr>
              <a:grpSpLocks/>
            </p:cNvGrpSpPr>
            <p:nvPr/>
          </p:nvGrpSpPr>
          <p:grpSpPr bwMode="auto">
            <a:xfrm>
              <a:off x="1244" y="8044"/>
              <a:ext cx="7110" cy="2716"/>
              <a:chOff x="1244" y="8044"/>
              <a:chExt cx="7110" cy="2716"/>
            </a:xfrm>
          </p:grpSpPr>
          <p:pic>
            <p:nvPicPr>
              <p:cNvPr id="16401" name="对象 3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0" y="8370"/>
                <a:ext cx="4680" cy="2390"/>
              </a:xfrm>
              <a:prstGeom prst="rect">
                <a:avLst/>
              </a:prstGeom>
              <a:noFill/>
            </p:spPr>
          </p:pic>
          <p:sp>
            <p:nvSpPr>
              <p:cNvPr id="16402" name="AutoShape 18"/>
              <p:cNvSpPr>
                <a:spLocks/>
              </p:cNvSpPr>
              <p:nvPr/>
            </p:nvSpPr>
            <p:spPr bwMode="auto">
              <a:xfrm flipH="1">
                <a:off x="1244" y="9004"/>
                <a:ext cx="1065" cy="722"/>
              </a:xfrm>
              <a:prstGeom prst="callout2">
                <a:avLst>
                  <a:gd name="adj1" fmla="val 24931"/>
                  <a:gd name="adj2" fmla="val -11269"/>
                  <a:gd name="adj3" fmla="val 24931"/>
                  <a:gd name="adj4" fmla="val -23662"/>
                  <a:gd name="adj5" fmla="val 111079"/>
                  <a:gd name="adj6" fmla="val -6807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熔化前</a:t>
                </a:r>
                <a:endParaRPr kumimoji="0" 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6403" name="AutoShape 19"/>
              <p:cNvSpPr>
                <a:spLocks/>
              </p:cNvSpPr>
              <p:nvPr/>
            </p:nvSpPr>
            <p:spPr bwMode="auto">
              <a:xfrm flipH="1">
                <a:off x="4018" y="8153"/>
                <a:ext cx="1121" cy="555"/>
              </a:xfrm>
              <a:prstGeom prst="callout2">
                <a:avLst>
                  <a:gd name="adj1" fmla="val 32431"/>
                  <a:gd name="adj2" fmla="val 110704"/>
                  <a:gd name="adj3" fmla="val 32431"/>
                  <a:gd name="adj4" fmla="val 116056"/>
                  <a:gd name="adj5" fmla="val 226125"/>
                  <a:gd name="adj6" fmla="val 13541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熔化时</a:t>
                </a:r>
                <a:endParaRPr kumimoji="0" 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6404" name="AutoShape 20"/>
              <p:cNvSpPr>
                <a:spLocks/>
              </p:cNvSpPr>
              <p:nvPr/>
            </p:nvSpPr>
            <p:spPr bwMode="auto">
              <a:xfrm>
                <a:off x="6359" y="9022"/>
                <a:ext cx="1995" cy="652"/>
              </a:xfrm>
              <a:prstGeom prst="callout2">
                <a:avLst>
                  <a:gd name="adj1" fmla="val 20644"/>
                  <a:gd name="adj2" fmla="val -6014"/>
                  <a:gd name="adj3" fmla="val 20644"/>
                  <a:gd name="adj4" fmla="val -21306"/>
                  <a:gd name="adj5" fmla="val 70755"/>
                  <a:gd name="adj6" fmla="val -3684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凝固时</a:t>
                </a:r>
                <a:endParaRPr kumimoji="0" 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6405" name="AutoShape 21"/>
              <p:cNvSpPr>
                <a:spLocks/>
              </p:cNvSpPr>
              <p:nvPr/>
            </p:nvSpPr>
            <p:spPr bwMode="auto">
              <a:xfrm>
                <a:off x="5701" y="8044"/>
                <a:ext cx="1200" cy="960"/>
              </a:xfrm>
              <a:prstGeom prst="callout1">
                <a:avLst>
                  <a:gd name="adj1" fmla="val 18750"/>
                  <a:gd name="adj2" fmla="val -10000"/>
                  <a:gd name="adj3" fmla="val 72083"/>
                  <a:gd name="adj4" fmla="val -4462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沸腾时 </a:t>
                </a:r>
                <a:endParaRPr kumimoji="0" 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3015" y="9891"/>
              <a:ext cx="49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3417" y="9511"/>
              <a:ext cx="49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B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4219" y="9511"/>
              <a:ext cx="49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4553" y="8859"/>
              <a:ext cx="49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D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5021" y="9402"/>
              <a:ext cx="49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E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5891" y="9620"/>
              <a:ext cx="49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F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6523" y="10080"/>
              <a:ext cx="495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99592" y="6926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、熔化和凝固</a:t>
            </a:r>
            <a:endParaRPr lang="zh-CN" alt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1187624" y="11967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晶体熔化和凝固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对象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328592" cy="3168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/>
              <a:t>非晶体熔化和凝固</a:t>
            </a:r>
          </a:p>
          <a:p>
            <a:endParaRPr lang="zh-CN" altLang="en-US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59832" y="3717032"/>
            <a:ext cx="379313" cy="4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52120" y="1916832"/>
            <a:ext cx="379313" cy="4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B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47864" y="1844824"/>
            <a:ext cx="379313" cy="4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84168" y="3645024"/>
            <a:ext cx="379313" cy="4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D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12474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、升华和凝华</a:t>
            </a:r>
            <a:endParaRPr lang="zh-CN" altLang="en-US" sz="2400" dirty="0"/>
          </a:p>
        </p:txBody>
      </p:sp>
      <p:sp>
        <p:nvSpPr>
          <p:cNvPr id="1026" name="AutoShape 2" descr="http://img2.imgtn.bdimg.com/it/u=1804245727,1540461379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 descr="u=1804245727,1540461379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1841576" cy="1720032"/>
          </a:xfrm>
          <a:prstGeom prst="rect">
            <a:avLst/>
          </a:prstGeom>
        </p:spPr>
      </p:pic>
      <p:pic>
        <p:nvPicPr>
          <p:cNvPr id="7" name="图片 6" descr="e3ac29526aa19a093637295cf41d1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1512168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露"/>
          <p:cNvPicPr>
            <a:picLocks noChangeAspect="1"/>
          </p:cNvPicPr>
          <p:nvPr/>
        </p:nvPicPr>
        <p:blipFill>
          <a:blip r:embed="rId2" cstate="print">
            <a:lum bright="-12000" contrast="42000"/>
          </a:blip>
          <a:srcRect r="46" b="60"/>
          <a:stretch>
            <a:fillRect/>
          </a:stretch>
        </p:blipFill>
        <p:spPr>
          <a:xfrm>
            <a:off x="0" y="0"/>
            <a:ext cx="4572000" cy="335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4"/>
          <p:cNvSpPr txBox="1"/>
          <p:nvPr/>
        </p:nvSpPr>
        <p:spPr>
          <a:xfrm>
            <a:off x="467544" y="2204864"/>
            <a:ext cx="34607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露珠（液态）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124" name="Picture 8" descr="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498" y="0"/>
            <a:ext cx="4667502" cy="35010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9"/>
          <p:cNvSpPr txBox="1"/>
          <p:nvPr/>
        </p:nvSpPr>
        <p:spPr>
          <a:xfrm>
            <a:off x="4840288" y="330200"/>
            <a:ext cx="297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雾（液态）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24928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液化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9457" name="currentImg" descr="http://www.tuidc.com/idczixun/uploads/allimg/170327/095429C52-0.jpg"/>
          <p:cNvPicPr>
            <a:picLocks noChangeAspect="1" noChangeArrowheads="1"/>
          </p:cNvPicPr>
          <p:nvPr/>
        </p:nvPicPr>
        <p:blipFill>
          <a:blip r:embed="rId4" cstate="print"/>
          <a:srcRect t="34090"/>
          <a:stretch>
            <a:fillRect/>
          </a:stretch>
        </p:blipFill>
        <p:spPr bwMode="auto">
          <a:xfrm>
            <a:off x="251520" y="3429000"/>
            <a:ext cx="44126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07904" y="43651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云（固态和液态）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537321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凝华和液化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urrentImg" descr="http://imgsrc.baidu.com/imgad/pic/item/3ac79f3df8dcd10022cbec32788b4710b9122f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399450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currentImg" descr="http://pic.baike.soso.com/p/20131221/20131221073433-903650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384157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ss1.bdstatic.com/70cFvXSh_Q1YnxGkpoWK1HF6hhy/it/u=2668048150,2619923791&amp;fm=200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4762500" cy="3171826"/>
          </a:xfrm>
          <a:prstGeom prst="rect">
            <a:avLst/>
          </a:prstGeom>
          <a:noFill/>
        </p:spPr>
      </p:pic>
      <p:sp>
        <p:nvSpPr>
          <p:cNvPr id="6147" name="Text Box 5"/>
          <p:cNvSpPr txBox="1"/>
          <p:nvPr/>
        </p:nvSpPr>
        <p:spPr>
          <a:xfrm>
            <a:off x="467544" y="3717032"/>
            <a:ext cx="33845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霜（固态）</a:t>
            </a:r>
          </a:p>
        </p:txBody>
      </p:sp>
      <p:sp>
        <p:nvSpPr>
          <p:cNvPr id="6148" name="AutoShape 9">
            <a:hlinkClick r:id="rId5" action="ppaction://hlinksldjump"/>
          </p:cNvPr>
          <p:cNvSpPr/>
          <p:nvPr/>
        </p:nvSpPr>
        <p:spPr>
          <a:xfrm>
            <a:off x="8855075" y="6497638"/>
            <a:ext cx="288925" cy="360362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4" name="Text Box 21"/>
          <p:cNvSpPr txBox="1"/>
          <p:nvPr/>
        </p:nvSpPr>
        <p:spPr>
          <a:xfrm>
            <a:off x="250825" y="404813"/>
            <a:ext cx="33845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冰雹（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固态）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40050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雪（固态）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14127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凝固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494116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凝华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4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urrentImg" descr="https://timgsa.baidu.com/timg?image&amp;quality=80&amp;size=b9999_10000&amp;sec=1540170698&amp;di=43f8bdfca9895266658127093a47985a&amp;imgtype=jpg&amp;er=1&amp;src=http%3A%2F%2Fcooco.net.cn%2Ffiles%2Fdown%2Ftest%2F2008%2F08%2F07%2F15%2F200808071503325977644220-0.jpg"/>
          <p:cNvPicPr>
            <a:picLocks noChangeAspect="1" noChangeArrowheads="1"/>
          </p:cNvPicPr>
          <p:nvPr/>
        </p:nvPicPr>
        <p:blipFill>
          <a:blip r:embed="rId2" cstate="print"/>
          <a:srcRect r="179" b="11206"/>
          <a:stretch>
            <a:fillRect/>
          </a:stretch>
        </p:blipFill>
        <p:spPr bwMode="auto">
          <a:xfrm>
            <a:off x="0" y="2060848"/>
            <a:ext cx="82847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05000"/>
            <a:ext cx="8534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038600" y="3519488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</a:rPr>
              <a:t>液体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52600" y="29718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熔化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752600" y="3976688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凝固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334000" y="310572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汽化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03712" y="203892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</a:rPr>
              <a:t>升华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505200" y="5105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凝华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80112" y="203892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吸热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81600" y="5119688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放热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819400" y="39624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放热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400800" y="3120008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吸热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400800" y="39624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放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7772400" y="3501008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气体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85800" y="457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accent2"/>
                </a:solidFill>
              </a:rPr>
              <a:t>思维导</a:t>
            </a:r>
            <a:r>
              <a:rPr lang="zh-CN" altLang="en-US" sz="4400" dirty="0" smtClean="0">
                <a:solidFill>
                  <a:schemeClr val="accent2"/>
                </a:solidFill>
              </a:rPr>
              <a:t>图</a:t>
            </a:r>
            <a:endParaRPr lang="en-US" altLang="zh-CN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248400" y="1524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CC00"/>
                </a:solidFill>
              </a:rPr>
              <a:t>思维导</a:t>
            </a:r>
            <a:r>
              <a:rPr lang="zh-CN" altLang="en-US" sz="4400" dirty="0" smtClean="0">
                <a:solidFill>
                  <a:srgbClr val="00CC00"/>
                </a:solidFill>
              </a:rPr>
              <a:t>图</a:t>
            </a:r>
            <a:endParaRPr lang="en-US" altLang="zh-CN" sz="44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G_20181014_170156"/>
          <p:cNvPicPr>
            <a:picLocks noChangeAspect="1" noChangeArrowheads="1"/>
          </p:cNvPicPr>
          <p:nvPr/>
        </p:nvPicPr>
        <p:blipFill>
          <a:blip r:embed="rId2" cstate="print"/>
          <a:srcRect l="1986" t="7272" r="1541" b="9178"/>
          <a:stretch>
            <a:fillRect/>
          </a:stretch>
        </p:blipFill>
        <p:spPr bwMode="auto">
          <a:xfrm rot="10800000">
            <a:off x="-1" y="404664"/>
            <a:ext cx="954014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81023_074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25860" y="-765212"/>
            <a:ext cx="6048672" cy="8100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476672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学生作品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181023_074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53244" y="-1053244"/>
            <a:ext cx="6858000" cy="8964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301208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学生作品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488</TotalTime>
  <Words>321</Words>
  <Application>Microsoft Office PowerPoint</Application>
  <PresentationFormat>全屏显示(4:3)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华丽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15</cp:revision>
  <dcterms:created xsi:type="dcterms:W3CDTF">2018-10-14T08:54:37Z</dcterms:created>
  <dcterms:modified xsi:type="dcterms:W3CDTF">2018-10-25T01:28:38Z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