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1" d="100"/>
          <a:sy n="101" d="100"/>
        </p:scale>
        <p:origin x="-26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85C770-ED97-44D8-A560-35848A995103}" type="slidenum">
              <a:rPr lang="zh-CN" altLang="en-US" smtClean="0"/>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05474299-A34E-4B18-993F-AA303B22EE5F}" type="datetimeFigureOut">
              <a:rPr lang="zh-CN" altLang="en-US" smtClean="0"/>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endParaRPr kumimoji="0"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endParaRPr kumimoji="0"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05474299-A34E-4B18-993F-AA303B22EE5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985C770-ED97-44D8-A560-35848A995103}"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smtClean="0"/>
              <a:t>单击此处编辑母版文本样式</a:t>
            </a:r>
            <a:endParaRPr kumimoji="0" lang="zh-CN" altLang="en-US" smtClean="0"/>
          </a:p>
          <a:p>
            <a:pPr lvl="1" eaLnBrk="1" latinLnBrk="0" hangingPunct="1"/>
            <a:r>
              <a:rPr kumimoji="0" lang="zh-CN" altLang="en-US" smtClean="0"/>
              <a:t>第二级</a:t>
            </a:r>
            <a:endParaRPr kumimoji="0" lang="zh-CN" altLang="en-US" smtClean="0"/>
          </a:p>
          <a:p>
            <a:pPr lvl="2" eaLnBrk="1" latinLnBrk="0" hangingPunct="1"/>
            <a:r>
              <a:rPr kumimoji="0" lang="zh-CN" altLang="en-US" smtClean="0"/>
              <a:t>第三级</a:t>
            </a:r>
            <a:endParaRPr kumimoji="0" lang="zh-CN" altLang="en-US" smtClean="0"/>
          </a:p>
          <a:p>
            <a:pPr lvl="3" eaLnBrk="1" latinLnBrk="0" hangingPunct="1"/>
            <a:r>
              <a:rPr kumimoji="0" lang="zh-CN" altLang="en-US" smtClean="0"/>
              <a:t>第四级</a:t>
            </a:r>
            <a:endParaRPr kumimoji="0" lang="zh-CN" altLang="en-US" smtClean="0"/>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05474299-A34E-4B18-993F-AA303B22EE5F}" type="datetimeFigureOut">
              <a:rPr lang="zh-CN" altLang="en-US" smtClean="0"/>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A985C770-ED97-44D8-A560-35848A995103}" type="slidenum">
              <a:rPr lang="zh-CN" altLang="en-US" smtClean="0"/>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714356"/>
            <a:ext cx="8229600" cy="4797436"/>
          </a:xfrm>
        </p:spPr>
        <p:txBody>
          <a:bodyPr>
            <a:normAutofit/>
          </a:bodyPr>
          <a:lstStyle/>
          <a:p>
            <a:r>
              <a:rPr lang="zh-CN" altLang="en-US" b="1" dirty="0"/>
              <a:t>小学英语阅读教学</a:t>
            </a:r>
            <a:r>
              <a:rPr lang="zh-CN" altLang="en-US" b="1" dirty="0" smtClean="0"/>
              <a:t>策略</a:t>
            </a:r>
            <a:br>
              <a:rPr lang="en-US" altLang="zh-CN" b="1" dirty="0" smtClean="0"/>
            </a:br>
            <a:r>
              <a:rPr lang="en-US" altLang="zh-CN" b="1" dirty="0" smtClean="0"/>
              <a:t>——</a:t>
            </a:r>
            <a:r>
              <a:rPr lang="zh-CN" altLang="en-US" b="1" dirty="0" smtClean="0"/>
              <a:t>培训</a:t>
            </a:r>
            <a:br>
              <a:rPr lang="en-US" altLang="zh-CN" b="1" dirty="0" smtClean="0"/>
            </a:br>
            <a:br>
              <a:rPr lang="en-US" altLang="zh-CN" b="1" dirty="0" smtClean="0"/>
            </a:br>
            <a:br>
              <a:rPr lang="en-US" altLang="zh-CN" b="1" dirty="0" smtClean="0"/>
            </a:br>
            <a:br>
              <a:rPr lang="en-US" altLang="zh-CN" b="1" dirty="0" smtClean="0"/>
            </a:b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sz="3200" b="1" dirty="0" smtClean="0"/>
              <a:t>在三四年级的教学中我们是在对话教学中逐步渗透阅读教学的基本点</a:t>
            </a:r>
            <a:r>
              <a:rPr lang="en-US" sz="3200" b="1" dirty="0" smtClean="0"/>
              <a:t>,</a:t>
            </a:r>
            <a:r>
              <a:rPr lang="zh-CN" altLang="en-US" sz="3200" b="1" dirty="0" smtClean="0"/>
              <a:t>可以采用如下的教学模式</a:t>
            </a:r>
            <a:r>
              <a:rPr lang="en-US" sz="3200" b="1" dirty="0" smtClean="0"/>
              <a:t>:</a:t>
            </a:r>
            <a:endParaRPr lang="zh-CN" altLang="en-US" sz="3200" b="1" dirty="0"/>
          </a:p>
        </p:txBody>
      </p:sp>
      <p:sp>
        <p:nvSpPr>
          <p:cNvPr id="3" name="内容占位符 2"/>
          <p:cNvSpPr>
            <a:spLocks noGrp="1"/>
          </p:cNvSpPr>
          <p:nvPr>
            <p:ph idx="1"/>
          </p:nvPr>
        </p:nvSpPr>
        <p:spPr/>
        <p:txBody>
          <a:bodyPr>
            <a:normAutofit fontScale="55000" lnSpcReduction="20000"/>
          </a:bodyPr>
          <a:lstStyle/>
          <a:p>
            <a:pPr>
              <a:buNone/>
            </a:pPr>
            <a:r>
              <a:rPr lang="zh-CN" altLang="en-US" dirty="0" smtClean="0"/>
              <a:t>一、</a:t>
            </a:r>
            <a:r>
              <a:rPr lang="en-US" dirty="0" smtClean="0"/>
              <a:t> </a:t>
            </a:r>
            <a:r>
              <a:rPr lang="zh-CN" altLang="en-US" dirty="0" smtClean="0"/>
              <a:t>热身活动：活动形式：听、说、玩、演、唱、画和</a:t>
            </a:r>
            <a:r>
              <a:rPr lang="en-US" dirty="0" smtClean="0"/>
              <a:t>TPR</a:t>
            </a:r>
            <a:r>
              <a:rPr lang="zh-CN" altLang="en-US" dirty="0" smtClean="0"/>
              <a:t>等活动</a:t>
            </a:r>
            <a:endParaRPr lang="en-US" altLang="zh-CN" dirty="0" smtClean="0"/>
          </a:p>
          <a:p>
            <a:pPr>
              <a:buNone/>
            </a:pPr>
            <a:r>
              <a:rPr lang="zh-CN" altLang="en-US" dirty="0" smtClean="0"/>
              <a:t>二、</a:t>
            </a:r>
            <a:r>
              <a:rPr lang="en-US" dirty="0" smtClean="0"/>
              <a:t> </a:t>
            </a:r>
            <a:r>
              <a:rPr lang="zh-CN" altLang="en-US" dirty="0" smtClean="0"/>
              <a:t>新知呈现： </a:t>
            </a:r>
            <a:endParaRPr lang="zh-CN" altLang="en-US" dirty="0" smtClean="0"/>
          </a:p>
          <a:p>
            <a:pPr>
              <a:buNone/>
            </a:pPr>
            <a:r>
              <a:rPr lang="en-US" dirty="0" smtClean="0"/>
              <a:t>1</a:t>
            </a:r>
            <a:r>
              <a:rPr lang="zh-CN" altLang="en-US" dirty="0" smtClean="0"/>
              <a:t>、</a:t>
            </a:r>
            <a:r>
              <a:rPr lang="en-US" dirty="0" smtClean="0"/>
              <a:t> </a:t>
            </a:r>
            <a:r>
              <a:rPr lang="zh-CN" altLang="en-US" dirty="0" smtClean="0"/>
              <a:t>情境导入</a:t>
            </a:r>
            <a:r>
              <a:rPr lang="en-US" dirty="0" smtClean="0"/>
              <a:t>  </a:t>
            </a:r>
            <a:r>
              <a:rPr lang="zh-CN" altLang="en-US" dirty="0" smtClean="0"/>
              <a:t>针对对话中出现的新语言点，通过创设情境，先让学生理解新语言点的含义。</a:t>
            </a:r>
            <a:endParaRPr lang="zh-CN" altLang="en-US" dirty="0" smtClean="0"/>
          </a:p>
          <a:p>
            <a:pPr>
              <a:buNone/>
            </a:pPr>
            <a:r>
              <a:rPr lang="en-US" dirty="0" smtClean="0"/>
              <a:t>2</a:t>
            </a:r>
            <a:r>
              <a:rPr lang="zh-CN" altLang="en-US" dirty="0" smtClean="0"/>
              <a:t>、</a:t>
            </a:r>
            <a:r>
              <a:rPr lang="en-US" dirty="0" smtClean="0"/>
              <a:t> </a:t>
            </a:r>
            <a:r>
              <a:rPr lang="zh-CN" altLang="en-US" dirty="0" smtClean="0"/>
              <a:t>机械操练</a:t>
            </a:r>
            <a:r>
              <a:rPr lang="en-US" dirty="0" smtClean="0"/>
              <a:t>   </a:t>
            </a:r>
            <a:r>
              <a:rPr lang="zh-CN" altLang="en-US" dirty="0" smtClean="0"/>
              <a:t>在创设情境的过程中，板书新语言点（即新句型），教师领读</a:t>
            </a:r>
            <a:r>
              <a:rPr lang="en-US" altLang="zh-CN" dirty="0" smtClean="0"/>
              <a:t>——</a:t>
            </a:r>
            <a:r>
              <a:rPr lang="zh-CN" altLang="en-US" dirty="0" smtClean="0"/>
              <a:t>学生跟读</a:t>
            </a:r>
            <a:r>
              <a:rPr lang="en-US" altLang="zh-CN" dirty="0" smtClean="0"/>
              <a:t>——</a:t>
            </a:r>
            <a:r>
              <a:rPr lang="zh-CN" altLang="en-US" dirty="0" smtClean="0"/>
              <a:t>检查</a:t>
            </a:r>
            <a:r>
              <a:rPr lang="en-US" altLang="zh-CN" dirty="0" smtClean="0"/>
              <a:t>——</a:t>
            </a:r>
            <a:r>
              <a:rPr lang="zh-CN" altLang="en-US" dirty="0" smtClean="0"/>
              <a:t>学生自己练习</a:t>
            </a:r>
            <a:endParaRPr lang="zh-CN" altLang="en-US" dirty="0" smtClean="0"/>
          </a:p>
          <a:p>
            <a:pPr>
              <a:buNone/>
            </a:pPr>
            <a:r>
              <a:rPr lang="en-US" dirty="0" smtClean="0"/>
              <a:t>3</a:t>
            </a:r>
            <a:r>
              <a:rPr lang="zh-CN" altLang="en-US" dirty="0" smtClean="0"/>
              <a:t>、</a:t>
            </a:r>
            <a:r>
              <a:rPr lang="en-US" dirty="0" smtClean="0"/>
              <a:t> </a:t>
            </a:r>
            <a:r>
              <a:rPr lang="zh-CN" altLang="en-US" dirty="0" smtClean="0"/>
              <a:t>意义操练</a:t>
            </a:r>
            <a:r>
              <a:rPr lang="en-US" dirty="0" smtClean="0"/>
              <a:t>   </a:t>
            </a:r>
            <a:r>
              <a:rPr lang="zh-CN" altLang="en-US" dirty="0" smtClean="0"/>
              <a:t>在学生会读、会说新句型后，教师可提供一些实物、卡片、图片、情景等，让学生在教师提供的真实情景下，运用新学到的句型进行交际。</a:t>
            </a:r>
            <a:endParaRPr lang="zh-CN" altLang="en-US" dirty="0" smtClean="0"/>
          </a:p>
          <a:p>
            <a:pPr>
              <a:buNone/>
            </a:pPr>
            <a:r>
              <a:rPr lang="zh-CN" altLang="en-US" dirty="0" smtClean="0"/>
              <a:t>三、</a:t>
            </a:r>
            <a:r>
              <a:rPr lang="en-US" dirty="0" smtClean="0"/>
              <a:t> </a:t>
            </a:r>
            <a:r>
              <a:rPr lang="zh-CN" altLang="en-US" dirty="0" smtClean="0"/>
              <a:t>巩固练习： </a:t>
            </a:r>
            <a:endParaRPr lang="zh-CN" altLang="en-US" dirty="0" smtClean="0"/>
          </a:p>
          <a:p>
            <a:pPr>
              <a:buNone/>
            </a:pPr>
            <a:r>
              <a:rPr lang="en-US" dirty="0" smtClean="0"/>
              <a:t>1</a:t>
            </a:r>
            <a:r>
              <a:rPr lang="zh-CN" altLang="en-US" dirty="0" smtClean="0"/>
              <a:t>、听音答题</a:t>
            </a:r>
            <a:r>
              <a:rPr lang="en-US" dirty="0" smtClean="0"/>
              <a:t>   </a:t>
            </a:r>
            <a:r>
              <a:rPr lang="zh-CN" altLang="en-US" dirty="0" smtClean="0"/>
              <a:t>根据对话内容，设计一个听力题，让学生带着这个问题去听对话</a:t>
            </a:r>
            <a:endParaRPr lang="en-US" altLang="zh-CN" dirty="0" smtClean="0"/>
          </a:p>
          <a:p>
            <a:pPr>
              <a:buNone/>
            </a:pPr>
            <a:r>
              <a:rPr lang="en-US" dirty="0" smtClean="0"/>
              <a:t>2</a:t>
            </a:r>
            <a:r>
              <a:rPr lang="zh-CN" altLang="en-US" dirty="0" smtClean="0"/>
              <a:t>、听音正音</a:t>
            </a:r>
            <a:r>
              <a:rPr lang="en-US" dirty="0" smtClean="0"/>
              <a:t>   </a:t>
            </a:r>
            <a:r>
              <a:rPr lang="zh-CN" altLang="en-US" dirty="0" smtClean="0"/>
              <a:t>让学生跟着录音机一句一句读对话，这样可以纠正学生的发音</a:t>
            </a:r>
            <a:endParaRPr lang="en-US" altLang="zh-CN" dirty="0" smtClean="0"/>
          </a:p>
          <a:p>
            <a:pPr>
              <a:buNone/>
            </a:pPr>
            <a:r>
              <a:rPr lang="en-US" dirty="0" smtClean="0"/>
              <a:t>3</a:t>
            </a:r>
            <a:r>
              <a:rPr lang="zh-CN" altLang="en-US" dirty="0" smtClean="0"/>
              <a:t>、合作共建</a:t>
            </a:r>
            <a:r>
              <a:rPr lang="en-US" dirty="0" smtClean="0"/>
              <a:t>   </a:t>
            </a:r>
            <a:r>
              <a:rPr lang="zh-CN" altLang="en-US" dirty="0" smtClean="0"/>
              <a:t>让学生在小组内合作交流，分角色读对话。</a:t>
            </a:r>
            <a:endParaRPr lang="en-US" altLang="zh-CN" dirty="0" smtClean="0"/>
          </a:p>
          <a:p>
            <a:pPr>
              <a:buNone/>
            </a:pPr>
            <a:r>
              <a:rPr lang="en-US" dirty="0" smtClean="0"/>
              <a:t>4</a:t>
            </a:r>
            <a:r>
              <a:rPr lang="zh-CN" altLang="en-US" dirty="0" smtClean="0"/>
              <a:t>、理解答题</a:t>
            </a:r>
            <a:r>
              <a:rPr lang="en-US" dirty="0" smtClean="0"/>
              <a:t>   </a:t>
            </a:r>
            <a:r>
              <a:rPr lang="zh-CN" altLang="en-US" dirty="0" smtClean="0"/>
              <a:t>根据本单元的主题句型设计问题让学生回答，培养阅读理解能力。</a:t>
            </a:r>
            <a:endParaRPr lang="zh-CN" altLang="en-US" dirty="0" smtClean="0"/>
          </a:p>
          <a:p>
            <a:pPr>
              <a:buNone/>
            </a:pPr>
            <a:r>
              <a:rPr lang="en-US" dirty="0" smtClean="0"/>
              <a:t>5</a:t>
            </a:r>
            <a:r>
              <a:rPr lang="zh-CN" altLang="en-US" dirty="0" smtClean="0"/>
              <a:t>、表演展示</a:t>
            </a:r>
            <a:r>
              <a:rPr lang="en-US" dirty="0" smtClean="0"/>
              <a:t>   </a:t>
            </a:r>
            <a:r>
              <a:rPr lang="zh-CN" altLang="en-US" dirty="0" smtClean="0"/>
              <a:t>让学生分角色表演对话</a:t>
            </a:r>
            <a:endParaRPr lang="en-US" altLang="zh-CN" dirty="0" smtClean="0"/>
          </a:p>
          <a:p>
            <a:pPr>
              <a:buNone/>
            </a:pPr>
            <a:r>
              <a:rPr lang="zh-CN" altLang="en-US" dirty="0" smtClean="0"/>
              <a:t>四、</a:t>
            </a:r>
            <a:r>
              <a:rPr lang="en-US" dirty="0" smtClean="0"/>
              <a:t> </a:t>
            </a:r>
            <a:r>
              <a:rPr lang="zh-CN" altLang="en-US" dirty="0" smtClean="0"/>
              <a:t>拓展应用：教师设计一些任务型活动，让学生利用刚刚学过的新句型去完成这些活动。</a:t>
            </a:r>
            <a:endParaRPr lang="en-US" altLang="zh-CN" dirty="0" smtClean="0"/>
          </a:p>
          <a:p>
            <a:pPr>
              <a:buNone/>
            </a:pPr>
            <a:r>
              <a:rPr lang="zh-CN" altLang="en-US" dirty="0" smtClean="0"/>
              <a:t>五、</a:t>
            </a:r>
            <a:r>
              <a:rPr lang="en-US" dirty="0" smtClean="0"/>
              <a:t> </a:t>
            </a:r>
            <a:r>
              <a:rPr lang="zh-CN" altLang="en-US" dirty="0" smtClean="0"/>
              <a:t>家庭作业</a:t>
            </a:r>
            <a:endParaRPr lang="zh-CN" altLang="en-US" dirty="0" smtClean="0"/>
          </a:p>
          <a:p>
            <a:pPr>
              <a:buNone/>
            </a:pPr>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85728"/>
            <a:ext cx="8229600" cy="6286544"/>
          </a:xfrm>
        </p:spPr>
        <p:txBody>
          <a:bodyPr>
            <a:normAutofit fontScale="25000" lnSpcReduction="20000"/>
          </a:bodyPr>
          <a:lstStyle/>
          <a:p>
            <a:pPr>
              <a:buNone/>
            </a:pPr>
            <a:r>
              <a:rPr lang="zh-CN" altLang="en-US" sz="9600" b="1" dirty="0" smtClean="0"/>
              <a:t>     五年级</a:t>
            </a:r>
            <a:r>
              <a:rPr lang="en-US" sz="9600" b="1" dirty="0" smtClean="0"/>
              <a:t>:</a:t>
            </a:r>
            <a:r>
              <a:rPr lang="zh-CN" altLang="en-US" sz="9600" dirty="0" smtClean="0"/>
              <a:t>从这个年段开始教材中就</a:t>
            </a:r>
            <a:r>
              <a:rPr lang="en-US" sz="9600" dirty="0" smtClean="0"/>
              <a:t>.</a:t>
            </a:r>
            <a:r>
              <a:rPr lang="zh-CN" altLang="en-US" sz="9600" dirty="0" smtClean="0"/>
              <a:t> 但五年级起我们要将阅读教学与对话教学区分开来，阅读教学不同于对话具体方法为：</a:t>
            </a:r>
            <a:endParaRPr lang="en-US" altLang="zh-CN" sz="9600" dirty="0" smtClean="0"/>
          </a:p>
          <a:p>
            <a:pPr>
              <a:buNone/>
            </a:pPr>
            <a:endParaRPr lang="zh-CN" altLang="en-US" sz="9600" dirty="0" smtClean="0"/>
          </a:p>
          <a:p>
            <a:pPr>
              <a:buNone/>
            </a:pPr>
            <a:r>
              <a:rPr lang="zh-CN" altLang="en-US" sz="7200" dirty="0" smtClean="0"/>
              <a:t>（一）</a:t>
            </a:r>
            <a:r>
              <a:rPr lang="en-US" sz="7200" dirty="0" smtClean="0"/>
              <a:t>   </a:t>
            </a:r>
            <a:r>
              <a:rPr lang="zh-CN" altLang="en-US" sz="7200" dirty="0" smtClean="0"/>
              <a:t>从学生的生活实际入手，引入话题。</a:t>
            </a:r>
            <a:endParaRPr lang="zh-CN" altLang="en-US" sz="7200" dirty="0" smtClean="0"/>
          </a:p>
          <a:p>
            <a:pPr>
              <a:buNone/>
            </a:pPr>
            <a:r>
              <a:rPr lang="zh-CN" altLang="en-US" sz="7200" dirty="0" smtClean="0"/>
              <a:t>（二）</a:t>
            </a:r>
            <a:r>
              <a:rPr lang="en-US" sz="7200" dirty="0" smtClean="0"/>
              <a:t>   </a:t>
            </a:r>
            <a:r>
              <a:rPr lang="zh-CN" altLang="en-US" sz="7200" dirty="0" smtClean="0"/>
              <a:t>分步进行语言项目训练。</a:t>
            </a:r>
            <a:endParaRPr lang="zh-CN" altLang="en-US" sz="7200" dirty="0" smtClean="0"/>
          </a:p>
          <a:p>
            <a:pPr>
              <a:buNone/>
            </a:pPr>
            <a:r>
              <a:rPr lang="en-US" sz="7200" dirty="0" smtClean="0"/>
              <a:t> 1</a:t>
            </a:r>
            <a:r>
              <a:rPr lang="zh-CN" altLang="en-US" sz="7200" dirty="0" smtClean="0"/>
              <a:t>、</a:t>
            </a:r>
            <a:r>
              <a:rPr lang="en-US" sz="7200" dirty="0" smtClean="0"/>
              <a:t>  </a:t>
            </a:r>
            <a:r>
              <a:rPr lang="zh-CN" altLang="en-US" sz="7200" dirty="0" smtClean="0"/>
              <a:t>借助图片、实物、教具等进行语言点的输入，帮助学生解决阅读难点并掌握重要词汇。</a:t>
            </a:r>
            <a:endParaRPr lang="zh-CN" altLang="en-US" sz="7200" dirty="0" smtClean="0"/>
          </a:p>
          <a:p>
            <a:pPr>
              <a:buNone/>
            </a:pPr>
            <a:r>
              <a:rPr lang="en-US" sz="7200" dirty="0" smtClean="0"/>
              <a:t> 2</a:t>
            </a:r>
            <a:r>
              <a:rPr lang="zh-CN" altLang="en-US" sz="7200" dirty="0" smtClean="0"/>
              <a:t>、</a:t>
            </a:r>
            <a:r>
              <a:rPr lang="en-US" sz="7200" dirty="0" smtClean="0"/>
              <a:t>  </a:t>
            </a:r>
            <a:r>
              <a:rPr lang="zh-CN" altLang="en-US" sz="7200" dirty="0" smtClean="0"/>
              <a:t>将新的语言功能句呈现给学生，分层设计小的任务予以训练。</a:t>
            </a:r>
            <a:endParaRPr lang="zh-CN" altLang="en-US" sz="7200" dirty="0" smtClean="0"/>
          </a:p>
          <a:p>
            <a:pPr>
              <a:buNone/>
            </a:pPr>
            <a:r>
              <a:rPr lang="zh-CN" altLang="en-US" sz="7200" dirty="0" smtClean="0"/>
              <a:t>（三）</a:t>
            </a:r>
            <a:r>
              <a:rPr lang="en-US" sz="7200" dirty="0" smtClean="0"/>
              <a:t>   </a:t>
            </a:r>
            <a:r>
              <a:rPr lang="zh-CN" altLang="en-US" sz="7200" dirty="0" smtClean="0"/>
              <a:t>视听入手，整体感知语言材料。</a:t>
            </a:r>
            <a:endParaRPr lang="zh-CN" altLang="en-US" sz="7200" dirty="0" smtClean="0"/>
          </a:p>
          <a:p>
            <a:pPr>
              <a:buNone/>
            </a:pPr>
            <a:r>
              <a:rPr lang="en-US" sz="7200" dirty="0" smtClean="0"/>
              <a:t> 1</a:t>
            </a:r>
            <a:r>
              <a:rPr lang="zh-CN" altLang="en-US" sz="7200" dirty="0" smtClean="0"/>
              <a:t>、</a:t>
            </a:r>
            <a:r>
              <a:rPr lang="en-US" sz="7200" dirty="0" smtClean="0"/>
              <a:t>  </a:t>
            </a:r>
            <a:r>
              <a:rPr lang="zh-CN" altLang="en-US" sz="7200" dirty="0" smtClean="0"/>
              <a:t>借助主题图画或多媒体课件呈现对话内容。</a:t>
            </a:r>
            <a:endParaRPr lang="zh-CN" altLang="en-US" sz="7200" dirty="0" smtClean="0"/>
          </a:p>
          <a:p>
            <a:pPr>
              <a:buNone/>
            </a:pPr>
            <a:r>
              <a:rPr lang="en-US" sz="7200" dirty="0" smtClean="0"/>
              <a:t> 2</a:t>
            </a:r>
            <a:r>
              <a:rPr lang="zh-CN" altLang="en-US" sz="7200" dirty="0" smtClean="0"/>
              <a:t>、</a:t>
            </a:r>
            <a:r>
              <a:rPr lang="en-US" sz="7200" dirty="0" smtClean="0"/>
              <a:t>  </a:t>
            </a:r>
            <a:r>
              <a:rPr lang="zh-CN" altLang="en-US" sz="7200" dirty="0" smtClean="0"/>
              <a:t>带着任务听录音，大体理解文章人物、事件和内容，发展听力水平。</a:t>
            </a:r>
            <a:endParaRPr lang="zh-CN" altLang="en-US" sz="7200" dirty="0" smtClean="0"/>
          </a:p>
          <a:p>
            <a:pPr>
              <a:buNone/>
            </a:pPr>
            <a:r>
              <a:rPr lang="en-US" sz="7200" dirty="0" smtClean="0"/>
              <a:t> 3</a:t>
            </a:r>
            <a:r>
              <a:rPr lang="zh-CN" altLang="en-US" sz="7200" dirty="0" smtClean="0"/>
              <a:t>、</a:t>
            </a:r>
            <a:r>
              <a:rPr lang="en-US" sz="7200" dirty="0" smtClean="0"/>
              <a:t>  </a:t>
            </a:r>
            <a:r>
              <a:rPr lang="zh-CN" altLang="en-US" sz="7200" dirty="0" smtClean="0"/>
              <a:t>以排序、判断、选择、连线等方式帮助学生理清文章脉络。</a:t>
            </a:r>
            <a:endParaRPr lang="zh-CN" altLang="en-US" sz="7200" dirty="0" smtClean="0"/>
          </a:p>
          <a:p>
            <a:pPr>
              <a:buNone/>
            </a:pPr>
            <a:r>
              <a:rPr lang="zh-CN" altLang="en-US" sz="7200" dirty="0" smtClean="0"/>
              <a:t>（四）</a:t>
            </a:r>
            <a:r>
              <a:rPr lang="en-US" sz="7200" dirty="0" smtClean="0"/>
              <a:t>   </a:t>
            </a:r>
            <a:r>
              <a:rPr lang="zh-CN" altLang="en-US" sz="7200" dirty="0" smtClean="0"/>
              <a:t>具体了解语篇内容，加强过程指导。</a:t>
            </a:r>
            <a:endParaRPr lang="zh-CN" altLang="en-US" sz="7200" dirty="0" smtClean="0"/>
          </a:p>
          <a:p>
            <a:pPr>
              <a:buNone/>
            </a:pPr>
            <a:r>
              <a:rPr lang="en-US" sz="7200" dirty="0" smtClean="0"/>
              <a:t> 1</a:t>
            </a:r>
            <a:r>
              <a:rPr lang="zh-CN" altLang="en-US" sz="7200" dirty="0" smtClean="0"/>
              <a:t>、在教师的指导下听音跟读，加强语音语调培养，分组或分角色诵读文章，深入理解语篇内容。</a:t>
            </a:r>
            <a:endParaRPr lang="zh-CN" altLang="en-US" sz="7200" dirty="0" smtClean="0"/>
          </a:p>
          <a:p>
            <a:pPr>
              <a:buNone/>
            </a:pPr>
            <a:r>
              <a:rPr lang="en-US" sz="7200" dirty="0" smtClean="0"/>
              <a:t> 2</a:t>
            </a:r>
            <a:r>
              <a:rPr lang="zh-CN" altLang="en-US" sz="7200" dirty="0" smtClean="0"/>
              <a:t>、关注阅读习惯和方法等动态式学情。</a:t>
            </a:r>
            <a:endParaRPr lang="zh-CN" altLang="en-US" sz="7200" dirty="0" smtClean="0"/>
          </a:p>
          <a:p>
            <a:pPr>
              <a:buNone/>
            </a:pPr>
            <a:r>
              <a:rPr lang="zh-CN" altLang="en-US" sz="7200" dirty="0" smtClean="0"/>
              <a:t>（五）</a:t>
            </a:r>
            <a:r>
              <a:rPr lang="en-US" sz="7200" dirty="0" smtClean="0"/>
              <a:t>   </a:t>
            </a:r>
            <a:r>
              <a:rPr lang="zh-CN" altLang="en-US" sz="7200" dirty="0" smtClean="0"/>
              <a:t>以语篇为单位综合训练，强化综合语言能力。</a:t>
            </a:r>
            <a:endParaRPr lang="zh-CN" altLang="en-US" sz="7200" dirty="0" smtClean="0"/>
          </a:p>
          <a:p>
            <a:pPr>
              <a:buNone/>
            </a:pPr>
            <a:r>
              <a:rPr lang="en-US" sz="7200" dirty="0" smtClean="0"/>
              <a:t> 1</a:t>
            </a:r>
            <a:r>
              <a:rPr lang="zh-CN" altLang="en-US" sz="7200" dirty="0" smtClean="0"/>
              <a:t>、</a:t>
            </a:r>
            <a:r>
              <a:rPr lang="en-US" sz="7200" dirty="0" smtClean="0"/>
              <a:t>  </a:t>
            </a:r>
            <a:r>
              <a:rPr lang="zh-CN" altLang="en-US" sz="7200" dirty="0" smtClean="0"/>
              <a:t>用不同的方式复述课文，包括填空复述，看图复述，根据段落大意复述等；</a:t>
            </a:r>
            <a:endParaRPr lang="zh-CN" altLang="en-US" sz="7200" dirty="0" smtClean="0"/>
          </a:p>
          <a:p>
            <a:pPr>
              <a:buNone/>
            </a:pPr>
            <a:r>
              <a:rPr lang="en-US" sz="7200" dirty="0" smtClean="0"/>
              <a:t> 2</a:t>
            </a:r>
            <a:r>
              <a:rPr lang="zh-CN" altLang="en-US" sz="7200" dirty="0" smtClean="0"/>
              <a:t>、</a:t>
            </a:r>
            <a:r>
              <a:rPr lang="en-US" sz="7200" dirty="0" smtClean="0"/>
              <a:t>  </a:t>
            </a:r>
            <a:r>
              <a:rPr lang="zh-CN" altLang="en-US" sz="7200" dirty="0" smtClean="0"/>
              <a:t>学生根据各自掌握的情况和同伴合作，把它表演出来；</a:t>
            </a:r>
            <a:endParaRPr lang="zh-CN" altLang="en-US" sz="7200" dirty="0" smtClean="0"/>
          </a:p>
          <a:p>
            <a:pPr>
              <a:buNone/>
            </a:pPr>
            <a:r>
              <a:rPr lang="en-US" sz="7200" dirty="0" smtClean="0"/>
              <a:t> 3</a:t>
            </a:r>
            <a:r>
              <a:rPr lang="zh-CN" altLang="en-US" sz="7200" dirty="0" smtClean="0"/>
              <a:t>、</a:t>
            </a:r>
            <a:r>
              <a:rPr lang="en-US" sz="7200" dirty="0" smtClean="0"/>
              <a:t>  </a:t>
            </a:r>
            <a:r>
              <a:rPr lang="zh-CN" altLang="en-US" sz="7200" dirty="0" smtClean="0"/>
              <a:t>完成教材中的相关练习，口头汇报。</a:t>
            </a:r>
            <a:r>
              <a:rPr lang="en-US" sz="7200" dirty="0" smtClean="0"/>
              <a:t> </a:t>
            </a:r>
            <a:endParaRPr lang="zh-CN" altLang="en-US" sz="7200" dirty="0" smtClean="0"/>
          </a:p>
          <a:p>
            <a:pPr>
              <a:buNone/>
            </a:pPr>
            <a:r>
              <a:rPr lang="zh-CN" altLang="en-US" sz="7200" dirty="0" smtClean="0"/>
              <a:t>（六）布置作业：</a:t>
            </a:r>
            <a:r>
              <a:rPr lang="en-US" sz="7200" dirty="0" smtClean="0"/>
              <a:t>     </a:t>
            </a:r>
            <a:endParaRPr lang="zh-CN" altLang="en-US" sz="7200" dirty="0" smtClean="0"/>
          </a:p>
          <a:p>
            <a:pPr>
              <a:buNone/>
            </a:pP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85728"/>
            <a:ext cx="8229600" cy="6429420"/>
          </a:xfrm>
        </p:spPr>
        <p:txBody>
          <a:bodyPr>
            <a:normAutofit fontScale="55000" lnSpcReduction="20000"/>
          </a:bodyPr>
          <a:lstStyle/>
          <a:p>
            <a:pPr>
              <a:buNone/>
            </a:pPr>
            <a:r>
              <a:rPr lang="zh-CN" altLang="en-US" sz="4400" b="1" dirty="0" smtClean="0"/>
              <a:t>    六年级：</a:t>
            </a:r>
            <a:r>
              <a:rPr lang="zh-CN" altLang="en-US" sz="4400" dirty="0" smtClean="0"/>
              <a:t>我们重点要做的是教会学生方法和能力，其次是获得信息，而且是让学生用自己的能力获得信息。基本做法为：</a:t>
            </a:r>
            <a:endParaRPr lang="en-US" altLang="zh-CN" sz="4400" dirty="0" smtClean="0"/>
          </a:p>
          <a:p>
            <a:pPr>
              <a:buNone/>
            </a:pPr>
            <a:endParaRPr lang="zh-CN" altLang="en-US" sz="4400" dirty="0" smtClean="0"/>
          </a:p>
          <a:p>
            <a:pPr>
              <a:buNone/>
            </a:pPr>
            <a:r>
              <a:rPr lang="zh-CN" altLang="en-US" dirty="0" smtClean="0"/>
              <a:t>（一）导入</a:t>
            </a:r>
            <a:r>
              <a:rPr lang="en-US" altLang="zh-CN" dirty="0" smtClean="0"/>
              <a:t>——</a:t>
            </a:r>
            <a:r>
              <a:rPr lang="zh-CN" altLang="en-US" dirty="0" smtClean="0"/>
              <a:t>感知教材</a:t>
            </a:r>
            <a:endParaRPr lang="zh-CN" altLang="en-US" dirty="0" smtClean="0"/>
          </a:p>
          <a:p>
            <a:pPr>
              <a:buNone/>
            </a:pPr>
            <a:r>
              <a:rPr lang="zh-CN" altLang="en-US" dirty="0" smtClean="0"/>
              <a:t>      这时我们一方面要对学生即将阅读的语言结构要预热，唤回他们对某一语言点相对生疏的语感，同时又要对学生即将阅读的材料的主题内容进行预热，这样的预设就能使学生铺垫出一层浅淡的印象，降低了阅读的认知梯度，学生有了一定感性基础，理解书本就比较容易。可以讨论有关的话题，或出示有关的实物等。通过这些活动唤回学生的阅读兴趣，加深对阅读对象背景的了解，同时也可放松阅读前的紧张心理。也可以设置情境，提出问题，使学生产生读的需要，带着目的去读。</a:t>
            </a:r>
            <a:endParaRPr lang="zh-CN" altLang="en-US" dirty="0" smtClean="0"/>
          </a:p>
          <a:p>
            <a:pPr>
              <a:buNone/>
            </a:pPr>
            <a:r>
              <a:rPr lang="zh-CN" altLang="en-US" dirty="0" smtClean="0"/>
              <a:t>（二）读</a:t>
            </a:r>
            <a:r>
              <a:rPr lang="en-US" altLang="zh-CN" dirty="0" smtClean="0"/>
              <a:t>——</a:t>
            </a:r>
            <a:r>
              <a:rPr lang="zh-CN" altLang="en-US" dirty="0" smtClean="0"/>
              <a:t>理解教材</a:t>
            </a:r>
            <a:endParaRPr lang="zh-CN" altLang="en-US" dirty="0" smtClean="0"/>
          </a:p>
          <a:p>
            <a:pPr>
              <a:buNone/>
            </a:pPr>
            <a:r>
              <a:rPr lang="zh-CN" altLang="en-US" dirty="0" smtClean="0"/>
              <a:t>      第一步：略读（</a:t>
            </a:r>
            <a:r>
              <a:rPr lang="en-US" dirty="0" smtClean="0"/>
              <a:t>Skimming</a:t>
            </a:r>
            <a:r>
              <a:rPr lang="zh-CN" altLang="en-US" dirty="0" smtClean="0"/>
              <a:t>）：学生通读全文，了解大意。文中的生词能猜的鼓励学生去猜，也可鼓励学生在预习时查词表或词典解决，少数重点词、词组和句子由教师写在黑板上，加英语注解或图解。</a:t>
            </a:r>
            <a:br>
              <a:rPr lang="en-US" dirty="0" smtClean="0"/>
            </a:br>
            <a:r>
              <a:rPr lang="zh-CN" altLang="en-US" dirty="0" smtClean="0"/>
              <a:t>第二步：精读</a:t>
            </a:r>
            <a:r>
              <a:rPr lang="en-US" dirty="0" smtClean="0"/>
              <a:t>(Intensive Reading)</a:t>
            </a:r>
            <a:r>
              <a:rPr lang="zh-CN" altLang="en-US" dirty="0" smtClean="0"/>
              <a:t>：学生边读边找出关键词、句，进而掌握语篇的中心、情节，并进一步练习单元重点词句。教师的引导手段有提出问题、阅读理解题（判断题、选择题、填空等）。</a:t>
            </a:r>
            <a:endParaRPr lang="zh-CN" altLang="en-US" dirty="0" smtClean="0"/>
          </a:p>
          <a:p>
            <a:pPr>
              <a:buNone/>
            </a:pPr>
            <a:r>
              <a:rPr lang="zh-CN" altLang="en-US" dirty="0" smtClean="0"/>
              <a:t>      第三步：熟读</a:t>
            </a:r>
            <a:r>
              <a:rPr lang="en-US" dirty="0" smtClean="0"/>
              <a:t>(Proficient Reading)</a:t>
            </a:r>
            <a:r>
              <a:rPr lang="zh-CN" altLang="en-US" dirty="0" smtClean="0"/>
              <a:t>：带领或指导学生反复朗读，朗读过程中还要进行个别检查，纠音、正调。</a:t>
            </a:r>
            <a:endParaRPr lang="zh-CN" altLang="en-US" dirty="0" smtClean="0"/>
          </a:p>
          <a:p>
            <a:pPr>
              <a:buNone/>
            </a:pPr>
            <a:r>
              <a:rPr lang="zh-CN" altLang="en-US" dirty="0" smtClean="0"/>
              <a:t>（三）练</a:t>
            </a:r>
            <a:r>
              <a:rPr lang="en-US" dirty="0" smtClean="0"/>
              <a:t>----</a:t>
            </a:r>
            <a:r>
              <a:rPr lang="zh-CN" altLang="en-US" dirty="0" smtClean="0"/>
              <a:t>语言输出</a:t>
            </a:r>
            <a:endParaRPr lang="zh-CN" altLang="en-US" dirty="0" smtClean="0"/>
          </a:p>
          <a:p>
            <a:pPr>
              <a:buNone/>
            </a:pPr>
            <a:r>
              <a:rPr lang="zh-CN" altLang="en-US" dirty="0" smtClean="0"/>
              <a:t>      阅读完后，设置一些检查的题目，例如考察信息与理解的选择、判断正误等题型；根据关键词复述、背诵或表演阅读内容；仿写等。</a:t>
            </a:r>
            <a:endParaRPr lang="zh-CN" altLang="en-US" dirty="0" smtClean="0"/>
          </a:p>
          <a:p>
            <a:pPr>
              <a:buNone/>
            </a:pP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00034" y="2214554"/>
            <a:ext cx="8229600" cy="1114420"/>
          </a:xfrm>
        </p:spPr>
        <p:txBody>
          <a:bodyPr>
            <a:normAutofit/>
          </a:bodyPr>
          <a:lstStyle/>
          <a:p>
            <a:pPr algn="ctr">
              <a:buNone/>
            </a:pPr>
            <a:r>
              <a:rPr lang="zh-CN" altLang="en-US" sz="4800" dirty="0" smtClean="0"/>
              <a:t>谢谢您的聆听！</a:t>
            </a:r>
            <a:endParaRPr lang="zh-CN" altLang="en-US" sz="4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b="1" dirty="0" smtClean="0"/>
              <a:t>一、阶段整体目标</a:t>
            </a:r>
            <a:r>
              <a:rPr lang="en-US" sz="4000" b="1" dirty="0" smtClean="0"/>
              <a:t>:</a:t>
            </a:r>
            <a:endParaRPr lang="zh-CN" altLang="en-US" sz="4000" dirty="0"/>
          </a:p>
        </p:txBody>
      </p:sp>
      <p:sp>
        <p:nvSpPr>
          <p:cNvPr id="3" name="内容占位符 2"/>
          <p:cNvSpPr>
            <a:spLocks noGrp="1"/>
          </p:cNvSpPr>
          <p:nvPr>
            <p:ph idx="1"/>
          </p:nvPr>
        </p:nvSpPr>
        <p:spPr>
          <a:xfrm>
            <a:off x="428596" y="1428736"/>
            <a:ext cx="8229600" cy="4972072"/>
          </a:xfrm>
        </p:spPr>
        <p:txBody>
          <a:bodyPr>
            <a:normAutofit/>
          </a:bodyPr>
          <a:lstStyle/>
          <a:p>
            <a:pPr>
              <a:buNone/>
            </a:pPr>
            <a:r>
              <a:rPr lang="zh-CN" altLang="en-US" b="1" dirty="0" smtClean="0"/>
              <a:t>（</a:t>
            </a:r>
            <a:r>
              <a:rPr lang="en-US" b="1" dirty="0" smtClean="0"/>
              <a:t>1</a:t>
            </a:r>
            <a:r>
              <a:rPr lang="zh-CN" altLang="en-US" b="1" dirty="0" smtClean="0"/>
              <a:t>）入门阶段（</a:t>
            </a:r>
            <a:r>
              <a:rPr lang="en-US" b="1" dirty="0" smtClean="0"/>
              <a:t>3</a:t>
            </a:r>
            <a:r>
              <a:rPr lang="zh-CN" altLang="en-US" b="1" dirty="0" smtClean="0"/>
              <a:t>、</a:t>
            </a:r>
            <a:r>
              <a:rPr lang="en-US" b="1" dirty="0" smtClean="0"/>
              <a:t>4</a:t>
            </a:r>
            <a:r>
              <a:rPr lang="zh-CN" altLang="en-US" b="1" dirty="0" smtClean="0"/>
              <a:t>年级）</a:t>
            </a:r>
            <a:r>
              <a:rPr lang="zh-CN" altLang="en-US" dirty="0" smtClean="0"/>
              <a:t>：图片辅助或提供注释，理解单词及简单的句子。</a:t>
            </a:r>
            <a:endParaRPr lang="en-US" altLang="zh-CN" dirty="0" smtClean="0"/>
          </a:p>
          <a:p>
            <a:pPr>
              <a:buNone/>
            </a:pPr>
            <a:endParaRPr lang="en-US" altLang="zh-CN" dirty="0" smtClean="0"/>
          </a:p>
          <a:p>
            <a:pPr>
              <a:buNone/>
            </a:pPr>
            <a:r>
              <a:rPr lang="en-US" altLang="zh-CN" dirty="0" smtClean="0"/>
              <a:t>    </a:t>
            </a:r>
            <a:r>
              <a:rPr lang="zh-CN" altLang="en-US" sz="2800" dirty="0" smtClean="0"/>
              <a:t>小学英语阅读课的目标是激发学生阅读的兴趣，使其能读懂简单的英语配图小故事及能用较标准的语音语调朗读故事。因此培养学生的朗读能力在这一阶段显得尤为重要。</a:t>
            </a:r>
            <a:r>
              <a:rPr lang="zh-CN" altLang="en-US" sz="2800" dirty="0" smtClean="0">
                <a:solidFill>
                  <a:srgbClr val="FF0000"/>
                </a:solidFill>
              </a:rPr>
              <a:t>我们可以设计多种形式的读：模仿录音材料的语音语调朗读、小组读、个别读、互评朗读等，引导学生用较标准的语音语调进行朗读。</a:t>
            </a:r>
            <a:r>
              <a:rPr lang="en-US" sz="2800" dirty="0" smtClean="0">
                <a:solidFill>
                  <a:srgbClr val="FF0000"/>
                </a:solidFill>
              </a:rPr>
              <a:t> </a:t>
            </a:r>
            <a:endParaRPr lang="zh-CN" altLang="en-US" sz="2800" dirty="0" smtClean="0">
              <a:solidFill>
                <a:srgbClr val="FF0000"/>
              </a:solidFill>
            </a:endParaRPr>
          </a:p>
          <a:p>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一、阶段整体目标</a:t>
            </a:r>
            <a:r>
              <a:rPr lang="en-US" b="1" dirty="0" smtClean="0"/>
              <a:t>:</a:t>
            </a:r>
            <a:endParaRPr lang="zh-CN" altLang="en-US" dirty="0"/>
          </a:p>
        </p:txBody>
      </p:sp>
      <p:sp>
        <p:nvSpPr>
          <p:cNvPr id="3" name="内容占位符 2"/>
          <p:cNvSpPr>
            <a:spLocks noGrp="1"/>
          </p:cNvSpPr>
          <p:nvPr>
            <p:ph idx="1"/>
          </p:nvPr>
        </p:nvSpPr>
        <p:spPr/>
        <p:txBody>
          <a:bodyPr>
            <a:normAutofit fontScale="85000" lnSpcReduction="10000"/>
          </a:bodyPr>
          <a:lstStyle/>
          <a:p>
            <a:pPr>
              <a:buNone/>
            </a:pPr>
            <a:r>
              <a:rPr lang="zh-CN" altLang="en-US" b="1" dirty="0" smtClean="0"/>
              <a:t>   </a:t>
            </a:r>
            <a:r>
              <a:rPr lang="zh-CN" altLang="en-US" sz="3600" b="1" dirty="0" smtClean="0"/>
              <a:t>（</a:t>
            </a:r>
            <a:r>
              <a:rPr lang="en-US" sz="3600" b="1" dirty="0" smtClean="0"/>
              <a:t>2</a:t>
            </a:r>
            <a:r>
              <a:rPr lang="zh-CN" altLang="en-US" sz="3600" b="1" dirty="0" smtClean="0"/>
              <a:t>）发展阶段</a:t>
            </a:r>
            <a:r>
              <a:rPr lang="en-US" sz="3600" b="1" dirty="0" smtClean="0"/>
              <a:t>(5</a:t>
            </a:r>
            <a:r>
              <a:rPr lang="zh-CN" altLang="en-US" sz="3600" b="1" dirty="0" smtClean="0"/>
              <a:t>年级</a:t>
            </a:r>
            <a:r>
              <a:rPr lang="en-US" sz="3600" b="1" dirty="0" smtClean="0"/>
              <a:t>)</a:t>
            </a:r>
            <a:r>
              <a:rPr lang="zh-CN" altLang="en-US" sz="3600" b="1" dirty="0" smtClean="0"/>
              <a:t>：</a:t>
            </a:r>
            <a:r>
              <a:rPr lang="zh-CN" altLang="en-US" sz="3600" dirty="0" smtClean="0"/>
              <a:t>抓住三个要点：兴趣、情景、活动，使学生产生阅读的欲望并将目标中心继续放在强化学生的朗读能力上。</a:t>
            </a:r>
            <a:endParaRPr lang="en-US" altLang="zh-CN" sz="3600" dirty="0" smtClean="0"/>
          </a:p>
          <a:p>
            <a:pPr>
              <a:buNone/>
            </a:pPr>
            <a:endParaRPr lang="en-US" altLang="zh-CN" dirty="0" smtClean="0"/>
          </a:p>
          <a:p>
            <a:pPr>
              <a:buNone/>
            </a:pPr>
            <a:r>
              <a:rPr lang="zh-CN" altLang="en-US" dirty="0" smtClean="0"/>
              <a:t>    在五年级的教材中出现了</a:t>
            </a:r>
            <a:r>
              <a:rPr lang="en-US" dirty="0" smtClean="0">
                <a:solidFill>
                  <a:srgbClr val="FF0000"/>
                </a:solidFill>
              </a:rPr>
              <a:t>read &amp; write</a:t>
            </a:r>
            <a:r>
              <a:rPr lang="zh-CN" altLang="en-US" dirty="0" smtClean="0"/>
              <a:t>这个版块</a:t>
            </a:r>
            <a:r>
              <a:rPr lang="en-US" dirty="0" smtClean="0"/>
              <a:t>,</a:t>
            </a:r>
            <a:r>
              <a:rPr lang="zh-CN" altLang="en-US" dirty="0" smtClean="0"/>
              <a:t>内容有对话或短篇的语言材料</a:t>
            </a:r>
            <a:r>
              <a:rPr lang="en-US" dirty="0" smtClean="0"/>
              <a:t>,</a:t>
            </a:r>
            <a:r>
              <a:rPr lang="zh-CN" altLang="en-US" dirty="0" smtClean="0"/>
              <a:t>而且在每篇后都有简单的练习题</a:t>
            </a:r>
            <a:r>
              <a:rPr lang="en-US" dirty="0" smtClean="0"/>
              <a:t>,</a:t>
            </a:r>
            <a:r>
              <a:rPr lang="zh-CN" altLang="en-US" dirty="0" smtClean="0"/>
              <a:t>这就是编者正式提供给我们进行阅读教学的语言材料</a:t>
            </a:r>
            <a:r>
              <a:rPr lang="en-US" dirty="0" smtClean="0"/>
              <a:t>,</a:t>
            </a:r>
            <a:r>
              <a:rPr lang="zh-CN" altLang="en-US" dirty="0" smtClean="0"/>
              <a:t>在这一部分我们的目标为</a:t>
            </a:r>
            <a:r>
              <a:rPr lang="en-US" dirty="0" smtClean="0"/>
              <a:t>:</a:t>
            </a:r>
            <a:r>
              <a:rPr lang="zh-CN" altLang="en-US" dirty="0" smtClean="0">
                <a:solidFill>
                  <a:srgbClr val="FF0000"/>
                </a:solidFill>
              </a:rPr>
              <a:t>通过上下文，猜测单词在句中的含义</a:t>
            </a:r>
            <a:r>
              <a:rPr lang="en-US" dirty="0" smtClean="0">
                <a:solidFill>
                  <a:srgbClr val="FF0000"/>
                </a:solidFill>
              </a:rPr>
              <a:t>,</a:t>
            </a:r>
            <a:r>
              <a:rPr lang="zh-CN" altLang="en-US" dirty="0" smtClean="0">
                <a:solidFill>
                  <a:srgbClr val="FF0000"/>
                </a:solidFill>
              </a:rPr>
              <a:t>对非重要的单词跳过</a:t>
            </a:r>
            <a:r>
              <a:rPr lang="en-US" dirty="0" smtClean="0">
                <a:solidFill>
                  <a:srgbClr val="FF0000"/>
                </a:solidFill>
              </a:rPr>
              <a:t>,</a:t>
            </a:r>
            <a:r>
              <a:rPr lang="zh-CN" altLang="en-US" dirty="0" smtClean="0">
                <a:solidFill>
                  <a:srgbClr val="FF0000"/>
                </a:solidFill>
              </a:rPr>
              <a:t>让学生明白在阅读中遇到生词很自然，做到不惧怕，敢读下去。</a:t>
            </a:r>
            <a:endParaRPr lang="zh-CN" altLang="en-US" dirty="0" smtClean="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一、阶段整体目标</a:t>
            </a:r>
            <a:r>
              <a:rPr lang="en-US" b="1" dirty="0" smtClean="0"/>
              <a:t>:</a:t>
            </a:r>
            <a:endParaRPr lang="zh-CN" altLang="en-US" dirty="0"/>
          </a:p>
        </p:txBody>
      </p:sp>
      <p:sp>
        <p:nvSpPr>
          <p:cNvPr id="3" name="内容占位符 2"/>
          <p:cNvSpPr>
            <a:spLocks noGrp="1"/>
          </p:cNvSpPr>
          <p:nvPr>
            <p:ph idx="1"/>
          </p:nvPr>
        </p:nvSpPr>
        <p:spPr/>
        <p:txBody>
          <a:bodyPr>
            <a:normAutofit fontScale="92500" lnSpcReduction="10000"/>
          </a:bodyPr>
          <a:lstStyle/>
          <a:p>
            <a:pPr>
              <a:buNone/>
            </a:pPr>
            <a:r>
              <a:rPr lang="zh-CN" altLang="en-US" b="1" dirty="0" smtClean="0"/>
              <a:t>  （</a:t>
            </a:r>
            <a:r>
              <a:rPr lang="en-US" b="1" dirty="0" smtClean="0"/>
              <a:t>3</a:t>
            </a:r>
            <a:r>
              <a:rPr lang="zh-CN" altLang="en-US" b="1" dirty="0" smtClean="0"/>
              <a:t>）提高阶段（</a:t>
            </a:r>
            <a:r>
              <a:rPr lang="en-US" b="1" dirty="0" smtClean="0"/>
              <a:t>6</a:t>
            </a:r>
            <a:r>
              <a:rPr lang="zh-CN" altLang="en-US" b="1" dirty="0" smtClean="0"/>
              <a:t>年级）</a:t>
            </a:r>
            <a:r>
              <a:rPr lang="zh-CN" altLang="en-US" dirty="0" smtClean="0"/>
              <a:t>：通过两年的训练</a:t>
            </a:r>
            <a:r>
              <a:rPr lang="en-US" dirty="0" smtClean="0"/>
              <a:t>, </a:t>
            </a:r>
            <a:r>
              <a:rPr lang="zh-CN" altLang="en-US" dirty="0" smtClean="0"/>
              <a:t>这个阶段的学生已初步掌握了一些阅读的方法，形成了良好的语音、语调基础，因此这时我们</a:t>
            </a:r>
            <a:r>
              <a:rPr lang="zh-CN" altLang="en-US" dirty="0" smtClean="0">
                <a:solidFill>
                  <a:srgbClr val="FF0000"/>
                </a:solidFill>
              </a:rPr>
              <a:t>重点培养学生结合上下文，理解句子，养成用英语阅读的习惯，提高学生的分析能力和综合运用语言的能力</a:t>
            </a:r>
            <a:r>
              <a:rPr lang="zh-CN" altLang="en-US" dirty="0" smtClean="0"/>
              <a:t>。这个阶段教师有必要多给予学生一定阅读方法上的指导，指导他们对材料多层次多角度的阅读，培养他们简单的略读（</a:t>
            </a:r>
            <a:r>
              <a:rPr lang="en-US" dirty="0" smtClean="0"/>
              <a:t>skimming</a:t>
            </a:r>
            <a:r>
              <a:rPr lang="zh-CN" altLang="en-US" dirty="0" smtClean="0"/>
              <a:t>）、精读（</a:t>
            </a:r>
            <a:r>
              <a:rPr lang="en-US" dirty="0" smtClean="0"/>
              <a:t>Intensive Reading</a:t>
            </a:r>
            <a:r>
              <a:rPr lang="zh-CN" altLang="en-US" dirty="0" smtClean="0"/>
              <a:t>）、查读（</a:t>
            </a:r>
            <a:r>
              <a:rPr lang="en-US" dirty="0" smtClean="0"/>
              <a:t>scan</a:t>
            </a:r>
            <a:r>
              <a:rPr lang="zh-CN" altLang="en-US" dirty="0" smtClean="0"/>
              <a:t>）</a:t>
            </a:r>
            <a:r>
              <a:rPr lang="en-US" dirty="0" smtClean="0"/>
              <a:t>,</a:t>
            </a:r>
            <a:r>
              <a:rPr lang="zh-CN" altLang="en-US" dirty="0" smtClean="0"/>
              <a:t>熟读（</a:t>
            </a:r>
            <a:r>
              <a:rPr lang="en-US" dirty="0" smtClean="0"/>
              <a:t>Proficient reading</a:t>
            </a:r>
            <a:r>
              <a:rPr lang="zh-CN" altLang="en-US" dirty="0" smtClean="0"/>
              <a:t>）的能力。</a:t>
            </a:r>
            <a:endParaRPr lang="zh-CN" altLang="en-US" dirty="0" smtClean="0"/>
          </a:p>
          <a:p>
            <a:endParaRPr lang="zh-CN" altLang="en-US" dirty="0" smtClean="0"/>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en-US" sz="4000" b="1" dirty="0" smtClean="0"/>
              <a:t>二、教参中对阅读理解教学部分的教学建议</a:t>
            </a:r>
            <a:endParaRPr lang="zh-CN" altLang="en-US" sz="4000" dirty="0"/>
          </a:p>
        </p:txBody>
      </p:sp>
      <p:sp>
        <p:nvSpPr>
          <p:cNvPr id="3" name="内容占位符 2"/>
          <p:cNvSpPr>
            <a:spLocks noGrp="1"/>
          </p:cNvSpPr>
          <p:nvPr>
            <p:ph idx="1"/>
          </p:nvPr>
        </p:nvSpPr>
        <p:spPr/>
        <p:txBody>
          <a:bodyPr>
            <a:normAutofit/>
          </a:bodyPr>
          <a:lstStyle/>
          <a:p>
            <a:pPr>
              <a:buNone/>
            </a:pPr>
            <a:r>
              <a:rPr lang="zh-CN" altLang="en-US" dirty="0" smtClean="0"/>
              <a:t>    五年级上册</a:t>
            </a:r>
            <a:r>
              <a:rPr lang="en-US" dirty="0" smtClean="0"/>
              <a:t>Read and write</a:t>
            </a:r>
            <a:r>
              <a:rPr lang="zh-CN" altLang="en-US" dirty="0" smtClean="0"/>
              <a:t>部分是与各单元话题相关的趣味会话，旨在复习巩固本单元</a:t>
            </a:r>
            <a:r>
              <a:rPr lang="en-US" dirty="0" smtClean="0"/>
              <a:t>A</a:t>
            </a:r>
            <a:r>
              <a:rPr lang="zh-CN" altLang="en-US" dirty="0" smtClean="0"/>
              <a:t>、</a:t>
            </a:r>
            <a:r>
              <a:rPr lang="en-US" dirty="0" smtClean="0"/>
              <a:t>B</a:t>
            </a:r>
            <a:r>
              <a:rPr lang="zh-CN" altLang="en-US" dirty="0" smtClean="0"/>
              <a:t>部分的主要语汇，并适当扩展语言，增大语言的输入量。这部分的教学目标是：读懂对话或短文；完成检测学生理解程度的填充句子练习；听、说、读、写四会掌握两组句子；</a:t>
            </a:r>
            <a:r>
              <a:rPr lang="zh-CN" altLang="en-US" dirty="0" smtClean="0">
                <a:solidFill>
                  <a:srgbClr val="FF0000"/>
                </a:solidFill>
              </a:rPr>
              <a:t>完成一项综合运用所学语言的任务型语言活动。</a:t>
            </a:r>
            <a:endParaRPr lang="zh-CN" altLang="en-US" dirty="0" smtClean="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8596" y="357166"/>
            <a:ext cx="8229600" cy="6072230"/>
          </a:xfrm>
        </p:spPr>
        <p:txBody>
          <a:bodyPr>
            <a:normAutofit fontScale="62500" lnSpcReduction="20000"/>
          </a:bodyPr>
          <a:lstStyle/>
          <a:p>
            <a:pPr>
              <a:buNone/>
            </a:pPr>
            <a:r>
              <a:rPr lang="zh-CN" altLang="en-US" dirty="0" smtClean="0"/>
              <a:t>     在有限的课堂时间内，教师要想做得面面俱到恐怕无法完成教学任务。因此，教师在教这部分时要分清主次，合理分配教学时间和教学内容，</a:t>
            </a:r>
            <a:r>
              <a:rPr lang="zh-CN" altLang="en-US" dirty="0" smtClean="0">
                <a:solidFill>
                  <a:srgbClr val="00B0F0"/>
                </a:solidFill>
              </a:rPr>
              <a:t>建议：</a:t>
            </a:r>
            <a:endParaRPr lang="en-US" altLang="zh-CN" dirty="0" smtClean="0">
              <a:solidFill>
                <a:srgbClr val="00B0F0"/>
              </a:solidFill>
            </a:endParaRPr>
          </a:p>
          <a:p>
            <a:pPr>
              <a:buNone/>
            </a:pPr>
            <a:endParaRPr lang="zh-CN" altLang="en-US" dirty="0" smtClean="0">
              <a:solidFill>
                <a:srgbClr val="00B0F0"/>
              </a:solidFill>
            </a:endParaRPr>
          </a:p>
          <a:p>
            <a:pPr>
              <a:buNone/>
            </a:pPr>
            <a:r>
              <a:rPr lang="en-US" dirty="0" smtClean="0">
                <a:solidFill>
                  <a:srgbClr val="FF0000"/>
                </a:solidFill>
              </a:rPr>
              <a:t>1</a:t>
            </a:r>
            <a:r>
              <a:rPr lang="zh-CN" altLang="en-US" dirty="0" smtClean="0">
                <a:solidFill>
                  <a:srgbClr val="FF0000"/>
                </a:solidFill>
              </a:rPr>
              <a:t>．学生快速阅读对话或短文（约五分钟）。</a:t>
            </a:r>
            <a:r>
              <a:rPr lang="zh-CN" altLang="en-US" dirty="0" smtClean="0"/>
              <a:t>教师要尽量用趣味形式呈现阅读材料，可以利用卡片和挂图先讲授</a:t>
            </a:r>
            <a:r>
              <a:rPr lang="en-US" dirty="0" smtClean="0"/>
              <a:t>Read and write</a:t>
            </a:r>
            <a:r>
              <a:rPr lang="zh-CN" altLang="en-US" dirty="0" smtClean="0"/>
              <a:t>中故事的开端，然后就故事的内容提出问题，让学生带着问题阅读。阅读时可以采用学生自己朗读以及和同桌或小组间分角色朗读的形式进行。</a:t>
            </a:r>
            <a:endParaRPr lang="zh-CN" altLang="en-US" dirty="0" smtClean="0"/>
          </a:p>
          <a:p>
            <a:pPr>
              <a:buNone/>
            </a:pPr>
            <a:r>
              <a:rPr lang="en-US" dirty="0" smtClean="0">
                <a:solidFill>
                  <a:srgbClr val="FF0000"/>
                </a:solidFill>
              </a:rPr>
              <a:t>2</a:t>
            </a:r>
            <a:r>
              <a:rPr lang="zh-CN" altLang="en-US" dirty="0" smtClean="0">
                <a:solidFill>
                  <a:srgbClr val="FF0000"/>
                </a:solidFill>
              </a:rPr>
              <a:t>．教师检测学生理解程度（约</a:t>
            </a:r>
            <a:r>
              <a:rPr lang="en-US" dirty="0" smtClean="0">
                <a:solidFill>
                  <a:srgbClr val="FF0000"/>
                </a:solidFill>
              </a:rPr>
              <a:t>10</a:t>
            </a:r>
            <a:r>
              <a:rPr lang="en-US" altLang="zh-CN" dirty="0" smtClean="0">
                <a:solidFill>
                  <a:srgbClr val="FF0000"/>
                </a:solidFill>
              </a:rPr>
              <a:t>—</a:t>
            </a:r>
            <a:r>
              <a:rPr lang="en-US" dirty="0" smtClean="0">
                <a:solidFill>
                  <a:srgbClr val="FF0000"/>
                </a:solidFill>
              </a:rPr>
              <a:t>15</a:t>
            </a:r>
            <a:r>
              <a:rPr lang="zh-CN" altLang="en-US" dirty="0" smtClean="0">
                <a:solidFill>
                  <a:srgbClr val="FF0000"/>
                </a:solidFill>
              </a:rPr>
              <a:t>分钟）。</a:t>
            </a:r>
            <a:r>
              <a:rPr lang="zh-CN" altLang="en-US" dirty="0" smtClean="0"/>
              <a:t>教师鼓励学生提出问题并解答这些问题。教师可以就本部分的重点也就是四会掌握句子，设计一些思考性的练习，力争让学生做到可以灵活替换关键词使用。然后引导学生完成填空练习。</a:t>
            </a:r>
            <a:endParaRPr lang="zh-CN" altLang="en-US" dirty="0" smtClean="0"/>
          </a:p>
          <a:p>
            <a:pPr>
              <a:buNone/>
            </a:pPr>
            <a:r>
              <a:rPr lang="en-US" dirty="0" smtClean="0">
                <a:solidFill>
                  <a:srgbClr val="FF0000"/>
                </a:solidFill>
              </a:rPr>
              <a:t>3</a:t>
            </a:r>
            <a:r>
              <a:rPr lang="zh-CN" altLang="en-US" dirty="0" smtClean="0">
                <a:solidFill>
                  <a:srgbClr val="FF0000"/>
                </a:solidFill>
              </a:rPr>
              <a:t>．学生进行综合性的任务型活动（约</a:t>
            </a:r>
            <a:r>
              <a:rPr lang="en-US" dirty="0" smtClean="0">
                <a:solidFill>
                  <a:srgbClr val="FF0000"/>
                </a:solidFill>
              </a:rPr>
              <a:t>5</a:t>
            </a:r>
            <a:r>
              <a:rPr lang="en-US" altLang="zh-CN" dirty="0" smtClean="0">
                <a:solidFill>
                  <a:srgbClr val="FF0000"/>
                </a:solidFill>
              </a:rPr>
              <a:t>—</a:t>
            </a:r>
            <a:r>
              <a:rPr lang="en-US" dirty="0" smtClean="0">
                <a:solidFill>
                  <a:srgbClr val="FF0000"/>
                </a:solidFill>
              </a:rPr>
              <a:t>10</a:t>
            </a:r>
            <a:r>
              <a:rPr lang="zh-CN" altLang="en-US" dirty="0" smtClean="0">
                <a:solidFill>
                  <a:srgbClr val="FF0000"/>
                </a:solidFill>
              </a:rPr>
              <a:t>分钟）。</a:t>
            </a:r>
            <a:r>
              <a:rPr lang="zh-CN" altLang="en-US" dirty="0" smtClean="0"/>
              <a:t>教师引导学生全体参与任务型活动，实际运用所学的语言。</a:t>
            </a:r>
            <a:endParaRPr lang="zh-CN" altLang="en-US" dirty="0" smtClean="0"/>
          </a:p>
          <a:p>
            <a:pPr>
              <a:buNone/>
            </a:pPr>
            <a:r>
              <a:rPr lang="en-US" dirty="0" smtClean="0">
                <a:solidFill>
                  <a:srgbClr val="FF0000"/>
                </a:solidFill>
              </a:rPr>
              <a:t>4</a:t>
            </a:r>
            <a:r>
              <a:rPr lang="zh-CN" altLang="en-US" dirty="0" smtClean="0">
                <a:solidFill>
                  <a:srgbClr val="FF0000"/>
                </a:solidFill>
              </a:rPr>
              <a:t>．精心设计主要句型的书面练习（约</a:t>
            </a:r>
            <a:r>
              <a:rPr lang="en-US" dirty="0" smtClean="0">
                <a:solidFill>
                  <a:srgbClr val="FF0000"/>
                </a:solidFill>
              </a:rPr>
              <a:t>5</a:t>
            </a:r>
            <a:r>
              <a:rPr lang="en-US" altLang="zh-CN" dirty="0" smtClean="0">
                <a:solidFill>
                  <a:srgbClr val="FF0000"/>
                </a:solidFill>
              </a:rPr>
              <a:t>—</a:t>
            </a:r>
            <a:r>
              <a:rPr lang="en-US" dirty="0" smtClean="0">
                <a:solidFill>
                  <a:srgbClr val="FF0000"/>
                </a:solidFill>
              </a:rPr>
              <a:t>10</a:t>
            </a:r>
            <a:r>
              <a:rPr lang="zh-CN" altLang="en-US" dirty="0" smtClean="0">
                <a:solidFill>
                  <a:srgbClr val="FF0000"/>
                </a:solidFill>
              </a:rPr>
              <a:t>分钟）。</a:t>
            </a:r>
            <a:endParaRPr lang="en-US" altLang="zh-CN" dirty="0" smtClean="0">
              <a:solidFill>
                <a:srgbClr val="FF0000"/>
              </a:solidFill>
            </a:endParaRPr>
          </a:p>
          <a:p>
            <a:pPr>
              <a:buNone/>
            </a:pPr>
            <a:r>
              <a:rPr lang="zh-CN" altLang="en-US" dirty="0" smtClean="0"/>
              <a:t>这可以包括：</a:t>
            </a:r>
            <a:endParaRPr lang="zh-CN" altLang="en-US" dirty="0" smtClean="0"/>
          </a:p>
          <a:p>
            <a:pPr>
              <a:buNone/>
            </a:pPr>
            <a:r>
              <a:rPr lang="en-US" dirty="0" smtClean="0"/>
              <a:t>a.</a:t>
            </a:r>
            <a:r>
              <a:rPr lang="zh-CN" altLang="en-US" dirty="0" smtClean="0"/>
              <a:t>句型的仿写，教师需要及时纠正学生在书写句子中常见的错误，如首字母要大写，英文当中的句号是实心点以及句子当中的单词间距约为一个字母宽等问题。活动手册里也有配套练习，教师可以根据课时的教学内容安插进来使用。</a:t>
            </a:r>
            <a:endParaRPr lang="zh-CN" altLang="en-US" dirty="0" smtClean="0"/>
          </a:p>
          <a:p>
            <a:pPr>
              <a:buNone/>
            </a:pPr>
            <a:r>
              <a:rPr lang="en-US" dirty="0" smtClean="0"/>
              <a:t>b.</a:t>
            </a:r>
            <a:r>
              <a:rPr lang="zh-CN" altLang="en-US" dirty="0" smtClean="0"/>
              <a:t>教师也应设计情景，让学生替换主要句型中的关键词语，填充句子，或者让学生自己替换主句型中的关键词语编创新的句子。</a:t>
            </a:r>
            <a:endParaRPr lang="zh-CN" altLang="en-US" dirty="0" smtClean="0"/>
          </a:p>
          <a:p>
            <a:pPr>
              <a:buNone/>
            </a:pPr>
            <a:endParaRPr lang="zh-CN" altLang="en-US" dirty="0" smtClean="0"/>
          </a:p>
          <a:p>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8596" y="1785926"/>
            <a:ext cx="8229600" cy="4400568"/>
          </a:xfrm>
        </p:spPr>
        <p:txBody>
          <a:bodyPr>
            <a:normAutofit fontScale="47500" lnSpcReduction="20000"/>
          </a:bodyPr>
          <a:lstStyle/>
          <a:p>
            <a:pPr>
              <a:buNone/>
            </a:pPr>
            <a:r>
              <a:rPr lang="zh-CN" altLang="en-US" sz="5100" dirty="0" smtClean="0"/>
              <a:t>      ● 理解本部分的作用</a:t>
            </a:r>
            <a:endParaRPr lang="zh-CN" altLang="en-US" sz="5100" dirty="0" smtClean="0"/>
          </a:p>
          <a:p>
            <a:pPr>
              <a:buNone/>
            </a:pPr>
            <a:r>
              <a:rPr lang="en-US" sz="3800" dirty="0" smtClean="0"/>
              <a:t>        Read and write</a:t>
            </a:r>
            <a:r>
              <a:rPr lang="zh-CN" altLang="en-US" sz="3800" dirty="0" smtClean="0"/>
              <a:t>一般都由一段对话或一篇短文，一组答题和一个任务型活动组成，</a:t>
            </a:r>
            <a:r>
              <a:rPr lang="zh-CN" altLang="en-US" sz="3800" dirty="0" smtClean="0">
                <a:solidFill>
                  <a:srgbClr val="FF0000"/>
                </a:solidFill>
              </a:rPr>
              <a:t>在教学中的作用为：复习巩固本部分的主要语言点，适当扩展语言。</a:t>
            </a:r>
            <a:endParaRPr lang="zh-CN" altLang="en-US" sz="3800" dirty="0" smtClean="0">
              <a:solidFill>
                <a:srgbClr val="FF0000"/>
              </a:solidFill>
            </a:endParaRPr>
          </a:p>
          <a:p>
            <a:pPr>
              <a:buNone/>
            </a:pPr>
            <a:r>
              <a:rPr lang="zh-CN" altLang="en-US" sz="3800" dirty="0" smtClean="0"/>
              <a:t>        </a:t>
            </a:r>
            <a:r>
              <a:rPr lang="zh-CN" altLang="en-US" sz="5100" dirty="0" smtClean="0"/>
              <a:t>● 明确本部分的教学目标</a:t>
            </a:r>
            <a:endParaRPr lang="zh-CN" altLang="en-US" sz="5100" dirty="0" smtClean="0"/>
          </a:p>
          <a:p>
            <a:pPr>
              <a:buNone/>
            </a:pPr>
            <a:r>
              <a:rPr lang="zh-CN" altLang="en-US" sz="3800" dirty="0" smtClean="0"/>
              <a:t>              阅读理解部分的教学目标为：读懂对话或短文；完成检测学生理解程度的填空或问答题；能够听、说、读、写掌握加粗的句子。</a:t>
            </a:r>
            <a:endParaRPr lang="zh-CN" altLang="en-US" sz="3800" dirty="0" smtClean="0"/>
          </a:p>
          <a:p>
            <a:pPr>
              <a:buNone/>
            </a:pPr>
            <a:r>
              <a:rPr lang="zh-CN" altLang="en-US" sz="3800" dirty="0" smtClean="0"/>
              <a:t>      教师们往往很容易把</a:t>
            </a:r>
            <a:r>
              <a:rPr lang="en-US" sz="3800" dirty="0" smtClean="0"/>
              <a:t>Read and write</a:t>
            </a:r>
            <a:r>
              <a:rPr lang="zh-CN" altLang="en-US" sz="3800" dirty="0" smtClean="0"/>
              <a:t>的课上成对话教学课，一句句讲解，然后朗读，最后分角色表演。所以教师们在教学当中感到的最大困难是时间不够。如果教师们十分清楚教学目标，就会把</a:t>
            </a:r>
            <a:r>
              <a:rPr lang="zh-CN" altLang="en-US" sz="3800" dirty="0" smtClean="0">
                <a:solidFill>
                  <a:srgbClr val="FF0000"/>
                </a:solidFill>
              </a:rPr>
              <a:t>重心转移到学生的自主阅读</a:t>
            </a:r>
            <a:r>
              <a:rPr lang="zh-CN" altLang="en-US" sz="3800" dirty="0" smtClean="0"/>
              <a:t>上去。</a:t>
            </a:r>
            <a:endParaRPr lang="en-US" altLang="zh-CN" sz="3800" dirty="0" smtClean="0"/>
          </a:p>
          <a:p>
            <a:pPr>
              <a:buNone/>
            </a:pPr>
            <a:r>
              <a:rPr lang="zh-CN" altLang="en-US" sz="3800" dirty="0" smtClean="0"/>
              <a:t>      </a:t>
            </a:r>
            <a:endParaRPr lang="en-US" altLang="zh-CN" sz="3800" dirty="0" smtClean="0"/>
          </a:p>
          <a:p>
            <a:pPr>
              <a:buNone/>
            </a:pPr>
            <a:r>
              <a:rPr lang="en-US" altLang="zh-CN" sz="3800" dirty="0" smtClean="0"/>
              <a:t>      </a:t>
            </a:r>
            <a:r>
              <a:rPr lang="zh-CN" altLang="en-US" sz="3800" dirty="0" smtClean="0"/>
              <a:t>小学生年龄小，阅读时可以让他们在同桌间或者分成</a:t>
            </a:r>
            <a:r>
              <a:rPr lang="en-US" sz="3800" dirty="0" smtClean="0"/>
              <a:t>3</a:t>
            </a:r>
            <a:r>
              <a:rPr lang="zh-CN" altLang="en-US" sz="3800" dirty="0" smtClean="0"/>
              <a:t>人、</a:t>
            </a:r>
            <a:r>
              <a:rPr lang="en-US" sz="3800" dirty="0" smtClean="0"/>
              <a:t>4</a:t>
            </a:r>
            <a:r>
              <a:rPr lang="zh-CN" altLang="en-US" sz="3800" dirty="0" smtClean="0"/>
              <a:t>人小组进行，有商量、有讨论，有竞争，相互取长补短，这种阅读方式能达到省时高效的目的。每篇对话或短文后面都会有两道要求回答的问题，以此检测学生的理解程度，但是就这两道题还不够，教师可以设计更多的问题来检验学生是否真正理解了语篇的内容。对于重点语言的书写，教师也应做精心的设计，而不是简单地布置学生抄写几遍句型。</a:t>
            </a:r>
            <a:endParaRPr lang="zh-CN" altLang="en-US" sz="3800" dirty="0" smtClean="0"/>
          </a:p>
          <a:p>
            <a:endParaRPr lang="zh-CN" altLang="en-US" dirty="0"/>
          </a:p>
        </p:txBody>
      </p:sp>
      <p:sp>
        <p:nvSpPr>
          <p:cNvPr id="4" name="标题 1"/>
          <p:cNvSpPr>
            <a:spLocks noGrp="1"/>
          </p:cNvSpPr>
          <p:nvPr>
            <p:ph type="title"/>
          </p:nvPr>
        </p:nvSpPr>
        <p:spPr/>
        <p:txBody>
          <a:bodyPr>
            <a:noAutofit/>
          </a:bodyPr>
          <a:lstStyle/>
          <a:p>
            <a:r>
              <a:rPr lang="zh-CN" altLang="en-US" sz="4000" b="1" dirty="0" smtClean="0"/>
              <a:t>二、教参中对阅读理解教学部分的教学建议</a:t>
            </a:r>
            <a:endParaRPr lang="zh-CN" altLang="en-US"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b="1" dirty="0" smtClean="0"/>
              <a:t>三、具体操作方法：</a:t>
            </a:r>
            <a:endParaRPr lang="zh-CN" altLang="en-US" sz="4000" dirty="0"/>
          </a:p>
        </p:txBody>
      </p:sp>
      <p:sp>
        <p:nvSpPr>
          <p:cNvPr id="3" name="内容占位符 2"/>
          <p:cNvSpPr>
            <a:spLocks noGrp="1"/>
          </p:cNvSpPr>
          <p:nvPr>
            <p:ph idx="1"/>
          </p:nvPr>
        </p:nvSpPr>
        <p:spPr/>
        <p:txBody>
          <a:bodyPr>
            <a:normAutofit fontScale="77500" lnSpcReduction="20000"/>
          </a:bodyPr>
          <a:lstStyle/>
          <a:p>
            <a:pPr>
              <a:buNone/>
            </a:pPr>
            <a:r>
              <a:rPr lang="zh-CN" altLang="en-US" dirty="0" smtClean="0"/>
              <a:t>    对于一篇英语阅读材料的课堂教学常常被人们分成三个阶段，读前、读中、读后。</a:t>
            </a:r>
            <a:endParaRPr lang="zh-CN" altLang="en-US" dirty="0" smtClean="0"/>
          </a:p>
          <a:p>
            <a:pPr>
              <a:buNone/>
            </a:pPr>
            <a:r>
              <a:rPr lang="zh-CN" altLang="en-US" dirty="0" smtClean="0"/>
              <a:t>    </a:t>
            </a:r>
            <a:r>
              <a:rPr lang="zh-CN" altLang="en-US" dirty="0" smtClean="0">
                <a:solidFill>
                  <a:srgbClr val="FF0000"/>
                </a:solidFill>
              </a:rPr>
              <a:t>在读前</a:t>
            </a:r>
            <a:r>
              <a:rPr lang="en-US" dirty="0" smtClean="0">
                <a:solidFill>
                  <a:srgbClr val="FF0000"/>
                </a:solidFill>
              </a:rPr>
              <a:t>(pre-reading)</a:t>
            </a:r>
            <a:r>
              <a:rPr lang="zh-CN" altLang="en-US" dirty="0" smtClean="0">
                <a:solidFill>
                  <a:srgbClr val="FF0000"/>
                </a:solidFill>
              </a:rPr>
              <a:t>阶段，对学生的要求是只了解文章文章大意，并能回答出若干简单</a:t>
            </a:r>
            <a:r>
              <a:rPr lang="en-US" dirty="0" err="1" smtClean="0">
                <a:solidFill>
                  <a:srgbClr val="FF0000"/>
                </a:solidFill>
              </a:rPr>
              <a:t>wh</a:t>
            </a:r>
            <a:r>
              <a:rPr lang="en-US" dirty="0" smtClean="0">
                <a:solidFill>
                  <a:srgbClr val="FF0000"/>
                </a:solidFill>
              </a:rPr>
              <a:t>-questions(</a:t>
            </a:r>
            <a:r>
              <a:rPr lang="en-US" dirty="0" err="1" smtClean="0">
                <a:solidFill>
                  <a:srgbClr val="FF0000"/>
                </a:solidFill>
              </a:rPr>
              <a:t>who,what,when,where</a:t>
            </a:r>
            <a:r>
              <a:rPr lang="en-US" dirty="0" smtClean="0">
                <a:solidFill>
                  <a:srgbClr val="FF0000"/>
                </a:solidFill>
              </a:rPr>
              <a:t>)</a:t>
            </a:r>
            <a:r>
              <a:rPr lang="zh-CN" altLang="en-US" dirty="0" smtClean="0">
                <a:solidFill>
                  <a:srgbClr val="FF0000"/>
                </a:solidFill>
              </a:rPr>
              <a:t>；</a:t>
            </a:r>
            <a:endParaRPr lang="zh-CN" altLang="en-US" dirty="0" smtClean="0">
              <a:solidFill>
                <a:srgbClr val="FF0000"/>
              </a:solidFill>
            </a:endParaRPr>
          </a:p>
          <a:p>
            <a:pPr>
              <a:buNone/>
            </a:pPr>
            <a:r>
              <a:rPr lang="zh-CN" altLang="en-US" dirty="0" smtClean="0"/>
              <a:t>    </a:t>
            </a:r>
            <a:r>
              <a:rPr lang="zh-CN" altLang="en-US" dirty="0" smtClean="0">
                <a:solidFill>
                  <a:srgbClr val="0070C0"/>
                </a:solidFill>
              </a:rPr>
              <a:t>在读中</a:t>
            </a:r>
            <a:r>
              <a:rPr lang="en-US" dirty="0" smtClean="0">
                <a:solidFill>
                  <a:srgbClr val="0070C0"/>
                </a:solidFill>
              </a:rPr>
              <a:t>(while-reading)</a:t>
            </a:r>
            <a:r>
              <a:rPr lang="zh-CN" altLang="en-US" dirty="0" smtClean="0">
                <a:solidFill>
                  <a:srgbClr val="0070C0"/>
                </a:solidFill>
              </a:rPr>
              <a:t>阶段，则要求学生进行细微观察，掌握文章中心，并从阅读中学习到新的词汇和语言表达法；</a:t>
            </a:r>
            <a:endParaRPr lang="zh-CN" altLang="en-US" dirty="0" smtClean="0">
              <a:solidFill>
                <a:srgbClr val="0070C0"/>
              </a:solidFill>
            </a:endParaRPr>
          </a:p>
          <a:p>
            <a:pPr>
              <a:buNone/>
            </a:pPr>
            <a:r>
              <a:rPr lang="zh-CN" altLang="en-US" dirty="0" smtClean="0"/>
              <a:t>     </a:t>
            </a:r>
            <a:r>
              <a:rPr lang="zh-CN" altLang="en-US" dirty="0" smtClean="0">
                <a:solidFill>
                  <a:srgbClr val="7030A0"/>
                </a:solidFill>
              </a:rPr>
              <a:t>在读后</a:t>
            </a:r>
            <a:r>
              <a:rPr lang="en-US" dirty="0" smtClean="0">
                <a:solidFill>
                  <a:srgbClr val="7030A0"/>
                </a:solidFill>
              </a:rPr>
              <a:t>(post-reading)</a:t>
            </a:r>
            <a:r>
              <a:rPr lang="zh-CN" altLang="en-US" dirty="0" smtClean="0">
                <a:solidFill>
                  <a:srgbClr val="7030A0"/>
                </a:solidFill>
              </a:rPr>
              <a:t>阶段的做法通常是，根据前两个阶段所获得的语言材料开展语言判断、口头表达、写作等后继性活动。</a:t>
            </a:r>
            <a:br>
              <a:rPr lang="en-US" dirty="0" smtClean="0"/>
            </a:br>
            <a:r>
              <a:rPr lang="en-US" dirty="0" smtClean="0"/>
              <a:t>        </a:t>
            </a:r>
            <a:r>
              <a:rPr lang="zh-CN" altLang="en-US" dirty="0" smtClean="0"/>
              <a:t>因此在每个年段进行阅读教学时都要大体上遵循这三个阶段的基本设计</a:t>
            </a:r>
            <a:r>
              <a:rPr lang="en-US" dirty="0" smtClean="0"/>
              <a:t>,</a:t>
            </a:r>
            <a:r>
              <a:rPr lang="zh-CN" altLang="en-US" dirty="0" smtClean="0"/>
              <a:t>再根据所教内容和学生的实际进行有效的融会贯通</a:t>
            </a:r>
            <a:r>
              <a:rPr lang="en-US" dirty="0" smtClean="0"/>
              <a:t>.</a:t>
            </a:r>
            <a:endParaRPr lang="zh-CN" altLang="en-US" dirty="0" smtClean="0"/>
          </a:p>
          <a:p>
            <a:pPr>
              <a:buNone/>
            </a:pP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t>三、具体操作方法：</a:t>
            </a:r>
            <a:endParaRPr lang="zh-CN" altLang="en-US" dirty="0"/>
          </a:p>
        </p:txBody>
      </p:sp>
      <p:sp>
        <p:nvSpPr>
          <p:cNvPr id="3" name="内容占位符 2"/>
          <p:cNvSpPr>
            <a:spLocks noGrp="1"/>
          </p:cNvSpPr>
          <p:nvPr>
            <p:ph idx="1"/>
          </p:nvPr>
        </p:nvSpPr>
        <p:spPr/>
        <p:txBody>
          <a:bodyPr>
            <a:normAutofit fontScale="85000" lnSpcReduction="10000"/>
          </a:bodyPr>
          <a:lstStyle/>
          <a:p>
            <a:r>
              <a:rPr lang="zh-CN" altLang="en-US" b="1" dirty="0" smtClean="0"/>
              <a:t>三年级</a:t>
            </a:r>
            <a:r>
              <a:rPr lang="en-US" b="1" dirty="0" smtClean="0"/>
              <a:t>:</a:t>
            </a:r>
            <a:r>
              <a:rPr lang="zh-CN" altLang="en-US" dirty="0" smtClean="0"/>
              <a:t>以“</a:t>
            </a:r>
            <a:r>
              <a:rPr lang="en-US" dirty="0" smtClean="0"/>
              <a:t>Let’s  talk</a:t>
            </a:r>
            <a:r>
              <a:rPr lang="zh-CN" altLang="en-US" dirty="0" smtClean="0"/>
              <a:t>”为初级阅读教学材料</a:t>
            </a:r>
            <a:r>
              <a:rPr lang="en-US" dirty="0" smtClean="0"/>
              <a:t>,</a:t>
            </a:r>
            <a:r>
              <a:rPr lang="zh-CN" altLang="en-US" dirty="0" smtClean="0"/>
              <a:t>这时的对话内容比较简单</a:t>
            </a:r>
            <a:r>
              <a:rPr lang="en-US" dirty="0" smtClean="0"/>
              <a:t>,</a:t>
            </a:r>
            <a:r>
              <a:rPr lang="zh-CN" altLang="en-US" dirty="0" smtClean="0"/>
              <a:t>在进行常规句型教学的基础上</a:t>
            </a:r>
            <a:r>
              <a:rPr lang="en-US" dirty="0" smtClean="0"/>
              <a:t>,</a:t>
            </a:r>
            <a:r>
              <a:rPr lang="zh-CN" altLang="en-US" dirty="0" smtClean="0">
                <a:solidFill>
                  <a:srgbClr val="FF0000"/>
                </a:solidFill>
              </a:rPr>
              <a:t>我们可以加入这样的阅读训练</a:t>
            </a:r>
            <a:r>
              <a:rPr lang="en-US" dirty="0" smtClean="0">
                <a:solidFill>
                  <a:srgbClr val="FF0000"/>
                </a:solidFill>
              </a:rPr>
              <a:t>:</a:t>
            </a:r>
            <a:r>
              <a:rPr lang="zh-CN" altLang="en-US" dirty="0" smtClean="0">
                <a:solidFill>
                  <a:srgbClr val="FF0000"/>
                </a:solidFill>
              </a:rPr>
              <a:t>正确找到老师说的句子</a:t>
            </a:r>
            <a:r>
              <a:rPr lang="en-US" dirty="0" smtClean="0">
                <a:solidFill>
                  <a:srgbClr val="FF0000"/>
                </a:solidFill>
              </a:rPr>
              <a:t>;</a:t>
            </a:r>
            <a:r>
              <a:rPr lang="zh-CN" altLang="en-US" dirty="0" smtClean="0">
                <a:solidFill>
                  <a:srgbClr val="FF0000"/>
                </a:solidFill>
              </a:rPr>
              <a:t>将图片打乱顺序要求学生重新排列</a:t>
            </a:r>
            <a:r>
              <a:rPr lang="en-US" dirty="0" smtClean="0">
                <a:solidFill>
                  <a:srgbClr val="FF0000"/>
                </a:solidFill>
              </a:rPr>
              <a:t>;</a:t>
            </a:r>
            <a:r>
              <a:rPr lang="zh-CN" altLang="en-US" dirty="0" smtClean="0">
                <a:solidFill>
                  <a:srgbClr val="FF0000"/>
                </a:solidFill>
              </a:rPr>
              <a:t>并依次说出课文内容等</a:t>
            </a:r>
            <a:r>
              <a:rPr lang="en-US" dirty="0" smtClean="0">
                <a:solidFill>
                  <a:srgbClr val="FF0000"/>
                </a:solidFill>
              </a:rPr>
              <a:t>.</a:t>
            </a:r>
            <a:r>
              <a:rPr lang="zh-CN" altLang="en-US" dirty="0" smtClean="0">
                <a:solidFill>
                  <a:srgbClr val="FF0000"/>
                </a:solidFill>
              </a:rPr>
              <a:t>重点强调语音语调的准确性</a:t>
            </a:r>
            <a:r>
              <a:rPr lang="en-US" dirty="0" smtClean="0">
                <a:solidFill>
                  <a:srgbClr val="FF0000"/>
                </a:solidFill>
              </a:rPr>
              <a:t>.</a:t>
            </a:r>
            <a:endParaRPr lang="zh-CN" altLang="en-US" dirty="0" smtClean="0">
              <a:solidFill>
                <a:srgbClr val="FF0000"/>
              </a:solidFill>
            </a:endParaRPr>
          </a:p>
          <a:p>
            <a:r>
              <a:rPr lang="zh-CN" altLang="en-US" b="1" dirty="0" smtClean="0"/>
              <a:t>四年级</a:t>
            </a:r>
            <a:r>
              <a:rPr lang="en-US" b="1" dirty="0" smtClean="0"/>
              <a:t>:</a:t>
            </a:r>
            <a:r>
              <a:rPr lang="en-US" dirty="0" smtClean="0"/>
              <a:t> </a:t>
            </a:r>
            <a:r>
              <a:rPr lang="zh-CN" altLang="en-US" dirty="0" smtClean="0"/>
              <a:t>以“</a:t>
            </a:r>
            <a:r>
              <a:rPr lang="en-US" dirty="0" smtClean="0"/>
              <a:t>Let’s  talk</a:t>
            </a:r>
            <a:r>
              <a:rPr lang="zh-CN" altLang="en-US" dirty="0" smtClean="0"/>
              <a:t>”为初级阅读教学材料</a:t>
            </a:r>
            <a:r>
              <a:rPr lang="en-US" dirty="0" smtClean="0"/>
              <a:t>,</a:t>
            </a:r>
            <a:r>
              <a:rPr lang="zh-CN" altLang="en-US" dirty="0" smtClean="0"/>
              <a:t>在进行常规教学的基础上开始</a:t>
            </a:r>
            <a:r>
              <a:rPr lang="zh-CN" altLang="en-US" dirty="0" smtClean="0">
                <a:solidFill>
                  <a:srgbClr val="FF0000"/>
                </a:solidFill>
              </a:rPr>
              <a:t>有意识地针对每个对话提出关键的问题让学生进行简单的回答</a:t>
            </a:r>
            <a:r>
              <a:rPr lang="en-US" dirty="0" smtClean="0"/>
              <a:t>.</a:t>
            </a:r>
            <a:r>
              <a:rPr lang="zh-CN" altLang="en-US" dirty="0" smtClean="0"/>
              <a:t>每个对话的问题不要太多</a:t>
            </a:r>
            <a:r>
              <a:rPr lang="en-US" dirty="0" smtClean="0"/>
              <a:t>,</a:t>
            </a:r>
            <a:r>
              <a:rPr lang="zh-CN" altLang="en-US" dirty="0" smtClean="0"/>
              <a:t>可以针对本单元的主要句型进行提问</a:t>
            </a:r>
            <a:r>
              <a:rPr lang="en-US" dirty="0" smtClean="0"/>
              <a:t>,</a:t>
            </a:r>
            <a:r>
              <a:rPr lang="zh-CN" altLang="en-US" dirty="0" smtClean="0"/>
              <a:t>这样既有效复习了本单元的句型又潜移默化地引导学生学会提炼中心内容</a:t>
            </a:r>
            <a:r>
              <a:rPr lang="en-US" dirty="0" smtClean="0"/>
              <a:t>.</a:t>
            </a:r>
            <a:endParaRPr lang="zh-CN" altLang="en-US" dirty="0" smtClean="0"/>
          </a:p>
          <a:p>
            <a:pPr>
              <a:buNone/>
            </a:pP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Fan</Template>
  <TotalTime>0</TotalTime>
  <Words>4083</Words>
  <Application>WPS 演示</Application>
  <PresentationFormat>全屏显示(4:3)</PresentationFormat>
  <Paragraphs>112</Paragraphs>
  <Slides>13</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13</vt:i4>
      </vt:variant>
    </vt:vector>
  </HeadingPairs>
  <TitlesOfParts>
    <vt:vector size="26" baseType="lpstr">
      <vt:lpstr>Arial</vt:lpstr>
      <vt:lpstr>宋体</vt:lpstr>
      <vt:lpstr>Wingdings</vt:lpstr>
      <vt:lpstr>Wingdings 2</vt:lpstr>
      <vt:lpstr>Arial</vt:lpstr>
      <vt:lpstr>Franklin Gothic Book</vt:lpstr>
      <vt:lpstr>微软雅黑</vt:lpstr>
      <vt:lpstr>Franklin Gothic Medium</vt:lpstr>
      <vt:lpstr>Arial Unicode MS</vt:lpstr>
      <vt:lpstr>Wingdings</vt:lpstr>
      <vt:lpstr>黑体</vt:lpstr>
      <vt:lpstr>Calibri</vt:lpstr>
      <vt:lpstr>暗香扑面</vt:lpstr>
      <vt:lpstr>小学英语阅读教学策略 ——培训   安民学校姚家园校区 何娟 2016年3月1日 </vt:lpstr>
      <vt:lpstr>一、阶段整体目标:</vt:lpstr>
      <vt:lpstr>一、阶段整体目标:</vt:lpstr>
      <vt:lpstr>一、阶段整体目标:</vt:lpstr>
      <vt:lpstr>二、教参中对阅读理解教学部分的教学建议</vt:lpstr>
      <vt:lpstr>PowerPoint 演示文稿</vt:lpstr>
      <vt:lpstr>二、教参中对阅读理解教学部分的教学建议</vt:lpstr>
      <vt:lpstr>三、具体操作方法：</vt:lpstr>
      <vt:lpstr>三、具体操作方法：</vt:lpstr>
      <vt:lpstr>在三四年级的教学中我们是在对话教学中逐步渗透阅读教学的基本点,可以采用如下的教学模式:</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小学英语阅读教学策略 ——校本培训   安民学校姚家园校区 何娟 2016年3月11日 </dc:title>
  <dc:creator>user</dc:creator>
  <cp:lastModifiedBy>baona</cp:lastModifiedBy>
  <cp:revision>12</cp:revision>
  <dcterms:created xsi:type="dcterms:W3CDTF">2016-02-23T05:47:00Z</dcterms:created>
  <dcterms:modified xsi:type="dcterms:W3CDTF">2018-01-02T05:38:09Z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