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373" r:id="rId2"/>
    <p:sldId id="458" r:id="rId3"/>
    <p:sldId id="472" r:id="rId4"/>
    <p:sldId id="473" r:id="rId5"/>
    <p:sldId id="474" r:id="rId6"/>
    <p:sldId id="475" r:id="rId7"/>
    <p:sldId id="481" r:id="rId8"/>
    <p:sldId id="476" r:id="rId9"/>
    <p:sldId id="480" r:id="rId10"/>
    <p:sldId id="477" r:id="rId11"/>
    <p:sldId id="478" r:id="rId12"/>
    <p:sldId id="479" r:id="rId13"/>
    <p:sldId id="363" r:id="rId14"/>
  </p:sldIdLst>
  <p:sldSz cx="12192000" cy="6858000"/>
  <p:notesSz cx="6858000" cy="9144000"/>
  <p:embeddedFontLst>
    <p:embeddedFont>
      <p:font typeface="迷你简黄草" panose="03000509000000000000" pitchFamily="65" charset="-122"/>
      <p:regular r:id="rId16"/>
    </p:embeddedFont>
    <p:embeddedFont>
      <p:font typeface="华文隶书" panose="02010800040101010101" pitchFamily="2" charset="-122"/>
      <p:regular r:id="rId17"/>
    </p:embeddedFont>
    <p:embeddedFont>
      <p:font typeface="微软雅黑" panose="020B0503020204020204" pitchFamily="34" charset="-122"/>
      <p:regular r:id="rId18"/>
      <p:bold r:id="rId19"/>
    </p:embeddedFont>
    <p:embeddedFont>
      <p:font typeface="Calibri" panose="020F0502020204030204" pitchFamily="34" charset="0"/>
      <p:regular r:id="rId20"/>
      <p:bold r:id="rId21"/>
      <p:italic r:id="rId22"/>
      <p:boldItalic r:id="rId23"/>
    </p:embeddedFont>
    <p:embeddedFont>
      <p:font typeface="方正北魏楷书简体" panose="03000509000000000000" pitchFamily="65" charset="-122"/>
      <p:regular r:id="rId24"/>
    </p:embeddedFont>
    <p:embeddedFont>
      <p:font typeface="迷你简启体" panose="03000509000000000000" pitchFamily="65" charset="-122"/>
      <p:regular r:id="rId2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B7000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19" autoAdjust="0"/>
  </p:normalViewPr>
  <p:slideViewPr>
    <p:cSldViewPr>
      <p:cViewPr varScale="1">
        <p:scale>
          <a:sx n="80" d="100"/>
          <a:sy n="80" d="100"/>
        </p:scale>
        <p:origin x="-96" y="-49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6407EA-4FEA-4F18-85D1-5FA19448F133}" type="datetimeFigureOut">
              <a:rPr lang="zh-CN" altLang="en-US" smtClean="0"/>
              <a:pPr/>
              <a:t>2016/11/18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18B2DB-44E6-4093-BD9F-38D22F61FBED}" type="slidenum">
              <a:rPr lang="zh-CN" altLang="en-US" smtClean="0"/>
              <a:pPr/>
              <a:t>‹#›</a:t>
            </a:fld>
            <a:endParaRPr lang="zh-CN" altLang="en-US"/>
          </a:p>
        </p:txBody>
      </p:sp>
    </p:spTree>
    <p:extLst>
      <p:ext uri="{BB962C8B-B14F-4D97-AF65-F5344CB8AC3E}">
        <p14:creationId xmlns:p14="http://schemas.microsoft.com/office/powerpoint/2010/main" val="270339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新浪微博：@我爱PPT">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0"/>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3"/>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5"/>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alpha val="0"/>
                <a:lumMod val="0"/>
                <a:lumOff val="100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2016/11/18</a:t>
            </a:fld>
            <a:endParaRPr lang="zh-CN" altLang="en-US"/>
          </a:p>
        </p:txBody>
      </p:sp>
      <p:sp>
        <p:nvSpPr>
          <p:cNvPr id="5" name="页脚占位符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62" y="836712"/>
            <a:ext cx="12191237" cy="5109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矩形 22"/>
          <p:cNvSpPr/>
          <p:nvPr/>
        </p:nvSpPr>
        <p:spPr>
          <a:xfrm>
            <a:off x="-72008" y="5764614"/>
            <a:ext cx="12288688"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248128" y="5764614"/>
            <a:ext cx="3645529" cy="4726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7"/>
          <p:cNvSpPr txBox="1"/>
          <p:nvPr/>
        </p:nvSpPr>
        <p:spPr>
          <a:xfrm>
            <a:off x="7231709" y="5786100"/>
            <a:ext cx="4336899" cy="523220"/>
          </a:xfrm>
          <a:prstGeom prst="rect">
            <a:avLst/>
          </a:prstGeom>
          <a:noFill/>
        </p:spPr>
        <p:txBody>
          <a:bodyPr wrap="square" rtlCol="0">
            <a:spAutoFit/>
          </a:bodyPr>
          <a:lstStyle/>
          <a:p>
            <a:r>
              <a:rPr lang="zh-CN" altLang="en-US" sz="2800" spc="-300" dirty="0" smtClean="0">
                <a:solidFill>
                  <a:srgbClr val="B70002"/>
                </a:solidFill>
                <a:effectLst>
                  <a:outerShdw blurRad="38100" dist="38100" dir="2700000" algn="tl">
                    <a:srgbClr val="000000">
                      <a:alpha val="43137"/>
                    </a:srgbClr>
                  </a:outerShdw>
                </a:effectLst>
                <a:latin typeface="迷你简启体" panose="03000509000000000000" pitchFamily="65" charset="-122"/>
                <a:ea typeface="迷你简启体" panose="03000509000000000000" pitchFamily="65" charset="-122"/>
              </a:rPr>
              <a:t>二零一六年十一月十八日</a:t>
            </a:r>
            <a:endParaRPr lang="zh-CN" altLang="en-US" sz="2800" spc="-300" dirty="0">
              <a:solidFill>
                <a:srgbClr val="B70002"/>
              </a:solidFill>
              <a:effectLst>
                <a:outerShdw blurRad="38100" dist="38100" dir="2700000" algn="tl">
                  <a:srgbClr val="000000">
                    <a:alpha val="43137"/>
                  </a:srgbClr>
                </a:outerShdw>
              </a:effectLst>
              <a:latin typeface="迷你简启体" panose="03000509000000000000" pitchFamily="65" charset="-122"/>
              <a:ea typeface="迷你简启体" panose="03000509000000000000" pitchFamily="65" charset="-122"/>
            </a:endParaRPr>
          </a:p>
        </p:txBody>
      </p:sp>
      <p:pic>
        <p:nvPicPr>
          <p:cNvPr id="10" name="Picture 2"/>
          <p:cNvPicPr>
            <a:picLocks noChangeAspect="1" noChangeArrowheads="1"/>
          </p:cNvPicPr>
          <p:nvPr/>
        </p:nvPicPr>
        <p:blipFill>
          <a:blip r:embed="rId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76808" y="276424"/>
            <a:ext cx="7860414"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p:cNvSpPr txBox="1">
            <a:spLocks/>
          </p:cNvSpPr>
          <p:nvPr/>
        </p:nvSpPr>
        <p:spPr bwMode="auto">
          <a:xfrm>
            <a:off x="1271464" y="493762"/>
            <a:ext cx="3960440" cy="4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a:solidFill>
                  <a:schemeClr val="tx1"/>
                </a:solidFill>
                <a:latin typeface="+mj-lt"/>
                <a:ea typeface="+mj-ea"/>
                <a:cs typeface="+mj-cs"/>
              </a:defRPr>
            </a:lvl1pPr>
            <a:lvl2pPr algn="r" rtl="0" eaLnBrk="0" fontAlgn="base" hangingPunct="0">
              <a:spcBef>
                <a:spcPct val="0"/>
              </a:spcBef>
              <a:spcAft>
                <a:spcPct val="0"/>
              </a:spcAft>
              <a:defRPr sz="2400">
                <a:solidFill>
                  <a:schemeClr val="tx1"/>
                </a:solidFill>
                <a:latin typeface="Calibri" pitchFamily="34" charset="0"/>
                <a:ea typeface="迷你简启体" pitchFamily="65" charset="-122"/>
              </a:defRPr>
            </a:lvl2pPr>
            <a:lvl3pPr algn="r" rtl="0" eaLnBrk="0" fontAlgn="base" hangingPunct="0">
              <a:spcBef>
                <a:spcPct val="0"/>
              </a:spcBef>
              <a:spcAft>
                <a:spcPct val="0"/>
              </a:spcAft>
              <a:defRPr sz="2400">
                <a:solidFill>
                  <a:schemeClr val="tx1"/>
                </a:solidFill>
                <a:latin typeface="Calibri" pitchFamily="34" charset="0"/>
                <a:ea typeface="迷你简启体" pitchFamily="65" charset="-122"/>
              </a:defRPr>
            </a:lvl3pPr>
            <a:lvl4pPr algn="r" rtl="0" eaLnBrk="0" fontAlgn="base" hangingPunct="0">
              <a:spcBef>
                <a:spcPct val="0"/>
              </a:spcBef>
              <a:spcAft>
                <a:spcPct val="0"/>
              </a:spcAft>
              <a:defRPr sz="2400">
                <a:solidFill>
                  <a:schemeClr val="tx1"/>
                </a:solidFill>
                <a:latin typeface="Calibri" pitchFamily="34" charset="0"/>
                <a:ea typeface="迷你简启体" pitchFamily="65" charset="-122"/>
              </a:defRPr>
            </a:lvl4pPr>
            <a:lvl5pPr algn="r" rtl="0" eaLnBrk="0" fontAlgn="base" hangingPunct="0">
              <a:spcBef>
                <a:spcPct val="0"/>
              </a:spcBef>
              <a:spcAft>
                <a:spcPct val="0"/>
              </a:spcAft>
              <a:defRPr sz="2400">
                <a:solidFill>
                  <a:schemeClr val="tx1"/>
                </a:solidFill>
                <a:latin typeface="Calibri" pitchFamily="34" charset="0"/>
                <a:ea typeface="迷你简启体" pitchFamily="65" charset="-122"/>
              </a:defRPr>
            </a:lvl5pPr>
            <a:lvl6pPr marL="457200" algn="r" rtl="0" eaLnBrk="0" fontAlgn="base" hangingPunct="0">
              <a:spcBef>
                <a:spcPct val="0"/>
              </a:spcBef>
              <a:spcAft>
                <a:spcPct val="0"/>
              </a:spcAft>
              <a:defRPr sz="2400">
                <a:solidFill>
                  <a:schemeClr val="tx1"/>
                </a:solidFill>
                <a:latin typeface="Calibri" pitchFamily="34" charset="0"/>
                <a:ea typeface="迷你简启体" pitchFamily="65" charset="-122"/>
              </a:defRPr>
            </a:lvl6pPr>
            <a:lvl7pPr marL="914400" algn="r" rtl="0" eaLnBrk="0" fontAlgn="base" hangingPunct="0">
              <a:spcBef>
                <a:spcPct val="0"/>
              </a:spcBef>
              <a:spcAft>
                <a:spcPct val="0"/>
              </a:spcAft>
              <a:defRPr sz="2400">
                <a:solidFill>
                  <a:schemeClr val="tx1"/>
                </a:solidFill>
                <a:latin typeface="Calibri" pitchFamily="34" charset="0"/>
                <a:ea typeface="迷你简启体" pitchFamily="65" charset="-122"/>
              </a:defRPr>
            </a:lvl7pPr>
            <a:lvl8pPr marL="1371600" algn="r" rtl="0" eaLnBrk="0" fontAlgn="base" hangingPunct="0">
              <a:spcBef>
                <a:spcPct val="0"/>
              </a:spcBef>
              <a:spcAft>
                <a:spcPct val="0"/>
              </a:spcAft>
              <a:defRPr sz="2400">
                <a:solidFill>
                  <a:schemeClr val="tx1"/>
                </a:solidFill>
                <a:latin typeface="Calibri" pitchFamily="34" charset="0"/>
                <a:ea typeface="迷你简启体" pitchFamily="65" charset="-122"/>
              </a:defRPr>
            </a:lvl8pPr>
            <a:lvl9pPr marL="1828800" algn="r" rtl="0" eaLnBrk="0" fontAlgn="base" hangingPunct="0">
              <a:spcBef>
                <a:spcPct val="0"/>
              </a:spcBef>
              <a:spcAft>
                <a:spcPct val="0"/>
              </a:spcAft>
              <a:defRPr sz="2400">
                <a:solidFill>
                  <a:schemeClr val="tx1"/>
                </a:solidFill>
                <a:latin typeface="Calibri" pitchFamily="34" charset="0"/>
                <a:ea typeface="迷你简启体" pitchFamily="65" charset="-122"/>
              </a:defRPr>
            </a:lvl9pPr>
          </a:lstStyle>
          <a:p>
            <a:pPr algn="l"/>
            <a:r>
              <a:rPr lang="zh-CN" altLang="en-US" sz="3200" dirty="0" smtClean="0">
                <a:effectLst>
                  <a:outerShdw blurRad="38100" dist="38100" dir="2700000" algn="tl">
                    <a:srgbClr val="000000">
                      <a:alpha val="43137"/>
                    </a:srgbClr>
                  </a:outerShdw>
                </a:effectLst>
                <a:latin typeface="迷你简黄草" panose="03000509000000000000" pitchFamily="65" charset="-122"/>
                <a:ea typeface="迷你简黄草" panose="03000509000000000000" pitchFamily="65" charset="-122"/>
              </a:rPr>
              <a:t>新</a:t>
            </a:r>
            <a:r>
              <a:rPr lang="zh-CN" altLang="en-US" sz="3200" dirty="0">
                <a:effectLst>
                  <a:outerShdw blurRad="38100" dist="38100" dir="2700000" algn="tl">
                    <a:srgbClr val="000000">
                      <a:alpha val="43137"/>
                    </a:srgbClr>
                  </a:outerShdw>
                </a:effectLst>
                <a:latin typeface="迷你简黄草" panose="03000509000000000000" pitchFamily="65" charset="-122"/>
                <a:ea typeface="迷你简黄草" panose="03000509000000000000" pitchFamily="65" charset="-122"/>
              </a:rPr>
              <a:t>北</a:t>
            </a:r>
            <a:r>
              <a:rPr lang="zh-CN" altLang="en-US" sz="3200" dirty="0" smtClean="0">
                <a:effectLst>
                  <a:outerShdw blurRad="38100" dist="38100" dir="2700000" algn="tl">
                    <a:srgbClr val="000000">
                      <a:alpha val="43137"/>
                    </a:srgbClr>
                  </a:outerShdw>
                </a:effectLst>
                <a:latin typeface="迷你简黄草" panose="03000509000000000000" pitchFamily="65" charset="-122"/>
                <a:ea typeface="迷你简黄草" panose="03000509000000000000" pitchFamily="65" charset="-122"/>
              </a:rPr>
              <a:t>区吕墅</a:t>
            </a:r>
            <a:r>
              <a:rPr lang="zh-CN" altLang="en-US" sz="3200" i="0" dirty="0" smtClean="0">
                <a:effectLst>
                  <a:outerShdw blurRad="38100" dist="38100" dir="2700000" algn="tl">
                    <a:srgbClr val="000000">
                      <a:alpha val="43137"/>
                    </a:srgbClr>
                  </a:outerShdw>
                </a:effectLst>
                <a:latin typeface="迷你简黄草" panose="03000509000000000000" pitchFamily="65" charset="-122"/>
                <a:ea typeface="迷你简黄草" panose="03000509000000000000" pitchFamily="65" charset="-122"/>
              </a:rPr>
              <a:t>小学</a:t>
            </a:r>
            <a:endParaRPr lang="zh-CN" altLang="en-US" sz="3200" i="0" dirty="0">
              <a:effectLst>
                <a:outerShdw blurRad="38100" dist="38100" dir="2700000" algn="tl">
                  <a:srgbClr val="000000">
                    <a:alpha val="43137"/>
                  </a:srgbClr>
                </a:outerShdw>
              </a:effectLst>
              <a:latin typeface="迷你简黄草" panose="03000509000000000000" pitchFamily="65" charset="-122"/>
              <a:ea typeface="迷你简黄草" panose="03000509000000000000" pitchFamily="65" charset="-122"/>
            </a:endParaRPr>
          </a:p>
        </p:txBody>
      </p:sp>
      <p:sp>
        <p:nvSpPr>
          <p:cNvPr id="12" name="文本框 9"/>
          <p:cNvSpPr txBox="1"/>
          <p:nvPr/>
        </p:nvSpPr>
        <p:spPr>
          <a:xfrm>
            <a:off x="551384" y="1268760"/>
            <a:ext cx="11089232" cy="2308324"/>
          </a:xfrm>
          <a:prstGeom prst="rect">
            <a:avLst/>
          </a:prstGeom>
          <a:noFill/>
        </p:spPr>
        <p:txBody>
          <a:bodyPr wrap="square" rtlCol="0">
            <a:spAutoFit/>
          </a:bodyPr>
          <a:lstStyle/>
          <a:p>
            <a:pPr algn="ctr"/>
            <a:r>
              <a:rPr lang="zh-CN" altLang="en-US" sz="7200"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基于交互式一体机</a:t>
            </a:r>
            <a:r>
              <a:rPr lang="zh-CN" altLang="en-US" sz="7200"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的</a:t>
            </a:r>
            <a:endParaRPr lang="en-US" altLang="zh-CN" sz="7200"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a:p>
            <a:pPr algn="ctr"/>
            <a:r>
              <a:rPr lang="zh-CN" altLang="en-US" sz="7200"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小学</a:t>
            </a:r>
            <a:r>
              <a:rPr lang="zh-CN" altLang="en-US" sz="7200"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课堂教学转型研究</a:t>
            </a:r>
            <a:endParaRPr lang="zh-CN" altLang="en-US" sz="7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5" cstate="print">
            <a:extLst>
              <a:ext uri="{BEBA8EAE-BF5A-486C-A8C5-ECC9F3942E4B}">
                <a14:imgProps xmlns:a14="http://schemas.microsoft.com/office/drawing/2010/main">
                  <a14:imgLayer r:embed="rId6">
                    <a14:imgEffect>
                      <a14:backgroundRemoval t="606" b="100000" l="61" r="100000">
                        <a14:foregroundMark x1="21104" y1="8672" x2="31837" y2="3639"/>
                        <a14:foregroundMark x1="29412" y1="4669" x2="45785" y2="0"/>
                        <a14:foregroundMark x1="55064" y1="606" x2="55064" y2="606"/>
                        <a14:foregroundMark x1="43966" y1="788" x2="54821" y2="606"/>
                        <a14:foregroundMark x1="55246" y1="606" x2="67981" y2="3457"/>
                        <a14:foregroundMark x1="67981" y1="3457" x2="81140" y2="10127"/>
                        <a14:foregroundMark x1="81140" y1="10127" x2="89569" y2="18981"/>
                        <a14:foregroundMark x1="88781" y1="18799" x2="95876" y2="30079"/>
                        <a14:foregroundMark x1="96058" y1="30685" x2="99515" y2="45058"/>
                        <a14:foregroundMark x1="99515" y1="44269" x2="99272" y2="60400"/>
                        <a14:foregroundMark x1="99272" y1="60400" x2="90176" y2="78775"/>
                        <a14:foregroundMark x1="90176" y1="78775" x2="78108" y2="91086"/>
                        <a14:foregroundMark x1="78108" y1="91086" x2="60703" y2="98605"/>
                        <a14:foregroundMark x1="60522" y1="98605" x2="39478" y2="98969"/>
                        <a14:foregroundMark x1="39478" y1="98787" x2="19891" y2="89691"/>
                        <a14:foregroundMark x1="19891" y1="89691" x2="5155" y2="71498"/>
                        <a14:foregroundMark x1="5155" y1="71498" x2="121" y2="50879"/>
                        <a14:foregroundMark x1="485" y1="51122" x2="3942" y2="34930"/>
                        <a14:foregroundMark x1="3942" y1="34930" x2="6549" y2="25470"/>
                        <a14:foregroundMark x1="6549" y1="25470" x2="15039" y2="14130"/>
                        <a14:foregroundMark x1="15039" y1="14130" x2="22135" y2="8490"/>
                        <a14:foregroundMark x1="22135" y1="8490" x2="31231" y2="15585"/>
                        <a14:foregroundMark x1="31595" y1="15585" x2="52032" y2="14554"/>
                        <a14:foregroundMark x1="52213" y1="14736" x2="71195" y2="19588"/>
                        <a14:foregroundMark x1="71195" y1="19588" x2="66586" y2="7095"/>
                        <a14:foregroundMark x1="66586" y1="7095" x2="42511" y2="606"/>
                        <a14:foregroundMark x1="32444" y1="6246" x2="9218" y2="31898"/>
                        <a14:foregroundMark x1="28381" y1="15343" x2="37659" y2="6671"/>
                        <a14:foregroundMark x1="75076" y1="17768" x2="85324" y2="44876"/>
                        <a14:foregroundMark x1="85324" y1="44876" x2="80534" y2="76956"/>
                        <a14:foregroundMark x1="89994" y1="66646" x2="89994" y2="66646"/>
                        <a14:foregroundMark x1="89994" y1="66646" x2="81928" y2="25470"/>
                        <a14:foregroundMark x1="73863" y1="19770" x2="79078" y2="11098"/>
                        <a14:foregroundMark x1="78896" y1="11704" x2="88781" y2="22620"/>
                        <a14:foregroundMark x1="88781" y1="22620" x2="80291" y2="27047"/>
                        <a14:foregroundMark x1="80291" y1="27047" x2="75864" y2="19588"/>
                        <a14:foregroundMark x1="77077" y1="15585" x2="84718" y2="22195"/>
                        <a14:foregroundMark x1="91389" y1="46452" x2="85931" y2="73924"/>
                        <a14:foregroundMark x1="85931" y1="73742" x2="94845" y2="73135"/>
                        <a14:foregroundMark x1="94845" y1="73135" x2="99515" y2="48514"/>
                        <a14:foregroundMark x1="99515" y1="48514" x2="89206" y2="47908"/>
                        <a14:foregroundMark x1="93814" y1="51304" x2="94845" y2="63857"/>
                        <a14:foregroundMark x1="94239" y1="67495" x2="86780" y2="73560"/>
                        <a14:foregroundMark x1="73257" y1="89266" x2="37053" y2="92905"/>
                        <a14:foregroundMark x1="40085" y1="94542" x2="68405" y2="93147"/>
                        <a14:foregroundMark x1="25167" y1="87265" x2="5337" y2="57550"/>
                        <a14:foregroundMark x1="5337" y1="57550" x2="16252" y2="81019"/>
                        <a14:foregroundMark x1="9824" y1="38205" x2="6549" y2="45664"/>
                        <a14:foregroundMark x1="3760" y1="38569" x2="8005" y2="43238"/>
                        <a14:foregroundMark x1="26986" y1="22620" x2="27956" y2="19588"/>
                        <a14:foregroundMark x1="53851" y1="14979" x2="55670" y2="11947"/>
                        <a14:foregroundMark x1="60522" y1="14554" x2="62341" y2="16192"/>
                        <a14:foregroundMark x1="50394" y1="15585" x2="46756" y2="12310"/>
                        <a14:foregroundMark x1="26743" y1="22620" x2="16252" y2="34142"/>
                        <a14:foregroundMark x1="14857" y1="44027" x2="13645" y2="49727"/>
                        <a14:foregroundMark x1="14069" y1="50273" x2="17890" y2="66646"/>
                        <a14:foregroundMark x1="17890" y1="66646" x2="25955" y2="78169"/>
                        <a14:foregroundMark x1="25955" y1="78169" x2="40085" y2="85628"/>
                        <a14:foregroundMark x1="40327" y1="85628" x2="54457" y2="86659"/>
                        <a14:foregroundMark x1="55428" y1="86477" x2="71013" y2="81019"/>
                        <a14:foregroundMark x1="71013" y1="80594" x2="80716" y2="70103"/>
                        <a14:foregroundMark x1="80716" y1="69679" x2="86780" y2="53123"/>
                        <a14:foregroundMark x1="13220" y1="51910" x2="16677" y2="65676"/>
                        <a14:foregroundMark x1="75440" y1="7277" x2="85324" y2="15767"/>
                      </a14:backgroundRemoval>
                    </a14:imgEffect>
                  </a14:imgLayer>
                </a14:imgProps>
              </a:ext>
              <a:ext uri="{28A0092B-C50C-407E-A947-70E740481C1C}">
                <a14:useLocalDpi xmlns:a14="http://schemas.microsoft.com/office/drawing/2010/main" val="0"/>
              </a:ext>
            </a:extLst>
          </a:blip>
          <a:stretch>
            <a:fillRect/>
          </a:stretch>
        </p:blipFill>
        <p:spPr>
          <a:xfrm>
            <a:off x="898332" y="477913"/>
            <a:ext cx="445140" cy="445140"/>
          </a:xfrm>
          <a:prstGeom prst="rect">
            <a:avLst/>
          </a:prstGeom>
        </p:spPr>
      </p:pic>
    </p:spTree>
    <p:extLst>
      <p:ext uri="{BB962C8B-B14F-4D97-AF65-F5344CB8AC3E}">
        <p14:creationId xmlns:p14="http://schemas.microsoft.com/office/powerpoint/2010/main" val="16153011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withEffect">
                                  <p:stCondLst>
                                    <p:cond delay="0"/>
                                  </p:stCondLst>
                                  <p:iterate type="lt">
                                    <p:tmPct val="10000"/>
                                  </p:iterate>
                                  <p:childTnLst>
                                    <p:animScale>
                                      <p:cBhvr>
                                        <p:cTn id="6" dur="250" autoRev="1" fill="hold">
                                          <p:stCondLst>
                                            <p:cond delay="0"/>
                                          </p:stCondLst>
                                        </p:cTn>
                                        <p:tgtEl>
                                          <p:spTgt spid="11">
                                            <p:txEl>
                                              <p:pRg st="0" end="0"/>
                                            </p:txEl>
                                          </p:spTgt>
                                        </p:tgtEl>
                                      </p:cBhvr>
                                      <p:to x="80000" y="100000"/>
                                    </p:animScale>
                                    <p:anim by="(#ppt_w*0.10)" calcmode="lin" valueType="num">
                                      <p:cBhvr>
                                        <p:cTn id="7" dur="250" autoRev="1" fill="hold">
                                          <p:stCondLst>
                                            <p:cond delay="0"/>
                                          </p:stCondLst>
                                        </p:cTn>
                                        <p:tgtEl>
                                          <p:spTgt spid="11">
                                            <p:txEl>
                                              <p:pRg st="0" end="0"/>
                                            </p:txEl>
                                          </p:spTgt>
                                        </p:tgtEl>
                                        <p:attrNameLst>
                                          <p:attrName>ppt_x</p:attrName>
                                        </p:attrNameLst>
                                      </p:cBhvr>
                                    </p:anim>
                                    <p:anim by="(-#ppt_w*0.10)" calcmode="lin" valueType="num">
                                      <p:cBhvr>
                                        <p:cTn id="8" dur="250" autoRev="1" fill="hold">
                                          <p:stCondLst>
                                            <p:cond delay="0"/>
                                          </p:stCondLst>
                                        </p:cTn>
                                        <p:tgtEl>
                                          <p:spTgt spid="11">
                                            <p:txEl>
                                              <p:pRg st="0" end="0"/>
                                            </p:txEl>
                                          </p:spTgt>
                                        </p:tgtEl>
                                        <p:attrNameLst>
                                          <p:attrName>ppt_y</p:attrName>
                                        </p:attrNameLst>
                                      </p:cBhvr>
                                    </p:anim>
                                    <p:animRot by="-480000">
                                      <p:cBhvr>
                                        <p:cTn id="9" dur="250" autoRev="1" fill="hold">
                                          <p:stCondLst>
                                            <p:cond delay="0"/>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 y="428"/>
            <a:ext cx="12191239" cy="6857572"/>
          </a:xfrm>
          <a:prstGeom prst="rect">
            <a:avLst/>
          </a:prstGeom>
        </p:spPr>
      </p:pic>
      <p:grpSp>
        <p:nvGrpSpPr>
          <p:cNvPr id="4" name="组合 3"/>
          <p:cNvGrpSpPr/>
          <p:nvPr/>
        </p:nvGrpSpPr>
        <p:grpSpPr>
          <a:xfrm>
            <a:off x="-32389" y="6473921"/>
            <a:ext cx="12224389" cy="424896"/>
            <a:chOff x="-32389" y="6473921"/>
            <a:chExt cx="12224389" cy="424896"/>
          </a:xfrm>
        </p:grpSpPr>
        <p:pic>
          <p:nvPicPr>
            <p:cNvPr id="1026" name="Picture 2" descr="C:\Users\admin\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9" y="6473921"/>
              <a:ext cx="4904253" cy="4003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5"/>
            <a:stretch/>
          </p:blipFill>
          <p:spPr bwMode="auto">
            <a:xfrm>
              <a:off x="4862239" y="6483546"/>
              <a:ext cx="4677907" cy="400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4" r="41149"/>
            <a:stretch/>
          </p:blipFill>
          <p:spPr bwMode="auto">
            <a:xfrm>
              <a:off x="9532101" y="6498439"/>
              <a:ext cx="2659899" cy="400378"/>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矩形 27"/>
          <p:cNvSpPr/>
          <p:nvPr/>
        </p:nvSpPr>
        <p:spPr>
          <a:xfrm>
            <a:off x="3503713" y="135880"/>
            <a:ext cx="8700051"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sp>
        <p:nvSpPr>
          <p:cNvPr id="29" name="TextBox 5"/>
          <p:cNvSpPr txBox="1"/>
          <p:nvPr/>
        </p:nvSpPr>
        <p:spPr>
          <a:xfrm>
            <a:off x="3575720" y="44624"/>
            <a:ext cx="8616280" cy="646331"/>
          </a:xfrm>
          <a:prstGeom prst="rect">
            <a:avLst/>
          </a:prstGeom>
          <a:noFill/>
        </p:spPr>
        <p:txBody>
          <a:bodyPr wrap="square" rtlCol="0">
            <a:spAutoFit/>
          </a:bodyPr>
          <a:lstStyle/>
          <a:p>
            <a:r>
              <a:rPr lang="zh-CN" alt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rPr>
              <a:t>五、课题研究方法</a:t>
            </a:r>
            <a:endParaRPr lang="zh-CN" altLang="en-US" sz="3600" dirty="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endParaRPr>
          </a:p>
        </p:txBody>
      </p:sp>
      <p:sp>
        <p:nvSpPr>
          <p:cNvPr id="34" name="矩形 33"/>
          <p:cNvSpPr/>
          <p:nvPr/>
        </p:nvSpPr>
        <p:spPr>
          <a:xfrm>
            <a:off x="3287689" y="135880"/>
            <a:ext cx="140083"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pic>
        <p:nvPicPr>
          <p:cNvPr id="35" name="Picture 3" descr="E:\PPT\PPT中国风元素\梅花PNG免抠图素材\3299168202027027296.png"/>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34587" b="48570"/>
          <a:stretch/>
        </p:blipFill>
        <p:spPr bwMode="auto">
          <a:xfrm>
            <a:off x="-744760" y="-1496417"/>
            <a:ext cx="2967455" cy="23331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167" y="1124744"/>
            <a:ext cx="9448278" cy="433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0650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 y="428"/>
            <a:ext cx="12191239" cy="6857572"/>
          </a:xfrm>
          <a:prstGeom prst="rect">
            <a:avLst/>
          </a:prstGeom>
        </p:spPr>
      </p:pic>
      <p:grpSp>
        <p:nvGrpSpPr>
          <p:cNvPr id="4" name="组合 3"/>
          <p:cNvGrpSpPr/>
          <p:nvPr/>
        </p:nvGrpSpPr>
        <p:grpSpPr>
          <a:xfrm>
            <a:off x="-32389" y="6473921"/>
            <a:ext cx="12224389" cy="424896"/>
            <a:chOff x="-32389" y="6473921"/>
            <a:chExt cx="12224389" cy="424896"/>
          </a:xfrm>
        </p:grpSpPr>
        <p:pic>
          <p:nvPicPr>
            <p:cNvPr id="1026" name="Picture 2" descr="C:\Users\admin\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9" y="6473921"/>
              <a:ext cx="4904253" cy="4003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5"/>
            <a:stretch/>
          </p:blipFill>
          <p:spPr bwMode="auto">
            <a:xfrm>
              <a:off x="4862239" y="6483546"/>
              <a:ext cx="4677907" cy="400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4" r="41149"/>
            <a:stretch/>
          </p:blipFill>
          <p:spPr bwMode="auto">
            <a:xfrm>
              <a:off x="9532101" y="6498439"/>
              <a:ext cx="2659899" cy="400378"/>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矩形 27"/>
          <p:cNvSpPr/>
          <p:nvPr/>
        </p:nvSpPr>
        <p:spPr>
          <a:xfrm>
            <a:off x="3503713" y="135880"/>
            <a:ext cx="8700051"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sp>
        <p:nvSpPr>
          <p:cNvPr id="29" name="TextBox 5"/>
          <p:cNvSpPr txBox="1"/>
          <p:nvPr/>
        </p:nvSpPr>
        <p:spPr>
          <a:xfrm>
            <a:off x="3575720" y="44624"/>
            <a:ext cx="8616280" cy="646331"/>
          </a:xfrm>
          <a:prstGeom prst="rect">
            <a:avLst/>
          </a:prstGeom>
          <a:noFill/>
        </p:spPr>
        <p:txBody>
          <a:bodyPr wrap="square" rtlCol="0">
            <a:spAutoFit/>
          </a:bodyPr>
          <a:lstStyle/>
          <a:p>
            <a:r>
              <a:rPr lang="zh-CN" alt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rPr>
              <a:t>六、课题研究步骤</a:t>
            </a:r>
            <a:endParaRPr lang="zh-CN" altLang="en-US" sz="3600" dirty="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endParaRPr>
          </a:p>
        </p:txBody>
      </p:sp>
      <p:sp>
        <p:nvSpPr>
          <p:cNvPr id="34" name="矩形 33"/>
          <p:cNvSpPr/>
          <p:nvPr/>
        </p:nvSpPr>
        <p:spPr>
          <a:xfrm>
            <a:off x="3287689" y="135880"/>
            <a:ext cx="140083"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pic>
        <p:nvPicPr>
          <p:cNvPr id="35" name="Picture 3" descr="E:\PPT\PPT中国风元素\梅花PNG免抠图素材\3299168202027027296.png"/>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34587" b="48570"/>
          <a:stretch/>
        </p:blipFill>
        <p:spPr bwMode="auto">
          <a:xfrm>
            <a:off x="-744760" y="-1496417"/>
            <a:ext cx="2967455" cy="23331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3392" y="836712"/>
            <a:ext cx="11377264" cy="5632311"/>
          </a:xfrm>
          <a:prstGeom prst="rect">
            <a:avLst/>
          </a:prstGeom>
          <a:noFill/>
        </p:spPr>
        <p:txBody>
          <a:bodyPr wrap="square" rtlCol="0">
            <a:spAutoFit/>
          </a:bodyPr>
          <a:lstStyle/>
          <a:p>
            <a:r>
              <a:rPr lang="en-US" altLang="zh-CN" sz="2400" b="1" dirty="0">
                <a:latin typeface="方正北魏楷书简体" panose="03000509000000000000" pitchFamily="65" charset="-122"/>
                <a:ea typeface="方正北魏楷书简体" panose="03000509000000000000" pitchFamily="65" charset="-122"/>
              </a:rPr>
              <a:t>1</a:t>
            </a:r>
            <a:r>
              <a:rPr lang="zh-CN" altLang="en-US" sz="2400" b="1" dirty="0">
                <a:latin typeface="方正北魏楷书简体" panose="03000509000000000000" pitchFamily="65" charset="-122"/>
                <a:ea typeface="方正北魏楷书简体" panose="03000509000000000000" pitchFamily="65" charset="-122"/>
              </a:rPr>
              <a:t>、准备阶段（</a:t>
            </a:r>
            <a:r>
              <a:rPr lang="en-US" altLang="zh-CN" sz="2400" b="1" dirty="0">
                <a:latin typeface="方正北魏楷书简体" panose="03000509000000000000" pitchFamily="65" charset="-122"/>
                <a:ea typeface="方正北魏楷书简体" panose="03000509000000000000" pitchFamily="65" charset="-122"/>
              </a:rPr>
              <a:t>2016.4 ——2016.5 </a:t>
            </a:r>
            <a:r>
              <a:rPr lang="zh-CN" altLang="en-US" sz="2400" b="1" dirty="0">
                <a:latin typeface="方正北魏楷书简体" panose="03000509000000000000" pitchFamily="65" charset="-122"/>
                <a:ea typeface="方正北魏楷书简体" panose="03000509000000000000" pitchFamily="65" charset="-122"/>
              </a:rPr>
              <a:t>）</a:t>
            </a:r>
          </a:p>
          <a:p>
            <a:r>
              <a:rPr lang="zh-CN" altLang="en-US" sz="2400" b="1" dirty="0">
                <a:latin typeface="方正北魏楷书简体" panose="03000509000000000000" pitchFamily="65" charset="-122"/>
                <a:ea typeface="方正北魏楷书简体" panose="03000509000000000000" pitchFamily="65" charset="-122"/>
              </a:rPr>
              <a:t>（</a:t>
            </a:r>
            <a:r>
              <a:rPr lang="en-US" altLang="zh-CN" sz="2400" b="1" dirty="0">
                <a:latin typeface="方正北魏楷书简体" panose="03000509000000000000" pitchFamily="65" charset="-122"/>
                <a:ea typeface="方正北魏楷书简体" panose="03000509000000000000" pitchFamily="65" charset="-122"/>
              </a:rPr>
              <a:t>1</a:t>
            </a:r>
            <a:r>
              <a:rPr lang="zh-CN" altLang="en-US" sz="2400" b="1" dirty="0">
                <a:latin typeface="方正北魏楷书简体" panose="03000509000000000000" pitchFamily="65" charset="-122"/>
                <a:ea typeface="方正北魏楷书简体" panose="03000509000000000000" pitchFamily="65" charset="-122"/>
              </a:rPr>
              <a:t>）申报子课题，成立课题研究小组，召开骨干教师会议，商讨课题研究方案。</a:t>
            </a:r>
          </a:p>
          <a:p>
            <a:r>
              <a:rPr lang="zh-CN" altLang="en-US" sz="2400" b="1" dirty="0">
                <a:latin typeface="方正北魏楷书简体" panose="03000509000000000000" pitchFamily="65" charset="-122"/>
                <a:ea typeface="方正北魏楷书简体" panose="03000509000000000000" pitchFamily="65" charset="-122"/>
              </a:rPr>
              <a:t>（</a:t>
            </a:r>
            <a:r>
              <a:rPr lang="en-US" altLang="zh-CN" sz="2400" b="1" dirty="0">
                <a:latin typeface="方正北魏楷书简体" panose="03000509000000000000" pitchFamily="65" charset="-122"/>
                <a:ea typeface="方正北魏楷书简体" panose="03000509000000000000" pitchFamily="65" charset="-122"/>
              </a:rPr>
              <a:t>2</a:t>
            </a:r>
            <a:r>
              <a:rPr lang="zh-CN" altLang="en-US" sz="2400" b="1" dirty="0">
                <a:latin typeface="方正北魏楷书简体" panose="03000509000000000000" pitchFamily="65" charset="-122"/>
                <a:ea typeface="方正北魏楷书简体" panose="03000509000000000000" pitchFamily="65" charset="-122"/>
              </a:rPr>
              <a:t>）召开课题研究方案可行性论证会。</a:t>
            </a:r>
          </a:p>
          <a:p>
            <a:r>
              <a:rPr lang="zh-CN" altLang="en-US" sz="2400" b="1" dirty="0">
                <a:latin typeface="方正北魏楷书简体" panose="03000509000000000000" pitchFamily="65" charset="-122"/>
                <a:ea typeface="方正北魏楷书简体" panose="03000509000000000000" pitchFamily="65" charset="-122"/>
              </a:rPr>
              <a:t>（</a:t>
            </a:r>
            <a:r>
              <a:rPr lang="en-US" altLang="zh-CN" sz="2400" b="1" dirty="0">
                <a:latin typeface="方正北魏楷书简体" panose="03000509000000000000" pitchFamily="65" charset="-122"/>
                <a:ea typeface="方正北魏楷书简体" panose="03000509000000000000" pitchFamily="65" charset="-122"/>
              </a:rPr>
              <a:t>3</a:t>
            </a:r>
            <a:r>
              <a:rPr lang="zh-CN" altLang="en-US" sz="2400" b="1" dirty="0">
                <a:latin typeface="方正北魏楷书简体" panose="03000509000000000000" pitchFamily="65" charset="-122"/>
                <a:ea typeface="方正北魏楷书简体" panose="03000509000000000000" pitchFamily="65" charset="-122"/>
              </a:rPr>
              <a:t>）组织教师学习相关理论。</a:t>
            </a:r>
          </a:p>
          <a:p>
            <a:r>
              <a:rPr lang="en-US" altLang="zh-CN" sz="2400" b="1" dirty="0">
                <a:latin typeface="方正北魏楷书简体" panose="03000509000000000000" pitchFamily="65" charset="-122"/>
                <a:ea typeface="方正北魏楷书简体" panose="03000509000000000000" pitchFamily="65" charset="-122"/>
              </a:rPr>
              <a:t>2</a:t>
            </a:r>
            <a:r>
              <a:rPr lang="zh-CN" altLang="en-US" sz="2400" b="1" dirty="0">
                <a:latin typeface="方正北魏楷书简体" panose="03000509000000000000" pitchFamily="65" charset="-122"/>
                <a:ea typeface="方正北魏楷书简体" panose="03000509000000000000" pitchFamily="65" charset="-122"/>
              </a:rPr>
              <a:t>、实验阶段（ </a:t>
            </a:r>
            <a:r>
              <a:rPr lang="en-US" altLang="zh-CN" sz="2400" b="1" dirty="0">
                <a:latin typeface="方正北魏楷书简体" panose="03000509000000000000" pitchFamily="65" charset="-122"/>
                <a:ea typeface="方正北魏楷书简体" panose="03000509000000000000" pitchFamily="65" charset="-122"/>
              </a:rPr>
              <a:t>2016.5——2017.6</a:t>
            </a:r>
            <a:r>
              <a:rPr lang="zh-CN" altLang="en-US" sz="2400" b="1" dirty="0">
                <a:latin typeface="方正北魏楷书简体" panose="03000509000000000000" pitchFamily="65" charset="-122"/>
                <a:ea typeface="方正北魏楷书简体" panose="03000509000000000000" pitchFamily="65" charset="-122"/>
              </a:rPr>
              <a:t>）</a:t>
            </a:r>
          </a:p>
          <a:p>
            <a:r>
              <a:rPr lang="zh-CN" altLang="en-US" sz="2400" b="1" dirty="0">
                <a:latin typeface="方正北魏楷书简体" panose="03000509000000000000" pitchFamily="65" charset="-122"/>
                <a:ea typeface="方正北魏楷书简体" panose="03000509000000000000" pitchFamily="65" charset="-122"/>
              </a:rPr>
              <a:t>（</a:t>
            </a:r>
            <a:r>
              <a:rPr lang="en-US" altLang="zh-CN" sz="2400" b="1" dirty="0">
                <a:latin typeface="方正北魏楷书简体" panose="03000509000000000000" pitchFamily="65" charset="-122"/>
                <a:ea typeface="方正北魏楷书简体" panose="03000509000000000000" pitchFamily="65" charset="-122"/>
              </a:rPr>
              <a:t>1</a:t>
            </a:r>
            <a:r>
              <a:rPr lang="zh-CN" altLang="en-US" sz="2400" b="1" dirty="0">
                <a:latin typeface="方正北魏楷书简体" panose="03000509000000000000" pitchFamily="65" charset="-122"/>
                <a:ea typeface="方正北魏楷书简体" panose="03000509000000000000" pitchFamily="65" charset="-122"/>
              </a:rPr>
              <a:t>）确定各子课题研究方案，明确研究内容</a:t>
            </a:r>
          </a:p>
          <a:p>
            <a:r>
              <a:rPr lang="zh-CN" altLang="en-US" sz="2400" b="1" dirty="0">
                <a:latin typeface="方正北魏楷书简体" panose="03000509000000000000" pitchFamily="65" charset="-122"/>
                <a:ea typeface="方正北魏楷书简体" panose="03000509000000000000" pitchFamily="65" charset="-122"/>
              </a:rPr>
              <a:t>（</a:t>
            </a:r>
            <a:r>
              <a:rPr lang="en-US" altLang="zh-CN" sz="2400" b="1" dirty="0">
                <a:latin typeface="方正北魏楷书简体" panose="03000509000000000000" pitchFamily="65" charset="-122"/>
                <a:ea typeface="方正北魏楷书简体" panose="03000509000000000000" pitchFamily="65" charset="-122"/>
              </a:rPr>
              <a:t>2</a:t>
            </a:r>
            <a:r>
              <a:rPr lang="zh-CN" altLang="en-US" sz="2400" b="1" dirty="0">
                <a:latin typeface="方正北魏楷书简体" panose="03000509000000000000" pitchFamily="65" charset="-122"/>
                <a:ea typeface="方正北魏楷书简体" panose="03000509000000000000" pitchFamily="65" charset="-122"/>
              </a:rPr>
              <a:t>）制定研究计划，开展研究活动，收集研究资料。</a:t>
            </a:r>
          </a:p>
          <a:p>
            <a:r>
              <a:rPr lang="zh-CN" altLang="en-US" sz="2400" b="1" dirty="0">
                <a:latin typeface="方正北魏楷书简体" panose="03000509000000000000" pitchFamily="65" charset="-122"/>
                <a:ea typeface="方正北魏楷书简体" panose="03000509000000000000" pitchFamily="65" charset="-122"/>
              </a:rPr>
              <a:t>（</a:t>
            </a:r>
            <a:r>
              <a:rPr lang="en-US" altLang="zh-CN" sz="2400" b="1" dirty="0">
                <a:latin typeface="方正北魏楷书简体" panose="03000509000000000000" pitchFamily="65" charset="-122"/>
                <a:ea typeface="方正北魏楷书简体" panose="03000509000000000000" pitchFamily="65" charset="-122"/>
              </a:rPr>
              <a:t>3</a:t>
            </a:r>
            <a:r>
              <a:rPr lang="zh-CN" altLang="en-US" sz="2400" b="1" dirty="0">
                <a:latin typeface="方正北魏楷书简体" panose="03000509000000000000" pitchFamily="65" charset="-122"/>
                <a:ea typeface="方正北魏楷书简体" panose="03000509000000000000" pitchFamily="65" charset="-122"/>
              </a:rPr>
              <a:t>）具体安排：</a:t>
            </a:r>
          </a:p>
          <a:p>
            <a:r>
              <a:rPr lang="zh-CN" altLang="en-US" sz="2400" b="1" dirty="0">
                <a:latin typeface="方正北魏楷书简体" panose="03000509000000000000" pitchFamily="65" charset="-122"/>
                <a:ea typeface="方正北魏楷书简体" panose="03000509000000000000" pitchFamily="65" charset="-122"/>
              </a:rPr>
              <a:t>第一轮研究：（</a:t>
            </a:r>
            <a:r>
              <a:rPr lang="en-US" altLang="zh-CN" sz="2400" b="1" dirty="0">
                <a:latin typeface="方正北魏楷书简体" panose="03000509000000000000" pitchFamily="65" charset="-122"/>
                <a:ea typeface="方正北魏楷书简体" panose="03000509000000000000" pitchFamily="65" charset="-122"/>
              </a:rPr>
              <a:t>2016.5 ——2016.9 </a:t>
            </a:r>
            <a:r>
              <a:rPr lang="zh-CN" altLang="en-US" sz="2400" b="1" dirty="0">
                <a:latin typeface="方正北魏楷书简体" panose="03000509000000000000" pitchFamily="65" charset="-122"/>
                <a:ea typeface="方正北魏楷书简体" panose="03000509000000000000" pitchFamily="65" charset="-122"/>
              </a:rPr>
              <a:t>）初步形成优化途径和教学策略，完善研究方案</a:t>
            </a:r>
          </a:p>
          <a:p>
            <a:r>
              <a:rPr lang="zh-CN" altLang="en-US" sz="2400" b="1" dirty="0">
                <a:latin typeface="方正北魏楷书简体" panose="03000509000000000000" pitchFamily="65" charset="-122"/>
                <a:ea typeface="方正北魏楷书简体" panose="03000509000000000000" pitchFamily="65" charset="-122"/>
              </a:rPr>
              <a:t>第二轮研究：（ </a:t>
            </a:r>
            <a:r>
              <a:rPr lang="en-US" altLang="zh-CN" sz="2400" b="1" dirty="0">
                <a:latin typeface="方正北魏楷书简体" panose="03000509000000000000" pitchFamily="65" charset="-122"/>
                <a:ea typeface="方正北魏楷书简体" panose="03000509000000000000" pitchFamily="65" charset="-122"/>
              </a:rPr>
              <a:t>2016.9——2017.10 </a:t>
            </a:r>
            <a:r>
              <a:rPr lang="zh-CN" altLang="en-US" sz="2400" b="1" dirty="0">
                <a:latin typeface="方正北魏楷书简体" panose="03000509000000000000" pitchFamily="65" charset="-122"/>
                <a:ea typeface="方正北魏楷书简体" panose="03000509000000000000" pitchFamily="65" charset="-122"/>
              </a:rPr>
              <a:t>）进行交互式一体机新的教学方法的可行性研究，并与传统教学方法进行对比研究，邀请专家进行中期评估。</a:t>
            </a:r>
          </a:p>
          <a:p>
            <a:r>
              <a:rPr lang="zh-CN" altLang="en-US" sz="2400" b="1" dirty="0">
                <a:latin typeface="方正北魏楷书简体" panose="03000509000000000000" pitchFamily="65" charset="-122"/>
                <a:ea typeface="方正北魏楷书简体" panose="03000509000000000000" pitchFamily="65" charset="-122"/>
              </a:rPr>
              <a:t>第三轮研究：（ </a:t>
            </a:r>
            <a:r>
              <a:rPr lang="en-US" altLang="zh-CN" sz="2400" b="1" dirty="0">
                <a:latin typeface="方正北魏楷书简体" panose="03000509000000000000" pitchFamily="65" charset="-122"/>
                <a:ea typeface="方正北魏楷书简体" panose="03000509000000000000" pitchFamily="65" charset="-122"/>
              </a:rPr>
              <a:t>2017.10——2018.9 </a:t>
            </a:r>
            <a:r>
              <a:rPr lang="zh-CN" altLang="en-US" sz="2400" b="1" dirty="0">
                <a:latin typeface="方正北魏楷书简体" panose="03000509000000000000" pitchFamily="65" charset="-122"/>
                <a:ea typeface="方正北魏楷书简体" panose="03000509000000000000" pitchFamily="65" charset="-122"/>
              </a:rPr>
              <a:t>）验证研究：反思改进教学方法，在实践中完善。</a:t>
            </a:r>
          </a:p>
          <a:p>
            <a:r>
              <a:rPr lang="en-US" altLang="zh-CN" sz="2400" b="1" dirty="0">
                <a:latin typeface="方正北魏楷书简体" panose="03000509000000000000" pitchFamily="65" charset="-122"/>
                <a:ea typeface="方正北魏楷书简体" panose="03000509000000000000" pitchFamily="65" charset="-122"/>
              </a:rPr>
              <a:t>3</a:t>
            </a:r>
            <a:r>
              <a:rPr lang="zh-CN" altLang="en-US" sz="2400" b="1" dirty="0">
                <a:latin typeface="方正北魏楷书简体" panose="03000509000000000000" pitchFamily="65" charset="-122"/>
                <a:ea typeface="方正北魏楷书简体" panose="03000509000000000000" pitchFamily="65" charset="-122"/>
              </a:rPr>
              <a:t>、总结阶段（ </a:t>
            </a:r>
            <a:r>
              <a:rPr lang="en-US" altLang="zh-CN" sz="2400" b="1" dirty="0">
                <a:latin typeface="方正北魏楷书简体" panose="03000509000000000000" pitchFamily="65" charset="-122"/>
                <a:ea typeface="方正北魏楷书简体" panose="03000509000000000000" pitchFamily="65" charset="-122"/>
              </a:rPr>
              <a:t>2018.9——2018.12 </a:t>
            </a:r>
            <a:r>
              <a:rPr lang="zh-CN" altLang="en-US" sz="2400" b="1" dirty="0">
                <a:latin typeface="方正北魏楷书简体" panose="03000509000000000000" pitchFamily="65" charset="-122"/>
                <a:ea typeface="方正北魏楷书简体" panose="03000509000000000000" pitchFamily="65" charset="-122"/>
              </a:rPr>
              <a:t>） 整理研究资料，撰写研究报告、论文等，召开结题现场会。</a:t>
            </a:r>
          </a:p>
        </p:txBody>
      </p:sp>
    </p:spTree>
    <p:extLst>
      <p:ext uri="{BB962C8B-B14F-4D97-AF65-F5344CB8AC3E}">
        <p14:creationId xmlns:p14="http://schemas.microsoft.com/office/powerpoint/2010/main" val="35757307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 y="428"/>
            <a:ext cx="12191239" cy="6857572"/>
          </a:xfrm>
          <a:prstGeom prst="rect">
            <a:avLst/>
          </a:prstGeom>
        </p:spPr>
      </p:pic>
      <p:grpSp>
        <p:nvGrpSpPr>
          <p:cNvPr id="4" name="组合 3"/>
          <p:cNvGrpSpPr/>
          <p:nvPr/>
        </p:nvGrpSpPr>
        <p:grpSpPr>
          <a:xfrm>
            <a:off x="-32389" y="6473921"/>
            <a:ext cx="12224389" cy="424896"/>
            <a:chOff x="-32389" y="6473921"/>
            <a:chExt cx="12224389" cy="424896"/>
          </a:xfrm>
        </p:grpSpPr>
        <p:pic>
          <p:nvPicPr>
            <p:cNvPr id="1026" name="Picture 2" descr="C:\Users\admin\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9" y="6473921"/>
              <a:ext cx="4904253" cy="4003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5"/>
            <a:stretch/>
          </p:blipFill>
          <p:spPr bwMode="auto">
            <a:xfrm>
              <a:off x="4862239" y="6483546"/>
              <a:ext cx="4677907" cy="400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4" r="41149"/>
            <a:stretch/>
          </p:blipFill>
          <p:spPr bwMode="auto">
            <a:xfrm>
              <a:off x="9532101" y="6498439"/>
              <a:ext cx="2659899" cy="400378"/>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矩形 27"/>
          <p:cNvSpPr/>
          <p:nvPr/>
        </p:nvSpPr>
        <p:spPr>
          <a:xfrm>
            <a:off x="3503713" y="135880"/>
            <a:ext cx="8700051"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sp>
        <p:nvSpPr>
          <p:cNvPr id="29" name="TextBox 5"/>
          <p:cNvSpPr txBox="1"/>
          <p:nvPr/>
        </p:nvSpPr>
        <p:spPr>
          <a:xfrm>
            <a:off x="3575720" y="44624"/>
            <a:ext cx="8616280" cy="646331"/>
          </a:xfrm>
          <a:prstGeom prst="rect">
            <a:avLst/>
          </a:prstGeom>
          <a:noFill/>
        </p:spPr>
        <p:txBody>
          <a:bodyPr wrap="square" rtlCol="0">
            <a:spAutoFit/>
          </a:bodyPr>
          <a:lstStyle/>
          <a:p>
            <a:r>
              <a:rPr lang="zh-CN" alt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rPr>
              <a:t>七、预期研究成果</a:t>
            </a:r>
            <a:endParaRPr lang="zh-CN" altLang="en-US" sz="3600" dirty="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endParaRPr>
          </a:p>
        </p:txBody>
      </p:sp>
      <p:sp>
        <p:nvSpPr>
          <p:cNvPr id="34" name="矩形 33"/>
          <p:cNvSpPr/>
          <p:nvPr/>
        </p:nvSpPr>
        <p:spPr>
          <a:xfrm>
            <a:off x="3287689" y="135880"/>
            <a:ext cx="140083"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pic>
        <p:nvPicPr>
          <p:cNvPr id="35" name="Picture 3" descr="E:\PPT\PPT中国风元素\梅花PNG免抠图素材\3299168202027027296.png"/>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34587" b="48570"/>
          <a:stretch/>
        </p:blipFill>
        <p:spPr bwMode="auto">
          <a:xfrm>
            <a:off x="-744760" y="-1496417"/>
            <a:ext cx="2967455" cy="23331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78850" y="1340768"/>
            <a:ext cx="6120680" cy="3108543"/>
          </a:xfrm>
          <a:prstGeom prst="rect">
            <a:avLst/>
          </a:prstGeom>
          <a:noFill/>
        </p:spPr>
        <p:txBody>
          <a:bodyPr wrap="square" rtlCol="0">
            <a:spAutoFit/>
          </a:bodyPr>
          <a:lstStyle/>
          <a:p>
            <a:r>
              <a:rPr lang="en-US" altLang="zh-CN" sz="2800" b="1" dirty="0" smtClean="0">
                <a:latin typeface="方正北魏楷书简体" panose="03000509000000000000" pitchFamily="65" charset="-122"/>
                <a:ea typeface="方正北魏楷书简体" panose="03000509000000000000" pitchFamily="65" charset="-122"/>
              </a:rPr>
              <a:t>1</a:t>
            </a:r>
            <a:r>
              <a:rPr lang="zh-CN" altLang="en-US" sz="2800" b="1" dirty="0" smtClean="0">
                <a:latin typeface="方正北魏楷书简体" panose="03000509000000000000" pitchFamily="65" charset="-122"/>
                <a:ea typeface="方正北魏楷书简体" panose="03000509000000000000" pitchFamily="65" charset="-122"/>
              </a:rPr>
              <a:t>、课题</a:t>
            </a:r>
            <a:r>
              <a:rPr lang="zh-CN" altLang="en-US" sz="2800" b="1" dirty="0">
                <a:latin typeface="方正北魏楷书简体" panose="03000509000000000000" pitchFamily="65" charset="-122"/>
                <a:ea typeface="方正北魏楷书简体" panose="03000509000000000000" pitchFamily="65" charset="-122"/>
              </a:rPr>
              <a:t>研究</a:t>
            </a:r>
            <a:r>
              <a:rPr lang="zh-CN" altLang="en-US" sz="2800" b="1" dirty="0" smtClean="0">
                <a:latin typeface="方正北魏楷书简体" panose="03000509000000000000" pitchFamily="65" charset="-122"/>
                <a:ea typeface="方正北魏楷书简体" panose="03000509000000000000" pitchFamily="65" charset="-122"/>
              </a:rPr>
              <a:t>报告</a:t>
            </a:r>
            <a:endParaRPr lang="en-US" altLang="zh-CN" sz="2800" b="1" dirty="0" smtClean="0">
              <a:latin typeface="方正北魏楷书简体" panose="03000509000000000000" pitchFamily="65" charset="-122"/>
              <a:ea typeface="方正北魏楷书简体" panose="03000509000000000000" pitchFamily="65" charset="-122"/>
            </a:endParaRPr>
          </a:p>
          <a:p>
            <a:endParaRPr lang="en-US" altLang="zh-CN" sz="2800" b="1" dirty="0" smtClean="0">
              <a:latin typeface="方正北魏楷书简体" panose="03000509000000000000" pitchFamily="65" charset="-122"/>
              <a:ea typeface="方正北魏楷书简体" panose="03000509000000000000" pitchFamily="65" charset="-122"/>
            </a:endParaRPr>
          </a:p>
          <a:p>
            <a:r>
              <a:rPr lang="en-US" altLang="zh-CN" sz="2800" b="1" dirty="0" smtClean="0">
                <a:latin typeface="方正北魏楷书简体" panose="03000509000000000000" pitchFamily="65" charset="-122"/>
                <a:ea typeface="方正北魏楷书简体" panose="03000509000000000000" pitchFamily="65" charset="-122"/>
              </a:rPr>
              <a:t>2</a:t>
            </a:r>
            <a:r>
              <a:rPr lang="zh-CN" altLang="en-US" sz="2800" b="1" dirty="0" smtClean="0">
                <a:latin typeface="方正北魏楷书简体" panose="03000509000000000000" pitchFamily="65" charset="-122"/>
                <a:ea typeface="方正北魏楷书简体" panose="03000509000000000000" pitchFamily="65" charset="-122"/>
              </a:rPr>
              <a:t>、课题组论文集</a:t>
            </a:r>
            <a:endParaRPr lang="en-US" altLang="zh-CN" sz="2800" b="1" dirty="0" smtClean="0">
              <a:latin typeface="方正北魏楷书简体" panose="03000509000000000000" pitchFamily="65" charset="-122"/>
              <a:ea typeface="方正北魏楷书简体" panose="03000509000000000000" pitchFamily="65" charset="-122"/>
            </a:endParaRPr>
          </a:p>
          <a:p>
            <a:endParaRPr lang="en-US" altLang="zh-CN" sz="2800" b="1" dirty="0" smtClean="0">
              <a:latin typeface="方正北魏楷书简体" panose="03000509000000000000" pitchFamily="65" charset="-122"/>
              <a:ea typeface="方正北魏楷书简体" panose="03000509000000000000" pitchFamily="65" charset="-122"/>
            </a:endParaRPr>
          </a:p>
          <a:p>
            <a:r>
              <a:rPr lang="en-US" altLang="zh-CN" sz="2800" b="1" dirty="0" smtClean="0">
                <a:latin typeface="方正北魏楷书简体" panose="03000509000000000000" pitchFamily="65" charset="-122"/>
                <a:ea typeface="方正北魏楷书简体" panose="03000509000000000000" pitchFamily="65" charset="-122"/>
              </a:rPr>
              <a:t>3</a:t>
            </a:r>
            <a:r>
              <a:rPr lang="zh-CN" altLang="en-US" sz="2800" b="1" dirty="0" smtClean="0">
                <a:latin typeface="方正北魏楷书简体" panose="03000509000000000000" pitchFamily="65" charset="-122"/>
                <a:ea typeface="方正北魏楷书简体" panose="03000509000000000000" pitchFamily="65" charset="-122"/>
              </a:rPr>
              <a:t>、课题组案例集</a:t>
            </a:r>
            <a:endParaRPr lang="en-US" altLang="zh-CN" sz="2800" b="1" dirty="0" smtClean="0">
              <a:latin typeface="方正北魏楷书简体" panose="03000509000000000000" pitchFamily="65" charset="-122"/>
              <a:ea typeface="方正北魏楷书简体" panose="03000509000000000000" pitchFamily="65" charset="-122"/>
            </a:endParaRPr>
          </a:p>
          <a:p>
            <a:endParaRPr lang="en-US" altLang="zh-CN" sz="2800" b="1" dirty="0" smtClean="0">
              <a:latin typeface="方正北魏楷书简体" panose="03000509000000000000" pitchFamily="65" charset="-122"/>
              <a:ea typeface="方正北魏楷书简体" panose="03000509000000000000" pitchFamily="65" charset="-122"/>
            </a:endParaRPr>
          </a:p>
          <a:p>
            <a:r>
              <a:rPr lang="en-US" altLang="zh-CN" sz="2800" b="1" dirty="0" smtClean="0">
                <a:latin typeface="方正北魏楷书简体" panose="03000509000000000000" pitchFamily="65" charset="-122"/>
                <a:ea typeface="方正北魏楷书简体" panose="03000509000000000000" pitchFamily="65" charset="-122"/>
              </a:rPr>
              <a:t>4</a:t>
            </a:r>
            <a:r>
              <a:rPr lang="zh-CN" altLang="en-US" sz="2800" b="1" dirty="0" smtClean="0">
                <a:latin typeface="方正北魏楷书简体" panose="03000509000000000000" pitchFamily="65" charset="-122"/>
                <a:ea typeface="方正北魏楷书简体" panose="03000509000000000000" pitchFamily="65" charset="-122"/>
              </a:rPr>
              <a:t>、交互式一体机教学</a:t>
            </a:r>
            <a:r>
              <a:rPr lang="zh-CN" altLang="en-US" sz="2800" b="1" dirty="0">
                <a:latin typeface="方正北魏楷书简体" panose="03000509000000000000" pitchFamily="65" charset="-122"/>
                <a:ea typeface="方正北魏楷书简体" panose="03000509000000000000" pitchFamily="65" charset="-122"/>
              </a:rPr>
              <a:t>资源库。</a:t>
            </a:r>
          </a:p>
        </p:txBody>
      </p:sp>
    </p:spTree>
    <p:extLst>
      <p:ext uri="{BB962C8B-B14F-4D97-AF65-F5344CB8AC3E}">
        <p14:creationId xmlns:p14="http://schemas.microsoft.com/office/powerpoint/2010/main" val="26719168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 y="428"/>
            <a:ext cx="12191239" cy="6857572"/>
          </a:xfrm>
          <a:prstGeom prst="rect">
            <a:avLst/>
          </a:prstGeom>
        </p:spPr>
      </p:pic>
      <p:pic>
        <p:nvPicPr>
          <p:cNvPr id="4099" name="Picture 3" descr="E:\PPT\PPT中国风元素\水墨具体图案\竹子.png"/>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r="-202"/>
          <a:stretch/>
        </p:blipFill>
        <p:spPr bwMode="auto">
          <a:xfrm rot="10800000">
            <a:off x="11064552" y="2890869"/>
            <a:ext cx="4511238" cy="39560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组合 9"/>
          <p:cNvGrpSpPr/>
          <p:nvPr/>
        </p:nvGrpSpPr>
        <p:grpSpPr>
          <a:xfrm>
            <a:off x="-32389" y="6473921"/>
            <a:ext cx="12224389" cy="424896"/>
            <a:chOff x="-32389" y="6473921"/>
            <a:chExt cx="12224389" cy="424896"/>
          </a:xfrm>
        </p:grpSpPr>
        <p:pic>
          <p:nvPicPr>
            <p:cNvPr id="11" name="Picture 2" descr="C:\Users\admin\Deskto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9" y="6473921"/>
              <a:ext cx="4904253" cy="4003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Desktop\1.png"/>
            <p:cNvPicPr>
              <a:picLocks noChangeAspect="1" noChangeArrowheads="1"/>
            </p:cNvPicPr>
            <p:nvPr/>
          </p:nvPicPr>
          <p:blipFill rotWithShape="1">
            <a:blip r:embed="rId4">
              <a:extLst>
                <a:ext uri="{28A0092B-C50C-407E-A947-70E740481C1C}">
                  <a14:useLocalDpi xmlns:a14="http://schemas.microsoft.com/office/drawing/2010/main" val="0"/>
                </a:ext>
              </a:extLst>
            </a:blip>
            <a:srcRect l="4615"/>
            <a:stretch/>
          </p:blipFill>
          <p:spPr bwMode="auto">
            <a:xfrm>
              <a:off x="4862239" y="6483546"/>
              <a:ext cx="4677907" cy="4003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Desktop\1.png"/>
            <p:cNvPicPr>
              <a:picLocks noChangeAspect="1" noChangeArrowheads="1"/>
            </p:cNvPicPr>
            <p:nvPr/>
          </p:nvPicPr>
          <p:blipFill rotWithShape="1">
            <a:blip r:embed="rId4">
              <a:extLst>
                <a:ext uri="{28A0092B-C50C-407E-A947-70E740481C1C}">
                  <a14:useLocalDpi xmlns:a14="http://schemas.microsoft.com/office/drawing/2010/main" val="0"/>
                </a:ext>
              </a:extLst>
            </a:blip>
            <a:srcRect l="4614" r="41149"/>
            <a:stretch/>
          </p:blipFill>
          <p:spPr bwMode="auto">
            <a:xfrm>
              <a:off x="9532101" y="6498439"/>
              <a:ext cx="2659899" cy="40037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1384012" y="2146503"/>
            <a:ext cx="9663237" cy="1323439"/>
          </a:xfrm>
          <a:prstGeom prst="rect">
            <a:avLst/>
          </a:prstGeom>
          <a:noFill/>
        </p:spPr>
        <p:txBody>
          <a:bodyPr wrap="square" rtlCol="0">
            <a:spAutoFit/>
          </a:bodyPr>
          <a:lstStyle/>
          <a:p>
            <a:pPr algn="ctr"/>
            <a:r>
              <a:rPr lang="zh-CN" altLang="en-US" sz="8000" dirty="0" smtClean="0">
                <a:solidFill>
                  <a:srgbClr val="C00000"/>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敬请指导！</a:t>
            </a:r>
            <a:endParaRPr lang="zh-CN" altLang="en-US" sz="8000" dirty="0">
              <a:solidFill>
                <a:srgbClr val="C00000"/>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16" name="矩形 15"/>
          <p:cNvSpPr/>
          <p:nvPr/>
        </p:nvSpPr>
        <p:spPr>
          <a:xfrm>
            <a:off x="3143673" y="206375"/>
            <a:ext cx="140083"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sp>
        <p:nvSpPr>
          <p:cNvPr id="17" name="TextBox 16"/>
          <p:cNvSpPr txBox="1"/>
          <p:nvPr/>
        </p:nvSpPr>
        <p:spPr>
          <a:xfrm>
            <a:off x="3359696" y="187127"/>
            <a:ext cx="3456384" cy="523220"/>
          </a:xfrm>
          <a:prstGeom prst="rect">
            <a:avLst/>
          </a:prstGeom>
          <a:noFill/>
        </p:spPr>
        <p:txBody>
          <a:bodyPr wrap="square" rtlCol="0">
            <a:spAutoFit/>
          </a:bodyPr>
          <a:lstStyle/>
          <a:p>
            <a:r>
              <a:rPr lang="zh-CN" altLang="en-US" sz="2800" dirty="0" smtClean="0">
                <a:solidFill>
                  <a:schemeClr val="bg1"/>
                </a:solidFill>
                <a:latin typeface="华文隶书" panose="02010800040101010101" pitchFamily="2" charset="-122"/>
                <a:ea typeface="华文隶书" panose="02010800040101010101" pitchFamily="2" charset="-122"/>
              </a:rPr>
              <a:t>请输入您要的文字</a:t>
            </a:r>
            <a:endParaRPr lang="zh-CN" altLang="en-US" sz="2800" dirty="0">
              <a:solidFill>
                <a:schemeClr val="bg1"/>
              </a:solidFill>
              <a:latin typeface="华文隶书" panose="02010800040101010101" pitchFamily="2" charset="-122"/>
              <a:ea typeface="华文隶书" panose="02010800040101010101" pitchFamily="2" charset="-122"/>
            </a:endParaRPr>
          </a:p>
        </p:txBody>
      </p:sp>
      <p:pic>
        <p:nvPicPr>
          <p:cNvPr id="18" name="Picture 2"/>
          <p:cNvPicPr>
            <a:picLocks noChangeAspect="1" noChangeArrowheads="1"/>
          </p:cNvPicPr>
          <p:nvPr/>
        </p:nvPicPr>
        <p:blipFill>
          <a:blip r:embed="rId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0704" y="-51920"/>
            <a:ext cx="7860414"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2"/>
          <p:cNvSpPr txBox="1">
            <a:spLocks/>
          </p:cNvSpPr>
          <p:nvPr/>
        </p:nvSpPr>
        <p:spPr bwMode="auto">
          <a:xfrm>
            <a:off x="1753089" y="133722"/>
            <a:ext cx="3960440" cy="4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a:solidFill>
                  <a:schemeClr val="tx1"/>
                </a:solidFill>
                <a:latin typeface="+mj-lt"/>
                <a:ea typeface="+mj-ea"/>
                <a:cs typeface="+mj-cs"/>
              </a:defRPr>
            </a:lvl1pPr>
            <a:lvl2pPr algn="r" rtl="0" eaLnBrk="0" fontAlgn="base" hangingPunct="0">
              <a:spcBef>
                <a:spcPct val="0"/>
              </a:spcBef>
              <a:spcAft>
                <a:spcPct val="0"/>
              </a:spcAft>
              <a:defRPr sz="2400">
                <a:solidFill>
                  <a:schemeClr val="tx1"/>
                </a:solidFill>
                <a:latin typeface="Calibri" pitchFamily="34" charset="0"/>
                <a:ea typeface="迷你简启体" pitchFamily="65" charset="-122"/>
              </a:defRPr>
            </a:lvl2pPr>
            <a:lvl3pPr algn="r" rtl="0" eaLnBrk="0" fontAlgn="base" hangingPunct="0">
              <a:spcBef>
                <a:spcPct val="0"/>
              </a:spcBef>
              <a:spcAft>
                <a:spcPct val="0"/>
              </a:spcAft>
              <a:defRPr sz="2400">
                <a:solidFill>
                  <a:schemeClr val="tx1"/>
                </a:solidFill>
                <a:latin typeface="Calibri" pitchFamily="34" charset="0"/>
                <a:ea typeface="迷你简启体" pitchFamily="65" charset="-122"/>
              </a:defRPr>
            </a:lvl3pPr>
            <a:lvl4pPr algn="r" rtl="0" eaLnBrk="0" fontAlgn="base" hangingPunct="0">
              <a:spcBef>
                <a:spcPct val="0"/>
              </a:spcBef>
              <a:spcAft>
                <a:spcPct val="0"/>
              </a:spcAft>
              <a:defRPr sz="2400">
                <a:solidFill>
                  <a:schemeClr val="tx1"/>
                </a:solidFill>
                <a:latin typeface="Calibri" pitchFamily="34" charset="0"/>
                <a:ea typeface="迷你简启体" pitchFamily="65" charset="-122"/>
              </a:defRPr>
            </a:lvl4pPr>
            <a:lvl5pPr algn="r" rtl="0" eaLnBrk="0" fontAlgn="base" hangingPunct="0">
              <a:spcBef>
                <a:spcPct val="0"/>
              </a:spcBef>
              <a:spcAft>
                <a:spcPct val="0"/>
              </a:spcAft>
              <a:defRPr sz="2400">
                <a:solidFill>
                  <a:schemeClr val="tx1"/>
                </a:solidFill>
                <a:latin typeface="Calibri" pitchFamily="34" charset="0"/>
                <a:ea typeface="迷你简启体" pitchFamily="65" charset="-122"/>
              </a:defRPr>
            </a:lvl5pPr>
            <a:lvl6pPr marL="457200" algn="r" rtl="0" eaLnBrk="0" fontAlgn="base" hangingPunct="0">
              <a:spcBef>
                <a:spcPct val="0"/>
              </a:spcBef>
              <a:spcAft>
                <a:spcPct val="0"/>
              </a:spcAft>
              <a:defRPr sz="2400">
                <a:solidFill>
                  <a:schemeClr val="tx1"/>
                </a:solidFill>
                <a:latin typeface="Calibri" pitchFamily="34" charset="0"/>
                <a:ea typeface="迷你简启体" pitchFamily="65" charset="-122"/>
              </a:defRPr>
            </a:lvl6pPr>
            <a:lvl7pPr marL="914400" algn="r" rtl="0" eaLnBrk="0" fontAlgn="base" hangingPunct="0">
              <a:spcBef>
                <a:spcPct val="0"/>
              </a:spcBef>
              <a:spcAft>
                <a:spcPct val="0"/>
              </a:spcAft>
              <a:defRPr sz="2400">
                <a:solidFill>
                  <a:schemeClr val="tx1"/>
                </a:solidFill>
                <a:latin typeface="Calibri" pitchFamily="34" charset="0"/>
                <a:ea typeface="迷你简启体" pitchFamily="65" charset="-122"/>
              </a:defRPr>
            </a:lvl7pPr>
            <a:lvl8pPr marL="1371600" algn="r" rtl="0" eaLnBrk="0" fontAlgn="base" hangingPunct="0">
              <a:spcBef>
                <a:spcPct val="0"/>
              </a:spcBef>
              <a:spcAft>
                <a:spcPct val="0"/>
              </a:spcAft>
              <a:defRPr sz="2400">
                <a:solidFill>
                  <a:schemeClr val="tx1"/>
                </a:solidFill>
                <a:latin typeface="Calibri" pitchFamily="34" charset="0"/>
                <a:ea typeface="迷你简启体" pitchFamily="65" charset="-122"/>
              </a:defRPr>
            </a:lvl8pPr>
            <a:lvl9pPr marL="1828800" algn="r" rtl="0" eaLnBrk="0" fontAlgn="base" hangingPunct="0">
              <a:spcBef>
                <a:spcPct val="0"/>
              </a:spcBef>
              <a:spcAft>
                <a:spcPct val="0"/>
              </a:spcAft>
              <a:defRPr sz="2400">
                <a:solidFill>
                  <a:schemeClr val="tx1"/>
                </a:solidFill>
                <a:latin typeface="Calibri" pitchFamily="34" charset="0"/>
                <a:ea typeface="迷你简启体" pitchFamily="65" charset="-122"/>
              </a:defRPr>
            </a:lvl9pPr>
          </a:lstStyle>
          <a:p>
            <a:pPr algn="l"/>
            <a:r>
              <a:rPr lang="zh-CN" altLang="en-US" sz="3200" i="0" dirty="0" smtClean="0">
                <a:effectLst>
                  <a:outerShdw blurRad="38100" dist="38100" dir="2700000" algn="tl">
                    <a:srgbClr val="000000">
                      <a:alpha val="43137"/>
                    </a:srgbClr>
                  </a:outerShdw>
                </a:effectLst>
                <a:latin typeface="迷你简黄草" panose="03000509000000000000" pitchFamily="65" charset="-122"/>
                <a:ea typeface="迷你简黄草" panose="03000509000000000000" pitchFamily="65" charset="-122"/>
              </a:rPr>
              <a:t>新北区吕墅小学</a:t>
            </a:r>
            <a:endParaRPr lang="zh-CN" altLang="en-US" sz="3200" i="0" dirty="0">
              <a:effectLst>
                <a:outerShdw blurRad="38100" dist="38100" dir="2700000" algn="tl">
                  <a:srgbClr val="000000">
                    <a:alpha val="43137"/>
                  </a:srgbClr>
                </a:outerShdw>
              </a:effectLst>
              <a:latin typeface="迷你简黄草" panose="03000509000000000000" pitchFamily="65" charset="-122"/>
              <a:ea typeface="迷你简黄草" panose="03000509000000000000" pitchFamily="65" charset="-122"/>
            </a:endParaRPr>
          </a:p>
        </p:txBody>
      </p:sp>
      <p:pic>
        <p:nvPicPr>
          <p:cNvPr id="20" name="图片 19"/>
          <p:cNvPicPr>
            <a:picLocks noChangeAspect="1"/>
          </p:cNvPicPr>
          <p:nvPr/>
        </p:nvPicPr>
        <p:blipFill>
          <a:blip r:embed="rId6" cstate="print">
            <a:extLst>
              <a:ext uri="{BEBA8EAE-BF5A-486C-A8C5-ECC9F3942E4B}">
                <a14:imgProps xmlns:a14="http://schemas.microsoft.com/office/drawing/2010/main">
                  <a14:imgLayer r:embed="rId7">
                    <a14:imgEffect>
                      <a14:backgroundRemoval t="606" b="100000" l="61" r="100000">
                        <a14:foregroundMark x1="21104" y1="8672" x2="31837" y2="3639"/>
                        <a14:foregroundMark x1="29412" y1="4669" x2="45785" y2="0"/>
                        <a14:foregroundMark x1="55064" y1="606" x2="55064" y2="606"/>
                        <a14:foregroundMark x1="43966" y1="788" x2="54821" y2="606"/>
                        <a14:foregroundMark x1="55246" y1="606" x2="67981" y2="3457"/>
                        <a14:foregroundMark x1="67981" y1="3457" x2="81140" y2="10127"/>
                        <a14:foregroundMark x1="81140" y1="10127" x2="89569" y2="18981"/>
                        <a14:foregroundMark x1="88781" y1="18799" x2="95876" y2="30079"/>
                        <a14:foregroundMark x1="96058" y1="30685" x2="99515" y2="45058"/>
                        <a14:foregroundMark x1="99515" y1="44269" x2="99272" y2="60400"/>
                        <a14:foregroundMark x1="99272" y1="60400" x2="90176" y2="78775"/>
                        <a14:foregroundMark x1="90176" y1="78775" x2="78108" y2="91086"/>
                        <a14:foregroundMark x1="78108" y1="91086" x2="60703" y2="98605"/>
                        <a14:foregroundMark x1="60522" y1="98605" x2="39478" y2="98969"/>
                        <a14:foregroundMark x1="39478" y1="98787" x2="19891" y2="89691"/>
                        <a14:foregroundMark x1="19891" y1="89691" x2="5155" y2="71498"/>
                        <a14:foregroundMark x1="5155" y1="71498" x2="121" y2="50879"/>
                        <a14:foregroundMark x1="485" y1="51122" x2="3942" y2="34930"/>
                        <a14:foregroundMark x1="3942" y1="34930" x2="6549" y2="25470"/>
                        <a14:foregroundMark x1="6549" y1="25470" x2="15039" y2="14130"/>
                        <a14:foregroundMark x1="15039" y1="14130" x2="22135" y2="8490"/>
                        <a14:foregroundMark x1="22135" y1="8490" x2="31231" y2="15585"/>
                        <a14:foregroundMark x1="31595" y1="15585" x2="52032" y2="14554"/>
                        <a14:foregroundMark x1="52213" y1="14736" x2="71195" y2="19588"/>
                        <a14:foregroundMark x1="71195" y1="19588" x2="66586" y2="7095"/>
                        <a14:foregroundMark x1="66586" y1="7095" x2="42511" y2="606"/>
                        <a14:foregroundMark x1="32444" y1="6246" x2="9218" y2="31898"/>
                        <a14:foregroundMark x1="28381" y1="15343" x2="37659" y2="6671"/>
                        <a14:foregroundMark x1="75076" y1="17768" x2="85324" y2="44876"/>
                        <a14:foregroundMark x1="85324" y1="44876" x2="80534" y2="76956"/>
                        <a14:foregroundMark x1="89994" y1="66646" x2="89994" y2="66646"/>
                        <a14:foregroundMark x1="89994" y1="66646" x2="81928" y2="25470"/>
                        <a14:foregroundMark x1="73863" y1="19770" x2="79078" y2="11098"/>
                        <a14:foregroundMark x1="78896" y1="11704" x2="88781" y2="22620"/>
                        <a14:foregroundMark x1="88781" y1="22620" x2="80291" y2="27047"/>
                        <a14:foregroundMark x1="80291" y1="27047" x2="75864" y2="19588"/>
                        <a14:foregroundMark x1="77077" y1="15585" x2="84718" y2="22195"/>
                        <a14:foregroundMark x1="91389" y1="46452" x2="85931" y2="73924"/>
                        <a14:foregroundMark x1="85931" y1="73742" x2="94845" y2="73135"/>
                        <a14:foregroundMark x1="94845" y1="73135" x2="99515" y2="48514"/>
                        <a14:foregroundMark x1="99515" y1="48514" x2="89206" y2="47908"/>
                        <a14:foregroundMark x1="93814" y1="51304" x2="94845" y2="63857"/>
                        <a14:foregroundMark x1="94239" y1="67495" x2="86780" y2="73560"/>
                        <a14:foregroundMark x1="73257" y1="89266" x2="37053" y2="92905"/>
                        <a14:foregroundMark x1="40085" y1="94542" x2="68405" y2="93147"/>
                        <a14:foregroundMark x1="25167" y1="87265" x2="5337" y2="57550"/>
                        <a14:foregroundMark x1="5337" y1="57550" x2="16252" y2="81019"/>
                        <a14:foregroundMark x1="9824" y1="38205" x2="6549" y2="45664"/>
                        <a14:foregroundMark x1="3760" y1="38569" x2="8005" y2="43238"/>
                        <a14:foregroundMark x1="26986" y1="22620" x2="27956" y2="19588"/>
                        <a14:foregroundMark x1="53851" y1="14979" x2="55670" y2="11947"/>
                        <a14:foregroundMark x1="60522" y1="14554" x2="62341" y2="16192"/>
                        <a14:foregroundMark x1="50394" y1="15585" x2="46756" y2="12310"/>
                        <a14:foregroundMark x1="26743" y1="22620" x2="16252" y2="34142"/>
                        <a14:foregroundMark x1="14857" y1="44027" x2="13645" y2="49727"/>
                        <a14:foregroundMark x1="14069" y1="50273" x2="17890" y2="66646"/>
                        <a14:foregroundMark x1="17890" y1="66646" x2="25955" y2="78169"/>
                        <a14:foregroundMark x1="25955" y1="78169" x2="40085" y2="85628"/>
                        <a14:foregroundMark x1="40327" y1="85628" x2="54457" y2="86659"/>
                        <a14:foregroundMark x1="55428" y1="86477" x2="71013" y2="81019"/>
                        <a14:foregroundMark x1="71013" y1="80594" x2="80716" y2="70103"/>
                        <a14:foregroundMark x1="80716" y1="69679" x2="86780" y2="53123"/>
                        <a14:foregroundMark x1="13220" y1="51910" x2="16677" y2="65676"/>
                        <a14:foregroundMark x1="75440" y1="7277" x2="85324" y2="15767"/>
                      </a14:backgroundRemoval>
                    </a14:imgEffect>
                  </a14:imgLayer>
                </a14:imgProps>
              </a:ext>
              <a:ext uri="{28A0092B-C50C-407E-A947-70E740481C1C}">
                <a14:useLocalDpi xmlns:a14="http://schemas.microsoft.com/office/drawing/2010/main" val="0"/>
              </a:ext>
            </a:extLst>
          </a:blip>
          <a:stretch>
            <a:fillRect/>
          </a:stretch>
        </p:blipFill>
        <p:spPr>
          <a:xfrm>
            <a:off x="1384012" y="116632"/>
            <a:ext cx="445140" cy="445140"/>
          </a:xfrm>
          <a:prstGeom prst="rect">
            <a:avLst/>
          </a:prstGeom>
        </p:spPr>
      </p:pic>
    </p:spTree>
    <p:extLst>
      <p:ext uri="{BB962C8B-B14F-4D97-AF65-F5344CB8AC3E}">
        <p14:creationId xmlns:p14="http://schemas.microsoft.com/office/powerpoint/2010/main" val="27832085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 y="428"/>
            <a:ext cx="12191239" cy="6857572"/>
          </a:xfrm>
          <a:prstGeom prst="rect">
            <a:avLst/>
          </a:prstGeom>
        </p:spPr>
      </p:pic>
      <p:grpSp>
        <p:nvGrpSpPr>
          <p:cNvPr id="4" name="组合 3"/>
          <p:cNvGrpSpPr/>
          <p:nvPr/>
        </p:nvGrpSpPr>
        <p:grpSpPr>
          <a:xfrm>
            <a:off x="-32389" y="6473921"/>
            <a:ext cx="12224389" cy="424896"/>
            <a:chOff x="-32389" y="6473921"/>
            <a:chExt cx="12224389" cy="424896"/>
          </a:xfrm>
        </p:grpSpPr>
        <p:pic>
          <p:nvPicPr>
            <p:cNvPr id="1026" name="Picture 2" descr="C:\Users\admin\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9" y="6473921"/>
              <a:ext cx="4904253" cy="4003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5"/>
            <a:stretch/>
          </p:blipFill>
          <p:spPr bwMode="auto">
            <a:xfrm>
              <a:off x="4862239" y="6483546"/>
              <a:ext cx="4677907" cy="400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4" r="41149"/>
            <a:stretch/>
          </p:blipFill>
          <p:spPr bwMode="auto">
            <a:xfrm>
              <a:off x="9532101" y="6498439"/>
              <a:ext cx="2659899" cy="400378"/>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矩形 27"/>
          <p:cNvSpPr/>
          <p:nvPr/>
        </p:nvSpPr>
        <p:spPr>
          <a:xfrm>
            <a:off x="3503713" y="135880"/>
            <a:ext cx="8700051"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sp>
        <p:nvSpPr>
          <p:cNvPr id="29" name="TextBox 5"/>
          <p:cNvSpPr txBox="1"/>
          <p:nvPr/>
        </p:nvSpPr>
        <p:spPr>
          <a:xfrm>
            <a:off x="3575720" y="44624"/>
            <a:ext cx="8616280" cy="646331"/>
          </a:xfrm>
          <a:prstGeom prst="rect">
            <a:avLst/>
          </a:prstGeom>
          <a:noFill/>
        </p:spPr>
        <p:txBody>
          <a:bodyPr wrap="square" rtlCol="0">
            <a:spAutoFit/>
          </a:bodyPr>
          <a:lstStyle/>
          <a:p>
            <a:r>
              <a:rPr lang="zh-CN" altLang="en-US" sz="3600" dirty="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rPr>
              <a:t>一</a:t>
            </a:r>
            <a:r>
              <a:rPr lang="zh-CN" alt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rPr>
              <a:t>、课题研究背景</a:t>
            </a:r>
            <a:endParaRPr lang="zh-CN" altLang="en-US" sz="3600" dirty="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endParaRPr>
          </a:p>
        </p:txBody>
      </p:sp>
      <p:sp>
        <p:nvSpPr>
          <p:cNvPr id="34" name="矩形 33"/>
          <p:cNvSpPr/>
          <p:nvPr/>
        </p:nvSpPr>
        <p:spPr>
          <a:xfrm>
            <a:off x="3287689" y="135880"/>
            <a:ext cx="140083"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pic>
        <p:nvPicPr>
          <p:cNvPr id="35" name="Picture 3" descr="E:\PPT\PPT中国风元素\梅花PNG免抠图素材\3299168202027027296.png"/>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34587" b="48570"/>
          <a:stretch/>
        </p:blipFill>
        <p:spPr bwMode="auto">
          <a:xfrm>
            <a:off x="-744760" y="-1496417"/>
            <a:ext cx="2967455" cy="23331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9496" y="836712"/>
            <a:ext cx="9937105" cy="4893647"/>
          </a:xfrm>
          <a:prstGeom prst="rect">
            <a:avLst/>
          </a:prstGeom>
          <a:noFill/>
        </p:spPr>
        <p:txBody>
          <a:bodyPr wrap="square" rtlCol="0">
            <a:spAutoFit/>
          </a:bodyPr>
          <a:lstStyle/>
          <a:p>
            <a:r>
              <a:rPr lang="zh-CN" altLang="en-US" sz="2400" b="1" dirty="0" smtClean="0">
                <a:latin typeface="方正北魏楷书简体" panose="03000509000000000000" pitchFamily="65" charset="-122"/>
                <a:ea typeface="方正北魏楷书简体" panose="03000509000000000000" pitchFamily="65" charset="-122"/>
              </a:rPr>
              <a:t>      （</a:t>
            </a:r>
            <a:r>
              <a:rPr lang="zh-CN" altLang="en-US" sz="2400" b="1" dirty="0">
                <a:latin typeface="方正北魏楷书简体" panose="03000509000000000000" pitchFamily="65" charset="-122"/>
                <a:ea typeface="方正北魏楷书简体" panose="03000509000000000000" pitchFamily="65" charset="-122"/>
              </a:rPr>
              <a:t>一）国内外交互式一体机应用研究现状</a:t>
            </a:r>
          </a:p>
          <a:p>
            <a:r>
              <a:rPr lang="zh-CN" altLang="en-US" sz="2400" b="1" dirty="0" smtClean="0">
                <a:latin typeface="方正北魏楷书简体" panose="03000509000000000000" pitchFamily="65" charset="-122"/>
                <a:ea typeface="方正北魏楷书简体" panose="03000509000000000000" pitchFamily="65" charset="-122"/>
              </a:rPr>
              <a:t>       文献</a:t>
            </a:r>
            <a:r>
              <a:rPr lang="zh-CN" altLang="en-US" sz="2400" b="1" dirty="0">
                <a:latin typeface="方正北魏楷书简体" panose="03000509000000000000" pitchFamily="65" charset="-122"/>
                <a:ea typeface="方正北魏楷书简体" panose="03000509000000000000" pitchFamily="65" charset="-122"/>
              </a:rPr>
              <a:t>研究可以发现，交互式一体机在影响教师课堂教学行为方面，教师使用交互式一体机要经历三个阶段（</a:t>
            </a:r>
            <a:r>
              <a:rPr lang="en-US" altLang="zh-CN" sz="2400" b="1" dirty="0">
                <a:latin typeface="方正北魏楷书简体" panose="03000509000000000000" pitchFamily="65" charset="-122"/>
                <a:ea typeface="方正北魏楷书简体" panose="03000509000000000000" pitchFamily="65" charset="-122"/>
              </a:rPr>
              <a:t>1</a:t>
            </a:r>
            <a:r>
              <a:rPr lang="zh-CN" altLang="en-US" sz="2400" b="1" dirty="0">
                <a:latin typeface="方正北魏楷书简体" panose="03000509000000000000" pitchFamily="65" charset="-122"/>
                <a:ea typeface="方正北魏楷书简体" panose="03000509000000000000" pitchFamily="65" charset="-122"/>
              </a:rPr>
              <a:t>）教学的辅助工具阶段：这个阶段教师虽然使用交互式一体机，但仅仅是用于展示，把它作为课程的一种视觉上的辅助作用，而没有作为学生概念发展的整合性策略。在这个阶段，教师是教室中的焦点，采用传统的教学方法，学生除了回答老师的问题，或者遵循传统的任务，很少对课堂贡献什么。（</a:t>
            </a:r>
            <a:r>
              <a:rPr lang="en-US" altLang="zh-CN" sz="2400" b="1" dirty="0">
                <a:latin typeface="方正北魏楷书简体" panose="03000509000000000000" pitchFamily="65" charset="-122"/>
                <a:ea typeface="方正北魏楷书简体" panose="03000509000000000000" pitchFamily="65" charset="-122"/>
              </a:rPr>
              <a:t>2</a:t>
            </a:r>
            <a:r>
              <a:rPr lang="zh-CN" altLang="en-US" sz="2400" b="1" dirty="0">
                <a:latin typeface="方正北魏楷书简体" panose="03000509000000000000" pitchFamily="65" charset="-122"/>
                <a:ea typeface="方正北魏楷书简体" panose="03000509000000000000" pitchFamily="65" charset="-122"/>
              </a:rPr>
              <a:t>）交互阶段：这个阶段的教师已经将交互式一体机作为课程的整合元素，通过语言的、视觉的以及美学的刺激，给学生提供挑战，促进他们的思维。交互式一体机成为学生注意的焦点，同时它往往用于展示、发展和测试那些分立的概念。（</a:t>
            </a:r>
            <a:r>
              <a:rPr lang="en-US" altLang="zh-CN" sz="2400" b="1" dirty="0">
                <a:latin typeface="方正北魏楷书简体" panose="03000509000000000000" pitchFamily="65" charset="-122"/>
                <a:ea typeface="方正北魏楷书简体" panose="03000509000000000000" pitchFamily="65" charset="-122"/>
              </a:rPr>
              <a:t>3</a:t>
            </a:r>
            <a:r>
              <a:rPr lang="zh-CN" altLang="en-US" sz="2400" b="1" dirty="0">
                <a:latin typeface="方正北魏楷书简体" panose="03000509000000000000" pitchFamily="65" charset="-122"/>
                <a:ea typeface="方正北魏楷书简体" panose="03000509000000000000" pitchFamily="65" charset="-122"/>
              </a:rPr>
              <a:t>）增强交互阶段：这个阶段教师可以很好地使用技术，提供各种机会使得学生以个体、同伴或者小组的方式对交互式一体机上提供的刺激做出响应</a:t>
            </a:r>
            <a:r>
              <a:rPr lang="zh-CN" altLang="en-US" sz="2400" b="1" dirty="0" smtClean="0">
                <a:latin typeface="方正北魏楷书简体" panose="03000509000000000000" pitchFamily="65" charset="-122"/>
                <a:ea typeface="方正北魏楷书简体" panose="03000509000000000000" pitchFamily="65" charset="-122"/>
              </a:rPr>
              <a:t>。</a:t>
            </a:r>
            <a:endParaRPr lang="zh-CN" altLang="en-US" sz="2400" b="1" dirty="0">
              <a:latin typeface="方正北魏楷书简体" panose="03000509000000000000" pitchFamily="65" charset="-122"/>
              <a:ea typeface="方正北魏楷书简体" panose="03000509000000000000" pitchFamily="65" charset="-122"/>
            </a:endParaRPr>
          </a:p>
        </p:txBody>
      </p:sp>
    </p:spTree>
    <p:extLst>
      <p:ext uri="{BB962C8B-B14F-4D97-AF65-F5344CB8AC3E}">
        <p14:creationId xmlns:p14="http://schemas.microsoft.com/office/powerpoint/2010/main" val="40712314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 y="428"/>
            <a:ext cx="12191239" cy="6857572"/>
          </a:xfrm>
          <a:prstGeom prst="rect">
            <a:avLst/>
          </a:prstGeom>
        </p:spPr>
      </p:pic>
      <p:grpSp>
        <p:nvGrpSpPr>
          <p:cNvPr id="4" name="组合 3"/>
          <p:cNvGrpSpPr/>
          <p:nvPr/>
        </p:nvGrpSpPr>
        <p:grpSpPr>
          <a:xfrm>
            <a:off x="-32389" y="6473921"/>
            <a:ext cx="12224389" cy="424896"/>
            <a:chOff x="-32389" y="6473921"/>
            <a:chExt cx="12224389" cy="424896"/>
          </a:xfrm>
        </p:grpSpPr>
        <p:pic>
          <p:nvPicPr>
            <p:cNvPr id="1026" name="Picture 2" descr="C:\Users\admin\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9" y="6473921"/>
              <a:ext cx="4904253" cy="4003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5"/>
            <a:stretch/>
          </p:blipFill>
          <p:spPr bwMode="auto">
            <a:xfrm>
              <a:off x="4862239" y="6483546"/>
              <a:ext cx="4677907" cy="400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4" r="41149"/>
            <a:stretch/>
          </p:blipFill>
          <p:spPr bwMode="auto">
            <a:xfrm>
              <a:off x="9532101" y="6498439"/>
              <a:ext cx="2659899" cy="400378"/>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矩形 27"/>
          <p:cNvSpPr/>
          <p:nvPr/>
        </p:nvSpPr>
        <p:spPr>
          <a:xfrm>
            <a:off x="3503713" y="135880"/>
            <a:ext cx="8700051"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sp>
        <p:nvSpPr>
          <p:cNvPr id="29" name="TextBox 5"/>
          <p:cNvSpPr txBox="1"/>
          <p:nvPr/>
        </p:nvSpPr>
        <p:spPr>
          <a:xfrm>
            <a:off x="3575720" y="44624"/>
            <a:ext cx="8616280" cy="646331"/>
          </a:xfrm>
          <a:prstGeom prst="rect">
            <a:avLst/>
          </a:prstGeom>
          <a:noFill/>
        </p:spPr>
        <p:txBody>
          <a:bodyPr wrap="square" rtlCol="0">
            <a:spAutoFit/>
          </a:bodyPr>
          <a:lstStyle/>
          <a:p>
            <a:r>
              <a:rPr lang="zh-CN" altLang="en-US" sz="3600" dirty="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rPr>
              <a:t>一</a:t>
            </a:r>
            <a:r>
              <a:rPr lang="zh-CN" alt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rPr>
              <a:t>、课题研究背景</a:t>
            </a:r>
            <a:endParaRPr lang="zh-CN" altLang="en-US" sz="3600" dirty="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endParaRPr>
          </a:p>
        </p:txBody>
      </p:sp>
      <p:sp>
        <p:nvSpPr>
          <p:cNvPr id="34" name="矩形 33"/>
          <p:cNvSpPr/>
          <p:nvPr/>
        </p:nvSpPr>
        <p:spPr>
          <a:xfrm>
            <a:off x="3287689" y="135880"/>
            <a:ext cx="140083"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pic>
        <p:nvPicPr>
          <p:cNvPr id="35" name="Picture 3" descr="E:\PPT\PPT中国风元素\梅花PNG免抠图素材\3299168202027027296.png"/>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34587" b="48570"/>
          <a:stretch/>
        </p:blipFill>
        <p:spPr bwMode="auto">
          <a:xfrm>
            <a:off x="-744760" y="-1496417"/>
            <a:ext cx="2967455" cy="23331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9496" y="948784"/>
            <a:ext cx="9937105" cy="3416320"/>
          </a:xfrm>
          <a:prstGeom prst="rect">
            <a:avLst/>
          </a:prstGeom>
          <a:noFill/>
        </p:spPr>
        <p:txBody>
          <a:bodyPr wrap="square" rtlCol="0">
            <a:spAutoFit/>
          </a:bodyPr>
          <a:lstStyle/>
          <a:p>
            <a:r>
              <a:rPr lang="zh-CN" altLang="en-US" sz="2400" b="1" dirty="0">
                <a:latin typeface="方正北魏楷书简体" panose="03000509000000000000" pitchFamily="65" charset="-122"/>
                <a:ea typeface="方正北魏楷书简体" panose="03000509000000000000" pitchFamily="65" charset="-122"/>
              </a:rPr>
              <a:t>      （二）研究的价值</a:t>
            </a:r>
          </a:p>
          <a:p>
            <a:r>
              <a:rPr lang="zh-CN" altLang="en-US" sz="2400" b="1" dirty="0" smtClean="0">
                <a:latin typeface="方正北魏楷书简体" panose="03000509000000000000" pitchFamily="65" charset="-122"/>
                <a:ea typeface="方正北魏楷书简体" panose="03000509000000000000" pitchFamily="65" charset="-122"/>
              </a:rPr>
              <a:t>       上述</a:t>
            </a:r>
            <a:r>
              <a:rPr lang="zh-CN" altLang="en-US" sz="2400" b="1" dirty="0">
                <a:latin typeface="方正北魏楷书简体" panose="03000509000000000000" pitchFamily="65" charset="-122"/>
                <a:ea typeface="方正北魏楷书简体" panose="03000509000000000000" pitchFamily="65" charset="-122"/>
              </a:rPr>
              <a:t>研究虽然为我国推广应用交互式一体机奠定了基础，但对于如何在各个学科中有效运用交互式一体机技术，仍需要进行长期深入的教学实践以及全面系统的理论研究</a:t>
            </a:r>
            <a:r>
              <a:rPr lang="zh-CN" altLang="en-US" sz="2400" b="1" dirty="0" smtClean="0">
                <a:latin typeface="方正北魏楷书简体" panose="03000509000000000000" pitchFamily="65" charset="-122"/>
                <a:ea typeface="方正北魏楷书简体" panose="03000509000000000000" pitchFamily="65" charset="-122"/>
              </a:rPr>
              <a:t>。</a:t>
            </a:r>
            <a:endParaRPr lang="zh-CN" altLang="en-US" sz="2400" b="1" dirty="0">
              <a:latin typeface="方正北魏楷书简体" panose="03000509000000000000" pitchFamily="65" charset="-122"/>
              <a:ea typeface="方正北魏楷书简体" panose="03000509000000000000" pitchFamily="65" charset="-122"/>
            </a:endParaRPr>
          </a:p>
          <a:p>
            <a:r>
              <a:rPr lang="zh-CN" altLang="en-US" sz="2400" b="1" dirty="0" smtClean="0">
                <a:latin typeface="方正北魏楷书简体" panose="03000509000000000000" pitchFamily="65" charset="-122"/>
                <a:ea typeface="方正北魏楷书简体" panose="03000509000000000000" pitchFamily="65" charset="-122"/>
              </a:rPr>
              <a:t>       因此</a:t>
            </a:r>
            <a:r>
              <a:rPr lang="zh-CN" altLang="en-US" sz="2400" b="1" dirty="0">
                <a:latin typeface="方正北魏楷书简体" panose="03000509000000000000" pitchFamily="65" charset="-122"/>
                <a:ea typeface="方正北魏楷书简体" panose="03000509000000000000" pitchFamily="65" charset="-122"/>
              </a:rPr>
              <a:t>我们认为通过基于交互式一体机的小学课堂教学转型研究可以弥补目前国内外研究的缺陷，可以为正在和准备将交互式一体机技术引入课堂教学的学校，在充分发挥新技术的教育优势，突破传统教学模式进行课堂教学转型，满足教育需求、提高教学质量等方面提供理论依据、实践指导和资源共享。</a:t>
            </a:r>
          </a:p>
        </p:txBody>
      </p:sp>
    </p:spTree>
    <p:extLst>
      <p:ext uri="{BB962C8B-B14F-4D97-AF65-F5344CB8AC3E}">
        <p14:creationId xmlns:p14="http://schemas.microsoft.com/office/powerpoint/2010/main" val="41032606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 y="428"/>
            <a:ext cx="12191239" cy="6857572"/>
          </a:xfrm>
          <a:prstGeom prst="rect">
            <a:avLst/>
          </a:prstGeom>
        </p:spPr>
      </p:pic>
      <p:grpSp>
        <p:nvGrpSpPr>
          <p:cNvPr id="4" name="组合 3"/>
          <p:cNvGrpSpPr/>
          <p:nvPr/>
        </p:nvGrpSpPr>
        <p:grpSpPr>
          <a:xfrm>
            <a:off x="-32389" y="6473921"/>
            <a:ext cx="12224389" cy="424896"/>
            <a:chOff x="-32389" y="6473921"/>
            <a:chExt cx="12224389" cy="424896"/>
          </a:xfrm>
        </p:grpSpPr>
        <p:pic>
          <p:nvPicPr>
            <p:cNvPr id="1026" name="Picture 2" descr="C:\Users\admin\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9" y="6473921"/>
              <a:ext cx="4904253" cy="4003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5"/>
            <a:stretch/>
          </p:blipFill>
          <p:spPr bwMode="auto">
            <a:xfrm>
              <a:off x="4862239" y="6483546"/>
              <a:ext cx="4677907" cy="400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4" r="41149"/>
            <a:stretch/>
          </p:blipFill>
          <p:spPr bwMode="auto">
            <a:xfrm>
              <a:off x="9532101" y="6498439"/>
              <a:ext cx="2659899" cy="400378"/>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矩形 27"/>
          <p:cNvSpPr/>
          <p:nvPr/>
        </p:nvSpPr>
        <p:spPr>
          <a:xfrm>
            <a:off x="3503713" y="135880"/>
            <a:ext cx="8700051"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sp>
        <p:nvSpPr>
          <p:cNvPr id="29" name="TextBox 5"/>
          <p:cNvSpPr txBox="1"/>
          <p:nvPr/>
        </p:nvSpPr>
        <p:spPr>
          <a:xfrm>
            <a:off x="3575720" y="44624"/>
            <a:ext cx="8616280" cy="646331"/>
          </a:xfrm>
          <a:prstGeom prst="rect">
            <a:avLst/>
          </a:prstGeom>
          <a:noFill/>
        </p:spPr>
        <p:txBody>
          <a:bodyPr wrap="square" rtlCol="0">
            <a:spAutoFit/>
          </a:bodyPr>
          <a:lstStyle/>
          <a:p>
            <a:r>
              <a:rPr lang="zh-CN" altLang="en-US" sz="3600" dirty="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rPr>
              <a:t>二、基本概念的定义与界定</a:t>
            </a:r>
          </a:p>
        </p:txBody>
      </p:sp>
      <p:sp>
        <p:nvSpPr>
          <p:cNvPr id="34" name="矩形 33"/>
          <p:cNvSpPr/>
          <p:nvPr/>
        </p:nvSpPr>
        <p:spPr>
          <a:xfrm>
            <a:off x="3287689" y="135880"/>
            <a:ext cx="140083"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pic>
        <p:nvPicPr>
          <p:cNvPr id="35" name="Picture 3" descr="E:\PPT\PPT中国风元素\梅花PNG免抠图素材\3299168202027027296.png"/>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34587" b="48570"/>
          <a:stretch/>
        </p:blipFill>
        <p:spPr bwMode="auto">
          <a:xfrm>
            <a:off x="-744760" y="-1496417"/>
            <a:ext cx="2967455" cy="23331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9496" y="1102092"/>
            <a:ext cx="9937105" cy="3046988"/>
          </a:xfrm>
          <a:prstGeom prst="rect">
            <a:avLst/>
          </a:prstGeom>
          <a:noFill/>
        </p:spPr>
        <p:txBody>
          <a:bodyPr wrap="square" rtlCol="0">
            <a:spAutoFit/>
          </a:bodyPr>
          <a:lstStyle/>
          <a:p>
            <a:r>
              <a:rPr lang="zh-CN" altLang="en-US" sz="2400" b="1" dirty="0" smtClean="0">
                <a:latin typeface="方正北魏楷书简体" panose="03000509000000000000" pitchFamily="65" charset="-122"/>
                <a:ea typeface="方正北魏楷书简体" panose="03000509000000000000" pitchFamily="65" charset="-122"/>
              </a:rPr>
              <a:t>       </a:t>
            </a:r>
            <a:r>
              <a:rPr lang="en-US" altLang="zh-CN" sz="2400" b="1" dirty="0" smtClean="0">
                <a:latin typeface="方正北魏楷书简体" panose="03000509000000000000" pitchFamily="65" charset="-122"/>
                <a:ea typeface="方正北魏楷书简体" panose="03000509000000000000" pitchFamily="65" charset="-122"/>
              </a:rPr>
              <a:t>1</a:t>
            </a:r>
            <a:r>
              <a:rPr lang="zh-CN" altLang="en-US" sz="2400" b="1" dirty="0" smtClean="0">
                <a:latin typeface="方正北魏楷书简体" panose="03000509000000000000" pitchFamily="65" charset="-122"/>
                <a:ea typeface="方正北魏楷书简体" panose="03000509000000000000" pitchFamily="65" charset="-122"/>
              </a:rPr>
              <a:t>、交互式</a:t>
            </a:r>
            <a:r>
              <a:rPr lang="zh-CN" altLang="en-US" sz="2400" b="1" dirty="0">
                <a:latin typeface="方正北魏楷书简体" panose="03000509000000000000" pitchFamily="65" charset="-122"/>
                <a:ea typeface="方正北魏楷书简体" panose="03000509000000000000" pitchFamily="65" charset="-122"/>
              </a:rPr>
              <a:t>一体机：</a:t>
            </a:r>
          </a:p>
          <a:p>
            <a:r>
              <a:rPr lang="zh-CN" altLang="en-US" sz="2400" b="1" dirty="0" smtClean="0">
                <a:latin typeface="方正北魏楷书简体" panose="03000509000000000000" pitchFamily="65" charset="-122"/>
                <a:ea typeface="方正北魏楷书简体" panose="03000509000000000000" pitchFamily="65" charset="-122"/>
              </a:rPr>
              <a:t>       交互式</a:t>
            </a:r>
            <a:r>
              <a:rPr lang="zh-CN" altLang="en-US" sz="2400" b="1" dirty="0">
                <a:latin typeface="方正北魏楷书简体" panose="03000509000000000000" pitchFamily="65" charset="-122"/>
                <a:ea typeface="方正北魏楷书简体" panose="03000509000000000000" pitchFamily="65" charset="-122"/>
              </a:rPr>
              <a:t>一体机是指以电子感应屏板或高清液晶屏为显示和操作平台，具备手写识别、触摸操作、同步交互、屏幕录像、多媒体播放等功能，融合高清显示、人机交互、多媒体信息处理和网络传输等多项技术的新型多媒体互动教学终端，从显示方式来区分，可以分为白板一体机和液晶一体机。它能方便广大教师轻松自如地开展多媒体教学，丰富教学手段，拓展教学表现形式，让常态课堂教学动感起来，激发学生学习兴趣与互动参与，提升课堂教学的质量与效率。</a:t>
            </a:r>
          </a:p>
        </p:txBody>
      </p:sp>
    </p:spTree>
    <p:extLst>
      <p:ext uri="{BB962C8B-B14F-4D97-AF65-F5344CB8AC3E}">
        <p14:creationId xmlns:p14="http://schemas.microsoft.com/office/powerpoint/2010/main" val="26776884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 y="428"/>
            <a:ext cx="12191239" cy="6857572"/>
          </a:xfrm>
          <a:prstGeom prst="rect">
            <a:avLst/>
          </a:prstGeom>
        </p:spPr>
      </p:pic>
      <p:grpSp>
        <p:nvGrpSpPr>
          <p:cNvPr id="4" name="组合 3"/>
          <p:cNvGrpSpPr/>
          <p:nvPr/>
        </p:nvGrpSpPr>
        <p:grpSpPr>
          <a:xfrm>
            <a:off x="-32389" y="6473921"/>
            <a:ext cx="12224389" cy="424896"/>
            <a:chOff x="-32389" y="6473921"/>
            <a:chExt cx="12224389" cy="424896"/>
          </a:xfrm>
        </p:grpSpPr>
        <p:pic>
          <p:nvPicPr>
            <p:cNvPr id="1026" name="Picture 2" descr="C:\Users\admin\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9" y="6473921"/>
              <a:ext cx="4904253" cy="4003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5"/>
            <a:stretch/>
          </p:blipFill>
          <p:spPr bwMode="auto">
            <a:xfrm>
              <a:off x="4862239" y="6483546"/>
              <a:ext cx="4677907" cy="400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4" r="41149"/>
            <a:stretch/>
          </p:blipFill>
          <p:spPr bwMode="auto">
            <a:xfrm>
              <a:off x="9532101" y="6498439"/>
              <a:ext cx="2659899" cy="400378"/>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矩形 27"/>
          <p:cNvSpPr/>
          <p:nvPr/>
        </p:nvSpPr>
        <p:spPr>
          <a:xfrm>
            <a:off x="3503713" y="135880"/>
            <a:ext cx="8700051"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sp>
        <p:nvSpPr>
          <p:cNvPr id="29" name="TextBox 5"/>
          <p:cNvSpPr txBox="1"/>
          <p:nvPr/>
        </p:nvSpPr>
        <p:spPr>
          <a:xfrm>
            <a:off x="3575720" y="44624"/>
            <a:ext cx="8616280" cy="646331"/>
          </a:xfrm>
          <a:prstGeom prst="rect">
            <a:avLst/>
          </a:prstGeom>
          <a:noFill/>
        </p:spPr>
        <p:txBody>
          <a:bodyPr wrap="square" rtlCol="0">
            <a:spAutoFit/>
          </a:bodyPr>
          <a:lstStyle/>
          <a:p>
            <a:r>
              <a:rPr lang="zh-CN" altLang="en-US" sz="3600" dirty="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rPr>
              <a:t>二、基本概念的定义与界定</a:t>
            </a:r>
          </a:p>
        </p:txBody>
      </p:sp>
      <p:sp>
        <p:nvSpPr>
          <p:cNvPr id="34" name="矩形 33"/>
          <p:cNvSpPr/>
          <p:nvPr/>
        </p:nvSpPr>
        <p:spPr>
          <a:xfrm>
            <a:off x="3287689" y="135880"/>
            <a:ext cx="140083"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pic>
        <p:nvPicPr>
          <p:cNvPr id="35" name="Picture 3" descr="E:\PPT\PPT中国风元素\梅花PNG免抠图素材\3299168202027027296.png"/>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34587" b="48570"/>
          <a:stretch/>
        </p:blipFill>
        <p:spPr bwMode="auto">
          <a:xfrm>
            <a:off x="-744760" y="-1496417"/>
            <a:ext cx="2967455" cy="23331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9496" y="1183392"/>
            <a:ext cx="9937105" cy="2677656"/>
          </a:xfrm>
          <a:prstGeom prst="rect">
            <a:avLst/>
          </a:prstGeom>
          <a:noFill/>
        </p:spPr>
        <p:txBody>
          <a:bodyPr wrap="square" rtlCol="0">
            <a:spAutoFit/>
          </a:bodyPr>
          <a:lstStyle/>
          <a:p>
            <a:r>
              <a:rPr lang="zh-CN" altLang="en-US" sz="2400" b="1" dirty="0" smtClean="0">
                <a:latin typeface="方正北魏楷书简体" panose="03000509000000000000" pitchFamily="65" charset="-122"/>
                <a:ea typeface="方正北魏楷书简体" panose="03000509000000000000" pitchFamily="65" charset="-122"/>
              </a:rPr>
              <a:t>       </a:t>
            </a:r>
            <a:r>
              <a:rPr lang="en-US" altLang="zh-CN" sz="2400" b="1" dirty="0" smtClean="0">
                <a:latin typeface="方正北魏楷书简体" panose="03000509000000000000" pitchFamily="65" charset="-122"/>
                <a:ea typeface="方正北魏楷书简体" panose="03000509000000000000" pitchFamily="65" charset="-122"/>
              </a:rPr>
              <a:t>2</a:t>
            </a:r>
            <a:r>
              <a:rPr lang="zh-CN" altLang="en-US" sz="2400" b="1" dirty="0" smtClean="0">
                <a:latin typeface="方正北魏楷书简体" panose="03000509000000000000" pitchFamily="65" charset="-122"/>
                <a:ea typeface="方正北魏楷书简体" panose="03000509000000000000" pitchFamily="65" charset="-122"/>
              </a:rPr>
              <a:t>、课堂</a:t>
            </a:r>
            <a:r>
              <a:rPr lang="zh-CN" altLang="en-US" sz="2400" b="1" dirty="0">
                <a:latin typeface="方正北魏楷书简体" panose="03000509000000000000" pitchFamily="65" charset="-122"/>
                <a:ea typeface="方正北魏楷书简体" panose="03000509000000000000" pitchFamily="65" charset="-122"/>
              </a:rPr>
              <a:t>教学转型：</a:t>
            </a:r>
          </a:p>
          <a:p>
            <a:r>
              <a:rPr lang="zh-CN" altLang="en-US" sz="2400" b="1" dirty="0" smtClean="0">
                <a:latin typeface="方正北魏楷书简体" panose="03000509000000000000" pitchFamily="65" charset="-122"/>
                <a:ea typeface="方正北魏楷书简体" panose="03000509000000000000" pitchFamily="65" charset="-122"/>
              </a:rPr>
              <a:t>       课堂</a:t>
            </a:r>
            <a:r>
              <a:rPr lang="zh-CN" altLang="en-US" sz="2400" b="1" dirty="0">
                <a:latin typeface="方正北魏楷书简体" panose="03000509000000000000" pitchFamily="65" charset="-122"/>
                <a:ea typeface="方正北魏楷书简体" panose="03000509000000000000" pitchFamily="65" charset="-122"/>
              </a:rPr>
              <a:t>教学转型是指以教师、教科书为中心向以学生为中心的转变</a:t>
            </a:r>
            <a:r>
              <a:rPr lang="en-US" altLang="zh-CN" sz="2400" b="1" dirty="0">
                <a:latin typeface="方正北魏楷书简体" panose="03000509000000000000" pitchFamily="65" charset="-122"/>
                <a:ea typeface="方正北魏楷书简体" panose="03000509000000000000" pitchFamily="65" charset="-122"/>
              </a:rPr>
              <a:t>——</a:t>
            </a:r>
            <a:r>
              <a:rPr lang="zh-CN" altLang="en-US" sz="2400" b="1" dirty="0">
                <a:latin typeface="方正北魏楷书简体" panose="03000509000000000000" pitchFamily="65" charset="-122"/>
                <a:ea typeface="方正北魏楷书简体" panose="03000509000000000000" pitchFamily="65" charset="-122"/>
              </a:rPr>
              <a:t>以学定教。具体来讲有以下转变：</a:t>
            </a:r>
            <a:r>
              <a:rPr lang="en-US" altLang="zh-CN" sz="2400" b="1" dirty="0">
                <a:latin typeface="方正北魏楷书简体" panose="03000509000000000000" pitchFamily="65" charset="-122"/>
                <a:ea typeface="方正北魏楷书简体" panose="03000509000000000000" pitchFamily="65" charset="-122"/>
              </a:rPr>
              <a:t>1</a:t>
            </a:r>
            <a:r>
              <a:rPr lang="zh-CN" altLang="en-US" sz="2400" b="1" dirty="0">
                <a:latin typeface="方正北魏楷书简体" panose="03000509000000000000" pitchFamily="65" charset="-122"/>
                <a:ea typeface="方正北魏楷书简体" panose="03000509000000000000" pitchFamily="65" charset="-122"/>
              </a:rPr>
              <a:t>、以学科体系为线索的课堂教学设计逻辑结构向着以学生为线索的逻辑结构发生转变。</a:t>
            </a:r>
            <a:r>
              <a:rPr lang="en-US" altLang="zh-CN" sz="2400" b="1" dirty="0">
                <a:latin typeface="方正北魏楷书简体" panose="03000509000000000000" pitchFamily="65" charset="-122"/>
                <a:ea typeface="方正北魏楷书简体" panose="03000509000000000000" pitchFamily="65" charset="-122"/>
              </a:rPr>
              <a:t>2</a:t>
            </a:r>
            <a:r>
              <a:rPr lang="zh-CN" altLang="en-US" sz="2400" b="1" dirty="0">
                <a:latin typeface="方正北魏楷书简体" panose="03000509000000000000" pitchFamily="65" charset="-122"/>
                <a:ea typeface="方正北魏楷书简体" panose="03000509000000000000" pitchFamily="65" charset="-122"/>
              </a:rPr>
              <a:t>、教师教学的出发点和着力点开始从教师如何“教”转变为学生如何“学”。</a:t>
            </a:r>
            <a:r>
              <a:rPr lang="en-US" altLang="zh-CN" sz="2400" b="1" dirty="0">
                <a:latin typeface="方正北魏楷书简体" panose="03000509000000000000" pitchFamily="65" charset="-122"/>
                <a:ea typeface="方正北魏楷书简体" panose="03000509000000000000" pitchFamily="65" charset="-122"/>
              </a:rPr>
              <a:t>3</a:t>
            </a:r>
            <a:r>
              <a:rPr lang="zh-CN" altLang="en-US" sz="2400" b="1" dirty="0">
                <a:latin typeface="方正北魏楷书简体" panose="03000509000000000000" pitchFamily="65" charset="-122"/>
                <a:ea typeface="方正北魏楷书简体" panose="03000509000000000000" pitchFamily="65" charset="-122"/>
              </a:rPr>
              <a:t>、标准化的学生培养模式正向着注重因材施教、开发学生多元智能、为学生提供多样化的课程和个别化教学发生转变。</a:t>
            </a:r>
          </a:p>
        </p:txBody>
      </p:sp>
    </p:spTree>
    <p:extLst>
      <p:ext uri="{BB962C8B-B14F-4D97-AF65-F5344CB8AC3E}">
        <p14:creationId xmlns:p14="http://schemas.microsoft.com/office/powerpoint/2010/main" val="16549342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 y="428"/>
            <a:ext cx="12191239" cy="6857572"/>
          </a:xfrm>
          <a:prstGeom prst="rect">
            <a:avLst/>
          </a:prstGeom>
        </p:spPr>
      </p:pic>
      <p:grpSp>
        <p:nvGrpSpPr>
          <p:cNvPr id="4" name="组合 3"/>
          <p:cNvGrpSpPr/>
          <p:nvPr/>
        </p:nvGrpSpPr>
        <p:grpSpPr>
          <a:xfrm>
            <a:off x="-32389" y="6473921"/>
            <a:ext cx="12224389" cy="424896"/>
            <a:chOff x="-32389" y="6473921"/>
            <a:chExt cx="12224389" cy="424896"/>
          </a:xfrm>
        </p:grpSpPr>
        <p:pic>
          <p:nvPicPr>
            <p:cNvPr id="1026" name="Picture 2" descr="C:\Users\admin\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9" y="6473921"/>
              <a:ext cx="4904253" cy="4003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5"/>
            <a:stretch/>
          </p:blipFill>
          <p:spPr bwMode="auto">
            <a:xfrm>
              <a:off x="4862239" y="6483546"/>
              <a:ext cx="4677907" cy="400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4" r="41149"/>
            <a:stretch/>
          </p:blipFill>
          <p:spPr bwMode="auto">
            <a:xfrm>
              <a:off x="9532101" y="6498439"/>
              <a:ext cx="2659899" cy="400378"/>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矩形 27"/>
          <p:cNvSpPr/>
          <p:nvPr/>
        </p:nvSpPr>
        <p:spPr>
          <a:xfrm>
            <a:off x="3503713" y="135880"/>
            <a:ext cx="8700051"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sp>
        <p:nvSpPr>
          <p:cNvPr id="29" name="TextBox 5"/>
          <p:cNvSpPr txBox="1"/>
          <p:nvPr/>
        </p:nvSpPr>
        <p:spPr>
          <a:xfrm>
            <a:off x="3575720" y="44624"/>
            <a:ext cx="8616280" cy="646331"/>
          </a:xfrm>
          <a:prstGeom prst="rect">
            <a:avLst/>
          </a:prstGeom>
          <a:noFill/>
        </p:spPr>
        <p:txBody>
          <a:bodyPr wrap="square" rtlCol="0">
            <a:spAutoFit/>
          </a:bodyPr>
          <a:lstStyle/>
          <a:p>
            <a:r>
              <a:rPr lang="zh-CN" alt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rPr>
              <a:t>三、课题研究目标</a:t>
            </a:r>
            <a:endParaRPr lang="zh-CN" altLang="en-US" sz="3600" dirty="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endParaRPr>
          </a:p>
        </p:txBody>
      </p:sp>
      <p:sp>
        <p:nvSpPr>
          <p:cNvPr id="34" name="矩形 33"/>
          <p:cNvSpPr/>
          <p:nvPr/>
        </p:nvSpPr>
        <p:spPr>
          <a:xfrm>
            <a:off x="3287689" y="135880"/>
            <a:ext cx="140083"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pic>
        <p:nvPicPr>
          <p:cNvPr id="35" name="Picture 3" descr="E:\PPT\PPT中国风元素\梅花PNG免抠图素材\3299168202027027296.png"/>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34587" b="48570"/>
          <a:stretch/>
        </p:blipFill>
        <p:spPr bwMode="auto">
          <a:xfrm>
            <a:off x="-744760" y="-1496417"/>
            <a:ext cx="2967455" cy="23331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9496" y="1083508"/>
            <a:ext cx="9937105" cy="3785652"/>
          </a:xfrm>
          <a:prstGeom prst="rect">
            <a:avLst/>
          </a:prstGeom>
          <a:noFill/>
        </p:spPr>
        <p:txBody>
          <a:bodyPr wrap="square" rtlCol="0">
            <a:spAutoFit/>
          </a:bodyPr>
          <a:lstStyle/>
          <a:p>
            <a:r>
              <a:rPr lang="en-US" altLang="zh-CN" sz="2400" b="1" dirty="0" smtClean="0">
                <a:latin typeface="方正北魏楷书简体" panose="03000509000000000000" pitchFamily="65" charset="-122"/>
                <a:ea typeface="方正北魏楷书简体" panose="03000509000000000000" pitchFamily="65" charset="-122"/>
              </a:rPr>
              <a:t>       1</a:t>
            </a:r>
            <a:r>
              <a:rPr lang="zh-CN" altLang="en-US" sz="2400" b="1" dirty="0">
                <a:latin typeface="方正北魏楷书简体" panose="03000509000000000000" pitchFamily="65" charset="-122"/>
                <a:ea typeface="方正北魏楷书简体" panose="03000509000000000000" pitchFamily="65" charset="-122"/>
              </a:rPr>
              <a:t>、通过对交互式一体机功能的比较分析，形成便于各学科教学使用的共性策略。</a:t>
            </a:r>
          </a:p>
          <a:p>
            <a:r>
              <a:rPr lang="en-US" altLang="zh-CN" sz="2400" b="1" dirty="0" smtClean="0">
                <a:latin typeface="方正北魏楷书简体" panose="03000509000000000000" pitchFamily="65" charset="-122"/>
                <a:ea typeface="方正北魏楷书简体" panose="03000509000000000000" pitchFamily="65" charset="-122"/>
              </a:rPr>
              <a:t>       2</a:t>
            </a:r>
            <a:r>
              <a:rPr lang="zh-CN" altLang="en-US" sz="2400" b="1" dirty="0">
                <a:latin typeface="方正北魏楷书简体" panose="03000509000000000000" pitchFamily="65" charset="-122"/>
                <a:ea typeface="方正北魏楷书简体" panose="03000509000000000000" pitchFamily="65" charset="-122"/>
              </a:rPr>
              <a:t>、改革教学设计的流程，初步探索基于交互式一体机的课堂教学转型的方法、途径，重建交互式一体机环境下的新型课堂结构，形成各学科新的更有效的教学策略和教学模式。</a:t>
            </a:r>
          </a:p>
          <a:p>
            <a:r>
              <a:rPr lang="en-US" altLang="zh-CN" sz="2400" b="1" dirty="0" smtClean="0">
                <a:latin typeface="方正北魏楷书简体" panose="03000509000000000000" pitchFamily="65" charset="-122"/>
                <a:ea typeface="方正北魏楷书简体" panose="03000509000000000000" pitchFamily="65" charset="-122"/>
              </a:rPr>
              <a:t>       3</a:t>
            </a:r>
            <a:r>
              <a:rPr lang="zh-CN" altLang="en-US" sz="2400" b="1" dirty="0">
                <a:latin typeface="方正北魏楷书简体" panose="03000509000000000000" pitchFamily="65" charset="-122"/>
                <a:ea typeface="方正北魏楷书简体" panose="03000509000000000000" pitchFamily="65" charset="-122"/>
              </a:rPr>
              <a:t>、初步尝试构建基于交互式一体机的课堂教学评价体系，同时开发积累不同学科的交互式一体机教学资源。</a:t>
            </a:r>
          </a:p>
          <a:p>
            <a:r>
              <a:rPr lang="en-US" altLang="zh-CN" sz="2400" b="1" dirty="0" smtClean="0">
                <a:latin typeface="方正北魏楷书简体" panose="03000509000000000000" pitchFamily="65" charset="-122"/>
                <a:ea typeface="方正北魏楷书简体" panose="03000509000000000000" pitchFamily="65" charset="-122"/>
              </a:rPr>
              <a:t>       4</a:t>
            </a:r>
            <a:r>
              <a:rPr lang="zh-CN" altLang="en-US" sz="2400" b="1" dirty="0">
                <a:latin typeface="方正北魏楷书简体" panose="03000509000000000000" pitchFamily="65" charset="-122"/>
                <a:ea typeface="方正北魏楷书简体" panose="03000509000000000000" pitchFamily="65" charset="-122"/>
              </a:rPr>
              <a:t>、转变教师的教学理念与行为，让教师拥有交往互动的教学理念，成为反思型及创新型教师。</a:t>
            </a:r>
          </a:p>
          <a:p>
            <a:r>
              <a:rPr lang="en-US" altLang="zh-CN" sz="2400" b="1" dirty="0" smtClean="0">
                <a:latin typeface="方正北魏楷书简体" panose="03000509000000000000" pitchFamily="65" charset="-122"/>
                <a:ea typeface="方正北魏楷书简体" panose="03000509000000000000" pitchFamily="65" charset="-122"/>
              </a:rPr>
              <a:t>       5</a:t>
            </a:r>
            <a:r>
              <a:rPr lang="zh-CN" altLang="en-US" sz="2400" b="1" dirty="0">
                <a:latin typeface="方正北魏楷书简体" panose="03000509000000000000" pitchFamily="65" charset="-122"/>
                <a:ea typeface="方正北魏楷书简体" panose="03000509000000000000" pitchFamily="65" charset="-122"/>
              </a:rPr>
              <a:t>、促进学生在交互式一体机环境下学习效率和质量得到提升。</a:t>
            </a:r>
          </a:p>
        </p:txBody>
      </p:sp>
    </p:spTree>
    <p:extLst>
      <p:ext uri="{BB962C8B-B14F-4D97-AF65-F5344CB8AC3E}">
        <p14:creationId xmlns:p14="http://schemas.microsoft.com/office/powerpoint/2010/main" val="32966298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 y="428"/>
            <a:ext cx="12191239" cy="6857572"/>
          </a:xfrm>
          <a:prstGeom prst="rect">
            <a:avLst/>
          </a:prstGeom>
        </p:spPr>
      </p:pic>
      <p:grpSp>
        <p:nvGrpSpPr>
          <p:cNvPr id="4" name="组合 3"/>
          <p:cNvGrpSpPr/>
          <p:nvPr/>
        </p:nvGrpSpPr>
        <p:grpSpPr>
          <a:xfrm>
            <a:off x="-32389" y="6473921"/>
            <a:ext cx="12224389" cy="424896"/>
            <a:chOff x="-32389" y="6473921"/>
            <a:chExt cx="12224389" cy="424896"/>
          </a:xfrm>
        </p:grpSpPr>
        <p:pic>
          <p:nvPicPr>
            <p:cNvPr id="1026" name="Picture 2" descr="C:\Users\admin\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9" y="6473921"/>
              <a:ext cx="4904253" cy="4003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5"/>
            <a:stretch/>
          </p:blipFill>
          <p:spPr bwMode="auto">
            <a:xfrm>
              <a:off x="4862239" y="6483546"/>
              <a:ext cx="4677907" cy="400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4" r="41149"/>
            <a:stretch/>
          </p:blipFill>
          <p:spPr bwMode="auto">
            <a:xfrm>
              <a:off x="9532101" y="6498439"/>
              <a:ext cx="2659899" cy="400378"/>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矩形 27"/>
          <p:cNvSpPr/>
          <p:nvPr/>
        </p:nvSpPr>
        <p:spPr>
          <a:xfrm>
            <a:off x="3503713" y="135880"/>
            <a:ext cx="8700051"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sp>
        <p:nvSpPr>
          <p:cNvPr id="29" name="TextBox 5"/>
          <p:cNvSpPr txBox="1"/>
          <p:nvPr/>
        </p:nvSpPr>
        <p:spPr>
          <a:xfrm>
            <a:off x="3575720" y="44624"/>
            <a:ext cx="8616280" cy="646331"/>
          </a:xfrm>
          <a:prstGeom prst="rect">
            <a:avLst/>
          </a:prstGeom>
          <a:noFill/>
        </p:spPr>
        <p:txBody>
          <a:bodyPr wrap="square" rtlCol="0">
            <a:spAutoFit/>
          </a:bodyPr>
          <a:lstStyle/>
          <a:p>
            <a:r>
              <a:rPr lang="zh-CN" alt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rPr>
              <a:t>四、课题研究内容</a:t>
            </a:r>
            <a:endParaRPr lang="zh-CN" altLang="en-US" sz="3600" dirty="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endParaRPr>
          </a:p>
        </p:txBody>
      </p:sp>
      <p:sp>
        <p:nvSpPr>
          <p:cNvPr id="34" name="矩形 33"/>
          <p:cNvSpPr/>
          <p:nvPr/>
        </p:nvSpPr>
        <p:spPr>
          <a:xfrm>
            <a:off x="3287689" y="135880"/>
            <a:ext cx="140083"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pic>
        <p:nvPicPr>
          <p:cNvPr id="35" name="Picture 3" descr="E:\PPT\PPT中国风元素\梅花PNG免抠图素材\3299168202027027296.png"/>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34587" b="48570"/>
          <a:stretch/>
        </p:blipFill>
        <p:spPr bwMode="auto">
          <a:xfrm>
            <a:off x="-744760" y="-1496417"/>
            <a:ext cx="2967455" cy="23331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9496" y="1083508"/>
            <a:ext cx="9937105" cy="4524315"/>
          </a:xfrm>
          <a:prstGeom prst="rect">
            <a:avLst/>
          </a:prstGeom>
          <a:noFill/>
        </p:spPr>
        <p:txBody>
          <a:bodyPr wrap="square" rtlCol="0">
            <a:spAutoFit/>
          </a:bodyPr>
          <a:lstStyle/>
          <a:p>
            <a:r>
              <a:rPr lang="en-US" altLang="zh-CN" sz="2400" b="1" dirty="0" smtClean="0">
                <a:latin typeface="方正北魏楷书简体" panose="03000509000000000000" pitchFamily="65" charset="-122"/>
                <a:ea typeface="方正北魏楷书简体" panose="03000509000000000000" pitchFamily="65" charset="-122"/>
              </a:rPr>
              <a:t>       1</a:t>
            </a:r>
            <a:r>
              <a:rPr lang="zh-CN" altLang="en-US" sz="2400" b="1" dirty="0">
                <a:latin typeface="方正北魏楷书简体" panose="03000509000000000000" pitchFamily="65" charset="-122"/>
                <a:ea typeface="方正北魏楷书简体" panose="03000509000000000000" pitchFamily="65" charset="-122"/>
              </a:rPr>
              <a:t>、交互式一体机的教学功能和使用策略的文献研究</a:t>
            </a:r>
            <a:r>
              <a:rPr lang="zh-CN" altLang="en-US" sz="2400" b="1" dirty="0" smtClean="0">
                <a:latin typeface="方正北魏楷书简体" panose="03000509000000000000" pitchFamily="65" charset="-122"/>
                <a:ea typeface="方正北魏楷书简体" panose="03000509000000000000" pitchFamily="65" charset="-122"/>
              </a:rPr>
              <a:t>。</a:t>
            </a:r>
            <a:endParaRPr lang="en-US" altLang="zh-CN" sz="2400" b="1" dirty="0">
              <a:latin typeface="方正北魏楷书简体" panose="03000509000000000000" pitchFamily="65" charset="-122"/>
              <a:ea typeface="方正北魏楷书简体" panose="03000509000000000000" pitchFamily="65" charset="-122"/>
            </a:endParaRPr>
          </a:p>
          <a:p>
            <a:r>
              <a:rPr lang="zh-CN" altLang="en-US" sz="2400" b="1" dirty="0" smtClean="0">
                <a:latin typeface="方正北魏楷书简体" panose="03000509000000000000" pitchFamily="65" charset="-122"/>
                <a:ea typeface="方正北魏楷书简体" panose="03000509000000000000" pitchFamily="65" charset="-122"/>
              </a:rPr>
              <a:t>       从</a:t>
            </a:r>
            <a:r>
              <a:rPr lang="zh-CN" altLang="en-US" sz="2400" b="1" dirty="0">
                <a:latin typeface="方正北魏楷书简体" panose="03000509000000000000" pitchFamily="65" charset="-122"/>
                <a:ea typeface="方正北魏楷书简体" panose="03000509000000000000" pitchFamily="65" charset="-122"/>
              </a:rPr>
              <a:t>教学应用角度出发，梳理归类交互式一体机的技术功能，总结交互式一体机的教学优势，分析交互技术功能应用的有效教学策略，以期对交互式一体机的使用者有所启迪。</a:t>
            </a:r>
          </a:p>
          <a:p>
            <a:r>
              <a:rPr lang="en-US" altLang="zh-CN" sz="2400" b="1" dirty="0" smtClean="0">
                <a:latin typeface="方正北魏楷书简体" panose="03000509000000000000" pitchFamily="65" charset="-122"/>
                <a:ea typeface="方正北魏楷书简体" panose="03000509000000000000" pitchFamily="65" charset="-122"/>
              </a:rPr>
              <a:t>       2</a:t>
            </a:r>
            <a:r>
              <a:rPr lang="zh-CN" altLang="en-US" sz="2400" b="1" dirty="0">
                <a:latin typeface="方正北魏楷书简体" panose="03000509000000000000" pitchFamily="65" charset="-122"/>
                <a:ea typeface="方正北魏楷书简体" panose="03000509000000000000" pitchFamily="65" charset="-122"/>
              </a:rPr>
              <a:t>、交互式一体机应用的案例研究</a:t>
            </a:r>
            <a:r>
              <a:rPr lang="zh-CN" altLang="en-US" sz="2400" b="1" dirty="0" smtClean="0">
                <a:latin typeface="方正北魏楷书简体" panose="03000509000000000000" pitchFamily="65" charset="-122"/>
                <a:ea typeface="方正北魏楷书简体" panose="03000509000000000000" pitchFamily="65" charset="-122"/>
              </a:rPr>
              <a:t>。</a:t>
            </a:r>
            <a:endParaRPr lang="en-US" altLang="zh-CN" sz="2400" b="1" dirty="0" smtClean="0">
              <a:latin typeface="方正北魏楷书简体" panose="03000509000000000000" pitchFamily="65" charset="-122"/>
              <a:ea typeface="方正北魏楷书简体" panose="03000509000000000000" pitchFamily="65" charset="-122"/>
            </a:endParaRPr>
          </a:p>
          <a:p>
            <a:r>
              <a:rPr lang="zh-CN" altLang="en-US" sz="2400" b="1" dirty="0" smtClean="0">
                <a:latin typeface="方正北魏楷书简体" panose="03000509000000000000" pitchFamily="65" charset="-122"/>
                <a:ea typeface="方正北魏楷书简体" panose="03000509000000000000" pitchFamily="65" charset="-122"/>
              </a:rPr>
              <a:t>       对</a:t>
            </a:r>
            <a:r>
              <a:rPr lang="zh-CN" altLang="en-US" sz="2400" b="1" dirty="0">
                <a:latin typeface="方正北魏楷书简体" panose="03000509000000000000" pitchFamily="65" charset="-122"/>
                <a:ea typeface="方正北魏楷书简体" panose="03000509000000000000" pitchFamily="65" charset="-122"/>
              </a:rPr>
              <a:t>校内外典型的交互式一体机应用的课堂教学案例进行分析研究，提炼出有利于我们教学需要的使用方法和策略。</a:t>
            </a:r>
          </a:p>
          <a:p>
            <a:r>
              <a:rPr lang="en-US" altLang="zh-CN" sz="2400" b="1" dirty="0" smtClean="0">
                <a:latin typeface="方正北魏楷书简体" panose="03000509000000000000" pitchFamily="65" charset="-122"/>
                <a:ea typeface="方正北魏楷书简体" panose="03000509000000000000" pitchFamily="65" charset="-122"/>
              </a:rPr>
              <a:t>       3</a:t>
            </a:r>
            <a:r>
              <a:rPr lang="zh-CN" altLang="en-US" sz="2400" b="1" dirty="0">
                <a:latin typeface="方正北魏楷书简体" panose="03000509000000000000" pitchFamily="65" charset="-122"/>
                <a:ea typeface="方正北魏楷书简体" panose="03000509000000000000" pitchFamily="65" charset="-122"/>
              </a:rPr>
              <a:t>、基于交互式一体机的教学设计的</a:t>
            </a:r>
            <a:r>
              <a:rPr lang="zh-CN" altLang="en-US" sz="2400" b="1" dirty="0" smtClean="0">
                <a:latin typeface="方正北魏楷书简体" panose="03000509000000000000" pitchFamily="65" charset="-122"/>
                <a:ea typeface="方正北魏楷书简体" panose="03000509000000000000" pitchFamily="65" charset="-122"/>
              </a:rPr>
              <a:t>研究。</a:t>
            </a:r>
            <a:endParaRPr lang="en-US" altLang="zh-CN" sz="2400" b="1" dirty="0" smtClean="0">
              <a:latin typeface="方正北魏楷书简体" panose="03000509000000000000" pitchFamily="65" charset="-122"/>
              <a:ea typeface="方正北魏楷书简体" panose="03000509000000000000" pitchFamily="65" charset="-122"/>
            </a:endParaRPr>
          </a:p>
          <a:p>
            <a:r>
              <a:rPr lang="zh-CN" altLang="en-US" sz="2400" b="1" dirty="0" smtClean="0">
                <a:latin typeface="方正北魏楷书简体" panose="03000509000000000000" pitchFamily="65" charset="-122"/>
                <a:ea typeface="方正北魏楷书简体" panose="03000509000000000000" pitchFamily="65" charset="-122"/>
              </a:rPr>
              <a:t>       交互式</a:t>
            </a:r>
            <a:r>
              <a:rPr lang="zh-CN" altLang="en-US" sz="2400" b="1" dirty="0">
                <a:latin typeface="方正北魏楷书简体" panose="03000509000000000000" pitchFamily="65" charset="-122"/>
                <a:ea typeface="方正北魏楷书简体" panose="03000509000000000000" pitchFamily="65" charset="-122"/>
              </a:rPr>
              <a:t>一体机作为一种新的教学媒体与技术，具有技术集成、资源整合、便于交互、亲近师生等多种优势。因此，课题组要探索基于交互式一体机技术优势的学科教学设计的基本策略，努力把交互式一体机的教学功能融合进教学设计之中。</a:t>
            </a:r>
          </a:p>
        </p:txBody>
      </p:sp>
    </p:spTree>
    <p:extLst>
      <p:ext uri="{BB962C8B-B14F-4D97-AF65-F5344CB8AC3E}">
        <p14:creationId xmlns:p14="http://schemas.microsoft.com/office/powerpoint/2010/main" val="15491387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 y="428"/>
            <a:ext cx="12191239" cy="6857572"/>
          </a:xfrm>
          <a:prstGeom prst="rect">
            <a:avLst/>
          </a:prstGeom>
        </p:spPr>
      </p:pic>
      <p:grpSp>
        <p:nvGrpSpPr>
          <p:cNvPr id="4" name="组合 3"/>
          <p:cNvGrpSpPr/>
          <p:nvPr/>
        </p:nvGrpSpPr>
        <p:grpSpPr>
          <a:xfrm>
            <a:off x="-32389" y="6473921"/>
            <a:ext cx="12224389" cy="424896"/>
            <a:chOff x="-32389" y="6473921"/>
            <a:chExt cx="12224389" cy="424896"/>
          </a:xfrm>
        </p:grpSpPr>
        <p:pic>
          <p:nvPicPr>
            <p:cNvPr id="1026" name="Picture 2" descr="C:\Users\admin\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9" y="6473921"/>
              <a:ext cx="4904253" cy="4003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5"/>
            <a:stretch/>
          </p:blipFill>
          <p:spPr bwMode="auto">
            <a:xfrm>
              <a:off x="4862239" y="6483546"/>
              <a:ext cx="4677907" cy="400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4" r="41149"/>
            <a:stretch/>
          </p:blipFill>
          <p:spPr bwMode="auto">
            <a:xfrm>
              <a:off x="9532101" y="6498439"/>
              <a:ext cx="2659899" cy="400378"/>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矩形 27"/>
          <p:cNvSpPr/>
          <p:nvPr/>
        </p:nvSpPr>
        <p:spPr>
          <a:xfrm>
            <a:off x="3503713" y="135880"/>
            <a:ext cx="8700051"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sp>
        <p:nvSpPr>
          <p:cNvPr id="29" name="TextBox 5"/>
          <p:cNvSpPr txBox="1"/>
          <p:nvPr/>
        </p:nvSpPr>
        <p:spPr>
          <a:xfrm>
            <a:off x="3575720" y="44624"/>
            <a:ext cx="8616280" cy="646331"/>
          </a:xfrm>
          <a:prstGeom prst="rect">
            <a:avLst/>
          </a:prstGeom>
          <a:noFill/>
        </p:spPr>
        <p:txBody>
          <a:bodyPr wrap="square" rtlCol="0">
            <a:spAutoFit/>
          </a:bodyPr>
          <a:lstStyle/>
          <a:p>
            <a:r>
              <a:rPr lang="zh-CN" alt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rPr>
              <a:t>四、课题研究内容</a:t>
            </a:r>
            <a:endParaRPr lang="zh-CN" altLang="en-US" sz="3600" dirty="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endParaRPr>
          </a:p>
        </p:txBody>
      </p:sp>
      <p:sp>
        <p:nvSpPr>
          <p:cNvPr id="34" name="矩形 33"/>
          <p:cNvSpPr/>
          <p:nvPr/>
        </p:nvSpPr>
        <p:spPr>
          <a:xfrm>
            <a:off x="3287689" y="135880"/>
            <a:ext cx="140083"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pic>
        <p:nvPicPr>
          <p:cNvPr id="35" name="Picture 3" descr="E:\PPT\PPT中国风元素\梅花PNG免抠图素材\3299168202027027296.png"/>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34587" b="48570"/>
          <a:stretch/>
        </p:blipFill>
        <p:spPr bwMode="auto">
          <a:xfrm>
            <a:off x="-744760" y="-1496417"/>
            <a:ext cx="2967455" cy="23331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9496" y="1083508"/>
            <a:ext cx="9937105" cy="4893647"/>
          </a:xfrm>
          <a:prstGeom prst="rect">
            <a:avLst/>
          </a:prstGeom>
          <a:noFill/>
        </p:spPr>
        <p:txBody>
          <a:bodyPr wrap="square" rtlCol="0">
            <a:spAutoFit/>
          </a:bodyPr>
          <a:lstStyle/>
          <a:p>
            <a:r>
              <a:rPr lang="en-US" altLang="zh-CN" sz="2400" b="1" dirty="0" smtClean="0">
                <a:latin typeface="方正北魏楷书简体" panose="03000509000000000000" pitchFamily="65" charset="-122"/>
                <a:ea typeface="方正北魏楷书简体" panose="03000509000000000000" pitchFamily="65" charset="-122"/>
              </a:rPr>
              <a:t>       4</a:t>
            </a:r>
            <a:r>
              <a:rPr lang="zh-CN" altLang="en-US" sz="2400" b="1" dirty="0">
                <a:latin typeface="方正北魏楷书简体" panose="03000509000000000000" pitchFamily="65" charset="-122"/>
                <a:ea typeface="方正北魏楷书简体" panose="03000509000000000000" pitchFamily="65" charset="-122"/>
              </a:rPr>
              <a:t>、基于交互式一体机的教学结构的重构研究</a:t>
            </a:r>
            <a:r>
              <a:rPr lang="zh-CN" altLang="en-US" sz="2400" b="1" dirty="0" smtClean="0">
                <a:latin typeface="方正北魏楷书简体" panose="03000509000000000000" pitchFamily="65" charset="-122"/>
                <a:ea typeface="方正北魏楷书简体" panose="03000509000000000000" pitchFamily="65" charset="-122"/>
              </a:rPr>
              <a:t>。</a:t>
            </a:r>
            <a:endParaRPr lang="en-US" altLang="zh-CN" sz="2400" b="1" dirty="0" smtClean="0">
              <a:latin typeface="方正北魏楷书简体" panose="03000509000000000000" pitchFamily="65" charset="-122"/>
              <a:ea typeface="方正北魏楷书简体" panose="03000509000000000000" pitchFamily="65" charset="-122"/>
            </a:endParaRPr>
          </a:p>
          <a:p>
            <a:r>
              <a:rPr lang="zh-CN" altLang="en-US" sz="2400" b="1" dirty="0" smtClean="0">
                <a:latin typeface="方正北魏楷书简体" panose="03000509000000000000" pitchFamily="65" charset="-122"/>
                <a:ea typeface="方正北魏楷书简体" panose="03000509000000000000" pitchFamily="65" charset="-122"/>
              </a:rPr>
              <a:t>       根据</a:t>
            </a:r>
            <a:r>
              <a:rPr lang="zh-CN" altLang="en-US" sz="2400" b="1" dirty="0">
                <a:latin typeface="方正北魏楷书简体" panose="03000509000000000000" pitchFamily="65" charset="-122"/>
                <a:ea typeface="方正北魏楷书简体" panose="03000509000000000000" pitchFamily="65" charset="-122"/>
              </a:rPr>
              <a:t>不同学科的特点，研究在课堂教学中选择适当的交互式一体机功能丰富教学情境的创设、学生之间的协作交流、反馈评价等过程，支持学生的自主探究学习活动，改善其学习方式。基本教学结构如下：自主探究新知</a:t>
            </a:r>
            <a:r>
              <a:rPr lang="en-US" altLang="zh-CN" sz="2400" b="1" dirty="0">
                <a:latin typeface="方正北魏楷书简体" panose="03000509000000000000" pitchFamily="65" charset="-122"/>
                <a:ea typeface="方正北魏楷书简体" panose="03000509000000000000" pitchFamily="65" charset="-122"/>
              </a:rPr>
              <a:t>——</a:t>
            </a:r>
            <a:r>
              <a:rPr lang="zh-CN" altLang="en-US" sz="2400" b="1" dirty="0">
                <a:latin typeface="方正北魏楷书简体" panose="03000509000000000000" pitchFamily="65" charset="-122"/>
                <a:ea typeface="方正北魏楷书简体" panose="03000509000000000000" pitchFamily="65" charset="-122"/>
              </a:rPr>
              <a:t>多向协作讨论</a:t>
            </a:r>
            <a:r>
              <a:rPr lang="en-US" altLang="zh-CN" sz="2400" b="1" dirty="0">
                <a:latin typeface="方正北魏楷书简体" panose="03000509000000000000" pitchFamily="65" charset="-122"/>
                <a:ea typeface="方正北魏楷书简体" panose="03000509000000000000" pitchFamily="65" charset="-122"/>
              </a:rPr>
              <a:t>——</a:t>
            </a:r>
            <a:r>
              <a:rPr lang="zh-CN" altLang="en-US" sz="2400" b="1" dirty="0">
                <a:latin typeface="方正北魏楷书简体" panose="03000509000000000000" pitchFamily="65" charset="-122"/>
                <a:ea typeface="方正北魏楷书简体" panose="03000509000000000000" pitchFamily="65" charset="-122"/>
              </a:rPr>
              <a:t>动态生成展示</a:t>
            </a:r>
            <a:r>
              <a:rPr lang="en-US" altLang="zh-CN" sz="2400" b="1" dirty="0">
                <a:latin typeface="方正北魏楷书简体" panose="03000509000000000000" pitchFamily="65" charset="-122"/>
                <a:ea typeface="方正北魏楷书简体" panose="03000509000000000000" pitchFamily="65" charset="-122"/>
              </a:rPr>
              <a:t>——</a:t>
            </a:r>
            <a:r>
              <a:rPr lang="zh-CN" altLang="en-US" sz="2400" b="1" dirty="0">
                <a:latin typeface="方正北魏楷书简体" panose="03000509000000000000" pitchFamily="65" charset="-122"/>
                <a:ea typeface="方正北魏楷书简体" panose="03000509000000000000" pitchFamily="65" charset="-122"/>
              </a:rPr>
              <a:t>多元互动评价。</a:t>
            </a:r>
          </a:p>
          <a:p>
            <a:r>
              <a:rPr lang="en-US" altLang="zh-CN" sz="2400" b="1" dirty="0" smtClean="0">
                <a:latin typeface="方正北魏楷书简体" panose="03000509000000000000" pitchFamily="65" charset="-122"/>
                <a:ea typeface="方正北魏楷书简体" panose="03000509000000000000" pitchFamily="65" charset="-122"/>
              </a:rPr>
              <a:t>       5</a:t>
            </a:r>
            <a:r>
              <a:rPr lang="zh-CN" altLang="en-US" sz="2400" b="1" dirty="0">
                <a:latin typeface="方正北魏楷书简体" panose="03000509000000000000" pitchFamily="65" charset="-122"/>
                <a:ea typeface="方正北魏楷书简体" panose="03000509000000000000" pitchFamily="65" charset="-122"/>
              </a:rPr>
              <a:t>、基于交互式一体机的教学策略研究</a:t>
            </a:r>
            <a:r>
              <a:rPr lang="zh-CN" altLang="en-US" sz="2400" b="1" dirty="0" smtClean="0">
                <a:latin typeface="方正北魏楷书简体" panose="03000509000000000000" pitchFamily="65" charset="-122"/>
                <a:ea typeface="方正北魏楷书简体" panose="03000509000000000000" pitchFamily="65" charset="-122"/>
              </a:rPr>
              <a:t>。</a:t>
            </a:r>
            <a:endParaRPr lang="en-US" altLang="zh-CN" sz="2400" b="1" dirty="0" smtClean="0">
              <a:latin typeface="方正北魏楷书简体" panose="03000509000000000000" pitchFamily="65" charset="-122"/>
              <a:ea typeface="方正北魏楷书简体" panose="03000509000000000000" pitchFamily="65" charset="-122"/>
            </a:endParaRPr>
          </a:p>
          <a:p>
            <a:r>
              <a:rPr lang="zh-CN" altLang="en-US" sz="2400" b="1" dirty="0" smtClean="0">
                <a:latin typeface="方正北魏楷书简体" panose="03000509000000000000" pitchFamily="65" charset="-122"/>
                <a:ea typeface="方正北魏楷书简体" panose="03000509000000000000" pitchFamily="65" charset="-122"/>
              </a:rPr>
              <a:t>       研究</a:t>
            </a:r>
            <a:r>
              <a:rPr lang="zh-CN" altLang="en-US" sz="2400" b="1" dirty="0">
                <a:latin typeface="方正北魏楷书简体" panose="03000509000000000000" pitchFamily="65" charset="-122"/>
                <a:ea typeface="方正北魏楷书简体" panose="03000509000000000000" pitchFamily="65" charset="-122"/>
              </a:rPr>
              <a:t>依据不同学科教学的目标、内容、学习重难点，依据学生的学习需要，运用交互式一体机教学的有效教学策略，提高课堂教学效率，实现课堂转型。</a:t>
            </a:r>
          </a:p>
          <a:p>
            <a:r>
              <a:rPr lang="en-US" altLang="zh-CN" sz="2400" b="1" dirty="0" smtClean="0">
                <a:latin typeface="方正北魏楷书简体" panose="03000509000000000000" pitchFamily="65" charset="-122"/>
                <a:ea typeface="方正北魏楷书简体" panose="03000509000000000000" pitchFamily="65" charset="-122"/>
              </a:rPr>
              <a:t>       6</a:t>
            </a:r>
            <a:r>
              <a:rPr lang="zh-CN" altLang="en-US" sz="2400" b="1" dirty="0">
                <a:latin typeface="方正北魏楷书简体" panose="03000509000000000000" pitchFamily="65" charset="-122"/>
                <a:ea typeface="方正北魏楷书简体" panose="03000509000000000000" pitchFamily="65" charset="-122"/>
              </a:rPr>
              <a:t>、基于交互式一体机的教学评价研究</a:t>
            </a:r>
            <a:r>
              <a:rPr lang="zh-CN" altLang="en-US" sz="2400" b="1" dirty="0" smtClean="0">
                <a:latin typeface="方正北魏楷书简体" panose="03000509000000000000" pitchFamily="65" charset="-122"/>
                <a:ea typeface="方正北魏楷书简体" panose="03000509000000000000" pitchFamily="65" charset="-122"/>
              </a:rPr>
              <a:t>。</a:t>
            </a:r>
            <a:endParaRPr lang="en-US" altLang="zh-CN" sz="2400" b="1" dirty="0" smtClean="0">
              <a:latin typeface="方正北魏楷书简体" panose="03000509000000000000" pitchFamily="65" charset="-122"/>
              <a:ea typeface="方正北魏楷书简体" panose="03000509000000000000" pitchFamily="65" charset="-122"/>
            </a:endParaRPr>
          </a:p>
          <a:p>
            <a:r>
              <a:rPr lang="zh-CN" altLang="en-US" sz="2400" b="1" dirty="0" smtClean="0">
                <a:latin typeface="方正北魏楷书简体" panose="03000509000000000000" pitchFamily="65" charset="-122"/>
                <a:ea typeface="方正北魏楷书简体" panose="03000509000000000000" pitchFamily="65" charset="-122"/>
              </a:rPr>
              <a:t>       新技术</a:t>
            </a:r>
            <a:r>
              <a:rPr lang="zh-CN" altLang="en-US" sz="2400" b="1" dirty="0">
                <a:latin typeface="方正北魏楷书简体" panose="03000509000000000000" pitchFamily="65" charset="-122"/>
                <a:ea typeface="方正北魏楷书简体" panose="03000509000000000000" pitchFamily="65" charset="-122"/>
              </a:rPr>
              <a:t>的运用需要新的评价标准来凸显教学的创新。因此，本研究将运用研究获得的基于交互式一体机的教学设计基本原则，发展出基于交互式一体机的有效课堂教学的评价标准，并在教学实践中检验和完善</a:t>
            </a:r>
            <a:r>
              <a:rPr lang="zh-CN" altLang="en-US" sz="2400" b="1" dirty="0" smtClean="0">
                <a:latin typeface="方正北魏楷书简体" panose="03000509000000000000" pitchFamily="65" charset="-122"/>
                <a:ea typeface="方正北魏楷书简体" panose="03000509000000000000" pitchFamily="65" charset="-122"/>
              </a:rPr>
              <a:t>。</a:t>
            </a:r>
            <a:endParaRPr lang="zh-CN" altLang="en-US" sz="2400" b="1" dirty="0">
              <a:latin typeface="方正北魏楷书简体" panose="03000509000000000000" pitchFamily="65" charset="-122"/>
              <a:ea typeface="方正北魏楷书简体" panose="03000509000000000000" pitchFamily="65" charset="-122"/>
            </a:endParaRPr>
          </a:p>
        </p:txBody>
      </p:sp>
    </p:spTree>
    <p:extLst>
      <p:ext uri="{BB962C8B-B14F-4D97-AF65-F5344CB8AC3E}">
        <p14:creationId xmlns:p14="http://schemas.microsoft.com/office/powerpoint/2010/main" val="22851454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 y="428"/>
            <a:ext cx="12191239" cy="6857572"/>
          </a:xfrm>
          <a:prstGeom prst="rect">
            <a:avLst/>
          </a:prstGeom>
        </p:spPr>
      </p:pic>
      <p:grpSp>
        <p:nvGrpSpPr>
          <p:cNvPr id="4" name="组合 3"/>
          <p:cNvGrpSpPr/>
          <p:nvPr/>
        </p:nvGrpSpPr>
        <p:grpSpPr>
          <a:xfrm>
            <a:off x="-32389" y="6473921"/>
            <a:ext cx="12224389" cy="424896"/>
            <a:chOff x="-32389" y="6473921"/>
            <a:chExt cx="12224389" cy="424896"/>
          </a:xfrm>
        </p:grpSpPr>
        <p:pic>
          <p:nvPicPr>
            <p:cNvPr id="1026" name="Picture 2" descr="C:\Users\admin\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9" y="6473921"/>
              <a:ext cx="4904253" cy="4003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5"/>
            <a:stretch/>
          </p:blipFill>
          <p:spPr bwMode="auto">
            <a:xfrm>
              <a:off x="4862239" y="6483546"/>
              <a:ext cx="4677907" cy="400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4" r="41149"/>
            <a:stretch/>
          </p:blipFill>
          <p:spPr bwMode="auto">
            <a:xfrm>
              <a:off x="9532101" y="6498439"/>
              <a:ext cx="2659899" cy="400378"/>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矩形 27"/>
          <p:cNvSpPr/>
          <p:nvPr/>
        </p:nvSpPr>
        <p:spPr>
          <a:xfrm>
            <a:off x="3503713" y="135880"/>
            <a:ext cx="8700051"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sp>
        <p:nvSpPr>
          <p:cNvPr id="29" name="TextBox 5"/>
          <p:cNvSpPr txBox="1"/>
          <p:nvPr/>
        </p:nvSpPr>
        <p:spPr>
          <a:xfrm>
            <a:off x="3575720" y="44624"/>
            <a:ext cx="8616280" cy="646331"/>
          </a:xfrm>
          <a:prstGeom prst="rect">
            <a:avLst/>
          </a:prstGeom>
          <a:noFill/>
        </p:spPr>
        <p:txBody>
          <a:bodyPr wrap="square" rtlCol="0">
            <a:spAutoFit/>
          </a:bodyPr>
          <a:lstStyle/>
          <a:p>
            <a:r>
              <a:rPr lang="zh-CN" altLang="en-US" sz="36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rPr>
              <a:t>四、课题研究内容</a:t>
            </a:r>
            <a:endParaRPr lang="zh-CN" altLang="en-US" sz="3600" dirty="0">
              <a:solidFill>
                <a:schemeClr val="bg1"/>
              </a:solidFill>
              <a:effectLst>
                <a:outerShdw blurRad="38100" dist="38100" dir="2700000" algn="tl">
                  <a:srgbClr val="000000">
                    <a:alpha val="43137"/>
                  </a:srgbClr>
                </a:outerShdw>
              </a:effectLst>
              <a:latin typeface="Times New Roman" panose="02020603050405020304" pitchFamily="18" charset="0"/>
              <a:ea typeface="华文隶书" panose="02010800040101010101" pitchFamily="2" charset="-122"/>
              <a:cs typeface="Times New Roman" panose="02020603050405020304" pitchFamily="18" charset="0"/>
            </a:endParaRPr>
          </a:p>
        </p:txBody>
      </p:sp>
      <p:sp>
        <p:nvSpPr>
          <p:cNvPr id="34" name="矩形 33"/>
          <p:cNvSpPr/>
          <p:nvPr/>
        </p:nvSpPr>
        <p:spPr>
          <a:xfrm>
            <a:off x="3287689" y="135880"/>
            <a:ext cx="140083" cy="4726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隶书" panose="02010800040101010101" pitchFamily="2" charset="-122"/>
              <a:ea typeface="华文隶书" panose="02010800040101010101" pitchFamily="2" charset="-122"/>
            </a:endParaRPr>
          </a:p>
        </p:txBody>
      </p:sp>
      <p:pic>
        <p:nvPicPr>
          <p:cNvPr id="35" name="Picture 3" descr="E:\PPT\PPT中国风元素\梅花PNG免抠图素材\3299168202027027296.png"/>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34587" b="48570"/>
          <a:stretch/>
        </p:blipFill>
        <p:spPr bwMode="auto">
          <a:xfrm>
            <a:off x="-744760" y="-1496417"/>
            <a:ext cx="2967455" cy="23331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9496" y="1083508"/>
            <a:ext cx="9937105" cy="1569660"/>
          </a:xfrm>
          <a:prstGeom prst="rect">
            <a:avLst/>
          </a:prstGeom>
          <a:noFill/>
        </p:spPr>
        <p:txBody>
          <a:bodyPr wrap="square" rtlCol="0">
            <a:spAutoFit/>
          </a:bodyPr>
          <a:lstStyle/>
          <a:p>
            <a:r>
              <a:rPr lang="en-US" altLang="zh-CN" sz="2400" b="1" dirty="0" smtClean="0">
                <a:latin typeface="方正北魏楷书简体" panose="03000509000000000000" pitchFamily="65" charset="-122"/>
                <a:ea typeface="方正北魏楷书简体" panose="03000509000000000000" pitchFamily="65" charset="-122"/>
              </a:rPr>
              <a:t>       7</a:t>
            </a:r>
            <a:r>
              <a:rPr lang="zh-CN" altLang="en-US" sz="2400" b="1" dirty="0">
                <a:latin typeface="方正北魏楷书简体" panose="03000509000000000000" pitchFamily="65" charset="-122"/>
                <a:ea typeface="方正北魏楷书简体" panose="03000509000000000000" pitchFamily="65" charset="-122"/>
              </a:rPr>
              <a:t>、交互式一体机教学资源的建设研究</a:t>
            </a:r>
            <a:r>
              <a:rPr lang="zh-CN" altLang="en-US" sz="2400" b="1" dirty="0" smtClean="0">
                <a:latin typeface="方正北魏楷书简体" panose="03000509000000000000" pitchFamily="65" charset="-122"/>
                <a:ea typeface="方正北魏楷书简体" panose="03000509000000000000" pitchFamily="65" charset="-122"/>
              </a:rPr>
              <a:t>。</a:t>
            </a:r>
            <a:endParaRPr lang="en-US" altLang="zh-CN" sz="2400" b="1" dirty="0" smtClean="0">
              <a:latin typeface="方正北魏楷书简体" panose="03000509000000000000" pitchFamily="65" charset="-122"/>
              <a:ea typeface="方正北魏楷书简体" panose="03000509000000000000" pitchFamily="65" charset="-122"/>
            </a:endParaRPr>
          </a:p>
          <a:p>
            <a:r>
              <a:rPr lang="zh-CN" altLang="en-US" sz="2400" b="1" dirty="0" smtClean="0">
                <a:latin typeface="方正北魏楷书简体" panose="03000509000000000000" pitchFamily="65" charset="-122"/>
                <a:ea typeface="方正北魏楷书简体" panose="03000509000000000000" pitchFamily="65" charset="-122"/>
              </a:rPr>
              <a:t>       充分</a:t>
            </a:r>
            <a:r>
              <a:rPr lang="zh-CN" altLang="en-US" sz="2400" b="1" dirty="0">
                <a:latin typeface="方正北魏楷书简体" panose="03000509000000000000" pitchFamily="65" charset="-122"/>
                <a:ea typeface="方正北魏楷书简体" panose="03000509000000000000" pitchFamily="65" charset="-122"/>
              </a:rPr>
              <a:t>发挥交互式一体机的技术优势，重构新型的课堂教学，离不开教学资源的支持。课题组将在研究中开发积累辅助交互教学的教学资源，以期为基于交互式一体机的课堂教学提供实施基础。</a:t>
            </a:r>
          </a:p>
        </p:txBody>
      </p:sp>
    </p:spTree>
    <p:extLst>
      <p:ext uri="{BB962C8B-B14F-4D97-AF65-F5344CB8AC3E}">
        <p14:creationId xmlns:p14="http://schemas.microsoft.com/office/powerpoint/2010/main" val="497263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6691</TotalTime>
  <Words>1481</Words>
  <Application>Microsoft Office PowerPoint</Application>
  <PresentationFormat>自定义</PresentationFormat>
  <Paragraphs>65</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宋体</vt:lpstr>
      <vt:lpstr>迷你简黄草</vt:lpstr>
      <vt:lpstr>Times New Roman</vt:lpstr>
      <vt:lpstr>华文隶书</vt:lpstr>
      <vt:lpstr>微软雅黑</vt:lpstr>
      <vt:lpstr>Calibri</vt:lpstr>
      <vt:lpstr>方正北魏楷书简体</vt:lpstr>
      <vt:lpstr>迷你简启体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www.1ppt.com</dc:creator>
  <cp:lastModifiedBy>USER-</cp:lastModifiedBy>
  <cp:revision>399</cp:revision>
  <dcterms:created xsi:type="dcterms:W3CDTF">2013-10-12T09:35:49Z</dcterms:created>
  <dcterms:modified xsi:type="dcterms:W3CDTF">2016-11-18T03:57:54Z</dcterms:modified>
</cp:coreProperties>
</file>