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81" r:id="rId3"/>
    <p:sldId id="288" r:id="rId4"/>
    <p:sldId id="277" r:id="rId5"/>
    <p:sldId id="257" r:id="rId6"/>
    <p:sldId id="258" r:id="rId7"/>
    <p:sldId id="265" r:id="rId9"/>
    <p:sldId id="274" r:id="rId10"/>
    <p:sldId id="259" r:id="rId11"/>
    <p:sldId id="260" r:id="rId12"/>
    <p:sldId id="261" r:id="rId13"/>
    <p:sldId id="264" r:id="rId14"/>
    <p:sldId id="262" r:id="rId15"/>
    <p:sldId id="263" r:id="rId16"/>
    <p:sldId id="266" r:id="rId17"/>
    <p:sldId id="267" r:id="rId18"/>
    <p:sldId id="269" r:id="rId19"/>
    <p:sldId id="270" r:id="rId20"/>
    <p:sldId id="318" r:id="rId21"/>
    <p:sldId id="276" r:id="rId22"/>
    <p:sldId id="284" r:id="rId23"/>
    <p:sldId id="285" r:id="rId24"/>
    <p:sldId id="286" r:id="rId25"/>
    <p:sldId id="287" r:id="rId26"/>
    <p:sldId id="271" r:id="rId27"/>
    <p:sldId id="272" r:id="rId28"/>
    <p:sldId id="278" r:id="rId29"/>
    <p:sldId id="279" r:id="rId30"/>
    <p:sldId id="273" r:id="rId31"/>
    <p:sldId id="268" r:id="rId32"/>
    <p:sldId id="280" r:id="rId33"/>
    <p:sldId id="283" r:id="rId34"/>
    <p:sldId id="282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4C4C"/>
    <a:srgbClr val="BB7042"/>
    <a:srgbClr val="FEEFDA"/>
    <a:srgbClr val="FF9900"/>
    <a:srgbClr val="BA7041"/>
    <a:srgbClr val="FEE0B8"/>
    <a:srgbClr val="FECE8C"/>
    <a:srgbClr val="D10EF2"/>
    <a:srgbClr val="993366"/>
    <a:srgbClr val="A47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48" y="-84"/>
      </p:cViewPr>
      <p:guideLst>
        <p:guide orient="horz" pos="2160"/>
        <p:guide pos="28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F75FA-4F47-4B9C-AA54-90E65A40DC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803E2-7EE3-4660-8B8E-7912E8D4C20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803E2-7EE3-4660-8B8E-7912E8D4C2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803E2-7EE3-4660-8B8E-7912E8D4C2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C48FF-86A5-4CF0-92BC-29FCB060E984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02DEE-B490-434E-85FC-D52C4306250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4425A1-5DDB-412B-AB63-76334290C0F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FD7EC-CE92-4F2C-8059-C018C655C4B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F67F8-9132-4499-8E83-069596258D35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03F69A-DF0B-4F31-9B4F-9C11B860240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A4E2C-D1FF-4E54-8B30-85B42722542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44325-85C1-4DCD-BDEB-AD4E8E5EEAB9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BA550-7B02-4474-B0D4-B585B64109B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7919B6-D6EB-4B90-8823-CB5E63EFA79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6188B-AF1B-4710-BC8D-F019F7EBE06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zh-CN" smtClean="0"/>
              <a:t>Click to edit Master title style</a:t>
            </a:r>
            <a:endParaRPr lang="en-US" altLang="zh-CN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CN" smtClean="0"/>
              <a:t>Click to edit Master text styles</a:t>
            </a:r>
            <a:endParaRPr lang="en-US" altLang="zh-CN" smtClean="0"/>
          </a:p>
          <a:p>
            <a:pPr lvl="1"/>
            <a:r>
              <a:rPr lang="en-US" altLang="zh-CN" smtClean="0"/>
              <a:t>Second level</a:t>
            </a:r>
            <a:endParaRPr lang="en-US" altLang="zh-CN" smtClean="0"/>
          </a:p>
          <a:p>
            <a:pPr lvl="2"/>
            <a:r>
              <a:rPr lang="en-US" altLang="zh-CN" smtClean="0"/>
              <a:t>Third level</a:t>
            </a:r>
            <a:endParaRPr lang="en-US" altLang="zh-CN" smtClean="0"/>
          </a:p>
          <a:p>
            <a:pPr lvl="3"/>
            <a:r>
              <a:rPr lang="en-US" altLang="zh-CN" smtClean="0"/>
              <a:t>Fourth level</a:t>
            </a:r>
            <a:endParaRPr lang="en-US" altLang="zh-CN" smtClean="0"/>
          </a:p>
          <a:p>
            <a:pPr lvl="4"/>
            <a:r>
              <a:rPr lang="en-US" altLang="zh-CN" smtClean="0"/>
              <a:t>Fifth level</a:t>
            </a:r>
            <a:endParaRPr lang="en-US" altLang="zh-C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ea typeface="宋体" panose="02010600030101010101" pitchFamily="2" charset="-122"/>
              </a:defRPr>
            </a:lvl1pPr>
          </a:lstStyle>
          <a:p>
            <a:fld id="{118ED170-3079-4F1D-99B2-24A1B0B6ACFE}" type="slidenum">
              <a:rPr lang="en-US" altLang="zh-CN"/>
            </a:fld>
            <a:endParaRPr lang="en-US" altLang="zh-CN"/>
          </a:p>
        </p:txBody>
      </p:sp>
      <p:sp>
        <p:nvSpPr>
          <p:cNvPr id="9" name="Text Box 5"/>
          <p:cNvSpPr txBox="1">
            <a:spLocks noChangeArrowheads="1"/>
          </p:cNvSpPr>
          <p:nvPr userDrawn="1"/>
        </p:nvSpPr>
        <p:spPr bwMode="auto">
          <a:xfrm>
            <a:off x="6567488" y="0"/>
            <a:ext cx="2687637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400" b="0" dirty="0"/>
              <a:t>《幼儿安全》</a:t>
            </a:r>
            <a:r>
              <a:rPr lang="zh-CN" altLang="en-US" sz="1400" b="0" dirty="0" smtClean="0"/>
              <a:t>·安全游玩动物园</a:t>
            </a:r>
            <a:endParaRPr lang="zh-CN" altLang="en-US" sz="1400" b="0" dirty="0"/>
          </a:p>
        </p:txBody>
      </p:sp>
      <p:pic>
        <p:nvPicPr>
          <p:cNvPr id="2" name="图片 1" descr="教育学会logo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124200" y="6126480"/>
            <a:ext cx="2539365" cy="76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8.pn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hyperlink" Target="http://www.iqiyi.com/w_19rr9cjx3t.html" TargetMode="External"/><Relationship Id="rId2" Type="http://schemas.openxmlformats.org/officeDocument/2006/relationships/image" Target="../media/image34.png"/><Relationship Id="rId1" Type="http://schemas.openxmlformats.org/officeDocument/2006/relationships/hyperlink" Target="http://www.iqiyi.com/w_19rr9cjx3t.html&#13;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6.png"/><Relationship Id="rId1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1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1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1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hyperlink" Target="http://v.ku6.com/show/m4ny4hP-ZDufsB2_WQLGWw...html" TargetMode="External"/><Relationship Id="rId2" Type="http://schemas.openxmlformats.org/officeDocument/2006/relationships/image" Target="../media/image5.png"/><Relationship Id="rId1" Type="http://schemas.openxmlformats.org/officeDocument/2006/relationships/hyperlink" Target="http://www.iqiyi.com/w_19rr7t23ft.html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2.png"/><Relationship Id="rId1" Type="http://schemas.openxmlformats.org/officeDocument/2006/relationships/image" Target="../media/image5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安全游玩动物园.jpg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567488" y="0"/>
            <a:ext cx="2687637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400" dirty="0">
                <a:ea typeface="微软雅黑" panose="020B0503020204020204" pitchFamily="34" charset="-122"/>
                <a:sym typeface="Arial" panose="020B0604020202020204" pitchFamily="34" charset="0"/>
              </a:rPr>
              <a:t>《幼儿安全》</a:t>
            </a:r>
            <a:r>
              <a:rPr lang="zh-CN" altLang="en-US" sz="1400" dirty="0" smtClean="0">
                <a:ea typeface="微软雅黑" panose="020B0503020204020204" pitchFamily="34" charset="-122"/>
                <a:sym typeface="Arial" panose="020B0604020202020204" pitchFamily="34" charset="0"/>
              </a:rPr>
              <a:t>·安全游玩动物园</a:t>
            </a:r>
            <a:endParaRPr lang="zh-CN" altLang="en-US" sz="1400" dirty="0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安全游玩动物园2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8305" y="1421130"/>
            <a:ext cx="8244840" cy="5556885"/>
          </a:xfrm>
          <a:prstGeom prst="rect">
            <a:avLst/>
          </a:prstGeom>
        </p:spPr>
      </p:pic>
      <p:sp>
        <p:nvSpPr>
          <p:cNvPr id="5" name="圆角矩形标注 3"/>
          <p:cNvSpPr>
            <a:spLocks noChangeArrowheads="1"/>
          </p:cNvSpPr>
          <p:nvPr/>
        </p:nvSpPr>
        <p:spPr bwMode="auto">
          <a:xfrm>
            <a:off x="1486535" y="462280"/>
            <a:ext cx="6170295" cy="634365"/>
          </a:xfrm>
          <a:prstGeom prst="wedgeRoundRectCallout">
            <a:avLst>
              <a:gd name="adj1" fmla="val 8310"/>
              <a:gd name="adj2" fmla="val 78132"/>
              <a:gd name="adj3" fmla="val 16667"/>
            </a:avLst>
          </a:prstGeom>
          <a:solidFill>
            <a:schemeClr val="bg1"/>
          </a:solidFill>
          <a:ln w="19050" algn="ctr">
            <a:solidFill>
              <a:srgbClr val="C00000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719596" y="357852"/>
            <a:ext cx="59373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2800" b="1" dirty="0" smtClean="0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小</a:t>
            </a:r>
            <a:r>
              <a:rPr lang="zh-CN" altLang="zh-CN" sz="2800" b="1" dirty="0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巫婆诱惑皮皮猴进狮虎山</a:t>
            </a:r>
            <a:r>
              <a:rPr lang="zh-CN" altLang="en-US" sz="2800" b="1" dirty="0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玩。</a:t>
            </a:r>
            <a:endParaRPr lang="zh-CN" altLang="en-US" sz="2800" b="1" dirty="0">
              <a:solidFill>
                <a:srgbClr val="FF99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安全游玩动物园3.jpg"/>
          <p:cNvPicPr>
            <a:picLocks noChangeAspect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360" y="1348105"/>
            <a:ext cx="8746490" cy="5525135"/>
          </a:xfrm>
          <a:prstGeom prst="rect">
            <a:avLst/>
          </a:prstGeom>
        </p:spPr>
      </p:pic>
      <p:sp>
        <p:nvSpPr>
          <p:cNvPr id="5" name="圆角矩形标注 3"/>
          <p:cNvSpPr>
            <a:spLocks noChangeArrowheads="1"/>
          </p:cNvSpPr>
          <p:nvPr/>
        </p:nvSpPr>
        <p:spPr bwMode="auto">
          <a:xfrm>
            <a:off x="467995" y="349885"/>
            <a:ext cx="8208645" cy="1366520"/>
          </a:xfrm>
          <a:prstGeom prst="wedgeRoundRectCallout">
            <a:avLst>
              <a:gd name="adj1" fmla="val -8528"/>
              <a:gd name="adj2" fmla="val 90512"/>
              <a:gd name="adj3" fmla="val 16667"/>
            </a:avLst>
          </a:prstGeom>
          <a:solidFill>
            <a:schemeClr val="bg1"/>
          </a:solidFill>
          <a:ln w="19050" algn="ctr">
            <a:solidFill>
              <a:srgbClr val="C00000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89838" y="374769"/>
            <a:ext cx="8097578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 smtClean="0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小黄</a:t>
            </a:r>
            <a:r>
              <a:rPr lang="zh-CN" altLang="zh-CN" sz="2400" b="1" dirty="0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鸭劝阻皮皮猴不要进去</a:t>
            </a:r>
            <a:r>
              <a:rPr lang="zh-CN" altLang="en-US" sz="2400" b="1" dirty="0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，但</a:t>
            </a:r>
            <a:r>
              <a:rPr lang="zh-CN" altLang="zh-CN" sz="2400" b="1" dirty="0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皮皮猴仍是蹿进了狮虎山里，然后被里面危险的狮子追赶</a:t>
            </a:r>
            <a:r>
              <a:rPr lang="zh-CN" altLang="en-US" sz="2400" b="1" dirty="0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2400" b="1" dirty="0">
              <a:solidFill>
                <a:srgbClr val="FF99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安全游玩动物园4.jpg"/>
          <p:cNvPicPr>
            <a:picLocks noChangeAspect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175" y="1334135"/>
            <a:ext cx="8582025" cy="5791200"/>
          </a:xfrm>
          <a:prstGeom prst="rect">
            <a:avLst/>
          </a:prstGeom>
        </p:spPr>
      </p:pic>
      <p:sp>
        <p:nvSpPr>
          <p:cNvPr id="5" name="圆角矩形标注 3"/>
          <p:cNvSpPr>
            <a:spLocks noChangeArrowheads="1"/>
          </p:cNvSpPr>
          <p:nvPr/>
        </p:nvSpPr>
        <p:spPr bwMode="auto">
          <a:xfrm>
            <a:off x="1575435" y="409575"/>
            <a:ext cx="6247130" cy="786765"/>
          </a:xfrm>
          <a:prstGeom prst="wedgeRoundRectCallout">
            <a:avLst>
              <a:gd name="adj1" fmla="val -8528"/>
              <a:gd name="adj2" fmla="val 90512"/>
              <a:gd name="adj3" fmla="val 16667"/>
            </a:avLst>
          </a:prstGeom>
          <a:solidFill>
            <a:schemeClr val="bg1"/>
          </a:solidFill>
          <a:ln w="19050" algn="ctr">
            <a:solidFill>
              <a:srgbClr val="C00000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033270" y="513080"/>
            <a:ext cx="56457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b="1" dirty="0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小巫婆又诱惑皮皮猴进入孔雀园</a:t>
            </a:r>
            <a:r>
              <a:rPr lang="zh-CN" altLang="en-US" sz="2800" b="1" dirty="0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2800" b="1" dirty="0">
              <a:solidFill>
                <a:srgbClr val="FF99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安全游玩动物园5.jpg"/>
          <p:cNvPicPr>
            <a:picLocks noChangeAspect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4640" y="1018540"/>
            <a:ext cx="8789035" cy="5949950"/>
          </a:xfrm>
          <a:prstGeom prst="rect">
            <a:avLst/>
          </a:prstGeom>
        </p:spPr>
      </p:pic>
      <p:sp>
        <p:nvSpPr>
          <p:cNvPr id="5" name="圆角矩形标注 3"/>
          <p:cNvSpPr>
            <a:spLocks noChangeArrowheads="1"/>
          </p:cNvSpPr>
          <p:nvPr/>
        </p:nvSpPr>
        <p:spPr bwMode="auto">
          <a:xfrm>
            <a:off x="294005" y="283210"/>
            <a:ext cx="6267450" cy="1370330"/>
          </a:xfrm>
          <a:prstGeom prst="wedgeRoundRectCallout">
            <a:avLst>
              <a:gd name="adj1" fmla="val -8528"/>
              <a:gd name="adj2" fmla="val 90512"/>
              <a:gd name="adj3" fmla="val 16667"/>
            </a:avLst>
          </a:prstGeom>
          <a:solidFill>
            <a:schemeClr val="bg1"/>
          </a:solidFill>
          <a:ln w="19050" algn="ctr">
            <a:solidFill>
              <a:srgbClr val="C00000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39115" y="271780"/>
            <a:ext cx="6247765" cy="1630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 smtClean="0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皮皮猴进去后，孔雀</a:t>
            </a:r>
            <a:r>
              <a:rPr lang="zh-CN" altLang="zh-CN" sz="2400" b="1" dirty="0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用嘴啄皮皮猴的眼睛</a:t>
            </a:r>
            <a:r>
              <a:rPr lang="zh-CN" altLang="en-US" sz="2400" b="1" dirty="0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zh-CN" altLang="zh-CN" sz="2400" b="1" dirty="0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皮皮猴吓得翻出护栏逃跑</a:t>
            </a:r>
            <a:r>
              <a:rPr lang="zh-CN" altLang="en-US" sz="2400" b="1" dirty="0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2400" b="1" dirty="0">
              <a:solidFill>
                <a:srgbClr val="FF99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endParaRPr lang="zh-CN" altLang="en-US" sz="2800" b="1" dirty="0">
              <a:solidFill>
                <a:srgbClr val="FF99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安全教育-ppt制作\资料\文本框\文本框.jpg"/>
          <p:cNvPicPr>
            <a:picLocks noChangeAspect="1" noChangeArrowheads="1"/>
          </p:cNvPicPr>
          <p:nvPr/>
        </p:nvPicPr>
        <p:blipFill rotWithShape="1"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25095" y="704850"/>
            <a:ext cx="9440545" cy="566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2005663" y="967157"/>
            <a:ext cx="5417001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zh-CN" altLang="en-US" sz="32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鸭爸爸和</a:t>
            </a:r>
            <a:r>
              <a:rPr lang="zh-CN" altLang="zh-CN" sz="32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鸭妈妈要带小黄鸭和皮皮猴去哪里玩</a:t>
            </a:r>
            <a:r>
              <a:rPr lang="en-US" altLang="zh-CN" sz="32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?</a:t>
            </a:r>
            <a:endParaRPr lang="zh-CN" altLang="en-US" sz="3200" b="1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pic>
        <p:nvPicPr>
          <p:cNvPr id="7171" name="Picture 3" descr="E:\Life\兼职\安全教育-ppt制作\《中小学公共安全教育》幼儿园\大班安全游玩动物园\安全游玩动物园（素材）\动物园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65964" y="2902371"/>
            <a:ext cx="4648061" cy="26541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矩形 4"/>
          <p:cNvSpPr/>
          <p:nvPr/>
        </p:nvSpPr>
        <p:spPr>
          <a:xfrm rot="21165684">
            <a:off x="4577316" y="2631733"/>
            <a:ext cx="2262158" cy="92333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>
                <a:lumMod val="8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99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微软雅黑" panose="020B0503020204020204" pitchFamily="34" charset="-122"/>
                <a:sym typeface="Arial" panose="020B0604020202020204" pitchFamily="34" charset="0"/>
              </a:rPr>
              <a:t>动物园</a:t>
            </a:r>
            <a:endParaRPr lang="zh-CN" alt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99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 descr="交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00000">
            <a:off x="13970" y="78740"/>
            <a:ext cx="1304925" cy="78105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安全教育-ppt制作\资料\文本框\框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32616"/>
            <a:ext cx="9144000" cy="682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:\Life\兼职\安全教育-ppt制作\《中小学公共安全教育》幼儿园\大班安全游玩动物园\安全游玩动物园（素材）\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95936" y="2420382"/>
            <a:ext cx="4413233" cy="34925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611560" y="1349894"/>
            <a:ext cx="6984776" cy="743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zh-CN" altLang="en-US" sz="3200" b="1" kern="0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皮皮猴在狮虎山发生了什么事？</a:t>
            </a:r>
            <a:endParaRPr lang="zh-CN" altLang="en-US" sz="3200" b="1" kern="0" dirty="0">
              <a:solidFill>
                <a:srgbClr val="C00000"/>
              </a:solidFill>
              <a:latin typeface="+mj-lt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圆角矩形标注 8"/>
          <p:cNvSpPr/>
          <p:nvPr/>
        </p:nvSpPr>
        <p:spPr bwMode="auto">
          <a:xfrm>
            <a:off x="827584" y="2924944"/>
            <a:ext cx="3024336" cy="3006078"/>
          </a:xfrm>
          <a:prstGeom prst="wedgeRoundRectCallout">
            <a:avLst>
              <a:gd name="adj1" fmla="val 66786"/>
              <a:gd name="adj2" fmla="val 4955"/>
              <a:gd name="adj3" fmla="val 16667"/>
            </a:avLst>
          </a:prstGeom>
          <a:solidFill>
            <a:srgbClr val="FEEFD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45720" numCol="1" rtlCol="0" anchor="t" anchorCtr="0" compatLnSpc="1"/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FF99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皮皮猴被狮子追赶，最后侥幸</a:t>
            </a:r>
            <a:r>
              <a:rPr lang="zh-CN" altLang="en-US" sz="3200" b="1" dirty="0" smtClean="0">
                <a:solidFill>
                  <a:srgbClr val="FF99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逃脱。</a:t>
            </a:r>
            <a:endParaRPr lang="zh-CN" altLang="en-US" sz="3200" b="1" dirty="0">
              <a:solidFill>
                <a:srgbClr val="FF99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 descr="交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80000">
            <a:off x="0" y="32385"/>
            <a:ext cx="1304925" cy="78105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安全游玩动物园4.jpg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587375" y="1600200"/>
            <a:ext cx="7747000" cy="524129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176571" y="259781"/>
            <a:ext cx="6942246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zh-CN" altLang="zh-CN" sz="3200" b="1" kern="0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在孔雀园里小巫婆又出现了，她对皮皮猴说了什么？</a:t>
            </a:r>
            <a:endParaRPr lang="zh-CN" altLang="en-US" sz="3200" b="1" kern="0" dirty="0">
              <a:solidFill>
                <a:srgbClr val="C00000"/>
              </a:solidFill>
              <a:latin typeface="+mj-lt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圆角矩形标注 4"/>
          <p:cNvSpPr/>
          <p:nvPr/>
        </p:nvSpPr>
        <p:spPr bwMode="auto">
          <a:xfrm>
            <a:off x="5868903" y="4068445"/>
            <a:ext cx="2664296" cy="724113"/>
          </a:xfrm>
          <a:prstGeom prst="wedgeRoundRectCallout">
            <a:avLst>
              <a:gd name="adj1" fmla="val -47401"/>
              <a:gd name="adj2" fmla="val -92606"/>
              <a:gd name="adj3" fmla="val 16667"/>
            </a:avLst>
          </a:prstGeom>
          <a:solidFill>
            <a:srgbClr val="FEEFD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ea typeface="微软雅黑" panose="020B0503020204020204" pitchFamily="34" charset="-122"/>
                <a:sym typeface="Arial" panose="020B0604020202020204" pitchFamily="34" charset="0"/>
              </a:rPr>
              <a:t>进来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ea typeface="微软雅黑" panose="020B0503020204020204" pitchFamily="34" charset="-122"/>
                <a:sym typeface="Arial" panose="020B0604020202020204" pitchFamily="34" charset="0"/>
              </a:rPr>
              <a:t>~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ea typeface="微软雅黑" panose="020B0503020204020204" pitchFamily="34" charset="-122"/>
                <a:sym typeface="Arial" panose="020B0604020202020204" pitchFamily="34" charset="0"/>
              </a:rPr>
              <a:t>进来</a:t>
            </a:r>
            <a:r>
              <a:rPr lang="en-US" altLang="zh-CN" sz="3200" b="1" dirty="0">
                <a:solidFill>
                  <a:srgbClr val="FF99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~</a:t>
            </a:r>
            <a:endParaRPr lang="zh-CN" altLang="en-US" sz="3200" b="1" dirty="0">
              <a:solidFill>
                <a:srgbClr val="FF99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 descr="交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40000">
            <a:off x="-5080" y="88265"/>
            <a:ext cx="1304925" cy="78105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491615" y="568325"/>
            <a:ext cx="6548755" cy="829945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zh-CN" altLang="zh-CN" sz="3200" b="1" kern="0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皮皮猴最后为什么不敢再翻护栏了</a:t>
            </a:r>
            <a:r>
              <a:rPr lang="en-US" altLang="zh-CN" sz="3200" b="1" kern="0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?</a:t>
            </a:r>
            <a:endParaRPr lang="zh-CN" altLang="en-US" sz="3200" b="1" kern="0" dirty="0">
              <a:solidFill>
                <a:srgbClr val="C00000"/>
              </a:solidFill>
              <a:latin typeface="+mj-lt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pic>
        <p:nvPicPr>
          <p:cNvPr id="7" name="图片 6" descr="安全游玩动物园5.jpg"/>
          <p:cNvPicPr>
            <a:picLocks noChangeAspect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350" y="1470025"/>
            <a:ext cx="6788785" cy="5067935"/>
          </a:xfrm>
          <a:prstGeom prst="rect">
            <a:avLst/>
          </a:prstGeom>
        </p:spPr>
      </p:pic>
      <p:sp>
        <p:nvSpPr>
          <p:cNvPr id="8" name="圆角矩形标注 7"/>
          <p:cNvSpPr/>
          <p:nvPr/>
        </p:nvSpPr>
        <p:spPr bwMode="auto">
          <a:xfrm>
            <a:off x="6151880" y="1949450"/>
            <a:ext cx="2861310" cy="3597910"/>
          </a:xfrm>
          <a:prstGeom prst="wedgeRoundRectCallout">
            <a:avLst>
              <a:gd name="adj1" fmla="val -69827"/>
              <a:gd name="adj2" fmla="val -2647"/>
              <a:gd name="adj3" fmla="val 16667"/>
            </a:avLst>
          </a:prstGeom>
          <a:solidFill>
            <a:srgbClr val="FEEFD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45720" numCol="1" rtlCol="0" anchor="t" anchorCtr="0" compatLnSpc="1"/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FF99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因为孔雀伸出尖尖的嘴巴啄皮皮猴的眼睛。</a:t>
            </a:r>
            <a:endParaRPr lang="zh-CN" altLang="en-US" sz="3200" b="1" dirty="0">
              <a:solidFill>
                <a:srgbClr val="FF99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图片 3" descr="交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80000">
            <a:off x="4445" y="76200"/>
            <a:ext cx="1304925" cy="78105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a84e2e20ee5594fed73c03be74e73e8b.jpg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427" t="4494"/>
          <a:stretch>
            <a:fillRect/>
          </a:stretch>
        </p:blipFill>
        <p:spPr>
          <a:xfrm>
            <a:off x="52070" y="619125"/>
            <a:ext cx="9024620" cy="6187440"/>
          </a:xfrm>
          <a:prstGeom prst="rect">
            <a:avLst/>
          </a:prstGeom>
        </p:spPr>
      </p:pic>
      <p:sp>
        <p:nvSpPr>
          <p:cNvPr id="5" name="椭圆形标注 4"/>
          <p:cNvSpPr/>
          <p:nvPr/>
        </p:nvSpPr>
        <p:spPr>
          <a:xfrm>
            <a:off x="4558665" y="476885"/>
            <a:ext cx="4405630" cy="3105785"/>
          </a:xfrm>
          <a:prstGeom prst="wedgeEllipseCallout">
            <a:avLst/>
          </a:prstGeom>
          <a:solidFill>
            <a:srgbClr val="FEEFDA"/>
          </a:solidFill>
          <a:ln>
            <a:solidFill>
              <a:srgbClr val="A174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922520" y="911860"/>
            <a:ext cx="404177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你还知道在动物园里有哪些危险吗？我们来看看下面这个视频吧！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 descr="交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" y="130810"/>
            <a:ext cx="1304925" cy="78105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8-30-2_副本">
            <a:hlinkClick r:id="rId1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665" y="1363980"/>
            <a:ext cx="6639560" cy="4404995"/>
          </a:xfrm>
          <a:prstGeom prst="rect">
            <a:avLst/>
          </a:prstGeom>
        </p:spPr>
      </p:pic>
      <p:pic>
        <p:nvPicPr>
          <p:cNvPr id="6" name="Picture 3" descr="C:\Documents and Settings\Administrator\桌面\u=892632518,3559059272&amp;fm=23&amp;gp=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40790" y="4883785"/>
            <a:ext cx="917575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2403262" y="5768608"/>
            <a:ext cx="40436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ea typeface="微软雅黑" panose="020B0503020204020204" pitchFamily="34" charset="-122"/>
                <a:sym typeface="Arial" panose="020B0604020202020204" pitchFamily="34" charset="0"/>
                <a:hlinkClick r:id="rId1" tooltip=""/>
              </a:rPr>
              <a:t>http://www.iqiyi.com/w_19rr9cjx3t.html</a:t>
            </a:r>
            <a:endParaRPr lang="en-US" altLang="zh-CN" dirty="0">
              <a:ea typeface="微软雅黑" panose="020B0503020204020204" pitchFamily="34" charset="-122"/>
              <a:sym typeface="Arial" panose="020B0604020202020204" pitchFamily="34" charset="0"/>
              <a:hlinkClick r:id="rId1" tooltip=""/>
            </a:endParaRPr>
          </a:p>
          <a:p>
            <a:endParaRPr lang="en-US" altLang="zh-CN" dirty="0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6641465" y="6469380"/>
            <a:ext cx="2442845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>
                <a:solidFill>
                  <a:srgbClr val="FF0000"/>
                </a:solidFill>
                <a:ea typeface="微软雅黑" panose="020B0503020204020204" pitchFamily="34" charset="-122"/>
                <a:cs typeface="楷体_GB2312" panose="02010609030101010101" charset="-122"/>
                <a:sym typeface="Arial" panose="020B0604020202020204" pitchFamily="34" charset="0"/>
              </a:rPr>
              <a:t>注：视频需联网播放观看</a:t>
            </a:r>
            <a:endParaRPr lang="zh-CN" altLang="en-US" sz="1600" dirty="0">
              <a:solidFill>
                <a:srgbClr val="FF0000"/>
              </a:solidFill>
              <a:ea typeface="微软雅黑" panose="020B0503020204020204" pitchFamily="34" charset="-122"/>
              <a:cs typeface="楷体_GB2312" panose="02010609030101010101" charset="-122"/>
              <a:sym typeface="Arial" panose="020B0604020202020204" pitchFamily="34" charset="0"/>
            </a:endParaRPr>
          </a:p>
        </p:txBody>
      </p:sp>
      <p:sp>
        <p:nvSpPr>
          <p:cNvPr id="7" name="矩形 3"/>
          <p:cNvSpPr>
            <a:spLocks noChangeArrowheads="1"/>
          </p:cNvSpPr>
          <p:nvPr/>
        </p:nvSpPr>
        <p:spPr bwMode="auto">
          <a:xfrm>
            <a:off x="2746375" y="746125"/>
            <a:ext cx="459295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  <a:sym typeface="Arial" panose="020B0604020202020204" pitchFamily="34" charset="0"/>
              </a:rPr>
              <a:t>《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  <a:sym typeface="Arial" panose="020B0604020202020204" pitchFamily="34" charset="0"/>
              </a:rPr>
              <a:t>动物园里的危险</a:t>
            </a:r>
            <a:r>
              <a:rPr 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  <a:sym typeface="Arial" panose="020B0604020202020204" pitchFamily="34" charset="0"/>
              </a:rPr>
              <a:t>》</a:t>
            </a:r>
            <a:r>
              <a:rPr 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  <a:sym typeface="Arial" panose="020B0604020202020204" pitchFamily="34" charset="0"/>
              </a:rPr>
              <a:t> 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黑体" panose="02010600030101010101" charset="-122"/>
              <a:sym typeface="Arial" panose="020B0604020202020204" pitchFamily="34" charset="0"/>
            </a:endParaRPr>
          </a:p>
        </p:txBody>
      </p:sp>
      <p:pic>
        <p:nvPicPr>
          <p:cNvPr id="2" name="图片 1" descr="视频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" y="65405"/>
            <a:ext cx="1363980" cy="8128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71755" y="546735"/>
            <a:ext cx="9144000" cy="5816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012440" y="1212850"/>
            <a:ext cx="5727700" cy="2168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知道随意戏弄、恐吓、喂食等行为会激怒动物，容易被动物抓伤或咬伤；</a:t>
            </a:r>
            <a:endParaRPr lang="en-US" altLang="zh-CN" sz="1800" b="1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8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1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动物园里不做危险的动作，不靠近、不挑逗笼中的动物，知道观赏野生动物时要关紧车门车窗；</a:t>
            </a:r>
            <a:endParaRPr lang="en-US" altLang="zh-CN" sz="1800" b="1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8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建立</a:t>
            </a:r>
            <a:r>
              <a:rPr lang="zh-CN" altLang="en-US" sz="1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初步的安全意识，学会保护自己</a:t>
            </a:r>
            <a:r>
              <a:rPr lang="zh-CN" altLang="en-US" sz="18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8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学习目标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" y="99060"/>
            <a:ext cx="2083435" cy="77343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7510" y="596265"/>
            <a:ext cx="8342630" cy="574357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006475" y="2446020"/>
            <a:ext cx="7131050" cy="2630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200" b="1" dirty="0">
                <a:solidFill>
                  <a:srgbClr val="BA70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近距离观看小动物时，要文明，不能随意挑逗</a:t>
            </a:r>
            <a:r>
              <a:rPr lang="zh-CN" altLang="en-US" sz="2200" b="1" dirty="0" smtClean="0">
                <a:solidFill>
                  <a:srgbClr val="BA70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它们。</a:t>
            </a:r>
            <a:endParaRPr lang="en-US" altLang="zh-CN" sz="2200" b="1" dirty="0" smtClean="0">
              <a:solidFill>
                <a:srgbClr val="BA70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200" b="1" dirty="0" smtClean="0">
                <a:solidFill>
                  <a:srgbClr val="BA70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  <a:r>
              <a:rPr lang="zh-CN" altLang="en-US" sz="2200" b="1" dirty="0">
                <a:solidFill>
                  <a:srgbClr val="BA70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猛兽区参观时，要在游览车内安静地看动物，听大人的话</a:t>
            </a:r>
            <a:r>
              <a:rPr lang="zh-CN" altLang="en-US" sz="2200" b="1" dirty="0" smtClean="0">
                <a:solidFill>
                  <a:srgbClr val="BA70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，不</a:t>
            </a:r>
            <a:r>
              <a:rPr lang="zh-CN" altLang="en-US" sz="2200" b="1" dirty="0">
                <a:solidFill>
                  <a:srgbClr val="BA70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随意敲打车窗</a:t>
            </a:r>
            <a:r>
              <a:rPr lang="zh-CN" altLang="en-US" sz="2200" b="1" dirty="0" smtClean="0">
                <a:solidFill>
                  <a:srgbClr val="BA70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200" b="1" dirty="0" smtClean="0">
              <a:solidFill>
                <a:srgbClr val="BA70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200" b="1" dirty="0" smtClean="0">
                <a:solidFill>
                  <a:srgbClr val="BA70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不要</a:t>
            </a:r>
            <a:r>
              <a:rPr lang="zh-CN" altLang="en-US" sz="2200" b="1" dirty="0">
                <a:solidFill>
                  <a:srgbClr val="BA70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随便</a:t>
            </a:r>
            <a:r>
              <a:rPr lang="zh-CN" altLang="en-US" sz="2200" b="1" dirty="0" smtClean="0">
                <a:solidFill>
                  <a:srgbClr val="BA70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给小</a:t>
            </a:r>
            <a:r>
              <a:rPr lang="zh-CN" altLang="en-US" sz="2200" b="1" dirty="0">
                <a:solidFill>
                  <a:srgbClr val="BA70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动物喂食，不要翻越栏杆，不要将手伸进栏网，不要欺负小动物，注意动物园里的警示牌。</a:t>
            </a:r>
            <a:endParaRPr lang="zh-CN" altLang="en-US" sz="2200" b="1" dirty="0">
              <a:solidFill>
                <a:srgbClr val="BA70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安全小结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" y="46990"/>
            <a:ext cx="2098675" cy="80962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auto">
          <a:xfrm>
            <a:off x="-8255" y="-26035"/>
            <a:ext cx="9182100" cy="6867525"/>
          </a:xfrm>
          <a:prstGeom prst="rect">
            <a:avLst/>
          </a:prstGeom>
          <a:solidFill>
            <a:schemeClr val="bg1">
              <a:lumMod val="95000"/>
              <a:alpha val="8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-8255" y="-26035"/>
            <a:ext cx="2160270" cy="71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defRPr/>
            </a:pPr>
            <a:r>
              <a:rPr lang="zh-CN" altLang="en-US" sz="3200" b="1" kern="0" dirty="0">
                <a:solidFill>
                  <a:schemeClr val="tx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游戏时刻</a:t>
            </a:r>
            <a:endParaRPr lang="zh-CN" altLang="en-US" sz="3200" b="1" kern="0" dirty="0">
              <a:solidFill>
                <a:schemeClr val="tx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979579" y="238919"/>
            <a:ext cx="3384376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b="1" kern="0" dirty="0" smtClean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动物园里的小导游</a:t>
            </a:r>
            <a:endParaRPr lang="zh-CN" altLang="en-US" sz="2800" b="1" kern="0" dirty="0">
              <a:solidFill>
                <a:srgbClr val="FF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7485" y="1232535"/>
            <a:ext cx="8806180" cy="470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游戏说明：</a:t>
            </a:r>
            <a:endParaRPr lang="zh-CN" altLang="en-US" sz="2000" b="1" kern="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altLang="zh-CN" sz="2000" kern="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kern="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</a:t>
            </a:r>
            <a:r>
              <a:rPr lang="zh-CN" altLang="en-US" sz="2000" kern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一名幼儿当</a:t>
            </a:r>
            <a:r>
              <a:rPr lang="zh-CN" altLang="en-US" sz="2000" kern="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小导游，</a:t>
            </a:r>
            <a:r>
              <a:rPr lang="en-US" altLang="zh-CN" sz="2000" kern="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kern="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名同学为一组游客，导游带领大家参观动物园。</a:t>
            </a:r>
            <a:endParaRPr lang="zh-CN" altLang="en-US" sz="2000" kern="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altLang="zh-CN" sz="2000" kern="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kern="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游戏</a:t>
            </a:r>
            <a:r>
              <a:rPr lang="zh-CN" altLang="en-US" sz="2000" kern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开始，导游带领游客开小汽车，老师播放各种动物图片，其他幼儿边看图片边拍手说儿歌：</a:t>
            </a:r>
            <a:endParaRPr lang="zh-CN" altLang="en-US" sz="2000" kern="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  <a:spcBef>
                <a:spcPts val="0"/>
              </a:spcBef>
            </a:pP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“动物园里动物多，安全观赏记心窝。</a:t>
            </a:r>
            <a:endParaRPr lang="zh-CN" altLang="en-US" sz="20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  <a:spcBef>
                <a:spcPts val="0"/>
              </a:spcBef>
            </a:pP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见到动物怎么做，快听导游说一说</a:t>
            </a:r>
            <a:r>
              <a:rPr lang="zh-CN" altLang="en-US" sz="2000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。” </a:t>
            </a:r>
            <a:endParaRPr lang="en-US" altLang="zh-CN" sz="2000" kern="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altLang="zh-CN" sz="2000" kern="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000" kern="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</a:t>
            </a:r>
            <a:r>
              <a:rPr lang="zh-CN" altLang="en-US" sz="2000" kern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完最后一句时，老师再次敲击键盘，画面静止在某一动物，小导游以导游的语气</a:t>
            </a:r>
            <a:r>
              <a:rPr lang="zh-CN" altLang="en-US" sz="2000" kern="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介绍该动物及观赏</a:t>
            </a:r>
            <a:r>
              <a:rPr lang="zh-CN" altLang="en-US" sz="2000" kern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该动物时要注意的安全</a:t>
            </a:r>
            <a:r>
              <a:rPr lang="zh-CN" altLang="en-US" sz="2000" kern="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事项；必要时老师帮助小朋友补充。</a:t>
            </a:r>
            <a:endParaRPr lang="en-US" altLang="zh-CN" sz="2000" kern="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altLang="zh-CN" sz="2000" kern="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000" kern="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一组介绍</a:t>
            </a:r>
            <a:r>
              <a:rPr lang="zh-CN" altLang="en-US" sz="2000" kern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完毕后，游戏重复</a:t>
            </a:r>
            <a:r>
              <a:rPr lang="zh-CN" altLang="en-US" sz="2000" kern="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进行，直到班级内所有小朋友都参加完毕。</a:t>
            </a:r>
            <a:endParaRPr lang="zh-CN" altLang="en-US" sz="2000" kern="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空白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24200" y="6162675"/>
            <a:ext cx="2343150" cy="6477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9055" y="56515"/>
            <a:ext cx="5792470" cy="3851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图片 5" descr="8-30-3_副本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2980" y="3081655"/>
            <a:ext cx="5593080" cy="372872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8-30-4_副本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910" y="54610"/>
            <a:ext cx="5366385" cy="37217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3569335" y="2707640"/>
            <a:ext cx="5507355" cy="4072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istrator\Desktop\318766-13061223591253.jpg"/>
          <p:cNvPicPr>
            <a:picLocks noChangeAspect="1" noChangeArrowheads="1"/>
          </p:cNvPicPr>
          <p:nvPr/>
        </p:nvPicPr>
        <p:blipFill rotWithShape="1">
          <a:blip r:embed="rId1" cstate="email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12576" y="403652"/>
            <a:ext cx="964409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64255" y="784860"/>
            <a:ext cx="426148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3200" b="1" dirty="0">
                <a:solidFill>
                  <a:schemeClr val="accent6">
                    <a:lumMod val="7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你</a:t>
            </a:r>
            <a:r>
              <a:rPr lang="zh-CN" altLang="zh-CN" sz="3200" b="1" dirty="0" smtClean="0">
                <a:solidFill>
                  <a:schemeClr val="accent6">
                    <a:lumMod val="7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在</a:t>
            </a:r>
            <a:r>
              <a:rPr lang="zh-CN" altLang="zh-CN" sz="3200" b="1" dirty="0">
                <a:solidFill>
                  <a:schemeClr val="accent6">
                    <a:lumMod val="7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动物园里有看见过哪些不文明的观赏行为吗</a:t>
            </a:r>
            <a:r>
              <a:rPr lang="zh-CN" altLang="zh-CN" sz="3200" b="1" dirty="0" smtClean="0">
                <a:solidFill>
                  <a:schemeClr val="accent6">
                    <a:lumMod val="7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？想想下面图中小朋友的行为对吗。</a:t>
            </a:r>
            <a:endParaRPr lang="zh-CN" altLang="en-US" sz="3200" b="1" dirty="0">
              <a:solidFill>
                <a:schemeClr val="accent6">
                  <a:lumMod val="7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 descr="议一议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66040"/>
            <a:ext cx="1666875" cy="8001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安全游玩动物园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65" y="-24765"/>
            <a:ext cx="8942070" cy="6252210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 bwMode="auto">
          <a:xfrm>
            <a:off x="4786599" y="5659983"/>
            <a:ext cx="4429156" cy="1081242"/>
          </a:xfrm>
          <a:prstGeom prst="ellipse">
            <a:avLst/>
          </a:prstGeom>
          <a:solidFill>
            <a:srgbClr val="FEEFD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>
              <a:lnSpc>
                <a:spcPct val="150000"/>
              </a:lnSpc>
            </a:pPr>
            <a:r>
              <a:rPr lang="zh-CN" altLang="zh-CN" sz="2400" b="1" dirty="0">
                <a:solidFill>
                  <a:srgbClr val="BA704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在猛兽区</a:t>
            </a:r>
            <a:r>
              <a:rPr lang="zh-CN" altLang="zh-CN" sz="2400" b="1" dirty="0" smtClean="0">
                <a:solidFill>
                  <a:srgbClr val="BA704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参观</a:t>
            </a:r>
            <a:r>
              <a:rPr lang="zh-CN" altLang="en-US" sz="2400" b="1" dirty="0" smtClean="0">
                <a:solidFill>
                  <a:srgbClr val="BA704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时</a:t>
            </a:r>
            <a:r>
              <a:rPr lang="zh-CN" altLang="zh-CN" sz="2400" b="1" dirty="0" smtClean="0">
                <a:solidFill>
                  <a:srgbClr val="BA704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随便</a:t>
            </a:r>
            <a:r>
              <a:rPr lang="zh-CN" altLang="zh-CN" sz="2400" b="1" dirty="0">
                <a:solidFill>
                  <a:srgbClr val="BA704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敲打车窗</a:t>
            </a:r>
            <a:endParaRPr lang="zh-CN" altLang="en-US" sz="2400" b="1" dirty="0">
              <a:solidFill>
                <a:srgbClr val="BA704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10985" y="2105660"/>
            <a:ext cx="2996565" cy="3938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0" b="1" dirty="0" smtClean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×</a:t>
            </a:r>
            <a:endParaRPr lang="zh-CN" altLang="en-US" sz="25000" b="1" dirty="0">
              <a:solidFill>
                <a:srgbClr val="FF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 descr="安全对错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40000">
            <a:off x="-14605" y="85725"/>
            <a:ext cx="2181225" cy="8001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安全游玩动物园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185" y="157480"/>
            <a:ext cx="8211820" cy="6635115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 bwMode="auto">
          <a:xfrm>
            <a:off x="320380" y="5237316"/>
            <a:ext cx="4038494" cy="855979"/>
          </a:xfrm>
          <a:prstGeom prst="ellipse">
            <a:avLst/>
          </a:prstGeom>
          <a:solidFill>
            <a:srgbClr val="FEEFD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/>
            <a:r>
              <a:rPr lang="zh-CN" altLang="zh-CN" sz="2800" b="1" dirty="0">
                <a:solidFill>
                  <a:srgbClr val="BA704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随意逗弄动物</a:t>
            </a:r>
            <a:endParaRPr lang="zh-CN" altLang="en-US" sz="2800" b="1" dirty="0">
              <a:solidFill>
                <a:srgbClr val="BA704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91526" y="2019192"/>
            <a:ext cx="1785950" cy="3938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0" b="1" dirty="0" smtClean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×</a:t>
            </a:r>
            <a:endParaRPr lang="en-US" altLang="zh-CN" sz="25000" b="1" dirty="0" smtClean="0">
              <a:solidFill>
                <a:srgbClr val="FF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E:\Life\兼职\安全教育-ppt制作\《中小学公共安全教育》幼儿园\大班安全游玩动物园\安全游玩动物园（素材）\1.4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49860" y="54610"/>
            <a:ext cx="8937625" cy="605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椭圆 7"/>
          <p:cNvSpPr/>
          <p:nvPr/>
        </p:nvSpPr>
        <p:spPr bwMode="auto">
          <a:xfrm>
            <a:off x="14605" y="4827905"/>
            <a:ext cx="4430395" cy="1278890"/>
          </a:xfrm>
          <a:prstGeom prst="ellipse">
            <a:avLst/>
          </a:prstGeom>
          <a:solidFill>
            <a:srgbClr val="FEEFD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>
              <a:lnSpc>
                <a:spcPct val="150000"/>
              </a:lnSpc>
            </a:pPr>
            <a:r>
              <a:rPr lang="zh-CN" altLang="zh-CN" sz="2400" b="1" dirty="0" smtClean="0">
                <a:solidFill>
                  <a:srgbClr val="BA704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观赏</a:t>
            </a:r>
            <a:r>
              <a:rPr lang="zh-CN" altLang="zh-CN" sz="2400" b="1" dirty="0">
                <a:solidFill>
                  <a:srgbClr val="BA704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小动物</a:t>
            </a:r>
            <a:r>
              <a:rPr lang="zh-CN" altLang="zh-CN" sz="2400" b="1" dirty="0" smtClean="0">
                <a:solidFill>
                  <a:srgbClr val="BA704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时</a:t>
            </a:r>
            <a:r>
              <a:rPr lang="zh-CN" altLang="en-US" sz="2400" b="1" dirty="0" smtClean="0">
                <a:solidFill>
                  <a:srgbClr val="BA704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与其</a:t>
            </a:r>
            <a:r>
              <a:rPr lang="zh-CN" altLang="zh-CN" sz="2400" b="1" dirty="0" smtClean="0">
                <a:solidFill>
                  <a:srgbClr val="BA704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保持</a:t>
            </a:r>
            <a:r>
              <a:rPr lang="zh-CN" altLang="zh-CN" sz="2400" b="1" dirty="0">
                <a:solidFill>
                  <a:srgbClr val="BA704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适当的距离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rgbClr val="BA7041"/>
              </a:solidFill>
              <a:effectLst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58215" y="3757186"/>
            <a:ext cx="17859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0" b="1" dirty="0" smtClean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√</a:t>
            </a:r>
            <a:endParaRPr lang="zh-CN" altLang="en-US" sz="18000" b="1" dirty="0">
              <a:solidFill>
                <a:srgbClr val="FF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安全游玩动物园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340" y="238125"/>
            <a:ext cx="8742680" cy="6574155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 bwMode="auto">
          <a:xfrm>
            <a:off x="179512" y="5198521"/>
            <a:ext cx="4280252" cy="1138286"/>
          </a:xfrm>
          <a:prstGeom prst="ellipse">
            <a:avLst/>
          </a:prstGeom>
          <a:solidFill>
            <a:srgbClr val="FEEFD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>
              <a:lnSpc>
                <a:spcPct val="150000"/>
              </a:lnSpc>
            </a:pPr>
            <a:r>
              <a:rPr lang="zh-CN" altLang="zh-CN" sz="2400" b="1" dirty="0">
                <a:solidFill>
                  <a:srgbClr val="BA704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将手伸进栏网给小动物喂食</a:t>
            </a:r>
            <a:endParaRPr lang="zh-CN" altLang="en-US" sz="2400" b="1" dirty="0">
              <a:solidFill>
                <a:srgbClr val="BA704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42100" y="2959735"/>
            <a:ext cx="2280285" cy="3938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0" dirty="0" smtClean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×</a:t>
            </a:r>
            <a:endParaRPr lang="en-US" altLang="zh-CN" sz="25000" dirty="0" smtClean="0">
              <a:solidFill>
                <a:srgbClr val="FF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安全教育-ppt制作\资料\文本框\5146faa2e16b4378.jpg!600x600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97362" y="556558"/>
            <a:ext cx="7488832" cy="5621933"/>
          </a:xfrm>
          <a:prstGeom prst="rect">
            <a:avLst/>
          </a:prstGeom>
          <a:solidFill>
            <a:srgbClr val="FEEFD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sp>
        <p:nvSpPr>
          <p:cNvPr id="5" name="矩形 4"/>
          <p:cNvSpPr/>
          <p:nvPr/>
        </p:nvSpPr>
        <p:spPr>
          <a:xfrm>
            <a:off x="2063155" y="1339930"/>
            <a:ext cx="340825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2800" b="1" dirty="0">
                <a:solidFill>
                  <a:srgbClr val="BA704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动物园里真热闹</a:t>
            </a:r>
            <a:r>
              <a:rPr lang="zh-CN" altLang="en-US" sz="2800" b="1" dirty="0">
                <a:solidFill>
                  <a:srgbClr val="BA704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endParaRPr lang="en-US" altLang="zh-CN" sz="2800" b="1" dirty="0">
              <a:solidFill>
                <a:srgbClr val="BA704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zh-CN" sz="2800" b="1" dirty="0">
                <a:solidFill>
                  <a:srgbClr val="EE4C4C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安全观赏最重要。</a:t>
            </a:r>
            <a:endParaRPr lang="zh-CN" altLang="zh-CN" sz="2800" b="1" dirty="0">
              <a:solidFill>
                <a:srgbClr val="EE4C4C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zh-CN" sz="2800" b="1" dirty="0">
                <a:solidFill>
                  <a:srgbClr val="C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不钻</a:t>
            </a:r>
            <a:r>
              <a:rPr lang="zh-CN" altLang="zh-CN" sz="2800" b="1" dirty="0" smtClean="0">
                <a:solidFill>
                  <a:srgbClr val="C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爬</a:t>
            </a:r>
            <a:r>
              <a:rPr lang="zh-CN" altLang="en-US" sz="2800" b="1" dirty="0" smtClean="0">
                <a:solidFill>
                  <a:srgbClr val="C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zh-CN" altLang="zh-CN" sz="2800" b="1" dirty="0" smtClean="0">
                <a:solidFill>
                  <a:srgbClr val="C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不伸手</a:t>
            </a:r>
            <a:r>
              <a:rPr lang="zh-CN" altLang="en-US" sz="2800" b="1" dirty="0">
                <a:solidFill>
                  <a:srgbClr val="C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endParaRPr lang="zh-CN" altLang="zh-CN" sz="2800" b="1" dirty="0">
              <a:solidFill>
                <a:srgbClr val="C0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zh-CN" sz="2800" b="1" dirty="0">
                <a:solidFill>
                  <a:srgbClr val="00B0F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保持距离要记牢。</a:t>
            </a:r>
            <a:endParaRPr lang="zh-CN" altLang="zh-CN" sz="2800" b="1" dirty="0">
              <a:solidFill>
                <a:srgbClr val="00B0F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 descr="安全儿歌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00000">
            <a:off x="13970" y="76200"/>
            <a:ext cx="2181225" cy="8001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hlinkClick r:id="rId1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510" y="1316990"/>
            <a:ext cx="6418580" cy="412623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566670" y="5535295"/>
            <a:ext cx="4067175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ea typeface="微软雅黑" panose="020B0503020204020204" pitchFamily="34" charset="-122"/>
                <a:sym typeface="Arial" panose="020B0604020202020204" pitchFamily="34" charset="0"/>
                <a:hlinkClick r:id="rId1" tooltip=""/>
              </a:rPr>
              <a:t>http://www.iqiyi.com/w_19rr7t23ft.html</a:t>
            </a:r>
            <a:endParaRPr lang="en-US" altLang="zh-CN" dirty="0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Picture 3" descr="C:\Documents and Settings\Administrator\桌面\u=892632518,3559059272&amp;fm=23&amp;gp=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94765" y="4595495"/>
            <a:ext cx="868045" cy="868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3"/>
          <p:cNvSpPr>
            <a:spLocks noChangeArrowheads="1"/>
          </p:cNvSpPr>
          <p:nvPr/>
        </p:nvSpPr>
        <p:spPr bwMode="auto">
          <a:xfrm>
            <a:off x="3119755" y="629285"/>
            <a:ext cx="32766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  <a:sym typeface="Arial" panose="020B0604020202020204" pitchFamily="34" charset="0"/>
              </a:rPr>
              <a:t>儿歌</a:t>
            </a:r>
            <a:r>
              <a:rPr 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  <a:sym typeface="Arial" panose="020B0604020202020204" pitchFamily="34" charset="0"/>
              </a:rPr>
              <a:t>《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  <a:sym typeface="Arial" panose="020B0604020202020204" pitchFamily="34" charset="0"/>
              </a:rPr>
              <a:t>动物园</a:t>
            </a:r>
            <a:r>
              <a:rPr 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0030101010101" charset="-122"/>
                <a:sym typeface="Arial" panose="020B0604020202020204" pitchFamily="34" charset="0"/>
              </a:rPr>
              <a:t>》</a:t>
            </a:r>
            <a:r>
              <a:rPr lang="en-US" sz="2800" b="1" dirty="0" smtClean="0">
                <a:ea typeface="微软雅黑" panose="020B0503020204020204" pitchFamily="34" charset="-122"/>
                <a:cs typeface="黑体" panose="02010600030101010101" charset="-122"/>
                <a:sym typeface="Arial" panose="020B0604020202020204" pitchFamily="34" charset="0"/>
              </a:rPr>
              <a:t> </a:t>
            </a:r>
            <a:endParaRPr lang="zh-CN" altLang="en-US" sz="2800" b="1" dirty="0">
              <a:ea typeface="微软雅黑" panose="020B0503020204020204" pitchFamily="34" charset="-122"/>
              <a:cs typeface="黑体" panose="02010600030101010101" charset="-122"/>
              <a:sym typeface="Arial" panose="020B060402020202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741795" y="6503035"/>
            <a:ext cx="251968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>
                <a:solidFill>
                  <a:srgbClr val="FF0000"/>
                </a:solidFill>
                <a:ea typeface="微软雅黑" panose="020B0503020204020204" pitchFamily="34" charset="-122"/>
                <a:cs typeface="楷体_GB2312" panose="02010609030101010101" charset="-122"/>
                <a:sym typeface="Arial" panose="020B0604020202020204" pitchFamily="34" charset="0"/>
              </a:rPr>
              <a:t>注：视频需联网播放观看</a:t>
            </a:r>
            <a:endParaRPr lang="zh-CN" altLang="en-US" sz="1600" dirty="0">
              <a:solidFill>
                <a:srgbClr val="FF0000"/>
              </a:solidFill>
              <a:ea typeface="微软雅黑" panose="020B0503020204020204" pitchFamily="34" charset="-122"/>
              <a:cs typeface="楷体_GB2312" panose="02010609030101010101" charset="-122"/>
              <a:sym typeface="Arial" panose="020B0604020202020204" pitchFamily="34" charset="0"/>
            </a:endParaRPr>
          </a:p>
        </p:txBody>
      </p:sp>
      <p:pic>
        <p:nvPicPr>
          <p:cNvPr id="2" name="图片 1" descr="视频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65" y="65405"/>
            <a:ext cx="1362710" cy="81216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ziyunpc004\Desktop\2016.10安全课\6608733_131320373000_2.jpg"/>
          <p:cNvPicPr>
            <a:picLocks noChangeAspect="1" noChangeArrowheads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 bwMode="auto">
          <a:xfrm>
            <a:off x="-324485" y="12700"/>
            <a:ext cx="988695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2339752" y="3595328"/>
            <a:ext cx="4896544" cy="2399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dirty="0"/>
          </a:p>
          <a:p>
            <a:pPr>
              <a:lnSpc>
                <a:spcPct val="150000"/>
              </a:lnSpc>
            </a:pP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和小伙伴们分享下这节课的收获吧。</a:t>
            </a:r>
            <a:endParaRPr lang="en-US" altLang="zh-CN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48350" y="1628140"/>
            <a:ext cx="3004185" cy="4135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74015" y="1495425"/>
            <a:ext cx="5690870" cy="4661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.小强把自己吃的冰淇淋丢给猴子吃。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对          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错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2.在观看动物时，不能将手伸进栏网。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          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错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.在野生动物园参观时，小朋友不能随意逗弄小动物。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          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错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.在动物园游玩时，有些小朋友用小石子扔小动物。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          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错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.在猛兽区参观时，应该坐在浏览车内安静地看动物，不能随便敲打玻璃。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          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错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918960" y="6250940"/>
            <a:ext cx="23920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参考答案：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1.B  2.A  3.A  4.B  5.A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 descr="随堂测评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" y="9525"/>
            <a:ext cx="2175510" cy="14859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安全游玩动物园di.jpg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480351" y="433938"/>
            <a:ext cx="4183380" cy="9220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微软雅黑" panose="020B0503020204020204" pitchFamily="34" charset="-122"/>
                <a:sym typeface="Arial" panose="020B0604020202020204" pitchFamily="34" charset="0"/>
              </a:rPr>
              <a:t>谢 谢 观 看！</a:t>
            </a:r>
            <a:endParaRPr lang="zh-CN" altLang="en-US" sz="54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567488" y="0"/>
            <a:ext cx="2687637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400" dirty="0">
                <a:ea typeface="微软雅黑" panose="020B0503020204020204" pitchFamily="34" charset="-122"/>
                <a:sym typeface="Arial" panose="020B0604020202020204" pitchFamily="34" charset="0"/>
              </a:rPr>
              <a:t>《幼儿安全》</a:t>
            </a:r>
            <a:r>
              <a:rPr lang="zh-CN" altLang="en-US" sz="1400" dirty="0" smtClean="0">
                <a:ea typeface="微软雅黑" panose="020B0503020204020204" pitchFamily="34" charset="-122"/>
                <a:sym typeface="Arial" panose="020B0604020202020204" pitchFamily="34" charset="0"/>
              </a:rPr>
              <a:t>·安全游玩动物园</a:t>
            </a:r>
            <a:endParaRPr lang="zh-CN" altLang="en-US" sz="1400" dirty="0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0444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9425" y="476885"/>
            <a:ext cx="8557895" cy="576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WordArt 3"/>
          <p:cNvSpPr>
            <a:spLocks noChangeArrowheads="1" noChangeShapeType="1"/>
          </p:cNvSpPr>
          <p:nvPr/>
        </p:nvSpPr>
        <p:spPr bwMode="auto">
          <a:xfrm>
            <a:off x="1503680" y="1637665"/>
            <a:ext cx="7227570" cy="2824480"/>
          </a:xfrm>
          <a:prstGeom prst="rect">
            <a:avLst/>
          </a:prstGeom>
        </p:spPr>
        <p:txBody>
          <a:bodyPr wrap="none" fromWordArt="1"/>
          <a:lstStyle/>
          <a:p>
            <a:pPr algn="l"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小朋友们，这首儿歌好听吗？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里面的小动物你都认识吗？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下面我们来猜一猜这些是什么动物吧！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 descr="想一想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66040"/>
            <a:ext cx="1657350" cy="8001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E:\Life\兼职\安全教育-ppt制作\《中小学公共安全教育》幼儿园\大班安全游玩动物园\安全游玩动物园（素材）\老虎.jpg"/>
          <p:cNvPicPr>
            <a:picLocks noChangeAspect="1" noChangeArrowheads="1"/>
          </p:cNvPicPr>
          <p:nvPr/>
        </p:nvPicPr>
        <p:blipFill rotWithShape="1">
          <a:blip r:embed="rId1" cstate="email"/>
          <a:srcRect t="-866"/>
          <a:stretch>
            <a:fillRect/>
          </a:stretch>
        </p:blipFill>
        <p:spPr bwMode="auto">
          <a:xfrm>
            <a:off x="5339080" y="490855"/>
            <a:ext cx="3669665" cy="30759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E:\Life\兼职\安全教育-ppt制作\《中小学公共安全教育》幼儿园\大班安全游玩动物园\安全游玩动物园（素材）\热带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1830" y="3928745"/>
            <a:ext cx="4462780" cy="28575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Life\兼职\安全教育-ppt制作\《中小学公共安全教育》幼儿园\大班安全游玩动物园\安全游玩动物园（素材）\猴子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880" y="551815"/>
            <a:ext cx="4297045" cy="28714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528955" y="3740785"/>
            <a:ext cx="1008380" cy="584835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7030A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猴子</a:t>
            </a:r>
            <a:endParaRPr lang="zh-CN" altLang="en-US" sz="3200" b="1" dirty="0">
              <a:solidFill>
                <a:srgbClr val="7030A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00275" y="3726793"/>
            <a:ext cx="1008609" cy="584775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7030A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老虎</a:t>
            </a:r>
            <a:endParaRPr lang="zh-CN" altLang="en-US" sz="3200" b="1" dirty="0">
              <a:solidFill>
                <a:srgbClr val="7030A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63526" y="5158328"/>
            <a:ext cx="1420582" cy="584775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7030A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热带鱼</a:t>
            </a:r>
            <a:endParaRPr lang="zh-CN" altLang="en-US" sz="3200" b="1" dirty="0">
              <a:solidFill>
                <a:srgbClr val="7030A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空白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0875" y="6292215"/>
            <a:ext cx="2933700" cy="533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1802" y="3428122"/>
            <a:ext cx="1008609" cy="584775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7030A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狮子</a:t>
            </a:r>
            <a:endParaRPr lang="zh-CN" altLang="en-US" sz="3200" b="1" dirty="0">
              <a:solidFill>
                <a:srgbClr val="7030A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71699" y="3428682"/>
            <a:ext cx="1008609" cy="584775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7030A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熊猫</a:t>
            </a:r>
            <a:endParaRPr lang="zh-CN" altLang="en-US" sz="3200" b="1" dirty="0">
              <a:solidFill>
                <a:srgbClr val="7030A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24550" y="5147370"/>
            <a:ext cx="1008609" cy="584775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7030A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鹦鹉</a:t>
            </a:r>
            <a:endParaRPr lang="zh-CN" altLang="en-US" sz="3200" b="1" dirty="0">
              <a:solidFill>
                <a:srgbClr val="7030A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2290" name="Picture 2" descr="E:\Life\兼职\安全教育-ppt制作\《中小学公共安全教育》幼儿园\大班安全游玩动物园\安全游玩动物园（素材）\狮子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475" y="285750"/>
            <a:ext cx="4348480" cy="30403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1" name="Picture 3" descr="E:\Life\兼职\安全教育-ppt制作\《中小学公共安全教育》幼儿园\大班安全游玩动物园\安全游玩动物园（素材）\熊猫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6930" y="326390"/>
            <a:ext cx="4458335" cy="31019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2" name="Picture 4" descr="E:\Life\兼职\安全教育-ppt制作\《中小学公共安全教育》幼儿园\大班安全游玩动物园\安全游玩动物园（素材）\鹦鹉.jpg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 bwMode="auto">
          <a:xfrm>
            <a:off x="1680446" y="3293936"/>
            <a:ext cx="4453143" cy="36285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9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安全教育-ppt制作\资料\文本框\6.jp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600" y="188595"/>
            <a:ext cx="8950960" cy="596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istrator\Desktop\4eb8db8d46b75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0285" y="3070225"/>
            <a:ext cx="2225040" cy="197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83665" y="2925445"/>
            <a:ext cx="470662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接下来我们一起来看一个小故事吧！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Life\兼职\安全教育-ppt制作\《中小学公共安全教育》幼儿园\大班安全游玩动物园\安全游玩动物园（素材）\动物园.jp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190" y="1491615"/>
            <a:ext cx="8650605" cy="568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2162177" y="785794"/>
            <a:ext cx="4754880" cy="7067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000" b="1" dirty="0">
                <a:ln w="0" cmpd="sng">
                  <a:noFill/>
                  <a:prstDash val="solid"/>
                </a:ln>
                <a:solidFill>
                  <a:srgbClr val="C00000"/>
                </a:solidFill>
                <a:effectLst>
                  <a:glow rad="101600">
                    <a:srgbClr val="FF9900">
                      <a:alpha val="40000"/>
                    </a:srgbClr>
                  </a:glow>
                </a:effectLst>
                <a:ea typeface="微软雅黑" panose="020B0503020204020204" pitchFamily="34" charset="-122"/>
                <a:sym typeface="Arial" panose="020B0604020202020204" pitchFamily="34" charset="0"/>
              </a:rPr>
              <a:t>皮</a:t>
            </a:r>
            <a:r>
              <a:rPr lang="zh-CN" altLang="en-US" sz="4000" b="1" dirty="0" smtClean="0">
                <a:ln w="0" cmpd="sng">
                  <a:noFill/>
                  <a:prstDash val="solid"/>
                </a:ln>
                <a:solidFill>
                  <a:srgbClr val="C00000"/>
                </a:solidFill>
                <a:effectLst>
                  <a:glow rad="101600">
                    <a:srgbClr val="FF9900">
                      <a:alpha val="40000"/>
                    </a:srgbClr>
                  </a:glow>
                </a:effectLst>
                <a:ea typeface="微软雅黑" panose="020B0503020204020204" pitchFamily="34" charset="-122"/>
                <a:sym typeface="Arial" panose="020B0604020202020204" pitchFamily="34" charset="0"/>
              </a:rPr>
              <a:t>皮猴的动物园之旅</a:t>
            </a:r>
            <a:endParaRPr lang="zh-CN" altLang="en-US" sz="4000" b="1" cap="none" spc="0" dirty="0">
              <a:ln w="0" cmpd="sng">
                <a:noFill/>
                <a:prstDash val="solid"/>
              </a:ln>
              <a:solidFill>
                <a:srgbClr val="C00000"/>
              </a:solidFill>
              <a:effectLst>
                <a:glow rad="101600">
                  <a:srgbClr val="FF9900">
                    <a:alpha val="40000"/>
                  </a:srgbClr>
                </a:glow>
              </a:effectLst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 descr="安全故事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80000">
            <a:off x="-14605" y="85725"/>
            <a:ext cx="2181225" cy="8001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安全游玩动物园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3075" y="856615"/>
            <a:ext cx="8177530" cy="5949950"/>
          </a:xfrm>
          <a:prstGeom prst="rect">
            <a:avLst/>
          </a:prstGeom>
        </p:spPr>
      </p:pic>
      <p:sp>
        <p:nvSpPr>
          <p:cNvPr id="5" name="圆角矩形标注 3"/>
          <p:cNvSpPr>
            <a:spLocks noChangeArrowheads="1"/>
          </p:cNvSpPr>
          <p:nvPr/>
        </p:nvSpPr>
        <p:spPr bwMode="auto">
          <a:xfrm>
            <a:off x="539553" y="425450"/>
            <a:ext cx="8208912" cy="858838"/>
          </a:xfrm>
          <a:prstGeom prst="wedgeRoundRectCallout">
            <a:avLst>
              <a:gd name="adj1" fmla="val -32620"/>
              <a:gd name="adj2" fmla="val 63738"/>
              <a:gd name="adj3" fmla="val 16667"/>
            </a:avLst>
          </a:prstGeom>
          <a:solidFill>
            <a:schemeClr val="bg1"/>
          </a:solidFill>
          <a:ln w="19050" algn="ctr">
            <a:solidFill>
              <a:srgbClr val="C00000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39750" y="462280"/>
            <a:ext cx="8496300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鸭爸爸、鸭妈妈带着皮皮猴和小黄鸭去动物园玩啦。</a:t>
            </a:r>
            <a:endParaRPr lang="zh-CN" altLang="en-US" sz="2800" b="1" dirty="0">
              <a:solidFill>
                <a:srgbClr val="FF99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主题​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1302</Words>
  <Application>WPS 演示</Application>
  <PresentationFormat>全屏显示(4:3)</PresentationFormat>
  <Paragraphs>127</Paragraphs>
  <Slides>32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1" baseType="lpstr">
      <vt:lpstr>Arial</vt:lpstr>
      <vt:lpstr>宋体</vt:lpstr>
      <vt:lpstr>Wingdings</vt:lpstr>
      <vt:lpstr>微软雅黑</vt:lpstr>
      <vt:lpstr>黑体</vt:lpstr>
      <vt:lpstr>楷体_GB2312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Doris</cp:lastModifiedBy>
  <cp:revision>89</cp:revision>
  <dcterms:created xsi:type="dcterms:W3CDTF">2014-08-13T03:41:00Z</dcterms:created>
  <dcterms:modified xsi:type="dcterms:W3CDTF">2017-09-27T06:51:53Z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2052-10.1.0.6748</vt:lpwstr>
  </property>
</Properties>
</file>