
<file path=[Content_Types].xml><?xml version="1.0" encoding="utf-8"?>
<Types xmlns="http://schemas.openxmlformats.org/package/2006/content-types">
  <Default Extension="png" ContentType="image/png"/>
  <Default Extension="jpeg" ContentType="image/jpe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31" r:id="rId3"/>
    <p:sldId id="342" r:id="rId4"/>
    <p:sldId id="333" r:id="rId5"/>
    <p:sldId id="335" r:id="rId6"/>
    <p:sldId id="336" r:id="rId7"/>
    <p:sldId id="258" r:id="rId8"/>
    <p:sldId id="293" r:id="rId9"/>
    <p:sldId id="338" r:id="rId10"/>
    <p:sldId id="302" r:id="rId11"/>
    <p:sldId id="264" r:id="rId12"/>
    <p:sldId id="262" r:id="rId13"/>
    <p:sldId id="279" r:id="rId14"/>
    <p:sldId id="261" r:id="rId15"/>
    <p:sldId id="260" r:id="rId16"/>
    <p:sldId id="259" r:id="rId17"/>
    <p:sldId id="266" r:id="rId18"/>
    <p:sldId id="265" r:id="rId19"/>
    <p:sldId id="280" r:id="rId20"/>
    <p:sldId id="267" r:id="rId21"/>
    <p:sldId id="340" r:id="rId23"/>
    <p:sldId id="286" r:id="rId24"/>
    <p:sldId id="287" r:id="rId25"/>
    <p:sldId id="292" r:id="rId26"/>
    <p:sldId id="288" r:id="rId27"/>
    <p:sldId id="284" r:id="rId28"/>
    <p:sldId id="283" r:id="rId29"/>
    <p:sldId id="282" r:id="rId30"/>
    <p:sldId id="272" r:id="rId31"/>
    <p:sldId id="270" r:id="rId32"/>
    <p:sldId id="341" r:id="rId33"/>
    <p:sldId id="273" r:id="rId34"/>
    <p:sldId id="334" r:id="rId35"/>
    <p:sldId id="332" r:id="rId3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1ADAD"/>
    <a:srgbClr val="C2874F"/>
    <a:srgbClr val="FF896B"/>
    <a:srgbClr val="FF3399"/>
    <a:srgbClr val="FF3300"/>
    <a:srgbClr val="FF9933"/>
    <a:srgbClr val="C685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4" d="100"/>
          <a:sy n="84" d="100"/>
        </p:scale>
        <p:origin x="-1548" y="-84"/>
      </p:cViewPr>
      <p:guideLst>
        <p:guide orient="horz" pos="2018"/>
        <p:guide pos="279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B37297D-8F5A-4A56-AA83-22640A76D1B1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E997DA7-CD12-4614-9902-82A9E520BDA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92235CE-62BB-4173-9A32-F6E542AA5906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0030CAF-1143-480D-9C58-C7CFCBD11901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92235CE-62BB-4173-9A32-F6E542AA5906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0030CAF-1143-480D-9C58-C7CFCBD11901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92235CE-62BB-4173-9A32-F6E542AA5906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0030CAF-1143-480D-9C58-C7CFCBD11901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92235CE-62BB-4173-9A32-F6E542AA5906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0030CAF-1143-480D-9C58-C7CFCBD11901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92235CE-62BB-4173-9A32-F6E542AA5906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0030CAF-1143-480D-9C58-C7CFCBD11901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92235CE-62BB-4173-9A32-F6E542AA5906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0030CAF-1143-480D-9C58-C7CFCBD11901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92235CE-62BB-4173-9A32-F6E542AA5906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0030CAF-1143-480D-9C58-C7CFCBD11901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92235CE-62BB-4173-9A32-F6E542AA5906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0030CAF-1143-480D-9C58-C7CFCBD11901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92235CE-62BB-4173-9A32-F6E542AA5906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0030CAF-1143-480D-9C58-C7CFCBD11901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92235CE-62BB-4173-9A32-F6E542AA5906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0030CAF-1143-480D-9C58-C7CFCBD11901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567488" y="0"/>
            <a:ext cx="2687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《幼儿安全》·安安全全用剪刀</a:t>
            </a: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 descr="教育学会logo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089275" y="6126480"/>
            <a:ext cx="2539365" cy="76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4.pn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GIF"/><Relationship Id="rId1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1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7.jpeg"/><Relationship Id="rId1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9.jpeg"/><Relationship Id="rId1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1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5.png"/><Relationship Id="rId1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jpeg"/><Relationship Id="rId2" Type="http://schemas.openxmlformats.org/officeDocument/2006/relationships/hyperlink" Target="http://v.youku.com/v_show/id_XNDk4NjIyMjI4.html?spm=a2h0k.8191407.0.0&amp;from=s1.8-1-1.2" TargetMode="External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/>
          <p:nvPr/>
        </p:nvSpPr>
        <p:spPr>
          <a:xfrm>
            <a:off x="6543675" y="0"/>
            <a:ext cx="26003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400" b="1" dirty="0">
                <a:ea typeface="微软雅黑" panose="020B0503020204020204" pitchFamily="34" charset="-122"/>
                <a:sym typeface="Arial" panose="020B0604020202020204" pitchFamily="34" charset="0"/>
              </a:rPr>
              <a:t>《幼儿安全》·安安全全用剪刀</a:t>
            </a:r>
            <a:endParaRPr lang="zh-CN" altLang="en-US" sz="1400" b="1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075" name="图片 4" descr="安安全全用剪刀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Text Box 5"/>
          <p:cNvSpPr txBox="1"/>
          <p:nvPr/>
        </p:nvSpPr>
        <p:spPr>
          <a:xfrm>
            <a:off x="6567488" y="0"/>
            <a:ext cx="2687637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400" dirty="0">
                <a:ea typeface="微软雅黑" panose="020B0503020204020204" pitchFamily="34" charset="-122"/>
                <a:sym typeface="Arial" panose="020B0604020202020204" pitchFamily="34" charset="0"/>
              </a:rPr>
              <a:t>《幼儿安全》·安安全全用剪刀</a:t>
            </a:r>
            <a:endParaRPr lang="zh-CN" altLang="en-US" sz="1400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ctrTitle"/>
          </p:nvPr>
        </p:nvSpPr>
        <p:spPr>
          <a:xfrm>
            <a:off x="3542665" y="1029970"/>
            <a:ext cx="5124450" cy="504825"/>
          </a:xfrm>
          <a:noFill/>
          <a:ln>
            <a:noFill/>
          </a:ln>
        </p:spPr>
        <p:txBody>
          <a:bodyPr/>
          <a:lstStyle/>
          <a:p>
            <a:pPr eaLnBrk="1" hangingPunct="1"/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用剪刀制作精美的剪纸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云形标注 4"/>
          <p:cNvSpPr/>
          <p:nvPr/>
        </p:nvSpPr>
        <p:spPr>
          <a:xfrm>
            <a:off x="-6985" y="12700"/>
            <a:ext cx="1805305" cy="843915"/>
          </a:xfrm>
          <a:prstGeom prst="cloudCallout">
            <a:avLst>
              <a:gd name="adj1" fmla="val -21372"/>
              <a:gd name="adj2" fmla="val 83878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6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8" name="矩形 4"/>
          <p:cNvSpPr/>
          <p:nvPr/>
        </p:nvSpPr>
        <p:spPr>
          <a:xfrm>
            <a:off x="36830" y="163830"/>
            <a:ext cx="16192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实践活动</a:t>
            </a:r>
            <a:endParaRPr lang="zh-CN" altLang="en-US" sz="2800" b="1" dirty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69" name="矩形 6"/>
          <p:cNvSpPr/>
          <p:nvPr/>
        </p:nvSpPr>
        <p:spPr>
          <a:xfrm>
            <a:off x="201930" y="1685925"/>
            <a:ext cx="387667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活动准备：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根据班级学生数量打印带图案的彩色纸张，准备相应数量的儿童安全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剪刀。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70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8210" y="1898650"/>
            <a:ext cx="4220845" cy="22250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050415" y="442595"/>
            <a:ext cx="5123180" cy="63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大家一起来动手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5575" y="3328670"/>
            <a:ext cx="9048750" cy="24917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活动过程：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老师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先示范如何正确使用剪刀剪纸；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请小朋友将彩纸上的图案剪下来，老师现场观察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，哪位小朋友剪刀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用得好。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（通过观察幼儿剪纸，发现幼儿拿、用、放剪刀的方法是否正确，再请个别用法不对的小朋友，上来进行示范并点评矫正。）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0" eaLnBrk="1" hangingPunct="1">
              <a:lnSpc>
                <a:spcPct val="130000"/>
              </a:lnSpc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收拾剪刀的时候，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提醒小朋友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应该将剪刀尖尖的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一头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朝下放进篮子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225" y="1149985"/>
            <a:ext cx="8494395" cy="51390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圆角矩形标注 3"/>
          <p:cNvSpPr/>
          <p:nvPr/>
        </p:nvSpPr>
        <p:spPr>
          <a:xfrm>
            <a:off x="2652078" y="588645"/>
            <a:ext cx="5672137" cy="2187575"/>
          </a:xfrm>
          <a:prstGeom prst="wedgeRoundRectCallout">
            <a:avLst>
              <a:gd name="adj1" fmla="val -36333"/>
              <a:gd name="adj2" fmla="val 65032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C6854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14340" name="Text Box 4"/>
          <p:cNvSpPr txBox="1"/>
          <p:nvPr/>
        </p:nvSpPr>
        <p:spPr>
          <a:xfrm>
            <a:off x="2820353" y="588645"/>
            <a:ext cx="5335587" cy="2030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小朋友的剪纸都完成得很棒</a:t>
            </a:r>
            <a:r>
              <a:rPr lang="zh-CN" altLang="en-US" sz="2800" b="1" dirty="0" smtClean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！！接下来</a:t>
            </a:r>
            <a:r>
              <a:rPr lang="zh-CN" altLang="en-US" sz="28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，我们休息一下，来听一个关于安全用剪刀的小故事吧。</a:t>
            </a:r>
            <a:endParaRPr lang="zh-CN" altLang="en-US" sz="2800" b="1" dirty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安全故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" y="49530"/>
            <a:ext cx="2105025" cy="77216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椭圆形标注 1"/>
          <p:cNvSpPr/>
          <p:nvPr/>
        </p:nvSpPr>
        <p:spPr>
          <a:xfrm>
            <a:off x="368300" y="274955"/>
            <a:ext cx="8283575" cy="1573530"/>
          </a:xfrm>
          <a:prstGeom prst="wedgeEllipseCallout">
            <a:avLst>
              <a:gd name="adj1" fmla="val 3824"/>
              <a:gd name="adj2" fmla="val 71894"/>
            </a:avLst>
          </a:prstGeom>
          <a:solidFill>
            <a:schemeClr val="bg1"/>
          </a:solidFill>
          <a:ln w="19050" cap="flat" cmpd="sng">
            <a:solidFill>
              <a:srgbClr val="C6854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pic>
        <p:nvPicPr>
          <p:cNvPr id="15363" name="图片 5" descr="安安全全用剪刀1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9335" y="1719580"/>
            <a:ext cx="6762115" cy="46875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 Box 4"/>
          <p:cNvSpPr txBox="1"/>
          <p:nvPr/>
        </p:nvSpPr>
        <p:spPr>
          <a:xfrm>
            <a:off x="1466533" y="347663"/>
            <a:ext cx="6324600" cy="13709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这一天，森林幼儿园里，大象老师正在为小朋友们上手工课。</a:t>
            </a:r>
            <a:endParaRPr lang="zh-CN" altLang="en-US" b="1" dirty="0">
              <a:solidFill>
                <a:srgbClr val="0070C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3" descr="安安全全用剪刀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4573" y="966470"/>
            <a:ext cx="5551487" cy="4654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椭圆形标注 3"/>
          <p:cNvSpPr/>
          <p:nvPr/>
        </p:nvSpPr>
        <p:spPr>
          <a:xfrm>
            <a:off x="117793" y="733743"/>
            <a:ext cx="3835400" cy="5389562"/>
          </a:xfrm>
          <a:prstGeom prst="wedgeEllipseCallout">
            <a:avLst>
              <a:gd name="adj1" fmla="val 53352"/>
              <a:gd name="adj2" fmla="val -27083"/>
            </a:avLst>
          </a:prstGeom>
          <a:solidFill>
            <a:schemeClr val="bg1"/>
          </a:solidFill>
          <a:ln w="19050" cap="flat" cmpd="sng">
            <a:solidFill>
              <a:srgbClr val="C6854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16388" name="Text Box 3"/>
          <p:cNvSpPr txBox="1"/>
          <p:nvPr/>
        </p:nvSpPr>
        <p:spPr>
          <a:xfrm>
            <a:off x="701358" y="1331595"/>
            <a:ext cx="3224212" cy="42462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000" b="1" dirty="0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大象老师为小动物们准备了剪刀，把剪刀发给小朋友们后，告诉他们一定要小心使用剪刀。</a:t>
            </a:r>
            <a:endParaRPr lang="zh-CN" altLang="en-US" sz="3000" b="1" dirty="0">
              <a:solidFill>
                <a:srgbClr val="0070C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椭圆形标注 3"/>
          <p:cNvSpPr/>
          <p:nvPr/>
        </p:nvSpPr>
        <p:spPr>
          <a:xfrm>
            <a:off x="5500688" y="647700"/>
            <a:ext cx="3487737" cy="5214938"/>
          </a:xfrm>
          <a:prstGeom prst="wedgeEllipseCallout">
            <a:avLst>
              <a:gd name="adj1" fmla="val -66153"/>
              <a:gd name="adj2" fmla="val 19"/>
            </a:avLst>
          </a:prstGeom>
          <a:solidFill>
            <a:schemeClr val="bg1"/>
          </a:solidFill>
          <a:ln w="19050" cap="flat" cmpd="sng">
            <a:solidFill>
              <a:srgbClr val="C6854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pic>
        <p:nvPicPr>
          <p:cNvPr id="17411" name="图片 3" descr="安安全全用剪刀3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87312" y="1362075"/>
            <a:ext cx="6007100" cy="4725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6029325" y="1466850"/>
            <a:ext cx="2803525" cy="42068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小黄鸭、皮皮猴和大眼猫开开心心、认认真真地制作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剪纸。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椭圆形标注 4"/>
          <p:cNvSpPr/>
          <p:nvPr/>
        </p:nvSpPr>
        <p:spPr>
          <a:xfrm>
            <a:off x="368300" y="274638"/>
            <a:ext cx="8283575" cy="1517650"/>
          </a:xfrm>
          <a:prstGeom prst="wedgeEllipseCallout">
            <a:avLst>
              <a:gd name="adj1" fmla="val 3824"/>
              <a:gd name="adj2" fmla="val 71894"/>
            </a:avLst>
          </a:prstGeom>
          <a:solidFill>
            <a:schemeClr val="bg1"/>
          </a:solidFill>
          <a:ln w="19050" cap="flat" cmpd="sng">
            <a:solidFill>
              <a:srgbClr val="C6854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pic>
        <p:nvPicPr>
          <p:cNvPr id="18435" name="图片 3" descr="安安全全用剪刀4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1545" y="1579245"/>
            <a:ext cx="7281545" cy="4784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619885" y="320675"/>
            <a:ext cx="6197600" cy="14719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很快他们就完成了剪纸，但是却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没有安静下来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等老师评价。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椭圆形标注 3"/>
          <p:cNvSpPr/>
          <p:nvPr/>
        </p:nvSpPr>
        <p:spPr>
          <a:xfrm>
            <a:off x="368300" y="287338"/>
            <a:ext cx="8283575" cy="1295400"/>
          </a:xfrm>
          <a:prstGeom prst="wedgeEllipseCallout">
            <a:avLst>
              <a:gd name="adj1" fmla="val 3824"/>
              <a:gd name="adj2" fmla="val 71894"/>
            </a:avLst>
          </a:prstGeom>
          <a:solidFill>
            <a:schemeClr val="bg1"/>
          </a:solidFill>
          <a:ln w="19050" cap="flat" cmpd="sng">
            <a:solidFill>
              <a:srgbClr val="C6854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680403" y="328613"/>
            <a:ext cx="7383463" cy="12049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他们玩得实在是太开心，忘记了桌上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的</a:t>
            </a:r>
            <a:b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</a:b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剪刀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是很危险的，不小心碰落了剪刀，皮皮猴和大眼猫都被剪刀扎伤了。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9460" name="图片 3" descr="安安全全用剪刀5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105" y="1571625"/>
            <a:ext cx="7660640" cy="48152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椭圆形标注 3"/>
          <p:cNvSpPr/>
          <p:nvPr/>
        </p:nvSpPr>
        <p:spPr>
          <a:xfrm>
            <a:off x="368300" y="287338"/>
            <a:ext cx="7646988" cy="1295400"/>
          </a:xfrm>
          <a:prstGeom prst="wedgeEllipseCallout">
            <a:avLst>
              <a:gd name="adj1" fmla="val -20708"/>
              <a:gd name="adj2" fmla="val 74644"/>
            </a:avLst>
          </a:prstGeom>
          <a:solidFill>
            <a:schemeClr val="bg1"/>
          </a:solidFill>
          <a:ln w="19050" cap="flat" cmpd="sng">
            <a:solidFill>
              <a:srgbClr val="C6854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pic>
        <p:nvPicPr>
          <p:cNvPr id="20483" name="图片 3" descr="安安全全用剪刀6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3475" y="1713230"/>
            <a:ext cx="6738620" cy="4676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370013" y="382588"/>
            <a:ext cx="5897563" cy="11525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随后小黄鸭拿来了绷带为皮皮猴和大眼猫包扎了伤口。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060" y="2057400"/>
            <a:ext cx="7940040" cy="453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Rectangle 3"/>
          <p:cNvSpPr>
            <a:spLocks noGrp="1"/>
          </p:cNvSpPr>
          <p:nvPr>
            <p:ph type="title"/>
          </p:nvPr>
        </p:nvSpPr>
        <p:spPr>
          <a:xfrm>
            <a:off x="421005" y="353695"/>
            <a:ext cx="8613775" cy="2146300"/>
          </a:xfrm>
          <a:noFill/>
          <a:ln>
            <a:noFill/>
          </a:ln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zh-CN" altLang="en-US" sz="3600" b="1" dirty="0">
                <a:solidFill>
                  <a:srgbClr val="31ADA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听完了小故事，我们来做一个安全你问我答的游戏吧。</a:t>
            </a:r>
            <a:endParaRPr lang="zh-CN" altLang="en-US" sz="3600" b="1" dirty="0">
              <a:solidFill>
                <a:srgbClr val="31ADAD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6503388_173105071325_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2098" y="754380"/>
            <a:ext cx="2068512" cy="592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93713" y="945833"/>
            <a:ext cx="5003800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大象老师为什么说使用剪刀一定要小心? </a:t>
            </a:r>
            <a:endParaRPr kumimoji="0" lang="zh-CN" altLang="en-US" sz="3200" b="1" kern="1200" cap="none" spc="0" normalizeH="0" baseline="0" noProof="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泪滴形 7"/>
          <p:cNvSpPr/>
          <p:nvPr/>
        </p:nvSpPr>
        <p:spPr bwMode="auto">
          <a:xfrm rot="10800000">
            <a:off x="494030" y="2514600"/>
            <a:ext cx="4724400" cy="3761105"/>
          </a:xfrm>
          <a:prstGeom prst="teardrop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2535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538283" flipV="1">
            <a:off x="850900" y="5292725"/>
            <a:ext cx="1700213" cy="1046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6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0137057" flipV="1">
            <a:off x="339090" y="4426268"/>
            <a:ext cx="1212850" cy="1212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7" name="Text Box 4"/>
          <p:cNvSpPr txBox="1"/>
          <p:nvPr/>
        </p:nvSpPr>
        <p:spPr>
          <a:xfrm>
            <a:off x="1794193" y="3414078"/>
            <a:ext cx="2954337" cy="1655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剪刀有尖儿，很锋利。</a:t>
            </a:r>
            <a:endParaRPr lang="zh-CN" altLang="en-US" sz="3600" b="1" dirty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 descr="想一想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070"/>
            <a:ext cx="1657350" cy="8001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4610" y="466725"/>
            <a:ext cx="8916035" cy="5857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矩形 3"/>
          <p:cNvSpPr/>
          <p:nvPr/>
        </p:nvSpPr>
        <p:spPr>
          <a:xfrm>
            <a:off x="3234690" y="1281748"/>
            <a:ext cx="5256213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认识各种各样的剪刀，了解剪刀等</a:t>
            </a: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尖锐物品可能存在的</a:t>
            </a:r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危险；</a:t>
            </a:r>
            <a:endParaRPr lang="en-US" altLang="zh-CN" sz="24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掌握剪刀正确</a:t>
            </a:r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</a:t>
            </a:r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使用方法，养成良好的</a:t>
            </a: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使用习惯</a:t>
            </a:r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学习目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" y="27305"/>
            <a:ext cx="2070100" cy="7683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8466055_192437591194_2"/>
          <p:cNvPicPr>
            <a:picLocks noChangeAspect="1"/>
          </p:cNvPicPr>
          <p:nvPr/>
        </p:nvPicPr>
        <p:blipFill>
          <a:blip r:embed="rId1"/>
          <a:srcRect l="-1247"/>
          <a:stretch>
            <a:fillRect/>
          </a:stretch>
        </p:blipFill>
        <p:spPr>
          <a:xfrm>
            <a:off x="-68580" y="2724150"/>
            <a:ext cx="9204960" cy="4133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泪滴形 7"/>
          <p:cNvSpPr/>
          <p:nvPr/>
        </p:nvSpPr>
        <p:spPr bwMode="auto">
          <a:xfrm rot="10800000" flipH="1" flipV="1">
            <a:off x="3996267" y="871538"/>
            <a:ext cx="5149321" cy="4125913"/>
          </a:xfrm>
          <a:prstGeom prst="teardrop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90500" y="167640"/>
            <a:ext cx="6008688" cy="922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我们应该怎样拿剪刀呢？</a:t>
            </a:r>
            <a:endParaRPr kumimoji="0" lang="zh-CN" altLang="en-US" sz="3600" b="1" kern="1200" cap="none" spc="0" normalizeH="0" baseline="0" noProof="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pic>
        <p:nvPicPr>
          <p:cNvPr id="23559" name="Picture 5" descr="7995528_113529976000_2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9188" y="584200"/>
            <a:ext cx="2936875" cy="2244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0" name="Text Box 6"/>
          <p:cNvSpPr txBox="1"/>
          <p:nvPr/>
        </p:nvSpPr>
        <p:spPr>
          <a:xfrm>
            <a:off x="4741333" y="1561783"/>
            <a:ext cx="3928534" cy="2862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小剪刀，</a:t>
            </a:r>
            <a:r>
              <a:rPr lang="zh-CN" altLang="en-US" sz="2400" b="1" dirty="0" smtClean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手中拿，</a:t>
            </a:r>
            <a:endParaRPr lang="en-US" altLang="zh-CN" sz="2400" b="1" dirty="0" smtClean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大拇指</a:t>
            </a:r>
            <a:r>
              <a:rPr lang="zh-CN" altLang="en-US" sz="24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住一间</a:t>
            </a:r>
            <a:r>
              <a:rPr lang="zh-CN" altLang="en-US" sz="2400" b="1" dirty="0" smtClean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endParaRPr lang="en-US" altLang="zh-CN" sz="2400" b="1" dirty="0" smtClean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其余</a:t>
            </a:r>
            <a:r>
              <a:rPr lang="zh-CN" altLang="en-US" sz="24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四指住一间</a:t>
            </a:r>
            <a:r>
              <a:rPr lang="zh-CN" altLang="en-US" sz="2400" b="1" dirty="0" smtClean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endParaRPr lang="en-US" altLang="zh-CN" sz="2400" b="1" dirty="0" smtClean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对准</a:t>
            </a:r>
            <a:r>
              <a:rPr lang="zh-CN" altLang="en-US" sz="24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纸，张开口，</a:t>
            </a:r>
            <a:r>
              <a:rPr lang="zh-CN" altLang="en-US" sz="2400" b="1" dirty="0" smtClean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‘</a:t>
            </a:r>
            <a:endParaRPr lang="en-US" altLang="zh-CN" sz="2400" b="1" dirty="0" smtClean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咔嚓’</a:t>
            </a:r>
            <a:r>
              <a:rPr lang="zh-CN" altLang="en-US" sz="24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一声剪开啦。</a:t>
            </a:r>
            <a:endParaRPr lang="zh-CN" altLang="en-US" sz="2400" b="1" dirty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544836ea03ecd05f64b237799f19607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88022" y="-121920"/>
            <a:ext cx="486251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471863" y="790258"/>
            <a:ext cx="5230813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故事里，小动物们用完剪刀后，把剪刀放回工具箱了吗？</a:t>
            </a:r>
            <a:endParaRPr kumimoji="0" lang="zh-CN" altLang="en-US" sz="2800" b="1" kern="1200" cap="none" spc="0" normalizeH="0" baseline="0" noProof="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4580" name="Text Box 5"/>
          <p:cNvSpPr/>
          <p:nvPr/>
        </p:nvSpPr>
        <p:spPr>
          <a:xfrm>
            <a:off x="4318000" y="2984183"/>
            <a:ext cx="2973388" cy="2167029"/>
          </a:xfrm>
          <a:prstGeom prst="irregularSeal1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rgbClr val="FF33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没有</a:t>
            </a:r>
            <a:endParaRPr lang="zh-CN" altLang="en-US" sz="4400" b="1" dirty="0">
              <a:solidFill>
                <a:srgbClr val="FF33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 descr="ef907b12e0812c66958b873633bfc8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135" y="5151755"/>
            <a:ext cx="1291590" cy="129159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小黄人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59447" y="1606868"/>
            <a:ext cx="9137650" cy="5710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401888" y="830263"/>
            <a:ext cx="5673725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故事中的小动物们在玩闹的时候发生了什么呢？</a:t>
            </a:r>
            <a:endParaRPr kumimoji="0" lang="zh-CN" altLang="en-US" sz="2800" b="1" kern="1200" cap="none" spc="0" normalizeH="0" baseline="0" noProof="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950210" y="2976245"/>
            <a:ext cx="4713605" cy="1951703"/>
          </a:xfrm>
          <a:prstGeom prst="round2DiagRect">
            <a:avLst/>
          </a:prstGeom>
          <a:solidFill>
            <a:schemeClr val="bg1"/>
          </a:solidFill>
          <a:ln w="12700">
            <a:solidFill>
              <a:srgbClr val="C2874F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 eaLnBrk="1" hangingPunct="1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600" b="1" noProof="0" dirty="0">
                <a:solidFill>
                  <a:srgbClr val="FF33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碰落剪刀，大眼猫和皮皮猴被剪刀扎伤了。</a:t>
            </a:r>
            <a:endParaRPr kumimoji="0" lang="zh-CN" altLang="en-US" sz="3600" b="1" kern="1200" cap="none" spc="0" normalizeH="0" baseline="0" noProof="0" dirty="0">
              <a:solidFill>
                <a:srgbClr val="FF3300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pic>
        <p:nvPicPr>
          <p:cNvPr id="2" name="图片 1" descr="交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80000">
            <a:off x="635" y="41275"/>
            <a:ext cx="1304925" cy="78105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98600"/>
            <a:ext cx="9128125" cy="5508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Text Box 5"/>
          <p:cNvSpPr txBox="1"/>
          <p:nvPr/>
        </p:nvSpPr>
        <p:spPr>
          <a:xfrm>
            <a:off x="1693545" y="666750"/>
            <a:ext cx="594423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rgbClr val="FF896B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根据我们学到的内容来判断下图中的小朋友做的对不对。</a:t>
            </a:r>
            <a:endParaRPr lang="zh-CN" altLang="en-US" sz="3600" b="1" dirty="0">
              <a:solidFill>
                <a:srgbClr val="FF896B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 descr="安全对错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2112010" cy="77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5" descr="安安全全用剪刀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1525" y="766763"/>
            <a:ext cx="7600950" cy="5495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Text Box 3"/>
          <p:cNvSpPr txBox="1"/>
          <p:nvPr/>
        </p:nvSpPr>
        <p:spPr>
          <a:xfrm>
            <a:off x="403225" y="280988"/>
            <a:ext cx="757237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chemeClr val="hlink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妮妮使用锋利尖头的剪刀。（    ）</a:t>
            </a:r>
            <a:endParaRPr lang="zh-CN" altLang="en-US" sz="3600" b="1" dirty="0">
              <a:solidFill>
                <a:schemeClr val="hlink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32" name="Text Box 4"/>
          <p:cNvSpPr txBox="1"/>
          <p:nvPr/>
        </p:nvSpPr>
        <p:spPr>
          <a:xfrm>
            <a:off x="4765146" y="2093735"/>
            <a:ext cx="5114925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8800" b="1" dirty="0">
                <a:solidFill>
                  <a:srgbClr val="FF33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○</a:t>
            </a:r>
            <a:endParaRPr lang="zh-CN" altLang="en-US" sz="8800" b="1" dirty="0">
              <a:solidFill>
                <a:srgbClr val="FF33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53" name="Text Box 5"/>
          <p:cNvSpPr txBox="1"/>
          <p:nvPr/>
        </p:nvSpPr>
        <p:spPr>
          <a:xfrm>
            <a:off x="6130290" y="-180340"/>
            <a:ext cx="114617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96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×</a:t>
            </a:r>
            <a:endParaRPr lang="zh-CN" altLang="en-US" sz="9600" b="1" dirty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5" descr="安安全全用剪刀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0410" y="979805"/>
            <a:ext cx="7383145" cy="52812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Text Box 3"/>
          <p:cNvSpPr txBox="1"/>
          <p:nvPr/>
        </p:nvSpPr>
        <p:spPr>
          <a:xfrm>
            <a:off x="69850" y="166688"/>
            <a:ext cx="8728075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hlink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妮妮一边和小伙伴说笑，一边剪东西 。（     ）</a:t>
            </a:r>
            <a:endParaRPr lang="zh-CN" altLang="en-US" b="1" dirty="0">
              <a:solidFill>
                <a:schemeClr val="hlink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56" name="Text Box 4"/>
          <p:cNvSpPr txBox="1"/>
          <p:nvPr/>
        </p:nvSpPr>
        <p:spPr>
          <a:xfrm>
            <a:off x="4593749" y="3348848"/>
            <a:ext cx="804862" cy="1323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8000" b="1" dirty="0">
                <a:solidFill>
                  <a:srgbClr val="FF33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○</a:t>
            </a:r>
            <a:endParaRPr lang="zh-CN" altLang="en-US" sz="8000" b="1" dirty="0">
              <a:solidFill>
                <a:srgbClr val="FF33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77" name="Text Box 5"/>
          <p:cNvSpPr txBox="1"/>
          <p:nvPr/>
        </p:nvSpPr>
        <p:spPr>
          <a:xfrm>
            <a:off x="7435850" y="-115570"/>
            <a:ext cx="117094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96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×</a:t>
            </a:r>
            <a:r>
              <a:rPr lang="zh-CN" altLang="en-US" sz="4400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zh-CN" altLang="en-US" sz="4400" dirty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5" descr="安安全全用剪刀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955" y="629920"/>
            <a:ext cx="7275830" cy="5648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Text Box 3"/>
          <p:cNvSpPr txBox="1"/>
          <p:nvPr/>
        </p:nvSpPr>
        <p:spPr>
          <a:xfrm>
            <a:off x="889635" y="171450"/>
            <a:ext cx="7902575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chemeClr val="hlink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全全手里拿着剪刀四处奔跑。（    ）</a:t>
            </a:r>
            <a:endParaRPr lang="zh-CN" altLang="en-US" sz="3600" b="1" dirty="0">
              <a:solidFill>
                <a:schemeClr val="hlink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0" name="Text Box 4"/>
          <p:cNvSpPr txBox="1"/>
          <p:nvPr/>
        </p:nvSpPr>
        <p:spPr>
          <a:xfrm>
            <a:off x="2211036" y="3561289"/>
            <a:ext cx="804862" cy="1323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8000" b="1" dirty="0">
                <a:solidFill>
                  <a:srgbClr val="FF33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○</a:t>
            </a:r>
            <a:endParaRPr lang="zh-CN" altLang="en-US" sz="8000" b="1" dirty="0">
              <a:solidFill>
                <a:srgbClr val="FF33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01" name="Text Box 5"/>
          <p:cNvSpPr txBox="1"/>
          <p:nvPr/>
        </p:nvSpPr>
        <p:spPr>
          <a:xfrm>
            <a:off x="7116445" y="-123825"/>
            <a:ext cx="114427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96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×</a:t>
            </a:r>
            <a:endParaRPr lang="zh-CN" altLang="en-US" sz="9600" b="1" dirty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5" descr="安安全全用剪刀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4585" y="896620"/>
            <a:ext cx="6504940" cy="55962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Text Box 3"/>
          <p:cNvSpPr txBox="1"/>
          <p:nvPr/>
        </p:nvSpPr>
        <p:spPr>
          <a:xfrm>
            <a:off x="138748" y="173990"/>
            <a:ext cx="8770937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chemeClr val="hlink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安安用完剪刀后把它放在安全的地方。（  ）</a:t>
            </a:r>
            <a:endParaRPr lang="zh-CN" altLang="en-US" sz="3600" b="1" dirty="0">
              <a:solidFill>
                <a:schemeClr val="hlink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4" name="Text Box 4"/>
          <p:cNvSpPr txBox="1"/>
          <p:nvPr/>
        </p:nvSpPr>
        <p:spPr>
          <a:xfrm>
            <a:off x="4257675" y="3501390"/>
            <a:ext cx="5114925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8800" b="1" dirty="0">
                <a:solidFill>
                  <a:srgbClr val="FF33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○</a:t>
            </a:r>
            <a:endParaRPr lang="zh-CN" altLang="en-US" sz="8800" b="1" dirty="0">
              <a:solidFill>
                <a:srgbClr val="FF33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25" name="Text Box 5"/>
          <p:cNvSpPr txBox="1"/>
          <p:nvPr/>
        </p:nvSpPr>
        <p:spPr>
          <a:xfrm>
            <a:off x="8139430" y="201930"/>
            <a:ext cx="89662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80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√</a:t>
            </a:r>
            <a:endParaRPr lang="zh-CN" altLang="en-US" sz="8000" b="1" dirty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/>
          <p:nvPr/>
        </p:nvSpPr>
        <p:spPr>
          <a:xfrm>
            <a:off x="1261745" y="426085"/>
            <a:ext cx="734568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>
                <a:solidFill>
                  <a:srgbClr val="FF9933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下面使用剪刀的姿势对不对</a:t>
            </a:r>
            <a:endParaRPr lang="zh-CN" altLang="en-US" sz="4000" b="1" dirty="0">
              <a:solidFill>
                <a:srgbClr val="FF9933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1747" name="Picture 3" descr="20130426205806_3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275" y="1447800"/>
            <a:ext cx="4041775" cy="3321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8" name="Picture 4" descr="1121943_125050935000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38" y="1439863"/>
            <a:ext cx="4149725" cy="3322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9" name="Text Box 5"/>
          <p:cNvSpPr txBox="1"/>
          <p:nvPr/>
        </p:nvSpPr>
        <p:spPr>
          <a:xfrm>
            <a:off x="632460" y="5182553"/>
            <a:ext cx="38036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chemeClr val="hlink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使用剪刀时（       ）</a:t>
            </a:r>
            <a:endParaRPr lang="zh-CN" altLang="en-US" sz="2800" b="1" dirty="0">
              <a:solidFill>
                <a:schemeClr val="hlink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0" name="Text Box 6"/>
          <p:cNvSpPr txBox="1"/>
          <p:nvPr/>
        </p:nvSpPr>
        <p:spPr>
          <a:xfrm>
            <a:off x="4613910" y="5215255"/>
            <a:ext cx="454152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chemeClr val="hlink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传递剪刀时握住锋利的刀口（</a:t>
            </a:r>
            <a:r>
              <a:rPr lang="zh-CN" altLang="en-US" b="1" dirty="0">
                <a:solidFill>
                  <a:schemeClr val="hlink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800" b="1" dirty="0">
                <a:solidFill>
                  <a:schemeClr val="hlink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）</a:t>
            </a:r>
            <a:endParaRPr lang="zh-CN" altLang="en-US" sz="2800" b="1" dirty="0">
              <a:solidFill>
                <a:schemeClr val="hlink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1" name="Text Box 7"/>
          <p:cNvSpPr txBox="1"/>
          <p:nvPr/>
        </p:nvSpPr>
        <p:spPr>
          <a:xfrm>
            <a:off x="2789238" y="4893945"/>
            <a:ext cx="712787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80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√</a:t>
            </a:r>
            <a:endParaRPr lang="zh-CN" altLang="en-US" sz="8000" b="1" dirty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2" name="Text Box 8"/>
          <p:cNvSpPr txBox="1"/>
          <p:nvPr/>
        </p:nvSpPr>
        <p:spPr>
          <a:xfrm>
            <a:off x="5081588" y="5307648"/>
            <a:ext cx="714375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80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√</a:t>
            </a:r>
            <a:endParaRPr lang="zh-CN" altLang="en-US" sz="8000" b="1" dirty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  <p:bldP spid="3175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60245291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520000">
            <a:off x="4103688" y="1736725"/>
            <a:ext cx="4865687" cy="3127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Text Box 3"/>
          <p:cNvSpPr txBox="1"/>
          <p:nvPr/>
        </p:nvSpPr>
        <p:spPr>
          <a:xfrm>
            <a:off x="2135505" y="363855"/>
            <a:ext cx="505333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>
                <a:solidFill>
                  <a:srgbClr val="FF9933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应该将剪刀放在哪里</a:t>
            </a:r>
            <a:endParaRPr lang="zh-CN" altLang="en-US" sz="4000" b="1" dirty="0">
              <a:solidFill>
                <a:srgbClr val="FF9933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2772" name="Picture 4" descr="Redocn_20130427090210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424305"/>
            <a:ext cx="4418965" cy="397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3" name="Text Box 5"/>
          <p:cNvSpPr txBox="1"/>
          <p:nvPr/>
        </p:nvSpPr>
        <p:spPr>
          <a:xfrm>
            <a:off x="1101725" y="5509260"/>
            <a:ext cx="25273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hlink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课桌上（  ）</a:t>
            </a:r>
            <a:endParaRPr lang="zh-CN" altLang="en-US" b="1" dirty="0">
              <a:solidFill>
                <a:schemeClr val="hlink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74" name="Text Box 6"/>
          <p:cNvSpPr txBox="1"/>
          <p:nvPr/>
        </p:nvSpPr>
        <p:spPr>
          <a:xfrm>
            <a:off x="5326063" y="5524500"/>
            <a:ext cx="30400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hlink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铅笔盒里（   ）</a:t>
            </a:r>
            <a:endParaRPr lang="zh-CN" altLang="en-US" b="1" dirty="0">
              <a:solidFill>
                <a:schemeClr val="hlink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75" name="Text Box 7"/>
          <p:cNvSpPr txBox="1"/>
          <p:nvPr/>
        </p:nvSpPr>
        <p:spPr>
          <a:xfrm>
            <a:off x="7216140" y="5271770"/>
            <a:ext cx="712788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66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√</a:t>
            </a:r>
            <a:endParaRPr lang="zh-CN" altLang="en-US" sz="6600" b="1" dirty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76" name="Text Box 8"/>
          <p:cNvSpPr txBox="1"/>
          <p:nvPr/>
        </p:nvSpPr>
        <p:spPr>
          <a:xfrm>
            <a:off x="2436495" y="5152708"/>
            <a:ext cx="714375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80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×</a:t>
            </a:r>
            <a:endParaRPr lang="zh-CN" altLang="en-US" sz="8000" b="1" dirty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/>
      <p:bldP spid="327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24025"/>
            <a:ext cx="9077325" cy="4357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88125" y="383540"/>
            <a:ext cx="2188210" cy="2077085"/>
          </a:xfrm>
          <a:prstGeom prst="heart">
            <a:avLst/>
          </a:prstGeom>
          <a:ln>
            <a:solidFill>
              <a:srgbClr val="C00000"/>
            </a:solidFill>
          </a:ln>
        </p:spPr>
      </p:pic>
      <p:sp>
        <p:nvSpPr>
          <p:cNvPr id="4" name="矩形 3"/>
          <p:cNvSpPr/>
          <p:nvPr/>
        </p:nvSpPr>
        <p:spPr>
          <a:xfrm>
            <a:off x="64453" y="740410"/>
            <a:ext cx="516731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谜语：什么东西不怕布，只怕小石头。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25" name="矩形 14"/>
          <p:cNvSpPr/>
          <p:nvPr/>
        </p:nvSpPr>
        <p:spPr>
          <a:xfrm>
            <a:off x="64770" y="66675"/>
            <a:ext cx="13589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FF3399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猜谜语</a:t>
            </a:r>
            <a:endParaRPr lang="zh-CN" altLang="en-US" sz="2800" b="1" dirty="0">
              <a:solidFill>
                <a:srgbClr val="FF3399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1200785"/>
            <a:ext cx="1551305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（剪刀）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10" y="784860"/>
            <a:ext cx="9340850" cy="6437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19" name="矩形 1"/>
          <p:cNvSpPr/>
          <p:nvPr/>
        </p:nvSpPr>
        <p:spPr>
          <a:xfrm>
            <a:off x="1033463" y="1552893"/>
            <a:ext cx="6238875" cy="3415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342900" lvl="0" indent="-3429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小朋友千万不要使用锋利尖头的剪刀，应该使用钝口圆头的儿童专用剪刀；</a:t>
            </a:r>
            <a:endParaRPr lang="en-US" altLang="zh-CN" sz="24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使用剪刀时，一定要集中精神，眼睛看着剪刀，不能一边说笑，一边剪东西；</a:t>
            </a:r>
            <a:endParaRPr lang="en-US" altLang="zh-CN" sz="24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手里拿着剪刀时，不要晃来晃去或四处奔跑，剪刀用完后，要放在安全的地方。</a:t>
            </a:r>
            <a:endParaRPr lang="zh-CN" altLang="en-US" sz="24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安全小结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00000">
            <a:off x="-5715" y="116205"/>
            <a:ext cx="2181225" cy="809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-29-2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160" y="695960"/>
            <a:ext cx="9138285" cy="5481320"/>
          </a:xfrm>
          <a:prstGeom prst="rect">
            <a:avLst/>
          </a:prstGeom>
        </p:spPr>
      </p:pic>
      <p:sp>
        <p:nvSpPr>
          <p:cNvPr id="35843" name="Text Box 3"/>
          <p:cNvSpPr txBox="1"/>
          <p:nvPr/>
        </p:nvSpPr>
        <p:spPr>
          <a:xfrm>
            <a:off x="2612708" y="812800"/>
            <a:ext cx="4519612" cy="3970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rgbClr val="00B0F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使用剪刀要小心，</a:t>
            </a:r>
            <a:endParaRPr lang="zh-CN" altLang="en-US" sz="3600" b="1" dirty="0">
              <a:solidFill>
                <a:srgbClr val="00B0F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rgbClr val="00B0F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伤到小手会很疼。</a:t>
            </a:r>
            <a:endParaRPr lang="zh-CN" altLang="en-US" sz="3600" b="1" dirty="0">
              <a:solidFill>
                <a:srgbClr val="00B0F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rgbClr val="00B0F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剪刀铅笔要收好，</a:t>
            </a:r>
            <a:endParaRPr lang="zh-CN" altLang="en-US" sz="3600" b="1" dirty="0">
              <a:solidFill>
                <a:srgbClr val="00B0F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rgbClr val="00B0F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用后洗手讲卫生。</a:t>
            </a:r>
            <a:endParaRPr lang="zh-CN" altLang="en-US" sz="3600" b="1" dirty="0">
              <a:solidFill>
                <a:srgbClr val="00B0F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zh-CN" altLang="zh-CN" sz="1800" dirty="0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zh-CN" altLang="zh-CN" sz="1800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 descr="安全儿歌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12700"/>
            <a:ext cx="2181225" cy="800100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0595" y="1619250"/>
            <a:ext cx="2838450" cy="387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7" name="矩形 1"/>
          <p:cNvSpPr/>
          <p:nvPr/>
        </p:nvSpPr>
        <p:spPr>
          <a:xfrm>
            <a:off x="384810" y="1334135"/>
            <a:ext cx="5847715" cy="5077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1.明明做手工时，找不到自己的儿童专用剪刀，就用妈妈做衣服的剪刀来剪纸。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         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错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2.小刚把剪刀锋利的刀头对着自己的同学。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         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错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3.手里拿着剪刀时不要乱晃和四处奔跑。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         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错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4.手工课结束后，蕊蕊给剪刀盖上安全帽，并放在安全的地方。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         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错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5.手工课上，丽丽一边说笑一边剪纸。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         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错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31025" y="6226175"/>
            <a:ext cx="2434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参考答案：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1.B  2.B  3.A  4.A  5.B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随堂测评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" y="-4445"/>
            <a:ext cx="2204085" cy="1505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4" descr="安安全全用剪刀di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2480228" y="5247206"/>
            <a:ext cx="4183380" cy="9220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谢 谢 观 看！</a:t>
            </a:r>
            <a:endParaRPr kumimoji="0" lang="zh-CN" altLang="en-US" sz="5400" b="0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7892" name="Text Box 5"/>
          <p:cNvSpPr txBox="1"/>
          <p:nvPr/>
        </p:nvSpPr>
        <p:spPr>
          <a:xfrm>
            <a:off x="6567488" y="0"/>
            <a:ext cx="2687637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400" dirty="0">
                <a:ea typeface="微软雅黑" panose="020B0503020204020204" pitchFamily="34" charset="-122"/>
                <a:sym typeface="Arial" panose="020B0604020202020204" pitchFamily="34" charset="0"/>
              </a:rPr>
              <a:t>《幼儿安全》·安安全全用剪刀</a:t>
            </a:r>
            <a:endParaRPr lang="zh-CN" altLang="en-US" sz="1400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14"/>
          <p:cNvSpPr/>
          <p:nvPr/>
        </p:nvSpPr>
        <p:spPr>
          <a:xfrm>
            <a:off x="69533" y="81598"/>
            <a:ext cx="3071812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FF3399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各种各样的剪刀</a:t>
            </a:r>
            <a:endParaRPr lang="zh-CN" altLang="en-US" b="1" dirty="0">
              <a:solidFill>
                <a:srgbClr val="FF3399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1488" y="995363"/>
            <a:ext cx="4694238" cy="4849813"/>
          </a:xfrm>
          <a:prstGeom prst="rect">
            <a:avLst/>
          </a:prstGeom>
          <a:blipFill rotWithShape="1">
            <a:blip r:embed="rId1" cstate="email"/>
            <a:srcRect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矩形 12"/>
          <p:cNvSpPr/>
          <p:nvPr/>
        </p:nvSpPr>
        <p:spPr>
          <a:xfrm>
            <a:off x="5289233" y="995363"/>
            <a:ext cx="3167063" cy="2741613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矩形 13"/>
          <p:cNvSpPr/>
          <p:nvPr/>
        </p:nvSpPr>
        <p:spPr>
          <a:xfrm>
            <a:off x="6548438" y="3816350"/>
            <a:ext cx="1908175" cy="2016125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矩形 14"/>
          <p:cNvSpPr/>
          <p:nvPr/>
        </p:nvSpPr>
        <p:spPr>
          <a:xfrm>
            <a:off x="5289737" y="3816351"/>
            <a:ext cx="1178060" cy="2016000"/>
          </a:xfrm>
          <a:prstGeom prst="rect">
            <a:avLst/>
          </a:prstGeom>
          <a:blipFill>
            <a:blip r:embed="rId4" cstate="email"/>
            <a:stretch>
              <a:fillRect l="-21000" r="-21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任意多边形 17"/>
          <p:cNvSpPr/>
          <p:nvPr/>
        </p:nvSpPr>
        <p:spPr>
          <a:xfrm>
            <a:off x="8628063" y="5845175"/>
            <a:ext cx="90488" cy="382588"/>
          </a:xfrm>
          <a:custGeom>
            <a:avLst/>
            <a:gdLst>
              <a:gd name="connsiteX0" fmla="*/ 0 w 89648"/>
              <a:gd name="connsiteY0" fmla="*/ 0 h 381039"/>
              <a:gd name="connsiteX1" fmla="*/ 89648 w 89648"/>
              <a:gd name="connsiteY1" fmla="*/ 0 h 381039"/>
              <a:gd name="connsiteX2" fmla="*/ 89648 w 89648"/>
              <a:gd name="connsiteY2" fmla="*/ 381039 h 381039"/>
              <a:gd name="connsiteX3" fmla="*/ 0 w 89648"/>
              <a:gd name="connsiteY3" fmla="*/ 381039 h 381039"/>
              <a:gd name="connsiteX4" fmla="*/ 0 w 89648"/>
              <a:gd name="connsiteY4" fmla="*/ 0 h 381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48" h="381039">
                <a:moveTo>
                  <a:pt x="0" y="0"/>
                </a:moveTo>
                <a:lnTo>
                  <a:pt x="89648" y="0"/>
                </a:lnTo>
                <a:lnTo>
                  <a:pt x="89648" y="381039"/>
                </a:lnTo>
                <a:lnTo>
                  <a:pt x="0" y="381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5560" tIns="12700" rIns="35560" bIns="0" spcCol="1270" anchor="ctr"/>
          <a:lstStyle/>
          <a:p>
            <a:pPr marL="0" marR="0" lvl="0" indent="0" algn="ctr" defTabSz="2222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500" b="0" i="0" u="none" strike="noStrike" kern="1200" cap="none" spc="0" normalizeH="0" baseline="0" noProof="0">
              <a:ln>
                <a:noFill/>
              </a:ln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标注 3"/>
          <p:cNvSpPr/>
          <p:nvPr/>
        </p:nvSpPr>
        <p:spPr bwMode="auto">
          <a:xfrm>
            <a:off x="430213" y="4427220"/>
            <a:ext cx="8432800" cy="1743075"/>
          </a:xfrm>
          <a:prstGeom prst="wedgeRoundRectCallout">
            <a:avLst>
              <a:gd name="adj1" fmla="val -15126"/>
              <a:gd name="adj2" fmla="val -65391"/>
              <a:gd name="adj3" fmla="val 16667"/>
            </a:avLst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1" name="矩形 1"/>
          <p:cNvSpPr/>
          <p:nvPr/>
        </p:nvSpPr>
        <p:spPr>
          <a:xfrm>
            <a:off x="651828" y="4482465"/>
            <a:ext cx="82296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普通的剪刀可以用来剪纸、剪线头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等；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理发师的剪刀可以理发；裁缝的剪刀可以剪裁衣服；园丁的剪刀可以修剪花木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小朋友用的剪刀是圆头的安全剪刀哦。</a:t>
            </a:r>
            <a:endParaRPr lang="en-US" altLang="zh-CN" sz="2400" b="1" dirty="0">
              <a:solidFill>
                <a:srgbClr val="FF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469900" y="509270"/>
            <a:ext cx="3997960" cy="3594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 t="-1"/>
          <a:stretch>
            <a:fillRect/>
          </a:stretch>
        </p:blipFill>
        <p:spPr>
          <a:xfrm>
            <a:off x="4971415" y="545465"/>
            <a:ext cx="3742055" cy="3335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975" y="744220"/>
            <a:ext cx="8583930" cy="56857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Text Box 4"/>
          <p:cNvSpPr txBox="1"/>
          <p:nvPr/>
        </p:nvSpPr>
        <p:spPr>
          <a:xfrm>
            <a:off x="2800350" y="2433003"/>
            <a:ext cx="4598988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小朋友们都很喜欢剪纸，但大家都会</a:t>
            </a:r>
            <a:r>
              <a:rPr lang="zh-CN" altLang="en-US" b="1" dirty="0" smtClean="0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正确地使用</a:t>
            </a:r>
            <a:r>
              <a:rPr lang="zh-CN" altLang="en-US" b="1" dirty="0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剪刀吗？</a:t>
            </a:r>
            <a:endParaRPr lang="zh-CN" altLang="en-US" b="1" dirty="0">
              <a:solidFill>
                <a:srgbClr val="0070C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交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60000">
            <a:off x="51435" y="56515"/>
            <a:ext cx="1304925" cy="78105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%C0%CF%B5%E7%CA%D3-thumb2053108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875" y="1000125"/>
            <a:ext cx="7300913" cy="5172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5" name="Picture 3" descr="$Q8[F~}ESGP44T5}3]F4J(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250" y="1543050"/>
            <a:ext cx="4999038" cy="3478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6" name="Text Box 4"/>
          <p:cNvSpPr txBox="1"/>
          <p:nvPr/>
        </p:nvSpPr>
        <p:spPr>
          <a:xfrm>
            <a:off x="1220470" y="605155"/>
            <a:ext cx="66751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ea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800" b="1" dirty="0">
                <a:ea typeface="微软雅黑" panose="020B0503020204020204" pitchFamily="34" charset="-122"/>
                <a:sym typeface="Arial" panose="020B0604020202020204" pitchFamily="34" charset="0"/>
              </a:rPr>
              <a:t>儿童安全宝典-为什么使用剪刀要小心》</a:t>
            </a:r>
            <a:endParaRPr lang="zh-CN" altLang="en-US" sz="2800" b="1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797" name="Text Box 5"/>
          <p:cNvSpPr txBox="1"/>
          <p:nvPr/>
        </p:nvSpPr>
        <p:spPr>
          <a:xfrm>
            <a:off x="4089400" y="5457825"/>
            <a:ext cx="2474913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zh-CN" sz="1800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379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413" y="5694363"/>
            <a:ext cx="2619375" cy="441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9" name="Text Box 6"/>
          <p:cNvSpPr txBox="1"/>
          <p:nvPr/>
        </p:nvSpPr>
        <p:spPr>
          <a:xfrm>
            <a:off x="1191260" y="5623560"/>
            <a:ext cx="67608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1600" dirty="0">
                <a:ea typeface="微软雅黑" panose="020B0503020204020204" pitchFamily="34" charset="-122"/>
                <a:sym typeface="Arial" panose="020B0604020202020204" pitchFamily="34" charset="0"/>
                <a:hlinkClick r:id="rId2"/>
              </a:rPr>
              <a:t>http://v.youku.com/v_show/id_XNDk4NjIyMjI4.html?spm=a2h0k.8191407.0.0&amp;from=s1.8-1-1.2</a:t>
            </a:r>
            <a:endParaRPr lang="zh-CN" altLang="zh-CN" sz="1600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00" name="TextBox 7"/>
          <p:cNvSpPr txBox="1"/>
          <p:nvPr/>
        </p:nvSpPr>
        <p:spPr>
          <a:xfrm>
            <a:off x="6363335" y="6402070"/>
            <a:ext cx="276161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注：视频需联网播放观看</a:t>
            </a:r>
            <a:endParaRPr lang="zh-CN" altLang="en-US" sz="1800" dirty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 descr="视频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40" y="37465"/>
            <a:ext cx="1251585" cy="746125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椭圆形标注 2"/>
          <p:cNvSpPr/>
          <p:nvPr/>
        </p:nvSpPr>
        <p:spPr>
          <a:xfrm>
            <a:off x="1036638" y="4972368"/>
            <a:ext cx="7070725" cy="1258887"/>
          </a:xfrm>
          <a:prstGeom prst="wedgeEllipseCallout">
            <a:avLst>
              <a:gd name="adj1" fmla="val -6306"/>
              <a:gd name="adj2" fmla="val -67648"/>
            </a:avLst>
          </a:prstGeom>
          <a:solidFill>
            <a:schemeClr val="bg1"/>
          </a:solidFill>
          <a:ln w="190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92238" y="5207000"/>
            <a:ext cx="6911975" cy="78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   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1ADAD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教师示范讲解如何正确握剪刀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31ADAD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云形标注 4"/>
          <p:cNvSpPr/>
          <p:nvPr/>
        </p:nvSpPr>
        <p:spPr>
          <a:xfrm>
            <a:off x="33020" y="65405"/>
            <a:ext cx="2069465" cy="829310"/>
          </a:xfrm>
          <a:prstGeom prst="cloudCallout">
            <a:avLst>
              <a:gd name="adj1" fmla="val -21372"/>
              <a:gd name="adj2" fmla="val 83878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6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22" name="矩形 4"/>
          <p:cNvSpPr/>
          <p:nvPr/>
        </p:nvSpPr>
        <p:spPr>
          <a:xfrm>
            <a:off x="228600" y="205105"/>
            <a:ext cx="16891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示范讲解</a:t>
            </a:r>
            <a:endParaRPr lang="zh-CN" altLang="en-US" sz="2800" b="1" dirty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218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2825" y="619125"/>
            <a:ext cx="4635500" cy="4587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0111211958316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60500"/>
            <a:ext cx="9174163" cy="4691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椭圆形标注 5"/>
          <p:cNvSpPr/>
          <p:nvPr/>
        </p:nvSpPr>
        <p:spPr>
          <a:xfrm>
            <a:off x="2838450" y="158750"/>
            <a:ext cx="4664075" cy="3127375"/>
          </a:xfrm>
          <a:prstGeom prst="wedgeEllipseCallout">
            <a:avLst>
              <a:gd name="adj1" fmla="val -13500"/>
              <a:gd name="adj2" fmla="val 72236"/>
            </a:avLst>
          </a:prstGeom>
          <a:solidFill>
            <a:schemeClr val="bg1"/>
          </a:solidFill>
          <a:ln w="190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10244" name="Rectangle 3"/>
          <p:cNvSpPr>
            <a:spLocks noGrp="1"/>
          </p:cNvSpPr>
          <p:nvPr>
            <p:ph type="title"/>
          </p:nvPr>
        </p:nvSpPr>
        <p:spPr>
          <a:xfrm>
            <a:off x="3195955" y="518160"/>
            <a:ext cx="4144010" cy="2202180"/>
          </a:xfrm>
          <a:noFill/>
          <a:ln>
            <a:noFill/>
          </a:ln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rgbClr val="31ADA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小朋友在传递剪刀时，要将剪刀柄对着他人，以免扎伤别人</a:t>
            </a:r>
            <a:r>
              <a:rPr lang="zh-CN" altLang="en-US" sz="2800" b="1" dirty="0">
                <a:solidFill>
                  <a:srgbClr val="31ADA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2800" b="1" dirty="0">
              <a:solidFill>
                <a:srgbClr val="31ADAD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1568</Words>
  <Application>WPS 演示</Application>
  <PresentationFormat>全屏显示(4:3)</PresentationFormat>
  <Paragraphs>157</Paragraphs>
  <Slides>33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小朋友在传递剪刀时，要将剪刀柄对着他人，以免扎伤别人。</vt:lpstr>
      <vt:lpstr>——用剪刀制作精美的剪纸</vt:lpstr>
      <vt:lpstr>PowerPoint 演示文稿</vt:lpstr>
      <vt:lpstr>PowerPoint 演示文稿</vt:lpstr>
      <vt:lpstr>PowerPoint 演示文稿</vt:lpstr>
      <vt:lpstr>小黄鸭、皮皮猴和大眼猫开开心心、认认真真地制作剪纸。</vt:lpstr>
      <vt:lpstr>很快他们就完成了剪纸，但是却没有安静下来等老师评价。</vt:lpstr>
      <vt:lpstr>他们玩得实在是太开心，忘记了桌上的 剪刀是很危险的，不小心碰落了剪刀，皮皮猴和大眼猫都被剪刀扎伤了。</vt:lpstr>
      <vt:lpstr>随后小黄鸭拿来了绷带为皮皮猴和大眼猫包扎了伤口。</vt:lpstr>
      <vt:lpstr>听完了小故事，我们来做一个安全你问我答的游戏吧。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82</cp:revision>
  <dcterms:created xsi:type="dcterms:W3CDTF">2017-08-29T05:13:00Z</dcterms:created>
  <dcterms:modified xsi:type="dcterms:W3CDTF">2017-09-28T02:46:07Z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