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3" r:id="rId3"/>
    <p:sldId id="348" r:id="rId4"/>
    <p:sldId id="283" r:id="rId5"/>
    <p:sldId id="346" r:id="rId6"/>
    <p:sldId id="265" r:id="rId7"/>
    <p:sldId id="257" r:id="rId8"/>
    <p:sldId id="260" r:id="rId9"/>
    <p:sldId id="261" r:id="rId10"/>
    <p:sldId id="262" r:id="rId11"/>
    <p:sldId id="263" r:id="rId12"/>
    <p:sldId id="264" r:id="rId13"/>
    <p:sldId id="376" r:id="rId14"/>
    <p:sldId id="268" r:id="rId15"/>
    <p:sldId id="269" r:id="rId16"/>
    <p:sldId id="277" r:id="rId17"/>
    <p:sldId id="280" r:id="rId18"/>
    <p:sldId id="286" r:id="rId19"/>
    <p:sldId id="281" r:id="rId20"/>
    <p:sldId id="287" r:id="rId21"/>
    <p:sldId id="278" r:id="rId22"/>
    <p:sldId id="288" r:id="rId23"/>
    <p:sldId id="347" r:id="rId24"/>
    <p:sldId id="377" r:id="rId25"/>
    <p:sldId id="279" r:id="rId26"/>
    <p:sldId id="345" r:id="rId27"/>
    <p:sldId id="344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CC"/>
    <a:srgbClr val="E4ECF8"/>
    <a:srgbClr val="AB7048"/>
    <a:srgbClr val="F48281"/>
    <a:srgbClr val="FFEEB9"/>
    <a:srgbClr val="FF5050"/>
    <a:srgbClr val="FF3300"/>
    <a:srgbClr val="33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548" y="-84"/>
      </p:cViewPr>
      <p:guideLst>
        <p:guide orient="horz" pos="2158"/>
        <p:guide pos="29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A3F6218F-11F0-4878-88E4-10DEACD415C4}" type="datetimeFigureOut">
              <a:rPr lang="zh-CN" altLang="en-US"/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3A28E7AE-0338-42D1-9792-3D7DF4D4056B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567488" y="0"/>
            <a:ext cx="268763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《幼儿安全》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·暴力玩具不能玩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最新教育学会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25775" y="6086475"/>
            <a:ext cx="253936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hyperlink" Target="http://www.56.com/u14/v_NjM4NTY5Mzk.html" TargetMode="External"/><Relationship Id="rId2" Type="http://schemas.openxmlformats.org/officeDocument/2006/relationships/image" Target="../media/image5.jpeg"/><Relationship Id="rId1" Type="http://schemas.openxmlformats.org/officeDocument/2006/relationships/hyperlink" Target="http://baidu.iqiyi.com/watch/5807006007593239464.html?page=videoMultiNeed&#13;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暴力玩具不能玩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67488" y="0"/>
            <a:ext cx="268763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《幼儿安全》</a:t>
            </a:r>
            <a:r>
              <a:rPr lang="zh-CN" altLang="en-US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·暴力玩具不能玩</a:t>
            </a: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" y="0"/>
            <a:ext cx="9018905" cy="618363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41475" y="812165"/>
            <a:ext cx="5843905" cy="2790825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看了这个小故事后，我们一起</a:t>
            </a:r>
            <a:r>
              <a:rPr lang="zh-CN" alt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来</a:t>
            </a:r>
            <a:r>
              <a:rPr lang="zh-CN" altLang="en-US" sz="4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做安全</a:t>
            </a:r>
            <a:r>
              <a:rPr lang="zh-CN" alt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小提问吧！</a:t>
            </a:r>
            <a:endParaRPr lang="zh-CN" altLang="en-US" sz="4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 1"/>
          <p:cNvSpPr/>
          <p:nvPr/>
        </p:nvSpPr>
        <p:spPr bwMode="auto">
          <a:xfrm>
            <a:off x="1898650" y="2725420"/>
            <a:ext cx="2604135" cy="2545080"/>
          </a:xfrm>
          <a:prstGeom prst="wedgeEllipseCallout">
            <a:avLst>
              <a:gd name="adj1" fmla="val 56387"/>
              <a:gd name="adj2" fmla="val -9421"/>
            </a:avLst>
          </a:prstGeom>
          <a:solidFill>
            <a:srgbClr val="E4EC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2" name="Picture 2" descr="小黄人"/>
          <p:cNvPicPr>
            <a:picLocks noChangeAspect="1" noChangeArrowheads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672"/>
          <a:stretch>
            <a:fillRect/>
          </a:stretch>
        </p:blipFill>
        <p:spPr bwMode="auto">
          <a:xfrm>
            <a:off x="-331470" y="2234516"/>
            <a:ext cx="2299740" cy="38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529734d0f3aa2b414d4e79daa88d_500_500_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237" y="2383697"/>
            <a:ext cx="3428875" cy="320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983" y="694212"/>
            <a:ext cx="8704612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皮皮猴在亲戚家地板上发现了什么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en-US" altLang="zh-CN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85720" y="3536315"/>
            <a:ext cx="122999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锥子</a:t>
            </a:r>
            <a:endParaRPr lang="zh-CN" altLang="en-US" sz="3600" b="1" dirty="0">
              <a:solidFill>
                <a:srgbClr val="0099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安全提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" y="62865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270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 bwMode="auto">
          <a:xfrm>
            <a:off x="4675505" y="1658620"/>
            <a:ext cx="4356735" cy="4133215"/>
          </a:xfrm>
          <a:prstGeom prst="wedgeEllipseCallout">
            <a:avLst>
              <a:gd name="adj1" fmla="val -65784"/>
              <a:gd name="adj2" fmla="val 13465"/>
            </a:avLst>
          </a:prstGeom>
          <a:solidFill>
            <a:srgbClr val="E4EC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92505" y="326390"/>
            <a:ext cx="715962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2.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皮皮猴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玩锥子时是怎么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受伤的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?</a:t>
            </a:r>
            <a:endParaRPr lang="en-US"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05178" y="2228050"/>
            <a:ext cx="3055834" cy="3046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他像扔飞镖</a:t>
            </a:r>
            <a:r>
              <a:rPr lang="zh-CN" altLang="en-US" sz="3200" b="1" dirty="0" smtClean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一样地玩</a:t>
            </a:r>
            <a:r>
              <a:rPr lang="zh-CN" altLang="en-US" sz="32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锥子，不小心反弹到自己的眼睛，就受了伤。</a:t>
            </a:r>
            <a:endParaRPr lang="zh-CN" altLang="en-US" sz="3200" b="1" dirty="0">
              <a:solidFill>
                <a:srgbClr val="0099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9620" y="1857375"/>
            <a:ext cx="6047740" cy="424370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29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标注 6"/>
          <p:cNvSpPr/>
          <p:nvPr/>
        </p:nvSpPr>
        <p:spPr bwMode="auto">
          <a:xfrm>
            <a:off x="284480" y="1764665"/>
            <a:ext cx="4397375" cy="3403600"/>
          </a:xfrm>
          <a:prstGeom prst="wedgeEllipseCallout">
            <a:avLst>
              <a:gd name="adj1" fmla="val 52952"/>
              <a:gd name="adj2" fmla="val 8922"/>
            </a:avLst>
          </a:prstGeom>
          <a:solidFill>
            <a:srgbClr val="E4EC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22375" y="398780"/>
            <a:ext cx="69008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你有玩过危险的玩具吗？</a:t>
            </a:r>
            <a:endParaRPr lang="zh-CN" altLang="en-US" sz="36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9775" y="2215515"/>
            <a:ext cx="3820795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不少小朋友玩</a:t>
            </a:r>
            <a:r>
              <a:rPr lang="zh-CN" altLang="en-US" sz="32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过类似的玩具，</a:t>
            </a:r>
            <a:r>
              <a:rPr lang="zh-CN" altLang="en-US" sz="3200" b="1" dirty="0" smtClean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以后不要玩</a:t>
            </a:r>
            <a:r>
              <a:rPr lang="zh-CN" altLang="en-US" sz="32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了，太危险了。</a:t>
            </a:r>
            <a:endParaRPr lang="zh-CN" altLang="en-US" sz="3200" b="1" dirty="0">
              <a:solidFill>
                <a:srgbClr val="0099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341" name="Picture 5" descr="U370P6T12D5489166F45DT2011031507403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04740" y="2215515"/>
            <a:ext cx="4062095" cy="270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668160" y="3489781"/>
            <a:ext cx="1670050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0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340" grpId="0" bldLvl="0" autoUpdateAnimBg="0"/>
      <p:bldP spid="1434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44836ea03ecd05f64b237799f196074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91173" y="2082800"/>
            <a:ext cx="2522538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29360" y="310833"/>
            <a:ext cx="69008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下面哪些玩具属于危险玩具呢？</a:t>
            </a:r>
            <a:endParaRPr lang="zh-CN" altLang="en-US" sz="36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5" name="Picture 5" descr="m_39529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2290" y="1454150"/>
            <a:ext cx="3344545" cy="231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9848957_21254395400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3055" y="1477010"/>
            <a:ext cx="404304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u=3310580303,3433169140&amp;fm=23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2738" y="3781743"/>
            <a:ext cx="344328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LOCAL2012053015140608124390223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4825" y="3772535"/>
            <a:ext cx="3399790" cy="24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" y="878205"/>
            <a:ext cx="9085580" cy="6013450"/>
          </a:xfrm>
          <a:prstGeom prst="rect">
            <a:avLst/>
          </a:prstGeom>
        </p:spPr>
      </p:pic>
      <p:sp>
        <p:nvSpPr>
          <p:cNvPr id="4" name="泪滴形 3"/>
          <p:cNvSpPr/>
          <p:nvPr/>
        </p:nvSpPr>
        <p:spPr bwMode="auto">
          <a:xfrm rot="10800000">
            <a:off x="2522855" y="755015"/>
            <a:ext cx="5598795" cy="3065780"/>
          </a:xfrm>
          <a:prstGeom prst="teardrop">
            <a:avLst>
              <a:gd name="adj" fmla="val 86799"/>
            </a:avLst>
          </a:prstGeom>
          <a:solidFill>
            <a:srgbClr val="FFEE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325" y="949960"/>
            <a:ext cx="417449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小朋友们了解了关于玩具的安全问题后，我们一起来判断下图中小朋友做的对不对。</a:t>
            </a:r>
            <a:endParaRPr lang="zh-CN" altLang="en-US" sz="28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" y="78105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暴力玩具不能玩5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605" y="316865"/>
            <a:ext cx="8933815" cy="6852285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450340" y="-50800"/>
            <a:ext cx="6976745" cy="962025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pPr algn="ctr" eaLnBrk="1" hangingPunct="1"/>
            <a:r>
              <a:rPr lang="zh-CN" altLang="en-US" sz="4000" b="1" kern="12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全全购买仿真</a:t>
            </a:r>
            <a:r>
              <a:rPr lang="zh-CN" altLang="en-US" sz="40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枪</a:t>
            </a:r>
            <a:endParaRPr lang="zh-CN" altLang="en-US" sz="4000" b="1" kern="1200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 flipV="1">
            <a:off x="5242878" y="-51117"/>
            <a:ext cx="3827462" cy="3938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5000" b="1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b="1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U370P6T12D5489166F45DT2011031507403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368165" y="3168650"/>
            <a:ext cx="4777105" cy="273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9088" y="395288"/>
            <a:ext cx="867727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全全购买仿真枪为什么是错的？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61" name="Picture 5" descr="u=3618617836,3042417275&amp;fm=23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" y="3030855"/>
            <a:ext cx="43624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34598" y="4166235"/>
            <a:ext cx="2540000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0" b="1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15000" b="1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21803" y="4434205"/>
            <a:ext cx="2540000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0" b="1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15000" b="1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76020" y="1517650"/>
            <a:ext cx="6791960" cy="1046480"/>
          </a:xfrm>
          <a:prstGeom prst="rect">
            <a:avLst/>
          </a:prstGeom>
          <a:ln w="38100"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44000" tIns="108000" bIns="108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仿真枪很危险，千万不要玩哦！</a:t>
            </a:r>
            <a:endParaRPr lang="en-US" altLang="zh-CN" sz="3600" b="1" dirty="0" smtClean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utoUpdateAnimBg="0"/>
      <p:bldP spid="19464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暴力玩具不能玩6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5900" y="748030"/>
            <a:ext cx="9374505" cy="6562090"/>
          </a:xfrm>
          <a:prstGeom prst="rect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2240" y="81703"/>
            <a:ext cx="8664575" cy="100965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kern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妮妮购买地摊</a:t>
            </a:r>
            <a:r>
              <a:rPr lang="zh-CN" altLang="en-US" sz="3600" b="1" kern="12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上的洋娃娃</a:t>
            </a:r>
            <a:endParaRPr lang="zh-CN" altLang="en-US" sz="3600" b="1" kern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2240" y="274955"/>
            <a:ext cx="2540000" cy="393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5200" b="1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200" b="1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25190" y="2144466"/>
            <a:ext cx="3821442" cy="3046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地摊上的</a:t>
            </a:r>
            <a:r>
              <a:rPr lang="zh-CN" altLang="en-US" sz="3200" b="1" dirty="0" smtClean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玩具质量没有保障，可能含有</a:t>
            </a:r>
            <a:r>
              <a:rPr lang="zh-CN" altLang="en-US" sz="32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有</a:t>
            </a:r>
            <a:r>
              <a:rPr lang="zh-CN" altLang="en-US" sz="3200" b="1" dirty="0" smtClean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毒物质，会影响</a:t>
            </a:r>
            <a:r>
              <a:rPr lang="zh-CN" altLang="en-US" sz="3200" b="1" dirty="0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小朋友的健康。</a:t>
            </a:r>
            <a:endParaRPr lang="zh-CN" altLang="en-US" sz="3200" b="1" dirty="0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9088" y="471488"/>
            <a:ext cx="8706159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妮妮购买洋娃娃为什么是错的？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09" name="Picture 5" descr="1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4020" y="1337310"/>
            <a:ext cx="5144135" cy="43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半闭框 1"/>
          <p:cNvSpPr/>
          <p:nvPr/>
        </p:nvSpPr>
        <p:spPr bwMode="auto">
          <a:xfrm>
            <a:off x="289856" y="1786101"/>
            <a:ext cx="1365195" cy="1860332"/>
          </a:xfrm>
          <a:prstGeom prst="halfFrame">
            <a:avLst>
              <a:gd name="adj1" fmla="val 21785"/>
              <a:gd name="adj2" fmla="val 2294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半闭框 6"/>
          <p:cNvSpPr/>
          <p:nvPr/>
        </p:nvSpPr>
        <p:spPr bwMode="auto">
          <a:xfrm flipH="1" flipV="1">
            <a:off x="3464175" y="3487791"/>
            <a:ext cx="1365195" cy="1860332"/>
          </a:xfrm>
          <a:prstGeom prst="halfFrame">
            <a:avLst>
              <a:gd name="adj1" fmla="val 21785"/>
              <a:gd name="adj2" fmla="val 2294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3340" y="548005"/>
            <a:ext cx="9144000" cy="57480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75856" y="1222561"/>
            <a:ext cx="5256584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了解暴力玩具的危险，不玩危险的玩具；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能区分暴力玩具和非暴力玩具，知道购买玩具时选择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有质量保证的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、安全的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玩具；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学习正确玩玩具的方法。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" y="50165"/>
            <a:ext cx="2097405" cy="77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暴力玩具不能玩7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2410" y="619125"/>
            <a:ext cx="9401810" cy="6581140"/>
          </a:xfrm>
          <a:prstGeom prst="rect">
            <a:avLst/>
          </a:prstGeo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966" y="155685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全全拿玩具与小伙伴玩枪战游戏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29400" y="82550"/>
            <a:ext cx="25400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5200" b="1">
                <a:solidFill>
                  <a:srgbClr val="FF33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200" b="1">
              <a:solidFill>
                <a:srgbClr val="FF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0263" y="2089852"/>
            <a:ext cx="3389093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在追跑时可能会摔倒，玩具枪的子弹也会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伤人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，打到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眼睛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不得了。</a:t>
            </a:r>
            <a:endParaRPr lang="zh-CN" altLang="en-US" sz="3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52600" y="403225"/>
            <a:ext cx="61023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全全玩枪战为什么是错的？</a:t>
            </a:r>
            <a:endParaRPr lang="zh-CN" altLang="en-US" sz="36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57" name="Picture 5" descr="473213667534766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38395" y="2230120"/>
            <a:ext cx="4060190" cy="34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半闭框 6"/>
          <p:cNvSpPr/>
          <p:nvPr/>
        </p:nvSpPr>
        <p:spPr bwMode="auto">
          <a:xfrm>
            <a:off x="242231" y="1746452"/>
            <a:ext cx="1365195" cy="1860332"/>
          </a:xfrm>
          <a:prstGeom prst="halfFrame">
            <a:avLst>
              <a:gd name="adj1" fmla="val 21785"/>
              <a:gd name="adj2" fmla="val 2294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半闭框 7"/>
          <p:cNvSpPr/>
          <p:nvPr/>
        </p:nvSpPr>
        <p:spPr bwMode="auto">
          <a:xfrm flipH="1" flipV="1">
            <a:off x="3489052" y="4027953"/>
            <a:ext cx="1365195" cy="1860332"/>
          </a:xfrm>
          <a:prstGeom prst="halfFrame">
            <a:avLst>
              <a:gd name="adj1" fmla="val 21785"/>
              <a:gd name="adj2" fmla="val 2294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5" y="2486660"/>
            <a:ext cx="902589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活动过程：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名小朋友，向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小朋友分享玩具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箱内玩具的玩法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，判断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是否属于危险玩具并说明原因；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至少挑选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，辨认完所有玩具，必要时老师帮忙补充。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425" y="1510030"/>
            <a:ext cx="90138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课前准备：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老师事先准备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组玩具箱，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箱中包含一些安全玩具和一些危险玩具。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2830" y="3850640"/>
            <a:ext cx="2395220" cy="3590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3528" r="7962" b="3220"/>
          <a:stretch>
            <a:fillRect/>
          </a:stretch>
        </p:blipFill>
        <p:spPr>
          <a:xfrm>
            <a:off x="129540" y="4460875"/>
            <a:ext cx="2192020" cy="2386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2271" b="12181"/>
          <a:stretch>
            <a:fillRect/>
          </a:stretch>
        </p:blipFill>
        <p:spPr>
          <a:xfrm>
            <a:off x="2302510" y="4467225"/>
            <a:ext cx="3227070" cy="2385695"/>
          </a:xfrm>
          <a:prstGeom prst="rect">
            <a:avLst/>
          </a:prstGeom>
        </p:spPr>
      </p:pic>
      <p:pic>
        <p:nvPicPr>
          <p:cNvPr id="3" name="图片 2" descr="情景模拟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55" y="33020"/>
            <a:ext cx="2265680" cy="1578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0245" y="1028065"/>
            <a:ext cx="3143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我是玩具小能手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5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" y="827405"/>
            <a:ext cx="7626985" cy="5671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1" name="Text Box 5"/>
          <p:cNvSpPr txBox="1"/>
          <p:nvPr/>
        </p:nvSpPr>
        <p:spPr>
          <a:xfrm>
            <a:off x="2806700" y="1906270"/>
            <a:ext cx="391795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小宝贝啊最天真，</a:t>
            </a:r>
            <a:endParaRPr lang="zh-CN" altLang="en-US" sz="3200" b="1" dirty="0">
              <a:solidFill>
                <a:srgbClr val="0099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不知玩具能伤身。</a:t>
            </a:r>
            <a:endParaRPr lang="zh-CN" altLang="en-US" sz="32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弹弓手枪不对人，</a:t>
            </a:r>
            <a:endParaRPr lang="zh-CN" altLang="en-US" sz="3200" b="1" dirty="0">
              <a:solidFill>
                <a:srgbClr val="C00000"/>
              </a:solidFill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ea typeface="微软雅黑" panose="020B0503020204020204" pitchFamily="34" charset="-122"/>
                <a:sym typeface="Arial" panose="020B0604020202020204" pitchFamily="34" charset="0"/>
              </a:rPr>
              <a:t>父母买时要区分。</a:t>
            </a:r>
            <a:endParaRPr lang="zh-CN" altLang="zh-CN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安全儿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" y="98425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131018214840_TeFEy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467"/>
          <a:stretch>
            <a:fillRect/>
          </a:stretch>
        </p:blipFill>
        <p:spPr bwMode="auto">
          <a:xfrm>
            <a:off x="0" y="1828800"/>
            <a:ext cx="3659109" cy="517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2012050405241888[1]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12296" r="17781" b="2791"/>
          <a:stretch>
            <a:fillRect/>
          </a:stretch>
        </p:blipFill>
        <p:spPr bwMode="auto">
          <a:xfrm>
            <a:off x="3253839" y="364241"/>
            <a:ext cx="5557651" cy="573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929522" y="2136525"/>
            <a:ext cx="4373924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小朋友们回家后，要把学到的知识分享给爸爸妈妈哦~</a:t>
            </a:r>
            <a:r>
              <a:rPr lang="en-US" altLang="zh-CN" sz="3600" b="1" dirty="0">
                <a:solidFill>
                  <a:srgbClr val="0099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~</a:t>
            </a:r>
            <a:endParaRPr lang="en-US" altLang="zh-CN" sz="3600" b="1" dirty="0">
              <a:solidFill>
                <a:srgbClr val="0099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6375" r="4952" b="18171"/>
          <a:stretch>
            <a:fillRect/>
          </a:stretch>
        </p:blipFill>
        <p:spPr>
          <a:xfrm flipH="1">
            <a:off x="5343895" y="1531916"/>
            <a:ext cx="3740726" cy="410886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1874" y="1544810"/>
            <a:ext cx="6169231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1.有的小朋友拿仿真手枪吓唬女同学。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2.小朋友不可以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买无合格证的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玩具。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.一群小朋友拿着玩具水枪在水里互相射击。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.小朋友可以购买一些锋利的飞镖玩具，好向其他同学炫耀。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.小强用塑料弹珠射击同学的后背。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32295" y="6282055"/>
            <a:ext cx="2259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 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 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 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随堂测评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-2540"/>
            <a:ext cx="2167255" cy="148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暴力玩具不能玩di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35315" y="422931"/>
            <a:ext cx="418338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ln w="11430"/>
                <a:solidFill>
                  <a:srgbClr val="FF0000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谢 谢 观 看！</a:t>
            </a:r>
            <a:endParaRPr lang="zh-CN" altLang="en-US" sz="5400" b="1" dirty="0">
              <a:ln w="11430"/>
              <a:solidFill>
                <a:srgbClr val="FF0000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567488" y="0"/>
            <a:ext cx="268763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《幼儿安全》</a:t>
            </a:r>
            <a:r>
              <a:rPr lang="zh-CN" altLang="en-US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·暴力玩具不能玩</a:t>
            </a: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4164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15" y="1228725"/>
            <a:ext cx="6513195" cy="4344035"/>
          </a:xfrm>
          <a:prstGeom prst="rect">
            <a:avLst/>
          </a:prstGeom>
        </p:spPr>
      </p:pic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9071" y="471866"/>
            <a:ext cx="8561387" cy="66163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《暴力玩具又伤人 7岁男孩被“子弹”射中肋间》</a:t>
            </a:r>
            <a:endParaRPr lang="zh-CN" altLang="en-US" sz="24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24865" y="5692775"/>
            <a:ext cx="757047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>
                <a:ea typeface="微软雅黑" panose="020B0503020204020204" pitchFamily="34" charset="-122"/>
                <a:sym typeface="Arial" panose="020B0604020202020204" pitchFamily="34" charset="0"/>
                <a:hlinkClick r:id="rId1"/>
              </a:rPr>
              <a:t>http://baidu.iqiyi.com/watch/5807006007593239464.html?page=videoMultiNeed</a:t>
            </a:r>
            <a:endParaRPr lang="zh-CN" altLang="en-US" sz="160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671310" y="6500495"/>
            <a:ext cx="245554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注：视频需联网播放观看</a:t>
            </a:r>
            <a:endParaRPr lang="zh-CN" altLang="en-US" sz="160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08" name="Picture 3" descr="C:\Documents and Settings\Administrator\桌面\u=892632518,3559059272&amp;fm=23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2105" y="2875915"/>
            <a:ext cx="97028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视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" y="23495"/>
            <a:ext cx="1390650" cy="8286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>
            <a:fillRect/>
          </a:stretch>
        </p:blipFill>
        <p:spPr>
          <a:xfrm>
            <a:off x="-316230" y="1227455"/>
            <a:ext cx="6584315" cy="444055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 rot="343187">
            <a:off x="826135" y="2389505"/>
            <a:ext cx="494601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505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小朋友们，你们平时都玩什么玩具呢？有没有危险呢？</a:t>
            </a:r>
            <a:endParaRPr lang="zh-CN" altLang="en-US" sz="2800" b="1" dirty="0" smtClean="0">
              <a:solidFill>
                <a:srgbClr val="FF505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32" y="1700421"/>
            <a:ext cx="3673506" cy="379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 descr="想一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24130"/>
            <a:ext cx="165735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2014020621475671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315" y="1737360"/>
            <a:ext cx="913574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52855" y="972820"/>
            <a:ext cx="689292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505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我们一起先来听个小故事吧~</a:t>
            </a:r>
            <a:endParaRPr lang="zh-CN" altLang="en-US" sz="4000" b="1" dirty="0">
              <a:solidFill>
                <a:srgbClr val="FF505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" y="33655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暴力玩具不能玩1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54355" y="-42545"/>
            <a:ext cx="8853170" cy="6913245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 bwMode="auto">
          <a:xfrm>
            <a:off x="5364976" y="807522"/>
            <a:ext cx="3550722" cy="4000377"/>
          </a:xfrm>
          <a:prstGeom prst="wedgeRoundRectCallout">
            <a:avLst>
              <a:gd name="adj1" fmla="val -60845"/>
              <a:gd name="adj2" fmla="val -20066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AB70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697599" y="990616"/>
            <a:ext cx="3218213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周末了，皮皮猴去亲戚家玩，看到地板上的锥子，就偷偷地拿来玩，</a:t>
            </a:r>
            <a:r>
              <a:rPr lang="zh-CN" altLang="en-US" sz="2400" b="1" dirty="0" smtClean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往</a:t>
            </a:r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地板上铺的泡沫地板块上“扎”，像扔飞镖一样玩。</a:t>
            </a:r>
            <a:endParaRPr lang="zh-CN" altLang="en-US" sz="24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暴力玩具不能玩2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7045" y="-130175"/>
            <a:ext cx="9188450" cy="711898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 bwMode="auto">
          <a:xfrm>
            <a:off x="5427024" y="496352"/>
            <a:ext cx="3550722" cy="4000377"/>
          </a:xfrm>
          <a:prstGeom prst="wedgeRoundRectCallout">
            <a:avLst>
              <a:gd name="adj1" fmla="val -60845"/>
              <a:gd name="adj2" fmla="val -20066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AB70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86425" y="512445"/>
            <a:ext cx="3206115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不料他将锥子扔到了地板上</a:t>
            </a:r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，由于太用力，锥子碰到地板后反弹回来，一下顺着皮皮猴的左眼皮扎了一下眼球，</a:t>
            </a:r>
            <a:r>
              <a:rPr lang="zh-CN" altLang="en-US" sz="2400" b="1" dirty="0" smtClean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皮皮猴疼的哭了起来。</a:t>
            </a:r>
            <a:endParaRPr lang="zh-CN" altLang="en-US" sz="24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暴力玩具不能玩3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65480" y="640080"/>
            <a:ext cx="7823200" cy="617601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 bwMode="auto">
          <a:xfrm>
            <a:off x="398780" y="403860"/>
            <a:ext cx="8344535" cy="1372870"/>
          </a:xfrm>
          <a:prstGeom prst="wedgeRoundRectCallout">
            <a:avLst>
              <a:gd name="adj1" fmla="val 17813"/>
              <a:gd name="adj2" fmla="val 57756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AB70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1175" y="301625"/>
            <a:ext cx="811720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皮皮猴见边上没人，害怕被爸妈责备，也不敢告诉爸妈受伤的事。</a:t>
            </a:r>
            <a:endParaRPr lang="zh-CN" altLang="en-US" sz="28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暴力玩具不能玩4.jpg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0" r="8863"/>
          <a:stretch>
            <a:fillRect/>
          </a:stretch>
        </p:blipFill>
        <p:spPr>
          <a:xfrm>
            <a:off x="10795" y="-119380"/>
            <a:ext cx="8510270" cy="705167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 bwMode="auto">
          <a:xfrm>
            <a:off x="6138545" y="1710055"/>
            <a:ext cx="2830830" cy="3438525"/>
          </a:xfrm>
          <a:prstGeom prst="wedgeRoundRectCallout">
            <a:avLst>
              <a:gd name="adj1" fmla="val -101547"/>
              <a:gd name="adj2" fmla="val -4921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AB70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455524" y="2011276"/>
            <a:ext cx="2292350" cy="283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晚上快睡觉了，父母才发现皮皮猴眼睛红肿，急忙去了医院，好在没有大碍。</a:t>
            </a:r>
            <a:endParaRPr lang="zh-CN" altLang="en-US" sz="24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暴力游戏">
  <a:themeElements>
    <a:clrScheme name="暴力游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暴力游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暴力游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暴力游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暴力游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暴力游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暴力游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暴力游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暴力游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暴力游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暴力游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暴力游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暴力游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暴力游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WPS 演示</Application>
  <PresentationFormat>全屏显示(4:3)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Arial Unicode MS</vt:lpstr>
      <vt:lpstr>暴力游戏</vt:lpstr>
      <vt:lpstr>PowerPoint 演示文稿</vt:lpstr>
      <vt:lpstr>PowerPoint 演示文稿</vt:lpstr>
      <vt:lpstr>《暴力玩具又伤人 7岁男孩被“子弹”射中肋间》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看了这个小故事后，我们一起来做安全小提问吧！</vt:lpstr>
      <vt:lpstr>1.皮皮猴在亲戚家地板上发现了什么?</vt:lpstr>
      <vt:lpstr>PowerPoint 演示文稿</vt:lpstr>
      <vt:lpstr>PowerPoint 演示文稿</vt:lpstr>
      <vt:lpstr>PowerPoint 演示文稿</vt:lpstr>
      <vt:lpstr>PowerPoint 演示文稿</vt:lpstr>
      <vt:lpstr>全全购买仿真枪</vt:lpstr>
      <vt:lpstr>PowerPoint 演示文稿</vt:lpstr>
      <vt:lpstr>妮妮购买地摊上的洋娃娃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127</cp:revision>
  <dcterms:created xsi:type="dcterms:W3CDTF">2014-08-14T05:01:00Z</dcterms:created>
  <dcterms:modified xsi:type="dcterms:W3CDTF">2017-09-28T06:37:23Z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