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316" r:id="rId2"/>
    <p:sldId id="322" r:id="rId3"/>
    <p:sldId id="257" r:id="rId4"/>
    <p:sldId id="262" r:id="rId5"/>
    <p:sldId id="323" r:id="rId6"/>
    <p:sldId id="263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321" r:id="rId22"/>
    <p:sldId id="318" r:id="rId23"/>
    <p:sldId id="320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7" r:id="rId33"/>
    <p:sldId id="315" r:id="rId3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D4A0"/>
    <a:srgbClr val="F5A465"/>
    <a:srgbClr val="FF6600"/>
    <a:srgbClr val="FF9900"/>
    <a:srgbClr val="FFCC00"/>
    <a:srgbClr val="FF0000"/>
    <a:srgbClr val="FF00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2" d="100"/>
          <a:sy n="82" d="100"/>
        </p:scale>
        <p:origin x="-1584" y="-84"/>
      </p:cViewPr>
      <p:guideLst>
        <p:guide orient="horz" pos="208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763CDBC-E38C-41A8-8983-510228C5CC2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4856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5"/>
          <p:cNvSpPr txBox="1">
            <a:spLocks noChangeArrowheads="1"/>
          </p:cNvSpPr>
          <p:nvPr/>
        </p:nvSpPr>
        <p:spPr bwMode="auto">
          <a:xfrm>
            <a:off x="6702425" y="0"/>
            <a:ext cx="2576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《幼儿安全》·安全乘坐电梯</a:t>
            </a:r>
          </a:p>
        </p:txBody>
      </p:sp>
      <p:pic>
        <p:nvPicPr>
          <p:cNvPr id="2" name="图片 1" descr="教育学会logo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834005" y="6165215"/>
            <a:ext cx="2539365" cy="76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iqiyi.com/w_19rsklobrd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iqiyi.com/v_19rri0zcso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安全乘坐电梯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Text Box 5"/>
          <p:cNvSpPr txBox="1"/>
          <p:nvPr/>
        </p:nvSpPr>
        <p:spPr>
          <a:xfrm>
            <a:off x="6702425" y="0"/>
            <a:ext cx="2576513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《幼儿安全》·安全乘坐电梯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圆角矩形标注 3"/>
          <p:cNvSpPr/>
          <p:nvPr/>
        </p:nvSpPr>
        <p:spPr>
          <a:xfrm>
            <a:off x="1085533" y="407035"/>
            <a:ext cx="6697662" cy="1439863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1267" name="图片 3" descr="安安全全乘电梯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2043430"/>
            <a:ext cx="5971540" cy="4180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82053" y="640398"/>
            <a:ext cx="6600825" cy="973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电梯突然停在五十层，小黄鸭安抚乱跳乱叫的长毛狗。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圆角矩形标注 3"/>
          <p:cNvSpPr/>
          <p:nvPr/>
        </p:nvSpPr>
        <p:spPr>
          <a:xfrm>
            <a:off x="1004253" y="406400"/>
            <a:ext cx="6697662" cy="860425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2291" name="图片 3" descr="安安全全乘电梯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1417638"/>
            <a:ext cx="6972300" cy="4879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39570" y="274638"/>
            <a:ext cx="5553075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小黄鸭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安慰</a:t>
            </a:r>
            <a:r>
              <a:rPr kumimoji="0" 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闷热难受的黑熊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。</a:t>
            </a:r>
            <a:endParaRPr kumimoji="0" lang="zh-CN" sz="2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圆角矩形标注 3"/>
          <p:cNvSpPr/>
          <p:nvPr/>
        </p:nvSpPr>
        <p:spPr>
          <a:xfrm>
            <a:off x="747713" y="425450"/>
            <a:ext cx="7843837" cy="858838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3315" name="图片 3" descr="安安全全乘电梯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9190" y="1160145"/>
            <a:ext cx="6748780" cy="51822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8023" y="231775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皮皮猴和大眼猫刚到50层，很担心小黄鸭。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圆角矩形标注 4"/>
          <p:cNvSpPr/>
          <p:nvPr/>
        </p:nvSpPr>
        <p:spPr>
          <a:xfrm>
            <a:off x="1014413" y="398463"/>
            <a:ext cx="6697662" cy="860425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4339" name="图片 3" descr="安安全全乘电梯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960" y="1344930"/>
            <a:ext cx="7080885" cy="50647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1778" y="257810"/>
            <a:ext cx="6189663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电梯修好了，三个小伙伴拥抱在一起。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空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435" y="6334125"/>
            <a:ext cx="2332990" cy="533400"/>
          </a:xfrm>
          <a:prstGeom prst="rect">
            <a:avLst/>
          </a:prstGeom>
        </p:spPr>
      </p:pic>
      <p:pic>
        <p:nvPicPr>
          <p:cNvPr id="15362" name="Picture 2" descr="2034846_230639034387_2"/>
          <p:cNvPicPr>
            <a:picLocks noChangeAspect="1"/>
          </p:cNvPicPr>
          <p:nvPr/>
        </p:nvPicPr>
        <p:blipFill>
          <a:blip r:embed="rId3"/>
          <a:srcRect t="5827" b="3421"/>
          <a:stretch>
            <a:fillRect/>
          </a:stretch>
        </p:blipFill>
        <p:spPr>
          <a:xfrm>
            <a:off x="-38100" y="-258762"/>
            <a:ext cx="9277350" cy="6862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 Box 4"/>
          <p:cNvSpPr txBox="1"/>
          <p:nvPr/>
        </p:nvSpPr>
        <p:spPr>
          <a:xfrm>
            <a:off x="3527425" y="2430780"/>
            <a:ext cx="3584575" cy="2835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看完小故事，现在一起来回答几个问题吧。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空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655" y="6229350"/>
            <a:ext cx="2212340" cy="618490"/>
          </a:xfrm>
          <a:prstGeom prst="rect">
            <a:avLst/>
          </a:prstGeom>
        </p:spPr>
      </p:pic>
      <p:pic>
        <p:nvPicPr>
          <p:cNvPr id="16386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1250" y="1917065"/>
            <a:ext cx="4792345" cy="47923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Rectangle 3"/>
          <p:cNvSpPr>
            <a:spLocks noGrp="1"/>
          </p:cNvSpPr>
          <p:nvPr>
            <p:ph type="title"/>
          </p:nvPr>
        </p:nvSpPr>
        <p:spPr>
          <a:xfrm>
            <a:off x="1953260" y="841375"/>
            <a:ext cx="58864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1" hangingPunct="1"/>
            <a:r>
              <a:rPr lang="zh-CN" altLang="en-US" sz="3600" b="1" dirty="0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1.小黄鸭要去谁的家？</a:t>
            </a:r>
          </a:p>
        </p:txBody>
      </p:sp>
      <p:sp>
        <p:nvSpPr>
          <p:cNvPr id="16388" name="Text Box 4"/>
          <p:cNvSpPr txBox="1"/>
          <p:nvPr/>
        </p:nvSpPr>
        <p:spPr>
          <a:xfrm>
            <a:off x="3697923" y="2876868"/>
            <a:ext cx="2822575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hlin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小黄鸭正要去皮皮猴家。</a:t>
            </a:r>
          </a:p>
        </p:txBody>
      </p:sp>
      <p:pic>
        <p:nvPicPr>
          <p:cNvPr id="2" name="图片 1" descr="想一想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00000">
            <a:off x="11430" y="38735"/>
            <a:ext cx="1657350" cy="8001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空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435" y="6323965"/>
            <a:ext cx="2315210" cy="533400"/>
          </a:xfrm>
          <a:prstGeom prst="rect">
            <a:avLst/>
          </a:prstGeom>
        </p:spPr>
      </p:pic>
      <p:pic>
        <p:nvPicPr>
          <p:cNvPr id="17410" name="Picture 2" descr="12015787_214634819000_2"/>
          <p:cNvPicPr>
            <a:picLocks noChangeAspect="1"/>
          </p:cNvPicPr>
          <p:nvPr/>
        </p:nvPicPr>
        <p:blipFill>
          <a:blip r:embed="rId4"/>
          <a:srcRect l="-1137" t="64551" r="9142" b="4623"/>
          <a:stretch>
            <a:fillRect/>
          </a:stretch>
        </p:blipFill>
        <p:spPr>
          <a:xfrm>
            <a:off x="-106362" y="2259013"/>
            <a:ext cx="9250362" cy="428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Rectangle 3"/>
          <p:cNvSpPr>
            <a:spLocks noGrp="1"/>
          </p:cNvSpPr>
          <p:nvPr>
            <p:ph type="title"/>
          </p:nvPr>
        </p:nvSpPr>
        <p:spPr>
          <a:xfrm>
            <a:off x="-142875" y="909003"/>
            <a:ext cx="9429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1" hangingPunct="1">
              <a:lnSpc>
                <a:spcPct val="150000"/>
              </a:lnSpc>
            </a:pPr>
            <a:r>
              <a:rPr lang="zh-CN" altLang="en-US" sz="3600" b="1" dirty="0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2.小黄鸭乘坐的电梯停在了哪一层？</a:t>
            </a:r>
          </a:p>
        </p:txBody>
      </p:sp>
      <p:sp>
        <p:nvSpPr>
          <p:cNvPr id="17412" name="Text Box 4"/>
          <p:cNvSpPr txBox="1"/>
          <p:nvPr/>
        </p:nvSpPr>
        <p:spPr>
          <a:xfrm>
            <a:off x="2904490" y="2489518"/>
            <a:ext cx="6931025" cy="742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hlin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电梯停在了50层。</a:t>
            </a:r>
          </a:p>
        </p:txBody>
      </p:sp>
      <p:pic>
        <p:nvPicPr>
          <p:cNvPr id="2" name="图片 1" descr="想一想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00000">
            <a:off x="3810" y="38100"/>
            <a:ext cx="1657350" cy="8001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8-29-1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8050" y="2087880"/>
            <a:ext cx="10142855" cy="5528310"/>
          </a:xfrm>
          <a:prstGeom prst="rect">
            <a:avLst/>
          </a:prstGeom>
        </p:spPr>
      </p:pic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1455738" y="531813"/>
            <a:ext cx="4621212" cy="14541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l" eaLnBrk="1" hangingPunct="1">
              <a:lnSpc>
                <a:spcPct val="150000"/>
              </a:lnSpc>
            </a:pPr>
            <a:r>
              <a:rPr lang="zh-CN" altLang="en-US" sz="3600" b="1" dirty="0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3.电梯里的长毛狗被关时是怎么做的?</a:t>
            </a:r>
          </a:p>
        </p:txBody>
      </p:sp>
      <p:sp>
        <p:nvSpPr>
          <p:cNvPr id="18435" name="Text Box 3"/>
          <p:cNvSpPr txBox="1"/>
          <p:nvPr/>
        </p:nvSpPr>
        <p:spPr>
          <a:xfrm>
            <a:off x="719138" y="2087563"/>
            <a:ext cx="8340725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13" name="Text Box 5"/>
          <p:cNvSpPr txBox="1"/>
          <p:nvPr/>
        </p:nvSpPr>
        <p:spPr>
          <a:xfrm>
            <a:off x="5759450" y="2087880"/>
            <a:ext cx="337756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hlin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长毛狗乱跳乱叫着：</a:t>
            </a:r>
            <a:r>
              <a:rPr lang="en-US" altLang="zh-CN" sz="3200" b="1" dirty="0">
                <a:solidFill>
                  <a:schemeClr val="hlin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3200" b="1" dirty="0">
                <a:solidFill>
                  <a:schemeClr val="hlin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怎么办？怎么办？电梯坏了！这下死定了!</a:t>
            </a:r>
            <a:r>
              <a:rPr lang="en-US" altLang="zh-CN" sz="3200" b="1" dirty="0">
                <a:solidFill>
                  <a:schemeClr val="hlin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</a:p>
        </p:txBody>
      </p:sp>
      <p:pic>
        <p:nvPicPr>
          <p:cNvPr id="2" name="图片 1" descr="想一想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40000">
            <a:off x="11430" y="47625"/>
            <a:ext cx="1657350" cy="8001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空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335" y="6195060"/>
            <a:ext cx="1752600" cy="533400"/>
          </a:xfrm>
          <a:prstGeom prst="rect">
            <a:avLst/>
          </a:prstGeom>
        </p:spPr>
      </p:pic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1633855" y="1048068"/>
            <a:ext cx="5876925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1" hangingPunct="1">
              <a:lnSpc>
                <a:spcPct val="150000"/>
              </a:lnSpc>
            </a:pPr>
            <a:r>
              <a:rPr lang="zh-CN" altLang="en-US" sz="3600" b="1" dirty="0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4.当黑熊锤打电梯门的时候小黄鸭是怎么做的？</a:t>
            </a:r>
          </a:p>
        </p:txBody>
      </p:sp>
      <p:pic>
        <p:nvPicPr>
          <p:cNvPr id="19459" name="Picture 3" descr="18466055_192437591194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2425" y="3219450"/>
            <a:ext cx="9277350" cy="3848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Text Box 4"/>
          <p:cNvSpPr txBox="1"/>
          <p:nvPr/>
        </p:nvSpPr>
        <p:spPr>
          <a:xfrm>
            <a:off x="4790440" y="3219450"/>
            <a:ext cx="303339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hlin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劝说黑熊一起吃冰激凌等待救援。</a:t>
            </a:r>
          </a:p>
        </p:txBody>
      </p:sp>
      <p:pic>
        <p:nvPicPr>
          <p:cNvPr id="2" name="图片 1" descr="想一想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0000">
            <a:off x="35560" y="55880"/>
            <a:ext cx="1657350" cy="8001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2008880957536_2"/>
          <p:cNvPicPr>
            <a:picLocks noChangeAspect="1"/>
          </p:cNvPicPr>
          <p:nvPr/>
        </p:nvPicPr>
        <p:blipFill>
          <a:blip r:embed="rId2"/>
          <a:srcRect l="12897" t="42303" r="13837" b="10423"/>
          <a:stretch>
            <a:fillRect/>
          </a:stretch>
        </p:blipFill>
        <p:spPr>
          <a:xfrm>
            <a:off x="-36512" y="1784668"/>
            <a:ext cx="9250362" cy="4475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Rectangle 3"/>
          <p:cNvSpPr>
            <a:spLocks noGrp="1"/>
          </p:cNvSpPr>
          <p:nvPr>
            <p:ph type="title"/>
          </p:nvPr>
        </p:nvSpPr>
        <p:spPr>
          <a:xfrm>
            <a:off x="497912" y="787823"/>
            <a:ext cx="80581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1" hangingPunct="1">
              <a:lnSpc>
                <a:spcPct val="150000"/>
              </a:lnSpc>
            </a:pPr>
            <a:r>
              <a:rPr lang="zh-CN" altLang="en-US" sz="3400" b="1" dirty="0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5.电梯停运</a:t>
            </a:r>
            <a:r>
              <a:rPr lang="zh-CN" altLang="en-US" sz="3400" b="1" dirty="0" smtClean="0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时，小黄</a:t>
            </a:r>
            <a:r>
              <a:rPr lang="zh-CN" altLang="en-US" sz="3400" b="1" dirty="0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鸭第一时间做了什么?</a:t>
            </a:r>
          </a:p>
        </p:txBody>
      </p:sp>
      <p:sp>
        <p:nvSpPr>
          <p:cNvPr id="19460" name="Text Box 4"/>
          <p:cNvSpPr txBox="1"/>
          <p:nvPr/>
        </p:nvSpPr>
        <p:spPr>
          <a:xfrm>
            <a:off x="572770" y="2335530"/>
            <a:ext cx="400113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hlin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它立刻让自己冷静下来，拿起电梯里的电话拨打了求救电话。</a:t>
            </a:r>
          </a:p>
        </p:txBody>
      </p:sp>
      <p:pic>
        <p:nvPicPr>
          <p:cNvPr id="2" name="图片 1" descr="想一想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0000">
            <a:off x="11430" y="64770"/>
            <a:ext cx="1657350" cy="8001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87960"/>
            <a:ext cx="9025255" cy="6111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矩形 3"/>
          <p:cNvSpPr/>
          <p:nvPr/>
        </p:nvSpPr>
        <p:spPr>
          <a:xfrm>
            <a:off x="3000058" y="598297"/>
            <a:ext cx="5765990" cy="2862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学习安全乘坐</a:t>
            </a:r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电梯的</a:t>
            </a: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方法，</a:t>
            </a:r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遵守公共场所乘坐电梯的规则；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初步了解乘坐电梯遇到突发状况时的应急措施，树立“安全第一、珍爱生命”的意识。</a:t>
            </a:r>
          </a:p>
        </p:txBody>
      </p:sp>
      <p:pic>
        <p:nvPicPr>
          <p:cNvPr id="1026" name="Picture 2" descr="C:\Users\dell\Desktop\ppt用到的各种小标签\学习目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" y="106299"/>
            <a:ext cx="21812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04"/>
          <p:cNvPicPr>
            <a:picLocks noChangeAspect="1"/>
          </p:cNvPicPr>
          <p:nvPr/>
        </p:nvPicPr>
        <p:blipFill>
          <a:blip r:embed="rId2"/>
          <a:srcRect t="20006" r="2158"/>
          <a:stretch>
            <a:fillRect/>
          </a:stretch>
        </p:blipFill>
        <p:spPr>
          <a:xfrm>
            <a:off x="-85725" y="2009775"/>
            <a:ext cx="9315450" cy="494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Rectangle 3"/>
          <p:cNvSpPr>
            <a:spLocks noGrp="1"/>
          </p:cNvSpPr>
          <p:nvPr>
            <p:ph type="title"/>
          </p:nvPr>
        </p:nvSpPr>
        <p:spPr>
          <a:xfrm>
            <a:off x="327025" y="1030288"/>
            <a:ext cx="8937625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1" hangingPunct="1">
              <a:lnSpc>
                <a:spcPct val="150000"/>
              </a:lnSpc>
            </a:pPr>
            <a:r>
              <a:rPr lang="zh-CN" altLang="en-US" sz="3600" b="1" dirty="0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6.你坐过电梯吗？如何文明乘坐电梯？</a:t>
            </a:r>
          </a:p>
        </p:txBody>
      </p:sp>
      <p:sp>
        <p:nvSpPr>
          <p:cNvPr id="20484" name="Text Box 4"/>
          <p:cNvSpPr txBox="1"/>
          <p:nvPr/>
        </p:nvSpPr>
        <p:spPr>
          <a:xfrm>
            <a:off x="3972878" y="2512695"/>
            <a:ext cx="4864100" cy="1482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hlin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耐心等待其他人上电梯，不在电梯里打闹。</a:t>
            </a:r>
          </a:p>
        </p:txBody>
      </p:sp>
      <p:pic>
        <p:nvPicPr>
          <p:cNvPr id="2" name="图片 1" descr="交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0000">
            <a:off x="22225" y="48895"/>
            <a:ext cx="1304925" cy="78105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" y="2225675"/>
            <a:ext cx="5365750" cy="3630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 rot="328166">
            <a:off x="1522413" y="2936875"/>
            <a:ext cx="3400425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</a:rPr>
              <a:t>遇到电梯出现故障时我们应该怎么办？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58161" y="515937"/>
            <a:ext cx="3183567" cy="2573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8" name="Picture 20" descr="42dae35f940b7a825e95ef6ac4acfcc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2612" y="3482478"/>
            <a:ext cx="2291715" cy="22910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7" name="Oval 13"/>
          <p:cNvSpPr/>
          <p:nvPr/>
        </p:nvSpPr>
        <p:spPr>
          <a:xfrm>
            <a:off x="7239318" y="5556885"/>
            <a:ext cx="1728787" cy="2232025"/>
          </a:xfrm>
          <a:prstGeom prst="ellipse">
            <a:avLst/>
          </a:prstGeom>
          <a:solidFill>
            <a:srgbClr val="CCCC00">
              <a:alpha val="14902"/>
            </a:srgbClr>
          </a:solidFill>
          <a:ln w="9525">
            <a:noFill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8" name="Oval 22"/>
          <p:cNvSpPr/>
          <p:nvPr/>
        </p:nvSpPr>
        <p:spPr>
          <a:xfrm>
            <a:off x="6958648" y="5975033"/>
            <a:ext cx="611187" cy="719137"/>
          </a:xfrm>
          <a:prstGeom prst="ellipse">
            <a:avLst/>
          </a:prstGeom>
          <a:solidFill>
            <a:srgbClr val="CCCC00">
              <a:alpha val="14902"/>
            </a:srgbClr>
          </a:solidFill>
          <a:ln w="9525">
            <a:noFill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22"/>
          <p:cNvSpPr/>
          <p:nvPr/>
        </p:nvSpPr>
        <p:spPr>
          <a:xfrm>
            <a:off x="8741728" y="6397943"/>
            <a:ext cx="611187" cy="719137"/>
          </a:xfrm>
          <a:prstGeom prst="ellipse">
            <a:avLst/>
          </a:prstGeom>
          <a:solidFill>
            <a:srgbClr val="CCCC00">
              <a:alpha val="14902"/>
            </a:srgbClr>
          </a:solidFill>
          <a:ln w="9525">
            <a:noFill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122" name="Picture 2" descr="C:\Users\dell\Desktop\ppt用到的各种小标签\想一想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9" y="164393"/>
            <a:ext cx="16573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 bldLvl="0" animBg="1"/>
      <p:bldP spid="6158" grpId="0" bldLvl="0" animBg="1"/>
      <p:bldP spid="8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矩形 2"/>
          <p:cNvSpPr/>
          <p:nvPr/>
        </p:nvSpPr>
        <p:spPr>
          <a:xfrm>
            <a:off x="2227792" y="698849"/>
            <a:ext cx="5195888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观看视频：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电梯故障如何自救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08365" y="1329009"/>
            <a:ext cx="6204166" cy="40617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22533" name="TextBox 6"/>
          <p:cNvSpPr txBox="1"/>
          <p:nvPr/>
        </p:nvSpPr>
        <p:spPr>
          <a:xfrm>
            <a:off x="5454290" y="6158617"/>
            <a:ext cx="2879725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注：视频需联网播放观看。</a:t>
            </a:r>
          </a:p>
        </p:txBody>
      </p:sp>
      <p:sp>
        <p:nvSpPr>
          <p:cNvPr id="22534" name="矩形 5"/>
          <p:cNvSpPr/>
          <p:nvPr/>
        </p:nvSpPr>
        <p:spPr>
          <a:xfrm>
            <a:off x="1974674" y="5664550"/>
            <a:ext cx="5080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hlinkClick r:id="rId2"/>
              </a:rPr>
              <a:t>http://www.iqiyi.com/w_19rsklobrd.html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146" name="Picture 2" descr="C:\Users\dell\Desktop\ppt用到的各种小标签\视频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53987"/>
            <a:ext cx="139065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44603" y="628479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</a:rPr>
              <a:t>被困电梯时该怎么办？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4583" name="矩形 6"/>
          <p:cNvSpPr/>
          <p:nvPr/>
        </p:nvSpPr>
        <p:spPr>
          <a:xfrm>
            <a:off x="169318" y="1725615"/>
            <a:ext cx="4763924" cy="424731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演练准备：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教师准备一个模拟电梯（需要至少一块硬纸板，画上电梯里的各种按钮）；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演练步骤：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1.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教师带领学生再次回顾被困电梯时的求助方法；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2.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位小朋友一组，乘坐“电梯”，假设电梯突然停止，请小朋友们作出求助反应；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3.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必要时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教师给予指导，其他小朋友观察并进行点评。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1" name="Picture 3" descr="C:\Users\dell\Desktop\ppt用到的各种小标签\演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6" y="75318"/>
            <a:ext cx="1696050" cy="122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7019">
            <a:off x="5164326" y="1568978"/>
            <a:ext cx="3591607" cy="237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354" y="4320165"/>
            <a:ext cx="32575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2557463" y="1646238"/>
            <a:ext cx="5153025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1" hangingPunct="1"/>
            <a:r>
              <a:rPr lang="zh-CN" altLang="en-US" sz="5400" b="1" dirty="0">
                <a:solidFill>
                  <a:srgbClr val="C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安全知识判一判</a:t>
            </a:r>
          </a:p>
        </p:txBody>
      </p:sp>
      <p:pic>
        <p:nvPicPr>
          <p:cNvPr id="25603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963" y="1646555"/>
            <a:ext cx="5664200" cy="4219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安全对错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0000">
            <a:off x="13970" y="114300"/>
            <a:ext cx="2181225" cy="8001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4" descr="安安全全乘电梯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766763"/>
            <a:ext cx="6572250" cy="5429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Rectangle 3"/>
          <p:cNvSpPr>
            <a:spLocks noGrp="1"/>
          </p:cNvSpPr>
          <p:nvPr>
            <p:ph type="title"/>
          </p:nvPr>
        </p:nvSpPr>
        <p:spPr>
          <a:xfrm>
            <a:off x="1285875" y="307975"/>
            <a:ext cx="5948363" cy="7318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1" hangingPunct="1"/>
            <a:r>
              <a:rPr lang="zh-CN" altLang="en-US" sz="2800" b="1" dirty="0">
                <a:solidFill>
                  <a:srgbClr val="FF00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1.随便去按垂直电梯旁边的按钮。</a:t>
            </a:r>
          </a:p>
        </p:txBody>
      </p:sp>
      <p:sp>
        <p:nvSpPr>
          <p:cNvPr id="22532" name="Text Box 4"/>
          <p:cNvSpPr txBox="1"/>
          <p:nvPr/>
        </p:nvSpPr>
        <p:spPr>
          <a:xfrm>
            <a:off x="6230938" y="2449513"/>
            <a:ext cx="3046412" cy="4313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77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×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5" descr="安安全全乘电梯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3" y="1154113"/>
            <a:ext cx="7000875" cy="480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Rectangle 3"/>
          <p:cNvSpPr>
            <a:spLocks noGrp="1"/>
          </p:cNvSpPr>
          <p:nvPr>
            <p:ph type="title"/>
          </p:nvPr>
        </p:nvSpPr>
        <p:spPr>
          <a:xfrm>
            <a:off x="679450" y="349250"/>
            <a:ext cx="8229600" cy="8048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l"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FF00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2.踩在黄色安全警示线以及两个梯级相连的部位。</a:t>
            </a:r>
          </a:p>
        </p:txBody>
      </p:sp>
      <p:sp>
        <p:nvSpPr>
          <p:cNvPr id="27652" name="Text Box 4"/>
          <p:cNvSpPr txBox="1"/>
          <p:nvPr/>
        </p:nvSpPr>
        <p:spPr>
          <a:xfrm>
            <a:off x="268288" y="1844675"/>
            <a:ext cx="7883525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sz="96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57" name="Text Box 5"/>
          <p:cNvSpPr txBox="1"/>
          <p:nvPr/>
        </p:nvSpPr>
        <p:spPr>
          <a:xfrm>
            <a:off x="6129338" y="2927350"/>
            <a:ext cx="3538537" cy="4313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77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×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4" descr="安安全全乘电梯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627063"/>
            <a:ext cx="8096250" cy="5667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Rectangle 3"/>
          <p:cNvSpPr>
            <a:spLocks noGrp="1"/>
          </p:cNvSpPr>
          <p:nvPr>
            <p:ph type="title"/>
          </p:nvPr>
        </p:nvSpPr>
        <p:spPr>
          <a:xfrm>
            <a:off x="1430338" y="338138"/>
            <a:ext cx="4684712" cy="5794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FF00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3.紧急停止电梯的按钮在</a:t>
            </a:r>
            <a:r>
              <a:rPr lang="zh-CN" altLang="en-US" sz="2800" b="1" dirty="0" smtClean="0">
                <a:solidFill>
                  <a:srgbClr val="FF00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这。</a:t>
            </a:r>
            <a:endParaRPr lang="zh-CN" altLang="en-US" sz="2800" b="1" dirty="0">
              <a:solidFill>
                <a:srgbClr val="FF00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0" name="Text Box 4"/>
          <p:cNvSpPr txBox="1"/>
          <p:nvPr/>
        </p:nvSpPr>
        <p:spPr>
          <a:xfrm>
            <a:off x="4340225" y="3044825"/>
            <a:ext cx="9931400" cy="4313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77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√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4" descr="安安全全乘电梯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3" y="1057275"/>
            <a:ext cx="7153275" cy="4743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Rectangle 3"/>
          <p:cNvSpPr>
            <a:spLocks noGrp="1"/>
          </p:cNvSpPr>
          <p:nvPr>
            <p:ph type="title"/>
          </p:nvPr>
        </p:nvSpPr>
        <p:spPr>
          <a:xfrm>
            <a:off x="1714500" y="427038"/>
            <a:ext cx="5353050" cy="6302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1" hangingPunct="1"/>
            <a:r>
              <a:rPr lang="zh-CN" altLang="en-US" sz="2800" b="1" dirty="0">
                <a:solidFill>
                  <a:srgbClr val="FF00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4.在扶梯上来回跑，</a:t>
            </a:r>
            <a:r>
              <a:rPr lang="zh-CN" altLang="en-US" sz="2800" b="1">
                <a:solidFill>
                  <a:srgbClr val="FF00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踢</a:t>
            </a:r>
            <a:r>
              <a:rPr lang="zh-CN" altLang="en-US" sz="2800" b="1" smtClean="0">
                <a:solidFill>
                  <a:srgbClr val="FF00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扶手带</a:t>
            </a:r>
            <a:r>
              <a:rPr lang="zh-CN" altLang="en-US" sz="2800" b="1" dirty="0">
                <a:solidFill>
                  <a:srgbClr val="FF00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板。</a:t>
            </a:r>
          </a:p>
        </p:txBody>
      </p:sp>
      <p:sp>
        <p:nvSpPr>
          <p:cNvPr id="25604" name="Text Box 4"/>
          <p:cNvSpPr txBox="1"/>
          <p:nvPr/>
        </p:nvSpPr>
        <p:spPr>
          <a:xfrm>
            <a:off x="4078288" y="3319145"/>
            <a:ext cx="9931400" cy="4313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77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×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5" descr="安安全全乘电梯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595313"/>
            <a:ext cx="8096250" cy="5667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Rectangle 3"/>
          <p:cNvSpPr>
            <a:spLocks noGrp="1"/>
          </p:cNvSpPr>
          <p:nvPr>
            <p:ph type="title"/>
          </p:nvPr>
        </p:nvSpPr>
        <p:spPr>
          <a:xfrm>
            <a:off x="1169988" y="311150"/>
            <a:ext cx="5468937" cy="558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FF00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5.放东西或蹲坐在梯级踏板上。</a:t>
            </a:r>
          </a:p>
        </p:txBody>
      </p:sp>
      <p:sp>
        <p:nvSpPr>
          <p:cNvPr id="30724" name="Text Box 4"/>
          <p:cNvSpPr txBox="1"/>
          <p:nvPr/>
        </p:nvSpPr>
        <p:spPr>
          <a:xfrm>
            <a:off x="268288" y="1844675"/>
            <a:ext cx="7883525" cy="4313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sz="277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29" name="Text Box 5"/>
          <p:cNvSpPr txBox="1"/>
          <p:nvPr/>
        </p:nvSpPr>
        <p:spPr>
          <a:xfrm>
            <a:off x="4632325" y="3308350"/>
            <a:ext cx="9931400" cy="4313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77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×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18766-13061223591253"/>
          <p:cNvPicPr>
            <a:picLocks noChangeAspect="1"/>
          </p:cNvPicPr>
          <p:nvPr/>
        </p:nvPicPr>
        <p:blipFill>
          <a:blip r:embed="rId2"/>
          <a:srcRect l="6712" t="17220" r="5853" b="4535"/>
          <a:stretch>
            <a:fillRect/>
          </a:stretch>
        </p:blipFill>
        <p:spPr>
          <a:xfrm>
            <a:off x="-236537" y="201613"/>
            <a:ext cx="9326562" cy="6991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空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700" y="6306185"/>
            <a:ext cx="1752600" cy="533400"/>
          </a:xfrm>
          <a:prstGeom prst="rect">
            <a:avLst/>
          </a:prstGeom>
        </p:spPr>
      </p:pic>
      <p:sp>
        <p:nvSpPr>
          <p:cNvPr id="5123" name="Rectangle 3"/>
          <p:cNvSpPr>
            <a:spLocks noGrp="1"/>
          </p:cNvSpPr>
          <p:nvPr>
            <p:ph type="title"/>
          </p:nvPr>
        </p:nvSpPr>
        <p:spPr>
          <a:xfrm>
            <a:off x="3703638" y="315595"/>
            <a:ext cx="4935537" cy="36385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l" eaLnBrk="1" hangingPunct="1">
              <a:lnSpc>
                <a:spcPct val="150000"/>
              </a:lnSpc>
            </a:pPr>
            <a:r>
              <a:rPr lang="zh-CN" altLang="en-US" sz="3000" b="1" dirty="0">
                <a:solidFill>
                  <a:srgbClr val="FF66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3000" b="1" dirty="0">
                <a:solidFill>
                  <a:schemeClr val="tx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小朋友们，大家都乘坐过电梯吗？今天我们就来学习如何安全乘坐电梯，和应对突发状况。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0365" y="4912995"/>
            <a:ext cx="890905" cy="192659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4" descr="安安全全乘电梯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852488"/>
            <a:ext cx="7677150" cy="5153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Rectangle 3"/>
          <p:cNvSpPr>
            <a:spLocks noGrp="1"/>
          </p:cNvSpPr>
          <p:nvPr>
            <p:ph type="title"/>
          </p:nvPr>
        </p:nvSpPr>
        <p:spPr>
          <a:xfrm>
            <a:off x="865188" y="411163"/>
            <a:ext cx="5813425" cy="54451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1" hangingPunct="1"/>
            <a:r>
              <a:rPr lang="zh-CN" altLang="en-US" sz="2800" b="1" dirty="0">
                <a:solidFill>
                  <a:srgbClr val="FF00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  <a:r>
              <a:rPr lang="zh-CN" altLang="en-US" sz="2800" b="1" dirty="0" smtClean="0">
                <a:solidFill>
                  <a:srgbClr val="FF00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. 在</a:t>
            </a:r>
            <a:r>
              <a:rPr lang="zh-CN" altLang="en-US" sz="2800" b="1" dirty="0">
                <a:solidFill>
                  <a:srgbClr val="FF00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电梯上逆向奔跑。</a:t>
            </a:r>
          </a:p>
        </p:txBody>
      </p:sp>
      <p:sp>
        <p:nvSpPr>
          <p:cNvPr id="27652" name="Text Box 4"/>
          <p:cNvSpPr txBox="1"/>
          <p:nvPr/>
        </p:nvSpPr>
        <p:spPr>
          <a:xfrm>
            <a:off x="5387975" y="2747963"/>
            <a:ext cx="3022600" cy="4313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77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×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4675" y="355600"/>
            <a:ext cx="6226175" cy="6216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1" name="Picture 2" descr="201402062146494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463925"/>
            <a:ext cx="3005138" cy="2690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2" name="Rectangle 3"/>
          <p:cNvSpPr>
            <a:spLocks noGrp="1"/>
          </p:cNvSpPr>
          <p:nvPr>
            <p:ph type="title"/>
          </p:nvPr>
        </p:nvSpPr>
        <p:spPr>
          <a:xfrm>
            <a:off x="287338" y="304800"/>
            <a:ext cx="2928937" cy="33337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1" hangingPunct="1"/>
            <a:r>
              <a:rPr lang="zh-CN" altLang="en-US" b="1" dirty="0">
                <a:solidFill>
                  <a:srgbClr val="C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一起来唱小儿歌</a:t>
            </a:r>
          </a:p>
        </p:txBody>
      </p:sp>
      <p:sp>
        <p:nvSpPr>
          <p:cNvPr id="32773" name="Rectangle 4"/>
          <p:cNvSpPr>
            <a:spLocks noGrp="1"/>
          </p:cNvSpPr>
          <p:nvPr>
            <p:ph type="body"/>
          </p:nvPr>
        </p:nvSpPr>
        <p:spPr>
          <a:xfrm>
            <a:off x="4370388" y="1776413"/>
            <a:ext cx="4562475" cy="3378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lnSpc>
                <a:spcPct val="130000"/>
              </a:lnSpc>
              <a:buNone/>
            </a:pPr>
            <a:r>
              <a:rPr lang="zh-CN" altLang="en-US" sz="2600" b="1" dirty="0">
                <a:solidFill>
                  <a:srgbClr val="0099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儿童乘电梯，成人需跟随。</a:t>
            </a:r>
          </a:p>
          <a:p>
            <a:pPr eaLnBrk="1" hangingPunct="1">
              <a:lnSpc>
                <a:spcPct val="130000"/>
              </a:lnSpc>
              <a:buNone/>
            </a:pPr>
            <a:r>
              <a:rPr lang="zh-CN" altLang="en-US" sz="2600" b="1" dirty="0">
                <a:solidFill>
                  <a:srgbClr val="0099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停稳再进入，勿要靠厢门。</a:t>
            </a:r>
          </a:p>
          <a:p>
            <a:pPr eaLnBrk="1" hangingPunct="1">
              <a:lnSpc>
                <a:spcPct val="130000"/>
              </a:lnSpc>
              <a:buNone/>
            </a:pPr>
            <a:r>
              <a:rPr lang="zh-CN" altLang="en-US" sz="2600" b="1" dirty="0">
                <a:solidFill>
                  <a:srgbClr val="0099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用手按按钮，严禁去撞击。</a:t>
            </a:r>
          </a:p>
          <a:p>
            <a:pPr eaLnBrk="1" hangingPunct="1">
              <a:lnSpc>
                <a:spcPct val="130000"/>
              </a:lnSpc>
              <a:buNone/>
            </a:pPr>
            <a:r>
              <a:rPr lang="zh-CN" altLang="en-US" sz="2600" b="1" dirty="0">
                <a:solidFill>
                  <a:srgbClr val="0099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电梯运行时，挤门很危险。</a:t>
            </a:r>
          </a:p>
          <a:p>
            <a:pPr eaLnBrk="1" hangingPunct="1">
              <a:lnSpc>
                <a:spcPct val="130000"/>
              </a:lnSpc>
              <a:buNone/>
            </a:pPr>
            <a:r>
              <a:rPr lang="zh-CN" altLang="en-US" sz="2600" b="1" dirty="0">
                <a:solidFill>
                  <a:srgbClr val="0099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若遇意外事，请把警铃按。</a:t>
            </a:r>
          </a:p>
          <a:p>
            <a:pPr eaLnBrk="1" hangingPunct="1">
              <a:lnSpc>
                <a:spcPct val="130000"/>
              </a:lnSpc>
              <a:buNone/>
            </a:pPr>
            <a:r>
              <a:rPr lang="zh-CN" altLang="en-US" sz="2600" b="1" dirty="0">
                <a:solidFill>
                  <a:srgbClr val="0099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文明乘电梯，跑跳危险多。</a:t>
            </a:r>
          </a:p>
        </p:txBody>
      </p:sp>
      <p:pic>
        <p:nvPicPr>
          <p:cNvPr id="2" name="图片 1" descr="安全儿歌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60000">
            <a:off x="-14605" y="114300"/>
            <a:ext cx="2181225" cy="8001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5188" y="2150745"/>
            <a:ext cx="2763837" cy="3805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5" name="矩形 1"/>
          <p:cNvSpPr/>
          <p:nvPr/>
        </p:nvSpPr>
        <p:spPr>
          <a:xfrm>
            <a:off x="505247" y="1282067"/>
            <a:ext cx="6618041" cy="424731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1.乘坐电梯时不能推门、扒门、踢门。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正确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错误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2.儿童搭乘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电梯，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一定要由成人牵引，等电梯停稳后再进入。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正确      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错误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.在商场乘坐电梯时，小明喜欢在上面蹦蹦跳跳。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正确      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错误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.一个小朋友看见电梯门快关了，就跑过去用脚阻止。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正确      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错误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5.乘坐电梯时应该与电梯门保持一定的距离。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正确      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错误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119424" y="6153715"/>
            <a:ext cx="2752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参考答案：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</a:p>
        </p:txBody>
      </p:sp>
      <p:pic>
        <p:nvPicPr>
          <p:cNvPr id="8194" name="Picture 2" descr="C:\Users\dell\Desktop\ppt用到的各种小标签\随堂测评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1" y="45156"/>
            <a:ext cx="1876761" cy="128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3" descr="安全乘坐电梯d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3274724" y="742942"/>
            <a:ext cx="4031873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谢谢观看！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%C0%CF%B5%E7%CA%D3-thumb20531089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1046163"/>
            <a:ext cx="7132638" cy="5551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2" descr="SH34`@JE9))S__{S3%(4H2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0" y="1639888"/>
            <a:ext cx="5078413" cy="3709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Text Box 4"/>
          <p:cNvSpPr txBox="1"/>
          <p:nvPr/>
        </p:nvSpPr>
        <p:spPr>
          <a:xfrm>
            <a:off x="819404" y="709930"/>
            <a:ext cx="833913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观看视频</a:t>
            </a:r>
            <a:r>
              <a:rPr lang="en-US" altLang="zh-CN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r>
              <a:rPr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《鞋子卷进电动扶梯 四岁男孩脚趾断裂》</a:t>
            </a:r>
          </a:p>
        </p:txBody>
      </p:sp>
      <p:sp>
        <p:nvSpPr>
          <p:cNvPr id="6149" name="Text Box 5"/>
          <p:cNvSpPr txBox="1"/>
          <p:nvPr/>
        </p:nvSpPr>
        <p:spPr>
          <a:xfrm>
            <a:off x="2243138" y="5859145"/>
            <a:ext cx="408305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  <a:hlinkClick r:id="rId2"/>
              </a:rPr>
              <a:t>http://www.iqiyi.com/v_19rri0zcso.html</a:t>
            </a: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0" name="TextBox 6"/>
          <p:cNvSpPr txBox="1"/>
          <p:nvPr/>
        </p:nvSpPr>
        <p:spPr>
          <a:xfrm>
            <a:off x="5578475" y="6316663"/>
            <a:ext cx="2879725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注：视频需联网播放观看。</a:t>
            </a:r>
          </a:p>
        </p:txBody>
      </p:sp>
      <p:pic>
        <p:nvPicPr>
          <p:cNvPr id="2050" name="Picture 2" descr="C:\Users\dell\Desktop\ppt用到的各种小标签\视频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" y="24384"/>
            <a:ext cx="1390651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ppt用到的各种小标签\论一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70" y="191897"/>
            <a:ext cx="1657351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徐林英\高中课程开发\素材\98b1OOOPIC9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5" t="7827" r="13188" b="9791"/>
          <a:stretch>
            <a:fillRect/>
          </a:stretch>
        </p:blipFill>
        <p:spPr bwMode="auto">
          <a:xfrm>
            <a:off x="5281646" y="1091834"/>
            <a:ext cx="3591421" cy="502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徐林英\高中课程开发\素材\安全提示或案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757" y="1704624"/>
            <a:ext cx="5088841" cy="404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9166" y="1941686"/>
            <a:ext cx="39214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新闻中的小男孩，为什么发生了电梯事故？</a:t>
            </a:r>
            <a:endParaRPr lang="en-US" altLang="zh-CN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小朋友们，你还知道哪些情况容易导致电梯事故吗？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/>
          <p:nvPr/>
        </p:nvSpPr>
        <p:spPr>
          <a:xfrm>
            <a:off x="5124514" y="1146884"/>
            <a:ext cx="3722687" cy="5095875"/>
          </a:xfrm>
          <a:prstGeom prst="wedgeRoundRectCallout">
            <a:avLst>
              <a:gd name="adj1" fmla="val -36454"/>
              <a:gd name="adj2" fmla="val 7310"/>
              <a:gd name="adj3" fmla="val 16667"/>
            </a:avLst>
          </a:prstGeom>
          <a:noFill/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170" tIns="46990" rIns="90170" bIns="4699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71" name="Text Box 3"/>
          <p:cNvSpPr txBox="1"/>
          <p:nvPr/>
        </p:nvSpPr>
        <p:spPr>
          <a:xfrm>
            <a:off x="5346954" y="1473909"/>
            <a:ext cx="3209925" cy="4246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以后乘坐电梯一定要家人陪同，不要踩过安全黄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线，不可打闹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逆行。</a:t>
            </a:r>
          </a:p>
        </p:txBody>
      </p:sp>
      <p:pic>
        <p:nvPicPr>
          <p:cNvPr id="7172" name="Picture 4" descr="2.watermark[1]"/>
          <p:cNvPicPr>
            <a:picLocks noChangeAspect="1"/>
          </p:cNvPicPr>
          <p:nvPr/>
        </p:nvPicPr>
        <p:blipFill rotWithShape="1">
          <a:blip r:embed="rId2"/>
          <a:srcRect l="41773"/>
          <a:stretch>
            <a:fillRect/>
          </a:stretch>
        </p:blipFill>
        <p:spPr>
          <a:xfrm>
            <a:off x="564442" y="1361019"/>
            <a:ext cx="3985796" cy="457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" name="Picture 2" descr="C:\Users\dell\Desktop\ppt用到的各种小标签\安全小结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82" y="149577"/>
            <a:ext cx="21812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12015787_214634819000_2"/>
          <p:cNvPicPr>
            <a:picLocks noChangeAspect="1"/>
          </p:cNvPicPr>
          <p:nvPr/>
        </p:nvPicPr>
        <p:blipFill>
          <a:blip r:embed="rId2"/>
          <a:srcRect t="63858" b="3268"/>
          <a:stretch>
            <a:fillRect/>
          </a:stretch>
        </p:blipFill>
        <p:spPr>
          <a:xfrm>
            <a:off x="-68262" y="2590800"/>
            <a:ext cx="9390062" cy="426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4" descr="2034846_232343309_2"/>
          <p:cNvPicPr>
            <a:picLocks noChangeAspect="1"/>
          </p:cNvPicPr>
          <p:nvPr/>
        </p:nvPicPr>
        <p:blipFill>
          <a:blip r:embed="rId3"/>
          <a:srcRect l="18938" t="2190" r="19443" b="47487"/>
          <a:stretch>
            <a:fillRect/>
          </a:stretch>
        </p:blipFill>
        <p:spPr>
          <a:xfrm>
            <a:off x="342900" y="-796925"/>
            <a:ext cx="7353300" cy="6188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Text Box 5"/>
          <p:cNvSpPr txBox="1"/>
          <p:nvPr/>
        </p:nvSpPr>
        <p:spPr>
          <a:xfrm>
            <a:off x="1849438" y="1658062"/>
            <a:ext cx="4972050" cy="175432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小朋友们</a:t>
            </a:r>
            <a:r>
              <a:rPr lang="zh-CN" altLang="en-US" sz="3600" b="1" dirty="0"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36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</a:t>
            </a:r>
            <a:r>
              <a:rPr lang="zh-CN" altLang="en-US" sz="3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现在一起</a:t>
            </a:r>
            <a:r>
              <a:rPr lang="zh-CN" altLang="en-US" sz="36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来听小</a:t>
            </a:r>
            <a:r>
              <a:rPr lang="zh-CN" altLang="en-US" sz="3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故事吧。</a:t>
            </a:r>
          </a:p>
        </p:txBody>
      </p:sp>
      <p:pic>
        <p:nvPicPr>
          <p:cNvPr id="4098" name="Picture 2" descr="C:\Users\dell\Desktop\ppt用到的各种小标签\安全故事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4" y="90311"/>
            <a:ext cx="218122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圆角矩形标注 2"/>
          <p:cNvSpPr/>
          <p:nvPr/>
        </p:nvSpPr>
        <p:spPr>
          <a:xfrm>
            <a:off x="2274570" y="642620"/>
            <a:ext cx="5447030" cy="790575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9219" name="图片 3" descr="安安全全乘电梯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4455" y="1795780"/>
            <a:ext cx="5847080" cy="45554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Rectangle 3"/>
          <p:cNvSpPr>
            <a:spLocks noGrp="1"/>
          </p:cNvSpPr>
          <p:nvPr>
            <p:ph type="title"/>
          </p:nvPr>
        </p:nvSpPr>
        <p:spPr>
          <a:xfrm>
            <a:off x="1966595" y="513080"/>
            <a:ext cx="5490845" cy="72580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1" hangingPunct="1">
              <a:lnSpc>
                <a:spcPct val="150000"/>
              </a:lnSpc>
            </a:pPr>
            <a:r>
              <a:rPr lang="en-US" altLang="zh-CN" sz="4000" b="1" dirty="0">
                <a:solidFill>
                  <a:srgbClr val="FF66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800" b="1" dirty="0">
                <a:solidFill>
                  <a:srgbClr val="FF66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小黄鸭打电话给皮皮猴。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3" descr="安安全全乘电梯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4338" y="1979613"/>
            <a:ext cx="4868862" cy="4302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圆角矩形标注 3"/>
          <p:cNvSpPr/>
          <p:nvPr/>
        </p:nvSpPr>
        <p:spPr>
          <a:xfrm>
            <a:off x="560388" y="398463"/>
            <a:ext cx="7461250" cy="1449387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88670" y="551498"/>
            <a:ext cx="68389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小黄鸭拎着一大桶冰淇淋来到了皮皮猴家楼下，准备乘坐电梯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。</a:t>
            </a:r>
            <a:endParaRPr kumimoji="0" lang="zh-CN" sz="2800" b="1" i="0" u="none" strike="noStrike" kern="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kx="3284103" algn="bl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kx="3284103" algn="bl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808</Words>
  <Application>Microsoft Office PowerPoint</Application>
  <PresentationFormat>全屏显示(4:3)</PresentationFormat>
  <Paragraphs>75</Paragraphs>
  <Slides>33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默认设计模板</vt:lpstr>
      <vt:lpstr>PowerPoint 演示文稿</vt:lpstr>
      <vt:lpstr>PowerPoint 演示文稿</vt:lpstr>
      <vt:lpstr>   小朋友们，大家都乘坐过电梯吗？今天我们就来学习如何安全乘坐电梯，和应对突发状况。</vt:lpstr>
      <vt:lpstr>PowerPoint 演示文稿</vt:lpstr>
      <vt:lpstr>PowerPoint 演示文稿</vt:lpstr>
      <vt:lpstr>PowerPoint 演示文稿</vt:lpstr>
      <vt:lpstr>PowerPoint 演示文稿</vt:lpstr>
      <vt:lpstr>       小黄鸭打电话给皮皮猴。</vt:lpstr>
      <vt:lpstr>PowerPoint 演示文稿</vt:lpstr>
      <vt:lpstr>电梯突然停在五十层，小黄鸭安抚乱跳乱叫的长毛狗。</vt:lpstr>
      <vt:lpstr>小黄鸭安慰闷热难受的黑熊。</vt:lpstr>
      <vt:lpstr>皮皮猴和大眼猫刚到50层，很担心小黄鸭。</vt:lpstr>
      <vt:lpstr>电梯修好了，三个小伙伴拥抱在一起。</vt:lpstr>
      <vt:lpstr>PowerPoint 演示文稿</vt:lpstr>
      <vt:lpstr>1.小黄鸭要去谁的家？</vt:lpstr>
      <vt:lpstr>2.小黄鸭乘坐的电梯停在了哪一层？</vt:lpstr>
      <vt:lpstr>3.电梯里的长毛狗被关时是怎么做的?</vt:lpstr>
      <vt:lpstr>4.当黑熊锤打电梯门的时候小黄鸭是怎么做的？</vt:lpstr>
      <vt:lpstr>5.电梯停运时，小黄鸭第一时间做了什么?</vt:lpstr>
      <vt:lpstr>6.你坐过电梯吗？如何文明乘坐电梯？</vt:lpstr>
      <vt:lpstr>PowerPoint 演示文稿</vt:lpstr>
      <vt:lpstr>PowerPoint 演示文稿</vt:lpstr>
      <vt:lpstr>PowerPoint 演示文稿</vt:lpstr>
      <vt:lpstr>安全知识判一判</vt:lpstr>
      <vt:lpstr>1.随便去按垂直电梯旁边的按钮。</vt:lpstr>
      <vt:lpstr>2.踩在黄色安全警示线以及两个梯级相连的部位。</vt:lpstr>
      <vt:lpstr>3.紧急停止电梯的按钮在这。</vt:lpstr>
      <vt:lpstr>4.在扶梯上来回跑，踢扶手带板。</vt:lpstr>
      <vt:lpstr>5.放东西或蹲坐在梯级踏板上。</vt:lpstr>
      <vt:lpstr>6. 在电梯上逆向奔跑。</vt:lpstr>
      <vt:lpstr>一起来唱小儿歌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dell</cp:lastModifiedBy>
  <cp:revision>94</cp:revision>
  <dcterms:created xsi:type="dcterms:W3CDTF">2013-01-25T01:44:00Z</dcterms:created>
  <dcterms:modified xsi:type="dcterms:W3CDTF">2017-09-28T05:29:53Z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