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3" r:id="rId2"/>
    <p:sldId id="256"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 id="271" r:id="rId17"/>
    <p:sldId id="273"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0" d="100"/>
          <a:sy n="100" d="100"/>
        </p:scale>
        <p:origin x="-2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9E6A6C18-F361-410D-94A0-AE7D34795F6B}" type="datetimeFigureOut">
              <a:rPr lang="zh-CN" altLang="en-US" smtClean="0"/>
              <a:pPr/>
              <a:t>2017/12/26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38C2986-46F0-4DA1-94F2-3A2E6C478EC0}"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6A6C18-F361-410D-94A0-AE7D34795F6B}" type="datetimeFigureOut">
              <a:rPr lang="zh-CN" altLang="en-US" smtClean="0"/>
              <a:pPr/>
              <a:t>2017/12/26 Tuesday</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8C2986-46F0-4DA1-94F2-3A2E6C478EC0}"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zh-CN" altLang="en-US" dirty="0" smtClean="0"/>
              <a:t>说课稿设计</a:t>
            </a:r>
            <a:endParaRPr lang="zh-CN" altLang="en-US" dirty="0"/>
          </a:p>
        </p:txBody>
      </p:sp>
      <p:sp>
        <p:nvSpPr>
          <p:cNvPr id="3" name="内容占位符 2"/>
          <p:cNvSpPr>
            <a:spLocks noGrp="1"/>
          </p:cNvSpPr>
          <p:nvPr>
            <p:ph idx="1"/>
          </p:nvPr>
        </p:nvSpPr>
        <p:spPr>
          <a:xfrm>
            <a:off x="457200" y="1600200"/>
            <a:ext cx="8329642" cy="4525963"/>
          </a:xfrm>
        </p:spPr>
        <p:txBody>
          <a:bodyPr/>
          <a:lstStyle/>
          <a:p>
            <a:pPr algn="ctr"/>
            <a:r>
              <a:rPr lang="zh-CN" altLang="en-US" dirty="0">
                <a:solidFill>
                  <a:srgbClr val="FF0000"/>
                </a:solidFill>
              </a:rPr>
              <a:t>抓住脉络讲故事</a:t>
            </a:r>
            <a:r>
              <a:rPr lang="en-US" dirty="0">
                <a:solidFill>
                  <a:srgbClr val="FF0000"/>
                </a:solidFill>
              </a:rPr>
              <a:t>  </a:t>
            </a:r>
            <a:r>
              <a:rPr lang="zh-CN" altLang="en-US" dirty="0">
                <a:solidFill>
                  <a:srgbClr val="FF0000"/>
                </a:solidFill>
              </a:rPr>
              <a:t>结合生活明道理</a:t>
            </a:r>
          </a:p>
          <a:p>
            <a:pPr algn="ctr"/>
            <a:r>
              <a:rPr lang="en-US" altLang="zh-CN" dirty="0">
                <a:solidFill>
                  <a:srgbClr val="FF0000"/>
                </a:solidFill>
              </a:rPr>
              <a:t>——《</a:t>
            </a:r>
            <a:r>
              <a:rPr lang="zh-CN" altLang="en-US" dirty="0">
                <a:solidFill>
                  <a:srgbClr val="FF0000"/>
                </a:solidFill>
              </a:rPr>
              <a:t>金子</a:t>
            </a:r>
            <a:r>
              <a:rPr lang="en-US" altLang="zh-CN" dirty="0">
                <a:solidFill>
                  <a:srgbClr val="FF0000"/>
                </a:solidFill>
              </a:rPr>
              <a:t>》</a:t>
            </a:r>
            <a:r>
              <a:rPr lang="zh-CN" altLang="en-US" dirty="0">
                <a:solidFill>
                  <a:srgbClr val="FF0000"/>
                </a:solidFill>
              </a:rPr>
              <a:t>教学谈</a:t>
            </a:r>
          </a:p>
          <a:p>
            <a:r>
              <a:rPr lang="en-US" dirty="0"/>
              <a:t> </a:t>
            </a:r>
            <a:endParaRPr lang="en-US" dirty="0" smtClean="0"/>
          </a:p>
          <a:p>
            <a:r>
              <a:rPr lang="zh-CN" altLang="en-US" dirty="0" smtClean="0"/>
              <a:t>主讲：常州市新北区孟河中心小学林中坤</a:t>
            </a:r>
            <a:endParaRPr lang="zh-CN" altLang="en-US" dirty="0"/>
          </a:p>
          <a:p>
            <a:pPr>
              <a:buNone/>
            </a:pPr>
            <a:r>
              <a:rPr lang="zh-CN" altLang="en-US" sz="2800" dirty="0">
                <a:solidFill>
                  <a:srgbClr val="0070C0"/>
                </a:solidFill>
              </a:rPr>
              <a:t>（本文在</a:t>
            </a:r>
            <a:r>
              <a:rPr lang="en-US" altLang="zh-CN" sz="2800" dirty="0">
                <a:solidFill>
                  <a:srgbClr val="0070C0"/>
                </a:solidFill>
              </a:rPr>
              <a:t>2014</a:t>
            </a:r>
            <a:r>
              <a:rPr lang="zh-CN" altLang="en-US" sz="2800" dirty="0">
                <a:solidFill>
                  <a:srgbClr val="0070C0"/>
                </a:solidFill>
              </a:rPr>
              <a:t>年</a:t>
            </a:r>
            <a:r>
              <a:rPr lang="en-US" altLang="zh-CN" sz="2800" dirty="0">
                <a:solidFill>
                  <a:srgbClr val="0070C0"/>
                </a:solidFill>
              </a:rPr>
              <a:t>8</a:t>
            </a:r>
            <a:r>
              <a:rPr lang="zh-CN" altLang="en-US" sz="2800" dirty="0">
                <a:solidFill>
                  <a:srgbClr val="0070C0"/>
                </a:solidFill>
              </a:rPr>
              <a:t>月发表于</a:t>
            </a:r>
            <a:r>
              <a:rPr lang="en-US" altLang="zh-CN" sz="2800" dirty="0">
                <a:solidFill>
                  <a:srgbClr val="0070C0"/>
                </a:solidFill>
              </a:rPr>
              <a:t>《</a:t>
            </a:r>
            <a:r>
              <a:rPr lang="zh-CN" altLang="en-US" sz="2800" dirty="0">
                <a:solidFill>
                  <a:srgbClr val="0070C0"/>
                </a:solidFill>
              </a:rPr>
              <a:t>小学语文名师说课</a:t>
            </a:r>
            <a:r>
              <a:rPr lang="en-US" altLang="zh-CN" sz="2800" dirty="0">
                <a:solidFill>
                  <a:srgbClr val="0070C0"/>
                </a:solidFill>
              </a:rPr>
              <a:t>》</a:t>
            </a:r>
            <a:endParaRPr lang="zh-CN" altLang="en-US" sz="2800"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zh-CN" altLang="en-US" dirty="0">
                <a:solidFill>
                  <a:srgbClr val="FF0000"/>
                </a:solidFill>
              </a:rPr>
              <a:t>第二课时</a:t>
            </a:r>
          </a:p>
          <a:p>
            <a:r>
              <a:rPr lang="zh-CN" altLang="en-US" dirty="0">
                <a:solidFill>
                  <a:srgbClr val="FF0000"/>
                </a:solidFill>
              </a:rPr>
              <a:t>（一）回顾课文主要内容。</a:t>
            </a:r>
          </a:p>
          <a:p>
            <a:r>
              <a:rPr lang="zh-CN" altLang="en-US" dirty="0"/>
              <a:t>大屏幕展示上节课梳理出来的成果。展现课文三部分内容。</a:t>
            </a:r>
          </a:p>
          <a:p>
            <a:pPr latinLnBrk="1"/>
            <a:r>
              <a:rPr lang="en-US" altLang="zh-CN" dirty="0" smtClean="0"/>
              <a:t>【</a:t>
            </a:r>
            <a:r>
              <a:rPr lang="zh-CN" altLang="en-US" dirty="0" smtClean="0">
                <a:solidFill>
                  <a:srgbClr val="FF0000"/>
                </a:solidFill>
              </a:rPr>
              <a:t>点评：</a:t>
            </a:r>
            <a:r>
              <a:rPr lang="zh-CN" altLang="en-US" dirty="0" smtClean="0">
                <a:solidFill>
                  <a:srgbClr val="00B0F0"/>
                </a:solidFill>
              </a:rPr>
              <a:t>复习</a:t>
            </a:r>
            <a:r>
              <a:rPr lang="zh-CN" altLang="en-US" dirty="0">
                <a:solidFill>
                  <a:srgbClr val="00B0F0"/>
                </a:solidFill>
              </a:rPr>
              <a:t>检查，检测效果。这是对上一课时学习内容的复习检测，也是为复述故事做铺垫。</a:t>
            </a:r>
            <a:r>
              <a:rPr lang="en-US" altLang="zh-CN" dirty="0"/>
              <a:t>】</a:t>
            </a:r>
          </a:p>
          <a:p>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7500" lnSpcReduction="20000"/>
          </a:bodyPr>
          <a:lstStyle/>
          <a:p>
            <a:r>
              <a:rPr lang="zh-CN" altLang="en-US" dirty="0">
                <a:solidFill>
                  <a:srgbClr val="FF0000"/>
                </a:solidFill>
              </a:rPr>
              <a:t>（二）复述故事，梳理复述方法，着重培养复述能力。</a:t>
            </a:r>
          </a:p>
          <a:p>
            <a:r>
              <a:rPr lang="zh-CN" altLang="en-US" dirty="0"/>
              <a:t>学生根据课文三部分内容，分组合作练习讲故事。教师巡视指导，了解学情，指导复述。学生汇报交流，教师及时纠正出现问题。如：有的学生可能是在背诵，而不是真正意义上的复述。教师引导学生梳理出复述的方法：可以借用，但不是照搬文本内容，要尽量用自己的语言来复述故事；有的学生可能叙述很简略。教师就要引导学生分清概括主要内容和复述文本的区别，鼓励学生用上文本中的关键词句，进行详细复述；再如，有的学生复述时，要点遗漏，故事情节衔接不上。教师就要引导学生，关注大屏幕上梳理出的主要内容是否讲述完整，情节不要有遗漏。经过这三个方面的提醒，在给予充分的时间，满含期待的鼓励，学生复述就会渐入佳境。</a:t>
            </a:r>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r>
              <a:rPr lang="en-US" altLang="zh-CN" dirty="0"/>
              <a:t>【</a:t>
            </a:r>
            <a:r>
              <a:rPr lang="zh-CN" altLang="en-US" dirty="0">
                <a:solidFill>
                  <a:srgbClr val="FF0000"/>
                </a:solidFill>
              </a:rPr>
              <a:t>点评</a:t>
            </a:r>
            <a:r>
              <a:rPr lang="zh-CN" altLang="en-US" b="1" dirty="0">
                <a:solidFill>
                  <a:srgbClr val="00B0F0"/>
                </a:solidFill>
              </a:rPr>
              <a:t>：在复习主要内容的基础上，复述课文的要求。</a:t>
            </a:r>
            <a:r>
              <a:rPr lang="en-US" b="1" dirty="0">
                <a:solidFill>
                  <a:srgbClr val="00B0F0"/>
                </a:solidFill>
              </a:rPr>
              <a:t> </a:t>
            </a:r>
            <a:r>
              <a:rPr lang="zh-CN" altLang="en-US" b="1" dirty="0">
                <a:solidFill>
                  <a:srgbClr val="00B0F0"/>
                </a:solidFill>
              </a:rPr>
              <a:t>为了达到这一教学目标，教师能指导路径</a:t>
            </a:r>
            <a:r>
              <a:rPr lang="en-US" b="1" dirty="0">
                <a:solidFill>
                  <a:srgbClr val="00B0F0"/>
                </a:solidFill>
              </a:rPr>
              <a:t>-----</a:t>
            </a:r>
            <a:r>
              <a:rPr lang="zh-CN" altLang="en-US" b="1" dirty="0">
                <a:solidFill>
                  <a:srgbClr val="00B0F0"/>
                </a:solidFill>
              </a:rPr>
              <a:t>根据课文主要内容，分组合作练习讲故事。这样，通过合作交流化解了复述的难点，在巡视中了解学生复述时的情况，及时点拨引导。特别是在全班指名复述时，预设了多种情况，及时回应、指导复述中遇到的三方面的问题。预设的问题具有典型性、普遍性，有效指导了学生复述，培养了复述能力。其实，复述也是学生语用能力的一种，这里是通过复述能力的培养，达到语用的目的，体现了语言训练的工具性。</a:t>
            </a:r>
            <a:r>
              <a:rPr lang="en-US" altLang="zh-CN" dirty="0"/>
              <a:t>】</a:t>
            </a:r>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85000" lnSpcReduction="20000"/>
          </a:bodyPr>
          <a:lstStyle/>
          <a:p>
            <a:r>
              <a:rPr lang="zh-CN" altLang="en-US" dirty="0">
                <a:solidFill>
                  <a:srgbClr val="FF0000"/>
                </a:solidFill>
              </a:rPr>
              <a:t>（三）创造性复述故事，着重培养学生想象能力。</a:t>
            </a:r>
          </a:p>
          <a:p>
            <a:r>
              <a:rPr lang="zh-CN" altLang="en-US" dirty="0"/>
              <a:t>在学生做到能够较为熟练复述故事的基础上，再进一步提高复述要求。要求学生有创造性地复述课文。也就是在前者复述的基础上，加上自己想象的成分。来体验彼得</a:t>
            </a:r>
            <a:r>
              <a:rPr lang="en-US" altLang="zh-CN" dirty="0"/>
              <a:t>·</a:t>
            </a:r>
            <a:r>
              <a:rPr lang="zh-CN" altLang="en-US" dirty="0"/>
              <a:t>弗雷特挖不到金子的沮丧，以及坚持不下去时内心的想法，尤其是课文略写的彼得</a:t>
            </a:r>
            <a:r>
              <a:rPr lang="en-US" altLang="zh-CN" dirty="0"/>
              <a:t>·</a:t>
            </a:r>
            <a:r>
              <a:rPr lang="zh-CN" altLang="en-US" dirty="0"/>
              <a:t>弗雷特如何用自己全部精力来培育花苗的这一部分，尽最大努力去还原他辛勤培育花苗的场景，让听者感受成功缘于彼得</a:t>
            </a:r>
            <a:r>
              <a:rPr lang="en-US" altLang="zh-CN" dirty="0"/>
              <a:t>·</a:t>
            </a:r>
            <a:r>
              <a:rPr lang="zh-CN" altLang="en-US" dirty="0"/>
              <a:t>弗雷特的勤劳和坚持不懈。这一环节，给学生充分的时间练习，甚至鼓励学生可以动笔记记关键词。学生在复述的过程中，增进对文本内涵的领悟，培养学生的想象能力，才是这一环节最核心的目标。</a:t>
            </a:r>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a:t>【</a:t>
            </a:r>
            <a:r>
              <a:rPr lang="zh-CN" altLang="en-US" dirty="0">
                <a:solidFill>
                  <a:srgbClr val="FF0000"/>
                </a:solidFill>
              </a:rPr>
              <a:t>点评</a:t>
            </a:r>
            <a:r>
              <a:rPr lang="zh-CN" altLang="en-US" dirty="0"/>
              <a:t>：</a:t>
            </a:r>
            <a:r>
              <a:rPr lang="zh-CN" altLang="en-US" dirty="0">
                <a:solidFill>
                  <a:srgbClr val="00B0F0"/>
                </a:solidFill>
              </a:rPr>
              <a:t>教师能满足学生个性化阅读能力的发展，在一般性复述的基础上，引导学生抓住补白、拓展的训练点进行大胆而有合理的想象，进行创造性复述，进一步提升语用能力的培养。在这一过程中，能舍得给时间，教方法，从而达成最核心的目标。这一环节的设计，是这篇说课设计的最大亮点，具有极强的工具性。</a:t>
            </a:r>
            <a:r>
              <a:rPr lang="en-US" altLang="zh-CN" dirty="0"/>
              <a:t>】</a:t>
            </a:r>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0000" lnSpcReduction="20000"/>
          </a:bodyPr>
          <a:lstStyle/>
          <a:p>
            <a:r>
              <a:rPr lang="zh-CN" altLang="en-US" dirty="0">
                <a:solidFill>
                  <a:srgbClr val="FF0000"/>
                </a:solidFill>
              </a:rPr>
              <a:t>（四）结合生活实际，体悟故事蕴含的道理。</a:t>
            </a:r>
          </a:p>
          <a:p>
            <a:r>
              <a:rPr lang="zh-CN" altLang="en-US" dirty="0"/>
              <a:t>经过两轮复述，语言已经积累内化为自己的语言，像“蜂拥而至”、“一无所获”、“坑坑洼洼”、“不无骄傲”</a:t>
            </a:r>
            <a:r>
              <a:rPr lang="en-US" dirty="0"/>
              <a:t>……</a:t>
            </a:r>
            <a:r>
              <a:rPr lang="zh-CN" altLang="en-US" dirty="0"/>
              <a:t>等等词语的理解及运用。与此同时，学生对于彼得</a:t>
            </a:r>
            <a:r>
              <a:rPr lang="en-US" altLang="zh-CN" dirty="0"/>
              <a:t>·</a:t>
            </a:r>
            <a:r>
              <a:rPr lang="zh-CN" altLang="en-US" dirty="0"/>
              <a:t>弗雷特的勤劳能干、对于梦想能够坚持不懈地追求也已经有了很深的理解。这时候，大屏幕展示“找寻你身边的追梦人”，让学生畅谈自己身边的人有什么梦想，他们是怎样实现自己梦想的？再次训练学生的说话能力，增进学生对文章主旨的理解。讲述结束之后，大屏幕呈现：你的梦想是什么，你计划怎样实现你的梦想呢？学语文的根本，就是为了和自己的生活经验相链接。这一环节的设置，有效实现了这一教学目标。</a:t>
            </a:r>
          </a:p>
          <a:p>
            <a:pPr latinLnBrk="1"/>
            <a:r>
              <a:rPr lang="en-US" altLang="zh-CN" dirty="0"/>
              <a:t>【</a:t>
            </a:r>
            <a:r>
              <a:rPr lang="zh-CN" altLang="en-US" dirty="0">
                <a:solidFill>
                  <a:srgbClr val="FF0000"/>
                </a:solidFill>
              </a:rPr>
              <a:t>点评：</a:t>
            </a:r>
            <a:r>
              <a:rPr lang="zh-CN" altLang="en-US" dirty="0">
                <a:solidFill>
                  <a:srgbClr val="00B0F0"/>
                </a:solidFill>
              </a:rPr>
              <a:t>在两种层次的复述中，再引导学生体悟文本蕴含的道理，水到渠成，但又不仅仅止于道理的领悟，而是引导学生结合生活实际，和自己的生活经验相链接交流感受，又一次训练了学生的语用能力。这一环节，体现了工具性与人文性的统一。</a:t>
            </a:r>
            <a:r>
              <a:rPr lang="en-US" altLang="zh-CN" dirty="0"/>
              <a:t>】</a:t>
            </a:r>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70000" lnSpcReduction="20000"/>
          </a:bodyPr>
          <a:lstStyle/>
          <a:p>
            <a:r>
              <a:rPr lang="zh-CN" altLang="en-US" dirty="0">
                <a:solidFill>
                  <a:srgbClr val="FF0000"/>
                </a:solidFill>
              </a:rPr>
              <a:t>（五）课堂小结，品味“真金”。</a:t>
            </a:r>
          </a:p>
          <a:p>
            <a:r>
              <a:rPr lang="en-US" dirty="0"/>
              <a:t>    </a:t>
            </a:r>
            <a:r>
              <a:rPr lang="zh-CN" altLang="en-US" dirty="0"/>
              <a:t>此时此刻，再来谈对于真金的理解。学生已经不再认为单单是指一种金属，而是一种财富，一种致富的方法，是善于改变思路，是辛勤的劳作，也是对于梦想的坚持</a:t>
            </a:r>
            <a:r>
              <a:rPr lang="en-US" dirty="0"/>
              <a:t>……</a:t>
            </a:r>
            <a:r>
              <a:rPr lang="zh-CN" altLang="en-US" dirty="0"/>
              <a:t>对于真金的品悟，教师不强求答案的一致，只求每个人有自己合理的解释。相信每个孩子在这样自由的语文课堂上也都收获了属于自己的真金，如同彼得</a:t>
            </a:r>
            <a:r>
              <a:rPr lang="en-US" altLang="zh-CN" dirty="0"/>
              <a:t>·</a:t>
            </a:r>
            <a:r>
              <a:rPr lang="zh-CN" altLang="en-US" dirty="0"/>
              <a:t>弗雷特一样，有着自己的梦想，并且找到了梦想成真的秘诀所在。</a:t>
            </a:r>
          </a:p>
          <a:p>
            <a:pPr latinLnBrk="1"/>
            <a:r>
              <a:rPr lang="en-US" altLang="zh-CN" dirty="0"/>
              <a:t>【</a:t>
            </a:r>
            <a:r>
              <a:rPr lang="zh-CN" altLang="en-US" dirty="0">
                <a:solidFill>
                  <a:srgbClr val="FF0000"/>
                </a:solidFill>
              </a:rPr>
              <a:t>点评</a:t>
            </a:r>
            <a:r>
              <a:rPr lang="zh-CN" altLang="en-US" dirty="0">
                <a:solidFill>
                  <a:srgbClr val="00B0F0"/>
                </a:solidFill>
              </a:rPr>
              <a:t>：课堂小结，品味“真金”，引导学生明确了“金子”的两层含义</a:t>
            </a:r>
            <a:r>
              <a:rPr lang="en-US" dirty="0">
                <a:solidFill>
                  <a:srgbClr val="00B0F0"/>
                </a:solidFill>
              </a:rPr>
              <a:t>——</a:t>
            </a:r>
            <a:r>
              <a:rPr lang="zh-CN" altLang="en-US" dirty="0">
                <a:solidFill>
                  <a:srgbClr val="00B0F0"/>
                </a:solidFill>
              </a:rPr>
              <a:t>一种是金属“金子”，是许多淘金者所要淘的金子，另一种是获得“财富”的方法</a:t>
            </a:r>
            <a:r>
              <a:rPr lang="en-US" dirty="0">
                <a:solidFill>
                  <a:srgbClr val="00B0F0"/>
                </a:solidFill>
              </a:rPr>
              <a:t>——</a:t>
            </a:r>
            <a:r>
              <a:rPr lang="zh-CN" altLang="en-US" dirty="0">
                <a:solidFill>
                  <a:srgbClr val="00B0F0"/>
                </a:solidFill>
              </a:rPr>
              <a:t>只要勤劳耕耘，任何土地都能生长出你需要的“财富”，实现自己的梦想。这一设计，可谓点石成金，升华了主题，让学生进一步明确了文本的蕴含的深刻道理。</a:t>
            </a:r>
            <a:r>
              <a:rPr lang="en-US" altLang="zh-CN" dirty="0"/>
              <a:t>】</a:t>
            </a:r>
          </a:p>
          <a:p>
            <a:pPr latinLnBrk="1"/>
            <a:r>
              <a:rPr lang="en-US" dirty="0"/>
              <a:t> </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solidFill>
                  <a:srgbClr val="FF0000"/>
                </a:solidFill>
              </a:rPr>
              <a:t>总评</a:t>
            </a:r>
            <a:endParaRPr lang="zh-CN" altLang="en-US" dirty="0">
              <a:solidFill>
                <a:srgbClr val="FF0000"/>
              </a:solidFill>
            </a:endParaRPr>
          </a:p>
        </p:txBody>
      </p:sp>
      <p:sp>
        <p:nvSpPr>
          <p:cNvPr id="3" name="内容占位符 2"/>
          <p:cNvSpPr>
            <a:spLocks noGrp="1"/>
          </p:cNvSpPr>
          <p:nvPr>
            <p:ph idx="1"/>
          </p:nvPr>
        </p:nvSpPr>
        <p:spPr/>
        <p:txBody>
          <a:bodyPr>
            <a:normAutofit fontScale="77500" lnSpcReduction="20000"/>
          </a:bodyPr>
          <a:lstStyle/>
          <a:p>
            <a:r>
              <a:rPr lang="en-US" altLang="zh-CN" b="1" dirty="0" smtClean="0"/>
              <a:t>【</a:t>
            </a:r>
            <a:r>
              <a:rPr lang="zh-CN" altLang="en-US" b="1" dirty="0" smtClean="0">
                <a:solidFill>
                  <a:srgbClr val="00B050"/>
                </a:solidFill>
              </a:rPr>
              <a:t>这一说课稿，教师能做到目标简明，教学环节简洁，教与学的方法得当，遵循了学生学习的规律，特别是在第二课时，摒弃了当前的“泛语用”，而是依据本文的特点，引导学生在概括主要内容的基础上，通过合作讲故事的方式，复述课文，进行一般性复述能力的培养，然后，又帮助学生抓住空白点或细节处，进行合理想象，进行创造性复述，满足了不同层次学生的复述能力的提高，而复述其实也是对学生语用能力的培养。在两种层次复述的基础上，再引导学生领悟文章蕴含的深刻道理，然后让学生结合生活实践畅谈感受，再次进行语用训练，从而使本文的教学达到了工具性与人文性的高度统一。</a:t>
            </a:r>
            <a:r>
              <a:rPr lang="en-US" altLang="zh-CN" b="1" dirty="0" smtClean="0"/>
              <a:t>】</a:t>
            </a:r>
          </a:p>
          <a:p>
            <a:r>
              <a:rPr lang="zh-CN" altLang="en-US" b="1" dirty="0"/>
              <a:t>说</a:t>
            </a:r>
            <a:r>
              <a:rPr lang="zh-CN" altLang="en-US" b="1" dirty="0" smtClean="0"/>
              <a:t>课：山东薛秋荣老师  </a:t>
            </a:r>
            <a:endParaRPr lang="en-US" altLang="zh-CN" b="1" dirty="0" smtClean="0"/>
          </a:p>
          <a:p>
            <a:r>
              <a:rPr lang="zh-CN" altLang="en-US" b="1" smtClean="0"/>
              <a:t>点评：空中课堂千聊直播间大海老师</a:t>
            </a:r>
            <a:endParaRPr lang="zh-CN" altLang="en-US" dirty="0"/>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00034" y="0"/>
            <a:ext cx="7772400" cy="1470025"/>
          </a:xfrm>
        </p:spPr>
        <p:style>
          <a:lnRef idx="2">
            <a:schemeClr val="accent2">
              <a:shade val="50000"/>
            </a:schemeClr>
          </a:lnRef>
          <a:fillRef idx="1">
            <a:schemeClr val="accent2"/>
          </a:fillRef>
          <a:effectRef idx="0">
            <a:schemeClr val="accent2"/>
          </a:effectRef>
          <a:fontRef idx="minor">
            <a:schemeClr val="lt1"/>
          </a:fontRef>
        </p:style>
        <p:txBody>
          <a:bodyPr/>
          <a:lstStyle/>
          <a:p>
            <a:r>
              <a:rPr lang="zh-CN" altLang="en-US" dirty="0" smtClean="0"/>
              <a:t>一、说教材（教材解读）</a:t>
            </a:r>
            <a:endParaRPr lang="zh-CN" altLang="en-US" dirty="0"/>
          </a:p>
        </p:txBody>
      </p:sp>
      <p:sp>
        <p:nvSpPr>
          <p:cNvPr id="3" name="副标题 2"/>
          <p:cNvSpPr>
            <a:spLocks noGrp="1"/>
          </p:cNvSpPr>
          <p:nvPr>
            <p:ph type="subTitle" idx="1"/>
          </p:nvPr>
        </p:nvSpPr>
        <p:spPr>
          <a:xfrm>
            <a:off x="571472" y="1785926"/>
            <a:ext cx="7643866" cy="4638692"/>
          </a:xfrm>
        </p:spPr>
        <p:txBody>
          <a:bodyPr>
            <a:normAutofit fontScale="70000" lnSpcReduction="20000"/>
          </a:bodyPr>
          <a:lstStyle/>
          <a:p>
            <a:pPr algn="l"/>
            <a:r>
              <a:rPr lang="en-US" altLang="zh-CN" dirty="0">
                <a:solidFill>
                  <a:schemeClr val="tx1">
                    <a:lumMod val="95000"/>
                    <a:lumOff val="5000"/>
                  </a:schemeClr>
                </a:solidFill>
              </a:rPr>
              <a:t>《</a:t>
            </a:r>
            <a:r>
              <a:rPr lang="zh-CN" altLang="en-US" dirty="0">
                <a:solidFill>
                  <a:schemeClr val="tx1">
                    <a:lumMod val="95000"/>
                    <a:lumOff val="5000"/>
                  </a:schemeClr>
                </a:solidFill>
              </a:rPr>
              <a:t>金子</a:t>
            </a:r>
            <a:r>
              <a:rPr lang="en-US" altLang="zh-CN" dirty="0">
                <a:solidFill>
                  <a:schemeClr val="tx1">
                    <a:lumMod val="95000"/>
                    <a:lumOff val="5000"/>
                  </a:schemeClr>
                </a:solidFill>
              </a:rPr>
              <a:t>》</a:t>
            </a:r>
            <a:r>
              <a:rPr lang="zh-CN" altLang="en-US" dirty="0">
                <a:solidFill>
                  <a:schemeClr val="tx1">
                    <a:lumMod val="95000"/>
                    <a:lumOff val="5000"/>
                  </a:schemeClr>
                </a:solidFill>
              </a:rPr>
              <a:t>是苏教版小学语文第五册第七组第三篇课文，这篇课文讲的是彼得</a:t>
            </a:r>
            <a:r>
              <a:rPr lang="en-US" altLang="zh-CN" dirty="0">
                <a:solidFill>
                  <a:schemeClr val="tx1">
                    <a:lumMod val="95000"/>
                    <a:lumOff val="5000"/>
                  </a:schemeClr>
                </a:solidFill>
              </a:rPr>
              <a:t>·</a:t>
            </a:r>
            <a:r>
              <a:rPr lang="zh-CN" altLang="en-US" dirty="0">
                <a:solidFill>
                  <a:schemeClr val="tx1">
                    <a:lumMod val="95000"/>
                    <a:lumOff val="5000"/>
                  </a:schemeClr>
                </a:solidFill>
              </a:rPr>
              <a:t>弗雷特在淘金无望准备离去时，发现雨后土地上长出了小草，从中得到启发，便留下种花，终于获得成功的故事。它告诉我们要想获得财富或成功就必须付出辛勤的劳动，想靠意外的收获是不现实的。全文脉络清楚，共</a:t>
            </a:r>
            <a:r>
              <a:rPr lang="en-US" dirty="0">
                <a:solidFill>
                  <a:schemeClr val="tx1">
                    <a:lumMod val="95000"/>
                    <a:lumOff val="5000"/>
                  </a:schemeClr>
                </a:solidFill>
              </a:rPr>
              <a:t>7</a:t>
            </a:r>
            <a:r>
              <a:rPr lang="zh-CN" altLang="en-US" dirty="0">
                <a:solidFill>
                  <a:schemeClr val="tx1">
                    <a:lumMod val="95000"/>
                    <a:lumOff val="5000"/>
                  </a:schemeClr>
                </a:solidFill>
              </a:rPr>
              <a:t>个自然段，以时间为序可分为三个部分。</a:t>
            </a:r>
          </a:p>
          <a:p>
            <a:pPr algn="l"/>
            <a:r>
              <a:rPr lang="zh-CN" altLang="en-US" dirty="0">
                <a:solidFill>
                  <a:schemeClr val="tx1">
                    <a:lumMod val="95000"/>
                    <a:lumOff val="5000"/>
                  </a:schemeClr>
                </a:solidFill>
              </a:rPr>
              <a:t>第一部分（第一至二自然段），彼得</a:t>
            </a:r>
            <a:r>
              <a:rPr lang="en-US" altLang="zh-CN" dirty="0">
                <a:solidFill>
                  <a:schemeClr val="tx1">
                    <a:lumMod val="95000"/>
                    <a:lumOff val="5000"/>
                  </a:schemeClr>
                </a:solidFill>
              </a:rPr>
              <a:t>·</a:t>
            </a:r>
            <a:r>
              <a:rPr lang="zh-CN" altLang="en-US" dirty="0">
                <a:solidFill>
                  <a:schemeClr val="tx1">
                    <a:lumMod val="95000"/>
                    <a:lumOff val="5000"/>
                  </a:schemeClr>
                </a:solidFill>
              </a:rPr>
              <a:t>弗雷特在萨文河畔淘金，苦干了几个月，几乎翻遍了整块土地，却没有发现一丁点金子。</a:t>
            </a:r>
          </a:p>
          <a:p>
            <a:pPr algn="l"/>
            <a:r>
              <a:rPr lang="zh-CN" altLang="en-US" dirty="0">
                <a:solidFill>
                  <a:schemeClr val="tx1">
                    <a:lumMod val="95000"/>
                    <a:lumOff val="5000"/>
                  </a:schemeClr>
                </a:solidFill>
              </a:rPr>
              <a:t>第二部分（第三至六自然段），就在彼得准备离去时，一场大雨使他发现土地上长出了绿茸茸的小草，决定留下来种花，果然种出了美丽的鲜花。</a:t>
            </a:r>
          </a:p>
          <a:p>
            <a:pPr algn="l"/>
            <a:r>
              <a:rPr lang="zh-CN" altLang="en-US" dirty="0">
                <a:solidFill>
                  <a:schemeClr val="tx1">
                    <a:lumMod val="95000"/>
                    <a:lumOff val="5000"/>
                  </a:schemeClr>
                </a:solidFill>
              </a:rPr>
              <a:t>第三部分（第七自然段），彼得经过五年的努力，终于获得成功，找到了“真金”。</a:t>
            </a:r>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en-US" dirty="0"/>
              <a:t>文章内容简明，但情节曲折，蕴含道理极其深刻，人文性极强，教学时应重在引导学生深入理解文本，结合实际生活，借助想象，体悟其间的道理，并获得抓住脉络讲故事的能力，使得课堂教学人文性、工具性两相结合，不偏失一方。</a:t>
            </a:r>
          </a:p>
          <a:p>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zh-CN" altLang="en-US" dirty="0" smtClean="0"/>
              <a:t>二、说主要教学目标</a:t>
            </a:r>
            <a:endParaRPr lang="zh-CN" altLang="en-US" dirty="0"/>
          </a:p>
        </p:txBody>
      </p:sp>
      <p:sp>
        <p:nvSpPr>
          <p:cNvPr id="3" name="内容占位符 2"/>
          <p:cNvSpPr>
            <a:spLocks noGrp="1"/>
          </p:cNvSpPr>
          <p:nvPr>
            <p:ph idx="1"/>
          </p:nvPr>
        </p:nvSpPr>
        <p:spPr/>
        <p:txBody>
          <a:bodyPr/>
          <a:lstStyle/>
          <a:p>
            <a:r>
              <a:rPr lang="zh-CN" altLang="en-US" dirty="0" smtClean="0"/>
              <a:t>我在教学本文时，分两课时进行教学。第一课时重在帮助学生扫清阅读障碍，引导学生梳理文章脉络，训练学生反复阅读文本，为讲故事、明道理打下坚实基础。第二课时，两大环节：一是根据文章脉络练习讲故事，包括创造性复述故事。二是，结合生活体悟故事背后所蕴含的道理。</a:t>
            </a:r>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altLang="zh-CN" dirty="0" smtClean="0"/>
              <a:t/>
            </a:r>
            <a:br>
              <a:rPr lang="en-US" altLang="zh-CN" dirty="0" smtClean="0"/>
            </a:br>
            <a:r>
              <a:rPr lang="en-US" altLang="zh-CN" dirty="0"/>
              <a:t/>
            </a:r>
            <a:br>
              <a:rPr lang="en-US" altLang="zh-CN" dirty="0"/>
            </a:br>
            <a:r>
              <a:rPr lang="zh-CN" altLang="en-US" dirty="0" smtClean="0"/>
              <a:t>三、说教学过程</a:t>
            </a:r>
            <a:r>
              <a:rPr lang="en-US" altLang="zh-CN" dirty="0" smtClean="0"/>
              <a:t/>
            </a:r>
            <a:br>
              <a:rPr lang="en-US" altLang="zh-CN" dirty="0" smtClean="0"/>
            </a:br>
            <a:r>
              <a:rPr lang="zh-CN" altLang="en-US" dirty="0" smtClean="0"/>
              <a:t/>
            </a:r>
            <a:br>
              <a:rPr lang="zh-CN" altLang="en-US" dirty="0" smtClean="0"/>
            </a:br>
            <a:endParaRPr lang="zh-CN" altLang="en-US" dirty="0"/>
          </a:p>
        </p:txBody>
      </p:sp>
      <p:sp>
        <p:nvSpPr>
          <p:cNvPr id="3" name="内容占位符 2"/>
          <p:cNvSpPr>
            <a:spLocks noGrp="1"/>
          </p:cNvSpPr>
          <p:nvPr>
            <p:ph idx="1"/>
          </p:nvPr>
        </p:nvSpPr>
        <p:spPr>
          <a:ln>
            <a:solidFill>
              <a:srgbClr val="FFC000"/>
            </a:solidFill>
          </a:ln>
        </p:spPr>
        <p:txBody>
          <a:bodyPr>
            <a:normAutofit fontScale="85000" lnSpcReduction="10000"/>
          </a:bodyPr>
          <a:lstStyle/>
          <a:p>
            <a:pPr algn="ctr"/>
            <a:r>
              <a:rPr lang="zh-CN" altLang="en-US" dirty="0" smtClean="0">
                <a:solidFill>
                  <a:srgbClr val="FF0000"/>
                </a:solidFill>
              </a:rPr>
              <a:t>第一课时</a:t>
            </a:r>
            <a:endParaRPr lang="en-US" altLang="zh-CN" dirty="0" smtClean="0">
              <a:solidFill>
                <a:srgbClr val="FF0000"/>
              </a:solidFill>
            </a:endParaRPr>
          </a:p>
          <a:p>
            <a:r>
              <a:rPr lang="zh-CN" altLang="en-US" dirty="0" smtClean="0">
                <a:solidFill>
                  <a:srgbClr val="FF0000"/>
                </a:solidFill>
              </a:rPr>
              <a:t>（</a:t>
            </a:r>
            <a:r>
              <a:rPr lang="zh-CN" altLang="en-US" dirty="0">
                <a:solidFill>
                  <a:srgbClr val="FF0000"/>
                </a:solidFill>
              </a:rPr>
              <a:t>一）</a:t>
            </a:r>
            <a:r>
              <a:rPr lang="en-US" dirty="0">
                <a:solidFill>
                  <a:srgbClr val="FF0000"/>
                </a:solidFill>
              </a:rPr>
              <a:t>  </a:t>
            </a:r>
            <a:r>
              <a:rPr lang="zh-CN" altLang="en-US" dirty="0">
                <a:solidFill>
                  <a:srgbClr val="FF0000"/>
                </a:solidFill>
              </a:rPr>
              <a:t>激发兴趣，导入课题。</a:t>
            </a:r>
          </a:p>
          <a:p>
            <a:r>
              <a:rPr lang="en-US" dirty="0"/>
              <a:t>1</a:t>
            </a:r>
            <a:r>
              <a:rPr lang="zh-CN" altLang="en-US" dirty="0"/>
              <a:t>、开课之初，教师激趣导入：“瞧，老师手上的戒指、脖子上的项链，都是金子做成的。金子是财富的象征。（与此同时，多媒体展示多样的金子及饰品）那么如果有一个地方可以挖到金子，那会发生怎样的故事呢？今天，就让我们一起走进这个故事。”（教师随机板书课题“金子”）这样的导入语，因为孩子们亲眼得见金子，知道金子贵重，因此会对故事充满期待。唤醒学生的求知欲望，点燃学生的求知意愿是上好课的重要前提。</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r>
              <a:rPr lang="zh-CN" altLang="en-US" dirty="0">
                <a:solidFill>
                  <a:srgbClr val="FF0000"/>
                </a:solidFill>
              </a:rPr>
              <a:t>（二）初读课文，感知故事大意。</a:t>
            </a:r>
          </a:p>
          <a:p>
            <a:r>
              <a:rPr lang="zh-CN" altLang="en-US" dirty="0"/>
              <a:t>尽管课前有了预习要求，但是对于三年级的孩子来说，课上充分自读时间的保障仍然是需要的，尤其是想要学生顺利复述文本。</a:t>
            </a:r>
          </a:p>
          <a:p>
            <a:r>
              <a:rPr lang="zh-CN" altLang="en-US" dirty="0"/>
              <a:t>第一遍自由读，扫清阅读障碍。</a:t>
            </a:r>
          </a:p>
          <a:p>
            <a:r>
              <a:rPr lang="zh-CN" altLang="en-US" dirty="0"/>
              <a:t>在第一遍读中，要求学生读准字音、读通句子。难读的句子反复多读几遍。教师巡视指导。在这一环节中，教师真正俯下身子，发现学生读书中存在的问题，了解学生学习的困难，以便于掌控学情，及时调整自己的教学的要点和教学进程。</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571480"/>
            <a:ext cx="8229600" cy="5143537"/>
          </a:xfrm>
        </p:spPr>
        <p:txBody>
          <a:bodyPr>
            <a:normAutofit fontScale="77500" lnSpcReduction="20000"/>
          </a:bodyPr>
          <a:lstStyle/>
          <a:p>
            <a:r>
              <a:rPr lang="zh-CN" altLang="en-US" dirty="0"/>
              <a:t>第二遍指名读，检查读书效果。</a:t>
            </a:r>
          </a:p>
          <a:p>
            <a:r>
              <a:rPr lang="zh-CN" altLang="en-US" dirty="0"/>
              <a:t>学生课前预习以及第一遍的读的效果在这一环节呈现。先让学生分自然指名来读。对于学生读错的地方，及时纠正，并训练学生读正确。扎实是语文课堂的第一要务，不求课堂花哨，但求学会读书。在这一环节中，多媒体展示课文中的生字词及难读句子。根据学情，重点检查“坑”、“彼”、“附”的读音，多媒体展示课文中的生字词及难读句子。由词到句，由易到难，逐步铺垫，逐步训练。识写不分家，既然是识了字，就要让学生正确、规范、美观地写出来。利用多媒体可以播放汉字笔画顺序的功能，演示笔顺易错字“甘”字的笔顺，让学生先跟着演示书空、演示过程中，到易错笔画处暂停强调，接下来描红、临写，师生点评，对照、再写。只有让学生在写字过程中，跟着来回走上两遭，充分调动学生的眼、耳、手、嘴、脑，这个字的写法才能有较深的印象印在学生脑海当中。</a:t>
            </a:r>
          </a:p>
          <a:p>
            <a:endParaRPr lang="zh-CN" altLang="en-US" dirty="0"/>
          </a:p>
        </p:txBody>
      </p:sp>
      <p:sp>
        <p:nvSpPr>
          <p:cNvPr id="4" name="TextBox 3"/>
          <p:cNvSpPr txBox="1"/>
          <p:nvPr/>
        </p:nvSpPr>
        <p:spPr>
          <a:xfrm>
            <a:off x="642910" y="5643578"/>
            <a:ext cx="7643866" cy="923330"/>
          </a:xfrm>
          <a:prstGeom prst="rect">
            <a:avLst/>
          </a:prstGeom>
          <a:noFill/>
        </p:spPr>
        <p:txBody>
          <a:bodyPr wrap="square" rtlCol="0">
            <a:spAutoFit/>
          </a:bodyPr>
          <a:lstStyle/>
          <a:p>
            <a:pPr latinLnBrk="1"/>
            <a:r>
              <a:rPr lang="en-US" altLang="zh-CN" dirty="0" smtClean="0"/>
              <a:t>【</a:t>
            </a:r>
            <a:r>
              <a:rPr lang="zh-CN" alt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点评：遵循学生预习特点，摸清学情，紧扣初读课文的难点和重点教学，不平均花力气和时间，把有限的时间和精力花在刀刃上，遵循规律，方法简明，效果扎实。</a:t>
            </a:r>
            <a:r>
              <a:rPr lang="en-US" altLang="zh-CN" dirty="0" smtClean="0"/>
              <a:t>】</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55000" lnSpcReduction="20000"/>
          </a:bodyPr>
          <a:lstStyle/>
          <a:p>
            <a:r>
              <a:rPr lang="zh-CN" altLang="en-US" dirty="0"/>
              <a:t>第三遍默读，了解故事梗概。</a:t>
            </a:r>
          </a:p>
          <a:p>
            <a:r>
              <a:rPr lang="zh-CN" altLang="en-US" dirty="0"/>
              <a:t>请学生默读课文，课题是“金子”，想想课文围绕“金子”讲了什么内容，你能用几句话来说明吗？因为有问题做导向，学生读书逐渐深入。读完不急着汇报交流，先让同桌两个对学，相互说一说，一个同学说不下去的时候，另一个同学可以给予补充。在充分自说、对说之后，教师再来指名说。因为练习充分，学生有勇气说，有信心说，学生的思维，在全班同学的交流中，逐渐活跃。学生间相互启发，再加上老师的适时点拨，学生渐渐梳理出了文章的主要内容。</a:t>
            </a:r>
          </a:p>
          <a:p>
            <a:r>
              <a:rPr lang="en-US" dirty="0"/>
              <a:t>1</a:t>
            </a:r>
            <a:r>
              <a:rPr lang="zh-CN" altLang="en-US" dirty="0" smtClean="0"/>
              <a:t>、</a:t>
            </a:r>
            <a:r>
              <a:rPr lang="en-US" dirty="0"/>
              <a:t>  </a:t>
            </a:r>
            <a:r>
              <a:rPr lang="zh-CN" altLang="en-US" dirty="0"/>
              <a:t>彼得</a:t>
            </a:r>
            <a:r>
              <a:rPr lang="en-US" altLang="zh-CN" dirty="0"/>
              <a:t>·</a:t>
            </a:r>
            <a:r>
              <a:rPr lang="zh-CN" altLang="en-US" dirty="0"/>
              <a:t>弗雷特前去萨文河畔淘金，淘金失败。</a:t>
            </a:r>
          </a:p>
          <a:p>
            <a:r>
              <a:rPr lang="en-US" dirty="0"/>
              <a:t>2</a:t>
            </a:r>
            <a:r>
              <a:rPr lang="zh-CN" altLang="en-US" dirty="0" smtClean="0"/>
              <a:t>、</a:t>
            </a:r>
            <a:r>
              <a:rPr lang="en-US" dirty="0"/>
              <a:t>  </a:t>
            </a:r>
            <a:r>
              <a:rPr lang="zh-CN" altLang="en-US" dirty="0"/>
              <a:t>淘金失败后，彼得</a:t>
            </a:r>
            <a:r>
              <a:rPr lang="en-US" altLang="zh-CN" dirty="0"/>
              <a:t>·</a:t>
            </a:r>
            <a:r>
              <a:rPr lang="zh-CN" altLang="en-US" dirty="0"/>
              <a:t>弗雷特想要离开时，突然遭遇暴雨，彼得</a:t>
            </a:r>
            <a:r>
              <a:rPr lang="en-US" altLang="zh-CN" dirty="0"/>
              <a:t>·</a:t>
            </a:r>
            <a:r>
              <a:rPr lang="zh-CN" altLang="en-US" dirty="0"/>
              <a:t>弗雷特改变想法，想着要种植鲜花致富。</a:t>
            </a:r>
          </a:p>
          <a:p>
            <a:r>
              <a:rPr lang="en-US" dirty="0"/>
              <a:t>3</a:t>
            </a:r>
            <a:r>
              <a:rPr lang="zh-CN" altLang="en-US" dirty="0"/>
              <a:t>、</a:t>
            </a:r>
            <a:r>
              <a:rPr lang="en-US" dirty="0"/>
              <a:t>  </a:t>
            </a:r>
            <a:r>
              <a:rPr lang="zh-CN" altLang="en-US" dirty="0" smtClean="0"/>
              <a:t>彼</a:t>
            </a:r>
            <a:r>
              <a:rPr lang="zh-CN" altLang="en-US" dirty="0"/>
              <a:t>得</a:t>
            </a:r>
            <a:r>
              <a:rPr lang="en-US" altLang="zh-CN" dirty="0"/>
              <a:t>·</a:t>
            </a:r>
            <a:r>
              <a:rPr lang="zh-CN" altLang="en-US" dirty="0"/>
              <a:t>弗雷特经过五年努力，把自己的全部精力放在培育花苗上，获得了成功。得出了获得真金的秘诀。</a:t>
            </a:r>
          </a:p>
          <a:p>
            <a:r>
              <a:rPr lang="zh-CN" altLang="en-US" dirty="0"/>
              <a:t>学生说出课文主要内容以后，教师继续引导学生梳理文章主要内容，按时间为序，把课文分为三个部分。实现了先整体，后部分的思考过程，并把梳理出来的三部分内容呈现在大屏幕上，学生小声再读，理解、积累、内化。</a:t>
            </a:r>
          </a:p>
          <a:p>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en-US" altLang="zh-CN" dirty="0"/>
              <a:t>【</a:t>
            </a:r>
            <a:r>
              <a:rPr lang="zh-CN" altLang="en-US" b="1" dirty="0">
                <a:solidFill>
                  <a:srgbClr val="FF0000"/>
                </a:solidFill>
              </a:rPr>
              <a:t>点评：</a:t>
            </a:r>
            <a:r>
              <a:rPr lang="zh-CN" altLang="en-US" b="1" dirty="0">
                <a:solidFill>
                  <a:srgbClr val="00B0F0"/>
                </a:solidFill>
              </a:rPr>
              <a:t>目标明确，互动交流，方法妥帖，训练扎实。教师采用任务驱动的教学思路，让学生带着明确的目标</a:t>
            </a:r>
            <a:r>
              <a:rPr lang="en-US" b="1" dirty="0">
                <a:solidFill>
                  <a:srgbClr val="00B0F0"/>
                </a:solidFill>
              </a:rPr>
              <a:t>——</a:t>
            </a:r>
            <a:r>
              <a:rPr lang="zh-CN" altLang="en-US" b="1" dirty="0">
                <a:solidFill>
                  <a:srgbClr val="00B0F0"/>
                </a:solidFill>
              </a:rPr>
              <a:t>“课文围绕“金子”讲了什么内容，你能用几句话来说明吗？</a:t>
            </a:r>
            <a:r>
              <a:rPr lang="en-US" b="1" dirty="0">
                <a:solidFill>
                  <a:srgbClr val="00B0F0"/>
                </a:solidFill>
              </a:rPr>
              <a:t>”</a:t>
            </a:r>
            <a:r>
              <a:rPr lang="zh-CN" altLang="en-US" b="1" dirty="0">
                <a:solidFill>
                  <a:srgbClr val="00B0F0"/>
                </a:solidFill>
              </a:rPr>
              <a:t>去阅读课文，而且采用的是有利于学生思维的“默读”的方式，这样就有利于学生平心静气地深入思考，接着，同桌互动交流、倾听补充、相互碰撞，内化提升，再指名全班交流，在交流的过程中，其他学生或老师相机点拨，遵循了学生概括主要内容的一般规律，水到渠成，梳理出了文章的主要内容，最后，再按照时间顺序，把文章分为三部分，使得文章的脉络十分清晰。同时，恰到好处地培养了学生概括文章主要内容的能力和梳理文章脉络的能力，体现年段的教学特点，化解这一教学难点的方法也比较妥当，符合三年级学生的认知规律。</a:t>
            </a:r>
            <a:r>
              <a:rPr lang="en-US" altLang="zh-CN" dirty="0"/>
              <a:t>】</a:t>
            </a:r>
          </a:p>
          <a:p>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TotalTime>
  <Words>1822</Words>
  <Application>Microsoft Office PowerPoint</Application>
  <PresentationFormat>全屏显示(4:3)</PresentationFormat>
  <Paragraphs>53</Paragraphs>
  <Slides>17</Slides>
  <Notes>0</Notes>
  <HiddenSlides>0</HiddenSlides>
  <MMClips>0</MMClips>
  <ScaleCrop>false</ScaleCrop>
  <HeadingPairs>
    <vt:vector size="4" baseType="variant">
      <vt:variant>
        <vt:lpstr>主题</vt:lpstr>
      </vt:variant>
      <vt:variant>
        <vt:i4>1</vt:i4>
      </vt:variant>
      <vt:variant>
        <vt:lpstr>幻灯片标题</vt:lpstr>
      </vt:variant>
      <vt:variant>
        <vt:i4>17</vt:i4>
      </vt:variant>
    </vt:vector>
  </HeadingPairs>
  <TitlesOfParts>
    <vt:vector size="18" baseType="lpstr">
      <vt:lpstr>Office 主题</vt:lpstr>
      <vt:lpstr>说课稿设计</vt:lpstr>
      <vt:lpstr>一、说教材（教材解读）</vt:lpstr>
      <vt:lpstr>幻灯片 3</vt:lpstr>
      <vt:lpstr>二、说主要教学目标</vt:lpstr>
      <vt:lpstr>  三、说教学过程  </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总评</vt:lpstr>
    </vt:vector>
  </TitlesOfParts>
  <Company>www.6-6.cn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说课稿设计</dc:title>
  <dc:creator>ALS</dc:creator>
  <cp:lastModifiedBy>ALS</cp:lastModifiedBy>
  <cp:revision>7</cp:revision>
  <dcterms:created xsi:type="dcterms:W3CDTF">2017-12-14T04:34:51Z</dcterms:created>
  <dcterms:modified xsi:type="dcterms:W3CDTF">2017-12-26T11:39:46Z</dcterms:modified>
</cp:coreProperties>
</file>