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9" r:id="rId3"/>
    <p:sldId id="257" r:id="rId4"/>
    <p:sldId id="259" r:id="rId5"/>
    <p:sldId id="258" r:id="rId6"/>
    <p:sldId id="264" r:id="rId7"/>
    <p:sldId id="263" r:id="rId8"/>
    <p:sldId id="262" r:id="rId9"/>
    <p:sldId id="261" r:id="rId10"/>
    <p:sldId id="260" r:id="rId11"/>
    <p:sldId id="266" r:id="rId12"/>
    <p:sldId id="267" r:id="rId13"/>
    <p:sldId id="265" r:id="rId14"/>
    <p:sldId id="268" r:id="rId15"/>
    <p:sldId id="271" r:id="rId16"/>
    <p:sldId id="272" r:id="rId17"/>
    <p:sldId id="273" r:id="rId18"/>
    <p:sldId id="274" r:id="rId19"/>
    <p:sldId id="270" r:id="rId20"/>
    <p:sldId id="26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-78" y="-5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全景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描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引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言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CN" altLang="en-US"/>
              <a:t>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或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CN" altLang="en-US"/>
              <a:t>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anchor="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 anchor="ctr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8/18/2018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3895" y="685800"/>
            <a:ext cx="8001000" cy="2910205"/>
          </a:xfrm>
        </p:spPr>
        <p:txBody>
          <a:bodyPr>
            <a:normAutofit fontScale="90000"/>
          </a:bodyPr>
          <a:lstStyle/>
          <a:p>
            <a:r>
              <a:rPr lang="en-US" altLang="zh-CN" sz="6600" dirty="0"/>
              <a:t>        </a:t>
            </a:r>
            <a:r>
              <a:rPr lang="zh-CN" altLang="en-US" sz="6600" dirty="0"/>
              <a:t>育人始于细微处</a:t>
            </a:r>
            <a:br>
              <a:rPr lang="zh-CN" altLang="en-US" sz="6600" dirty="0"/>
            </a:br>
            <a:endParaRPr lang="en-US" altLang="zh-CN" sz="66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683895" y="2788920"/>
            <a:ext cx="7717790" cy="2058035"/>
          </a:xfrm>
        </p:spPr>
        <p:txBody>
          <a:bodyPr>
            <a:normAutofit fontScale="92500"/>
          </a:bodyPr>
          <a:lstStyle/>
          <a:p>
            <a:r>
              <a:rPr lang="zh-CN" altLang="en-US" dirty="0"/>
              <a:t>   </a:t>
            </a:r>
            <a:endParaRPr lang="en-US" altLang="zh-CN" dirty="0"/>
          </a:p>
          <a:p>
            <a:endParaRPr lang="en-US" altLang="zh-CN" sz="3600" dirty="0"/>
          </a:p>
          <a:p>
            <a:r>
              <a:rPr lang="zh-CN" altLang="en-US" sz="3600"/>
              <a:t>                  </a:t>
            </a:r>
            <a:r>
              <a:rPr lang="zh-CN" altLang="en-US" sz="3600" smtClean="0"/>
              <a:t>卢</a:t>
            </a:r>
            <a:r>
              <a:rPr lang="zh-CN" altLang="en-US" sz="3600" dirty="0"/>
              <a:t>家巷实验学校    赵亚东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1" y="1205948"/>
            <a:ext cx="9572971" cy="4306956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zh-CN" altLang="en-US" sz="12800" b="1" cap="all" dirty="0">
                <a:ln w="3175" cmpd="sng">
                  <a:noFill/>
                </a:ln>
                <a:solidFill>
                  <a:schemeClr val="tx1"/>
                </a:solidFill>
                <a:latin typeface="+mj-ea"/>
                <a:ea typeface="+mj-ea"/>
                <a:cs typeface="+mj-cs"/>
              </a:rPr>
              <a:t>“停了电又怎么样？”   </a:t>
            </a:r>
          </a:p>
          <a:p>
            <a:pPr marL="0" indent="0">
              <a:buNone/>
            </a:pPr>
            <a:r>
              <a:rPr lang="zh-CN" altLang="en-US" sz="12800" b="1" cap="all" dirty="0">
                <a:ln w="3175" cmpd="sng">
                  <a:noFill/>
                </a:ln>
                <a:solidFill>
                  <a:schemeClr val="tx1"/>
                </a:solidFill>
                <a:latin typeface="+mj-ea"/>
                <a:ea typeface="+mj-ea"/>
                <a:cs typeface="+mj-cs"/>
              </a:rPr>
              <a:t>“晚上就会点蜡烛。”   </a:t>
            </a:r>
          </a:p>
          <a:p>
            <a:pPr marL="0" indent="0">
              <a:buNone/>
            </a:pPr>
            <a:r>
              <a:rPr lang="zh-CN" altLang="en-US" sz="12800" b="1" cap="all" dirty="0">
                <a:ln w="3175" cmpd="sng">
                  <a:noFill/>
                </a:ln>
                <a:solidFill>
                  <a:schemeClr val="tx1"/>
                </a:solidFill>
                <a:latin typeface="+mj-ea"/>
                <a:ea typeface="+mj-ea"/>
                <a:cs typeface="+mj-cs"/>
              </a:rPr>
              <a:t>“你喜欢点蜡烛吗？”   </a:t>
            </a:r>
          </a:p>
          <a:p>
            <a:pPr marL="0" indent="0">
              <a:buNone/>
            </a:pPr>
            <a:r>
              <a:rPr lang="zh-CN" altLang="en-US" sz="12800" b="1" cap="all" dirty="0">
                <a:ln w="3175" cmpd="sng">
                  <a:noFill/>
                </a:ln>
                <a:solidFill>
                  <a:schemeClr val="tx1"/>
                </a:solidFill>
                <a:latin typeface="+mj-ea"/>
                <a:ea typeface="+mj-ea"/>
                <a:cs typeface="+mj-cs"/>
              </a:rPr>
              <a:t>“是的，那回（指上次台风吹过的晚上）我点着蜡烛走来走去，你说</a:t>
            </a:r>
            <a:r>
              <a:rPr lang="zh-CN" altLang="en-US" sz="12800" b="1" cap="all" dirty="0" smtClean="0">
                <a:ln w="3175" cmpd="sng">
                  <a:noFill/>
                </a:ln>
                <a:solidFill>
                  <a:schemeClr val="tx1"/>
                </a:solidFill>
                <a:latin typeface="+mj-ea"/>
                <a:ea typeface="+mj-ea"/>
                <a:cs typeface="+mj-cs"/>
              </a:rPr>
              <a:t>我像小</a:t>
            </a:r>
            <a:r>
              <a:rPr lang="zh-CN" altLang="en-US" sz="12800" b="1" cap="all" dirty="0">
                <a:ln w="3175" cmpd="sng">
                  <a:noFill/>
                </a:ln>
                <a:solidFill>
                  <a:schemeClr val="tx1"/>
                </a:solidFill>
                <a:latin typeface="+mj-ea"/>
                <a:ea typeface="+mj-ea"/>
                <a:cs typeface="+mj-cs"/>
              </a:rPr>
              <a:t>天使。” </a:t>
            </a:r>
            <a:r>
              <a:rPr lang="zh-CN" altLang="en-US" sz="12800" b="1" cap="all" dirty="0" smtClean="0">
                <a:ln w="3175" cmpd="sng">
                  <a:noFill/>
                </a:ln>
                <a:solidFill>
                  <a:schemeClr val="tx1"/>
                </a:solidFill>
                <a:latin typeface="+mj-ea"/>
                <a:ea typeface="+mj-ea"/>
                <a:cs typeface="+mj-cs"/>
              </a:rPr>
              <a:t>母亲</a:t>
            </a:r>
            <a:r>
              <a:rPr lang="zh-CN" altLang="en-US" sz="12800" b="1" cap="all" dirty="0">
                <a:ln w="3175" cmpd="sng">
                  <a:noFill/>
                </a:ln>
                <a:solidFill>
                  <a:schemeClr val="tx1"/>
                </a:solidFill>
                <a:latin typeface="+mj-ea"/>
                <a:ea typeface="+mj-ea"/>
                <a:cs typeface="+mj-cs"/>
              </a:rPr>
              <a:t>顿时无言，旋即放下手中的活计，抱起小女孩，亲吻着她的小脸蛋，凑近她的小耳朵并说了一句话</a:t>
            </a:r>
            <a:r>
              <a:rPr lang="en-US" altLang="zh-CN" sz="12800" b="1" cap="all" dirty="0">
                <a:ln w="3175" cmpd="sng">
                  <a:noFill/>
                </a:ln>
                <a:solidFill>
                  <a:schemeClr val="tx1"/>
                </a:solidFill>
                <a:latin typeface="+mj-ea"/>
                <a:ea typeface="+mj-ea"/>
                <a:cs typeface="+mj-cs"/>
              </a:rPr>
              <a:t>——―</a:t>
            </a:r>
            <a:r>
              <a:rPr lang="zh-CN" altLang="en-US" sz="12800" b="1" cap="all" dirty="0">
                <a:ln w="3175" cmpd="sng">
                  <a:noFill/>
                </a:ln>
                <a:solidFill>
                  <a:schemeClr val="tx1"/>
                </a:solidFill>
                <a:latin typeface="+mj-ea"/>
                <a:ea typeface="+mj-ea"/>
                <a:cs typeface="+mj-cs"/>
              </a:rPr>
              <a:t>孩子，你永远是天使！ </a:t>
            </a:r>
          </a:p>
          <a:p>
            <a:r>
              <a:rPr lang="zh-CN" altLang="en-US" b="1" dirty="0"/>
              <a:t> </a:t>
            </a:r>
            <a:endParaRPr lang="zh-CN" altLang="en-US" dirty="0"/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4211" y="1232452"/>
            <a:ext cx="10977701" cy="5625547"/>
          </a:xfrm>
        </p:spPr>
        <p:txBody>
          <a:bodyPr>
            <a:normAutofit fontScale="90000"/>
          </a:bodyPr>
          <a:lstStyle/>
          <a:p>
            <a:r>
              <a:rPr lang="zh-CN" altLang="en-US" b="1" dirty="0"/>
              <a:t>       一头熊在与同伴的搏斗中受了重伤，它来到一位守林人的小木屋外乞求得到援助。守林人看它可怜，便决定收留它。晚上，守林人耐心地、小心翼翼地为熊擦去血迹、包扎好伤口并准备了丰盛的晚餐供熊享用，这一切令熊无比感动。  临睡时，由于只有一张床，守林人便邀请熊与他共眠。就在熊进入被窝时，它身上那难闻的气味钻进了守林人的鼻孔。  “天哪！我从来没闻过这么难闻的味道，你简直是天底下第一大臭虫！”   熊没有任何语言，当然也无法入眠，勉强地挨到天亮后向守林人致谢上路。多年后一次偶然相遇时，守林人问熊：“你那次伤得好重，现在伤口愈合了吗？”熊回答道：“皮肉上的伤痛我已经忘记，心灵上的伤口却永远难以痊愈！” </a:t>
            </a:r>
            <a:r>
              <a:rPr lang="zh-CN" altLang="en-US" dirty="0"/>
              <a:t/>
            </a:r>
            <a:br>
              <a:rPr lang="zh-CN" altLang="en-US" dirty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2" y="685801"/>
            <a:ext cx="8534400" cy="54665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altLang="zh-CN" sz="3500" b="1" cap="all" dirty="0">
                <a:ln w="3175" cmpd="sng">
                  <a:noFill/>
                </a:ln>
                <a:solidFill>
                  <a:schemeClr val="tx1"/>
                </a:solidFill>
                <a:latin typeface="+mj-ea"/>
                <a:ea typeface="+mj-ea"/>
                <a:cs typeface="+mj-cs"/>
              </a:rPr>
              <a:t>6</a:t>
            </a:r>
            <a:r>
              <a:rPr lang="zh-CN" altLang="en-US" sz="3500" b="1" cap="all" dirty="0">
                <a:ln w="3175" cmpd="sng">
                  <a:noFill/>
                </a:ln>
                <a:solidFill>
                  <a:schemeClr val="tx1"/>
                </a:solidFill>
                <a:latin typeface="+mj-ea"/>
                <a:ea typeface="+mj-ea"/>
                <a:cs typeface="+mj-cs"/>
              </a:rPr>
              <a:t>、恶语伤人六月寒</a:t>
            </a: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4212" y="1007165"/>
            <a:ext cx="10593388" cy="4987235"/>
          </a:xfrm>
        </p:spPr>
        <p:txBody>
          <a:bodyPr>
            <a:normAutofit fontScale="90000"/>
          </a:bodyPr>
          <a:lstStyle/>
          <a:p>
            <a:r>
              <a:rPr lang="zh-CN" altLang="en-US" dirty="0"/>
              <a:t/>
            </a:r>
            <a:br>
              <a:rPr lang="zh-CN" altLang="en-US" dirty="0"/>
            </a:br>
            <a:r>
              <a:rPr lang="zh-CN" altLang="en-US" dirty="0"/>
              <a:t>      </a:t>
            </a:r>
            <a:r>
              <a:rPr lang="zh-CN" altLang="en-US" b="1" dirty="0"/>
              <a:t> 一位隐士住在山中，他很勤劳，每年春天，台阶上的野草刚探出头便被他清理掉了。  </a:t>
            </a:r>
            <a:r>
              <a:rPr lang="zh-CN" altLang="en-US" b="1" dirty="0" smtClean="0"/>
              <a:t>一天</a:t>
            </a:r>
            <a:r>
              <a:rPr lang="zh-CN" altLang="en-US" b="1" dirty="0"/>
              <a:t>，隐士决定出远门，叫了一位朋友帮他看守庭院。与他相反，这位朋友很懒，从不修剪台阶上的野草，任其自由疯长。 暮夏时，一株野草开花了，五瓣的小花氤氲着一阵阵的幽香，花形如林地里的那些兰花一样，不同的是花边呈蜡黄色。这位朋友怀疑是它也是兰花中的一种，便采撷了一些叶子和花朵去请教一位研究植物的专家。</a:t>
            </a:r>
            <a:r>
              <a:rPr lang="zh-CN" altLang="en-US" dirty="0"/>
              <a:t/>
            </a:r>
            <a:br>
              <a:rPr lang="zh-CN" altLang="en-US" dirty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2" y="685801"/>
            <a:ext cx="8534400" cy="573156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zh-CN" sz="3000" b="1" cap="all" dirty="0">
                <a:ln w="3175" cmpd="sng">
                  <a:noFill/>
                </a:ln>
                <a:solidFill>
                  <a:schemeClr val="tx1"/>
                </a:solidFill>
                <a:latin typeface="+mj-ea"/>
                <a:ea typeface="+mj-ea"/>
                <a:cs typeface="+mj-cs"/>
              </a:rPr>
              <a:t>7</a:t>
            </a:r>
            <a:r>
              <a:rPr lang="zh-CN" altLang="en-US" sz="3000" b="1" cap="all" dirty="0">
                <a:ln w="3175" cmpd="sng">
                  <a:noFill/>
                </a:ln>
                <a:solidFill>
                  <a:schemeClr val="tx1"/>
                </a:solidFill>
                <a:latin typeface="+mj-ea"/>
                <a:ea typeface="+mj-ea"/>
                <a:cs typeface="+mj-cs"/>
              </a:rPr>
              <a:t>、给每一株野草开花的时间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2" y="1007165"/>
            <a:ext cx="10407858" cy="446598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zh-CN" altLang="en-US" sz="3200" b="1" cap="all" dirty="0" smtClean="0">
                <a:ln w="3175" cmpd="sng">
                  <a:noFill/>
                </a:ln>
                <a:solidFill>
                  <a:schemeClr val="tx1"/>
                </a:solidFill>
                <a:latin typeface="+mj-ea"/>
                <a:ea typeface="+mj-ea"/>
                <a:cs typeface="+mj-cs"/>
              </a:rPr>
              <a:t>    专家</a:t>
            </a:r>
            <a:r>
              <a:rPr lang="zh-CN" altLang="en-US" sz="3200" b="1" cap="all" dirty="0">
                <a:ln w="3175" cmpd="sng">
                  <a:noFill/>
                </a:ln>
                <a:solidFill>
                  <a:schemeClr val="tx1"/>
                </a:solidFill>
                <a:latin typeface="+mj-ea"/>
                <a:ea typeface="+mj-ea"/>
                <a:cs typeface="+mj-cs"/>
              </a:rPr>
              <a:t>仔细地观察了一阵，兴奋地说：“这是兰花的一个稀有品种，许多人穷尽了一生都很难找到它。</a:t>
            </a:r>
            <a:r>
              <a:rPr lang="zh-CN" altLang="en-US" sz="3200" b="1" cap="all" dirty="0" smtClean="0">
                <a:ln w="3175" cmpd="sng">
                  <a:noFill/>
                </a:ln>
                <a:solidFill>
                  <a:schemeClr val="tx1"/>
                </a:solidFill>
                <a:latin typeface="+mj-ea"/>
                <a:ea typeface="+mj-ea"/>
                <a:cs typeface="+mj-cs"/>
              </a:rPr>
              <a:t>”“腊兰？！”</a:t>
            </a:r>
            <a:r>
              <a:rPr lang="zh-CN" altLang="en-US" sz="3200" b="1" cap="all" dirty="0">
                <a:ln w="3175" cmpd="sng">
                  <a:noFill/>
                </a:ln>
                <a:solidFill>
                  <a:schemeClr val="tx1"/>
                </a:solidFill>
                <a:latin typeface="+mj-ea"/>
                <a:ea typeface="+mj-ea"/>
                <a:cs typeface="+mj-cs"/>
              </a:rPr>
              <a:t>这位朋友惊呆了。而当那位隐士知道这个结果时，惊呆的人又多了一个，他不无感慨地说：“其实那株腊兰每年春天都会破土而出，只不过它刚发芽就被我拔掉了。要是我能耐心地等待它开花，那么几年前就能发现它的价值了。”  </a:t>
            </a:r>
            <a:br>
              <a:rPr lang="zh-CN" altLang="en-US" sz="3200" b="1" cap="all" dirty="0">
                <a:ln w="3175" cmpd="sng">
                  <a:noFill/>
                </a:ln>
                <a:solidFill>
                  <a:schemeClr val="tx1"/>
                </a:solidFill>
                <a:latin typeface="+mj-ea"/>
                <a:ea typeface="+mj-ea"/>
                <a:cs typeface="+mj-cs"/>
              </a:rPr>
            </a:br>
            <a:r>
              <a:rPr lang="zh-CN" altLang="en-US" sz="3200" b="1" cap="all" dirty="0">
                <a:ln w="3175" cmpd="sng">
                  <a:noFill/>
                </a:ln>
                <a:solidFill>
                  <a:schemeClr val="tx1"/>
                </a:solidFill>
                <a:latin typeface="+mj-ea"/>
                <a:ea typeface="+mj-ea"/>
                <a:cs typeface="+mj-cs"/>
              </a:rPr>
              <a:t> </a:t>
            </a:r>
            <a:br>
              <a:rPr lang="zh-CN" altLang="en-US" sz="3200" b="1" cap="all" dirty="0">
                <a:ln w="3175" cmpd="sng">
                  <a:noFill/>
                </a:ln>
                <a:solidFill>
                  <a:schemeClr val="tx1"/>
                </a:solidFill>
                <a:latin typeface="+mj-ea"/>
                <a:ea typeface="+mj-ea"/>
                <a:cs typeface="+mj-cs"/>
              </a:rPr>
            </a:br>
            <a:endParaRPr lang="zh-CN" altLang="en-US" sz="3200" b="1" cap="all" dirty="0">
              <a:ln w="3175" cmpd="sng">
                <a:noFill/>
              </a:ln>
              <a:solidFill>
                <a:schemeClr val="tx1"/>
              </a:solidFill>
              <a:latin typeface="+mj-ea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1015" y="785495"/>
            <a:ext cx="10789920" cy="4464050"/>
          </a:xfrm>
        </p:spPr>
        <p:txBody>
          <a:bodyPr>
            <a:normAutofit/>
          </a:bodyPr>
          <a:lstStyle/>
          <a:p>
            <a:r>
              <a:rPr lang="en-US" altLang="zh-CN"/>
              <a:t>      </a:t>
            </a:r>
            <a:r>
              <a:rPr lang="en-US" altLang="zh-CN" sz="3200">
                <a:latin typeface="+mj-ea"/>
                <a:cs typeface="+mj-ea"/>
              </a:rPr>
              <a:t> </a:t>
            </a:r>
            <a:r>
              <a:rPr lang="zh-CN" altLang="en-US" sz="3200" b="1">
                <a:latin typeface="+mj-ea"/>
                <a:cs typeface="+mj-ea"/>
              </a:rPr>
              <a:t>在前</a:t>
            </a:r>
            <a:r>
              <a:rPr lang="zh-CN" altLang="en-US" sz="3200" b="1" dirty="0">
                <a:latin typeface="+mj-ea"/>
                <a:cs typeface="+mj-ea"/>
              </a:rPr>
              <a:t>苏联</a:t>
            </a:r>
            <a:r>
              <a:rPr lang="zh-CN" altLang="en-US" sz="3200" b="1">
                <a:latin typeface="+mj-ea"/>
                <a:cs typeface="+mj-ea"/>
              </a:rPr>
              <a:t>有一所学校，校园的花房里开出了美丽的玫瑰花，每天都有很多同学前来观看，但都没有人去采摘。　　</a:t>
            </a:r>
            <a:br>
              <a:rPr lang="zh-CN" altLang="en-US" sz="3200" b="1">
                <a:latin typeface="+mj-ea"/>
                <a:cs typeface="+mj-ea"/>
              </a:rPr>
            </a:br>
            <a:r>
              <a:rPr lang="zh-CN" altLang="en-US" sz="3200" b="1">
                <a:latin typeface="+mj-ea"/>
                <a:cs typeface="+mj-ea"/>
              </a:rPr>
              <a:t>一天清晨，一个四岁的小朋友进入花房，摘下了一朵最大、最漂亮的玫瑰花。当她拿着花走出花房时，迎面走来了该校的校长。校长十分想知道小女孩为什么要摘花，便弯下腰亲切地问：“孩子，你可以告诉我你摘下的花是送给谁的吗？” 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3895" y="335280"/>
            <a:ext cx="8534400" cy="738505"/>
          </a:xfrm>
        </p:spPr>
        <p:txBody>
          <a:bodyPr>
            <a:normAutofit/>
          </a:bodyPr>
          <a:lstStyle/>
          <a:p>
            <a:pPr marL="914400" lvl="2" indent="0">
              <a:buNone/>
            </a:pPr>
            <a:r>
              <a:rPr lang="en-US" altLang="zh-CN" sz="3200" b="1" cap="all" dirty="0">
                <a:ln w="3175" cmpd="sng">
                  <a:noFill/>
                </a:ln>
                <a:solidFill>
                  <a:schemeClr val="tx1"/>
                </a:solidFill>
                <a:latin typeface="+mj-ea"/>
                <a:ea typeface="+mj-ea"/>
                <a:cs typeface="+mj-cs"/>
                <a:sym typeface="+mn-ea"/>
              </a:rPr>
              <a:t>8、永不凋谢的玫瑰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3895" y="685800"/>
            <a:ext cx="10835640" cy="4422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3200" b="1" cap="all">
                <a:ln w="3175" cmpd="sng">
                  <a:noFill/>
                </a:ln>
                <a:solidFill>
                  <a:schemeClr val="tx1"/>
                </a:solidFill>
                <a:latin typeface="+mj-ea"/>
                <a:ea typeface="+mj-ea"/>
                <a:cs typeface="+mj-ea"/>
                <a:sym typeface="+mn-ea"/>
              </a:rPr>
              <a:t>“送给奶奶的。奶奶生了重病，我告诉她学校里有一朵很大的玫瑰，奶奶不信，我这就摘下来送给她看，希望她早点好起来，等奶奶看完了之后我会把花送回来。”</a:t>
            </a:r>
            <a:br>
              <a:rPr lang="zh-CN" altLang="en-US" sz="3200" b="1" cap="all">
                <a:ln w="3175" cmpd="sng">
                  <a:noFill/>
                </a:ln>
                <a:solidFill>
                  <a:schemeClr val="tx1"/>
                </a:solidFill>
                <a:latin typeface="+mj-ea"/>
                <a:ea typeface="+mj-ea"/>
                <a:cs typeface="+mj-ea"/>
                <a:sym typeface="+mn-ea"/>
              </a:rPr>
            </a:br>
            <a:r>
              <a:rPr lang="zh-CN" altLang="en-US" sz="3200" b="1" cap="all">
                <a:ln w="3175" cmpd="sng">
                  <a:noFill/>
                </a:ln>
                <a:solidFill>
                  <a:schemeClr val="tx1"/>
                </a:solidFill>
                <a:latin typeface="+mj-ea"/>
                <a:ea typeface="+mj-ea"/>
                <a:cs typeface="+mj-ea"/>
                <a:sym typeface="+mn-ea"/>
              </a:rPr>
              <a:t>听完孩子的回答，校长的心颤动了。他牵着小女孩的手，从花房里又摘下了两朵大玫瑰花，说道：“这一朵是奖给你的，你是一个懂事的孩子；这一朵是送给你妈妈的，感谢她养育了你这样的好孩子。”</a:t>
            </a:r>
          </a:p>
          <a:p>
            <a:pPr marL="0" indent="0">
              <a:buNone/>
            </a:pPr>
            <a:r>
              <a:rPr lang="zh-CN" altLang="en-US" sz="3200" b="1" cap="all">
                <a:ln w="3175" cmpd="sng">
                  <a:noFill/>
                </a:ln>
                <a:solidFill>
                  <a:schemeClr val="tx1"/>
                </a:solidFill>
                <a:latin typeface="+mj-ea"/>
                <a:ea typeface="+mj-ea"/>
                <a:cs typeface="+mj-ea"/>
                <a:sym typeface="+mn-ea"/>
              </a:rPr>
              <a:t>这位校长是谁呢？他就是伟大的教育家苏霍姆林斯基。</a:t>
            </a:r>
            <a:endParaRPr lang="zh-CN" altLang="en-US" sz="3200"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3895" y="685800"/>
            <a:ext cx="10591800" cy="361505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CN" altLang="en-US" sz="6000" b="1"/>
              <a:t>二、8条建议 </a:t>
            </a:r>
          </a:p>
          <a:p>
            <a:pPr marL="0" indent="0">
              <a:buNone/>
            </a:pPr>
            <a:r>
              <a:rPr lang="zh-CN" altLang="en-US" sz="3200" b="1">
                <a:latin typeface="+mj-ea"/>
                <a:ea typeface="+mj-ea"/>
              </a:rPr>
              <a:t>    作为教育工作者，我们在课堂上永远是一个人面对一群学生，为了让我们的课堂更加丰富，让学生爱上学习、学会学习，让我们的教师职业更加幸福，我们必须要不断更新自己的知识储备和教育观念，必须要不断修炼、丰盈自己的内心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3895" y="685800"/>
            <a:ext cx="10652760" cy="5946775"/>
          </a:xfrm>
        </p:spPr>
        <p:txBody>
          <a:bodyPr>
            <a:normAutofit fontScale="90000" lnSpcReduction="10000"/>
          </a:bodyPr>
          <a:lstStyle/>
          <a:p>
            <a:pPr marL="0" indent="0">
              <a:buNone/>
            </a:pPr>
            <a:r>
              <a:rPr lang="zh-CN" altLang="en-US" sz="3200" b="1"/>
              <a:t>1、关爱学生，让学生喜欢你</a:t>
            </a:r>
          </a:p>
          <a:p>
            <a:pPr marL="0" indent="0">
              <a:buNone/>
            </a:pPr>
            <a:r>
              <a:rPr lang="zh-CN" altLang="en-US" b="1"/>
              <a:t> </a:t>
            </a:r>
            <a:r>
              <a:rPr lang="zh-CN" altLang="en-US" sz="3200" b="1"/>
              <a:t>英国教育家斯宾塞曾说过，教育者的全部奥秘就在于如何爱护学生，如果你讨厌学生，那么你的教育还没有开始就已结束。</a:t>
            </a:r>
          </a:p>
          <a:p>
            <a:pPr marL="0" indent="0">
              <a:buNone/>
            </a:pPr>
            <a:r>
              <a:rPr lang="zh-CN" altLang="en-US" sz="3200" b="1"/>
              <a:t>在学习生活中，如果每个孩子都感觉自己是老师的“最爱”，让每个孩子在教室里都能不断体会到成功的喜悦，那么，这样的老师必定深受学生的欢迎和尊重。</a:t>
            </a:r>
          </a:p>
          <a:p>
            <a:pPr marL="0" indent="0">
              <a:buNone/>
            </a:pPr>
            <a:r>
              <a:rPr lang="zh-CN" altLang="en-US" sz="3200" b="1"/>
              <a:t>要让学生喜欢你，你就要尊重学生的人格，给予孩子最温暖的关怀，倾听学生的心声，对学生提出最中肯的建议，甚至批评，在学生的进步中，你还要有足够的教育耐心，等待学生的成长，聆听那花开的声音。</a:t>
            </a:r>
          </a:p>
          <a:p>
            <a:pPr marL="0" indent="0">
              <a:buNone/>
            </a:pPr>
            <a:r>
              <a:rPr lang="zh-CN" altLang="en-US" sz="3200" b="1"/>
              <a:t>教师对学生要多一些适时、适性的鼓励，让所有的学生都能充满自信地行走在校园里，在各种场合、各种活动中发出自己的声音、展示自己的才华，这样的教师必定会深受学生喜欢。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3895" y="-14605"/>
            <a:ext cx="11536680" cy="669163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3200" b="1">
                <a:latin typeface="+mj-ea"/>
                <a:ea typeface="+mj-ea"/>
                <a:cs typeface="+mj-ea"/>
              </a:rPr>
              <a:t>2、坚守信仰，做一个纯洁的老师</a:t>
            </a:r>
          </a:p>
          <a:p>
            <a:pPr marL="0" indent="0">
              <a:buNone/>
            </a:pPr>
            <a:r>
              <a:rPr lang="zh-CN" altLang="en-US" sz="3200" b="1">
                <a:latin typeface="+mj-ea"/>
                <a:ea typeface="+mj-ea"/>
                <a:cs typeface="+mj-ea"/>
              </a:rPr>
              <a:t>教师教育的对象是活生生的人，他们尚在成长中，他们的前行需要灯塔的指引，他们的成长需要老师的呵护。</a:t>
            </a:r>
          </a:p>
          <a:p>
            <a:pPr marL="0" indent="0">
              <a:buNone/>
            </a:pPr>
            <a:r>
              <a:rPr lang="zh-CN" altLang="en-US" sz="3200" b="1">
                <a:latin typeface="+mj-ea"/>
                <a:ea typeface="+mj-ea"/>
                <a:cs typeface="+mj-ea"/>
              </a:rPr>
              <a:t>老师应心无旁骛，凝心聚力，专注于学生，专注于教育。尽自己最大的可能帮助学生成长，应是教师的天职。</a:t>
            </a:r>
          </a:p>
          <a:p>
            <a:pPr marL="0" indent="0">
              <a:buNone/>
            </a:pPr>
            <a:r>
              <a:rPr lang="zh-CN" altLang="en-US" sz="3200" b="1">
                <a:latin typeface="+mj-ea"/>
                <a:ea typeface="+mj-ea"/>
                <a:cs typeface="+mj-ea"/>
              </a:rPr>
              <a:t>凡是成功的学校都有一批优秀的教师：他们依然纯洁，他们相信自己的职业是世界上最幸福的职业，他们依然在“用心”做事，他们有自己的人生信仰。不容否认，在当今这个浮躁、功利的社会，教师难免会有些困惑、会遇到一些难题，教师也是普通人，也会有内心的不安，但只要坚守信仰，保持内心的平静，坚持每天进步一点点，教师就能成为更好的自己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-686091"/>
            <a:ext cx="11720195" cy="8204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3200" b="1" dirty="0" smtClean="0">
                <a:latin typeface="+mj-ea"/>
                <a:ea typeface="+mj-ea"/>
                <a:cs typeface="+mj-ea"/>
              </a:rPr>
              <a:t>3、多</a:t>
            </a:r>
            <a:r>
              <a:rPr lang="zh-CN" altLang="en-US" sz="3200" b="1" dirty="0">
                <a:latin typeface="+mj-ea"/>
                <a:ea typeface="+mj-ea"/>
                <a:cs typeface="+mj-ea"/>
              </a:rPr>
              <a:t>读书多思考，让“根”扎得更深</a:t>
            </a:r>
          </a:p>
          <a:p>
            <a:pPr marL="0" indent="0">
              <a:buNone/>
            </a:pPr>
            <a:r>
              <a:rPr lang="zh-CN" altLang="en-US" sz="3200" b="1" dirty="0">
                <a:latin typeface="+mj-ea"/>
                <a:ea typeface="+mj-ea"/>
                <a:cs typeface="+mj-ea"/>
              </a:rPr>
              <a:t>“读万卷书，行万里路，交天下友”是每一个教师成长与进步的三个重要方面，而“读万卷书”是最基础的一个方面。</a:t>
            </a:r>
          </a:p>
          <a:p>
            <a:pPr marL="0" indent="0">
              <a:buNone/>
            </a:pPr>
            <a:r>
              <a:rPr lang="zh-CN" altLang="en-US" sz="3200" b="1" dirty="0">
                <a:latin typeface="+mj-ea"/>
                <a:ea typeface="+mj-ea"/>
                <a:cs typeface="+mj-ea"/>
              </a:rPr>
              <a:t>一位教师如果每天除了上课还是上课，不关注教育动向，没有广泛的阅读，不参与教育研讨，没有深度的教育反思，随遇而安，日复一日，年复一年，那么他一定是一位落伍的教师、呆板的教师、缺乏情趣的教师、不受学生欢迎的教师。</a:t>
            </a:r>
          </a:p>
          <a:p>
            <a:pPr marL="0" indent="0">
              <a:buNone/>
            </a:pPr>
            <a:r>
              <a:rPr lang="zh-CN" altLang="en-US" sz="3200" b="1" dirty="0">
                <a:latin typeface="+mj-ea"/>
                <a:ea typeface="+mj-ea"/>
                <a:cs typeface="+mj-ea"/>
              </a:rPr>
              <a:t>作为教师，一种离书籍最近的职业，我们的平均阅读量又是多少呢？只有热爱读书的教师，才能培养出热爱学习的学生；只有不断充实自己的教师，才能培养出更有底蕴的优秀学生。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sz="6000" b="1"/>
              <a:t>一、8个故事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3895" y="685800"/>
            <a:ext cx="10941685" cy="594995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3200" b="1" dirty="0"/>
              <a:t>4、修炼内心，使自己“雅”起来</a:t>
            </a:r>
          </a:p>
          <a:p>
            <a:pPr marL="0" indent="0">
              <a:buNone/>
            </a:pPr>
            <a:r>
              <a:rPr lang="zh-CN" altLang="en-US" sz="3200" b="1" dirty="0"/>
              <a:t>从根本上说，教育的要义在“育人”，即在传授各种</a:t>
            </a:r>
            <a:r>
              <a:rPr lang="zh-CN" altLang="en-US" sz="3200" b="1" dirty="0" smtClean="0"/>
              <a:t>专业知识</a:t>
            </a:r>
            <a:r>
              <a:rPr lang="zh-CN" altLang="en-US" sz="3200" b="1" dirty="0"/>
              <a:t>的同时，促进人智慧的生成和德性的成长，由此增进对社会的关怀，对人类精神价值的思索，最终拥有广阔的视野、</a:t>
            </a:r>
            <a:r>
              <a:rPr lang="zh-CN" altLang="en-US" sz="3200" b="1" dirty="0" smtClean="0"/>
              <a:t>完美的</a:t>
            </a:r>
            <a:r>
              <a:rPr lang="zh-CN" altLang="en-US" sz="3200" b="1" dirty="0"/>
              <a:t>人格。可以肯定地说，学生儒雅之气的养成，教师是重要的影响者。</a:t>
            </a:r>
          </a:p>
          <a:p>
            <a:pPr marL="0" indent="0">
              <a:buNone/>
            </a:pPr>
            <a:r>
              <a:rPr lang="zh-CN" altLang="en-US" sz="3200" b="1" dirty="0"/>
              <a:t>教师的“雅”是教师在职业生活中历经长久修炼、文化浸染，逐渐积淀的一种品质修养，它应该体现在以下几个方面：言谈举止中，自然散发出来的那种内敛、旷达、乐观、优美；与学生相处中，流露出来的那种深情、文质彬彬、阳光敦厚、严谨笃学。当我们成为一名教师，这样的修炼就应该伴随着整个职业生涯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3895" y="685800"/>
            <a:ext cx="11170920" cy="59613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3200" b="1" dirty="0"/>
              <a:t>5、为“种子”发芽营造良好生态</a:t>
            </a:r>
          </a:p>
          <a:p>
            <a:pPr marL="0" indent="0">
              <a:buNone/>
            </a:pPr>
            <a:r>
              <a:rPr lang="zh-CN" altLang="en-US" sz="3200" b="1" dirty="0" smtClean="0"/>
              <a:t>要</a:t>
            </a:r>
            <a:r>
              <a:rPr lang="zh-CN" altLang="en-US" sz="3200" b="1" dirty="0"/>
              <a:t>育人，首先要精心培育育人的沃土。对学校而言，所谓的“沃土”，最关键的是以下两个方面：一是营造有利学生积极思维、自由与创新的学校文化，二是拥有一流的教师团队。</a:t>
            </a:r>
          </a:p>
          <a:p>
            <a:pPr marL="0" indent="0">
              <a:buNone/>
            </a:pPr>
            <a:r>
              <a:rPr lang="zh-CN" altLang="en-US" sz="3200" b="1" dirty="0"/>
              <a:t>当我们逐步改善“种子”萌芽、“小苗”茁壮成长的“气候”和“土壤”，孩子们的个性发展就有了更广阔的空间，孩子们的创新思维的火花就会不断闪现。那么，人口众多的中华民族，必然会出现一个“群星灿烂”的美景。作为教师，我们</a:t>
            </a:r>
            <a:r>
              <a:rPr lang="zh-CN" altLang="en-US" sz="3200" b="1" dirty="0" smtClean="0"/>
              <a:t>应该不断问自已：</a:t>
            </a:r>
            <a:r>
              <a:rPr lang="zh-CN" altLang="en-US" sz="3200" b="1" dirty="0"/>
              <a:t>今天，我发现了学生的哪些优点或特长？我为学生的个性成长做了哪些努力？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3895" y="685800"/>
            <a:ext cx="11109325" cy="55651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3200" b="1"/>
              <a:t>6、不断向学生的“油箱注油”</a:t>
            </a:r>
          </a:p>
          <a:p>
            <a:pPr marL="0" indent="0">
              <a:buNone/>
            </a:pPr>
            <a:r>
              <a:rPr lang="zh-CN" altLang="en-US" sz="3200" b="1"/>
              <a:t> 没有任何人能强迫学生用功学习，也没有任何人能强迫学生全身心投入某项活动，除非他自己有强烈的兴趣、探索的内驱力。内驱力，是每一个人事业发展的原动力。当学生的内心生长了强烈的求知欲，有了清晰的人生规划和阶段目标，并具有了克服任何困难的勇气和坚持追求的毅力，那么，他们的潜力是不可估量的。</a:t>
            </a:r>
          </a:p>
          <a:p>
            <a:pPr marL="0" indent="0">
              <a:buNone/>
            </a:pPr>
            <a:r>
              <a:rPr lang="zh-CN" altLang="en-US" sz="3200" b="1"/>
              <a:t>     此外，我们还应注意到，学生群体中存在着影响学生成长的一种文化力量，或者说是同伴影响力——这种文化力量不仅仅存在于一个班级内，也可能存在于一个小组中。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18135" y="685800"/>
            <a:ext cx="10866120" cy="5748020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3200" b="1" dirty="0"/>
              <a:t>良好的氛围是一种重要的教育力量。在教育实践中，倘若我们真心追求“两高”目标，即高升学率与师生高素质的统一，“建高原”与“筑高峰”的统一，那我们必定应该着力于教学方式与学习方式的改变。</a:t>
            </a:r>
          </a:p>
          <a:p>
            <a:pPr marL="0" indent="0">
              <a:buNone/>
            </a:pPr>
            <a:r>
              <a:rPr lang="zh-CN" altLang="en-US" sz="3200" b="1" dirty="0"/>
              <a:t>我们应关注学生的内心需求和情感体验，关注学生的生活、学习需求，关注学生个性发展的需求，关注学生小组</a:t>
            </a:r>
            <a:r>
              <a:rPr lang="zh-CN" altLang="en-US" sz="3200" b="1" dirty="0" smtClean="0"/>
              <a:t>、教室</a:t>
            </a:r>
            <a:r>
              <a:rPr lang="zh-CN" altLang="en-US" sz="3200" b="1" dirty="0"/>
              <a:t>的氛围，并予以适时、适性的帮助和指导。</a:t>
            </a:r>
          </a:p>
          <a:p>
            <a:pPr marL="0" indent="0">
              <a:buNone/>
            </a:pPr>
            <a:r>
              <a:rPr lang="zh-CN" altLang="en-US" sz="3200" b="1" dirty="0"/>
              <a:t>简而言之，教师应在学生行进时，不断地向他们的“油箱注油”。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3895" y="685800"/>
            <a:ext cx="10819765" cy="52609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3200" b="1"/>
              <a:t>7、让每一个学生都成为积极的生活者</a:t>
            </a:r>
          </a:p>
          <a:p>
            <a:pPr marL="0" indent="0">
              <a:buNone/>
            </a:pPr>
            <a:r>
              <a:rPr lang="zh-CN" altLang="en-US" sz="3200" b="1"/>
              <a:t>随着人们生活水平的提高，人们的生活条件越来越好。在优越的生活条件下，不少孩子变得越来越“懒惰”，他们不喜欢学习、不喜欢运动，而向往穿名牌、网上冲浪、度假休闲，一些青少年已大大提前享受着此年龄段不应有的生活待遇。</a:t>
            </a:r>
            <a:r>
              <a:rPr lang="zh-CN" altLang="en-US" sz="3200" b="1">
                <a:sym typeface="+mn-ea"/>
              </a:rPr>
              <a:t>青少年学生倘若没有了人生目标，就会无所追求、虚度人生。人之所以不成功，是因为他没有梦想；人之所以不成功，是因为他不知道自己的潜力；人之所以不成功，是因为他缺乏执著精神。</a:t>
            </a:r>
            <a:endParaRPr lang="zh-CN" altLang="en-US" sz="3200" b="1"/>
          </a:p>
          <a:p>
            <a:pPr marL="0" indent="0">
              <a:buNone/>
            </a:pPr>
            <a:endParaRPr lang="zh-CN" altLang="en-US" sz="32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3895" y="-29845"/>
            <a:ext cx="11276965" cy="59912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3200" b="1"/>
              <a:t>教师不仅应该是学生学业的指导者，更应该是学生兴趣、特长、智慧发展的指导者。时刻把握学生的思想动态，点燃他们的梦想，让每一个学生都成为积极的生活者，这应该是教师的重要责任。</a:t>
            </a:r>
          </a:p>
          <a:p>
            <a:pPr marL="0" indent="0">
              <a:buNone/>
            </a:pPr>
            <a:r>
              <a:rPr lang="zh-CN" altLang="en-US" sz="3200" b="1"/>
              <a:t>在学生的成长过程中，除了家长、老师，学生还会受到社会方方面面的影响。偶像，是重要影响之一。每一个人心中都有自己的偶像，但是，对心智尚未成熟的孩子们而言，教师应给予适时、恰当的引导。我们不能把“偶像”强加给学生，但我们可以为学生提供众多身边的榜样，让他们领略同伴的魅力，激励他们不断向上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3895" y="685800"/>
            <a:ext cx="10743565" cy="547433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CN" altLang="en-US" sz="3200" b="1"/>
              <a:t>8、从培养学生良好的习惯做起</a:t>
            </a:r>
          </a:p>
          <a:p>
            <a:pPr marL="0" indent="0">
              <a:buNone/>
            </a:pPr>
            <a:r>
              <a:rPr lang="zh-CN" altLang="en-US" sz="3200" b="1"/>
              <a:t>核心素养培育，其实是一种朴素的追求：</a:t>
            </a:r>
          </a:p>
          <a:p>
            <a:pPr marL="0" indent="0">
              <a:buNone/>
            </a:pPr>
            <a:r>
              <a:rPr lang="zh-CN" altLang="en-US" sz="3200" b="1"/>
              <a:t>其一，能够尊重他人与恪守公民应该遵循的社会秩序；</a:t>
            </a:r>
          </a:p>
          <a:p>
            <a:pPr marL="0" indent="0">
              <a:buNone/>
            </a:pPr>
            <a:r>
              <a:rPr lang="zh-CN" altLang="en-US" sz="3200" b="1"/>
              <a:t>其二，明晰每一个人应该承担的责任；</a:t>
            </a:r>
          </a:p>
          <a:p>
            <a:pPr marL="0" indent="0">
              <a:buNone/>
            </a:pPr>
            <a:r>
              <a:rPr lang="zh-CN" altLang="en-US" sz="3200" b="1"/>
              <a:t>其三，养成一种语言与行为的习惯；</a:t>
            </a:r>
          </a:p>
          <a:p>
            <a:pPr marL="0" indent="0">
              <a:buNone/>
            </a:pPr>
            <a:r>
              <a:rPr lang="zh-CN" altLang="en-US" sz="3200" b="1"/>
              <a:t>其四，具有创新与创业的意识和能力。</a:t>
            </a:r>
          </a:p>
          <a:p>
            <a:pPr marL="0" indent="0">
              <a:buNone/>
            </a:pPr>
            <a:r>
              <a:rPr lang="zh-CN" altLang="en-US" sz="3200" b="1"/>
              <a:t>如果认同这些是教育的基本内容，那么，教师就完全能有的放矢地落实到每天的校园生活中。思想决定行为，行为决定习惯，习惯决定性格，性格决定命运。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3895" y="685800"/>
            <a:ext cx="10850968" cy="55803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3200" b="1" dirty="0"/>
              <a:t>习惯其实是一个人储存在身体内的一种力量，一个人有了好习惯，他每天就可以得到利息；一个人有了坏习惯，他可能要终身付出利息。行为心理学研究表明，21 天以上的重复会形成习惯，90天的重复会形成稳定习惯。 </a:t>
            </a:r>
          </a:p>
          <a:p>
            <a:pPr marL="0" indent="0">
              <a:buNone/>
            </a:pPr>
            <a:r>
              <a:rPr lang="zh-CN" altLang="en-US" sz="3200" b="1" dirty="0"/>
              <a:t>从行为到习惯形成的过程</a:t>
            </a:r>
            <a:r>
              <a:rPr lang="zh-CN" altLang="en-US" sz="3200" b="1" dirty="0" smtClean="0"/>
              <a:t>，就是</a:t>
            </a:r>
            <a:r>
              <a:rPr lang="zh-CN" altLang="en-US" sz="3200" b="1" dirty="0"/>
              <a:t>核心素养一步步落实的过程。学生习惯的养成需要体验、熏陶、引导，在此过程中还可能出现反复。作为教师，需要不断寻找学生终身发展需要的关键素质，并千方百计加以培养，使其</a:t>
            </a:r>
            <a:r>
              <a:rPr lang="zh-CN" altLang="en-US" sz="3200" b="1" dirty="0" smtClean="0"/>
              <a:t>成为习惯</a:t>
            </a:r>
            <a:r>
              <a:rPr lang="zh-CN" altLang="en-US" sz="3200" b="1" dirty="0"/>
              <a:t>。  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3895" y="685800"/>
            <a:ext cx="10210165" cy="3615055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3200" b="1"/>
              <a:t>有人说，当学生走出校门，他们所带走的最重要的东西并不是知识，而是这所学校给他留下 的信念、习惯和能力，而这些，并不是用一张张试卷就能衡量的。作为教师，我们要时刻提醒自己，教育就是从培养学生一个个良好的习惯做起。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932940" y="685800"/>
            <a:ext cx="7285355" cy="3615055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6000" smtClean="0"/>
              <a:t>             谢谢</a:t>
            </a:r>
            <a:r>
              <a:rPr lang="zh-CN" altLang="en-US" sz="6000"/>
              <a:t>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4212" y="2425148"/>
            <a:ext cx="9228414" cy="3569251"/>
          </a:xfrm>
        </p:spPr>
        <p:txBody>
          <a:bodyPr>
            <a:normAutofit fontScale="90000"/>
          </a:bodyPr>
          <a:lstStyle/>
          <a:p>
            <a:r>
              <a:rPr lang="en-US" altLang="zh-CN" b="1" dirty="0"/>
              <a:t>       </a:t>
            </a:r>
            <a:r>
              <a:rPr lang="zh-CN" altLang="en-US" b="1" dirty="0"/>
              <a:t>有位老禅师，一日晚在禅院里散步，看见院墙边有一张椅子，他立即明白了</a:t>
            </a:r>
            <a:r>
              <a:rPr lang="zh-CN" altLang="en-US" b="1" dirty="0" smtClean="0"/>
              <a:t>有出家人</a:t>
            </a:r>
            <a:r>
              <a:rPr lang="zh-CN" altLang="en-US" b="1" dirty="0"/>
              <a:t>违反寺规翻墙出去了。老禅师也不声张，静静地走到墙边，移开椅子，就地蹲下。不到半个时辰，果真听到墙外一阵响动。少顷，一位小和尚翻墙而入，黑暗中踩着老禅师的背脊跳进了院子。当他双脚着地时，才发觉刚才自己踏上的不是椅子，而是自己的师傅。小和尚顿时惊慌失措，张口结舌，只得站在原地，等待师傅的责备和处罚。出乎小和尚意料的是，师傅并没有厉声责备他，只是以很平静的语调说：“夜深天凉，快去多穿一件衣服”。</a:t>
            </a:r>
            <a:r>
              <a:rPr lang="zh-CN" altLang="en-US" dirty="0"/>
              <a:t/>
            </a:r>
            <a:br>
              <a:rPr lang="zh-CN" altLang="en-US" dirty="0"/>
            </a:br>
            <a:endParaRPr lang="zh-CN" altLang="en-US" dirty="0"/>
          </a:p>
        </p:txBody>
      </p:sp>
      <p:sp>
        <p:nvSpPr>
          <p:cNvPr id="5" name="文本框 4"/>
          <p:cNvSpPr txBox="1"/>
          <p:nvPr/>
        </p:nvSpPr>
        <p:spPr>
          <a:xfrm>
            <a:off x="1225826" y="1517374"/>
            <a:ext cx="8905460" cy="1005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p:sp>
        <p:nvSpPr>
          <p:cNvPr id="7" name="文本框 6"/>
          <p:cNvSpPr txBox="1"/>
          <p:nvPr/>
        </p:nvSpPr>
        <p:spPr>
          <a:xfrm>
            <a:off x="662609" y="543339"/>
            <a:ext cx="82163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/>
              <a:t>1</a:t>
            </a:r>
            <a:r>
              <a:rPr lang="zh-CN" altLang="en-US" sz="3200" b="1" dirty="0"/>
              <a:t>、无声的教育</a:t>
            </a:r>
            <a:r>
              <a:rPr lang="en-US" altLang="zh-CN" sz="3200" b="1" dirty="0"/>
              <a:t>——</a:t>
            </a:r>
            <a:r>
              <a:rPr lang="zh-CN" altLang="en-US" sz="3200" b="1" dirty="0"/>
              <a:t>老禅师的育人技巧</a:t>
            </a:r>
            <a:endParaRPr lang="zh-CN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4211" y="685800"/>
            <a:ext cx="8401879" cy="1089992"/>
          </a:xfrm>
        </p:spPr>
        <p:txBody>
          <a:bodyPr>
            <a:noAutofit/>
          </a:bodyPr>
          <a:lstStyle/>
          <a:p>
            <a:r>
              <a:rPr lang="en-US" altLang="zh-CN" sz="3200" b="1" dirty="0">
                <a:latin typeface="+mj-ea"/>
              </a:rPr>
              <a:t>2</a:t>
            </a:r>
            <a:r>
              <a:rPr lang="zh-CN" altLang="en-US" sz="3200" b="1" dirty="0">
                <a:latin typeface="+mj-ea"/>
              </a:rPr>
              <a:t>、人格的力量</a:t>
            </a:r>
            <a:r>
              <a:rPr lang="en-US" altLang="zh-CN" sz="3200" b="1" dirty="0">
                <a:latin typeface="+mj-ea"/>
              </a:rPr>
              <a:t>——</a:t>
            </a:r>
            <a:r>
              <a:rPr lang="zh-CN" altLang="en-US" sz="3200" b="1" dirty="0">
                <a:latin typeface="+mj-ea"/>
              </a:rPr>
              <a:t>张伯苓先生以身作则戒烟</a:t>
            </a:r>
            <a:r>
              <a:rPr lang="zh-CN" altLang="en-US" sz="3200" dirty="0">
                <a:latin typeface="+mj-ea"/>
              </a:rPr>
              <a:t/>
            </a:r>
            <a:br>
              <a:rPr lang="zh-CN" altLang="en-US" sz="3200" dirty="0">
                <a:latin typeface="+mj-ea"/>
              </a:rPr>
            </a:br>
            <a:endParaRPr lang="zh-CN" altLang="en-US" sz="3200" dirty="0">
              <a:latin typeface="+mj-ea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940903" y="1550505"/>
            <a:ext cx="9210262" cy="4240696"/>
          </a:xfrm>
        </p:spPr>
        <p:txBody>
          <a:bodyPr>
            <a:normAutofit fontScale="25000" lnSpcReduction="20000"/>
          </a:bodyPr>
          <a:lstStyle/>
          <a:p>
            <a:r>
              <a:rPr lang="zh-CN" altLang="en-US" sz="9800" b="1" dirty="0"/>
              <a:t>       </a:t>
            </a:r>
            <a:r>
              <a:rPr lang="zh-CN" altLang="en-US" sz="12800" b="1" cap="all" dirty="0">
                <a:ln w="3175" cmpd="sng">
                  <a:noFill/>
                </a:ln>
                <a:solidFill>
                  <a:schemeClr val="tx1"/>
                </a:solidFill>
                <a:latin typeface="+mj-ea"/>
                <a:ea typeface="+mj-ea"/>
                <a:cs typeface="+mj-cs"/>
              </a:rPr>
              <a:t>我国著名教育家张伯苓，相继创办南开大学、南开女中、南开小学。他十分注意对学生进行文明礼貌教育，并且身体力行，为人师表。有一次，他发现有个学生手指被烟熏黄了，于是便严肃地劝告那个学生，烟对身体有害，要戒掉。没想到那个学生有点不服气，俏皮地说：“那您吸烟就对身体没有害处吗？”张伯苓对于学生的责难，笑了笑，立即唤工友将自己所有的烟全部取来，当众销毁，还折断了自己用了多年的心爱的烟袋杆，诚恳地说：“从此以后，我与诸同学共同戒烟。”果然，打那以后，他再也不吸烟了。</a:t>
            </a:r>
            <a:r>
              <a:rPr lang="zh-CN" altLang="en-US" sz="12800" b="1" dirty="0">
                <a:latin typeface="+mj-ea"/>
                <a:ea typeface="+mj-ea"/>
              </a:rPr>
              <a:t>  </a:t>
            </a:r>
            <a:endParaRPr lang="zh-CN" altLang="en-US" sz="12800" dirty="0">
              <a:latin typeface="+mj-ea"/>
              <a:ea typeface="+mj-ea"/>
            </a:endParaRP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4211" y="685800"/>
            <a:ext cx="10235580" cy="732183"/>
          </a:xfrm>
        </p:spPr>
        <p:txBody>
          <a:bodyPr>
            <a:normAutofit fontScale="90000"/>
          </a:bodyPr>
          <a:lstStyle/>
          <a:p>
            <a:r>
              <a:rPr lang="en-US" altLang="zh-CN" sz="3200" b="1" dirty="0">
                <a:latin typeface="+mj-ea"/>
              </a:rPr>
              <a:t>3</a:t>
            </a:r>
            <a:r>
              <a:rPr lang="zh-CN" altLang="en-US" sz="3600" b="1" dirty="0">
                <a:latin typeface="+mj-ea"/>
              </a:rPr>
              <a:t>、一句话改变学生的命运</a:t>
            </a:r>
            <a:r>
              <a:rPr lang="en-US" altLang="zh-CN" sz="3600" b="1" dirty="0">
                <a:latin typeface="+mj-ea"/>
              </a:rPr>
              <a:t>——</a:t>
            </a:r>
            <a:r>
              <a:rPr lang="zh-CN" altLang="en-US" sz="3600" b="1" dirty="0">
                <a:latin typeface="+mj-ea"/>
              </a:rPr>
              <a:t>皮尔保罗校长妙手回春</a:t>
            </a:r>
            <a:r>
              <a:rPr lang="zh-CN" altLang="en-US" dirty="0"/>
              <a:t/>
            </a:r>
            <a:br>
              <a:rPr lang="zh-CN" altLang="en-US" dirty="0"/>
            </a:b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34786" y="861391"/>
            <a:ext cx="10235580" cy="2769705"/>
          </a:xfrm>
        </p:spPr>
        <p:txBody>
          <a:bodyPr>
            <a:noAutofit/>
          </a:bodyPr>
          <a:lstStyle/>
          <a:p>
            <a:r>
              <a:rPr lang="zh-CN" altLang="en-US" sz="3200" b="1" cap="all" dirty="0">
                <a:ln w="3175" cmpd="sng">
                  <a:noFill/>
                </a:ln>
                <a:solidFill>
                  <a:schemeClr val="tx1"/>
                </a:solidFill>
                <a:latin typeface="+mj-ea"/>
                <a:ea typeface="+mj-ea"/>
                <a:cs typeface="+mj-cs"/>
              </a:rPr>
              <a:t>    我一看你修长的小拇指就知道，将来你一定会是纽约州的州长”，一句普通的话，改变了一个学生的人生。此话出自美国纽约大沙头诺必塔小学校长皮尔</a:t>
            </a:r>
            <a:r>
              <a:rPr lang="en-US" altLang="zh-CN" sz="3200" b="1" cap="all" dirty="0">
                <a:ln w="3175" cmpd="sng">
                  <a:noFill/>
                </a:ln>
                <a:solidFill>
                  <a:schemeClr val="tx1"/>
                </a:solidFill>
                <a:latin typeface="+mj-ea"/>
                <a:ea typeface="+mj-ea"/>
                <a:cs typeface="+mj-cs"/>
              </a:rPr>
              <a:t>·</a:t>
            </a:r>
            <a:r>
              <a:rPr lang="zh-CN" altLang="en-US" sz="3200" b="1" cap="all" dirty="0">
                <a:ln w="3175" cmpd="sng">
                  <a:noFill/>
                </a:ln>
                <a:solidFill>
                  <a:schemeClr val="tx1"/>
                </a:solidFill>
                <a:latin typeface="+mj-ea"/>
                <a:ea typeface="+mj-ea"/>
                <a:cs typeface="+mj-cs"/>
              </a:rPr>
              <a:t>保罗之口，话语中的“你”是指当时一名调皮捣蛋的学生罗杰</a:t>
            </a:r>
            <a:r>
              <a:rPr lang="en-US" altLang="zh-CN" sz="3200" b="1" cap="all" dirty="0">
                <a:ln w="3175" cmpd="sng">
                  <a:noFill/>
                </a:ln>
                <a:solidFill>
                  <a:schemeClr val="tx1"/>
                </a:solidFill>
                <a:latin typeface="+mj-ea"/>
                <a:ea typeface="+mj-ea"/>
                <a:cs typeface="+mj-cs"/>
              </a:rPr>
              <a:t>·</a:t>
            </a:r>
            <a:r>
              <a:rPr lang="zh-CN" altLang="en-US" sz="3200" b="1" cap="all" dirty="0">
                <a:ln w="3175" cmpd="sng">
                  <a:noFill/>
                </a:ln>
                <a:solidFill>
                  <a:schemeClr val="tx1"/>
                </a:solidFill>
                <a:latin typeface="+mj-ea"/>
                <a:ea typeface="+mj-ea"/>
                <a:cs typeface="+mj-cs"/>
              </a:rPr>
              <a:t>罗尔斯。小罗尔斯出生于美国纽约声名狼藉的大沙头贫民窟，这里环境肮脏、充满暴力，是偷渡者和</a:t>
            </a:r>
            <a:r>
              <a:rPr lang="zh-CN" altLang="en-US" sz="3200" b="1" cap="all" dirty="0" smtClean="0">
                <a:ln w="3175" cmpd="sng">
                  <a:noFill/>
                </a:ln>
                <a:solidFill>
                  <a:schemeClr val="tx1"/>
                </a:solidFill>
                <a:latin typeface="+mj-ea"/>
                <a:ea typeface="+mj-ea"/>
                <a:cs typeface="+mj-cs"/>
              </a:rPr>
              <a:t>流浪汉的</a:t>
            </a:r>
            <a:r>
              <a:rPr lang="zh-CN" altLang="en-US" sz="3200" b="1" cap="all" dirty="0">
                <a:ln w="3175" cmpd="sng">
                  <a:noFill/>
                </a:ln>
                <a:solidFill>
                  <a:schemeClr val="tx1"/>
                </a:solidFill>
                <a:latin typeface="+mj-ea"/>
                <a:ea typeface="+mj-ea"/>
                <a:cs typeface="+mj-cs"/>
              </a:rPr>
              <a:t>聚集地。因此，他从小就受到了不良影响，读小学时经常逃学、打架、偷窃。一天，当他从又窗台上跳下，伸着小手走向讲台时，校长皮尔保罗将他逮个正着。出乎意料的是，校长不但没有批评他，反而诚恳地说了上面的那句话并给予语重心长的引导和鼓励。</a:t>
            </a:r>
            <a:br>
              <a:rPr lang="zh-CN" altLang="en-US" sz="3200" b="1" cap="all" dirty="0">
                <a:ln w="3175" cmpd="sng">
                  <a:noFill/>
                </a:ln>
                <a:solidFill>
                  <a:schemeClr val="tx1"/>
                </a:solidFill>
                <a:latin typeface="+mj-ea"/>
                <a:ea typeface="+mj-ea"/>
                <a:cs typeface="+mj-cs"/>
              </a:rPr>
            </a:br>
            <a:endParaRPr lang="zh-CN" altLang="en-US" sz="3200" b="1" cap="all" dirty="0">
              <a:ln w="3175" cmpd="sng">
                <a:noFill/>
              </a:ln>
              <a:solidFill>
                <a:schemeClr val="tx1"/>
              </a:solidFill>
              <a:latin typeface="+mj-ea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2" y="685800"/>
            <a:ext cx="10169318" cy="3615267"/>
          </a:xfrm>
        </p:spPr>
        <p:txBody>
          <a:bodyPr>
            <a:noAutofit/>
          </a:bodyPr>
          <a:lstStyle/>
          <a:p>
            <a:endParaRPr lang="en-US" altLang="zh-CN" sz="3200" b="1" dirty="0">
              <a:latin typeface="+mj-ea"/>
              <a:ea typeface="+mj-ea"/>
            </a:endParaRPr>
          </a:p>
          <a:p>
            <a:endParaRPr lang="en-US" altLang="zh-CN" sz="3200" b="1" dirty="0">
              <a:latin typeface="+mj-ea"/>
              <a:ea typeface="+mj-ea"/>
            </a:endParaRPr>
          </a:p>
          <a:p>
            <a:endParaRPr lang="en-US" altLang="zh-CN" sz="3200" b="1" dirty="0">
              <a:latin typeface="+mj-ea"/>
              <a:ea typeface="+mj-ea"/>
            </a:endParaRPr>
          </a:p>
          <a:p>
            <a:endParaRPr lang="en-US" altLang="zh-CN" sz="3200" b="1" dirty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zh-CN" altLang="en-US" sz="3200" b="1" cap="all" dirty="0">
                <a:ln w="3175" cmpd="sng">
                  <a:noFill/>
                </a:ln>
                <a:solidFill>
                  <a:schemeClr val="tx1"/>
                </a:solidFill>
                <a:latin typeface="+mj-ea"/>
                <a:ea typeface="+mj-ea"/>
                <a:cs typeface="+mj-cs"/>
              </a:rPr>
              <a:t>当时的罗尔斯</a:t>
            </a:r>
            <a:r>
              <a:rPr lang="zh-CN" altLang="en-US" sz="3200" b="1" cap="all" dirty="0" smtClean="0">
                <a:ln w="3175" cmpd="sng">
                  <a:noFill/>
                </a:ln>
                <a:solidFill>
                  <a:schemeClr val="tx1"/>
                </a:solidFill>
                <a:latin typeface="+mj-ea"/>
                <a:ea typeface="+mj-ea"/>
                <a:cs typeface="+mj-cs"/>
              </a:rPr>
              <a:t>大吃一惊</a:t>
            </a:r>
            <a:r>
              <a:rPr lang="zh-CN" altLang="en-US" sz="3200" b="1" cap="all" dirty="0">
                <a:ln w="3175" cmpd="sng">
                  <a:noFill/>
                </a:ln>
                <a:solidFill>
                  <a:schemeClr val="tx1"/>
                </a:solidFill>
                <a:latin typeface="+mj-ea"/>
                <a:ea typeface="+mj-ea"/>
                <a:cs typeface="+mj-cs"/>
              </a:rPr>
              <a:t>，因为在他不长的人生经历中只有奶奶让他振奋过一次，说他可以成为五吨重的小船的船长。他记下了校长的话并坚信这是真实的。从那天起，“纽约州州长”就象一面旗帜在他心里高高飘扬。罗尔斯的衣服</a:t>
            </a:r>
            <a:r>
              <a:rPr lang="zh-CN" altLang="en-US" sz="3200" b="1" cap="all" dirty="0" smtClean="0">
                <a:ln w="3175" cmpd="sng">
                  <a:noFill/>
                </a:ln>
                <a:solidFill>
                  <a:schemeClr val="tx1"/>
                </a:solidFill>
                <a:latin typeface="+mj-ea"/>
                <a:ea typeface="+mj-ea"/>
                <a:cs typeface="+mj-cs"/>
              </a:rPr>
              <a:t>不再满是泥土</a:t>
            </a:r>
            <a:r>
              <a:rPr lang="zh-CN" altLang="en-US" sz="3200" b="1" cap="all" dirty="0">
                <a:ln w="3175" cmpd="sng">
                  <a:noFill/>
                </a:ln>
                <a:solidFill>
                  <a:schemeClr val="tx1"/>
                </a:solidFill>
                <a:latin typeface="+mj-ea"/>
                <a:ea typeface="+mj-ea"/>
                <a:cs typeface="+mj-cs"/>
              </a:rPr>
              <a:t>、罗尔斯的语言不再肮脏难听、罗尔斯的行动不再拖沓和漫无目的。在此后的</a:t>
            </a:r>
            <a:r>
              <a:rPr lang="en-US" altLang="zh-CN" sz="3200" b="1" cap="all" dirty="0">
                <a:ln w="3175" cmpd="sng">
                  <a:noFill/>
                </a:ln>
                <a:solidFill>
                  <a:schemeClr val="tx1"/>
                </a:solidFill>
                <a:latin typeface="+mj-ea"/>
                <a:ea typeface="+mj-ea"/>
                <a:cs typeface="+mj-cs"/>
              </a:rPr>
              <a:t>40</a:t>
            </a:r>
            <a:r>
              <a:rPr lang="zh-CN" altLang="en-US" sz="3200" b="1" cap="all" dirty="0">
                <a:ln w="3175" cmpd="sng">
                  <a:noFill/>
                </a:ln>
                <a:solidFill>
                  <a:schemeClr val="tx1"/>
                </a:solidFill>
                <a:latin typeface="+mj-ea"/>
                <a:ea typeface="+mj-ea"/>
                <a:cs typeface="+mj-cs"/>
              </a:rPr>
              <a:t>多年间，他没有一天不按州长的身份要求自己。</a:t>
            </a:r>
            <a:r>
              <a:rPr lang="en-US" altLang="zh-CN" sz="3200" b="1" cap="all" dirty="0">
                <a:ln w="3175" cmpd="sng">
                  <a:noFill/>
                </a:ln>
                <a:solidFill>
                  <a:schemeClr val="tx1"/>
                </a:solidFill>
                <a:latin typeface="+mj-ea"/>
                <a:ea typeface="+mj-ea"/>
                <a:cs typeface="+mj-cs"/>
              </a:rPr>
              <a:t>51</a:t>
            </a:r>
            <a:r>
              <a:rPr lang="zh-CN" altLang="en-US" sz="3200" b="1" cap="all" dirty="0">
                <a:ln w="3175" cmpd="sng">
                  <a:noFill/>
                </a:ln>
                <a:solidFill>
                  <a:schemeClr val="tx1"/>
                </a:solidFill>
                <a:latin typeface="+mj-ea"/>
                <a:ea typeface="+mj-ea"/>
                <a:cs typeface="+mj-cs"/>
              </a:rPr>
              <a:t>岁那年，他终于成了纽约州的州长。</a:t>
            </a:r>
            <a:br>
              <a:rPr lang="zh-CN" altLang="en-US" sz="3200" b="1" cap="all" dirty="0">
                <a:ln w="3175" cmpd="sng">
                  <a:noFill/>
                </a:ln>
                <a:solidFill>
                  <a:schemeClr val="tx1"/>
                </a:solidFill>
                <a:latin typeface="+mj-ea"/>
                <a:ea typeface="+mj-ea"/>
                <a:cs typeface="+mj-cs"/>
              </a:rPr>
            </a:br>
            <a:endParaRPr lang="zh-CN" altLang="en-US" sz="3200" b="1" cap="all" dirty="0">
              <a:ln w="3175" cmpd="sng">
                <a:noFill/>
              </a:ln>
              <a:solidFill>
                <a:schemeClr val="tx1"/>
              </a:solidFill>
              <a:latin typeface="+mj-ea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4212" y="1232452"/>
            <a:ext cx="9851266" cy="4761947"/>
          </a:xfrm>
        </p:spPr>
        <p:txBody>
          <a:bodyPr>
            <a:normAutofit/>
          </a:bodyPr>
          <a:lstStyle/>
          <a:p>
            <a:r>
              <a:rPr lang="en-US" altLang="zh-CN" sz="3200" b="1" dirty="0">
                <a:latin typeface="+mj-ea"/>
              </a:rPr>
              <a:t>    </a:t>
            </a:r>
            <a:r>
              <a:rPr lang="zh-CN" altLang="en-US" sz="3200" b="1" dirty="0">
                <a:latin typeface="+mj-ea"/>
              </a:rPr>
              <a:t>陶行知先生当校长的时候，有一天看到一位男生用砖头砸同学，便将其制止并叫他到校长办公室去。当陶校长回到办公室时，男孩已经等在那里了。  </a:t>
            </a:r>
            <a:br>
              <a:rPr lang="zh-CN" altLang="en-US" sz="3200" b="1" dirty="0">
                <a:latin typeface="+mj-ea"/>
              </a:rPr>
            </a:br>
            <a:r>
              <a:rPr lang="zh-CN" altLang="en-US" sz="3200" b="1" dirty="0">
                <a:latin typeface="+mj-ea"/>
              </a:rPr>
              <a:t>陶行知掏出一颗糖给这位同学：“这是奖励你的，因为你比我先到办公室。”接着他又掏出一颗糖，说：“这也是给你的，我不让你打同学，你立即住手了，说明你尊重我。”   </a:t>
            </a:r>
            <a:r>
              <a:rPr lang="zh-CN" altLang="en-US" dirty="0"/>
              <a:t/>
            </a:r>
            <a:br>
              <a:rPr lang="zh-CN" altLang="en-US" dirty="0"/>
            </a:br>
            <a:r>
              <a:rPr lang="zh-CN" altLang="en-US" b="1" dirty="0"/>
              <a:t> </a:t>
            </a:r>
            <a:r>
              <a:rPr lang="zh-CN" altLang="en-US" dirty="0"/>
              <a:t/>
            </a:r>
            <a:br>
              <a:rPr lang="zh-CN" altLang="en-US" dirty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2" y="685801"/>
            <a:ext cx="8534400" cy="705678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3200" b="1" cap="all" dirty="0">
                <a:ln w="3175" cmpd="sng">
                  <a:noFill/>
                </a:ln>
                <a:solidFill>
                  <a:schemeClr val="tx1"/>
                </a:solidFill>
                <a:latin typeface="+mj-ea"/>
                <a:ea typeface="+mj-ea"/>
                <a:cs typeface="+mj-cs"/>
              </a:rPr>
              <a:t>4</a:t>
            </a:r>
            <a:r>
              <a:rPr lang="zh-CN" altLang="en-US" sz="3200" b="1" cap="all" dirty="0">
                <a:ln w="3175" cmpd="sng">
                  <a:noFill/>
                </a:ln>
                <a:solidFill>
                  <a:schemeClr val="tx1"/>
                </a:solidFill>
                <a:latin typeface="+mj-ea"/>
                <a:ea typeface="+mj-ea"/>
                <a:cs typeface="+mj-cs"/>
              </a:rPr>
              <a:t>、宽容的力量</a:t>
            </a:r>
            <a:r>
              <a:rPr lang="en-US" altLang="zh-CN" sz="3200" b="1" cap="all" dirty="0">
                <a:ln w="3175" cmpd="sng">
                  <a:noFill/>
                </a:ln>
                <a:solidFill>
                  <a:schemeClr val="tx1"/>
                </a:solidFill>
                <a:latin typeface="+mj-ea"/>
                <a:ea typeface="+mj-ea"/>
                <a:cs typeface="+mj-cs"/>
              </a:rPr>
              <a:t>——</a:t>
            </a:r>
            <a:r>
              <a:rPr lang="zh-CN" altLang="en-US" sz="3200" b="1" cap="all" dirty="0">
                <a:ln w="3175" cmpd="sng">
                  <a:noFill/>
                </a:ln>
                <a:solidFill>
                  <a:schemeClr val="tx1"/>
                </a:solidFill>
                <a:latin typeface="+mj-ea"/>
                <a:ea typeface="+mj-ea"/>
                <a:cs typeface="+mj-cs"/>
              </a:rPr>
              <a:t>陶行知先生的四块糖果</a:t>
            </a:r>
          </a:p>
          <a:p>
            <a:endParaRPr lang="zh-CN" alt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1" y="685800"/>
            <a:ext cx="9930779" cy="361526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3200" b="1" cap="all" dirty="0">
                <a:ln w="3175" cmpd="sng">
                  <a:noFill/>
                </a:ln>
                <a:solidFill>
                  <a:schemeClr val="tx1"/>
                </a:solidFill>
                <a:latin typeface="+mj-ea"/>
                <a:ea typeface="+mj-ea"/>
                <a:cs typeface="+mj-cs"/>
              </a:rPr>
              <a:t>男孩将信将疑地接过第二颗糖，陶先生又说道：“据我了解，你打同学是因为他欺负女生，说明你很有正义感，我再奖励你一颗糖。”  </a:t>
            </a:r>
            <a:br>
              <a:rPr lang="zh-CN" altLang="en-US" sz="3200" b="1" cap="all" dirty="0">
                <a:ln w="3175" cmpd="sng">
                  <a:noFill/>
                </a:ln>
                <a:solidFill>
                  <a:schemeClr val="tx1"/>
                </a:solidFill>
                <a:latin typeface="+mj-ea"/>
                <a:ea typeface="+mj-ea"/>
                <a:cs typeface="+mj-cs"/>
              </a:rPr>
            </a:br>
            <a:r>
              <a:rPr lang="zh-CN" altLang="en-US" sz="3200" b="1" cap="all" dirty="0">
                <a:ln w="3175" cmpd="sng">
                  <a:noFill/>
                </a:ln>
                <a:solidFill>
                  <a:schemeClr val="tx1"/>
                </a:solidFill>
                <a:latin typeface="+mj-ea"/>
                <a:ea typeface="+mj-ea"/>
                <a:cs typeface="+mj-cs"/>
              </a:rPr>
              <a:t> 这时，男孩感动得哭了，说：“校长，我错了，同学再不对，我也不能采取这种方式。”陶先生于是又掏出一颗糖：“你已认错了，我再奖励你一块。我的糖发完了，我们的谈话也结束了。” </a:t>
            </a:r>
            <a:r>
              <a:rPr lang="zh-CN" altLang="en-US" sz="2900" b="1" cap="all" dirty="0">
                <a:ln w="3175" cmpd="sng">
                  <a:noFill/>
                </a:ln>
                <a:solidFill>
                  <a:schemeClr val="tx1"/>
                </a:solidFill>
                <a:latin typeface="+mj-ea"/>
                <a:ea typeface="+mj-ea"/>
                <a:cs typeface="+mj-cs"/>
              </a:rPr>
              <a:t/>
            </a:r>
            <a:br>
              <a:rPr lang="zh-CN" altLang="en-US" sz="2900" b="1" cap="all" dirty="0">
                <a:ln w="3175" cmpd="sng">
                  <a:noFill/>
                </a:ln>
                <a:solidFill>
                  <a:schemeClr val="tx1"/>
                </a:solidFill>
                <a:latin typeface="+mj-ea"/>
                <a:ea typeface="+mj-ea"/>
                <a:cs typeface="+mj-cs"/>
              </a:rPr>
            </a:br>
            <a:endParaRPr lang="zh-CN" altLang="en-US" sz="2900" b="1" cap="all" dirty="0">
              <a:ln w="3175" cmpd="sng">
                <a:noFill/>
              </a:ln>
              <a:solidFill>
                <a:schemeClr val="tx1"/>
              </a:solidFill>
              <a:latin typeface="+mj-ea"/>
              <a:ea typeface="+mj-ea"/>
              <a:cs typeface="+mj-cs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4212" y="1895060"/>
            <a:ext cx="10752414" cy="4099339"/>
          </a:xfrm>
        </p:spPr>
        <p:txBody>
          <a:bodyPr>
            <a:normAutofit fontScale="90000"/>
          </a:bodyPr>
          <a:lstStyle/>
          <a:p>
            <a:r>
              <a:rPr lang="zh-CN" altLang="en-US" b="1" dirty="0"/>
              <a:t>       据气象台的天气预报，将有台风袭击一座海滨小城。小城里的百姓惊慌起来，积极地投入到预防工作中。一位母亲忙碌着，旁边站着她的小女儿。“这该死的台风</a:t>
            </a:r>
            <a:r>
              <a:rPr lang="en-US" altLang="zh-CN" b="1" dirty="0"/>
              <a:t>……”</a:t>
            </a:r>
            <a:r>
              <a:rPr lang="zh-CN" altLang="en-US" b="1" dirty="0"/>
              <a:t>母亲一边收拾东西一边抱怨。“我喜欢台风。”旁边的小女孩不同意母亲的说法。  </a:t>
            </a:r>
            <a:r>
              <a:rPr lang="zh-CN" altLang="en-US" b="1" dirty="0" smtClean="0"/>
              <a:t>母亲</a:t>
            </a:r>
            <a:r>
              <a:rPr lang="zh-CN" altLang="en-US" b="1" dirty="0"/>
              <a:t>感到很诧异，因为台风破坏力极强，毁坏庄稼、吹倒房屋、阻塞交通，给人们生活带来巨大的不便并造成损失，可眼前这个小不点儿居然说她喜欢台风。  “孩子，告诉妈妈，你为什么喜欢台风？”母亲小心翼翼地问。 “上次台风来了，就停了电。”小女孩不假思索地回答。  </a:t>
            </a:r>
            <a:r>
              <a:rPr lang="zh-CN" altLang="en-US" dirty="0"/>
              <a:t/>
            </a:r>
            <a:br>
              <a:rPr lang="zh-CN" altLang="en-US" dirty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4212" y="685801"/>
            <a:ext cx="8534400" cy="506896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altLang="zh-CN" sz="12800" b="1" cap="all" dirty="0">
                <a:ln w="3175" cmpd="sng">
                  <a:noFill/>
                </a:ln>
                <a:solidFill>
                  <a:schemeClr val="tx1"/>
                </a:solidFill>
                <a:latin typeface="+mj-ea"/>
                <a:ea typeface="+mj-ea"/>
                <a:cs typeface="+mj-cs"/>
              </a:rPr>
              <a:t>5</a:t>
            </a:r>
            <a:r>
              <a:rPr lang="zh-CN" altLang="en-US" sz="12800" b="1" cap="all" dirty="0">
                <a:ln w="3175" cmpd="sng">
                  <a:noFill/>
                </a:ln>
                <a:solidFill>
                  <a:schemeClr val="tx1"/>
                </a:solidFill>
                <a:latin typeface="+mj-ea"/>
                <a:ea typeface="+mj-ea"/>
                <a:cs typeface="+mj-cs"/>
              </a:rPr>
              <a:t>、赞美是暗室中的</a:t>
            </a:r>
            <a:r>
              <a:rPr lang="zh-CN" altLang="en-US" sz="12800" b="1" cap="all" dirty="0" smtClean="0">
                <a:ln w="3175" cmpd="sng">
                  <a:noFill/>
                </a:ln>
                <a:solidFill>
                  <a:schemeClr val="tx1"/>
                </a:solidFill>
                <a:latin typeface="+mj-ea"/>
                <a:ea typeface="+mj-ea"/>
                <a:cs typeface="+mj-cs"/>
              </a:rPr>
              <a:t>一支蜡烛</a:t>
            </a:r>
            <a:endParaRPr lang="zh-CN" altLang="en-US" sz="12800" b="1" cap="all" dirty="0">
              <a:ln w="3175" cmpd="sng">
                <a:noFill/>
              </a:ln>
              <a:solidFill>
                <a:schemeClr val="tx1"/>
              </a:solidFill>
              <a:latin typeface="+mj-ea"/>
              <a:ea typeface="+mj-ea"/>
              <a:cs typeface="+mj-cs"/>
            </a:endParaRP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切片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Slice">
    <a:dk1>
      <a:sysClr val="windowText" lastClr="000000"/>
    </a:dk1>
    <a:lt1>
      <a:sysClr val="window" lastClr="FFFFFF"/>
    </a:lt1>
    <a:dk2>
      <a:srgbClr val="146194"/>
    </a:dk2>
    <a:lt2>
      <a:srgbClr val="76DBF4"/>
    </a:lt2>
    <a:accent1>
      <a:srgbClr val="052F61"/>
    </a:accent1>
    <a:accent2>
      <a:srgbClr val="A50E82"/>
    </a:accent2>
    <a:accent3>
      <a:srgbClr val="14967C"/>
    </a:accent3>
    <a:accent4>
      <a:srgbClr val="6A9E1F"/>
    </a:accent4>
    <a:accent5>
      <a:srgbClr val="E87D37"/>
    </a:accent5>
    <a:accent6>
      <a:srgbClr val="C62324"/>
    </a:accent6>
    <a:hlink>
      <a:srgbClr val="0D2E46"/>
    </a:hlink>
    <a:folHlink>
      <a:srgbClr val="356A95"/>
    </a:folHlink>
  </a:clrScheme>
</a:themeOverride>
</file>

<file path=ppt/theme/themeOverride2.xml><?xml version="1.0" encoding="utf-8"?>
<a:themeOverride xmlns:a="http://schemas.openxmlformats.org/drawingml/2006/main">
  <a:clrScheme name="Slice">
    <a:dk1>
      <a:sysClr val="windowText" lastClr="000000"/>
    </a:dk1>
    <a:lt1>
      <a:sysClr val="window" lastClr="FFFFFF"/>
    </a:lt1>
    <a:dk2>
      <a:srgbClr val="146194"/>
    </a:dk2>
    <a:lt2>
      <a:srgbClr val="76DBF4"/>
    </a:lt2>
    <a:accent1>
      <a:srgbClr val="052F61"/>
    </a:accent1>
    <a:accent2>
      <a:srgbClr val="A50E82"/>
    </a:accent2>
    <a:accent3>
      <a:srgbClr val="14967C"/>
    </a:accent3>
    <a:accent4>
      <a:srgbClr val="6A9E1F"/>
    </a:accent4>
    <a:accent5>
      <a:srgbClr val="E87D37"/>
    </a:accent5>
    <a:accent6>
      <a:srgbClr val="C62324"/>
    </a:accent6>
    <a:hlink>
      <a:srgbClr val="0D2E46"/>
    </a:hlink>
    <a:folHlink>
      <a:srgbClr val="356A9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4515</Words>
  <Application>Microsoft Office PowerPoint</Application>
  <PresentationFormat>自定义</PresentationFormat>
  <Paragraphs>77</Paragraphs>
  <Slides>29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29</vt:i4>
      </vt:variant>
    </vt:vector>
  </HeadingPairs>
  <TitlesOfParts>
    <vt:vector size="30" baseType="lpstr">
      <vt:lpstr>切片</vt:lpstr>
      <vt:lpstr>        育人始于细微处 </vt:lpstr>
      <vt:lpstr>幻灯片 2</vt:lpstr>
      <vt:lpstr>       有位老禅师，一日晚在禅院里散步，看见院墙边有一张椅子，他立即明白了有出家人违反寺规翻墙出去了。老禅师也不声张，静静地走到墙边，移开椅子，就地蹲下。不到半个时辰，果真听到墙外一阵响动。少顷，一位小和尚翻墙而入，黑暗中踩着老禅师的背脊跳进了院子。当他双脚着地时，才发觉刚才自己踏上的不是椅子，而是自己的师傅。小和尚顿时惊慌失措，张口结舌，只得站在原地，等待师傅的责备和处罚。出乎小和尚意料的是，师傅并没有厉声责备他，只是以很平静的语调说：“夜深天凉，快去多穿一件衣服”。 </vt:lpstr>
      <vt:lpstr>2、人格的力量——张伯苓先生以身作则戒烟 </vt:lpstr>
      <vt:lpstr>3、一句话改变学生的命运——皮尔保罗校长妙手回春 </vt:lpstr>
      <vt:lpstr>幻灯片 6</vt:lpstr>
      <vt:lpstr>    陶行知先生当校长的时候，有一天看到一位男生用砖头砸同学，便将其制止并叫他到校长办公室去。当陶校长回到办公室时，男孩已经等在那里了。   陶行知掏出一颗糖给这位同学：“这是奖励你的，因为你比我先到办公室。”接着他又掏出一颗糖，说：“这也是给你的，我不让你打同学，你立即住手了，说明你尊重我。”      </vt:lpstr>
      <vt:lpstr>幻灯片 8</vt:lpstr>
      <vt:lpstr>       据气象台的天气预报，将有台风袭击一座海滨小城。小城里的百姓惊慌起来，积极地投入到预防工作中。一位母亲忙碌着，旁边站着她的小女儿。“这该死的台风……”母亲一边收拾东西一边抱怨。“我喜欢台风。”旁边的小女孩不同意母亲的说法。  母亲感到很诧异，因为台风破坏力极强，毁坏庄稼、吹倒房屋、阻塞交通，给人们生活带来巨大的不便并造成损失，可眼前这个小不点儿居然说她喜欢台风。  “孩子，告诉妈妈，你为什么喜欢台风？”母亲小心翼翼地问。 “上次台风来了，就停了电。”小女孩不假思索地回答。   </vt:lpstr>
      <vt:lpstr>幻灯片 10</vt:lpstr>
      <vt:lpstr>       一头熊在与同伴的搏斗中受了重伤，它来到一位守林人的小木屋外乞求得到援助。守林人看它可怜，便决定收留它。晚上，守林人耐心地、小心翼翼地为熊擦去血迹、包扎好伤口并准备了丰盛的晚餐供熊享用，这一切令熊无比感动。  临睡时，由于只有一张床，守林人便邀请熊与他共眠。就在熊进入被窝时，它身上那难闻的气味钻进了守林人的鼻孔。  “天哪！我从来没闻过这么难闻的味道，你简直是天底下第一大臭虫！”   熊没有任何语言，当然也无法入眠，勉强地挨到天亮后向守林人致谢上路。多年后一次偶然相遇时，守林人问熊：“你那次伤得好重，现在伤口愈合了吗？”熊回答道：“皮肉上的伤痛我已经忘记，心灵上的伤口却永远难以痊愈！”  </vt:lpstr>
      <vt:lpstr>        一位隐士住在山中，他很勤劳，每年春天，台阶上的野草刚探出头便被他清理掉了。  一天，隐士决定出远门，叫了一位朋友帮他看守庭院。与他相反，这位朋友很懒，从不修剪台阶上的野草，任其自由疯长。 暮夏时，一株野草开花了，五瓣的小花氤氲着一阵阵的幽香，花形如林地里的那些兰花一样，不同的是花边呈蜡黄色。这位朋友怀疑是它也是兰花中的一种，便采撷了一些叶子和花朵去请教一位研究植物的专家。 </vt:lpstr>
      <vt:lpstr>幻灯片 13</vt:lpstr>
      <vt:lpstr>       在前苏联有一所学校，校园的花房里开出了美丽的玫瑰花，每天都有很多同学前来观看，但都没有人去采摘。　　 一天清晨，一个四岁的小朋友进入花房，摘下了一朵最大、最漂亮的玫瑰花。当她拿着花走出花房时，迎面走来了该校的校长。校长十分想知道小女孩为什么要摘花，便弯下腰亲切地问：“孩子，你可以告诉我你摘下的花是送给谁的吗？” </vt:lpstr>
      <vt:lpstr>幻灯片 15</vt:lpstr>
      <vt:lpstr>幻灯片 16</vt:lpstr>
      <vt:lpstr>幻灯片 17</vt:lpstr>
      <vt:lpstr>幻灯片 18</vt:lpstr>
      <vt:lpstr>幻灯片 19</vt:lpstr>
      <vt:lpstr>幻灯片 20</vt:lpstr>
      <vt:lpstr>幻灯片 21</vt:lpstr>
      <vt:lpstr>幻灯片 22</vt:lpstr>
      <vt:lpstr>幻灯片 23</vt:lpstr>
      <vt:lpstr>幻灯片 24</vt:lpstr>
      <vt:lpstr>幻灯片 25</vt:lpstr>
      <vt:lpstr>幻灯片 26</vt:lpstr>
      <vt:lpstr>幻灯片 27</vt:lpstr>
      <vt:lpstr>幻灯片 28</vt:lpstr>
      <vt:lpstr>幻灯片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祝全体教师暑期快乐！</dc:title>
  <dc:creator>lenovo</dc:creator>
  <cp:lastModifiedBy>Administrator</cp:lastModifiedBy>
  <cp:revision>12</cp:revision>
  <dcterms:created xsi:type="dcterms:W3CDTF">2018-08-08T07:54:00Z</dcterms:created>
  <dcterms:modified xsi:type="dcterms:W3CDTF">2018-08-18T05:52:10Z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2052-10.1.0.7520</vt:lpwstr>
  </property>
</Properties>
</file>