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2016/12/29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TFBOYS%20-%20&#38738;&#26149;&#20462;&#28860;&#25163;&#20876;%20(Live).mp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xingtai123.cn/shenghuo/upload/2016_05/14636437684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://img0.ph.126.net/31e9yohZZYU_T_KwDe6M_Q==/65982000646706463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724" name="Picture 4" descr="http://img0.ph.126.net/31e9yohZZYU_T_KwDe6M_Q==/6598200064670646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714356"/>
            <a:ext cx="5238750" cy="5238750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4348" y="642919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欺凌事件四</a:t>
            </a:r>
            <a:endParaRPr lang="zh-CN" altLang="en-US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85720" y="428604"/>
            <a:ext cx="3214710" cy="1299532"/>
            <a:chOff x="900113" y="1500188"/>
            <a:chExt cx="2814637" cy="159543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5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endParaRPr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8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2400" b="1" dirty="0" smtClean="0">
                    <a:solidFill>
                      <a:srgbClr val="FF6600"/>
                    </a:solidFill>
                    <a:ea typeface="微软雅黑" pitchFamily="34" charset="-122"/>
                  </a:rPr>
                  <a:t>事件回顾</a:t>
                </a:r>
                <a:endParaRPr lang="zh-CN" altLang="en-US" sz="2400" b="1" dirty="0">
                  <a:solidFill>
                    <a:srgbClr val="FF6600"/>
                  </a:solidFill>
                  <a:ea typeface="微软雅黑" pitchFamily="34" charset="-122"/>
                </a:endParaRPr>
              </a:p>
            </p:txBody>
          </p:sp>
        </p:grpSp>
        <p:pic>
          <p:nvPicPr>
            <p:cNvPr id="4" name="Picture 5" descr="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矩形 6"/>
          <p:cNvSpPr/>
          <p:nvPr/>
        </p:nvSpPr>
        <p:spPr>
          <a:xfrm>
            <a:off x="1357290" y="1928802"/>
            <a:ext cx="69294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eaLnBrk="0" hangingPunct="0">
              <a:lnSpc>
                <a:spcPct val="200000"/>
              </a:lnSpc>
            </a:pPr>
            <a:r>
              <a:rPr lang="zh-CN" altLang="en-US" sz="44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面对校园欺凌，</a:t>
            </a:r>
            <a:endParaRPr lang="en-US" altLang="zh-CN" sz="4400" dirty="0" smtClean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r>
              <a:rPr lang="zh-CN" altLang="en-US" sz="44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我们到底该怎么做！？</a:t>
            </a:r>
            <a:endParaRPr lang="en-US" altLang="zh-CN" sz="4400" dirty="0" smtClean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endParaRPr lang="zh-CN" altLang="en-US" sz="4400" dirty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 descr="未标题-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00362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571868" y="642918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x-none" altLang="zh-CN" sz="2800" b="1" dirty="0">
                <a:solidFill>
                  <a:srgbClr val="0070C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+mn-ea"/>
                <a:ea typeface="+mn-ea"/>
              </a:rPr>
              <a:t>对欺凌说“不”</a:t>
            </a:r>
            <a:endParaRPr lang="zh-CN" altLang="zh-CN" sz="2800" b="1" dirty="0">
              <a:solidFill>
                <a:srgbClr val="0070C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+mn-ea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428736"/>
            <a:ext cx="85725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1.</a:t>
            </a:r>
            <a:r>
              <a:rPr lang="zh-CN" altLang="en-US" sz="2000" dirty="0" smtClean="0"/>
              <a:t>受害者自身的觉醒和保护自己勇气。坚决让自己的人格与其他人处于平等地位，对于不公平事件绝不忍让。除非自己内心非常愿意，否则不做违背自己意愿的事。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2.</a:t>
            </a:r>
            <a:r>
              <a:rPr lang="zh-CN" altLang="en-US" sz="2000" dirty="0" smtClean="0"/>
              <a:t>增进师生们对社会正义问题的理解来解决校园欺凌问题。任何环境和群体，同类或同龄人之间的行为一定要公平合理。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3.</a:t>
            </a:r>
            <a:r>
              <a:rPr lang="zh-CN" altLang="en-US" sz="2000" dirty="0" smtClean="0"/>
              <a:t>提高交往能力，受害者要通过与同伴沟通，让同学认识到骚扰、折磨与自己不同的人是错的，那么欺凌问题就得到解决了</a:t>
            </a:r>
            <a:r>
              <a:rPr lang="zh-CN" altLang="en-US" sz="2000" dirty="0" smtClean="0"/>
              <a:t>。</a:t>
            </a:r>
            <a:endParaRPr lang="zh-CN" alt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smtClean="0"/>
              <a:t>4.</a:t>
            </a:r>
            <a:r>
              <a:rPr lang="zh-CN" altLang="en-US" sz="2000" dirty="0" smtClean="0"/>
              <a:t>受害者要积极向老师联系。要大胆向老师反映，希望得到公平的待遇。在问题解决后，一方面可以原谅那些同学，另一方面可以让学校对那些给同学带来身体或心理伤害的学生停课，并为此制定了更加明晰的指导原则和程序。</a:t>
            </a:r>
            <a:endParaRPr lang="zh-CN" alt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286248" y="6143644"/>
            <a:ext cx="4572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5.</a:t>
            </a:r>
            <a:r>
              <a:rPr lang="zh-CN" altLang="en-US" sz="2400" dirty="0" smtClean="0">
                <a:solidFill>
                  <a:srgbClr val="FF0000"/>
                </a:solidFill>
              </a:rPr>
              <a:t> 情况严重时，寻求法律的帮助！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1714480" y="1857364"/>
            <a:ext cx="597693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dirty="0">
                <a:latin typeface="Adobe 楷体 Std R" pitchFamily="18" charset="-122"/>
                <a:ea typeface="Adobe 楷体 Std R" pitchFamily="18" charset="-122"/>
              </a:rPr>
              <a:t>校园暴力可以防，方法掌握要适当。</a:t>
            </a:r>
          </a:p>
          <a:p>
            <a:pPr marL="342900" indent="-342900" algn="ctr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dirty="0">
                <a:latin typeface="Adobe 楷体 Std R" pitchFamily="18" charset="-122"/>
                <a:ea typeface="Adobe 楷体 Std R" pitchFamily="18" charset="-122"/>
              </a:rPr>
              <a:t>求助师长来帮助，自我保护有保障</a:t>
            </a:r>
            <a:r>
              <a:rPr lang="zh-CN" altLang="en-US" sz="2400" dirty="0" smtClean="0">
                <a:latin typeface="Adobe 楷体 Std R" pitchFamily="18" charset="-122"/>
                <a:ea typeface="Adobe 楷体 Std R" pitchFamily="18" charset="-122"/>
              </a:rPr>
              <a:t>。</a:t>
            </a:r>
            <a:endParaRPr lang="en-US" altLang="zh-CN" sz="2400" dirty="0" smtClean="0">
              <a:latin typeface="Adobe 楷体 Std R" pitchFamily="18" charset="-122"/>
              <a:ea typeface="Adobe 楷体 Std R" pitchFamily="18" charset="-122"/>
            </a:endParaRPr>
          </a:p>
          <a:p>
            <a:pPr marL="342900" indent="-342900" algn="ctr" eaLnBrk="0" hangingPunct="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dirty="0" smtClean="0">
                <a:latin typeface="Adobe 楷体 Std R" pitchFamily="18" charset="-122"/>
                <a:ea typeface="Adobe 楷体 Std R" pitchFamily="18" charset="-122"/>
              </a:rPr>
              <a:t>面对暴力别害怕，适当寻法来预防。</a:t>
            </a:r>
            <a:endParaRPr lang="en-US" altLang="zh-CN" sz="2400" dirty="0" smtClean="0">
              <a:latin typeface="Adobe 楷体 Std R" pitchFamily="18" charset="-122"/>
              <a:ea typeface="Adobe 楷体 Std R" pitchFamily="18" charset="-122"/>
            </a:endParaRPr>
          </a:p>
          <a:p>
            <a:pPr marL="342900" indent="-342900" algn="ctr" eaLnBrk="0" hangingPunct="0">
              <a:lnSpc>
                <a:spcPct val="150000"/>
              </a:lnSpc>
              <a:spcBef>
                <a:spcPct val="20000"/>
              </a:spcBef>
            </a:pPr>
            <a:endParaRPr lang="en-US" altLang="zh-CN" sz="2400" dirty="0" smtClean="0">
              <a:latin typeface="Adobe 楷体 Std R" pitchFamily="18" charset="-122"/>
              <a:ea typeface="Adobe 楷体 Std R" pitchFamily="18" charset="-122"/>
            </a:endParaRPr>
          </a:p>
          <a:p>
            <a:pPr marL="342900" indent="-342900" algn="ctr" eaLnBrk="0" hangingPunct="0">
              <a:lnSpc>
                <a:spcPct val="150000"/>
              </a:lnSpc>
              <a:spcBef>
                <a:spcPct val="20000"/>
              </a:spcBef>
            </a:pPr>
            <a:endParaRPr lang="zh-CN" altLang="en-US" sz="2400" dirty="0"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5" name="Picture 4" descr="1294669113_183613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000504"/>
            <a:ext cx="3133725" cy="26384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28596" y="285728"/>
            <a:ext cx="3214710" cy="1504966"/>
            <a:chOff x="900113" y="1500188"/>
            <a:chExt cx="2814637" cy="1595437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9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endParaRPr>
              </a:p>
            </p:txBody>
          </p:sp>
          <p:sp>
            <p:nvSpPr>
              <p:cNvPr id="10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 smtClean="0">
                    <a:solidFill>
                      <a:srgbClr val="FF6600"/>
                    </a:solidFill>
                    <a:ea typeface="微软雅黑" pitchFamily="34" charset="-122"/>
                  </a:rPr>
                  <a:t>诵一诵</a:t>
                </a:r>
                <a:endParaRPr lang="zh-CN" altLang="en-US" sz="3200" b="1" dirty="0">
                  <a:solidFill>
                    <a:srgbClr val="FF6600"/>
                  </a:solidFill>
                  <a:ea typeface="微软雅黑" pitchFamily="34" charset="-122"/>
                </a:endParaRPr>
              </a:p>
            </p:txBody>
          </p:sp>
        </p:grpSp>
        <p:pic>
          <p:nvPicPr>
            <p:cNvPr id="8" name="Picture 5" descr="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357158" y="214290"/>
            <a:ext cx="1785950" cy="857256"/>
          </a:xfrm>
          <a:prstGeom prst="horizont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Adobe 楷体 Std R" pitchFamily="18" charset="-122"/>
                <a:ea typeface="Adobe 楷体 Std R" pitchFamily="18" charset="-122"/>
              </a:rPr>
              <a:t>知识屋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510778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今年教育部等九部门印发</a:t>
            </a:r>
            <a:r>
              <a:rPr lang="en-US" altLang="zh-CN" sz="2800" dirty="0" smtClean="0">
                <a:solidFill>
                  <a:srgbClr val="FF0000"/>
                </a:solidFill>
              </a:rPr>
              <a:t>《</a:t>
            </a:r>
            <a:r>
              <a:rPr lang="zh-CN" altLang="en-US" sz="2800" dirty="0" smtClean="0">
                <a:solidFill>
                  <a:srgbClr val="FF0000"/>
                </a:solidFill>
              </a:rPr>
              <a:t>关于防治中小学生欺凌和暴力的指导意见</a:t>
            </a:r>
            <a:r>
              <a:rPr lang="en-US" altLang="zh-CN" sz="2800" dirty="0" smtClean="0">
                <a:solidFill>
                  <a:srgbClr val="FF0000"/>
                </a:solidFill>
              </a:rPr>
              <a:t>》</a:t>
            </a:r>
            <a:r>
              <a:rPr lang="zh-CN" altLang="en-US" sz="2800" dirty="0" smtClean="0"/>
              <a:t>。</a:t>
            </a:r>
            <a:r>
              <a:rPr lang="en-US" altLang="zh-CN" sz="2800" dirty="0" smtClean="0"/>
              <a:t>《</a:t>
            </a:r>
            <a:r>
              <a:rPr lang="zh-CN" altLang="en-US" sz="2800" dirty="0" smtClean="0"/>
              <a:t>意见</a:t>
            </a:r>
            <a:r>
              <a:rPr lang="en-US" altLang="zh-CN" sz="2800" dirty="0" smtClean="0"/>
              <a:t>》</a:t>
            </a:r>
            <a:r>
              <a:rPr lang="zh-CN" altLang="en-US" sz="2800" dirty="0" smtClean="0"/>
              <a:t>强调，对屡教不改、多次实施欺凌和暴力的学生，应</a:t>
            </a:r>
            <a:r>
              <a:rPr lang="zh-CN" altLang="en-US" sz="2800" dirty="0" smtClean="0">
                <a:solidFill>
                  <a:srgbClr val="FF0000"/>
                </a:solidFill>
              </a:rPr>
              <a:t>登记在案</a:t>
            </a:r>
            <a:r>
              <a:rPr lang="zh-CN" altLang="en-US" sz="2800" dirty="0" smtClean="0"/>
              <a:t>并将其表现记入学生综合素质评价，必要时转入</a:t>
            </a:r>
            <a:r>
              <a:rPr lang="zh-CN" altLang="en-US" sz="2800" dirty="0" smtClean="0">
                <a:solidFill>
                  <a:srgbClr val="FF0000"/>
                </a:solidFill>
              </a:rPr>
              <a:t>专门学校</a:t>
            </a:r>
            <a:r>
              <a:rPr lang="zh-CN" altLang="en-US" sz="2800" dirty="0" smtClean="0"/>
              <a:t>就读。对实施欺凌和暴力的学生必须依法依规采取适当</a:t>
            </a:r>
            <a:r>
              <a:rPr lang="zh-CN" altLang="en-US" sz="2800" dirty="0" smtClean="0">
                <a:solidFill>
                  <a:srgbClr val="FF0000"/>
                </a:solidFill>
              </a:rPr>
              <a:t>矫治措施予以教育惩戒</a:t>
            </a:r>
            <a:r>
              <a:rPr lang="zh-CN" altLang="en-US" sz="2800" dirty="0" smtClean="0"/>
              <a:t>。对犯罪性质和情节恶劣、手段残忍、后果严重的，必须</a:t>
            </a:r>
            <a:r>
              <a:rPr lang="zh-CN" altLang="en-US" sz="2800" dirty="0" smtClean="0">
                <a:solidFill>
                  <a:srgbClr val="FF0000"/>
                </a:solidFill>
              </a:rPr>
              <a:t>坚决依法惩处</a:t>
            </a:r>
            <a:r>
              <a:rPr lang="zh-CN" altLang="en-US" sz="2800" dirty="0" smtClean="0"/>
              <a:t>。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0515459">
            <a:off x="1000100" y="928670"/>
            <a:ext cx="2571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000" b="1" dirty="0" smtClean="0">
                <a:solidFill>
                  <a:srgbClr val="00B05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不欺凌！</a:t>
            </a:r>
            <a:endParaRPr lang="en-US" altLang="zh-CN" sz="4000" b="1" dirty="0" smtClean="0">
              <a:solidFill>
                <a:srgbClr val="00B05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57224" y="2214554"/>
            <a:ext cx="37449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</a:t>
            </a:r>
            <a:r>
              <a:rPr 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人人都是平等的，我们要学会善待他人。关心、帮助、宽容他人才可以得到真正的快乐，这份快乐是从欺负他人的过程中体验不到的。</a:t>
            </a:r>
            <a:endParaRPr lang="zh-CN" sz="2400" dirty="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</p:txBody>
      </p:sp>
      <p:pic>
        <p:nvPicPr>
          <p:cNvPr id="4" name="Picture 3" descr="http://cn.yimg.com/sp/20050914/bjxindaily/news-20050914-0749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374" y="2535229"/>
            <a:ext cx="2946400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 rot="20515459">
            <a:off x="3743554" y="920432"/>
            <a:ext cx="32828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x-none" altLang="zh-CN" sz="4000" b="1" dirty="0" smtClean="0">
                <a:solidFill>
                  <a:srgbClr val="00B05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学会善待他人</a:t>
            </a:r>
            <a:r>
              <a:rPr lang="zh-CN" altLang="en-US" sz="4000" b="1" dirty="0" smtClean="0">
                <a:solidFill>
                  <a:srgbClr val="00B05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zh-CN" sz="4000" b="1" dirty="0">
              <a:solidFill>
                <a:srgbClr val="00B05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pic.qiantucdn.com/58pic/17/27/49/41p58PICr5f_1024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071546"/>
            <a:ext cx="89058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071670" y="785794"/>
            <a:ext cx="20409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关爱名言警句</a:t>
            </a:r>
            <a:endParaRPr lang="zh-CN" altLang="en-US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71538" y="1714488"/>
            <a:ext cx="7429552" cy="37856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54013" eaLnBrk="0" hangingPunct="0">
              <a:lnSpc>
                <a:spcPct val="200000"/>
              </a:lnSpc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一个人</a:t>
            </a:r>
            <a:r>
              <a:rPr lang="zh-CN" altLang="en-US" sz="2400" dirty="0" smtClean="0"/>
              <a:t>要帮助弱者，应当自己成为强者，而不是和他们一起变成弱者。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罗曼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罗兰</a:t>
            </a:r>
            <a:endParaRPr lang="en-US" altLang="zh-CN" sz="2400" dirty="0" smtClean="0"/>
          </a:p>
          <a:p>
            <a:pPr indent="354013" eaLnBrk="0" hangingPunct="0">
              <a:lnSpc>
                <a:spcPct val="200000"/>
              </a:lnSpc>
            </a:pPr>
            <a:r>
              <a:rPr lang="en-US" altLang="zh-CN" sz="2400" dirty="0" smtClean="0"/>
              <a:t>2.</a:t>
            </a:r>
            <a:r>
              <a:rPr lang="zh-CN" altLang="en-US" sz="2400" dirty="0" smtClean="0"/>
              <a:t>无论</a:t>
            </a:r>
            <a:r>
              <a:rPr lang="zh-CN" altLang="en-US" sz="2400" dirty="0" smtClean="0"/>
              <a:t>是朋友或是生人遭到了危险，我们都要大胆地承担下来，尽力帮助人家，根本不考虑自己要付出多大的代价。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马克</a:t>
            </a:r>
            <a:r>
              <a:rPr lang="en-US" altLang="zh-CN" sz="2400" dirty="0" smtClean="0"/>
              <a:t>·</a:t>
            </a:r>
            <a:r>
              <a:rPr lang="zh-CN" altLang="en-US" sz="2400" dirty="0" smtClean="0"/>
              <a:t>吐温</a:t>
            </a:r>
            <a:endParaRPr lang="zh-CN" altLang="en-US" sz="2400" dirty="0">
              <a:solidFill>
                <a:srgbClr val="0070C0"/>
              </a:solidFill>
              <a:latin typeface="Adobe 楷体 Std R" pitchFamily="18" charset="-122"/>
              <a:ea typeface="Adobe 楷体 Std R" pitchFamily="18" charset="-122"/>
              <a:cs typeface="Calibri" pitchFamily="34" charset="0"/>
              <a:sym typeface="Wingdings" pitchFamily="2" charset="2"/>
            </a:endParaRPr>
          </a:p>
        </p:txBody>
      </p:sp>
      <p:pic>
        <p:nvPicPr>
          <p:cNvPr id="9" name="Picture 2" descr="http://pic.qiantucdn.com/58pic/17/48/79/34d58PICM2b_102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28604"/>
            <a:ext cx="1274384" cy="11810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8596" y="500042"/>
            <a:ext cx="3357586" cy="1524879"/>
            <a:chOff x="900113" y="1500188"/>
            <a:chExt cx="2814637" cy="190373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987550" y="1916113"/>
              <a:ext cx="1727200" cy="1487805"/>
              <a:chOff x="0" y="0"/>
              <a:chExt cx="2720" cy="2343"/>
            </a:xfrm>
          </p:grpSpPr>
          <p:sp>
            <p:nvSpPr>
              <p:cNvPr id="5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20" cy="1361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endParaRPr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568" y="225"/>
                <a:ext cx="1936" cy="2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 smtClean="0">
                    <a:solidFill>
                      <a:srgbClr val="FF6600"/>
                    </a:solidFill>
                    <a:ea typeface="微软雅黑" pitchFamily="34" charset="-122"/>
                  </a:rPr>
                  <a:t>看一看</a:t>
                </a:r>
                <a:endParaRPr lang="zh-CN" altLang="en-US" sz="3200" b="1" dirty="0">
                  <a:solidFill>
                    <a:srgbClr val="FF6600"/>
                  </a:solidFill>
                  <a:ea typeface="微软雅黑" pitchFamily="34" charset="-122"/>
                </a:endParaRPr>
              </a:p>
            </p:txBody>
          </p:sp>
        </p:grpSp>
        <p:pic>
          <p:nvPicPr>
            <p:cNvPr id="4" name="Picture 5" descr="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4" name="图片 99" descr="4-1404252345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643314"/>
            <a:ext cx="4000528" cy="2767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图片 100" descr="237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28604"/>
            <a:ext cx="403390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图片 101" descr="43370931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285992"/>
            <a:ext cx="38009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0" y="5657671"/>
            <a:ext cx="9144000" cy="1200329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1.</a:t>
            </a:r>
            <a:r>
              <a:rPr lang="zh-CN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请同学们观察图片；</a:t>
            </a:r>
            <a:endParaRPr lang="en-US" altLang="zh-CN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defRPr/>
            </a:pPr>
            <a:r>
              <a:rPr lang="en-US" altLang="zh-CN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2.</a:t>
            </a:r>
            <a:r>
              <a:rPr lang="zh-CN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同桌两人讨论下这些校园欺凌是怎样的？</a:t>
            </a:r>
            <a:endParaRPr lang="en-US" altLang="zh-CN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（说明时间、</a:t>
            </a:r>
            <a:r>
              <a:rPr lang="zh-CN" altLang="en-US" sz="24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地点、、人物、事件</a:t>
            </a:r>
            <a:r>
              <a:rPr lang="zh-CN" alt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）</a:t>
            </a:r>
            <a:endParaRPr lang="zh-CN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714348" y="500042"/>
            <a:ext cx="1785950" cy="857256"/>
          </a:xfrm>
          <a:prstGeom prst="horizontalScroll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Adobe 楷体 Std R" pitchFamily="18" charset="-122"/>
                <a:ea typeface="Adobe 楷体 Std R" pitchFamily="18" charset="-122"/>
              </a:rPr>
              <a:t>知识屋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071538" y="2071678"/>
            <a:ext cx="7429552" cy="3439239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sz="2800" dirty="0" smtClean="0"/>
              <a:t>校园欺凌：</a:t>
            </a:r>
            <a:endParaRPr lang="en-US" altLang="zh-CN" sz="2800" dirty="0" smtClean="0"/>
          </a:p>
          <a:p>
            <a:r>
              <a:rPr lang="zh-CN" altLang="en-US" sz="2800" dirty="0" smtClean="0"/>
              <a:t>发生</a:t>
            </a:r>
            <a:r>
              <a:rPr lang="zh-CN" altLang="en-US" sz="2800" dirty="0" smtClean="0"/>
              <a:t>在学校</a:t>
            </a:r>
            <a:r>
              <a:rPr lang="zh-CN" altLang="en-US" sz="2800" dirty="0" smtClean="0">
                <a:solidFill>
                  <a:srgbClr val="FF0000"/>
                </a:solidFill>
              </a:rPr>
              <a:t>校园内、学生上学或放学途中</a:t>
            </a:r>
            <a:r>
              <a:rPr lang="zh-CN" altLang="en-US" sz="2800" dirty="0" smtClean="0"/>
              <a:t>、学校的教育活动中，由</a:t>
            </a:r>
            <a:r>
              <a:rPr lang="zh-CN" altLang="en-US" sz="2800" dirty="0" smtClean="0">
                <a:solidFill>
                  <a:srgbClr val="FF0000"/>
                </a:solidFill>
              </a:rPr>
              <a:t>老师、同学或校外人员</a:t>
            </a:r>
            <a:r>
              <a:rPr lang="zh-CN" altLang="en-US" sz="2800" dirty="0" smtClean="0"/>
              <a:t>，</a:t>
            </a:r>
            <a:r>
              <a:rPr lang="zh-CN" altLang="en-US" sz="2800" dirty="0" smtClean="0">
                <a:solidFill>
                  <a:srgbClr val="FF0000"/>
                </a:solidFill>
              </a:rPr>
              <a:t>蓄意滥用语言、躯体力量、网络、器械等</a:t>
            </a:r>
            <a:r>
              <a:rPr lang="zh-CN" altLang="en-US" sz="2800" dirty="0" smtClean="0"/>
              <a:t>，针对师生的</a:t>
            </a:r>
            <a:r>
              <a:rPr lang="zh-CN" altLang="en-US" sz="2800" dirty="0" smtClean="0">
                <a:solidFill>
                  <a:srgbClr val="FF0000"/>
                </a:solidFill>
              </a:rPr>
              <a:t>生理、心理、名誉、权利、财产等</a:t>
            </a:r>
            <a:r>
              <a:rPr lang="zh-CN" altLang="en-US" sz="2800" dirty="0" smtClean="0"/>
              <a:t>实施的达到某种程度的侵害行为，都算作校园欺凌（暴力）。</a:t>
            </a:r>
            <a:endParaRPr lang="zh-CN" altLang="en-US" sz="2800" dirty="0"/>
          </a:p>
        </p:txBody>
      </p:sp>
      <p:pic>
        <p:nvPicPr>
          <p:cNvPr id="4" name="Picture 2" descr="http://pic.qiantucdn.com/58pic/17/48/79/34d58PICM2b_102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28604"/>
            <a:ext cx="1274384" cy="11810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8596" y="285728"/>
            <a:ext cx="3214710" cy="1504966"/>
            <a:chOff x="900113" y="1500188"/>
            <a:chExt cx="2814637" cy="159543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5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endParaRPr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 smtClean="0">
                    <a:solidFill>
                      <a:srgbClr val="FF6600"/>
                    </a:solidFill>
                    <a:ea typeface="微软雅黑" pitchFamily="34" charset="-122"/>
                  </a:rPr>
                  <a:t>看一看</a:t>
                </a:r>
                <a:endParaRPr lang="zh-CN" altLang="en-US" sz="3200" b="1" dirty="0">
                  <a:solidFill>
                    <a:srgbClr val="FF6600"/>
                  </a:solidFill>
                  <a:ea typeface="微软雅黑" pitchFamily="34" charset="-122"/>
                </a:endParaRPr>
              </a:p>
            </p:txBody>
          </p:sp>
        </p:grpSp>
        <p:pic>
          <p:nvPicPr>
            <p:cNvPr id="4" name="Picture 5" descr="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矩形 6"/>
          <p:cNvSpPr/>
          <p:nvPr/>
        </p:nvSpPr>
        <p:spPr>
          <a:xfrm>
            <a:off x="1285852" y="1928802"/>
            <a:ext cx="67151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eaLnBrk="0" hangingPunct="0">
              <a:lnSpc>
                <a:spcPct val="200000"/>
              </a:lnSpc>
            </a:pPr>
            <a:r>
              <a:rPr lang="zh-CN" altLang="en-US" sz="44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校园欺凌就在我们身边</a:t>
            </a:r>
            <a:r>
              <a:rPr lang="zh-CN" altLang="en-US" sz="44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！</a:t>
            </a:r>
            <a:endParaRPr lang="en-US" altLang="zh-CN" sz="4400" dirty="0" smtClean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r>
              <a:rPr lang="zh-CN" altLang="en-US" sz="4400" dirty="0" smtClean="0">
                <a:solidFill>
                  <a:srgbClr val="FF0000"/>
                </a:solidFill>
                <a:latin typeface="+mn-ea"/>
                <a:cs typeface="Calibri" pitchFamily="34" charset="0"/>
                <a:sym typeface="Wingdings" pitchFamily="2" charset="2"/>
              </a:rPr>
              <a:t>危害重大！</a:t>
            </a:r>
            <a:endParaRPr lang="en-US" altLang="zh-CN" sz="4400" dirty="0" smtClean="0">
              <a:solidFill>
                <a:srgbClr val="FF000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endParaRPr lang="en-US" altLang="zh-CN" sz="4400" dirty="0" smtClean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endParaRPr lang="zh-CN" altLang="en-US" sz="4400" dirty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8596" y="285728"/>
            <a:ext cx="3214710" cy="1504966"/>
            <a:chOff x="900113" y="1500188"/>
            <a:chExt cx="2814637" cy="159543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987550" y="1916748"/>
              <a:ext cx="1727200" cy="862965"/>
              <a:chOff x="0" y="1"/>
              <a:chExt cx="2720" cy="1359"/>
            </a:xfrm>
          </p:grpSpPr>
          <p:sp>
            <p:nvSpPr>
              <p:cNvPr id="5" name="AutoShape 3" descr="浅色下对角线"/>
              <p:cNvSpPr>
                <a:spLocks noChangeArrowheads="1"/>
              </p:cNvSpPr>
              <p:nvPr/>
            </p:nvSpPr>
            <p:spPr bwMode="auto">
              <a:xfrm>
                <a:off x="0" y="1"/>
                <a:ext cx="2720" cy="1359"/>
              </a:xfrm>
              <a:prstGeom prst="roundRect">
                <a:avLst>
                  <a:gd name="adj" fmla="val 16667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38100" cap="flat" cmpd="sng">
                <a:solidFill>
                  <a:srgbClr val="0066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zh-CN" altLang="en-US">
                  <a:effectLst>
                    <a:outerShdw blurRad="38100" dist="38100" dir="2700000" algn="tl">
                      <a:srgbClr val="C0C0C0"/>
                    </a:outerShdw>
                  </a:effectLst>
                  <a:ea typeface="宋体" charset="-122"/>
                </a:endParaRPr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568" y="226"/>
                <a:ext cx="1935" cy="9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zh-CN" altLang="en-US" sz="3200" b="1" dirty="0" smtClean="0">
                    <a:solidFill>
                      <a:srgbClr val="FF6600"/>
                    </a:solidFill>
                    <a:ea typeface="微软雅黑" pitchFamily="34" charset="-122"/>
                  </a:rPr>
                  <a:t>议一议</a:t>
                </a:r>
                <a:endParaRPr lang="zh-CN" altLang="en-US" sz="3200" b="1" dirty="0">
                  <a:solidFill>
                    <a:srgbClr val="FF6600"/>
                  </a:solidFill>
                  <a:ea typeface="微软雅黑" pitchFamily="34" charset="-122"/>
                </a:endParaRPr>
              </a:p>
            </p:txBody>
          </p:sp>
        </p:grpSp>
        <p:pic>
          <p:nvPicPr>
            <p:cNvPr id="4" name="Picture 5" descr="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00113" y="1500188"/>
              <a:ext cx="1439862" cy="159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矩形 6"/>
          <p:cNvSpPr/>
          <p:nvPr/>
        </p:nvSpPr>
        <p:spPr>
          <a:xfrm>
            <a:off x="0" y="2000240"/>
            <a:ext cx="916020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4013" eaLnBrk="0" hangingPunct="0">
              <a:lnSpc>
                <a:spcPct val="200000"/>
              </a:lnSpc>
            </a:pPr>
            <a:r>
              <a:rPr lang="en-US" altLang="zh-CN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1.</a:t>
            </a:r>
            <a:r>
              <a:rPr lang="zh-CN" altLang="en-US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请打开小组内</a:t>
            </a:r>
            <a:r>
              <a:rPr lang="zh-CN" altLang="en-US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的资料，</a:t>
            </a:r>
            <a:r>
              <a:rPr lang="zh-CN" altLang="en-US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看一看是什么样的校园欺凌？</a:t>
            </a:r>
            <a:endParaRPr lang="en-US" altLang="zh-CN" sz="2800" dirty="0" smtClean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  <a:p>
            <a:pPr indent="354013" eaLnBrk="0" hangingPunct="0">
              <a:lnSpc>
                <a:spcPct val="200000"/>
              </a:lnSpc>
            </a:pPr>
            <a:r>
              <a:rPr lang="en-US" altLang="zh-CN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2</a:t>
            </a:r>
            <a:r>
              <a:rPr lang="en-US" altLang="zh-CN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.</a:t>
            </a:r>
            <a:r>
              <a:rPr lang="zh-CN" altLang="en-US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请</a:t>
            </a:r>
            <a:r>
              <a:rPr lang="zh-CN" altLang="en-US" sz="2800" dirty="0" smtClean="0">
                <a:solidFill>
                  <a:srgbClr val="0070C0"/>
                </a:solidFill>
                <a:latin typeface="+mn-ea"/>
                <a:cs typeface="Calibri" pitchFamily="34" charset="0"/>
                <a:sym typeface="Wingdings" pitchFamily="2" charset="2"/>
              </a:rPr>
              <a:t>在小组内讨论，遇到这样的情况怎么做呢？</a:t>
            </a:r>
            <a:endParaRPr lang="zh-CN" altLang="en-US" sz="2800" dirty="0">
              <a:solidFill>
                <a:srgbClr val="0070C0"/>
              </a:solidFill>
              <a:latin typeface="+mn-ea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4071942"/>
            <a:ext cx="9144000" cy="1200329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汇报时：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1.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小组内由一名代表先说明是什么样的欺凌事件；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  <a:p>
            <a:pPr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2.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每个小组成员都要发言哦！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071538" y="1571612"/>
            <a:ext cx="68405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lang="en-US" altLang="zh-CN" sz="2400" dirty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  </a:t>
            </a:r>
            <a:r>
              <a:rPr lang="zh-CN" sz="2400" dirty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小杰是班里的“小霸王”，他经常欺负低年级的小同学或是把身边的同学</a:t>
            </a:r>
            <a:r>
              <a:rPr lang="zh-CN" sz="2400" dirty="0" smtClean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打伤</a:t>
            </a:r>
            <a:r>
              <a:rPr lang="zh-CN" altLang="en-US" sz="2400" dirty="0" smtClean="0">
                <a:solidFill>
                  <a:srgbClr val="7030A0"/>
                </a:solidFill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。</a:t>
            </a:r>
            <a:endParaRPr lang="zh-CN" sz="2400" dirty="0">
              <a:solidFill>
                <a:srgbClr val="7030A0"/>
              </a:solidFill>
              <a:latin typeface="Adobe 楷体 Std R" pitchFamily="18" charset="-122"/>
              <a:ea typeface="Adobe 楷体 Std R" pitchFamily="18" charset="-122"/>
              <a:cs typeface="Calibri" pitchFamily="34" charset="0"/>
            </a:endParaRPr>
          </a:p>
        </p:txBody>
      </p:sp>
      <p:pic>
        <p:nvPicPr>
          <p:cNvPr id="3" name="Picture 4" descr="http://www.zkedu.gov.cn/shownews/uploadfiles_3656/201010/201010201708006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591" y="3140968"/>
            <a:ext cx="2754641" cy="2368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14348" y="642919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欺凌事件一</a:t>
            </a:r>
            <a:endParaRPr lang="zh-CN" altLang="en-US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57224" y="1500174"/>
            <a:ext cx="7559675" cy="2862263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306388" algn="ctr" eaLnBrk="0" hangingPunct="0">
              <a:lnSpc>
                <a:spcPct val="150000"/>
              </a:lnSpc>
              <a:defRPr/>
            </a:pPr>
            <a:r>
              <a:rPr lang="zh-CN" sz="2000" b="1" dirty="0"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我被同学欺负了</a:t>
            </a:r>
            <a:endParaRPr lang="zh-CN" sz="2000" dirty="0">
              <a:latin typeface="Adobe 楷体 Std R" pitchFamily="18" charset="-122"/>
              <a:ea typeface="Adobe 楷体 Std R" pitchFamily="18" charset="-122"/>
            </a:endParaRPr>
          </a:p>
          <a:p>
            <a:pPr indent="282575" eaLnBrk="0" hangingPunct="0">
              <a:lnSpc>
                <a:spcPct val="150000"/>
              </a:lnSpc>
              <a:defRPr/>
            </a:pPr>
            <a:r>
              <a:rPr lang="en-US" altLang="zh-CN" sz="2000" dirty="0"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  </a:t>
            </a:r>
            <a:r>
              <a:rPr lang="zh-CN" sz="2000" dirty="0">
                <a:latin typeface="Adobe 楷体 Std R" pitchFamily="18" charset="-122"/>
                <a:ea typeface="Adobe 楷体 Std R" pitchFamily="18" charset="-122"/>
                <a:cs typeface="Calibri" pitchFamily="34" charset="0"/>
              </a:rPr>
              <a:t>最近，东东他们经常欺负我，总是在班上喊我“小白鼠”，有时无缘无故就骂我，还有意将我的书藏起来，使我被老师批评。告诉妈妈吧，她总要我离他们远点，不要惹他们。想告诉老师吧，又怕他们报复我，只能自己忍着。有时，我真想和他们大吵一下，可就是说不出口。我一见到他们就害怕，谁能帮帮我？</a:t>
            </a:r>
            <a:endParaRPr lang="zh-CN" sz="2000" dirty="0">
              <a:latin typeface="Adobe 楷体 Std R" pitchFamily="18" charset="-122"/>
              <a:ea typeface="Adobe 楷体 Std R" pitchFamily="18" charset="-122"/>
            </a:endParaRPr>
          </a:p>
        </p:txBody>
      </p:sp>
      <p:pic>
        <p:nvPicPr>
          <p:cNvPr id="3" name="Picture 2" descr="http://i1.sinaimg.cn/bb/health/2005-08-29/U1129P20T47D74147F776DT200508291054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4283075"/>
            <a:ext cx="1838325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14348" y="642919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欺凌事件二</a:t>
            </a:r>
            <a:endParaRPr lang="zh-CN" altLang="en-US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gbdjyw.cn/UpLoadFiles/anquan/2008-10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00174"/>
            <a:ext cx="4643470" cy="363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14348" y="642919"/>
            <a:ext cx="192882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dobe 楷体 Std R" pitchFamily="18" charset="-122"/>
                <a:ea typeface="Adobe 楷体 Std R" pitchFamily="18" charset="-122"/>
              </a:rPr>
              <a:t>欺凌事件三</a:t>
            </a:r>
            <a:endParaRPr lang="zh-CN" altLang="en-US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dobe 楷体 Std R" pitchFamily="18" charset="-122"/>
              <a:ea typeface="Adobe 楷体 Std R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</TotalTime>
  <Words>757</Words>
  <PresentationFormat>全屏显示(4:3)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聚合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SAMSUNG</dc:creator>
  <cp:lastModifiedBy>SAMSUNG</cp:lastModifiedBy>
  <cp:revision>25</cp:revision>
  <dcterms:created xsi:type="dcterms:W3CDTF">2016-12-26T15:27:06Z</dcterms:created>
  <dcterms:modified xsi:type="dcterms:W3CDTF">2016-12-29T00:12:28Z</dcterms:modified>
</cp:coreProperties>
</file>