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3"/>
  </p:sldMasterIdLst>
  <p:sldIdLst>
    <p:sldId id="318" r:id="rId4"/>
    <p:sldId id="312" r:id="rId5"/>
    <p:sldId id="307" r:id="rId6"/>
    <p:sldId id="317" r:id="rId7"/>
    <p:sldId id="309" r:id="rId8"/>
    <p:sldId id="306" r:id="rId9"/>
    <p:sldId id="313" r:id="rId10"/>
    <p:sldId id="321" r:id="rId11"/>
    <p:sldId id="320" r:id="rId12"/>
    <p:sldId id="319" r:id="rId13"/>
    <p:sldId id="300" r:id="rId14"/>
    <p:sldId id="311" r:id="rId15"/>
    <p:sldId id="314" r:id="rId16"/>
    <p:sldId id="322" r:id="rId17"/>
    <p:sldId id="293" r:id="rId18"/>
    <p:sldId id="316" r:id="rId19"/>
    <p:sldId id="308" r:id="rId20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8AC7"/>
    <a:srgbClr val="F2F2E6"/>
    <a:srgbClr val="8BAB00"/>
    <a:srgbClr val="FDD973"/>
    <a:srgbClr val="FC8000"/>
    <a:srgbClr val="FC805E"/>
    <a:srgbClr val="FB5629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92"/>
      </p:cViewPr>
      <p:guideLst>
        <p:guide orient="horz" pos="2116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60云盘\02-个人资料\！PPT图片及版面资源\05-PPT精选插图\01-生活\qingxinzhuomczwp2.jpg"/>
          <p:cNvPicPr>
            <a:picLocks noChangeAspect="1" noChangeArrowheads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Documents and Settings\t11318\桌面\未标题-1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6421059" y="951033"/>
            <a:ext cx="614221" cy="5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900"/>
            </a:lvl2pPr>
            <a:lvl3pPr marL="914400" indent="0">
              <a:buNone/>
              <a:defRPr sz="1600"/>
            </a:lvl3pPr>
            <a:lvl4pPr marL="1371600" indent="0">
              <a:buNone/>
              <a:defRPr sz="1500"/>
            </a:lvl4pPr>
            <a:lvl5pPr marL="1828800" indent="0">
              <a:buNone/>
              <a:defRPr sz="1500"/>
            </a:lvl5pPr>
            <a:lvl6pPr marL="2286000" indent="0">
              <a:buNone/>
              <a:defRPr sz="1500"/>
            </a:lvl6pPr>
            <a:lvl7pPr marL="2743200" indent="0">
              <a:buNone/>
              <a:defRPr sz="1500"/>
            </a:lvl7pPr>
            <a:lvl8pPr marL="3200400" indent="0">
              <a:buNone/>
              <a:defRPr sz="1500"/>
            </a:lvl8pPr>
            <a:lvl9pPr marL="3657600" indent="0">
              <a:buNone/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9" y="981075"/>
            <a:ext cx="536998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981075"/>
            <a:ext cx="5369984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9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2" y="115889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20" y="115889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/>
          <p:nvPr userDrawn="1"/>
        </p:nvSpPr>
        <p:spPr>
          <a:xfrm>
            <a:off x="338537" y="6330805"/>
            <a:ext cx="982961" cy="33855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  </a:t>
            </a:r>
            <a:fld id="{2EEF1883-7A0E-4F66-9932-E581691AD397}" type="slidenum"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</a:fld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9544249" y="-7200000"/>
            <a:ext cx="2654103" cy="7200000"/>
          </a:xfrm>
          <a:prstGeom prst="rect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8691463" y="-7200000"/>
            <a:ext cx="864096" cy="7200000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8051328" y="2603004"/>
            <a:ext cx="3960440" cy="396044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00" cap="flat" cmpd="sng" algn="ctr">
            <a:solidFill>
              <a:srgbClr val="5AD00A"/>
            </a:solidFill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221144" y="2755528"/>
            <a:ext cx="3600000" cy="360000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8214199" y="2765875"/>
            <a:ext cx="3573304" cy="357330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8148837" y="2700513"/>
            <a:ext cx="3728665" cy="3728665"/>
          </a:xfrm>
          <a:prstGeom prst="ellipse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9" name="TextBox 1"/>
          <p:cNvSpPr txBox="1"/>
          <p:nvPr userDrawn="1"/>
        </p:nvSpPr>
        <p:spPr>
          <a:xfrm>
            <a:off x="8247781" y="3637670"/>
            <a:ext cx="3566359" cy="1854352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500" b="1" dirty="0">
                <a:solidFill>
                  <a:srgbClr val="F2F2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zh-CN" altLang="en-US" sz="5500" b="1" dirty="0" smtClean="0">
                <a:solidFill>
                  <a:srgbClr val="F2F2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en-US" altLang="zh-CN" sz="5500" b="1" dirty="0" smtClean="0">
              <a:solidFill>
                <a:srgbClr val="F2F2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dirty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Contents </a:t>
            </a:r>
            <a:r>
              <a:rPr lang="en-US" altLang="zh-CN" sz="3200" dirty="0" smtClean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Page</a:t>
            </a:r>
            <a:endParaRPr lang="zh-CN" altLang="en-US" sz="3200" dirty="0">
              <a:solidFill>
                <a:srgbClr val="F2F2E6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0" name="TextBox 5"/>
          <p:cNvSpPr txBox="1"/>
          <p:nvPr userDrawn="1"/>
        </p:nvSpPr>
        <p:spPr>
          <a:xfrm>
            <a:off x="896723" y="4787861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典型动画的应用举例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TextBox 6"/>
          <p:cNvSpPr txBox="1"/>
          <p:nvPr userDrawn="1"/>
        </p:nvSpPr>
        <p:spPr>
          <a:xfrm>
            <a:off x="896723" y="2555613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    </a:t>
            </a:r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简单动画的个性设置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0"/>
          <p:cNvSpPr txBox="1"/>
          <p:nvPr userDrawn="1"/>
        </p:nvSpPr>
        <p:spPr>
          <a:xfrm>
            <a:off x="896723" y="3299695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单个对象的组合设计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 userDrawn="1"/>
        </p:nvSpPr>
        <p:spPr>
          <a:xfrm>
            <a:off x="896723" y="4043779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多个对象的组合设计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7 0.91297 " pathEditMode="relative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0.91297 L 0.00034 1.0092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91297 " pathEditMode="relative" ptsTypes="AA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18 0.91297 L 0.00035 1.0092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8193 -0.00023 L 1.99375E-6 7.40741E-7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9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/>
      <p:bldP spid="9" grpId="1"/>
      <p:bldP spid="9" grpId="2"/>
      <p:bldP spid="10" grpId="0"/>
      <p:bldP spid="11" grpId="0"/>
      <p:bldP spid="12" grpId="0"/>
      <p:bldP spid="1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9544249" y="0"/>
            <a:ext cx="2654103" cy="6858000"/>
          </a:xfrm>
          <a:prstGeom prst="rect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8691463" y="0"/>
            <a:ext cx="864096" cy="6858000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338537" y="6330805"/>
            <a:ext cx="982961" cy="33855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  </a:t>
            </a:r>
            <a:fld id="{2EEF1883-7A0E-4F66-9932-E581691AD397}" type="slidenum"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</a:fld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8051328" y="2603004"/>
            <a:ext cx="3960440" cy="396044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00" cap="flat" cmpd="sng" algn="ctr">
            <a:solidFill>
              <a:srgbClr val="5AD00A"/>
            </a:solidFill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148837" y="2700513"/>
            <a:ext cx="3728665" cy="3728665"/>
          </a:xfrm>
          <a:prstGeom prst="ellipse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TextBox 1"/>
          <p:cNvSpPr txBox="1"/>
          <p:nvPr userDrawn="1"/>
        </p:nvSpPr>
        <p:spPr>
          <a:xfrm>
            <a:off x="8247781" y="3637670"/>
            <a:ext cx="3566359" cy="1854352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500" b="1" dirty="0" smtClean="0">
                <a:solidFill>
                  <a:srgbClr val="F2F2E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en-US" altLang="zh-CN" sz="5500" b="1" dirty="0" smtClean="0">
              <a:solidFill>
                <a:srgbClr val="F2F2E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 dirty="0" smtClean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  <a:endParaRPr lang="en-US" altLang="zh-CN" sz="3200" dirty="0" smtClean="0">
              <a:solidFill>
                <a:srgbClr val="F2F2E6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8" name="TextBox 5"/>
          <p:cNvSpPr txBox="1"/>
          <p:nvPr userDrawn="1"/>
        </p:nvSpPr>
        <p:spPr>
          <a:xfrm>
            <a:off x="896723" y="4787861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典型动画的应用举例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TextBox 6"/>
          <p:cNvSpPr txBox="1"/>
          <p:nvPr userDrawn="1"/>
        </p:nvSpPr>
        <p:spPr>
          <a:xfrm>
            <a:off x="896723" y="2555613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    </a:t>
            </a:r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简单动画的个性设置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0"/>
          <p:cNvSpPr txBox="1"/>
          <p:nvPr userDrawn="1"/>
        </p:nvSpPr>
        <p:spPr>
          <a:xfrm>
            <a:off x="896723" y="3299695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单个对象的组合设计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 userDrawn="1"/>
        </p:nvSpPr>
        <p:spPr>
          <a:xfrm>
            <a:off x="896723" y="4043779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400" dirty="0" smtClean="0">
                <a:solidFill>
                  <a:srgbClr val="CD1F0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多个对象的组合设计</a:t>
            </a:r>
            <a:endParaRPr lang="zh-CN" altLang="en-US" sz="2400" dirty="0">
              <a:solidFill>
                <a:srgbClr val="7F7F7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4" y="6197242"/>
            <a:ext cx="5113863" cy="400111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形状补间动画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4" y="6197242"/>
            <a:ext cx="5113863" cy="400111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单个对象的组合设计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4" y="6197242"/>
            <a:ext cx="5113863" cy="400111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形状补间动画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4" y="6197242"/>
            <a:ext cx="5113863" cy="400111"/>
          </a:xfrm>
          <a:prstGeom prst="rect">
            <a:avLst/>
          </a:prstGeom>
          <a:noFill/>
        </p:spPr>
        <p:txBody>
          <a:bodyPr wrap="square" lIns="91438" tIns="45719" rIns="91438" bIns="45719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  典型动画的应用举例</a:t>
            </a:r>
            <a:endParaRPr lang="zh-CN" altLang="en-US" sz="20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60云盘\02-个人资料\！PPT图片及版面资源\05-PPT精选插图\01-生活\qingxinzhuomczwp2.jpg"/>
          <p:cNvPicPr>
            <a:picLocks noChangeAspect="1" noChangeArrowheads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3"/>
          <p:cNvSpPr txBox="1"/>
          <p:nvPr userDrawn="1"/>
        </p:nvSpPr>
        <p:spPr>
          <a:xfrm>
            <a:off x="1387049" y="1477338"/>
            <a:ext cx="2965497" cy="1200329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>
              <a:defRPr/>
            </a:pPr>
            <a:r>
              <a:rPr lang="zh-CN" altLang="en-US" sz="7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zh-CN" altLang="en-US" sz="7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" descr="C:\Documents and Settings\t11318\桌面\未标题-1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75799" y="909325"/>
            <a:ext cx="615749" cy="57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0134" name="Picture 6" descr="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image" Target="../media/image7.jpeg"/><Relationship Id="rId11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8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093296"/>
            <a:ext cx="12193200" cy="584704"/>
          </a:xfrm>
          <a:prstGeom prst="rect">
            <a:avLst/>
          </a:prstGeom>
          <a:solidFill>
            <a:srgbClr val="3937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678000"/>
            <a:ext cx="12193200" cy="180000"/>
          </a:xfrm>
          <a:prstGeom prst="rect">
            <a:avLst/>
          </a:prstGeom>
          <a:solidFill>
            <a:srgbClr val="88E7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/>
          </a:p>
        </p:txBody>
      </p:sp>
      <p:pic>
        <p:nvPicPr>
          <p:cNvPr id="17" name="27 Imagen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0419657" y="6255546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9555559" y="6047581"/>
            <a:ext cx="762000" cy="71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11434763" y="6046790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5"/>
          <p:cNvSpPr txBox="1"/>
          <p:nvPr userDrawn="1"/>
        </p:nvSpPr>
        <p:spPr>
          <a:xfrm>
            <a:off x="10328913" y="6216301"/>
            <a:ext cx="541387" cy="33855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fld id="{2EEF1883-7A0E-4F66-9932-E581691AD397}" type="slidenum">
              <a:rPr lang="zh-CN" altLang="en-US" sz="1200" b="1" smtClean="0">
                <a:solidFill>
                  <a:srgbClr val="5AD00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fld>
            <a:r>
              <a:rPr lang="zh-CN" altLang="en-US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1" name="组合 20"/>
          <p:cNvGrpSpPr/>
          <p:nvPr userDrawn="1"/>
        </p:nvGrpSpPr>
        <p:grpSpPr>
          <a:xfrm>
            <a:off x="10131623" y="6299151"/>
            <a:ext cx="216000" cy="216000"/>
            <a:chOff x="11226607" y="6533712"/>
            <a:chExt cx="216000" cy="216000"/>
          </a:xfrm>
        </p:grpSpPr>
        <p:sp>
          <p:nvSpPr>
            <p:cNvPr id="22" name="椭圆 21"/>
            <p:cNvSpPr/>
            <p:nvPr userDrawn="1"/>
          </p:nvSpPr>
          <p:spPr>
            <a:xfrm>
              <a:off x="11226607" y="6533712"/>
              <a:ext cx="216000" cy="216000"/>
            </a:xfrm>
            <a:prstGeom prst="ellipse">
              <a:avLst/>
            </a:prstGeom>
            <a:solidFill>
              <a:srgbClr val="88E70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3" name="燕尾形 22">
              <a:hlinkClick r:id="" action="ppaction://hlinkshowjump?jump=previousslide"/>
            </p:cNvPr>
            <p:cNvSpPr/>
            <p:nvPr userDrawn="1"/>
          </p:nvSpPr>
          <p:spPr>
            <a:xfrm flipH="1">
              <a:off x="11291407" y="6587712"/>
              <a:ext cx="86400" cy="108000"/>
            </a:xfrm>
            <a:prstGeom prst="chevron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11409576" y="6299151"/>
            <a:ext cx="216000" cy="216000"/>
            <a:chOff x="11142748" y="6381312"/>
            <a:chExt cx="216000" cy="216000"/>
          </a:xfrm>
        </p:grpSpPr>
        <p:sp>
          <p:nvSpPr>
            <p:cNvPr id="25" name="椭圆 24"/>
            <p:cNvSpPr/>
            <p:nvPr userDrawn="1"/>
          </p:nvSpPr>
          <p:spPr>
            <a:xfrm>
              <a:off x="11142748" y="6381312"/>
              <a:ext cx="216000" cy="216000"/>
            </a:xfrm>
            <a:prstGeom prst="ellipse">
              <a:avLst/>
            </a:prstGeom>
            <a:solidFill>
              <a:srgbClr val="88E70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6" name="燕尾形 25">
              <a:hlinkClick r:id="" action="ppaction://hlinkshowjump?jump=nextslide"/>
            </p:cNvPr>
            <p:cNvSpPr/>
            <p:nvPr userDrawn="1"/>
          </p:nvSpPr>
          <p:spPr>
            <a:xfrm>
              <a:off x="11207548" y="6435312"/>
              <a:ext cx="86400" cy="108000"/>
            </a:xfrm>
            <a:prstGeom prst="chevron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pic>
        <p:nvPicPr>
          <p:cNvPr id="27" name="28 Imagen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1006461" y="6255546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36 CuadroTexto"/>
          <p:cNvSpPr txBox="1"/>
          <p:nvPr userDrawn="1"/>
        </p:nvSpPr>
        <p:spPr>
          <a:xfrm>
            <a:off x="10719693" y="6268246"/>
            <a:ext cx="315913" cy="277813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s-HN" sz="1200" b="1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</a:rPr>
              <a:t>of</a:t>
            </a:r>
            <a:endParaRPr kumimoji="0" lang="es-ES" sz="1200" b="1" i="1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9" name="38 CuadroTexto"/>
          <p:cNvSpPr txBox="1"/>
          <p:nvPr userDrawn="1"/>
        </p:nvSpPr>
        <p:spPr>
          <a:xfrm>
            <a:off x="11010940" y="6268246"/>
            <a:ext cx="354580" cy="276997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algn="ctr">
              <a:defRPr/>
            </a:pPr>
            <a:r>
              <a:rPr lang="es-HN" sz="1200" b="1" dirty="0" smtClean="0">
                <a:solidFill>
                  <a:prstClr val="white">
                    <a:lumMod val="50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</a:t>
            </a:r>
            <a:endParaRPr lang="es-ES" sz="1200" b="1" dirty="0">
              <a:solidFill>
                <a:prstClr val="white">
                  <a:lumMod val="50000"/>
                </a:prst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9106" name="Picture 2" descr="2-2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9" y="115890"/>
            <a:ext cx="10943167" cy="6492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38" tIns="45719" rIns="91438" bIns="45719" numCol="1" anchor="ctr" anchorCtr="0" compatLnSpc="1"/>
          <a:lstStyle/>
          <a:p>
            <a:pPr lvl="0"/>
            <a:r>
              <a:rPr lang="zh-CN" altLang="en-US" smtClean="0"/>
              <a:t>标题文本样式：微软雅黑</a:t>
            </a:r>
            <a:r>
              <a:rPr lang="en-US" altLang="zh-CN" smtClean="0"/>
              <a:t>/28</a:t>
            </a:r>
            <a:r>
              <a:rPr lang="zh-CN" altLang="en-US" smtClean="0"/>
              <a:t>号  </a:t>
            </a:r>
            <a:r>
              <a:rPr lang="en-US" altLang="zh-CN" smtClean="0"/>
              <a:t>Arial/28pt</a:t>
            </a:r>
            <a:endParaRPr lang="en-US" altLang="zh-CN" smtClean="0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9" y="981075"/>
            <a:ext cx="10943167" cy="53736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38" tIns="45719" rIns="91438" bIns="45719" numCol="1" anchor="t" anchorCtr="0" compatLnSpc="1"/>
          <a:lstStyle/>
          <a:p>
            <a:pPr lvl="0"/>
            <a:r>
              <a:rPr lang="zh-CN" altLang="en-US" smtClean="0"/>
              <a:t>第一级内容文本样式：微软雅黑</a:t>
            </a:r>
            <a:r>
              <a:rPr lang="en-US" altLang="zh-CN" smtClean="0"/>
              <a:t>/20</a:t>
            </a:r>
            <a:r>
              <a:rPr lang="zh-CN" altLang="en-US" smtClean="0"/>
              <a:t>号  </a:t>
            </a:r>
            <a:r>
              <a:rPr lang="en-US" altLang="zh-CN" smtClean="0"/>
              <a:t>Arial/20pt</a:t>
            </a:r>
            <a:endParaRPr lang="en-US" altLang="zh-CN" smtClean="0"/>
          </a:p>
          <a:p>
            <a:pPr lvl="1"/>
            <a:r>
              <a:rPr lang="zh-CN" altLang="en-US" smtClean="0"/>
              <a:t>第二级内容文本样式：微软雅黑</a:t>
            </a:r>
            <a:r>
              <a:rPr lang="en-US" altLang="zh-CN" smtClean="0"/>
              <a:t>/18</a:t>
            </a:r>
            <a:r>
              <a:rPr lang="zh-CN" altLang="en-US" smtClean="0"/>
              <a:t>号  </a:t>
            </a:r>
            <a:r>
              <a:rPr lang="en-US" altLang="zh-CN" smtClean="0"/>
              <a:t>Arial/18pt</a:t>
            </a:r>
            <a:endParaRPr lang="en-US" altLang="zh-CN" smtClean="0"/>
          </a:p>
          <a:p>
            <a:pPr lvl="2"/>
            <a:r>
              <a:rPr lang="zh-CN" altLang="en-US" smtClean="0"/>
              <a:t>第三级内容文本样式：微软雅黑</a:t>
            </a:r>
            <a:r>
              <a:rPr lang="en-US" altLang="zh-CN" smtClean="0"/>
              <a:t>/16</a:t>
            </a:r>
            <a:r>
              <a:rPr lang="zh-CN" altLang="en-US" smtClean="0"/>
              <a:t>号  </a:t>
            </a:r>
            <a:r>
              <a:rPr lang="en-US" altLang="zh-CN" smtClean="0"/>
              <a:t>Arial/16pt</a:t>
            </a:r>
            <a:endParaRPr lang="en-US" altLang="zh-CN" smtClean="0"/>
          </a:p>
          <a:p>
            <a:pPr lvl="3"/>
            <a:r>
              <a:rPr lang="zh-CN" altLang="en-US" smtClean="0"/>
              <a:t>第四级内容文本样式：微软雅黑</a:t>
            </a:r>
            <a:r>
              <a:rPr lang="en-US" altLang="zh-CN" smtClean="0"/>
              <a:t>/14</a:t>
            </a:r>
            <a:r>
              <a:rPr lang="zh-CN" altLang="en-US" smtClean="0"/>
              <a:t>号  </a:t>
            </a:r>
            <a:r>
              <a:rPr lang="en-US" altLang="zh-CN" smtClean="0"/>
              <a:t>Arial/14pt</a:t>
            </a:r>
            <a:endParaRPr lang="en-US" altLang="zh-CN" smtClean="0"/>
          </a:p>
          <a:p>
            <a:pPr lvl="4"/>
            <a:r>
              <a:rPr lang="zh-CN" altLang="en-US" smtClean="0"/>
              <a:t>第五级内容文本样式：微软雅黑</a:t>
            </a:r>
            <a:r>
              <a:rPr lang="en-US" altLang="zh-CN" smtClean="0"/>
              <a:t>/12</a:t>
            </a:r>
            <a:r>
              <a:rPr lang="zh-CN" altLang="en-US" smtClean="0"/>
              <a:t>号  </a:t>
            </a:r>
            <a:r>
              <a:rPr lang="en-US" altLang="zh-CN" smtClean="0"/>
              <a:t>Arial/12pt</a:t>
            </a:r>
            <a:endParaRPr lang="en-US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18097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1020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95350" indent="-17462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255395" indent="-180975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0764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5336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9908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448050" indent="-184150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wmf"/><Relationship Id="rId1" Type="http://schemas.openxmlformats.org/officeDocument/2006/relationships/control" Target="../activeX/activeX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openxmlformats.org/officeDocument/2006/relationships/image" Target="../media/image19.png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4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" name="" r:id="rId1" imgW="8515350" imgH="4441825"/>
        </mc:Choice>
        <mc:Fallback>
          <p:control name="" r:id="rId1" imgW="8515350" imgH="4441825">
            <p:pic>
              <p:nvPicPr>
                <p:cNvPr id="0" name="Host Control  1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829435" y="815975"/>
                  <a:ext cx="8515350" cy="4441825"/>
                </a:xfrm>
                <a:prstGeom prst="rect">
                  <a:avLst/>
                </a:prstGeom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326" y="242783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20244" y="1763698"/>
            <a:ext cx="10081260" cy="113505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初显身手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练习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中打开给定的动画文件，完成形状补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间，使其能正常播放。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63763" y="1787480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25273" y="51158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23"/>
          <p:cNvSpPr txBox="1"/>
          <p:nvPr/>
        </p:nvSpPr>
        <p:spPr>
          <a:xfrm>
            <a:off x="802170" y="372314"/>
            <a:ext cx="5051839" cy="5979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</a:t>
            </a:r>
            <a:r>
              <a:rPr lang="zh-CN" altLang="en-US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zh-CN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补间动画主要步骤</a:t>
            </a:r>
            <a:endParaRPr lang="zh-CN" altLang="en-US" sz="2800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74465" y="1241635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2" name="打字机"/>
          <p:cNvSpPr txBox="1"/>
          <p:nvPr/>
        </p:nvSpPr>
        <p:spPr>
          <a:xfrm>
            <a:off x="2187850" y="1236029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建立开始关键帧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18761" y="1777050"/>
            <a:ext cx="7183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选定开始帧，插入关键帧，在帧场景中编辑对象，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074465" y="2773551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0" name="打字机"/>
          <p:cNvSpPr txBox="1"/>
          <p:nvPr/>
        </p:nvSpPr>
        <p:spPr>
          <a:xfrm>
            <a:off x="2187850" y="2767945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建立结束关键帧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074465" y="4222341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2" name="打字机"/>
          <p:cNvSpPr txBox="1"/>
          <p:nvPr/>
        </p:nvSpPr>
        <p:spPr>
          <a:xfrm>
            <a:off x="2187850" y="4216736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创建补间动画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518761" y="3280103"/>
            <a:ext cx="82284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选定结束帧，插入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空白关键帧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，在帧场景中编辑对象，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518761" y="4823895"/>
            <a:ext cx="8679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选定开始关键帧，将帧属性面板的“补间”选择为“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“，自动生成形状补间。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4025" y="2232364"/>
            <a:ext cx="4493539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并将其转换为</a:t>
            </a:r>
            <a:r>
              <a:rPr lang="zh-CN" altLang="en-US" sz="2400" b="1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12051" y="3702889"/>
            <a:ext cx="4493539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并将其转换为</a:t>
            </a:r>
            <a:r>
              <a:rPr lang="zh-CN" altLang="en-US" sz="2400" b="1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7290" y="291875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6502" y="1353140"/>
            <a:ext cx="10967720" cy="1287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7970">
              <a:lnSpc>
                <a:spcPts val="5000"/>
              </a:lnSpc>
            </a:pPr>
            <a:r>
              <a:rPr lang="en-US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en-US" altLang="zh-CN" sz="24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任务：</a:t>
            </a:r>
            <a:r>
              <a:rPr lang="zh-CN" altLang="en-US" sz="2400" b="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在“渐入佳境”文件夹中选择合适的素材，并添加相应的文字，制作成语或者歇后语的形状补间动画</a:t>
            </a:r>
            <a:r>
              <a:rPr lang="zh-CN" altLang="en-US" sz="2400" b="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02525" y="1573477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25273" y="861469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23"/>
          <p:cNvSpPr txBox="1"/>
          <p:nvPr/>
        </p:nvSpPr>
        <p:spPr>
          <a:xfrm>
            <a:off x="802170" y="722199"/>
            <a:ext cx="5051839" cy="65248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制作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补间动画主要步骤</a:t>
            </a:r>
            <a:endParaRPr lang="zh-CN" altLang="en-US" sz="2800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74465" y="1591520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2" name="打字机"/>
          <p:cNvSpPr txBox="1"/>
          <p:nvPr/>
        </p:nvSpPr>
        <p:spPr>
          <a:xfrm>
            <a:off x="2187850" y="1585914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建立开始关键帧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18761" y="2126935"/>
            <a:ext cx="7183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选定开始帧，插入关键帧，在帧场景中编辑对象，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074465" y="3123436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0" name="打字机"/>
          <p:cNvSpPr txBox="1"/>
          <p:nvPr/>
        </p:nvSpPr>
        <p:spPr>
          <a:xfrm>
            <a:off x="2187850" y="3117830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建立结束关键帧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074465" y="4572226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2" name="打字机"/>
          <p:cNvSpPr txBox="1"/>
          <p:nvPr/>
        </p:nvSpPr>
        <p:spPr>
          <a:xfrm>
            <a:off x="2187850" y="4566621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创建补间动画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518761" y="3629988"/>
            <a:ext cx="82284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选定结束帧，插入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空白关键帧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，在帧场景中编辑对象，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518761" y="5173780"/>
            <a:ext cx="8679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选定开始关键帧，将帧属性面板的“补间”选择为“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“，自动生成形状补间。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4025" y="2582249"/>
            <a:ext cx="4493539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并将其转换为</a:t>
            </a:r>
            <a:r>
              <a:rPr lang="zh-CN" altLang="en-US" sz="2400" b="1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12051" y="4052774"/>
            <a:ext cx="4493539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并将其转换为</a:t>
            </a:r>
            <a:r>
              <a:rPr lang="zh-CN" altLang="en-US" sz="2400" b="1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矢量图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76" y="16403"/>
            <a:ext cx="3229610" cy="70548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【分享收获】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3" grpId="0"/>
      <p:bldP spid="34" grpId="0"/>
      <p:bldP spid="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7290" y="291875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【分享收获】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7733" y="1434658"/>
            <a:ext cx="853211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38" tIns="45719" rIns="91438" bIns="45719">
            <a:spAutoFit/>
          </a:bodyPr>
          <a:lstStyle/>
          <a:p>
            <a:r>
              <a:rPr lang="zh-CN" altLang="zh-CN" sz="2400" b="1" dirty="0">
                <a:latin typeface="+mn-ea"/>
              </a:rPr>
              <a:t>形状补间动画中，关键帧场景中的对象必须是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形状（矢量图）</a:t>
            </a:r>
            <a:r>
              <a:rPr lang="zh-CN" altLang="zh-CN" sz="2400" b="1" dirty="0"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2905" y="2195712"/>
            <a:ext cx="3330371" cy="2004487"/>
            <a:chOff x="841001" y="1510022"/>
            <a:chExt cx="3330371" cy="2004487"/>
          </a:xfrm>
        </p:grpSpPr>
        <p:sp>
          <p:nvSpPr>
            <p:cNvPr id="7" name="任意多边形 6"/>
            <p:cNvSpPr/>
            <p:nvPr/>
          </p:nvSpPr>
          <p:spPr>
            <a:xfrm>
              <a:off x="841003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41001" y="1510022"/>
              <a:ext cx="3330370" cy="652486"/>
              <a:chOff x="841001" y="1510022"/>
              <a:chExt cx="3330370" cy="65248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TextBox 6"/>
              <p:cNvSpPr txBox="1"/>
              <p:nvPr/>
            </p:nvSpPr>
            <p:spPr>
              <a:xfrm>
                <a:off x="841001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元件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TextBox 6"/>
            <p:cNvSpPr txBox="1"/>
            <p:nvPr/>
          </p:nvSpPr>
          <p:spPr>
            <a:xfrm>
              <a:off x="913010" y="2381203"/>
              <a:ext cx="3186352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    离</a:t>
              </a:r>
              <a:endParaRPr lang="zh-CN" altLang="en-US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59720" y="2195712"/>
            <a:ext cx="3330371" cy="2004487"/>
            <a:chOff x="8167816" y="1510022"/>
            <a:chExt cx="3330370" cy="2004487"/>
          </a:xfrm>
        </p:grpSpPr>
        <p:sp>
          <p:nvSpPr>
            <p:cNvPr id="19" name="任意多边形 18"/>
            <p:cNvSpPr/>
            <p:nvPr/>
          </p:nvSpPr>
          <p:spPr>
            <a:xfrm>
              <a:off x="8167817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3200" kern="0" dirty="0">
                <a:solidFill>
                  <a:srgbClr val="FFFFFF"/>
                </a:solidFill>
                <a:latin typeface="Segoe UI" panose="020B0502040204020203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8167816" y="1510022"/>
              <a:ext cx="3330370" cy="652486"/>
              <a:chOff x="841001" y="1510022"/>
              <a:chExt cx="3330370" cy="652486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3" name="TextBox 6"/>
              <p:cNvSpPr txBox="1"/>
              <p:nvPr/>
            </p:nvSpPr>
            <p:spPr>
              <a:xfrm>
                <a:off x="841001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位图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TextBox 6"/>
            <p:cNvSpPr txBox="1"/>
            <p:nvPr/>
          </p:nvSpPr>
          <p:spPr>
            <a:xfrm>
              <a:off x="8239827" y="2424067"/>
              <a:ext cx="3186351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转换位图为矢量图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82023" y="2198844"/>
            <a:ext cx="3358947" cy="2004487"/>
            <a:chOff x="4475834" y="1510022"/>
            <a:chExt cx="3358946" cy="2004487"/>
          </a:xfrm>
        </p:grpSpPr>
        <p:sp>
          <p:nvSpPr>
            <p:cNvPr id="25" name="任意多边形 24"/>
            <p:cNvSpPr/>
            <p:nvPr/>
          </p:nvSpPr>
          <p:spPr>
            <a:xfrm>
              <a:off x="4504410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3200" kern="0" dirty="0">
                <a:solidFill>
                  <a:srgbClr val="FFFFFF"/>
                </a:solidFill>
                <a:latin typeface="Segoe UI" panose="020B0502040204020203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475834" y="1510022"/>
              <a:ext cx="3358946" cy="652486"/>
              <a:chOff x="812425" y="1510022"/>
              <a:chExt cx="3358946" cy="652486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TextBox 6"/>
              <p:cNvSpPr txBox="1"/>
              <p:nvPr/>
            </p:nvSpPr>
            <p:spPr>
              <a:xfrm>
                <a:off x="812425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7" name="TextBox 6"/>
            <p:cNvSpPr txBox="1"/>
            <p:nvPr/>
          </p:nvSpPr>
          <p:spPr>
            <a:xfrm>
              <a:off x="4576419" y="2238708"/>
              <a:ext cx="3186351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25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单个文字：分离１次</a:t>
              </a:r>
              <a:endParaRPr lang="en-US" altLang="zh-CN" sz="2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25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多个文字：分离２次</a:t>
              </a:r>
              <a:endPara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111273" y="4716222"/>
            <a:ext cx="55011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/>
              <a:t>“分离”</a:t>
            </a:r>
            <a:r>
              <a:rPr lang="zh-CN" altLang="en-US" sz="4000" b="1" dirty="0"/>
              <a:t>快捷键</a:t>
            </a:r>
            <a:r>
              <a:rPr lang="en-US" altLang="zh-CN" sz="4000" b="1" dirty="0" smtClean="0"/>
              <a:t>:CTRL+B</a:t>
            </a:r>
            <a:endParaRPr lang="zh-CN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warp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90452" y="958208"/>
            <a:ext cx="5109091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形状补间动画与动画补间动画的区别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1084" y="1025768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714347" y="1660228"/>
          <a:ext cx="11101416" cy="30403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8541"/>
                <a:gridCol w="2823368"/>
                <a:gridCol w="2383591"/>
                <a:gridCol w="4105916"/>
              </a:tblGrid>
              <a:tr h="5399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动画类型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在时间轴上的表现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关键帧对象类型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solidFill>
                            <a:srgbClr val="FFFF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实现动画效果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59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动画补间</a:t>
                      </a:r>
                      <a:endParaRPr lang="zh-CN" sz="2000" b="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形状补间</a:t>
                      </a:r>
                      <a:endParaRPr lang="zh-CN" sz="2000" b="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958427" y="2343484"/>
            <a:ext cx="3400136" cy="1086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关键帧场景中对象的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位置、角度、大小、透明度等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属性的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变化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Box 54"/>
          <p:cNvSpPr txBox="1">
            <a:spLocks noChangeArrowheads="1"/>
          </p:cNvSpPr>
          <p:nvPr/>
        </p:nvSpPr>
        <p:spPr bwMode="auto">
          <a:xfrm>
            <a:off x="7965730" y="3597173"/>
            <a:ext cx="3292820" cy="1086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关键帧场景中对象的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、颜色、位置、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大小等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属性的变化</a:t>
            </a:r>
            <a:endParaRPr lang="zh-CN" altLang="en-US" dirty="0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5324938" y="2545703"/>
            <a:ext cx="2297880" cy="8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元件和</a:t>
            </a:r>
            <a:endParaRPr lang="en-US" altLang="zh-CN" sz="2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非矢量图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51"/>
          <p:cNvSpPr txBox="1">
            <a:spLocks noChangeArrowheads="1"/>
          </p:cNvSpPr>
          <p:nvPr/>
        </p:nvSpPr>
        <p:spPr bwMode="auto">
          <a:xfrm>
            <a:off x="5523606" y="3962077"/>
            <a:ext cx="20148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形状（矢量图）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49"/>
          <p:cNvSpPr txBox="1">
            <a:spLocks noChangeArrowheads="1"/>
          </p:cNvSpPr>
          <p:nvPr/>
        </p:nvSpPr>
        <p:spPr bwMode="auto">
          <a:xfrm>
            <a:off x="2739654" y="2745939"/>
            <a:ext cx="2406795" cy="400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淡紫色背景和箭头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50"/>
          <p:cNvSpPr txBox="1">
            <a:spLocks noChangeArrowheads="1"/>
          </p:cNvSpPr>
          <p:nvPr/>
        </p:nvSpPr>
        <p:spPr bwMode="auto">
          <a:xfrm>
            <a:off x="2828903" y="3998519"/>
            <a:ext cx="2228295" cy="400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淡绿色背景和箭头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376" y="16403"/>
            <a:ext cx="3229610" cy="70548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【分享收获】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2059520" y="-232708"/>
            <a:ext cx="385947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412708" y="1747076"/>
            <a:ext cx="385947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1488470" y="3952917"/>
            <a:ext cx="385947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3188541" y="2140492"/>
            <a:ext cx="459113" cy="46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1120576" y="3304855"/>
            <a:ext cx="385947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1474029" y="804524"/>
            <a:ext cx="459113" cy="46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Documents and Settings\t11318\桌面\新建文件夹\green_leaf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-1488470" y="2161847"/>
            <a:ext cx="385947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844725">
            <a:off x="659053" y="-1012500"/>
            <a:ext cx="504000" cy="2976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44725">
            <a:off x="-2715831" y="-954803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844725">
            <a:off x="-2961196" y="1213287"/>
            <a:ext cx="468000" cy="2763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44725">
            <a:off x="-3074667" y="3467644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44725">
            <a:off x="-2757811" y="501917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844725">
            <a:off x="-568744" y="688271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212356" y="6075351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328667" y="4393459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40754" y="-925575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175473">
            <a:off x="-791560" y="3146392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1212591" y="2789228"/>
            <a:ext cx="504000" cy="24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571184" y="277985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029618" y="1995160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6847" y="-711260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844725">
            <a:off x="-781107" y="777310"/>
            <a:ext cx="504000" cy="2976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737628" y="4712018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10800000">
            <a:off x="1094671" y="-531439"/>
            <a:ext cx="468000" cy="49175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10800000">
            <a:off x="-885553" y="4800855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1170307" y="3501009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1522523" y="4897347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10800000">
            <a:off x="-1906031" y="-442966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1636031" y="3935556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135027" y="-1378501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-1522523" y="1076376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-1332307" y="3029891"/>
            <a:ext cx="288000" cy="3689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20624869">
            <a:off x="-4244356" y="-373570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20624869">
            <a:off x="-1135312" y="-86726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20624869">
            <a:off x="-2275387" y="2840609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 rot="20624869">
            <a:off x="-2544367" y="4225626"/>
            <a:ext cx="396000" cy="4161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 rot="20624869">
            <a:off x="-3028675" y="1608175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192806">
            <a:off x="-4520211" y="1131668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8192806">
            <a:off x="-661423" y="2759154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192806">
            <a:off x="-3911967" y="3496604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8192806">
            <a:off x="-792709" y="1589012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8192806">
            <a:off x="-1801127" y="2708246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8192806">
            <a:off x="649313" y="-402228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192806">
            <a:off x="-1681518" y="5393679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8192806">
            <a:off x="-520668" y="-309688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8192806">
            <a:off x="-543709" y="1255020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-1349948" y="4702784"/>
            <a:ext cx="569507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 rot="20624869">
            <a:off x="-555600" y="3898138"/>
            <a:ext cx="396000" cy="4161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19" descr="C:\Documents and Settings\t11318\桌面\新建文件夹\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8192806">
            <a:off x="-950547" y="3810768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8" descr="C:\Documents and Settings\t11318\桌面\新建文件夹\未标题-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844725">
            <a:off x="-262692" y="-464237"/>
            <a:ext cx="504000" cy="2976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C 0.04028 -0.0037 0.08056 -0.0074 0.10834 -0.01967 C 0.13611 -0.03171 0.14202 -0.06828 0.16667 -0.07245 C 0.19132 -0.07662 0.22778 -0.04838 0.25608 -0.04444 C 0.28473 -0.04074 0.28091 -0.0956 0.3375 -0.05 C 0.3941 -0.00463 0.51146 0.19005 0.59584 0.22755 C 0.68021 0.26505 0.75348 0.11505 0.84375 0.17477 C 0.93403 0.23449 1.02483 0.51783 1.13733 0.58588 C 1.24983 0.65394 1.49132 0.63033 1.51875 0.58311 " pathEditMode="relative" ptsTypes="aaaaaaa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14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1.38889E-6 2.96296E-6 C 0.06545 -0.01944 0.13091 -0.03889 0.18542 -0.02222 C 0.23993 -0.00555 0.24792 0.00787 0.32709 0.1 C 0.40625 0.19213 0.54028 0.43333 0.66042 0.53056 C 0.78056 0.62778 0.97223 0.66065 1.04792 0.68333 " pathEditMode="relative" ptsTypes="aaaaA">
                                      <p:cBhvr>
                                        <p:cTn id="20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22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9" presetClass="entr" presetSubtype="1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66667E-6 -5.92593E-6 C -0.01545 0.04212 -0.0309 0.08425 0.08125 0.1111 C 0.19323 0.13795 0.47327 0.09536 0.67292 0.1611 C 0.87257 0.22684 1.1566 0.44536 1.279 0.50555 " pathEditMode="relative" ptsTypes="aaaA">
                                      <p:cBhvr>
                                        <p:cTn id="28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21600000">
                                      <p:cBhvr>
                                        <p:cTn id="30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9" presetClass="entr" presetSubtype="1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00403 -4.81481E-6 C -0.01341 0.03774 -0.03085 0.0757 0.09565 0.1 C 0.22202 0.12408 0.53748 0.08588 0.76249 0.14491 C 0.98763 0.20417 1.30804 0.40093 1.44599 0.45533 " pathEditMode="relative" rAng="0" ptsTypes="AAAA">
                                      <p:cBhvr>
                                        <p:cTn id="36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486" y="2275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8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9" presetClass="entr" presetSubtype="1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4.07407E-6 C 0.01267 0.08611 0.02552 0.17222 0.0625 0.19583 C 0.09948 0.21944 0.1599 0.12222 0.22188 0.14166 C 0.28385 0.16111 0.31076 0.28055 0.43438 0.3125 C 0.55781 0.34444 0.83698 0.25694 0.9625 0.33333 C 1.08802 0.40972 1.12083 0.70902 1.1875 0.77083 " pathEditMode="relative" ptsTypes="aaaaaA">
                                      <p:cBhvr>
                                        <p:cTn id="44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46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92608E-7 1.11111E-6 C 0.0285 -0.0669 0.057 -0.1338 0.11452 -0.05556 C 0.17205 0.02268 0.27017 0.34907 0.34565 0.46944 C 0.42139 0.58981 0.46005 0.64722 0.56871 0.66667 C 0.67738 0.68611 0.87311 0.56713 0.99779 0.58611 C 1.12259 0.60486 1.25573 0.7625 1.3165 0.78055 " pathEditMode="relative" rAng="0" ptsTypes="AAAAAA">
                                      <p:cBhvr>
                                        <p:cTn id="52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25" y="344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54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9" presetClass="entr" presetSubtype="1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33333E-7 8.51852E-6 C 0.08108 -0.02754 0.16215 -0.05509 0.24167 -0.04444 C 0.32101 -0.03379 0.38368 0.04862 0.47708 0.06389 C 0.57049 0.07917 0.70938 0.03704 0.80208 0.04723 C 0.89479 0.05741 0.96771 0.11297 1.03333 0.12501 C 1.09896 0.13704 1.15417 0.12501 1.19583 0.11945 C 1.2375 0.11389 1.26111 0.08889 1.28333 0.09167 " pathEditMode="relative" ptsTypes="aaaaaaA">
                                      <p:cBhvr>
                                        <p:cTn id="60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Rot by="21600000">
                                      <p:cBhvr>
                                        <p:cTn id="62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9" presetClass="entr" presetSubtype="1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6.76731E-7 -4.07407E-6 C 0.03175 0.14144 0.06351 0.28287 0.14172 0.36945 C 0.21981 0.45602 0.37819 0.41621 0.46877 0.51945 C 0.55934 0.62269 0.59826 0.86204 0.68545 0.98889 C 0.77251 1.11574 0.90213 1.22315 0.99167 1.28056 C 1.08121 1.33797 1.17504 1.29954 1.22293 1.33334 C 1.27082 1.36713 1.28436 1.46112 1.27915 1.48334 " pathEditMode="relative" rAng="0" ptsTypes="AAAAAAA">
                                      <p:cBhvr>
                                        <p:cTn id="68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3" y="7416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Rot by="21600000">
                                      <p:cBhvr>
                                        <p:cTn id="70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9" presetClass="entr" presetSubtype="1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2.77778E-7 -2.22222E-6 C 0.03177 0.14143 0.06355 0.28287 0.14167 0.36944 C 0.2198 0.45602 0.37813 0.4162 0.46875 0.51944 C 0.55938 0.62268 0.59827 0.86203 0.68542 0.98889 C 0.77257 1.11574 0.90209 1.22315 0.99167 1.28055 C 1.08125 1.33796 1.175 1.29953 1.22292 1.33333 C 1.27084 1.36713 1.28438 1.46111 1.27917 1.48333 " pathEditMode="relative" ptsTypes="aaaaaaA">
                                      <p:cBhvr>
                                        <p:cTn id="76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21600000">
                                      <p:cBhvr>
                                        <p:cTn id="78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9" presetClass="entr" presetSubtype="1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1.46799E-6 -7.40741E-7 C 0.08537 -0.02361 0.17113 -0.04722 0.21876 -0.03611 C 0.26666 -0.025 0.26106 -0.01065 0.28748 0.06667 C 0.3139 0.14398 0.34656 0.31991 0.37702 0.42778 C 0.4076 0.53565 0.37324 0.64167 0.47085 0.71389 C 0.56845 0.78611 0.86179 0.86157 0.96252 0.86111 " pathEditMode="relative" rAng="0" ptsTypes="AAAAAA">
                                      <p:cBhvr>
                                        <p:cTn id="84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26" y="4108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86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6.66667E-6 5.18519E-6 C 0.08333 -0.06666 0.16683 -0.13332 0.26892 -0.14721 C 0.37083 -0.1611 0.49235 -0.07129 0.61249 -0.08332 C 0.73263 -0.09536 0.88923 -0.18795 0.98958 -0.21944 C 1.08992 -0.25092 1.12812 -0.31573 1.21458 -0.27221 C 1.30104 -0.22869 1.44409 -0.03471 1.50833 0.04168 " pathEditMode="relative" ptsTypes="aaaaaA">
                                      <p:cBhvr>
                                        <p:cTn id="92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4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0.00023 C 0.1342 -0.03194 0.2684 -0.06458 0.39167 -0.08032 C 0.51493 -0.09606 0.61007 -0.14167 0.73958 -0.09421 C 0.8691 -0.04653 1.05226 0.08819 1.16875 0.20579 C 1.28507 0.32338 1.37083 0.56829 1.4375 0.61134 " pathEditMode="relative" ptsTypes="aaaaA">
                                      <p:cBhvr>
                                        <p:cTn id="100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Rot by="21600000">
                                      <p:cBhvr>
                                        <p:cTn id="102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9" presetClass="entr" presetSubtype="1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Motion origin="layout" path="M 4.73712E-6 -1.48148E-6 C 0.12727 -0.00555 0.25455 -0.01111 0.35203 0.01667 C 0.4495 0.04445 0.50793 0.08796 0.58537 0.16667 C 0.66267 0.24537 0.73086 0.3838 0.81663 0.48889 C 0.90239 0.59398 1.04333 0.73704 1.09994 0.79722 " pathEditMode="relative" rAng="0" ptsTypes="AAAAA">
                                      <p:cBhvr>
                                        <p:cTn id="108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997" y="3963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110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19" presetClass="entr" presetSubtype="1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4.16667E-6 -3.7037E-6 C 0.04028 -0.0037 0.08056 -0.0074 0.10834 -0.01967 C 0.13611 -0.03171 0.14202 -0.06828 0.16667 -0.07245 C 0.19132 -0.07662 0.22778 -0.04838 0.25608 -0.04444 C 0.28473 -0.04074 0.28091 -0.0956 0.3375 -0.05 C 0.3941 -0.00463 0.51146 0.19005 0.59584 0.22755 C 0.68021 0.26505 0.75348 0.11505 0.84375 0.17477 C 0.93403 0.23449 1.02483 0.51783 1.13733 0.58588 C 1.24983 0.65394 1.49132 0.63033 1.51875 0.58311 " pathEditMode="relative" ptsTypes="aaaaaaaaA">
                                      <p:cBhvr>
                                        <p:cTn id="116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8" presetClass="emp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Rot by="21600000">
                                      <p:cBhvr>
                                        <p:cTn id="118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19" presetClass="entr" presetSubtype="1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0" presetClass="pat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1.38889E-6 2.96296E-6 C 0.06545 -0.01944 0.13091 -0.03889 0.18542 -0.02222 C 0.23993 -0.00555 0.24792 0.00787 0.32709 0.1 C 0.40625 0.19213 0.54028 0.43333 0.66042 0.53056 C 0.78056 0.62778 0.97223 0.66065 1.04792 0.68333 " pathEditMode="relative" ptsTypes="aaaaA">
                                      <p:cBhvr>
                                        <p:cTn id="124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26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66667E-6 -5.92593E-6 C -0.01545 0.04212 -0.0309 0.08425 0.08125 0.1111 C 0.19323 0.13795 0.47327 0.09536 0.67292 0.1611 C 0.87257 0.22684 1.1566 0.44536 1.279 0.50555 " pathEditMode="relative" ptsTypes="aaaA">
                                      <p:cBhvr>
                                        <p:cTn id="132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8" presetClass="emp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Rot by="21600000">
                                      <p:cBhvr>
                                        <p:cTn id="134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0.00399 -4.07407E-6 C -0.01337 0.03774 -0.0309 0.0757 0.09566 0.1 C 0.22188 0.12408 0.5375 0.08588 0.7625 0.14491 C 0.98768 0.20417 1.30799 0.40093 1.44601 0.45533 " pathEditMode="relative" rAng="0" ptsTypes="aaaA">
                                      <p:cBhvr>
                                        <p:cTn id="140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00" y="2280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42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19" presetClass="entr" presetSubtype="1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0" presetClass="pat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96616E-6 1.48148E-6 C 0.01263 0.08611 0.02551 0.17222 0.06273 0.19583 C 0.09943 0.21944 0.15995 0.12222 0.22189 0.14167 C 0.28384 0.16111 0.31078 0.28055 0.43441 0.3125 C 0.55779 0.34444 0.83694 0.25694 0.96252 0.33333 C 1.08798 0.40972 1.12078 0.70903 1.18754 0.77083 " pathEditMode="relative" rAng="0" ptsTypes="AAAAAA">
                                      <p:cBhvr>
                                        <p:cTn id="148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0" y="38542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Rot by="21600000">
                                      <p:cBhvr>
                                        <p:cTn id="150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19" presetClass="entr" presetSubtype="1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0" presetClass="path" presetSubtype="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1.66667E-6 1.85185E-6 C 0.02847 -0.0669 0.05694 -0.1338 0.11458 -0.05556 C 0.17205 0.02268 0.27014 0.34907 0.34566 0.46944 C 0.42135 0.58981 0.46007 0.64722 0.56875 0.66666 C 0.67743 0.68611 0.87309 0.56713 0.99774 0.58611 C 1.12257 0.60509 1.25573 0.7625 1.31649 0.78055 " pathEditMode="relative" ptsTypes="aaaaaA">
                                      <p:cBhvr>
                                        <p:cTn id="156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8" presetClass="emph" presetSubtype="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21600000">
                                      <p:cBhvr>
                                        <p:cTn id="158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19" presetClass="entr" presetSubtype="1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0" presetClass="path" presetSubtype="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8.33333E-7 8.51852E-6 C 0.08108 -0.02754 0.16215 -0.05509 0.24167 -0.04444 C 0.32101 -0.03379 0.38368 0.04862 0.47708 0.06389 C 0.57049 0.07917 0.70938 0.03704 0.80208 0.04723 C 0.89479 0.05741 0.96771 0.11297 1.03333 0.12501 C 1.09896 0.13704 1.15417 0.12501 1.19583 0.11945 C 1.2375 0.11389 1.26111 0.08889 1.28333 0.09167 " pathEditMode="relative" ptsTypes="aaaaaaA">
                                      <p:cBhvr>
                                        <p:cTn id="164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8" presetClass="emp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Rot by="21600000">
                                      <p:cBhvr>
                                        <p:cTn id="166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19" presetClass="entr" presetSubtype="1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2.77778E-7 -2.22222E-6 C 0.03177 0.14143 0.06355 0.28287 0.14167 0.36944 C 0.2198 0.45602 0.37813 0.4162 0.46875 0.51944 C 0.55938 0.62268 0.59827 0.86203 0.68542 0.98889 C 0.77257 1.11574 0.90209 1.22315 0.99167 1.28055 C 1.08125 1.33796 1.175 1.29953 1.22292 1.33333 C 1.27084 1.36713 1.28438 1.46111 1.27917 1.48333 " pathEditMode="relative" ptsTypes="aaaaaaA">
                                      <p:cBhvr>
                                        <p:cTn id="172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8" presetClass="emp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Rot by="21600000">
                                      <p:cBhvr>
                                        <p:cTn id="174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19" presetClass="entr" presetSubtype="1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19625E-6 -3.7037E-6 C 0.03189 0.14144 0.06351 0.28287 0.14173 0.36945 C 0.21981 0.45602 0.37819 0.41621 0.46877 0.51945 C 0.55935 0.62269 0.59826 0.86204 0.68545 0.98889 C 0.77252 1.11574 0.90214 1.22315 0.99167 1.28056 C 1.08121 1.33797 1.17504 1.29954 1.22293 1.33334 C 1.27083 1.36713 1.28436 1.46111 1.27915 1.48334 " pathEditMode="relative" rAng="0" ptsTypes="AAAAAAA">
                                      <p:cBhvr>
                                        <p:cTn id="180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3" y="7416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8" presetClass="emp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Rot by="21600000">
                                      <p:cBhvr>
                                        <p:cTn id="182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19" presetClass="entr" presetSubtype="1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393 -0.02477 C 0.0462 -0.04861 0.13183 -0.07222 0.17946 -0.06111 C 0.22748 -0.05 0.22189 -0.03564 0.24831 0.04167 C 0.27459 0.11898 0.30726 0.29491 0.33784 0.40278 C 0.36843 0.51065 0.33407 0.61667 0.43154 0.68889 C 0.52915 0.76111 0.82262 0.83635 0.92321 0.83611 " pathEditMode="relative" rAng="0" ptsTypes="AAAAAA">
                                      <p:cBhvr>
                                        <p:cTn id="188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26" y="41088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8" presetClass="emph" presetSubtype="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Rot by="21600000">
                                      <p:cBhvr>
                                        <p:cTn id="190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19" presetClass="entr" presetSubtype="1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0" presetClass="path" presetSubtype="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Motion origin="layout" path="M -6.87142E-7 -1.85185E-6 C 0.08329 -0.06666 0.16684 -0.13333 0.26887 -0.14722 C 0.37077 -0.16111 0.49219 -0.07129 0.61244 -0.08333 C 0.73269 -0.09537 0.88925 -0.18796 0.98959 -0.21944 C 1.08993 -0.25092 1.12806 -0.31574 1.2146 -0.27222 C 1.30102 -0.2287 1.44404 -0.03472 1.50833 0.04167 " pathEditMode="relative" rAng="0" ptsTypes="AAAAAA">
                                      <p:cBhvr>
                                        <p:cTn id="196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416" y="-12269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8" presetClass="emph" presetSubtype="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Rot by="21600000">
                                      <p:cBhvr>
                                        <p:cTn id="198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19" presetClass="entr" presetSubtype="1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0" presetClass="path" presetSubtype="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1.0203E-6 0.00023 C 0.13417 -0.03194 0.26835 -0.06458 0.39159 -0.08032 C 0.51497 -0.09606 0.6101 -0.14167 0.73959 -0.09421 C 0.86895 -0.04653 1.05232 0.0882 1.16879 0.20579 C 1.28501 0.32338 1.37077 0.56829 1.43753 0.61134 " pathEditMode="relative" rAng="0" ptsTypes="AAAAA">
                                      <p:cBhvr>
                                        <p:cTn id="204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7" y="24769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206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78501E-6 0.00163 C 0.13469 -0.00486 0.26887 -0.01111 0.37194 0.02107 C 0.47514 0.05371 0.53696 0.10487 0.61895 0.197 C 0.7008 0.28936 0.77277 0.45163 0.86335 0.57477 C 0.95419 0.69815 1.10307 0.86575 1.16319 0.93658 " pathEditMode="relative" rAng="0" ptsTypes="AAAAA">
                                      <p:cBhvr>
                                        <p:cTn id="212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0" y="46481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19" presetClass="entr" presetSubtype="1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8" presetClass="emph" presetSubtype="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Rot by="21600000">
                                      <p:cBhvr>
                                        <p:cTn id="218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0" presetClass="path" presetSubtype="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4.52889E-7 -2.96296E-6 C 0.08368 -0.09352 0.16723 -0.18703 0.30258 -0.18333 C 0.43779 -0.17963 0.64146 0.01343 0.81247 0.02223 C 0.98347 0.03102 1.25377 -0.12361 1.32939 -0.13055 " pathEditMode="relative" rAng="0" ptsTypes="AAAA">
                                      <p:cBhvr>
                                        <p:cTn id="220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8056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26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12337E-7 1.48148E-6 C 0.26002 -0.13796 0.5203 -0.27593 0.72905 -0.14722 C 0.93779 -0.01852 1.1399 0.57523 1.25195 0.77222 C 1.36426 0.96898 1.37884 0.99583 1.40213 1.03333 " pathEditMode="relative" rAng="0" ptsTypes="AAAA">
                                      <p:cBhvr>
                                        <p:cTn id="228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07" y="41736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19" presetClass="entr" presetSubtype="1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8" presetClass="emp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Rot by="21600000">
                                      <p:cBhvr>
                                        <p:cTn id="234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5" presetID="0" presetClass="pat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4.32067E-7 3.33333E-6 C 0.09917 0.00162 0.42192 0.06643 0.5937 0.00926 C 0.76562 -0.04792 0.90864 -0.32014 1.03123 -0.34352 C 1.15383 -0.3669 1.26718 -0.175 1.32939 -0.13056 " pathEditMode="relative" rAng="0" ptsTypes="AAAA">
                                      <p:cBhvr>
                                        <p:cTn id="236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15648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19" presetClass="entr" presetSubtype="1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8" presetClass="emph" presetSubtype="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Rot by="21600000">
                                      <p:cBhvr>
                                        <p:cTn id="242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3" presetID="0" presetClass="path" presetSubtype="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2.38938E-6 1.85185E-6 C 0.01562 0.01342 0.06611 0.05509 0.0937 0.08055 C 0.12116 0.10625 0.07653 0.05509 0.16463 0.15278 C 0.25221 0.25046 0.44235 0.62685 0.62064 0.66666 C 0.79867 0.70625 1.10568 0.44884 1.23347 0.39097 " pathEditMode="relative" rAng="0" ptsTypes="AAAAA">
                                      <p:cBhvr>
                                        <p:cTn id="244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74" y="33519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19" presetClass="entr" presetSubtype="1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8" presetClass="emph" presetSubtype="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21600000">
                                      <p:cBhvr>
                                        <p:cTn id="250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1" presetID="0" presetClass="path" presetSubtype="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4.52889E-7 2.96296E-6 C 0.01562 0.01342 0.01913 -0.03588 0.0937 0.08055 C 0.16827 0.19699 0.33069 0.62268 0.4482 0.69884 C 0.56598 0.775 0.65226 0.54097 0.79841 0.53773 C 0.94443 0.53449 1.21577 0.65 1.32548 0.6794 " pathEditMode="relative" rAng="0" ptsTypes="AAAAA">
                                      <p:cBhvr>
                                        <p:cTn id="252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68" y="35694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19" presetClass="entr" presetSubtype="1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8" presetClass="emph" presetSubtype="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Rot by="21600000">
                                      <p:cBhvr>
                                        <p:cTn id="258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9" presetID="0" presetClass="path" presetSubtype="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Motion origin="layout" path="M -4.86726E-6 0 C 0.01562 0.01343 0.00521 0.08148 0.09371 0.08056 C 0.18233 0.07963 0.37377 -0.0419 0.53124 -0.00532 C 0.68832 0.03125 0.91359 0.1669 1.03749 0.30023 C 1.16151 0.43333 1.22554 0.69167 1.27499 0.79468 " pathEditMode="relative" rAng="0" ptsTypes="AAAAA">
                                      <p:cBhvr>
                                        <p:cTn id="260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43" y="3912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19" presetClass="entr" presetSubtype="1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8" presetClass="emp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Rot by="21600000">
                                      <p:cBhvr>
                                        <p:cTn id="266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7" presetID="0" presetClass="pat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42009E-6 -3.7037E-6 C 0.0937 0.08473 0.33629 0.38912 0.56234 0.50857 C 0.78839 0.62801 1.20966 0.62084 1.3562 0.7169 C 1.50274 0.81297 1.424 1.00787 1.4417 1.08449 " pathEditMode="relative" rAng="0" ptsTypes="AAAA">
                                      <p:cBhvr>
                                        <p:cTn id="268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58" y="54213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274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5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37949E-6 -3.7037E-7 C 0.05557 0.01458 0.23907 -0.0088 0.33264 0.08773 C 0.42621 0.18426 0.38391 0.42153 0.56195 0.5794 C 0.74011 0.73704 1.22696 0.93889 1.40187 1.03333 " pathEditMode="relative" rAng="0" ptsTypes="AAAA">
                                      <p:cBhvr>
                                        <p:cTn id="276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51667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19" presetClass="entr" presetSubtype="1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8" presetClass="emp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Rot by="21600000">
                                      <p:cBhvr>
                                        <p:cTn id="282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3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29568E-6 -2.22222E-6 C 0.05557 0.01459 0.1805 0.09607 0.33264 0.08773 C 0.48477 0.0794 0.77342 -0.08565 0.91306 -0.05046 C 1.05231 -0.01528 1.08784 0.11898 1.16931 0.29954 C 1.25065 0.47986 1.35346 0.88033 1.40187 1.0331 " pathEditMode="relative" rAng="0" ptsTypes="AAAAA">
                                      <p:cBhvr>
                                        <p:cTn id="284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48889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19" presetClass="entr" presetSubtype="1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8" presetClass="emph" presetSubtype="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Rot by="21600000">
                                      <p:cBhvr>
                                        <p:cTn id="290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1" presetID="0" presetClass="path" presetSubtype="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26445E-6 2.22222E-6 C 0.117 -0.05023 0.47606 -0.42107 0.70185 -0.30162 C 0.92816 -0.18218 1.23959 0.49444 1.3562 0.7169 C 1.47293 0.93935 1.39251 0.96736 1.40214 1.03333 " pathEditMode="relative" rAng="0" ptsTypes="AAAA">
                                      <p:cBhvr>
                                        <p:cTn id="292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5" y="35394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19" presetClass="entr" presetSubtype="1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8" presetClass="emp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298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9.42218E-7 -2.59259E-6 C 0.1101 0.03287 0.43428 0.07801 0.6602 0.19746 C 0.88652 0.3169 1.23243 0.57755 1.35607 0.7169 C 1.47983 0.85625 1.3925 0.96736 1.40214 1.03334 " pathEditMode="relative" rAng="0" ptsTypes="AAAA">
                                      <p:cBhvr>
                                        <p:cTn id="300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48" y="51667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306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7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99219E-6 3.33333E-6 C 0.08732 0.11527 0.29737 0.57245 0.52342 0.69166 C 0.74947 0.81134 1.20419 0.65347 1.35619 0.71666 C 1.50832 0.78032 1.41931 0.99838 1.43597 1.07245 " pathEditMode="relative" rAng="0" ptsTypes="AAAA">
                                      <p:cBhvr>
                                        <p:cTn id="308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45" y="53611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14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5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73764E-6 -3.7037E-7 C 0.08368 -0.09352 0.16723 -0.18704 0.30258 -0.18333 C 0.4378 -0.17963 0.64147 0.01343 0.81247 0.02222 C 0.98348 0.03102 1.25378 -0.12361 1.32939 -0.13056 " pathEditMode="relative" rAng="0" ptsTypes="AAAA">
                                      <p:cBhvr>
                                        <p:cTn id="316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8056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9" presetClass="entr" presetSubtype="1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22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3" presetID="0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0203E-6 -4.07407E-6 C 0.26015 -0.13796 0.5203 -0.27592 0.72905 -0.14722 C 0.93779 -0.01851 1.1399 0.57547 1.25195 0.77223 C 1.36426 0.96899 1.37884 0.99584 1.40213 1.03334 " pathEditMode="relative" rAng="0" ptsTypes="AAAA">
                                      <p:cBhvr>
                                        <p:cTn id="324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07" y="41736"/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330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1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21239E-6 1.48148E-6 C 0.09917 0.00162 0.42192 0.06643 0.5937 0.00926 C 0.76562 -0.04792 0.90864 -0.32014 1.03124 -0.34352 C 1.15383 -0.3669 1.26718 -0.175 1.32939 -0.13056 " pathEditMode="relative" rAng="0" ptsTypes="AAAA">
                                      <p:cBhvr>
                                        <p:cTn id="332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15648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38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9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27538E-6 4.44444E-6 C 0.01562 0.01342 0.06611 0.05509 0.0937 0.08055 C 0.12116 0.10625 0.07652 0.05509 0.16463 0.15277 C 0.25221 0.25046 0.44235 0.62685 0.62064 0.66666 C 0.79867 0.70648 1.10568 0.44884 1.23347 0.39143 " pathEditMode="relative" rAng="0" ptsTypes="AAAAA">
                                      <p:cBhvr>
                                        <p:cTn id="340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74" y="33519"/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19" presetClass="entr" presetSubtype="1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346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7" presetID="0" presetClass="pat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8532E-6 -3.33333E-6 C 0.01562 0.01343 0.01913 -0.03588 0.0937 0.08056 C 0.16827 0.19653 0.33069 0.62269 0.4482 0.69885 C 0.56598 0.77454 0.65226 0.54098 0.79841 0.53773 C 0.94443 0.53449 1.21577 0.65 1.32548 0.6794 " pathEditMode="relative" rAng="0" ptsTypes="AAAAA">
                                      <p:cBhvr>
                                        <p:cTn id="348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68" y="35694"/>
                                    </p:animMotion>
                                  </p:childTnLst>
                                </p:cTn>
                              </p:par>
                              <p:par>
                                <p:cTn id="349" presetID="19" presetClass="entr" presetSubtype="1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8" presetClass="emph" presetSubtype="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Rot by="21600000">
                                      <p:cBhvr>
                                        <p:cTn id="354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5" presetID="0" presetClass="path" presetSubtype="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Motion origin="layout" path="M 3.54503E-6 -4.44444E-6 C 0.01561 0.01343 0.0052 0.08149 0.0937 0.08056 C 0.18232 0.07963 0.37376 -0.04189 0.53123 -0.00532 C 0.68831 0.03125 0.91358 0.1669 1.03748 0.30024 C 1.1615 0.43334 1.22553 0.69167 1.27498 0.79468 " pathEditMode="relative" rAng="0" ptsTypes="AAAAA">
                                      <p:cBhvr>
                                        <p:cTn id="356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43" y="39120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19" presetClass="entr" presetSubtype="1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8" presetClass="emp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Rot by="21600000">
                                      <p:cBhvr>
                                        <p:cTn id="362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3" presetID="0" presetClass="pat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75325E-6 1.85185E-6 C 0.0937 0.08472 0.33628 0.38912 0.56233 0.50856 C 0.78839 0.62801 1.20965 0.62083 1.35619 0.7169 C 1.50273 0.81296 1.42399 1.00787 1.44169 1.08449 " pathEditMode="relative" rAng="0" ptsTypes="AAAA">
                                      <p:cBhvr>
                                        <p:cTn id="364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58" y="54213"/>
                                    </p:animMotion>
                                  </p:childTnLst>
                                </p:cTn>
                              </p:par>
                              <p:par>
                                <p:cTn id="365" presetID="19" presetClass="entr" presetSubtype="1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8" presetClass="emp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21600000">
                                      <p:cBhvr>
                                        <p:cTn id="370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1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2.5924E-6 1.48148E-6 C 0.05557 0.01458 0.23907 -0.0088 0.33264 0.08773 C 0.42621 0.18426 0.38392 0.42153 0.56195 0.5794 C 0.74011 0.73704 1.22697 0.93889 1.40188 1.03333 " pathEditMode="relative" rAng="0" ptsTypes="AAAA">
                                      <p:cBhvr>
                                        <p:cTn id="372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51667"/>
                                    </p:animMotion>
                                  </p:childTnLst>
                                </p:cTn>
                              </p:par>
                              <p:par>
                                <p:cTn id="373" presetID="19" presetClass="entr" presetSubtype="1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378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9" presetID="0" presetClass="pat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31026E-6 0 C 0.05557 0.01458 0.1805 0.09606 0.33263 0.08773 C 0.48477 0.0794 0.77303 -0.08565 0.91306 -0.05046 C 1.05192 -0.01528 1.08784 0.11898 1.16931 0.29954 C 1.25065 0.47986 1.35346 0.88032 1.40187 1.03287 " pathEditMode="relative" rAng="0" ptsTypes="AAAAA">
                                      <p:cBhvr>
                                        <p:cTn id="380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48866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19" presetClass="entr" presetSubtype="1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8" presetClass="emph" presetSubtype="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Rot by="21600000">
                                      <p:cBhvr>
                                        <p:cTn id="386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7" presetID="0" presetClass="path" presetSubtype="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1.62415E-6 -2.59259E-6 C 0.11699 -0.05023 0.47605 -0.42106 0.70185 -0.30162 C 0.92816 -0.18217 1.23959 0.49445 1.35619 0.7169 C 1.47293 0.93935 1.3925 0.96736 1.40213 1.03334 " pathEditMode="relative" rAng="0" ptsTypes="AAAA">
                                      <p:cBhvr>
                                        <p:cTn id="388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5" y="35394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19" presetClass="entr" presetSubtype="1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8" presetClass="emph" presetSubtype="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21600000">
                                      <p:cBhvr>
                                        <p:cTn id="394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5" presetID="0" presetClass="path" presetSubtype="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1.84279E-6 -2.59259E-6 C 0.1101 0.03287 0.43428 0.07801 0.6602 0.19746 C 0.88652 0.3169 1.23243 0.57755 1.35606 0.7169 C 1.47983 0.85625 1.3925 0.96736 1.40213 1.03334 " pathEditMode="relative" rAng="0" ptsTypes="AAAA">
                                      <p:cBhvr>
                                        <p:cTn id="396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48" y="5166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19" presetClass="entr" presetSubtype="1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8" presetClass="emph" presetSubtype="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Rot by="21600000">
                                      <p:cBhvr>
                                        <p:cTn id="402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3" presetID="0" presetClass="path" presetSubtype="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8.43311E-7 3.33333E-6 C 0.08732 0.11527 0.29737 0.57245 0.52342 0.69166 C 0.74948 0.81134 1.20419 0.65347 1.35619 0.71666 C 1.50833 0.78032 1.41931 0.99838 1.43597 1.07245 " pathEditMode="relative" rAng="0" ptsTypes="AAAA">
                                      <p:cBhvr>
                                        <p:cTn id="404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45" y="5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2101157" y="1806633"/>
            <a:ext cx="3486843" cy="348684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397588" y="1908192"/>
            <a:ext cx="3369307" cy="3369304"/>
            <a:chOff x="1959920" y="2023759"/>
            <a:chExt cx="2773806" cy="2773806"/>
          </a:xfrm>
        </p:grpSpPr>
        <p:grpSp>
          <p:nvGrpSpPr>
            <p:cNvPr id="37" name="组合 36"/>
            <p:cNvGrpSpPr/>
            <p:nvPr/>
          </p:nvGrpSpPr>
          <p:grpSpPr>
            <a:xfrm>
              <a:off x="1959920" y="2023759"/>
              <a:ext cx="2773806" cy="2773806"/>
              <a:chOff x="2099082" y="2031187"/>
              <a:chExt cx="2739620" cy="273962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099082" y="2031187"/>
                <a:ext cx="2739620" cy="27396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alpha val="99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effectLst>
                <a:softEdge rad="101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2377216" y="2309322"/>
                <a:ext cx="2183348" cy="2183348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B8BBBC"/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椭圆 38"/>
            <p:cNvSpPr/>
            <p:nvPr/>
          </p:nvSpPr>
          <p:spPr>
            <a:xfrm>
              <a:off x="2510240" y="2574081"/>
              <a:ext cx="1673164" cy="16731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2032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0"/>
            </a:p>
          </p:txBody>
        </p:sp>
      </p:grpSp>
      <p:sp>
        <p:nvSpPr>
          <p:cNvPr id="42" name="椭圆 120"/>
          <p:cNvSpPr>
            <a:spLocks noChangeArrowheads="1"/>
          </p:cNvSpPr>
          <p:nvPr/>
        </p:nvSpPr>
        <p:spPr bwMode="auto">
          <a:xfrm>
            <a:off x="1216296" y="4509339"/>
            <a:ext cx="949273" cy="947340"/>
          </a:xfrm>
          <a:prstGeom prst="ellipse">
            <a:avLst/>
          </a:prstGeom>
          <a:gradFill>
            <a:gsLst>
              <a:gs pos="100000">
                <a:schemeClr val="accent3"/>
              </a:gs>
              <a:gs pos="0">
                <a:schemeClr val="accent3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4" name="椭圆 123"/>
          <p:cNvSpPr>
            <a:spLocks noChangeArrowheads="1"/>
          </p:cNvSpPr>
          <p:nvPr/>
        </p:nvSpPr>
        <p:spPr bwMode="auto">
          <a:xfrm>
            <a:off x="968499" y="2667454"/>
            <a:ext cx="645759" cy="645759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5" name="椭圆 124"/>
          <p:cNvSpPr>
            <a:spLocks noChangeArrowheads="1"/>
          </p:cNvSpPr>
          <p:nvPr/>
        </p:nvSpPr>
        <p:spPr bwMode="auto">
          <a:xfrm>
            <a:off x="2007329" y="1707592"/>
            <a:ext cx="612417" cy="612417"/>
          </a:xfrm>
          <a:prstGeom prst="ellipse">
            <a:avLst/>
          </a:prstGeom>
          <a:gradFill>
            <a:gsLst>
              <a:gs pos="100000">
                <a:schemeClr val="accent2"/>
              </a:gs>
              <a:gs pos="0">
                <a:schemeClr val="accent2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6" name="椭圆 125"/>
          <p:cNvSpPr>
            <a:spLocks noChangeArrowheads="1"/>
          </p:cNvSpPr>
          <p:nvPr/>
        </p:nvSpPr>
        <p:spPr bwMode="auto">
          <a:xfrm>
            <a:off x="3960584" y="1395630"/>
            <a:ext cx="1199545" cy="1199545"/>
          </a:xfrm>
          <a:prstGeom prst="ellipse">
            <a:avLst/>
          </a:prstGeom>
          <a:gradFill>
            <a:gsLst>
              <a:gs pos="100000">
                <a:schemeClr val="accent3"/>
              </a:gs>
              <a:gs pos="0">
                <a:schemeClr val="accent3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7" name="椭圆 126"/>
          <p:cNvSpPr>
            <a:spLocks noChangeArrowheads="1"/>
          </p:cNvSpPr>
          <p:nvPr/>
        </p:nvSpPr>
        <p:spPr bwMode="auto">
          <a:xfrm>
            <a:off x="3602767" y="5105314"/>
            <a:ext cx="483624" cy="483625"/>
          </a:xfrm>
          <a:prstGeom prst="ellipse">
            <a:avLst/>
          </a:prstGeom>
          <a:gradFill>
            <a:gsLst>
              <a:gs pos="100000">
                <a:schemeClr val="accent4"/>
              </a:gs>
              <a:gs pos="0">
                <a:schemeClr val="accent4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8" name="椭圆 126"/>
          <p:cNvSpPr>
            <a:spLocks noChangeArrowheads="1"/>
          </p:cNvSpPr>
          <p:nvPr/>
        </p:nvSpPr>
        <p:spPr bwMode="auto">
          <a:xfrm>
            <a:off x="4886063" y="4545326"/>
            <a:ext cx="374480" cy="374481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9" name="椭圆 125"/>
          <p:cNvSpPr>
            <a:spLocks noChangeArrowheads="1"/>
          </p:cNvSpPr>
          <p:nvPr/>
        </p:nvSpPr>
        <p:spPr bwMode="auto">
          <a:xfrm>
            <a:off x="4986534" y="2325530"/>
            <a:ext cx="1096679" cy="1096679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50" name="TextBox 93"/>
          <p:cNvSpPr txBox="1"/>
          <p:nvPr/>
        </p:nvSpPr>
        <p:spPr>
          <a:xfrm>
            <a:off x="2222541" y="2996059"/>
            <a:ext cx="1887696" cy="1107996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6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</a:t>
            </a:r>
            <a:endParaRPr lang="zh-CN" altLang="en-US" sz="64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93"/>
          <p:cNvSpPr txBox="1"/>
          <p:nvPr/>
        </p:nvSpPr>
        <p:spPr>
          <a:xfrm>
            <a:off x="4110240" y="1494821"/>
            <a:ext cx="930169" cy="943848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53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</a:t>
            </a:r>
            <a:endParaRPr lang="zh-CN" altLang="en-US" sz="53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93"/>
          <p:cNvSpPr txBox="1"/>
          <p:nvPr/>
        </p:nvSpPr>
        <p:spPr>
          <a:xfrm>
            <a:off x="5073305" y="2416161"/>
            <a:ext cx="930169" cy="943848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53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endParaRPr lang="zh-CN" altLang="en-US" sz="53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椭圆 126"/>
          <p:cNvSpPr>
            <a:spLocks noChangeArrowheads="1"/>
          </p:cNvSpPr>
          <p:nvPr/>
        </p:nvSpPr>
        <p:spPr bwMode="auto">
          <a:xfrm>
            <a:off x="4703375" y="3734020"/>
            <a:ext cx="331301" cy="331303"/>
          </a:xfrm>
          <a:prstGeom prst="ellipse">
            <a:avLst/>
          </a:prstGeom>
          <a:gradFill>
            <a:gsLst>
              <a:gs pos="100000">
                <a:schemeClr val="accent2"/>
              </a:gs>
              <a:gs pos="0">
                <a:schemeClr val="accent2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599041" y="2506060"/>
            <a:ext cx="4760277" cy="1025921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5900" b="1" dirty="0">
                <a:solidFill>
                  <a:srgbClr val="FF0000"/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形状补间动画</a:t>
            </a:r>
            <a:endParaRPr lang="zh-CN" altLang="en-US" sz="5900" b="1" dirty="0">
              <a:solidFill>
                <a:srgbClr val="FF0000"/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9037700" y="5191483"/>
            <a:ext cx="6308600" cy="630860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zh-CN" altLang="en-US"/>
          </a:p>
        </p:txBody>
      </p:sp>
      <p:sp>
        <p:nvSpPr>
          <p:cNvPr id="68" name="椭圆 126"/>
          <p:cNvSpPr>
            <a:spLocks noChangeArrowheads="1"/>
          </p:cNvSpPr>
          <p:nvPr/>
        </p:nvSpPr>
        <p:spPr bwMode="auto">
          <a:xfrm>
            <a:off x="9622416" y="6101938"/>
            <a:ext cx="331301" cy="331303"/>
          </a:xfrm>
          <a:prstGeom prst="ellipse">
            <a:avLst/>
          </a:prstGeom>
          <a:gradFill>
            <a:gsLst>
              <a:gs pos="100000">
                <a:schemeClr val="accent4"/>
              </a:gs>
              <a:gs pos="0">
                <a:schemeClr val="accent4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9" name="椭圆 120"/>
          <p:cNvSpPr>
            <a:spLocks noChangeArrowheads="1"/>
          </p:cNvSpPr>
          <p:nvPr/>
        </p:nvSpPr>
        <p:spPr bwMode="auto">
          <a:xfrm>
            <a:off x="9977517" y="5525814"/>
            <a:ext cx="590227" cy="589025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70" name="椭圆 126"/>
          <p:cNvSpPr>
            <a:spLocks noChangeArrowheads="1"/>
          </p:cNvSpPr>
          <p:nvPr/>
        </p:nvSpPr>
        <p:spPr bwMode="auto">
          <a:xfrm>
            <a:off x="11193668" y="5148137"/>
            <a:ext cx="331301" cy="331303"/>
          </a:xfrm>
          <a:prstGeom prst="ellipse">
            <a:avLst/>
          </a:prstGeom>
          <a:gradFill>
            <a:gsLst>
              <a:gs pos="100000">
                <a:schemeClr val="accent2"/>
              </a:gs>
              <a:gs pos="0">
                <a:schemeClr val="accent2">
                  <a:lumMod val="75000"/>
                </a:schemeClr>
              </a:gs>
            </a:gsLst>
            <a:lin ang="5400000" scaled="1"/>
          </a:gradFill>
          <a:ln w="28575" cap="flat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prstDash val="solid"/>
            <a:miter lim="800000"/>
          </a:ln>
          <a:effectLst>
            <a:outerShdw blurRad="304800" dist="76200" dir="6000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36" tIns="45718" rIns="91436" bIns="45718" numCol="1" anchor="ctr" anchorCtr="1" compatLnSpc="1"/>
          <a:lstStyle/>
          <a:p>
            <a:endParaRPr lang="zh-CN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42790" y="3734020"/>
            <a:ext cx="451883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98AC7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常州市新北区新桥初级中学     顾琴娣</a:t>
            </a:r>
            <a:endParaRPr lang="zh-CN" altLang="en-US" b="1" dirty="0">
              <a:solidFill>
                <a:srgbClr val="498AC7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1" dur="75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375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 animBg="1"/>
      <p:bldP spid="66" grpId="0"/>
      <p:bldP spid="66" grpId="1"/>
      <p:bldP spid="67" grpId="0" animBg="1"/>
      <p:bldP spid="68" grpId="0" animBg="1"/>
      <p:bldP spid="69" grpId="0" animBg="1"/>
      <p:bldP spid="70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27388" y="1486767"/>
            <a:ext cx="10826605" cy="249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40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形状</a:t>
            </a:r>
            <a:r>
              <a:rPr lang="zh-CN" altLang="en-US" sz="4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补间：</a:t>
            </a:r>
            <a:r>
              <a:rPr lang="zh-CN" altLang="en-US" sz="40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使一个对象逐渐变成另一个对象，实现两个对象间</a:t>
            </a:r>
            <a:r>
              <a:rPr lang="en-US" altLang="zh-CN" sz="40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40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颜色、位置、大小、形状</a:t>
            </a:r>
            <a:r>
              <a:rPr lang="en-US" altLang="zh-CN" sz="40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en-US" sz="4000" b="1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的平滑过渡 。</a:t>
            </a:r>
            <a:endParaRPr lang="zh-CN" altLang="en-US" sz="4000" b="1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3756" y="349442"/>
            <a:ext cx="5769610" cy="70548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【信息准备：概念学习】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290452" y="2268909"/>
            <a:ext cx="10038608" cy="46166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观看微视频“方形变圆形”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，完成“方形变圆形”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的形状补间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动画并保存。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0452" y="3237524"/>
            <a:ext cx="10038608" cy="46166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学习任务单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上的提示，总结完善形状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补间动画的一般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步骤。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81084" y="2324408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81084" y="3302275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1735" y="1482090"/>
            <a:ext cx="4210050" cy="45910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小试牛刀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4716" y="336742"/>
            <a:ext cx="5769610" cy="70548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【信息准备：技术学习】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/>
      <p:bldP spid="25" grpId="0" animBg="1"/>
      <p:bldP spid="26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25273" y="51158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6" name="文本框 23"/>
          <p:cNvSpPr txBox="1"/>
          <p:nvPr/>
        </p:nvSpPr>
        <p:spPr>
          <a:xfrm>
            <a:off x="802170" y="372314"/>
            <a:ext cx="5051839" cy="5979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</a:t>
            </a:r>
            <a:r>
              <a:rPr lang="zh-CN" altLang="en-US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zh-CN" sz="28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补间动画主要步骤</a:t>
            </a:r>
            <a:endParaRPr lang="zh-CN" altLang="en-US" sz="2800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074465" y="1241635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2" name="打字机"/>
          <p:cNvSpPr txBox="1"/>
          <p:nvPr/>
        </p:nvSpPr>
        <p:spPr>
          <a:xfrm>
            <a:off x="2187850" y="1236029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建立开始关键帧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18761" y="1777050"/>
            <a:ext cx="7183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选定开始帧，插入关键帧，在帧场景中编辑</a:t>
            </a: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074465" y="2773551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0" name="打字机"/>
          <p:cNvSpPr txBox="1"/>
          <p:nvPr/>
        </p:nvSpPr>
        <p:spPr>
          <a:xfrm>
            <a:off x="2187850" y="2767945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建立结束关键帧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074465" y="4222341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2" name="打字机"/>
          <p:cNvSpPr txBox="1"/>
          <p:nvPr/>
        </p:nvSpPr>
        <p:spPr>
          <a:xfrm>
            <a:off x="2187850" y="4216736"/>
            <a:ext cx="2521575" cy="4616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创建补间动画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518761" y="3280103"/>
            <a:ext cx="82284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选定结束帧，插入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空白关键帧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，在帧场景中编辑</a:t>
            </a:r>
            <a:r>
              <a:rPr lang="zh-CN" altLang="en-US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518761" y="4823895"/>
            <a:ext cx="86796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选定开始关键帧，将帧属性面板的“补间”选择为“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形状</a:t>
            </a:r>
            <a:r>
              <a:rPr lang="zh-CN" altLang="en-US" sz="2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“，自动生成形状补间。</a:t>
            </a:r>
            <a:endParaRPr lang="en-US" altLang="zh-CN" sz="2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warp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148" y="381415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98449" y="1482061"/>
            <a:ext cx="10962640" cy="82867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：在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初显身手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练习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练习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文件夹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中打开给定的动画文件，完成形状补间。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26449" y="1619176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lIns="91438" tIns="45719" rIns="91438" bIns="45719"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8178" y="2869053"/>
            <a:ext cx="10399297" cy="46166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提示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比较同桌两人的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Flash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文件，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仔细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观察关键帧场景中的</a:t>
            </a:r>
            <a:r>
              <a:rPr lang="zh-CN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有什么区别？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bldLvl="0" animBg="1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326" y="242783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6106" y="1047440"/>
            <a:ext cx="853211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38" tIns="45719" rIns="91438" bIns="45719">
            <a:spAutoFit/>
          </a:bodyPr>
          <a:lstStyle/>
          <a:p>
            <a:r>
              <a:rPr lang="zh-CN" altLang="zh-CN" sz="2400" b="1" dirty="0">
                <a:latin typeface="+mn-ea"/>
              </a:rPr>
              <a:t>形状补间动画中，关键帧场景中的对象必须是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形状（矢量图）</a:t>
            </a:r>
            <a:r>
              <a:rPr lang="zh-CN" altLang="zh-CN" sz="2400" b="1" dirty="0"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888268" y="2086463"/>
            <a:ext cx="3330371" cy="2004487"/>
            <a:chOff x="841001" y="1510022"/>
            <a:chExt cx="3330371" cy="2004487"/>
          </a:xfrm>
        </p:grpSpPr>
        <p:sp>
          <p:nvSpPr>
            <p:cNvPr id="7" name="任意多边形 6"/>
            <p:cNvSpPr/>
            <p:nvPr/>
          </p:nvSpPr>
          <p:spPr>
            <a:xfrm>
              <a:off x="841003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16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41001" y="1510022"/>
              <a:ext cx="3330370" cy="652486"/>
              <a:chOff x="841001" y="1510022"/>
              <a:chExt cx="3330370" cy="65248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TextBox 6"/>
              <p:cNvSpPr txBox="1"/>
              <p:nvPr/>
            </p:nvSpPr>
            <p:spPr>
              <a:xfrm>
                <a:off x="841001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元件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TextBox 6"/>
            <p:cNvSpPr txBox="1"/>
            <p:nvPr/>
          </p:nvSpPr>
          <p:spPr>
            <a:xfrm>
              <a:off x="913010" y="2381203"/>
              <a:ext cx="3186352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    离</a:t>
              </a:r>
              <a:endParaRPr lang="zh-CN" altLang="en-US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336" y="1798568"/>
            <a:ext cx="2714625" cy="25527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81413" y="4707082"/>
            <a:ext cx="85105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b="1" dirty="0" smtClean="0"/>
              <a:t>操作方法：“修改”菜单－“分离”</a:t>
            </a:r>
            <a:r>
              <a:rPr lang="zh-CN" altLang="en-US" sz="2500" b="1" dirty="0"/>
              <a:t> （快捷键</a:t>
            </a:r>
            <a:r>
              <a:rPr lang="en-US" altLang="zh-CN" sz="2500" b="1" dirty="0"/>
              <a:t>:CTRL+B</a:t>
            </a:r>
            <a:r>
              <a:rPr lang="zh-CN" altLang="en-US" sz="2500" b="1" dirty="0"/>
              <a:t>）</a:t>
            </a:r>
            <a:endParaRPr lang="zh-CN" altLang="en-US" sz="2500" b="1" dirty="0"/>
          </a:p>
          <a:p>
            <a:endParaRPr lang="zh-CN" altLang="en-US" sz="2500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7" y="1278272"/>
            <a:ext cx="3509096" cy="3587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326" y="242783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6106" y="1047440"/>
            <a:ext cx="853211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38" tIns="45719" rIns="91438" bIns="45719">
            <a:spAutoFit/>
          </a:bodyPr>
          <a:lstStyle/>
          <a:p>
            <a:r>
              <a:rPr lang="zh-CN" altLang="zh-CN" sz="2400" b="1" dirty="0">
                <a:latin typeface="+mn-ea"/>
              </a:rPr>
              <a:t>形状补间动画中，关键帧场景中的对象必须是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形状（矢量图）</a:t>
            </a:r>
            <a:r>
              <a:rPr lang="zh-CN" altLang="zh-CN" sz="2400" b="1" dirty="0"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40875" y="4665444"/>
            <a:ext cx="79437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b="1" dirty="0" smtClean="0"/>
              <a:t>操作方法：“修改”菜单－“分离”（快捷键</a:t>
            </a:r>
            <a:r>
              <a:rPr lang="en-US" altLang="zh-CN" sz="2500" b="1" dirty="0" smtClean="0"/>
              <a:t>:CTRL+B</a:t>
            </a:r>
            <a:r>
              <a:rPr lang="zh-CN" altLang="en-US" sz="2500" b="1" dirty="0" smtClean="0"/>
              <a:t>）</a:t>
            </a:r>
            <a:endParaRPr lang="zh-CN" altLang="en-US" sz="2500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1" y="2508018"/>
            <a:ext cx="3714750" cy="60007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991000" y="1922794"/>
            <a:ext cx="3358947" cy="2004487"/>
            <a:chOff x="4475834" y="1510022"/>
            <a:chExt cx="3358946" cy="2004487"/>
          </a:xfrm>
        </p:grpSpPr>
        <p:sp>
          <p:nvSpPr>
            <p:cNvPr id="14" name="任意多边形 13"/>
            <p:cNvSpPr/>
            <p:nvPr/>
          </p:nvSpPr>
          <p:spPr>
            <a:xfrm>
              <a:off x="4504410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3200" kern="0" dirty="0">
                <a:solidFill>
                  <a:srgbClr val="FFFFFF"/>
                </a:solidFill>
                <a:latin typeface="Segoe UI" panose="020B0502040204020203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475834" y="1510022"/>
              <a:ext cx="3358946" cy="652486"/>
              <a:chOff x="812425" y="1510022"/>
              <a:chExt cx="3358946" cy="652486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TextBox 6"/>
              <p:cNvSpPr txBox="1"/>
              <p:nvPr/>
            </p:nvSpPr>
            <p:spPr>
              <a:xfrm>
                <a:off x="812425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文字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TextBox 6"/>
            <p:cNvSpPr txBox="1"/>
            <p:nvPr/>
          </p:nvSpPr>
          <p:spPr>
            <a:xfrm>
              <a:off x="4576419" y="2238708"/>
              <a:ext cx="3186351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25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单个文字：分离１次</a:t>
              </a:r>
              <a:endParaRPr lang="en-US" altLang="zh-CN" sz="2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defRPr/>
              </a:pPr>
              <a:r>
                <a:rPr lang="zh-CN" altLang="en-US" sz="25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多个文字：分离２次</a:t>
              </a:r>
              <a:endPara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326" y="242783"/>
            <a:ext cx="3262428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初次应用</a:t>
            </a:r>
            <a:r>
              <a:rPr lang="zh-CN" altLang="zh-CN" sz="4000" dirty="0" smtClean="0">
                <a:solidFill>
                  <a:srgbClr val="8BAB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4000" dirty="0">
              <a:solidFill>
                <a:srgbClr val="8BAB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56106" y="1047440"/>
            <a:ext cx="853211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38" tIns="45719" rIns="91438" bIns="45719">
            <a:spAutoFit/>
          </a:bodyPr>
          <a:lstStyle/>
          <a:p>
            <a:r>
              <a:rPr lang="zh-CN" altLang="zh-CN" sz="2400" b="1" dirty="0">
                <a:latin typeface="+mn-ea"/>
              </a:rPr>
              <a:t>形状补间动画中，关键帧场景中的对象必须是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形状（矢量图）</a:t>
            </a:r>
            <a:r>
              <a:rPr lang="zh-CN" altLang="zh-CN" sz="2400" b="1" dirty="0"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63094" y="4629963"/>
            <a:ext cx="932890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 b="1" dirty="0" smtClean="0"/>
              <a:t>操作方法：“修改”菜单－“位图”－“位图转换为矢量图”</a:t>
            </a:r>
            <a:endParaRPr lang="zh-CN" altLang="en-US" sz="2500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086" y="2002282"/>
            <a:ext cx="1561668" cy="177302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522162" y="1974748"/>
            <a:ext cx="3330371" cy="2004487"/>
            <a:chOff x="8167816" y="1510022"/>
            <a:chExt cx="3330370" cy="2004487"/>
          </a:xfrm>
        </p:grpSpPr>
        <p:sp>
          <p:nvSpPr>
            <p:cNvPr id="14" name="任意多边形 13"/>
            <p:cNvSpPr/>
            <p:nvPr/>
          </p:nvSpPr>
          <p:spPr>
            <a:xfrm>
              <a:off x="8167817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algn="ctr" defTabSz="142176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sz="3200" kern="0" dirty="0">
                <a:solidFill>
                  <a:srgbClr val="FFFFFF"/>
                </a:solidFill>
                <a:latin typeface="Segoe UI" panose="020B0502040204020203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167816" y="1510022"/>
              <a:ext cx="3330370" cy="652486"/>
              <a:chOff x="841001" y="1510022"/>
              <a:chExt cx="3330370" cy="652486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prstClr val="white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TextBox 6"/>
              <p:cNvSpPr txBox="1"/>
              <p:nvPr/>
            </p:nvSpPr>
            <p:spPr>
              <a:xfrm>
                <a:off x="841001" y="1510022"/>
                <a:ext cx="33303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defRPr/>
                </a:pPr>
                <a:r>
                  <a:rPr lang="zh-CN" altLang="en-US" sz="2800" b="1" kern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位图</a:t>
                </a:r>
                <a:endParaRPr lang="zh-CN" altLang="en-US" sz="28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TextBox 6"/>
            <p:cNvSpPr txBox="1"/>
            <p:nvPr/>
          </p:nvSpPr>
          <p:spPr>
            <a:xfrm>
              <a:off x="8239827" y="2424067"/>
              <a:ext cx="3186351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转换位图为矢量图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微笑PPT - 小A">
  <a:themeElements>
    <a:clrScheme name="微笑PPT - 小A 1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E20000"/>
      </a:accent1>
      <a:accent2>
        <a:srgbClr val="CC0000"/>
      </a:accent2>
      <a:accent3>
        <a:srgbClr val="FFFFFF"/>
      </a:accent3>
      <a:accent4>
        <a:srgbClr val="000000"/>
      </a:accent4>
      <a:accent5>
        <a:srgbClr val="EEAAAA"/>
      </a:accent5>
      <a:accent6>
        <a:srgbClr val="B90000"/>
      </a:accent6>
      <a:hlink>
        <a:srgbClr val="800000"/>
      </a:hlink>
      <a:folHlink>
        <a:srgbClr val="FFCC0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1226</Words>
  <Application>WPS 演示</Application>
  <PresentationFormat>宽屏</PresentationFormat>
  <Paragraphs>172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Arial Unicode MS</vt:lpstr>
      <vt:lpstr>Calibri</vt:lpstr>
      <vt:lpstr>微软雅黑</vt:lpstr>
      <vt:lpstr>Agency FB</vt:lpstr>
      <vt:lpstr>Adobe 宋体 Std L</vt:lpstr>
      <vt:lpstr>Impact</vt:lpstr>
      <vt:lpstr>华文细黑</vt:lpstr>
      <vt:lpstr>方正姚体</vt:lpstr>
      <vt:lpstr>华文楷体</vt:lpstr>
      <vt:lpstr>Segoe UI</vt:lpstr>
      <vt:lpstr>Arial Unicode MS</vt:lpstr>
      <vt:lpstr>Malgun Gothic</vt:lpstr>
      <vt:lpstr>Office 主题</vt:lpstr>
      <vt:lpstr>微笑PPT - 小A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@teliss</dc:creator>
  <cp:lastModifiedBy>Administrator</cp:lastModifiedBy>
  <cp:revision>155</cp:revision>
  <dcterms:created xsi:type="dcterms:W3CDTF">2013-10-17T11:59:00Z</dcterms:created>
  <dcterms:modified xsi:type="dcterms:W3CDTF">2017-12-14T01:26:18Z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