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3"/>
    <p:sldId id="264" r:id="rId4"/>
    <p:sldId id="275" r:id="rId5"/>
    <p:sldId id="263" r:id="rId6"/>
    <p:sldId id="295" r:id="rId7"/>
    <p:sldId id="282" r:id="rId8"/>
    <p:sldId id="302" r:id="rId9"/>
    <p:sldId id="289" r:id="rId10"/>
    <p:sldId id="267" r:id="rId11"/>
    <p:sldId id="258" r:id="rId12"/>
    <p:sldId id="265" r:id="rId13"/>
    <p:sldId id="288" r:id="rId14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2" Type="http://schemas.microsoft.com/office/2007/relationships/media" Target="file:///D:\&#21021;&#20108;&#38899;&#20048;\3&#12289;&#19997;&#36335;&#39548;&#38083;\&#38738;&#26149;&#33310;&#26354;PPT\&#36798;&#22338;&#22478;&#30340;&#22993;&#23064;&#65288;&#20811;&#37324;&#26408;&#65289;_&#26631;&#28165;.mp4" TargetMode="External"/><Relationship Id="rId1" Type="http://schemas.openxmlformats.org/officeDocument/2006/relationships/video" Target="file:///D:\&#21021;&#20108;&#38899;&#20048;\3&#12289;&#19997;&#36335;&#39548;&#38083;\&#38738;&#26149;&#33310;&#26354;PPT\&#36798;&#22338;&#22478;&#30340;&#22993;&#23064;&#65288;&#20811;&#37324;&#26408;&#65289;_&#26631;&#28165;.mp4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3" Type="http://schemas.microsoft.com/office/2007/relationships/media" Target="file:///G:\&#21021;&#20108;&#38899;&#20048;\3&#12289;&#19997;&#36335;&#39548;&#38083;\&#38738;&#26149;&#33310;&#26354;PPT\2%20&#38738;&#26149;&#33310;&#26354;&#65288;&#20276;&#22863;&#65289;.mp3" TargetMode="External"/><Relationship Id="rId2" Type="http://schemas.openxmlformats.org/officeDocument/2006/relationships/audio" Target="file:///G:\&#21021;&#20108;&#38899;&#20048;\3&#12289;&#19997;&#36335;&#39548;&#38083;\&#38738;&#26149;&#33310;&#26354;PPT\2%20&#38738;&#26149;&#33310;&#26354;&#65288;&#20276;&#22863;&#65289;.mp3" TargetMode="External"/><Relationship Id="rId1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3.png"/><Relationship Id="rId3" Type="http://schemas.microsoft.com/office/2007/relationships/media" Target="file:///G:\&#36164;&#26009;\&#20843;&#19978;&#26032;\&#31532;&#19977;&#21333;&#20803;\1%20&#38738;&#26149;&#33310;&#26354;&#65288;&#33539;&#21809;&#65289;.mp3" TargetMode="External"/><Relationship Id="rId2" Type="http://schemas.openxmlformats.org/officeDocument/2006/relationships/audio" Target="file:///G:\&#36164;&#26009;\&#20843;&#19978;&#26032;\&#31532;&#19977;&#21333;&#20803;\1%20&#38738;&#26149;&#33310;&#26354;&#65288;&#33539;&#21809;&#65289;.mp3" TargetMode="Externa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3.png"/><Relationship Id="rId3" Type="http://schemas.microsoft.com/office/2007/relationships/media" Target="file:///D:\&#21021;&#20108;&#38899;&#20048;\3&#12289;&#19997;&#36335;&#39548;&#38083;\&#38738;&#26149;&#33310;&#26354;PPT\2%20&#38738;&#26149;&#33310;&#26354;&#65288;&#20276;&#22863;&#65289;.mp3" TargetMode="External"/><Relationship Id="rId2" Type="http://schemas.openxmlformats.org/officeDocument/2006/relationships/audio" Target="file:///D:\&#21021;&#20108;&#38899;&#20048;\3&#12289;&#19997;&#36335;&#39548;&#38083;\&#38738;&#26149;&#33310;&#26354;PPT\2%20&#38738;&#26149;&#33310;&#26354;&#65288;&#20276;&#22863;&#65289;.mp3" TargetMode="External"/><Relationship Id="rId1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3.png"/><Relationship Id="rId3" Type="http://schemas.microsoft.com/office/2007/relationships/media" Target="file:///D:\&#21021;&#20108;&#38899;&#20048;\3&#12289;&#19997;&#36335;&#39548;&#38083;\&#38738;&#26149;&#33310;&#26354;PPT\2%20&#38738;&#26149;&#33310;&#26354;&#65288;&#20276;&#22863;&#65289;.mp3" TargetMode="External"/><Relationship Id="rId2" Type="http://schemas.openxmlformats.org/officeDocument/2006/relationships/audio" Target="file:///D:\&#21021;&#20108;&#38899;&#20048;\3&#12289;&#19997;&#36335;&#39548;&#38083;\&#38738;&#26149;&#33310;&#26354;PPT\2%20&#38738;&#26149;&#33310;&#26354;&#65288;&#20276;&#22863;&#65289;.mp3" TargetMode="External"/><Relationship Id="rId1" Type="http://schemas.openxmlformats.org/officeDocument/2006/relationships/hyperlink" Target="&#26032;&#30086;&#33310;&#36424;%20%20%20&#36798;&#22338;&#22478;&#30340;&#22993;&#23064;%20&#26631;&#28165;_&#26631;&#28165;.mp4" TargetMode="Externa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5.png"/><Relationship Id="rId2" Type="http://schemas.microsoft.com/office/2007/relationships/media" Target="file:///D:\&#21021;&#20108;&#38899;&#20048;\3&#12289;&#19997;&#36335;&#39548;&#38083;\&#38738;&#26149;&#33310;&#26354;PPT\6%20&#38738;&#26149;&#33310;&#26354;&#65288;&#24515;&#36339;&#30007;&#23401;&#12289;&#21160;&#24863;&#30007;&#23401;&#65289;.wmv" TargetMode="External"/><Relationship Id="rId1" Type="http://schemas.openxmlformats.org/officeDocument/2006/relationships/video" Target="file:///D:\&#21021;&#20108;&#38899;&#20048;\3&#12289;&#19997;&#36335;&#39548;&#38083;\&#38738;&#26149;&#33310;&#26354;PPT\6%20&#38738;&#26149;&#33310;&#26354;&#65288;&#24515;&#36339;&#30007;&#23401;&#12289;&#21160;&#24863;&#30007;&#23401;&#65289;.wmv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57650" y="2792095"/>
            <a:ext cx="6472555" cy="885825"/>
          </a:xfrm>
        </p:spPr>
        <p:txBody>
          <a:bodyPr>
            <a:normAutofit fontScale="90000"/>
          </a:bodyPr>
          <a:p>
            <a:r>
              <a:rPr lang="zh-CN" altLang="en-US" sz="3600">
                <a:sym typeface="+mn-ea"/>
              </a:rPr>
              <a:t>这首歌曲具有哪个地区的风格特征？你从哪里判断出来？</a:t>
            </a:r>
            <a:endParaRPr lang="zh-CN" altLang="en-US"/>
          </a:p>
        </p:txBody>
      </p:sp>
      <p:pic>
        <p:nvPicPr>
          <p:cNvPr id="4" name="达坂城的姑娘（克里木）_标清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91945" y="2947670"/>
            <a:ext cx="472440" cy="574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9" name="Text Box 39"/>
          <p:cNvSpPr txBox="1"/>
          <p:nvPr/>
        </p:nvSpPr>
        <p:spPr>
          <a:xfrm>
            <a:off x="1026160" y="1478280"/>
            <a:ext cx="9225280" cy="51384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algn="just" eaLnBrk="1" hangingPunct="1">
              <a:lnSpc>
                <a:spcPct val="120000"/>
              </a:lnSpc>
            </a:pPr>
            <a:r>
              <a:rPr lang="zh-CN" altLang="en-US" sz="3600" dirty="0">
                <a:solidFill>
                  <a:srgbClr val="CC00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王洛宾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000">
                <a:latin typeface="Times New Roman" panose="02020603050405020304" pitchFamily="18" charset="0"/>
                <a:ea typeface="宋体" panose="02010600030101010101" pitchFamily="2" charset="-122"/>
              </a:rPr>
              <a:t>1913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en-US" altLang="zh-CN" sz="2000">
                <a:latin typeface="Times New Roman" panose="02020603050405020304" pitchFamily="18" charset="0"/>
                <a:ea typeface="宋体" panose="02010600030101010101" pitchFamily="2" charset="-122"/>
              </a:rPr>
              <a:t>1996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just" eaLnBrk="1" hangingPunct="1">
              <a:lnSpc>
                <a:spcPct val="12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    我国著名作曲家、民族音乐学家，北京人。他为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just" eaLnBrk="1" hangingPunct="1">
              <a:lnSpc>
                <a:spcPct val="12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传播和发展祖国的西部民歌作出了突出的贡献，被誉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just" eaLnBrk="1" hangingPunct="1">
              <a:lnSpc>
                <a:spcPct val="12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为“西部歌王”。早在上世纪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30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年代，他就已经开始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just" eaLnBrk="1" hangingPunct="1">
              <a:lnSpc>
                <a:spcPct val="12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了新疆民歌的收集整理，第一个把新疆民歌传入内地。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just" eaLnBrk="1" hangingPunct="1">
              <a:lnSpc>
                <a:spcPct val="12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在此后的半个世纪中，他先后收集整理、改编翻译十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just" eaLnBrk="1" hangingPunct="1">
              <a:lnSpc>
                <a:spcPct val="12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几个民族的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700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多首民歌，并创作了大量具有浓郁西部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just" eaLnBrk="1" hangingPunct="1">
              <a:lnSpc>
                <a:spcPct val="12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特色的优秀民歌，先后出版了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部歌曲集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, 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使中国的西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just" eaLnBrk="1" hangingPunct="1">
              <a:lnSpc>
                <a:spcPct val="12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部民歌不仅流传全国，更传遍了全世界。代表作有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在那遥远的地方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just" eaLnBrk="1" hangingPunct="1">
              <a:lnSpc>
                <a:spcPct val="120000"/>
              </a:lnSpc>
            </a:pP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半个月亮爬上来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、《</a:t>
            </a:r>
            <a:r>
              <a:rPr lang="zh-CN" altLang="en-US" sz="2000" dirty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sym typeface="+mn-ea"/>
              </a:rPr>
              <a:t>康定情歌</a:t>
            </a:r>
            <a:r>
              <a:rPr lang="zh-CN" altLang="en-US" sz="2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》、《</a:t>
            </a:r>
            <a:r>
              <a:rPr lang="zh-CN" altLang="en-US" sz="2000" dirty="0">
                <a:latin typeface="Tahoma" panose="020B0604030504040204" pitchFamily="34" charset="0"/>
                <a:ea typeface="宋体" panose="02010600030101010101" pitchFamily="2" charset="-122"/>
                <a:sym typeface="+mn-ea"/>
              </a:rPr>
              <a:t>掀起你的盖头来</a:t>
            </a:r>
            <a:r>
              <a:rPr lang="zh-CN" altLang="en-US" sz="2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》、</a:t>
            </a:r>
            <a:r>
              <a:rPr lang="en-US" altLang="zh-CN" sz="20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达坂城的姑娘</a:t>
            </a:r>
            <a:r>
              <a:rPr lang="en-US" altLang="zh-CN" sz="20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阿拉木汗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0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青春舞曲</a:t>
            </a:r>
            <a:r>
              <a:rPr lang="en-US" altLang="zh-CN" sz="20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等。 其中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在那遥远的地方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被享誊全球的巴黎音乐学院编入音乐教材，并于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1992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年荣获国务院文化部和中国唱片总公司颁发的“金唱片奖”。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200" name="Picture 40" descr="王洛宾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466965" y="1400810"/>
            <a:ext cx="1993900" cy="3175000"/>
          </a:xfrm>
          <a:prstGeom prst="rect">
            <a:avLst/>
          </a:prstGeom>
          <a:noFill/>
          <a:ln w="25400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" name="图片 3" descr="作曲家介绍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75" y="219710"/>
            <a:ext cx="4028440" cy="11811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8180" name="文本框 178179"/>
          <p:cNvSpPr txBox="1"/>
          <p:nvPr/>
        </p:nvSpPr>
        <p:spPr>
          <a:xfrm>
            <a:off x="2063750" y="1628775"/>
            <a:ext cx="8135938" cy="20116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spcBef>
                <a:spcPct val="50000"/>
              </a:spcBef>
            </a:pPr>
            <a:r>
              <a:rPr lang="en-US" altLang="zh-CN" sz="2800" i="0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2800" i="0" dirty="0">
                <a:latin typeface="Arial" panose="020B0604020202020204" pitchFamily="34" charset="0"/>
                <a:ea typeface="宋体" panose="02010600030101010101" pitchFamily="2" charset="-122"/>
              </a:rPr>
              <a:t>同学们，花有重开日，人无再少时。青春的脚步如行云流水，让我们抓住大好的青春时光，努力学习，不断朝着自己的奋斗目标前进！</a:t>
            </a:r>
            <a:endParaRPr lang="zh-CN" altLang="en-US" sz="2800" i="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spcBef>
                <a:spcPct val="50000"/>
              </a:spcBef>
            </a:pPr>
            <a:r>
              <a:rPr lang="zh-CN" altLang="en-US" sz="2800" i="0" dirty="0">
                <a:latin typeface="Arial" panose="020B0604020202020204" pitchFamily="34" charset="0"/>
                <a:ea typeface="宋体" panose="02010600030101010101" pitchFamily="2" charset="-122"/>
              </a:rPr>
              <a:t>        </a:t>
            </a:r>
            <a:endParaRPr lang="en-US" altLang="zh-CN" i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8181" name="文本框 178180"/>
          <p:cNvSpPr txBox="1"/>
          <p:nvPr/>
        </p:nvSpPr>
        <p:spPr>
          <a:xfrm>
            <a:off x="754698" y="237808"/>
            <a:ext cx="3743325" cy="7010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spcBef>
                <a:spcPct val="50000"/>
              </a:spcBef>
            </a:pPr>
            <a:r>
              <a:rPr lang="zh-CN" altLang="en-US" sz="4000" i="0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课堂小结：</a:t>
            </a:r>
            <a:endParaRPr lang="zh-CN" altLang="en-US" sz="4000" i="0" dirty="0">
              <a:solidFill>
                <a:srgbClr val="FF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46505" name="图片 146504" descr="05112605335428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015" y="4891088"/>
            <a:ext cx="1368425" cy="1309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2 青春舞曲（伴奏）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063230" y="2430780"/>
            <a:ext cx="619125" cy="6191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711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5175" y="204470"/>
            <a:ext cx="10588625" cy="5972810"/>
          </a:xfrm>
        </p:spPr>
        <p:txBody>
          <a:bodyPr/>
          <a:p>
            <a:r>
              <a:rPr lang="zh-CN" altLang="en-US" sz="1400"/>
              <a:t>新疆音乐以维吾尔族民间音乐最享盛名。它继承了古代龟兹乐、高昌乐、伊州乐、疏勒乐和于阗乐的艺术传统，保留着浓厚的民族特色和地域特色。由于地域的分隔，历史、地理和生产方式的不同，又形成了风格迥异的四个音乐色彩区。即天山以南的塔里木盆地是以喀什为中心的南疆色彩区，天山北麓的伊犁河谷和准噶尔盆地是北疆色彩区，天山东端的哈密和吐鲁番盆地是东疆色彩区和刀郎色彩区。例如南疆色彩区的和田民歌古朴短小，富有乡土气息；喀什民族节奏复杂，调式丰富；库车民歌热烈活泼，具有鲜明的可舞性，隐隐透露着古龟兹乐舞的乐声舞姿的遗风。刀郎色彩区的民歌风格粗犷，保留着古代从事游牧的刀郎人所喜爱的牧歌情调。</a:t>
            </a:r>
            <a:endParaRPr lang="zh-CN" altLang="en-US" sz="1400"/>
          </a:p>
          <a:p>
            <a:r>
              <a:rPr lang="zh-CN" altLang="en-US" sz="1400"/>
              <a:t>长安（今西安）—河西走廊—今新疆境内—安息（古波斯）—西亚—大秦（古罗马）</a:t>
            </a:r>
            <a:endParaRPr lang="zh-CN" altLang="en-US" sz="1400"/>
          </a:p>
          <a:p>
            <a:r>
              <a:rPr lang="zh-CN" altLang="en-US" sz="1400"/>
              <a:t>1939年，王洛宾搜集到这首新疆民歌时，在歌词上进行了很大改动。原词中“别的那呦呦，别的那呦呦”是十个音节，“别的那”就是维吾尔语“小鸟”的意思，翻译过来就是“小鸟呦，小鸟呦”，但却只有六个音节，如果按照翻译过来的汉语直接填到曲谱中，既不符合格调的要求，也失去了民歌的味道。</a:t>
            </a:r>
            <a:endParaRPr lang="zh-CN" altLang="en-US"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84" name="文本占位符 174083"/>
          <p:cNvSpPr txBox="1"/>
          <p:nvPr>
            <p:ph type="body" idx="1"/>
          </p:nvPr>
        </p:nvSpPr>
        <p:spPr>
          <a:xfrm>
            <a:off x="1370965" y="1962150"/>
            <a:ext cx="9036050" cy="3886200"/>
          </a:xfrm>
        </p:spPr>
        <p:txBody>
          <a:bodyPr vert="horz" wrap="square" lIns="91440" tIns="45720" rIns="91440" bIns="45720" anchor="t"/>
          <a:p>
            <a:endParaRPr lang="en-US" altLang="zh-CN" sz="2400" b="1"/>
          </a:p>
          <a:p>
            <a:endParaRPr lang="en-US" altLang="zh-CN" b="1"/>
          </a:p>
          <a:p>
            <a:pPr>
              <a:buNone/>
            </a:pPr>
            <a:endParaRPr lang="en-US" altLang="zh-CN" dirty="0"/>
          </a:p>
          <a:p>
            <a:pPr eaLnBrk="0" hangingPunct="0">
              <a:spcBef>
                <a:spcPct val="50000"/>
              </a:spcBef>
              <a:buClr>
                <a:srgbClr val="000000"/>
              </a:buClr>
              <a:buNone/>
            </a:pPr>
            <a:endParaRPr lang="en-US" altLang="zh-CN" sz="1800" dirty="0"/>
          </a:p>
        </p:txBody>
      </p:sp>
      <p:sp>
        <p:nvSpPr>
          <p:cNvPr id="174093" name="文本框 174092"/>
          <p:cNvSpPr txBox="1"/>
          <p:nvPr/>
        </p:nvSpPr>
        <p:spPr>
          <a:xfrm>
            <a:off x="1774825" y="925830"/>
            <a:ext cx="10740390" cy="14935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3200" b="1" i="0" dirty="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b="1" i="0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200" b="1" i="0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altLang="en-US" sz="4000" b="1" i="0">
              <a:solidFill>
                <a:srgbClr val="FF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spcBef>
                <a:spcPct val="50000"/>
              </a:spcBef>
            </a:pPr>
            <a:endParaRPr lang="zh-CN" altLang="en-US" sz="4000" i="0" dirty="0">
              <a:solidFill>
                <a:srgbClr val="FF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095" name="文本框 174094"/>
          <p:cNvSpPr txBox="1"/>
          <p:nvPr/>
        </p:nvSpPr>
        <p:spPr>
          <a:xfrm>
            <a:off x="1610360" y="4116070"/>
            <a:ext cx="8970645" cy="19348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3200" i="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3200" i="0" dirty="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i="0" dirty="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3200" i="0" dirty="0">
                <a:latin typeface="Arial" panose="020B0604020202020204" pitchFamily="34" charset="0"/>
                <a:ea typeface="宋体" panose="02010600030101010101" pitchFamily="2" charset="-122"/>
              </a:rPr>
              <a:t>）  </a:t>
            </a:r>
            <a:r>
              <a:rPr lang="en-US" altLang="zh-CN" sz="3200" b="1" i="0">
                <a:latin typeface="Arial" panose="020B0604020202020204" pitchFamily="34" charset="0"/>
                <a:ea typeface="宋体" panose="02010600030101010101" pitchFamily="2" charset="-122"/>
              </a:rPr>
              <a:t>××× ×    ××××  ×× ×  ×</a:t>
            </a:r>
            <a:r>
              <a:rPr lang="en-US" altLang="zh-CN" sz="3200">
                <a:latin typeface="Comic Sans MS" panose="030F0702030302020204" pitchFamily="66" charset="0"/>
                <a:ea typeface="宋体" panose="02010600030101010101" pitchFamily="2" charset="-122"/>
                <a:sym typeface="+mn-ea"/>
              </a:rPr>
              <a:t>||</a:t>
            </a:r>
            <a:endParaRPr lang="en-US" altLang="zh-CN" sz="3200" u="none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endParaRPr lang="zh-CN" altLang="en-US" sz="3200" b="1" i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spcBef>
                <a:spcPct val="50000"/>
              </a:spcBef>
            </a:pPr>
            <a:endParaRPr lang="zh-CN" altLang="en-US" sz="3200" b="1" i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096" name="直接连接符 174095"/>
          <p:cNvSpPr/>
          <p:nvPr/>
        </p:nvSpPr>
        <p:spPr>
          <a:xfrm>
            <a:off x="3143250" y="4724400"/>
            <a:ext cx="16557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097" name="直接连接符 174096"/>
          <p:cNvSpPr/>
          <p:nvPr/>
        </p:nvSpPr>
        <p:spPr>
          <a:xfrm>
            <a:off x="3143250" y="4868863"/>
            <a:ext cx="16557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098" name="直接连接符 174097"/>
          <p:cNvSpPr/>
          <p:nvPr/>
        </p:nvSpPr>
        <p:spPr>
          <a:xfrm>
            <a:off x="5232400" y="4724400"/>
            <a:ext cx="16557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099" name="直接连接符 174098"/>
          <p:cNvSpPr/>
          <p:nvPr/>
        </p:nvSpPr>
        <p:spPr>
          <a:xfrm>
            <a:off x="5232400" y="4868863"/>
            <a:ext cx="16557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00" name="直接连接符 174099"/>
          <p:cNvSpPr/>
          <p:nvPr/>
        </p:nvSpPr>
        <p:spPr>
          <a:xfrm>
            <a:off x="7175500" y="4724400"/>
            <a:ext cx="136842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01" name="直接连接符 174100"/>
          <p:cNvSpPr/>
          <p:nvPr/>
        </p:nvSpPr>
        <p:spPr>
          <a:xfrm>
            <a:off x="7896225" y="4868863"/>
            <a:ext cx="6477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07" name="矩形 174106"/>
          <p:cNvSpPr/>
          <p:nvPr/>
        </p:nvSpPr>
        <p:spPr>
          <a:xfrm>
            <a:off x="1774825" y="2637155"/>
            <a:ext cx="9118600" cy="11277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eaLnBrk="0" hangingPunct="0"/>
            <a:r>
              <a:rPr lang="zh-CN" altLang="en-US" sz="3200" b="1" i="0" dirty="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200" b="1" i="0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b="1" i="0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r>
              <a:rPr lang="en-US" altLang="zh-CN" sz="3200" b="1" i="0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3200" b="1" i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× </a:t>
            </a:r>
            <a:r>
              <a:rPr lang="en-US" altLang="zh-CN" sz="3200" b="1" i="0">
                <a:latin typeface="Arial" panose="020B0604020202020204" pitchFamily="34" charset="0"/>
                <a:ea typeface="宋体" panose="02010600030101010101" pitchFamily="2" charset="-122"/>
              </a:rPr>
              <a:t>×××   ×××   </a:t>
            </a:r>
            <a:r>
              <a:rPr lang="en-US" altLang="zh-CN" sz="3200" b="1" i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×</a:t>
            </a:r>
            <a:r>
              <a:rPr lang="en-US" altLang="zh-CN" sz="3200" b="1" i="0">
                <a:latin typeface="Arial" panose="020B0604020202020204" pitchFamily="34" charset="0"/>
                <a:ea typeface="宋体" panose="02010600030101010101" pitchFamily="2" charset="-122"/>
              </a:rPr>
              <a:t>×××    </a:t>
            </a:r>
            <a:r>
              <a:rPr lang="en-US" altLang="zh-CN" sz="3200" i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3600" i="0">
                <a:latin typeface="Arial" panose="020B0604020202020204" pitchFamily="34" charset="0"/>
                <a:ea typeface="宋体" panose="02010600030101010101" pitchFamily="2" charset="-122"/>
              </a:rPr>
              <a:t>x</a:t>
            </a:r>
            <a:r>
              <a:rPr lang="en-US" altLang="zh-CN" sz="3200" i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3200" i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/>
            <a:r>
              <a:rPr lang="en-US" altLang="zh-CN" sz="3200" b="1" i="0"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endParaRPr lang="en-US" altLang="zh-CN" sz="3200" b="1" i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08" name="直接连接符 174107"/>
          <p:cNvSpPr/>
          <p:nvPr/>
        </p:nvSpPr>
        <p:spPr>
          <a:xfrm>
            <a:off x="3432175" y="3068638"/>
            <a:ext cx="16557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09" name="直接连接符 174108"/>
          <p:cNvSpPr/>
          <p:nvPr/>
        </p:nvSpPr>
        <p:spPr>
          <a:xfrm>
            <a:off x="3432175" y="3141663"/>
            <a:ext cx="16557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10" name="直接连接符 174109"/>
          <p:cNvSpPr/>
          <p:nvPr/>
        </p:nvSpPr>
        <p:spPr>
          <a:xfrm>
            <a:off x="5448300" y="3141663"/>
            <a:ext cx="12954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11" name="直接连接符 174110"/>
          <p:cNvSpPr/>
          <p:nvPr/>
        </p:nvSpPr>
        <p:spPr>
          <a:xfrm>
            <a:off x="7032625" y="3141663"/>
            <a:ext cx="16557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12" name="直接连接符 174111"/>
          <p:cNvSpPr/>
          <p:nvPr/>
        </p:nvSpPr>
        <p:spPr>
          <a:xfrm>
            <a:off x="7032625" y="3213100"/>
            <a:ext cx="17272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13" name="直接连接符 174112"/>
          <p:cNvSpPr/>
          <p:nvPr/>
        </p:nvSpPr>
        <p:spPr>
          <a:xfrm>
            <a:off x="6024563" y="3284538"/>
            <a:ext cx="71913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14" name="直接连接符 174113"/>
          <p:cNvSpPr/>
          <p:nvPr/>
        </p:nvSpPr>
        <p:spPr>
          <a:xfrm>
            <a:off x="4029075" y="3216275"/>
            <a:ext cx="287338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15" name="直接连接符 174114"/>
          <p:cNvSpPr/>
          <p:nvPr/>
        </p:nvSpPr>
        <p:spPr>
          <a:xfrm>
            <a:off x="7438708" y="3284538"/>
            <a:ext cx="28892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16" name="文本框 174115"/>
          <p:cNvSpPr txBox="1"/>
          <p:nvPr/>
        </p:nvSpPr>
        <p:spPr>
          <a:xfrm>
            <a:off x="3648075" y="2565400"/>
            <a:ext cx="381000" cy="7010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spcBef>
                <a:spcPct val="50000"/>
              </a:spcBef>
            </a:pPr>
            <a:r>
              <a:rPr lang="en-US" altLang="zh-CN" sz="4000" b="1" i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·</a:t>
            </a:r>
            <a:endParaRPr lang="en-US" altLang="zh-CN" sz="4000" b="1" i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17" name="文本框 174116"/>
          <p:cNvSpPr txBox="1"/>
          <p:nvPr/>
        </p:nvSpPr>
        <p:spPr>
          <a:xfrm>
            <a:off x="7155180" y="2583815"/>
            <a:ext cx="381000" cy="7010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spcBef>
                <a:spcPct val="50000"/>
              </a:spcBef>
            </a:pPr>
            <a:r>
              <a:rPr lang="en-US" altLang="zh-CN" sz="4000" b="1" i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·</a:t>
            </a:r>
            <a:endParaRPr lang="en-US" altLang="zh-CN" sz="4000" b="1" i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18" name="矩形 174117"/>
          <p:cNvSpPr/>
          <p:nvPr/>
        </p:nvSpPr>
        <p:spPr>
          <a:xfrm>
            <a:off x="9756140" y="2553970"/>
            <a:ext cx="1572260" cy="12331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0" hangingPunct="0"/>
            <a:r>
              <a:rPr lang="en-US" altLang="zh-CN" sz="3600">
                <a:latin typeface="Comic Sans MS" panose="030F0702030302020204" pitchFamily="66" charset="0"/>
                <a:ea typeface="宋体" panose="02010600030101010101" pitchFamily="2" charset="-122"/>
                <a:sym typeface="+mn-ea"/>
              </a:rPr>
              <a:t>||</a:t>
            </a:r>
            <a:endParaRPr lang="en-US" altLang="zh-CN" sz="3600" u="none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 lvl="0" eaLnBrk="0" hangingPunct="0"/>
            <a:endParaRPr lang="en-US" altLang="zh-CN" sz="3600" b="1" i="0" u="none">
              <a:latin typeface="Comic Sans MS" panose="030F0702030302020204" pitchFamily="66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74119" name="文本框 174118"/>
          <p:cNvSpPr txBox="1"/>
          <p:nvPr/>
        </p:nvSpPr>
        <p:spPr>
          <a:xfrm>
            <a:off x="5303520" y="1961833"/>
            <a:ext cx="25923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spcBef>
                <a:spcPct val="50000"/>
              </a:spcBef>
            </a:pPr>
            <a:r>
              <a:rPr lang="zh-CN" altLang="en-US" sz="2400" b="1" i="0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切分节奏</a:t>
            </a:r>
            <a:endParaRPr lang="zh-CN" altLang="en-US" sz="2400" b="1" i="0" dirty="0">
              <a:solidFill>
                <a:srgbClr val="FF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20" name="文本框 174119"/>
          <p:cNvSpPr txBox="1"/>
          <p:nvPr/>
        </p:nvSpPr>
        <p:spPr>
          <a:xfrm>
            <a:off x="3431858" y="3462338"/>
            <a:ext cx="26638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spcBef>
                <a:spcPct val="50000"/>
              </a:spcBef>
            </a:pPr>
            <a:r>
              <a:rPr lang="zh-CN" altLang="en-US" sz="2400" b="1" i="0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附点节奏</a:t>
            </a:r>
            <a:endParaRPr lang="zh-CN" altLang="en-US" sz="2400" b="1" i="0" dirty="0">
              <a:solidFill>
                <a:srgbClr val="FF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21" name="文本框 174120"/>
          <p:cNvSpPr txBox="1"/>
          <p:nvPr/>
        </p:nvSpPr>
        <p:spPr>
          <a:xfrm>
            <a:off x="3287713" y="5300663"/>
            <a:ext cx="2303462" cy="3657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spcBef>
                <a:spcPct val="50000"/>
              </a:spcBef>
            </a:pPr>
            <a:endParaRPr i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22" name="文本框 174121"/>
          <p:cNvSpPr txBox="1"/>
          <p:nvPr/>
        </p:nvSpPr>
        <p:spPr>
          <a:xfrm>
            <a:off x="3000375" y="5157788"/>
            <a:ext cx="309721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spcBef>
                <a:spcPct val="50000"/>
              </a:spcBef>
            </a:pPr>
            <a:r>
              <a:rPr lang="zh-CN" altLang="en-US" sz="2400" b="1" i="0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十六分音符节奏</a:t>
            </a:r>
            <a:endParaRPr lang="zh-CN" altLang="en-US" sz="2400" b="1" i="0" dirty="0">
              <a:solidFill>
                <a:srgbClr val="FF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24" name="文本框 174123"/>
          <p:cNvSpPr txBox="1"/>
          <p:nvPr/>
        </p:nvSpPr>
        <p:spPr>
          <a:xfrm>
            <a:off x="2266315" y="215265"/>
            <a:ext cx="6493510" cy="5791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0" hangingPunct="0">
              <a:spcBef>
                <a:spcPct val="50000"/>
              </a:spcBef>
            </a:pPr>
            <a:r>
              <a:rPr lang="zh-CN" altLang="en-US" sz="3200" b="1" i="0" dirty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新 疆 民 歌 常 见 的 几 种 节 奏 型</a:t>
            </a:r>
            <a:endParaRPr lang="zh-CN" altLang="en-US" sz="3200" b="1" i="0" dirty="0">
              <a:solidFill>
                <a:srgbClr val="FF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4756" name="文本框 74755"/>
          <p:cNvSpPr txBox="1"/>
          <p:nvPr/>
        </p:nvSpPr>
        <p:spPr>
          <a:xfrm>
            <a:off x="2784475" y="1055370"/>
            <a:ext cx="8176895" cy="6845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en-US" altLang="zh-CN" sz="3600" u="none">
                <a:latin typeface="Comic Sans MS" panose="030F0702030302020204" pitchFamily="66" charset="0"/>
                <a:ea typeface="宋体" panose="02010600030101010101" pitchFamily="2" charset="-122"/>
              </a:rPr>
              <a:t>  </a:t>
            </a:r>
            <a:r>
              <a:rPr lang="en-US" altLang="zh-CN" sz="3600" u="sng" dirty="0" err="1">
                <a:latin typeface="Comic Sans MS" panose="030F0702030302020204" pitchFamily="66" charset="0"/>
                <a:ea typeface="宋体" panose="02010600030101010101" pitchFamily="2" charset="-122"/>
              </a:rPr>
              <a:t>x.x</a:t>
            </a:r>
            <a:r>
              <a:rPr lang="en-US" altLang="zh-CN" sz="3600" u="none">
                <a:latin typeface="Comic Sans MS" panose="030F0702030302020204" pitchFamily="66" charset="0"/>
                <a:ea typeface="宋体" panose="02010600030101010101" pitchFamily="2" charset="-122"/>
              </a:rPr>
              <a:t>    </a:t>
            </a:r>
            <a:r>
              <a:rPr lang="en-US" altLang="zh-CN" sz="3600" u="sng">
                <a:latin typeface="Comic Sans MS" panose="030F0702030302020204" pitchFamily="66" charset="0"/>
                <a:ea typeface="宋体" panose="02010600030101010101" pitchFamily="2" charset="-122"/>
              </a:rPr>
              <a:t>xx</a:t>
            </a:r>
            <a:r>
              <a:rPr lang="en-US" altLang="zh-CN" sz="3600" u="none">
                <a:latin typeface="Comic Sans MS" panose="030F0702030302020204" pitchFamily="66" charset="0"/>
                <a:ea typeface="宋体" panose="02010600030101010101" pitchFamily="2" charset="-122"/>
              </a:rPr>
              <a:t>    </a:t>
            </a:r>
            <a:r>
              <a:rPr lang="en-US" altLang="zh-CN" sz="3600" u="sng">
                <a:latin typeface="Comic Sans MS" panose="030F0702030302020204" pitchFamily="66" charset="0"/>
                <a:ea typeface="宋体" panose="02010600030101010101" pitchFamily="2" charset="-122"/>
              </a:rPr>
              <a:t>x x x</a:t>
            </a:r>
            <a:r>
              <a:rPr lang="en-US" altLang="zh-CN" sz="3600" u="none">
                <a:latin typeface="Comic Sans MS" panose="030F0702030302020204" pitchFamily="66" charset="0"/>
                <a:ea typeface="宋体" panose="02010600030101010101" pitchFamily="2" charset="-122"/>
              </a:rPr>
              <a:t>   </a:t>
            </a:r>
            <a:r>
              <a:rPr lang="en-US" altLang="zh-CN" sz="3600" u="sng">
                <a:latin typeface="Comic Sans MS" panose="030F0702030302020204" pitchFamily="66" charset="0"/>
                <a:ea typeface="宋体" panose="02010600030101010101" pitchFamily="2" charset="-122"/>
              </a:rPr>
              <a:t>xx</a:t>
            </a:r>
            <a:r>
              <a:rPr lang="en-US" altLang="zh-CN" sz="3600" u="none">
                <a:latin typeface="Comic Sans MS" panose="030F0702030302020204" pitchFamily="66" charset="0"/>
                <a:ea typeface="宋体" panose="02010600030101010101" pitchFamily="2" charset="-122"/>
              </a:rPr>
              <a:t> ||</a:t>
            </a:r>
            <a:endParaRPr lang="en-US" altLang="zh-CN" sz="3600" u="none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512820" y="1739900"/>
            <a:ext cx="351155" cy="444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V="1">
            <a:off x="5481955" y="1705610"/>
            <a:ext cx="241300" cy="95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6292850" y="1705610"/>
            <a:ext cx="241300" cy="95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67" name="图片 6166" descr="青春舞曲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9645" y="698500"/>
            <a:ext cx="8305800" cy="4451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250315" y="5864860"/>
            <a:ext cx="5355590" cy="4203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lvl="0" algn="l" eaLnBrk="1" hangingPunct="1">
              <a:lnSpc>
                <a:spcPct val="120000"/>
              </a:lnSpc>
            </a:pPr>
            <a:r>
              <a:rPr lang="en-US" altLang="zh-CN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2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、由几个乐句构成吗？你发现乐句之间有何联系？</a:t>
            </a:r>
            <a:endParaRPr lang="zh-CN" altLang="en-US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  <p:pic>
        <p:nvPicPr>
          <p:cNvPr id="4" name="1 青春舞曲（范唱）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120255" y="309245"/>
            <a:ext cx="619125" cy="61912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842385" y="309245"/>
            <a:ext cx="2559685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4000" dirty="0">
                <a:sym typeface="+mn-ea"/>
              </a:rPr>
              <a:t>青 春 舞 曲</a:t>
            </a:r>
            <a:endParaRPr lang="zh-CN" altLang="en-US" sz="4000"/>
          </a:p>
        </p:txBody>
      </p:sp>
      <p:sp>
        <p:nvSpPr>
          <p:cNvPr id="5" name="文本框 4"/>
          <p:cNvSpPr txBox="1"/>
          <p:nvPr/>
        </p:nvSpPr>
        <p:spPr>
          <a:xfrm>
            <a:off x="1250315" y="6285230"/>
            <a:ext cx="723265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>
                <a:solidFill>
                  <a:srgbClr val="FF0000"/>
                </a:solidFill>
              </a:rPr>
              <a:t>重复与变化重复（是民歌创作口头性这一特征的具体表现）、</a:t>
            </a:r>
            <a:r>
              <a:rPr lang="en-US" altLang="zh-CN">
                <a:solidFill>
                  <a:srgbClr val="FF0000"/>
                </a:solidFill>
              </a:rPr>
              <a:t>“</a:t>
            </a:r>
            <a:r>
              <a:rPr lang="zh-CN" altLang="en-US">
                <a:solidFill>
                  <a:srgbClr val="FF0000"/>
                </a:solidFill>
              </a:rPr>
              <a:t>鱼咬尾</a:t>
            </a:r>
            <a:r>
              <a:rPr lang="en-US" altLang="zh-CN">
                <a:solidFill>
                  <a:srgbClr val="FF0000"/>
                </a:solidFill>
              </a:rPr>
              <a:t>”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50315" y="5499100"/>
            <a:ext cx="6571615" cy="3657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1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、找出歌曲中典型的节奏，并填词说一说。</a:t>
            </a:r>
            <a:endParaRPr lang="zh-CN" altLang="en-US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793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6434" name="标题 146433"/>
          <p:cNvSpPr>
            <a:spLocks noGrp="1" noRot="1"/>
          </p:cNvSpPr>
          <p:nvPr>
            <p:ph type="title"/>
          </p:nvPr>
        </p:nvSpPr>
        <p:spPr>
          <a:xfrm>
            <a:off x="2566988" y="188913"/>
            <a:ext cx="6694487" cy="468312"/>
          </a:xfrm>
        </p:spPr>
        <p:txBody>
          <a:bodyPr anchor="ctr">
            <a:normAutofit fontScale="90000"/>
          </a:bodyPr>
          <a:p>
            <a:r>
              <a:rPr lang="en-US" altLang="zh-CN" sz="4000" dirty="0"/>
              <a:t>                   </a:t>
            </a:r>
            <a:r>
              <a:rPr lang="zh-CN" altLang="en-US" sz="4000" dirty="0"/>
              <a:t>青 春 舞 曲</a:t>
            </a:r>
            <a:endParaRPr lang="zh-CN" altLang="en-US" sz="4000" dirty="0"/>
          </a:p>
        </p:txBody>
      </p:sp>
      <p:sp>
        <p:nvSpPr>
          <p:cNvPr id="146435" name="文本框 146434"/>
          <p:cNvSpPr txBox="1"/>
          <p:nvPr/>
        </p:nvSpPr>
        <p:spPr>
          <a:xfrm>
            <a:off x="1524000" y="692150"/>
            <a:ext cx="3132138" cy="5194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i="0">
                <a:latin typeface="Tahoma" panose="020B0604030504040204" pitchFamily="34" charset="0"/>
                <a:ea typeface="宋体" panose="02010600030101010101" pitchFamily="2" charset="-122"/>
              </a:rPr>
              <a:t>1=F 4/4</a:t>
            </a:r>
            <a:endParaRPr lang="en-US" altLang="zh-CN" sz="2800" i="0">
              <a:latin typeface="Tahom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46436" name="文本框 146435"/>
          <p:cNvSpPr txBox="1"/>
          <p:nvPr/>
        </p:nvSpPr>
        <p:spPr>
          <a:xfrm>
            <a:off x="1524000" y="1341438"/>
            <a:ext cx="8893175" cy="13119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Clr>
                <a:schemeClr val="hlink"/>
              </a:buClr>
              <a:buSzPct val="120000"/>
            </a:pPr>
            <a:r>
              <a:rPr lang="en-US" altLang="zh-CN" sz="3200" i="0">
                <a:effectLst>
                  <a:outerShdw blurRad="38100" dist="38100" dir="2700000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32 71 32 17 6  64  3  | 3271    3217  6 66   6</a:t>
            </a:r>
            <a:endParaRPr lang="en-US" altLang="zh-CN" sz="3200" i="0">
              <a:effectLst>
                <a:outerShdw blurRad="38100" dist="38100" dir="2700000">
                  <a:srgbClr val="FFFFFF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sz="3200" i="0">
              <a:effectLst>
                <a:outerShdw blurRad="38100" dist="38100" dir="2700000">
                  <a:srgbClr val="FFFFFF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46437" name="直接连接符 146436"/>
          <p:cNvSpPr/>
          <p:nvPr/>
        </p:nvSpPr>
        <p:spPr>
          <a:xfrm>
            <a:off x="1524000" y="1844675"/>
            <a:ext cx="1042988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38" name="直接连接符 146437"/>
          <p:cNvSpPr/>
          <p:nvPr/>
        </p:nvSpPr>
        <p:spPr>
          <a:xfrm>
            <a:off x="1524000" y="1916113"/>
            <a:ext cx="1042988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39" name="直接连接符 146438"/>
          <p:cNvSpPr/>
          <p:nvPr/>
        </p:nvSpPr>
        <p:spPr>
          <a:xfrm>
            <a:off x="2782888" y="1844675"/>
            <a:ext cx="86518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40" name="直接连接符 146439"/>
          <p:cNvSpPr/>
          <p:nvPr/>
        </p:nvSpPr>
        <p:spPr>
          <a:xfrm>
            <a:off x="2782888" y="1916113"/>
            <a:ext cx="86518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41" name="直接连接符 146440"/>
          <p:cNvSpPr/>
          <p:nvPr/>
        </p:nvSpPr>
        <p:spPr>
          <a:xfrm>
            <a:off x="3935413" y="1844675"/>
            <a:ext cx="93662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42" name="直接连接符 146441"/>
          <p:cNvSpPr/>
          <p:nvPr/>
        </p:nvSpPr>
        <p:spPr>
          <a:xfrm>
            <a:off x="4367213" y="1916113"/>
            <a:ext cx="50482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43" name="直接连接符 146442"/>
          <p:cNvSpPr/>
          <p:nvPr/>
        </p:nvSpPr>
        <p:spPr>
          <a:xfrm>
            <a:off x="5880100" y="1844675"/>
            <a:ext cx="72072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44" name="直接连接符 146443"/>
          <p:cNvSpPr/>
          <p:nvPr/>
        </p:nvSpPr>
        <p:spPr>
          <a:xfrm>
            <a:off x="5880100" y="1916113"/>
            <a:ext cx="7921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45" name="直接连接符 146444"/>
          <p:cNvSpPr/>
          <p:nvPr/>
        </p:nvSpPr>
        <p:spPr>
          <a:xfrm>
            <a:off x="7248525" y="1844675"/>
            <a:ext cx="7921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46" name="直接连接符 146445"/>
          <p:cNvSpPr/>
          <p:nvPr/>
        </p:nvSpPr>
        <p:spPr>
          <a:xfrm>
            <a:off x="7248525" y="1916113"/>
            <a:ext cx="7921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47" name="直接连接符 146446"/>
          <p:cNvSpPr/>
          <p:nvPr/>
        </p:nvSpPr>
        <p:spPr>
          <a:xfrm>
            <a:off x="8328025" y="1844675"/>
            <a:ext cx="7921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48" name="直接连接符 146447"/>
          <p:cNvSpPr/>
          <p:nvPr/>
        </p:nvSpPr>
        <p:spPr>
          <a:xfrm>
            <a:off x="8759825" y="1916113"/>
            <a:ext cx="3603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49" name="直接连接符 146448"/>
          <p:cNvSpPr/>
          <p:nvPr/>
        </p:nvSpPr>
        <p:spPr>
          <a:xfrm>
            <a:off x="9983788" y="1484313"/>
            <a:ext cx="0" cy="2889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50" name="文本框 146449"/>
          <p:cNvSpPr txBox="1"/>
          <p:nvPr/>
        </p:nvSpPr>
        <p:spPr>
          <a:xfrm>
            <a:off x="1524000" y="1557338"/>
            <a:ext cx="8316913" cy="5803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i="0">
                <a:latin typeface="Tahoma" panose="020B0604030504040204" pitchFamily="34" charset="0"/>
                <a:ea typeface="宋体" panose="02010600030101010101" pitchFamily="2" charset="-122"/>
              </a:rPr>
              <a:t>    .          .  .   .              .           .    . . .    .</a:t>
            </a:r>
            <a:endParaRPr lang="en-US" altLang="zh-CN" sz="3200" i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46451" name="文本框 146450"/>
          <p:cNvSpPr txBox="1"/>
          <p:nvPr/>
        </p:nvSpPr>
        <p:spPr>
          <a:xfrm>
            <a:off x="1524000" y="2708275"/>
            <a:ext cx="8532813" cy="5803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sz="3200" i="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46452" name="矩形 146451"/>
          <p:cNvSpPr/>
          <p:nvPr/>
        </p:nvSpPr>
        <p:spPr>
          <a:xfrm>
            <a:off x="1524000" y="2708275"/>
            <a:ext cx="8455025" cy="10680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eaLnBrk="1" hangingPunct="1"/>
            <a:r>
              <a:rPr lang="en-US" altLang="zh-CN" sz="3200" i="0">
                <a:latin typeface="Tahoma" panose="020B0604030504040204" pitchFamily="34" charset="0"/>
                <a:ea typeface="宋体" panose="02010600030101010101" pitchFamily="2" charset="-122"/>
              </a:rPr>
              <a:t> 6624  </a:t>
            </a:r>
            <a:r>
              <a:rPr lang="en-US" altLang="zh-CN" sz="3200" i="0">
                <a:effectLst>
                  <a:outerShdw blurRad="38100" dist="38100" dir="2700000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3  64  3 32  3    3271   3217   6 64   3</a:t>
            </a:r>
            <a:r>
              <a:rPr lang="en-US" altLang="zh-CN" sz="3200" i="0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br>
              <a:rPr lang="en-US" altLang="zh-CN" sz="3200" i="0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</a:br>
            <a:endParaRPr lang="en-US" altLang="zh-CN" sz="3200" i="0">
              <a:solidFill>
                <a:schemeClr val="tx2"/>
              </a:solidFill>
              <a:effectLst>
                <a:outerShdw blurRad="38100" dist="38100" dir="2700000">
                  <a:srgbClr val="00000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46453" name="直接连接符 146452"/>
          <p:cNvSpPr/>
          <p:nvPr/>
        </p:nvSpPr>
        <p:spPr>
          <a:xfrm>
            <a:off x="1774825" y="3213100"/>
            <a:ext cx="865188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54" name="直接连接符 146453"/>
          <p:cNvSpPr/>
          <p:nvPr/>
        </p:nvSpPr>
        <p:spPr>
          <a:xfrm>
            <a:off x="1774825" y="3284538"/>
            <a:ext cx="865188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55" name="直接连接符 146454"/>
          <p:cNvSpPr/>
          <p:nvPr/>
        </p:nvSpPr>
        <p:spPr>
          <a:xfrm>
            <a:off x="2855913" y="3213100"/>
            <a:ext cx="93662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56" name="直接连接符 146455"/>
          <p:cNvSpPr/>
          <p:nvPr/>
        </p:nvSpPr>
        <p:spPr>
          <a:xfrm>
            <a:off x="3432175" y="3284538"/>
            <a:ext cx="431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57" name="直接连接符 146456"/>
          <p:cNvSpPr/>
          <p:nvPr/>
        </p:nvSpPr>
        <p:spPr>
          <a:xfrm>
            <a:off x="4079875" y="3213100"/>
            <a:ext cx="72072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58" name="直接连接符 146457"/>
          <p:cNvSpPr/>
          <p:nvPr/>
        </p:nvSpPr>
        <p:spPr>
          <a:xfrm>
            <a:off x="4440238" y="3284538"/>
            <a:ext cx="36036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59" name="直接连接符 146458"/>
          <p:cNvSpPr/>
          <p:nvPr/>
        </p:nvSpPr>
        <p:spPr>
          <a:xfrm>
            <a:off x="5880100" y="3213100"/>
            <a:ext cx="7921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60" name="直接连接符 146459"/>
          <p:cNvSpPr/>
          <p:nvPr/>
        </p:nvSpPr>
        <p:spPr>
          <a:xfrm>
            <a:off x="5880100" y="3284538"/>
            <a:ext cx="8636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61" name="直接连接符 146460"/>
          <p:cNvSpPr/>
          <p:nvPr/>
        </p:nvSpPr>
        <p:spPr>
          <a:xfrm>
            <a:off x="7104063" y="3213100"/>
            <a:ext cx="79216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62" name="直接连接符 146461"/>
          <p:cNvSpPr/>
          <p:nvPr/>
        </p:nvSpPr>
        <p:spPr>
          <a:xfrm>
            <a:off x="7104063" y="3284538"/>
            <a:ext cx="8636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63" name="直接连接符 146462"/>
          <p:cNvSpPr/>
          <p:nvPr/>
        </p:nvSpPr>
        <p:spPr>
          <a:xfrm>
            <a:off x="8328025" y="3213100"/>
            <a:ext cx="8636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64" name="直接连接符 146463"/>
          <p:cNvSpPr/>
          <p:nvPr/>
        </p:nvSpPr>
        <p:spPr>
          <a:xfrm>
            <a:off x="8759825" y="3284538"/>
            <a:ext cx="431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65" name="直接连接符 146464"/>
          <p:cNvSpPr/>
          <p:nvPr/>
        </p:nvSpPr>
        <p:spPr>
          <a:xfrm>
            <a:off x="5591175" y="2708275"/>
            <a:ext cx="0" cy="43338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66" name="直接连接符 146465"/>
          <p:cNvSpPr/>
          <p:nvPr/>
        </p:nvSpPr>
        <p:spPr>
          <a:xfrm>
            <a:off x="9983788" y="2781300"/>
            <a:ext cx="0" cy="431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67" name="文本框 146466"/>
          <p:cNvSpPr txBox="1"/>
          <p:nvPr/>
        </p:nvSpPr>
        <p:spPr>
          <a:xfrm>
            <a:off x="1524000" y="2997200"/>
            <a:ext cx="8388350" cy="5803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i="0">
                <a:latin typeface="Tahoma" panose="020B0604030504040204" pitchFamily="34" charset="0"/>
                <a:ea typeface="宋体" panose="02010600030101010101" pitchFamily="2" charset="-122"/>
              </a:rPr>
              <a:t> . .                                 .          .    .  .</a:t>
            </a:r>
            <a:endParaRPr lang="en-US" altLang="zh-CN" sz="3200" i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46468" name="文本框 146467"/>
          <p:cNvSpPr txBox="1"/>
          <p:nvPr/>
        </p:nvSpPr>
        <p:spPr>
          <a:xfrm>
            <a:off x="1524000" y="4149725"/>
            <a:ext cx="8532813" cy="5803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sz="3200" i="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46469" name="矩形 146468"/>
          <p:cNvSpPr/>
          <p:nvPr/>
        </p:nvSpPr>
        <p:spPr>
          <a:xfrm>
            <a:off x="1524000" y="4076700"/>
            <a:ext cx="3636645" cy="58039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i="0">
                <a:latin typeface="Tahoma" panose="020B0604030504040204" pitchFamily="34" charset="0"/>
                <a:ea typeface="宋体" panose="02010600030101010101" pitchFamily="2" charset="-122"/>
              </a:rPr>
              <a:t>3271  3217  6  6  6</a:t>
            </a:r>
            <a:endParaRPr lang="en-US" altLang="zh-CN" sz="3200" i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46470" name="矩形 146469"/>
          <p:cNvSpPr/>
          <p:nvPr/>
        </p:nvSpPr>
        <p:spPr>
          <a:xfrm>
            <a:off x="5808663" y="4076700"/>
            <a:ext cx="3977640" cy="58039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eaLnBrk="1" hangingPunct="1"/>
            <a:r>
              <a:rPr lang="en-US" altLang="zh-CN" sz="3200" i="0">
                <a:solidFill>
                  <a:srgbClr val="FF33CC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6.1</a:t>
            </a:r>
            <a:r>
              <a:rPr lang="en-US" altLang="zh-CN" sz="3200" i="0">
                <a:latin typeface="Tahoma" panose="020B0604030504040204" pitchFamily="34" charset="0"/>
                <a:ea typeface="宋体" panose="02010600030101010101" pitchFamily="2" charset="-122"/>
              </a:rPr>
              <a:t>11  1 17  </a:t>
            </a:r>
            <a:r>
              <a:rPr lang="en-US" altLang="zh-CN" sz="3200" i="0">
                <a:solidFill>
                  <a:srgbClr val="FF33CC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6.1</a:t>
            </a:r>
            <a:r>
              <a:rPr lang="en-US" altLang="zh-CN" sz="3200" i="0">
                <a:latin typeface="Tahoma" panose="020B0604030504040204" pitchFamily="34" charset="0"/>
                <a:ea typeface="宋体" panose="02010600030101010101" pitchFamily="2" charset="-122"/>
              </a:rPr>
              <a:t>76  7</a:t>
            </a:r>
            <a:endParaRPr lang="en-US" altLang="zh-CN" sz="3200" i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46471" name="直接连接符 146470"/>
          <p:cNvSpPr/>
          <p:nvPr/>
        </p:nvSpPr>
        <p:spPr>
          <a:xfrm>
            <a:off x="1524000" y="4581525"/>
            <a:ext cx="90011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72" name="直接连接符 146471"/>
          <p:cNvSpPr/>
          <p:nvPr/>
        </p:nvSpPr>
        <p:spPr>
          <a:xfrm>
            <a:off x="1524000" y="4652963"/>
            <a:ext cx="90011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73" name="直接连接符 146472"/>
          <p:cNvSpPr/>
          <p:nvPr/>
        </p:nvSpPr>
        <p:spPr>
          <a:xfrm>
            <a:off x="2782888" y="4581525"/>
            <a:ext cx="86518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74" name="直接连接符 146473"/>
          <p:cNvSpPr/>
          <p:nvPr/>
        </p:nvSpPr>
        <p:spPr>
          <a:xfrm>
            <a:off x="2782888" y="4652963"/>
            <a:ext cx="93662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75" name="直接连接符 146474"/>
          <p:cNvSpPr/>
          <p:nvPr/>
        </p:nvSpPr>
        <p:spPr>
          <a:xfrm>
            <a:off x="3935413" y="4581525"/>
            <a:ext cx="6477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76" name="直接连接符 146475"/>
          <p:cNvSpPr/>
          <p:nvPr/>
        </p:nvSpPr>
        <p:spPr>
          <a:xfrm>
            <a:off x="5951538" y="4581525"/>
            <a:ext cx="93662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77" name="直接连接符 146476"/>
          <p:cNvSpPr/>
          <p:nvPr/>
        </p:nvSpPr>
        <p:spPr>
          <a:xfrm>
            <a:off x="5951538" y="4652963"/>
            <a:ext cx="93662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78" name="直接连接符 146477"/>
          <p:cNvSpPr/>
          <p:nvPr/>
        </p:nvSpPr>
        <p:spPr>
          <a:xfrm>
            <a:off x="6311900" y="4724400"/>
            <a:ext cx="1444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79" name="直接连接符 146478"/>
          <p:cNvSpPr/>
          <p:nvPr/>
        </p:nvSpPr>
        <p:spPr>
          <a:xfrm>
            <a:off x="7175500" y="4581525"/>
            <a:ext cx="72072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80" name="直接连接符 146479"/>
          <p:cNvSpPr/>
          <p:nvPr/>
        </p:nvSpPr>
        <p:spPr>
          <a:xfrm>
            <a:off x="7608888" y="4652963"/>
            <a:ext cx="3587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81" name="直接连接符 146480"/>
          <p:cNvSpPr/>
          <p:nvPr/>
        </p:nvSpPr>
        <p:spPr>
          <a:xfrm>
            <a:off x="8256588" y="4581525"/>
            <a:ext cx="100806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82" name="直接连接符 146481"/>
          <p:cNvSpPr/>
          <p:nvPr/>
        </p:nvSpPr>
        <p:spPr>
          <a:xfrm>
            <a:off x="8328025" y="4652963"/>
            <a:ext cx="8636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83" name="直接连接符 146482"/>
          <p:cNvSpPr/>
          <p:nvPr/>
        </p:nvSpPr>
        <p:spPr>
          <a:xfrm>
            <a:off x="8543925" y="4724400"/>
            <a:ext cx="2159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84" name="文本框 146483"/>
          <p:cNvSpPr txBox="1"/>
          <p:nvPr/>
        </p:nvSpPr>
        <p:spPr>
          <a:xfrm>
            <a:off x="1524000" y="4437063"/>
            <a:ext cx="8172450" cy="5803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i="0">
                <a:latin typeface="Tahoma" panose="020B0604030504040204" pitchFamily="34" charset="0"/>
                <a:ea typeface="宋体" panose="02010600030101010101" pitchFamily="2" charset="-122"/>
              </a:rPr>
              <a:t>   .          .   .   .   .       .             .    .   . .  .</a:t>
            </a:r>
            <a:endParaRPr lang="en-US" altLang="zh-CN" sz="3200" i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46485" name="直接连接符 146484"/>
          <p:cNvSpPr/>
          <p:nvPr/>
        </p:nvSpPr>
        <p:spPr>
          <a:xfrm>
            <a:off x="5591175" y="4149725"/>
            <a:ext cx="0" cy="5032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86" name="直接连接符 146485"/>
          <p:cNvSpPr/>
          <p:nvPr/>
        </p:nvSpPr>
        <p:spPr>
          <a:xfrm>
            <a:off x="9983788" y="4076700"/>
            <a:ext cx="0" cy="5048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87" name="文本框 146486"/>
          <p:cNvSpPr txBox="1"/>
          <p:nvPr/>
        </p:nvSpPr>
        <p:spPr>
          <a:xfrm>
            <a:off x="1703388" y="5734050"/>
            <a:ext cx="4176712" cy="5803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sz="3200" i="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46488" name="矩形 146487"/>
          <p:cNvSpPr/>
          <p:nvPr/>
        </p:nvSpPr>
        <p:spPr>
          <a:xfrm>
            <a:off x="1524000" y="5516563"/>
            <a:ext cx="3763645" cy="58039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i="0">
                <a:latin typeface="Tahoma" panose="020B0604030504040204" pitchFamily="34" charset="0"/>
                <a:ea typeface="宋体" panose="02010600030101010101" pitchFamily="2" charset="-122"/>
              </a:rPr>
              <a:t>7124  3217   6 6   6</a:t>
            </a:r>
            <a:endParaRPr lang="en-US" altLang="zh-CN" sz="3200" i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46489" name="直接连接符 146488"/>
          <p:cNvSpPr/>
          <p:nvPr/>
        </p:nvSpPr>
        <p:spPr>
          <a:xfrm>
            <a:off x="1524000" y="6021388"/>
            <a:ext cx="97155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90" name="直接连接符 146489"/>
          <p:cNvSpPr/>
          <p:nvPr/>
        </p:nvSpPr>
        <p:spPr>
          <a:xfrm>
            <a:off x="1524000" y="6092825"/>
            <a:ext cx="97155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91" name="直接连接符 146490"/>
          <p:cNvSpPr/>
          <p:nvPr/>
        </p:nvSpPr>
        <p:spPr>
          <a:xfrm>
            <a:off x="2711450" y="6021388"/>
            <a:ext cx="8636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92" name="直接连接符 146491"/>
          <p:cNvSpPr/>
          <p:nvPr/>
        </p:nvSpPr>
        <p:spPr>
          <a:xfrm>
            <a:off x="2782888" y="6092825"/>
            <a:ext cx="79216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93" name="直接连接符 146492"/>
          <p:cNvSpPr/>
          <p:nvPr/>
        </p:nvSpPr>
        <p:spPr>
          <a:xfrm>
            <a:off x="4008438" y="6021388"/>
            <a:ext cx="6477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94" name="直接连接符 146493"/>
          <p:cNvSpPr/>
          <p:nvPr/>
        </p:nvSpPr>
        <p:spPr>
          <a:xfrm>
            <a:off x="5591175" y="5445125"/>
            <a:ext cx="0" cy="5762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95" name="文本框 146494"/>
          <p:cNvSpPr txBox="1"/>
          <p:nvPr/>
        </p:nvSpPr>
        <p:spPr>
          <a:xfrm>
            <a:off x="1524000" y="5734050"/>
            <a:ext cx="3779838" cy="5803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200" i="0">
                <a:latin typeface="Tahoma" panose="020B0604030504040204" pitchFamily="34" charset="0"/>
                <a:ea typeface="宋体" panose="02010600030101010101" pitchFamily="2" charset="-122"/>
              </a:rPr>
              <a:t>.             .    .  .    .</a:t>
            </a:r>
            <a:endParaRPr lang="en-US" altLang="zh-CN" sz="3200" i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46496" name="直接连接符 146495"/>
          <p:cNvSpPr/>
          <p:nvPr/>
        </p:nvSpPr>
        <p:spPr>
          <a:xfrm>
            <a:off x="5664200" y="5445125"/>
            <a:ext cx="0" cy="5762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497" name="文本框 146496"/>
          <p:cNvSpPr txBox="1"/>
          <p:nvPr/>
        </p:nvSpPr>
        <p:spPr>
          <a:xfrm>
            <a:off x="1524000" y="2205038"/>
            <a:ext cx="8893175" cy="3975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i="0" dirty="0">
                <a:latin typeface="Tahoma" panose="020B0604030504040204" pitchFamily="34" charset="0"/>
                <a:ea typeface="仿宋_GB2312" pitchFamily="49" charset="-122"/>
              </a:rPr>
              <a:t>太阳下山 明早依旧   爬   上      来 ，  花儿谢了     明年还是  一样的     开，</a:t>
            </a:r>
            <a:endParaRPr lang="zh-CN" altLang="en-US" sz="2000" b="1" i="0" dirty="0">
              <a:latin typeface="Tahoma" panose="020B0604030504040204" pitchFamily="34" charset="0"/>
              <a:ea typeface="仿宋_GB2312" pitchFamily="49" charset="-122"/>
            </a:endParaRPr>
          </a:p>
        </p:txBody>
      </p:sp>
      <p:sp>
        <p:nvSpPr>
          <p:cNvPr id="146498" name="文本框 146497"/>
          <p:cNvSpPr txBox="1"/>
          <p:nvPr/>
        </p:nvSpPr>
        <p:spPr>
          <a:xfrm>
            <a:off x="1524000" y="3644900"/>
            <a:ext cx="8820150" cy="3975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i="0" dirty="0">
                <a:latin typeface="Tahoma" panose="020B0604030504040204" pitchFamily="34" charset="0"/>
                <a:ea typeface="仿宋_GB2312" pitchFamily="49" charset="-122"/>
              </a:rPr>
              <a:t>美丽小鸟   飞   去      无踪       影，   我的青春   小鸟一样    不 回       来，       </a:t>
            </a:r>
            <a:endParaRPr lang="zh-CN" altLang="en-US" sz="2000" b="1" i="0" dirty="0">
              <a:latin typeface="Tahoma" panose="020B0604030504040204" pitchFamily="34" charset="0"/>
              <a:ea typeface="仿宋_GB2312" pitchFamily="49" charset="-122"/>
            </a:endParaRPr>
          </a:p>
        </p:txBody>
      </p:sp>
      <p:sp>
        <p:nvSpPr>
          <p:cNvPr id="146499" name="文本框 146498"/>
          <p:cNvSpPr txBox="1"/>
          <p:nvPr/>
        </p:nvSpPr>
        <p:spPr>
          <a:xfrm>
            <a:off x="1524000" y="4941888"/>
            <a:ext cx="9144000" cy="3975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i="0" dirty="0">
                <a:latin typeface="Tahoma" panose="020B0604030504040204" pitchFamily="34" charset="0"/>
                <a:ea typeface="仿宋_GB2312" pitchFamily="49" charset="-122"/>
              </a:rPr>
              <a:t>我的青春  小鸟一样 不   回   来，       别得那哟    哟          别得那哟    哟</a:t>
            </a:r>
            <a:endParaRPr lang="zh-CN" altLang="en-US" sz="2000" b="1" i="0" dirty="0">
              <a:latin typeface="Tahoma" panose="020B0604030504040204" pitchFamily="34" charset="0"/>
              <a:ea typeface="仿宋_GB2312" pitchFamily="49" charset="-122"/>
            </a:endParaRPr>
          </a:p>
        </p:txBody>
      </p:sp>
      <p:sp>
        <p:nvSpPr>
          <p:cNvPr id="146500" name="文本框 146499"/>
          <p:cNvSpPr txBox="1"/>
          <p:nvPr/>
        </p:nvSpPr>
        <p:spPr>
          <a:xfrm>
            <a:off x="1524000" y="6308725"/>
            <a:ext cx="4140200" cy="3975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i="0" dirty="0">
                <a:latin typeface="Tahoma" panose="020B0604030504040204" pitchFamily="34" charset="0"/>
                <a:ea typeface="仿宋_GB2312" pitchFamily="49" charset="-122"/>
              </a:rPr>
              <a:t>我的青春小鸟一样    不 回     来。</a:t>
            </a:r>
            <a:endParaRPr lang="zh-CN" altLang="en-US" sz="2000" b="1" i="0" dirty="0">
              <a:latin typeface="Tahoma" panose="020B0604030504040204" pitchFamily="34" charset="0"/>
              <a:ea typeface="仿宋_GB2312" pitchFamily="49" charset="-122"/>
            </a:endParaRPr>
          </a:p>
        </p:txBody>
      </p:sp>
      <p:sp>
        <p:nvSpPr>
          <p:cNvPr id="146501" name="任意多边形 146500"/>
          <p:cNvSpPr/>
          <p:nvPr/>
        </p:nvSpPr>
        <p:spPr>
          <a:xfrm>
            <a:off x="4440238" y="1257300"/>
            <a:ext cx="287337" cy="227013"/>
          </a:xfrm>
          <a:custGeom>
            <a:avLst/>
            <a:gdLst/>
            <a:ahLst/>
            <a:cxnLst/>
            <a:pathLst>
              <a:path w="181" h="143">
                <a:moveTo>
                  <a:pt x="0" y="143"/>
                </a:moveTo>
                <a:cubicBezTo>
                  <a:pt x="30" y="78"/>
                  <a:pt x="60" y="14"/>
                  <a:pt x="90" y="7"/>
                </a:cubicBezTo>
                <a:cubicBezTo>
                  <a:pt x="120" y="0"/>
                  <a:pt x="166" y="75"/>
                  <a:pt x="181" y="98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6502" name="任意多边形 146501"/>
          <p:cNvSpPr/>
          <p:nvPr/>
        </p:nvSpPr>
        <p:spPr>
          <a:xfrm>
            <a:off x="3503613" y="2625725"/>
            <a:ext cx="215900" cy="227013"/>
          </a:xfrm>
          <a:custGeom>
            <a:avLst/>
            <a:gdLst/>
            <a:ahLst/>
            <a:cxnLst/>
            <a:pathLst>
              <a:path w="227" h="143">
                <a:moveTo>
                  <a:pt x="0" y="143"/>
                </a:moveTo>
                <a:cubicBezTo>
                  <a:pt x="26" y="78"/>
                  <a:pt x="53" y="14"/>
                  <a:pt x="91" y="7"/>
                </a:cubicBezTo>
                <a:cubicBezTo>
                  <a:pt x="129" y="0"/>
                  <a:pt x="178" y="49"/>
                  <a:pt x="227" y="98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6503" name="任意多边形 146502"/>
          <p:cNvSpPr/>
          <p:nvPr/>
        </p:nvSpPr>
        <p:spPr>
          <a:xfrm>
            <a:off x="8759825" y="2636838"/>
            <a:ext cx="360363" cy="215900"/>
          </a:xfrm>
          <a:custGeom>
            <a:avLst/>
            <a:gdLst/>
            <a:ahLst/>
            <a:cxnLst/>
            <a:pathLst>
              <a:path w="227" h="143">
                <a:moveTo>
                  <a:pt x="0" y="143"/>
                </a:moveTo>
                <a:cubicBezTo>
                  <a:pt x="26" y="78"/>
                  <a:pt x="53" y="14"/>
                  <a:pt x="91" y="7"/>
                </a:cubicBezTo>
                <a:cubicBezTo>
                  <a:pt x="129" y="0"/>
                  <a:pt x="204" y="83"/>
                  <a:pt x="227" y="98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6504" name="任意多边形 146503"/>
          <p:cNvSpPr/>
          <p:nvPr/>
        </p:nvSpPr>
        <p:spPr>
          <a:xfrm>
            <a:off x="7319963" y="4005263"/>
            <a:ext cx="576262" cy="215900"/>
          </a:xfrm>
          <a:custGeom>
            <a:avLst/>
            <a:gdLst/>
            <a:ahLst/>
            <a:cxnLst/>
            <a:pathLst>
              <a:path w="363" h="189">
                <a:moveTo>
                  <a:pt x="0" y="144"/>
                </a:moveTo>
                <a:cubicBezTo>
                  <a:pt x="37" y="72"/>
                  <a:pt x="75" y="0"/>
                  <a:pt x="136" y="8"/>
                </a:cubicBezTo>
                <a:cubicBezTo>
                  <a:pt x="197" y="16"/>
                  <a:pt x="280" y="102"/>
                  <a:pt x="363" y="189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146505" name="图片 146504" descr="05112605335428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91625" y="318"/>
            <a:ext cx="1368425" cy="1309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6506" name="任意多边形 146505"/>
          <p:cNvSpPr/>
          <p:nvPr/>
        </p:nvSpPr>
        <p:spPr>
          <a:xfrm>
            <a:off x="4511675" y="2565400"/>
            <a:ext cx="288925" cy="287338"/>
          </a:xfrm>
          <a:custGeom>
            <a:avLst/>
            <a:gdLst/>
            <a:ahLst/>
            <a:cxnLst/>
            <a:pathLst>
              <a:path w="273" h="188">
                <a:moveTo>
                  <a:pt x="0" y="188"/>
                </a:moveTo>
                <a:cubicBezTo>
                  <a:pt x="68" y="101"/>
                  <a:pt x="137" y="14"/>
                  <a:pt x="182" y="7"/>
                </a:cubicBezTo>
                <a:cubicBezTo>
                  <a:pt x="227" y="0"/>
                  <a:pt x="258" y="113"/>
                  <a:pt x="273" y="143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6516" name="直接连接符 146515"/>
          <p:cNvSpPr/>
          <p:nvPr/>
        </p:nvSpPr>
        <p:spPr>
          <a:xfrm>
            <a:off x="5664200" y="4149725"/>
            <a:ext cx="0" cy="5762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6517" name="文本框 146516"/>
          <p:cNvSpPr txBox="1"/>
          <p:nvPr/>
        </p:nvSpPr>
        <p:spPr>
          <a:xfrm>
            <a:off x="5664200" y="4149725"/>
            <a:ext cx="4318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spcBef>
                <a:spcPct val="50000"/>
              </a:spcBef>
            </a:pPr>
            <a:r>
              <a:rPr lang="en-US" altLang="zh-CN" sz="2800" i="0">
                <a:latin typeface="Arial" panose="020B0604020202020204" pitchFamily="34" charset="0"/>
                <a:ea typeface="宋体" panose="02010600030101010101" pitchFamily="2" charset="-122"/>
              </a:rPr>
              <a:t>:</a:t>
            </a:r>
            <a:endParaRPr lang="en-US" altLang="zh-CN" sz="2800" i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6518" name="文本框 146517"/>
          <p:cNvSpPr txBox="1"/>
          <p:nvPr/>
        </p:nvSpPr>
        <p:spPr>
          <a:xfrm>
            <a:off x="5303838" y="5516563"/>
            <a:ext cx="4318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spcBef>
                <a:spcPct val="50000"/>
              </a:spcBef>
            </a:pPr>
            <a:r>
              <a:rPr lang="en-US" altLang="zh-CN" sz="2800" i="0">
                <a:latin typeface="Arial" panose="020B0604020202020204" pitchFamily="34" charset="0"/>
                <a:ea typeface="宋体" panose="02010600030101010101" pitchFamily="2" charset="-122"/>
              </a:rPr>
              <a:t>:</a:t>
            </a:r>
            <a:endParaRPr lang="en-US" altLang="zh-CN" sz="2800" i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50610" y="5803265"/>
            <a:ext cx="3041015" cy="5791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3200" b="1">
                <a:sym typeface="+mn-ea"/>
              </a:rPr>
              <a:t>歌曲有何寓意？</a:t>
            </a:r>
            <a:endParaRPr lang="zh-CN" altLang="en-US" sz="32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  <p:pic>
        <p:nvPicPr>
          <p:cNvPr id="4" name="2 青春舞曲（伴奏）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104380" y="73025"/>
            <a:ext cx="619125" cy="6191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711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6802" name="标题 7680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dirty="0"/>
              <a:t>民歌的二度创作</a:t>
            </a:r>
            <a:endParaRPr lang="zh-CN" altLang="en-US" dirty="0"/>
          </a:p>
        </p:txBody>
      </p:sp>
      <p:sp>
        <p:nvSpPr>
          <p:cNvPr id="76805" name="文本框 76804"/>
          <p:cNvSpPr txBox="1"/>
          <p:nvPr/>
        </p:nvSpPr>
        <p:spPr>
          <a:xfrm>
            <a:off x="1308100" y="1628775"/>
            <a:ext cx="8891905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>
              <a:spcBef>
                <a:spcPct val="50000"/>
              </a:spcBef>
              <a:buClr>
                <a:srgbClr val="000000"/>
              </a:buClr>
            </a:pPr>
            <a:r>
              <a:rPr lang="zh-CN" altLang="en-US" sz="3600" u="none" dirty="0">
                <a:latin typeface="Comic Sans MS" panose="030F0702030302020204" pitchFamily="66" charset="0"/>
                <a:ea typeface="宋体" panose="02010600030101010101" pitchFamily="2" charset="-122"/>
              </a:rPr>
              <a:t>词、曲作者写出一首作品，叫第一创作。那么二度创作要靠歌手自己来完成。同一首歌，不同的人来演唱，效果是完全不一样的。有的作品从曲式上看，很简单，结构也不复杂，但经过一个好的歌手细致恰倒好处的处理，唱出的东西会非常感人。这就是二度创作。</a:t>
            </a:r>
            <a:br>
              <a:rPr lang="zh-CN" altLang="en-US" sz="3600" u="none" dirty="0">
                <a:latin typeface="Comic Sans MS" panose="030F0702030302020204" pitchFamily="66" charset="0"/>
                <a:ea typeface="宋体" panose="02010600030101010101" pitchFamily="2" charset="-122"/>
              </a:rPr>
            </a:br>
            <a:endParaRPr lang="zh-CN" altLang="en-US" sz="3600" u="none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charRg st="0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charRg st="0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7040" y="397510"/>
            <a:ext cx="3667760" cy="1325880"/>
          </a:xfrm>
        </p:spPr>
        <p:txBody>
          <a:bodyPr>
            <a:normAutofit/>
          </a:bodyPr>
          <a:p>
            <a:r>
              <a:rPr lang="zh-CN" altLang="en-US" b="1">
                <a:solidFill>
                  <a:schemeClr val="tx1"/>
                </a:solidFill>
              </a:rPr>
              <a:t>尝试二度创作：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51710" y="3703320"/>
            <a:ext cx="93294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3200"/>
              <a:t>2</a:t>
            </a:r>
            <a:r>
              <a:rPr lang="zh-CN" altLang="en-US" sz="3200">
                <a:hlinkClick r:id="rId1" action="ppaction://hlinkfile"/>
              </a:rPr>
              <a:t>、尝试从视频中学习几个舞蹈动作来为歌曲伴舞。</a:t>
            </a:r>
            <a:endParaRPr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2251710" y="2603500"/>
            <a:ext cx="60782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3200"/>
              <a:t>1</a:t>
            </a:r>
            <a:r>
              <a:rPr lang="zh-CN" altLang="en-US" sz="3200"/>
              <a:t>、运用不同的演唱形式来表现。</a:t>
            </a:r>
            <a:endParaRPr lang="zh-CN" altLang="en-US" sz="3200"/>
          </a:p>
        </p:txBody>
      </p:sp>
      <p:pic>
        <p:nvPicPr>
          <p:cNvPr id="8" name="2 青春舞曲（伴奏）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8350" y="615315"/>
            <a:ext cx="777875" cy="889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7113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3" name="6 青春舞曲（心跳男孩、动感男孩）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38200" y="364490"/>
            <a:ext cx="10043160" cy="6106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6019" name="图片 86018" descr="24a967c6d5dcc11e8f91709f846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9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703195" y="4600575"/>
            <a:ext cx="27673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FF0000"/>
                </a:solidFill>
              </a:rPr>
              <a:t>南   疆   色   彩</a:t>
            </a:r>
            <a:endParaRPr lang="zh-CN" altLang="en-US" b="1">
              <a:solidFill>
                <a:srgbClr val="FF0000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767965" y="4519295"/>
            <a:ext cx="610870" cy="3302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6247765" y="2011045"/>
            <a:ext cx="18465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FF0000"/>
                </a:solidFill>
              </a:rPr>
              <a:t>北 疆  色 彩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719695" y="3247390"/>
            <a:ext cx="1791970" cy="3657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b="1">
                <a:solidFill>
                  <a:srgbClr val="FF0000"/>
                </a:solidFill>
              </a:rPr>
              <a:t>东疆和刀郎色彩</a:t>
            </a:r>
            <a:endParaRPr lang="zh-CN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4996" name="图片 84995" descr="map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1919</Words>
  <Application>WPS 演示</Application>
  <PresentationFormat>宽屏</PresentationFormat>
  <Paragraphs>114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</vt:lpstr>
      <vt:lpstr>宋体</vt:lpstr>
      <vt:lpstr>Wingdings</vt:lpstr>
      <vt:lpstr>Comic Sans MS</vt:lpstr>
      <vt:lpstr>楷体_GB2312</vt:lpstr>
      <vt:lpstr>Tahoma</vt:lpstr>
      <vt:lpstr>黑体</vt:lpstr>
      <vt:lpstr>仿宋_GB2312</vt:lpstr>
      <vt:lpstr>Times New Roman</vt:lpstr>
      <vt:lpstr>Calibri Light</vt:lpstr>
      <vt:lpstr>微软雅黑</vt:lpstr>
      <vt:lpstr>Calibri</vt:lpstr>
      <vt:lpstr>新宋体</vt:lpstr>
      <vt:lpstr>仿宋</vt:lpstr>
      <vt:lpstr>Office 主题</vt:lpstr>
      <vt:lpstr>这首歌曲具有哪个地区的风格特征？你从哪里判断出来？</vt:lpstr>
      <vt:lpstr>PowerPoint 演示文稿</vt:lpstr>
      <vt:lpstr>PowerPoint 演示文稿</vt:lpstr>
      <vt:lpstr>                   青 春 舞 曲</vt:lpstr>
      <vt:lpstr>民歌的二度创作</vt:lpstr>
      <vt:lpstr>尝试二度创作：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slj</dc:creator>
  <cp:lastModifiedBy>slj</cp:lastModifiedBy>
  <cp:revision>33</cp:revision>
  <dcterms:created xsi:type="dcterms:W3CDTF">2016-11-28T02:11:00Z</dcterms:created>
  <dcterms:modified xsi:type="dcterms:W3CDTF">2016-11-30T01:27:59Z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