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44" r:id="rId3"/>
    <p:sldId id="345" r:id="rId4"/>
    <p:sldId id="266" r:id="rId5"/>
    <p:sldId id="343" r:id="rId6"/>
    <p:sldId id="351" r:id="rId7"/>
    <p:sldId id="330" r:id="rId8"/>
    <p:sldId id="352" r:id="rId9"/>
    <p:sldId id="347" r:id="rId10"/>
    <p:sldId id="332" r:id="rId11"/>
    <p:sldId id="321" r:id="rId12"/>
    <p:sldId id="350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66FF33"/>
    <a:srgbClr val="FF00FF"/>
    <a:srgbClr val="F9A9BA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A8448-7C88-4055-A082-C933C3D0B4E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ADA828-3E47-42B5-ABD5-7ACFEABA57D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3454F3-A84B-463D-B89B-EA23B895351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4E948A-8FEF-4BF5-AF96-032E3C8E983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A2CA79-7826-4696-9A39-306809075BC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D0671-33F9-4943-B443-B70A625F080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3B9BA3-C17F-4E99-B9D5-6C51D593D5B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570302-1D9C-4021-B4A1-1702C7DECB2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315884-35E9-455D-A4FA-96B33441CA2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0449A-A04C-4742-9DDF-3A6734BED1D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DAF5E6-96BB-4E08-850E-E99DFE7501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707DFF-E62E-4C4A-91CD-5B1242D8528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文本框 1"/>
          <p:cNvSpPr txBox="1">
            <a:spLocks noChangeArrowheads="1"/>
          </p:cNvSpPr>
          <p:nvPr/>
        </p:nvSpPr>
        <p:spPr bwMode="auto">
          <a:xfrm>
            <a:off x="152400" y="609600"/>
            <a:ext cx="876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黑体" pitchFamily="49" charset="-122"/>
              </a:rPr>
              <a:t>人教版</a:t>
            </a:r>
            <a:r>
              <a:rPr lang="en-US" altLang="zh-CN" sz="2000" b="1">
                <a:ea typeface="黑体" pitchFamily="49" charset="-122"/>
              </a:rPr>
              <a:t>《</a:t>
            </a:r>
            <a:r>
              <a:rPr lang="zh-CN" altLang="en-US" sz="2000" b="1">
                <a:ea typeface="黑体" pitchFamily="49" charset="-122"/>
              </a:rPr>
              <a:t>道德与法治</a:t>
            </a:r>
            <a:r>
              <a:rPr lang="en-US" altLang="zh-CN" sz="2000" b="1">
                <a:ea typeface="黑体" pitchFamily="49" charset="-122"/>
              </a:rPr>
              <a:t>》</a:t>
            </a:r>
            <a:r>
              <a:rPr lang="zh-CN" altLang="en-US" sz="2000" b="1">
                <a:ea typeface="黑体" pitchFamily="49" charset="-122"/>
              </a:rPr>
              <a:t>七年级下册第一单元第三课</a:t>
            </a:r>
            <a:r>
              <a:rPr lang="en-US" altLang="zh-CN" sz="2000" b="1">
                <a:ea typeface="黑体" pitchFamily="49" charset="-122"/>
              </a:rPr>
              <a:t>《</a:t>
            </a:r>
            <a:r>
              <a:rPr lang="zh-CN" altLang="en-US" sz="2000" b="1">
                <a:ea typeface="黑体" pitchFamily="49" charset="-122"/>
              </a:rPr>
              <a:t>青春的证明</a:t>
            </a:r>
            <a:r>
              <a:rPr lang="en-US" altLang="zh-CN" sz="2000" b="1">
                <a:ea typeface="黑体" pitchFamily="49" charset="-122"/>
              </a:rPr>
              <a:t>》</a:t>
            </a:r>
            <a:r>
              <a:rPr lang="zh-CN" altLang="en-US" sz="2000" b="1">
                <a:ea typeface="黑体" pitchFamily="49" charset="-122"/>
              </a:rPr>
              <a:t>第二课时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93762" y="2236345"/>
            <a:ext cx="6324600" cy="186204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1500" b="1" dirty="0">
                <a:solidFill>
                  <a:srgbClr val="00B050"/>
                </a:solidFill>
                <a:sym typeface="+mn-ea"/>
              </a:rPr>
              <a:t>青春有格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3"/>
          <p:cNvSpPr txBox="1">
            <a:spLocks noChangeArrowheads="1"/>
          </p:cNvSpPr>
          <p:nvPr/>
        </p:nvSpPr>
        <p:spPr bwMode="auto">
          <a:xfrm>
            <a:off x="990694" y="1066862"/>
            <a:ext cx="5791048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/>
              <a:t>我们身边存在哪些不良诱惑？</a:t>
            </a:r>
          </a:p>
        </p:txBody>
      </p:sp>
      <p:sp>
        <p:nvSpPr>
          <p:cNvPr id="12291" name="文本框 4"/>
          <p:cNvSpPr txBox="1">
            <a:spLocks noChangeArrowheads="1"/>
          </p:cNvSpPr>
          <p:nvPr/>
        </p:nvSpPr>
        <p:spPr bwMode="auto">
          <a:xfrm>
            <a:off x="609704" y="1752644"/>
            <a:ext cx="7543602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</a:rPr>
              <a:t>黄、赌、毒的诱惑，网络游戏的诱惑等</a:t>
            </a:r>
          </a:p>
        </p:txBody>
      </p:sp>
      <p:sp>
        <p:nvSpPr>
          <p:cNvPr id="16388" name="文本框 5"/>
          <p:cNvSpPr txBox="1">
            <a:spLocks noChangeArrowheads="1"/>
          </p:cNvSpPr>
          <p:nvPr/>
        </p:nvSpPr>
        <p:spPr bwMode="auto">
          <a:xfrm>
            <a:off x="457308" y="2514624"/>
            <a:ext cx="84582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启示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 ④我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们要磨砺意志，拒绝不良诱惑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</a:t>
            </a:r>
            <a:endParaRPr lang="en-US" altLang="zh-CN" sz="32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eaLnBrk="0" hangingPunct="0"/>
            <a:r>
              <a:rPr lang="en-US" altLang="zh-CN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不断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增强</a:t>
            </a:r>
            <a:r>
              <a:rPr lang="zh-CN" altLang="en-US" sz="32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自控力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200" b="1" dirty="0" smtClean="0">
                <a:solidFill>
                  <a:srgbClr val="0000FF"/>
                </a:solidFill>
              </a:rPr>
              <a:t> 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p29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609704" y="381080"/>
            <a:ext cx="1752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说一说</a:t>
            </a: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457308" y="3962386"/>
            <a:ext cx="8305800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b="1" dirty="0" smtClean="0"/>
              <a:t>方法与技能：</a:t>
            </a:r>
            <a:r>
              <a:rPr lang="en-US" altLang="zh-CN" b="1" dirty="0" smtClean="0"/>
              <a:t>p29</a:t>
            </a:r>
          </a:p>
          <a:p>
            <a:pPr eaLnBrk="0" hangingPunct="0"/>
            <a:r>
              <a:rPr lang="en-US" altLang="zh-CN" b="1" dirty="0" smtClean="0">
                <a:solidFill>
                  <a:srgbClr val="FF0000"/>
                </a:solidFill>
              </a:rPr>
              <a:t>                          </a:t>
            </a:r>
            <a:r>
              <a:rPr lang="zh-CN" altLang="en-US" b="1" dirty="0" smtClean="0">
                <a:solidFill>
                  <a:srgbClr val="FF0000"/>
                </a:solidFill>
              </a:rPr>
              <a:t>增强“我不要”的力量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en-US" altLang="zh-CN" b="1" dirty="0" smtClean="0">
                <a:solidFill>
                  <a:srgbClr val="FF0000"/>
                </a:solidFill>
              </a:rPr>
              <a:t>   </a:t>
            </a:r>
            <a:r>
              <a:rPr lang="zh-CN" altLang="en-US" b="1" dirty="0" smtClean="0">
                <a:solidFill>
                  <a:srgbClr val="FF0000"/>
                </a:solidFill>
              </a:rPr>
              <a:t>增强自控力     增强“我想要”的力量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en-US" altLang="zh-CN" b="1" dirty="0" smtClean="0">
                <a:solidFill>
                  <a:srgbClr val="FF0000"/>
                </a:solidFill>
              </a:rPr>
              <a:t>                          </a:t>
            </a:r>
            <a:r>
              <a:rPr lang="zh-CN" altLang="en-US" b="1" dirty="0" smtClean="0">
                <a:solidFill>
                  <a:srgbClr val="FF0000"/>
                </a:solidFill>
              </a:rPr>
              <a:t>加强自我监控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3581426" y="4800564"/>
            <a:ext cx="152396" cy="12191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6388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 noChangeArrowheads="1"/>
          </p:cNvSpPr>
          <p:nvPr>
            <p:ph type="title"/>
          </p:nvPr>
        </p:nvSpPr>
        <p:spPr>
          <a:xfrm>
            <a:off x="457308" y="457278"/>
            <a:ext cx="8229600" cy="1143000"/>
          </a:xfrm>
          <a:solidFill>
            <a:schemeClr val="bg1"/>
          </a:solidFill>
          <a:ln w="38100">
            <a:solidFill>
              <a:srgbClr val="0000FF"/>
            </a:solidFill>
          </a:ln>
        </p:spPr>
        <p:txBody>
          <a:bodyPr/>
          <a:lstStyle/>
          <a:p>
            <a:pPr algn="l"/>
            <a:r>
              <a:rPr lang="zh-CN" altLang="en-US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“行己有耻”要求我们怎么做？</a:t>
            </a:r>
            <a:r>
              <a:rPr lang="en-US" altLang="zh-CN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</a:t>
            </a:r>
            <a:r>
              <a:rPr lang="en-US" altLang="zh-CN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p28—29  how①②③④</a:t>
            </a:r>
            <a:endParaRPr lang="zh-CN" altLang="en-US" sz="36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1266" name="组合 5"/>
          <p:cNvGrpSpPr>
            <a:grpSpLocks/>
          </p:cNvGrpSpPr>
          <p:nvPr/>
        </p:nvGrpSpPr>
        <p:grpSpPr bwMode="auto">
          <a:xfrm>
            <a:off x="685902" y="1828842"/>
            <a:ext cx="8153186" cy="4648158"/>
            <a:chOff x="685902" y="1676442"/>
            <a:chExt cx="8001000" cy="4648158"/>
          </a:xfrm>
        </p:grpSpPr>
        <p:sp>
          <p:nvSpPr>
            <p:cNvPr id="11267" name="文本框 2"/>
            <p:cNvSpPr txBox="1">
              <a:spLocks noChangeArrowheads="1"/>
            </p:cNvSpPr>
            <p:nvPr/>
          </p:nvSpPr>
          <p:spPr bwMode="auto">
            <a:xfrm>
              <a:off x="685902" y="1676442"/>
              <a:ext cx="8001000" cy="45858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①.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我们要知廉耻，懂荣辱；有所为，有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所</a:t>
              </a:r>
              <a:endParaRPr lang="en-US" altLang="zh-CN" sz="3200" b="1" dirty="0" smtClean="0">
                <a:solidFill>
                  <a:srgbClr val="FF0000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     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不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为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。  </a:t>
              </a:r>
              <a:r>
                <a:rPr lang="en-US" altLang="zh-CN" sz="3200" b="1" dirty="0" smtClean="0">
                  <a:solidFill>
                    <a:srgbClr val="0000FF"/>
                  </a:solidFill>
                </a:rPr>
                <a:t>p28—1</a:t>
              </a:r>
              <a:endParaRPr lang="en-US" altLang="zh-CN" sz="3200" b="1" dirty="0">
                <a:solidFill>
                  <a:srgbClr val="0000FF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②.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我们要有廉耻之心，不断提高辨别“耻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”</a:t>
              </a:r>
              <a:endParaRPr lang="en-US" altLang="zh-CN" sz="3200" b="1" dirty="0" smtClean="0">
                <a:solidFill>
                  <a:srgbClr val="FF0000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      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的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能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力。   </a:t>
              </a:r>
              <a:r>
                <a:rPr lang="en-US" altLang="zh-CN" sz="3200" b="1" dirty="0" smtClean="0">
                  <a:solidFill>
                    <a:srgbClr val="0000FF"/>
                  </a:solidFill>
                </a:rPr>
                <a:t>p28—2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    </a:t>
              </a:r>
              <a:endParaRPr lang="en-US" altLang="zh-CN" sz="3200" b="1" dirty="0">
                <a:solidFill>
                  <a:srgbClr val="FF0000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③.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我们要树立底线意识，触碰底线的事情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不</a:t>
              </a:r>
              <a:endParaRPr lang="en-US" altLang="zh-CN" sz="3200" b="1" dirty="0" smtClean="0">
                <a:solidFill>
                  <a:srgbClr val="FF0000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     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做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，违反法律的事情坚决不做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。</a:t>
              </a:r>
              <a:r>
                <a:rPr lang="en-US" altLang="zh-CN" sz="3200" b="1" dirty="0" smtClean="0">
                  <a:solidFill>
                    <a:srgbClr val="0000FF"/>
                  </a:solidFill>
                </a:rPr>
                <a:t>p28—3</a:t>
              </a:r>
              <a:endParaRPr lang="zh-CN" altLang="en-US" sz="3200" b="1" dirty="0">
                <a:solidFill>
                  <a:srgbClr val="0000FF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④.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我们要磨砺意志，拒绝不良诱惑，不断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增 </a:t>
              </a:r>
              <a:endParaRPr lang="en-US" altLang="zh-CN" sz="3200" b="1" dirty="0" smtClean="0">
                <a:solidFill>
                  <a:srgbClr val="FF0000"/>
                </a:solidFill>
              </a:endParaRPr>
            </a:p>
            <a:p>
              <a:pPr eaLnBrk="0" hangingPunct="0"/>
              <a:r>
                <a:rPr lang="en-US" altLang="zh-CN" sz="3200" b="1" dirty="0" smtClean="0">
                  <a:solidFill>
                    <a:srgbClr val="FF0000"/>
                  </a:solidFill>
                </a:rPr>
                <a:t>     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强</a:t>
              </a:r>
              <a:r>
                <a:rPr lang="zh-CN" altLang="en-US" sz="3200" b="1" dirty="0">
                  <a:solidFill>
                    <a:srgbClr val="FF0000"/>
                  </a:solidFill>
                </a:rPr>
                <a:t>自控能力</a:t>
              </a:r>
              <a:r>
                <a:rPr lang="zh-CN" altLang="en-US" sz="3200" b="1" dirty="0" smtClean="0">
                  <a:solidFill>
                    <a:srgbClr val="FF0000"/>
                  </a:solidFill>
                </a:rPr>
                <a:t>。  </a:t>
              </a:r>
              <a:r>
                <a:rPr lang="en-US" altLang="zh-CN" sz="3200" b="1" dirty="0" smtClean="0">
                  <a:solidFill>
                    <a:srgbClr val="0000FF"/>
                  </a:solidFill>
                </a:rPr>
                <a:t>p29</a:t>
              </a:r>
              <a:endParaRPr lang="zh-CN" altLang="en-US" sz="3200" b="1" dirty="0">
                <a:solidFill>
                  <a:srgbClr val="0000FF"/>
                </a:solidFill>
              </a:endParaRPr>
            </a:p>
            <a:p>
              <a:pPr eaLnBrk="0" hangingPunct="0"/>
              <a:endParaRPr lang="en-US" altLang="zh-CN" sz="1800" b="1" dirty="0">
                <a:solidFill>
                  <a:srgbClr val="0000FF"/>
                </a:solidFill>
              </a:endParaRPr>
            </a:p>
            <a:p>
              <a:pPr eaLnBrk="0" hangingPunct="0"/>
              <a:endParaRPr lang="en-US" altLang="zh-CN" sz="1800" b="1" dirty="0"/>
            </a:p>
          </p:txBody>
        </p:sp>
        <p:sp>
          <p:nvSpPr>
            <p:cNvPr id="5" name="左箭头 4">
              <a:hlinkClick r:id="rId2" action="ppaction://hlinksldjump"/>
            </p:cNvPr>
            <p:cNvSpPr/>
            <p:nvPr/>
          </p:nvSpPr>
          <p:spPr>
            <a:xfrm>
              <a:off x="7924800" y="6019800"/>
              <a:ext cx="457200" cy="3048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4"/>
          <p:cNvSpPr txBox="1">
            <a:spLocks noChangeArrowheads="1"/>
          </p:cNvSpPr>
          <p:nvPr/>
        </p:nvSpPr>
        <p:spPr bwMode="auto">
          <a:xfrm>
            <a:off x="228714" y="1752644"/>
            <a:ext cx="8458200" cy="3662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</a:rPr>
              <a:t>       青春就像一列驶向美好未来的列车，不能出轨。遵循青春规则，遵守道德、尊重法律！谨记：“没规矩不成方圆” ！“行已有耻”！“止于至善”</a:t>
            </a:r>
            <a:r>
              <a:rPr lang="en-US" altLang="zh-CN" b="1" dirty="0">
                <a:solidFill>
                  <a:srgbClr val="FF0000"/>
                </a:solidFill>
              </a:rPr>
              <a:t>!</a:t>
            </a:r>
            <a:r>
              <a:rPr lang="zh-CN" altLang="en-US" b="1" dirty="0">
                <a:solidFill>
                  <a:srgbClr val="FF0000"/>
                </a:solidFill>
              </a:rPr>
              <a:t> 让我们点燃心中的梦想，为伟大的“中国梦”而努力！</a:t>
            </a:r>
          </a:p>
          <a:p>
            <a:pPr eaLnBrk="0" hangingPunct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609600" y="609600"/>
            <a:ext cx="205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</a:rPr>
              <a:t>教师寄语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1" descr="gc11032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05200"/>
            <a:ext cx="297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4" name="组合 6"/>
          <p:cNvGrpSpPr>
            <a:grpSpLocks/>
          </p:cNvGrpSpPr>
          <p:nvPr/>
        </p:nvGrpSpPr>
        <p:grpSpPr bwMode="auto">
          <a:xfrm>
            <a:off x="5334000" y="3429000"/>
            <a:ext cx="3124200" cy="2713038"/>
            <a:chOff x="5334000" y="3429000"/>
            <a:chExt cx="3124200" cy="2713038"/>
          </a:xfrm>
        </p:grpSpPr>
        <p:pic>
          <p:nvPicPr>
            <p:cNvPr id="3075" name="Picture 9" descr="14513749472029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34000" y="3429000"/>
              <a:ext cx="3048000" cy="2200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" name="Text Box 14"/>
            <p:cNvSpPr txBox="1">
              <a:spLocks noChangeArrowheads="1"/>
            </p:cNvSpPr>
            <p:nvPr/>
          </p:nvSpPr>
          <p:spPr bwMode="auto">
            <a:xfrm>
              <a:off x="5410200" y="5562600"/>
              <a:ext cx="30480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    吸食毒品</a:t>
              </a:r>
            </a:p>
          </p:txBody>
        </p:sp>
      </p:grpSp>
      <p:sp>
        <p:nvSpPr>
          <p:cNvPr id="3077" name="Text Box 15"/>
          <p:cNvSpPr txBox="1">
            <a:spLocks noChangeArrowheads="1"/>
          </p:cNvSpPr>
          <p:nvPr/>
        </p:nvSpPr>
        <p:spPr bwMode="auto">
          <a:xfrm>
            <a:off x="838200" y="5638800"/>
            <a:ext cx="2895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    暴力违法</a:t>
            </a:r>
          </a:p>
        </p:txBody>
      </p:sp>
      <p:grpSp>
        <p:nvGrpSpPr>
          <p:cNvPr id="3078" name="组合 1"/>
          <p:cNvGrpSpPr>
            <a:grpSpLocks/>
          </p:cNvGrpSpPr>
          <p:nvPr/>
        </p:nvGrpSpPr>
        <p:grpSpPr bwMode="auto">
          <a:xfrm>
            <a:off x="650875" y="363538"/>
            <a:ext cx="2895600" cy="2806700"/>
            <a:chOff x="685800" y="457200"/>
            <a:chExt cx="2895600" cy="2805113"/>
          </a:xfrm>
        </p:grpSpPr>
        <p:pic>
          <p:nvPicPr>
            <p:cNvPr id="3079" name="Picture 5" descr="2014092002434365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5800" y="457200"/>
              <a:ext cx="2895600" cy="231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0" name="Text Box 16"/>
            <p:cNvSpPr txBox="1">
              <a:spLocks noChangeArrowheads="1"/>
            </p:cNvSpPr>
            <p:nvPr/>
          </p:nvSpPr>
          <p:spPr bwMode="auto">
            <a:xfrm>
              <a:off x="990600" y="2743200"/>
              <a:ext cx="23622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</a:rPr>
                <a:t>  校园欺凌</a:t>
              </a:r>
            </a:p>
          </p:txBody>
        </p:sp>
      </p:grpSp>
      <p:grpSp>
        <p:nvGrpSpPr>
          <p:cNvPr id="3081" name="组合 4"/>
          <p:cNvGrpSpPr>
            <a:grpSpLocks/>
          </p:cNvGrpSpPr>
          <p:nvPr/>
        </p:nvGrpSpPr>
        <p:grpSpPr bwMode="auto">
          <a:xfrm>
            <a:off x="5334000" y="506413"/>
            <a:ext cx="3048000" cy="2636837"/>
            <a:chOff x="5334000" y="505858"/>
            <a:chExt cx="3048000" cy="2636838"/>
          </a:xfrm>
        </p:grpSpPr>
        <p:pic>
          <p:nvPicPr>
            <p:cNvPr id="3082" name="Picture 7" descr="W02013082950857106456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34000" y="505858"/>
              <a:ext cx="30480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Text Box 17"/>
            <p:cNvSpPr txBox="1">
              <a:spLocks noChangeArrowheads="1"/>
            </p:cNvSpPr>
            <p:nvPr/>
          </p:nvSpPr>
          <p:spPr bwMode="auto">
            <a:xfrm>
              <a:off x="5867400" y="2563258"/>
              <a:ext cx="23622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  沉迷网络</a:t>
              </a:r>
            </a:p>
          </p:txBody>
        </p:sp>
      </p:grpSp>
      <p:sp>
        <p:nvSpPr>
          <p:cNvPr id="2055" name="Text Box 19"/>
          <p:cNvSpPr txBox="1">
            <a:spLocks noChangeArrowheads="1"/>
          </p:cNvSpPr>
          <p:nvPr/>
        </p:nvSpPr>
        <p:spPr bwMode="auto">
          <a:xfrm>
            <a:off x="4270375" y="620713"/>
            <a:ext cx="800100" cy="4789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</a:rPr>
              <a:t>青春不应该这样度过</a:t>
            </a:r>
          </a:p>
        </p:txBody>
      </p:sp>
      <p:grpSp>
        <p:nvGrpSpPr>
          <p:cNvPr id="3085" name="组合 5"/>
          <p:cNvGrpSpPr>
            <a:grpSpLocks/>
          </p:cNvGrpSpPr>
          <p:nvPr/>
        </p:nvGrpSpPr>
        <p:grpSpPr bwMode="auto">
          <a:xfrm>
            <a:off x="595313" y="3505200"/>
            <a:ext cx="3124200" cy="2713038"/>
            <a:chOff x="595217" y="3505200"/>
            <a:chExt cx="3124200" cy="2713038"/>
          </a:xfrm>
        </p:grpSpPr>
        <p:pic>
          <p:nvPicPr>
            <p:cNvPr id="3086" name="Picture 11" descr="gc1103210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5217" y="3505200"/>
              <a:ext cx="29718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823817" y="5638800"/>
              <a:ext cx="28956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    暴力违法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581426" y="5486346"/>
            <a:ext cx="1839890" cy="585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u="sng" dirty="0">
                <a:latin typeface="黑体" pitchFamily="49" charset="-122"/>
                <a:ea typeface="黑体" pitchFamily="49" charset="-122"/>
              </a:rPr>
              <a:t>耻的行为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3"/>
          <p:cNvGrpSpPr>
            <a:grpSpLocks/>
          </p:cNvGrpSpPr>
          <p:nvPr/>
        </p:nvGrpSpPr>
        <p:grpSpPr bwMode="auto">
          <a:xfrm>
            <a:off x="533400" y="3733800"/>
            <a:ext cx="3124200" cy="2636838"/>
            <a:chOff x="533400" y="3733800"/>
            <a:chExt cx="3124200" cy="2636838"/>
          </a:xfrm>
        </p:grpSpPr>
        <p:pic>
          <p:nvPicPr>
            <p:cNvPr id="4098" name="Picture 9" descr="F2005022510241800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3733800"/>
              <a:ext cx="31242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9" name="Text Box 14"/>
            <p:cNvSpPr txBox="1">
              <a:spLocks noChangeArrowheads="1"/>
            </p:cNvSpPr>
            <p:nvPr/>
          </p:nvSpPr>
          <p:spPr bwMode="auto">
            <a:xfrm>
              <a:off x="685800" y="5791200"/>
              <a:ext cx="27432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   遵纪守法</a:t>
              </a:r>
            </a:p>
          </p:txBody>
        </p:sp>
      </p:grpSp>
      <p:grpSp>
        <p:nvGrpSpPr>
          <p:cNvPr id="4100" name="组合 5"/>
          <p:cNvGrpSpPr>
            <a:grpSpLocks/>
          </p:cNvGrpSpPr>
          <p:nvPr/>
        </p:nvGrpSpPr>
        <p:grpSpPr bwMode="auto">
          <a:xfrm>
            <a:off x="5638800" y="3733800"/>
            <a:ext cx="3276600" cy="2789238"/>
            <a:chOff x="5410200" y="3657600"/>
            <a:chExt cx="3276600" cy="2789238"/>
          </a:xfrm>
        </p:grpSpPr>
        <p:pic>
          <p:nvPicPr>
            <p:cNvPr id="4101" name="Picture 11" descr="1250926911549430747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0200" y="3657600"/>
              <a:ext cx="32004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Text Box 15"/>
            <p:cNvSpPr txBox="1">
              <a:spLocks noChangeArrowheads="1"/>
            </p:cNvSpPr>
            <p:nvPr/>
          </p:nvSpPr>
          <p:spPr bwMode="auto">
            <a:xfrm>
              <a:off x="5867400" y="5867400"/>
              <a:ext cx="28194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    孝敬父母</a:t>
              </a:r>
            </a:p>
          </p:txBody>
        </p:sp>
      </p:grpSp>
      <p:grpSp>
        <p:nvGrpSpPr>
          <p:cNvPr id="4103" name="组合 1"/>
          <p:cNvGrpSpPr>
            <a:grpSpLocks/>
          </p:cNvGrpSpPr>
          <p:nvPr/>
        </p:nvGrpSpPr>
        <p:grpSpPr bwMode="auto">
          <a:xfrm>
            <a:off x="609600" y="457200"/>
            <a:ext cx="3048000" cy="3094038"/>
            <a:chOff x="609600" y="457200"/>
            <a:chExt cx="3048000" cy="3094038"/>
          </a:xfrm>
        </p:grpSpPr>
        <p:pic>
          <p:nvPicPr>
            <p:cNvPr id="4104" name="Picture 5" descr="1930000139175313311788090160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" y="457200"/>
              <a:ext cx="30480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5" name="Text Box 16"/>
            <p:cNvSpPr txBox="1">
              <a:spLocks noChangeArrowheads="1"/>
            </p:cNvSpPr>
            <p:nvPr/>
          </p:nvSpPr>
          <p:spPr bwMode="auto">
            <a:xfrm>
              <a:off x="838200" y="2971800"/>
              <a:ext cx="25146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健康生活</a:t>
              </a:r>
            </a:p>
          </p:txBody>
        </p:sp>
      </p:grpSp>
      <p:grpSp>
        <p:nvGrpSpPr>
          <p:cNvPr id="4106" name="组合 2"/>
          <p:cNvGrpSpPr>
            <a:grpSpLocks/>
          </p:cNvGrpSpPr>
          <p:nvPr/>
        </p:nvGrpSpPr>
        <p:grpSpPr bwMode="auto">
          <a:xfrm>
            <a:off x="5635625" y="582613"/>
            <a:ext cx="3200400" cy="2941637"/>
            <a:chOff x="5410200" y="533400"/>
            <a:chExt cx="3200400" cy="2941638"/>
          </a:xfrm>
        </p:grpSpPr>
        <p:pic>
          <p:nvPicPr>
            <p:cNvPr id="4107" name="Picture 7" descr="20080525094016_70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10200" y="533400"/>
              <a:ext cx="32004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8" name="Text Box 17"/>
            <p:cNvSpPr txBox="1">
              <a:spLocks noChangeArrowheads="1"/>
            </p:cNvSpPr>
            <p:nvPr/>
          </p:nvSpPr>
          <p:spPr bwMode="auto">
            <a:xfrm>
              <a:off x="5791200" y="2895600"/>
              <a:ext cx="27432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</a:rPr>
                <a:t>   认真学习</a:t>
              </a:r>
            </a:p>
          </p:txBody>
        </p:sp>
      </p:grpSp>
      <p:sp>
        <p:nvSpPr>
          <p:cNvPr id="3078" name="Text Box 18"/>
          <p:cNvSpPr txBox="1">
            <a:spLocks noChangeArrowheads="1"/>
          </p:cNvSpPr>
          <p:nvPr/>
        </p:nvSpPr>
        <p:spPr bwMode="auto">
          <a:xfrm>
            <a:off x="4267208" y="1066862"/>
            <a:ext cx="800219" cy="426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</a:rPr>
              <a:t>青春应该这样度过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33822" y="5486346"/>
            <a:ext cx="190182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u="sng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善的行为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28"/>
          <p:cNvGrpSpPr>
            <a:grpSpLocks/>
          </p:cNvGrpSpPr>
          <p:nvPr/>
        </p:nvGrpSpPr>
        <p:grpSpPr bwMode="auto">
          <a:xfrm>
            <a:off x="76200" y="498475"/>
            <a:ext cx="2676525" cy="700088"/>
            <a:chOff x="3148" y="2954"/>
            <a:chExt cx="2148" cy="441"/>
          </a:xfrm>
        </p:grpSpPr>
        <p:pic>
          <p:nvPicPr>
            <p:cNvPr id="5122" name="Picture 29" descr="Untitled-1"/>
            <p:cNvPicPr>
              <a:picLocks noChangeAspect="1" noChangeArrowheads="1"/>
            </p:cNvPicPr>
            <p:nvPr/>
          </p:nvPicPr>
          <p:blipFill>
            <a:blip r:embed="rId2" cstate="print"/>
            <a:srcRect t="19460" r="11728" b="17027"/>
            <a:stretch>
              <a:fillRect/>
            </a:stretch>
          </p:blipFill>
          <p:spPr bwMode="auto">
            <a:xfrm>
              <a:off x="3148" y="2975"/>
              <a:ext cx="1855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3" name="Text Box 30"/>
            <p:cNvSpPr txBox="1">
              <a:spLocks noChangeArrowheads="1"/>
            </p:cNvSpPr>
            <p:nvPr/>
          </p:nvSpPr>
          <p:spPr bwMode="auto">
            <a:xfrm>
              <a:off x="3834" y="2954"/>
              <a:ext cx="146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ea typeface="黑体" pitchFamily="49" charset="-122"/>
                </a:rPr>
                <a:t>自主学习</a:t>
              </a:r>
            </a:p>
          </p:txBody>
        </p:sp>
      </p:grpSp>
      <p:sp>
        <p:nvSpPr>
          <p:cNvPr id="5124" name="Rectangle 5"/>
          <p:cNvSpPr>
            <a:spLocks noGrp="1" noChangeArrowheads="1"/>
          </p:cNvSpPr>
          <p:nvPr>
            <p:ph idx="1"/>
          </p:nvPr>
        </p:nvSpPr>
        <p:spPr>
          <a:xfrm>
            <a:off x="381000" y="1198563"/>
            <a:ext cx="8610600" cy="2078037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en-US" altLang="zh-CN" sz="4400" b="1" dirty="0" smtClean="0">
                <a:solidFill>
                  <a:srgbClr val="0000FF"/>
                </a:solidFill>
              </a:rPr>
              <a:t>1.</a:t>
            </a:r>
            <a:r>
              <a:rPr lang="zh-CN" altLang="en-US" sz="4400" b="1" dirty="0" smtClean="0">
                <a:solidFill>
                  <a:srgbClr val="0000FF"/>
                </a:solidFill>
              </a:rPr>
              <a:t>什么是“行己有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耻</a:t>
            </a:r>
            <a:r>
              <a:rPr lang="zh-CN" altLang="en-US" sz="4400" b="1" dirty="0" smtClean="0">
                <a:solidFill>
                  <a:srgbClr val="0000FF"/>
                </a:solidFill>
              </a:rPr>
              <a:t>” ？ </a:t>
            </a:r>
            <a:endParaRPr lang="en-US" altLang="zh-CN" sz="4400" b="1" dirty="0" smtClean="0">
              <a:solidFill>
                <a:srgbClr val="0000FF"/>
              </a:solidFill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zh-CN" altLang="en-US" sz="4400" b="1" dirty="0" smtClean="0">
                <a:solidFill>
                  <a:srgbClr val="0000FF"/>
                </a:solidFill>
              </a:rPr>
              <a:t>“行己有耻”对我们的行为提出怎  </a:t>
            </a:r>
            <a:endParaRPr lang="en-US" altLang="zh-CN" sz="4400" b="1" dirty="0" smtClean="0">
              <a:solidFill>
                <a:srgbClr val="0000FF"/>
              </a:solidFill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en-US" altLang="zh-CN" sz="4400" b="1" dirty="0" smtClean="0">
                <a:solidFill>
                  <a:srgbClr val="0000FF"/>
                </a:solidFill>
              </a:rPr>
              <a:t>   </a:t>
            </a:r>
            <a:r>
              <a:rPr lang="zh-CN" altLang="en-US" sz="4400" b="1" dirty="0" smtClean="0">
                <a:solidFill>
                  <a:srgbClr val="0000FF"/>
                </a:solidFill>
              </a:rPr>
              <a:t>样的要求</a:t>
            </a:r>
            <a:r>
              <a:rPr lang="en-US" altLang="zh-CN" sz="4400" b="1" dirty="0" smtClean="0">
                <a:solidFill>
                  <a:srgbClr val="0000FF"/>
                </a:solidFill>
              </a:rPr>
              <a:t>?</a:t>
            </a:r>
          </a:p>
          <a:p>
            <a:pPr marL="0" indent="0" eaLnBrk="1" hangingPunct="1"/>
            <a:endParaRPr lang="zh-CN" altLang="en-US" b="1" dirty="0" smtClean="0"/>
          </a:p>
        </p:txBody>
      </p:sp>
      <p:sp>
        <p:nvSpPr>
          <p:cNvPr id="2" name="右箭头 1">
            <a:hlinkClick r:id="rId3" action="ppaction://hlinksldjump"/>
          </p:cNvPr>
          <p:cNvSpPr/>
          <p:nvPr/>
        </p:nvSpPr>
        <p:spPr>
          <a:xfrm>
            <a:off x="7924800" y="2895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126" name="文本框 3"/>
          <p:cNvSpPr txBox="1">
            <a:spLocks noChangeArrowheads="1"/>
          </p:cNvSpPr>
          <p:nvPr/>
        </p:nvSpPr>
        <p:spPr bwMode="auto">
          <a:xfrm>
            <a:off x="457308" y="3657594"/>
            <a:ext cx="8458200" cy="2124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</a:rPr>
              <a:t>2.</a:t>
            </a:r>
            <a:r>
              <a:rPr lang="zh-CN" altLang="en-US" sz="4400" b="1" dirty="0">
                <a:solidFill>
                  <a:srgbClr val="0000FF"/>
                </a:solidFill>
              </a:rPr>
              <a:t>什么是“止于至</a:t>
            </a:r>
            <a:r>
              <a:rPr lang="zh-CN" altLang="en-US" sz="4400" b="1" dirty="0">
                <a:solidFill>
                  <a:srgbClr val="FF0000"/>
                </a:solidFill>
              </a:rPr>
              <a:t>善</a:t>
            </a:r>
            <a:r>
              <a:rPr lang="zh-CN" altLang="en-US" sz="4400" b="1" dirty="0">
                <a:solidFill>
                  <a:srgbClr val="0000FF"/>
                </a:solidFill>
              </a:rPr>
              <a:t>”？它是一种怎样的境界？我们怎样才能达到“止于至善”的境界？</a:t>
            </a:r>
            <a:endParaRPr lang="en-US" altLang="zh-CN" sz="4400" b="1" dirty="0">
              <a:solidFill>
                <a:srgbClr val="0000FF"/>
              </a:solidFill>
            </a:endParaRPr>
          </a:p>
        </p:txBody>
      </p:sp>
      <p:sp>
        <p:nvSpPr>
          <p:cNvPr id="5" name="右箭头 4">
            <a:hlinkClick r:id="" action="ppaction://noaction"/>
          </p:cNvPr>
          <p:cNvSpPr/>
          <p:nvPr/>
        </p:nvSpPr>
        <p:spPr>
          <a:xfrm>
            <a:off x="8077200" y="5915025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4"/>
          <p:cNvSpPr txBox="1">
            <a:spLocks noChangeArrowheads="1"/>
          </p:cNvSpPr>
          <p:nvPr/>
        </p:nvSpPr>
        <p:spPr bwMode="auto">
          <a:xfrm>
            <a:off x="914496" y="1219258"/>
            <a:ext cx="6781736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/>
              <a:t>“行己有耻”是什么意思呢？</a:t>
            </a:r>
          </a:p>
        </p:txBody>
      </p:sp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1524000" y="30480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CN" altLang="en-US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33506" y="2286030"/>
            <a:ext cx="7924698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 smtClean="0">
                <a:solidFill>
                  <a:srgbClr val="0000FF"/>
                </a:solidFill>
              </a:rPr>
              <a:t>    一个人行事，凡</a:t>
            </a:r>
            <a:r>
              <a:rPr lang="zh-CN" altLang="en-US" b="1" dirty="0">
                <a:solidFill>
                  <a:srgbClr val="0000FF"/>
                </a:solidFill>
              </a:rPr>
              <a:t>自己认为可耻的行为，就不要去做</a:t>
            </a:r>
            <a:r>
              <a:rPr lang="zh-CN" altLang="en-US" b="1" dirty="0" smtClean="0">
                <a:solidFill>
                  <a:srgbClr val="0000FF"/>
                </a:solidFill>
              </a:rPr>
              <a:t>。        </a:t>
            </a:r>
            <a:r>
              <a:rPr lang="en-US" altLang="zh-CN" b="1" dirty="0" smtClean="0"/>
              <a:t>p28—1</a:t>
            </a:r>
            <a:endParaRPr lang="zh-CN" altLang="en-US" b="1" dirty="0"/>
          </a:p>
        </p:txBody>
      </p:sp>
      <p:sp>
        <p:nvSpPr>
          <p:cNvPr id="6148" name="文本框 1"/>
          <p:cNvSpPr txBox="1">
            <a:spLocks noChangeArrowheads="1"/>
          </p:cNvSpPr>
          <p:nvPr/>
        </p:nvSpPr>
        <p:spPr bwMode="auto">
          <a:xfrm>
            <a:off x="457200" y="496888"/>
            <a:ext cx="2590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</a:rPr>
              <a:t>师友互助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1"/>
          <p:cNvSpPr txBox="1">
            <a:spLocks noChangeArrowheads="1"/>
          </p:cNvSpPr>
          <p:nvPr/>
        </p:nvSpPr>
        <p:spPr bwMode="auto">
          <a:xfrm>
            <a:off x="533506" y="457278"/>
            <a:ext cx="251460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</a:rPr>
              <a:t>合作与探究</a:t>
            </a:r>
          </a:p>
        </p:txBody>
      </p:sp>
      <p:sp>
        <p:nvSpPr>
          <p:cNvPr id="7170" name="文本框 2"/>
          <p:cNvSpPr txBox="1">
            <a:spLocks noChangeArrowheads="1"/>
          </p:cNvSpPr>
          <p:nvPr/>
        </p:nvSpPr>
        <p:spPr bwMode="auto">
          <a:xfrm>
            <a:off x="366713" y="1139825"/>
            <a:ext cx="8305800" cy="14462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 dirty="0" smtClean="0">
                <a:solidFill>
                  <a:srgbClr val="0000FF"/>
                </a:solidFill>
              </a:rPr>
              <a:t>      我</a:t>
            </a:r>
            <a:r>
              <a:rPr lang="zh-CN" altLang="en-US" sz="4400" b="1" dirty="0">
                <a:solidFill>
                  <a:srgbClr val="0000FF"/>
                </a:solidFill>
              </a:rPr>
              <a:t>们身边有哪些可耻</a:t>
            </a:r>
            <a:r>
              <a:rPr lang="en-US" altLang="zh-CN" sz="4400" b="1" dirty="0">
                <a:solidFill>
                  <a:srgbClr val="0000FF"/>
                </a:solidFill>
              </a:rPr>
              <a:t>,</a:t>
            </a:r>
            <a:r>
              <a:rPr lang="zh-CN" altLang="en-US" sz="4400" b="1" dirty="0">
                <a:solidFill>
                  <a:srgbClr val="0000FF"/>
                </a:solidFill>
              </a:rPr>
              <a:t>不可为的行为？</a:t>
            </a:r>
          </a:p>
        </p:txBody>
      </p:sp>
      <p:sp>
        <p:nvSpPr>
          <p:cNvPr id="7172" name="文本框 3"/>
          <p:cNvSpPr txBox="1">
            <a:spLocks noChangeArrowheads="1"/>
          </p:cNvSpPr>
          <p:nvPr/>
        </p:nvSpPr>
        <p:spPr bwMode="auto">
          <a:xfrm>
            <a:off x="381110" y="2743218"/>
            <a:ext cx="8305800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/>
              <a:t>例如：欺负同学、不尊重老师、不孝敬父母；考试作弊、不讲诚信、偷盗；破坏公物、不守秩序，不讲公德等。</a:t>
            </a:r>
          </a:p>
        </p:txBody>
      </p:sp>
      <p:sp>
        <p:nvSpPr>
          <p:cNvPr id="7173" name="文本框 5"/>
          <p:cNvSpPr txBox="1">
            <a:spLocks noChangeArrowheads="1"/>
          </p:cNvSpPr>
          <p:nvPr/>
        </p:nvSpPr>
        <p:spPr bwMode="auto">
          <a:xfrm>
            <a:off x="609704" y="4876762"/>
            <a:ext cx="8153186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</a:rPr>
              <a:t> 启示</a:t>
            </a:r>
            <a:r>
              <a:rPr lang="zh-CN" altLang="en-US" b="1" dirty="0" smtClean="0">
                <a:solidFill>
                  <a:srgbClr val="FF0000"/>
                </a:solidFill>
              </a:rPr>
              <a:t>：①我</a:t>
            </a:r>
            <a:r>
              <a:rPr lang="zh-CN" altLang="en-US" b="1" dirty="0">
                <a:solidFill>
                  <a:srgbClr val="FF0000"/>
                </a:solidFill>
              </a:rPr>
              <a:t>们要知廉耻，懂荣辱</a:t>
            </a:r>
            <a:r>
              <a:rPr lang="zh-CN" altLang="en-US" b="1" dirty="0" smtClean="0">
                <a:solidFill>
                  <a:srgbClr val="FF0000"/>
                </a:solidFill>
              </a:rPr>
              <a:t>；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en-US" altLang="zh-CN" b="1" dirty="0" smtClean="0">
                <a:solidFill>
                  <a:srgbClr val="FF0000"/>
                </a:solidFill>
              </a:rPr>
              <a:t>                </a:t>
            </a:r>
            <a:r>
              <a:rPr lang="zh-CN" altLang="en-US" b="1" dirty="0" smtClean="0">
                <a:solidFill>
                  <a:srgbClr val="FF0000"/>
                </a:solidFill>
              </a:rPr>
              <a:t>有</a:t>
            </a:r>
            <a:r>
              <a:rPr lang="zh-CN" altLang="en-US" b="1" dirty="0">
                <a:solidFill>
                  <a:srgbClr val="FF0000"/>
                </a:solidFill>
              </a:rPr>
              <a:t>所为，有所不为</a:t>
            </a:r>
            <a:r>
              <a:rPr lang="zh-CN" altLang="en-US" b="1" dirty="0" smtClean="0">
                <a:solidFill>
                  <a:srgbClr val="FF0000"/>
                </a:solidFill>
              </a:rPr>
              <a:t>。 </a:t>
            </a:r>
            <a:r>
              <a:rPr lang="en-US" altLang="zh-CN" b="1" dirty="0" smtClean="0">
                <a:solidFill>
                  <a:srgbClr val="0000FF"/>
                </a:solidFill>
              </a:rPr>
              <a:t>p28—1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1"/>
          <p:cNvSpPr txBox="1">
            <a:spLocks noChangeArrowheads="1"/>
          </p:cNvSpPr>
          <p:nvPr/>
        </p:nvSpPr>
        <p:spPr bwMode="auto">
          <a:xfrm>
            <a:off x="457200" y="327025"/>
            <a:ext cx="266700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</a:rPr>
              <a:t>反思与借鉴</a:t>
            </a:r>
          </a:p>
        </p:txBody>
      </p:sp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228714" y="3048010"/>
            <a:ext cx="85344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</a:rPr>
              <a:t>*我们身边有那些是非不分，不明事理的现象？</a:t>
            </a:r>
          </a:p>
        </p:txBody>
      </p:sp>
      <p:sp>
        <p:nvSpPr>
          <p:cNvPr id="10244" name="文本框 3"/>
          <p:cNvSpPr txBox="1">
            <a:spLocks noChangeArrowheads="1"/>
          </p:cNvSpPr>
          <p:nvPr/>
        </p:nvSpPr>
        <p:spPr bwMode="auto">
          <a:xfrm>
            <a:off x="381110" y="3809990"/>
            <a:ext cx="8305800" cy="946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 dirty="0"/>
              <a:t>例如：不理解老师的批评、父母长辈的教诲</a:t>
            </a:r>
            <a:r>
              <a:rPr lang="zh-CN" altLang="en-US" sz="2800" b="1" dirty="0" smtClean="0"/>
              <a:t>、</a:t>
            </a:r>
            <a:endParaRPr lang="en-US" altLang="zh-CN" sz="2800" b="1" dirty="0" smtClean="0"/>
          </a:p>
          <a:p>
            <a:pPr eaLnBrk="0" hangingPunct="0"/>
            <a:r>
              <a:rPr lang="en-US" altLang="zh-CN" sz="2800" b="1" dirty="0" smtClean="0"/>
              <a:t>            </a:t>
            </a:r>
            <a:r>
              <a:rPr lang="zh-CN" altLang="en-US" sz="2800" b="1" dirty="0" smtClean="0"/>
              <a:t>同</a:t>
            </a:r>
            <a:r>
              <a:rPr lang="zh-CN" altLang="en-US" sz="2800" b="1" dirty="0"/>
              <a:t>学朋友的劝诫等</a:t>
            </a:r>
          </a:p>
        </p:txBody>
      </p:sp>
      <p:sp>
        <p:nvSpPr>
          <p:cNvPr id="10245" name="文本框 4"/>
          <p:cNvSpPr txBox="1">
            <a:spLocks noChangeArrowheads="1"/>
          </p:cNvSpPr>
          <p:nvPr/>
        </p:nvSpPr>
        <p:spPr bwMode="auto">
          <a:xfrm>
            <a:off x="304800" y="5105400"/>
            <a:ext cx="83820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</a:rPr>
              <a:t>启示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：②“行己有耻”需要我们有</a:t>
            </a:r>
            <a:r>
              <a:rPr lang="zh-CN" altLang="en-US" sz="3200" b="1" dirty="0">
                <a:solidFill>
                  <a:srgbClr val="FF0000"/>
                </a:solidFill>
              </a:rPr>
              <a:t>知耻之心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，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en-US" altLang="zh-CN" sz="3200" b="1" dirty="0" smtClean="0">
                <a:solidFill>
                  <a:srgbClr val="FF0000"/>
                </a:solidFill>
              </a:rPr>
              <a:t>             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不</a:t>
            </a:r>
            <a:r>
              <a:rPr lang="zh-CN" altLang="en-US" sz="3200" b="1" dirty="0">
                <a:solidFill>
                  <a:srgbClr val="FF0000"/>
                </a:solidFill>
              </a:rPr>
              <a:t>断提高辨别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“耻</a:t>
            </a:r>
            <a:r>
              <a:rPr lang="zh-CN" altLang="en-US" sz="3200" b="1" dirty="0">
                <a:solidFill>
                  <a:srgbClr val="FF0000"/>
                </a:solidFill>
              </a:rPr>
              <a:t>”的能力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。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p28—2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228600" y="1143000"/>
            <a:ext cx="8686800" cy="946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</a:rPr>
              <a:t>* 为什么卢梭会为了一件少不更事时做的错事而耿耿于怀</a:t>
            </a:r>
            <a:r>
              <a:rPr lang="en-US" altLang="zh-CN" sz="2800" b="1" dirty="0">
                <a:solidFill>
                  <a:srgbClr val="0000FF"/>
                </a:solidFill>
              </a:rPr>
              <a:t>,</a:t>
            </a:r>
            <a:r>
              <a:rPr lang="zh-CN" altLang="en-US" sz="2800" b="1" dirty="0">
                <a:solidFill>
                  <a:srgbClr val="0000FF"/>
                </a:solidFill>
              </a:rPr>
              <a:t>每每想起内心会隐隐作痛呢？</a:t>
            </a:r>
          </a:p>
        </p:txBody>
      </p:sp>
      <p:sp>
        <p:nvSpPr>
          <p:cNvPr id="10247" name="文本框 1"/>
          <p:cNvSpPr txBox="1">
            <a:spLocks noChangeArrowheads="1"/>
          </p:cNvSpPr>
          <p:nvPr/>
        </p:nvSpPr>
        <p:spPr bwMode="auto">
          <a:xfrm>
            <a:off x="762100" y="2209832"/>
            <a:ext cx="5791162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800" b="1" dirty="0"/>
              <a:t>卢梭是个</a:t>
            </a:r>
            <a:r>
              <a:rPr lang="zh-CN" altLang="en-US" sz="2800" b="1" dirty="0">
                <a:solidFill>
                  <a:srgbClr val="FF0000"/>
                </a:solidFill>
              </a:rPr>
              <a:t>知耻</a:t>
            </a:r>
            <a:r>
              <a:rPr lang="zh-CN" altLang="en-US" sz="2800" b="1" dirty="0"/>
              <a:t>之人，有羞耻之</a:t>
            </a:r>
            <a:r>
              <a:rPr lang="zh-CN" altLang="en-US" b="1" dirty="0"/>
              <a:t>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57200" y="327025"/>
            <a:ext cx="1600266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 smtClean="0">
                <a:solidFill>
                  <a:srgbClr val="FF0000"/>
                </a:solidFill>
              </a:rPr>
              <a:t>想一想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762100" y="990664"/>
            <a:ext cx="708641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b="1" dirty="0" smtClean="0"/>
              <a:t> 孟子说“羞恶之心，义之端也”</a:t>
            </a:r>
            <a:endParaRPr lang="zh-CN" altLang="en-US" b="1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04912" y="1905040"/>
            <a:ext cx="853417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“羞恶之心”对我们有什么作用？要求我们怎样做？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1110" y="2667020"/>
            <a:ext cx="8382000" cy="304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 smtClean="0">
                <a:solidFill>
                  <a:srgbClr val="FF0000"/>
                </a:solidFill>
              </a:rPr>
              <a:t>作用：</a:t>
            </a:r>
            <a:r>
              <a:rPr lang="zh-CN" altLang="en-US" sz="3200" b="1" dirty="0" smtClean="0"/>
              <a:t>“羞恶之心”引导我们判断是非善恶，     </a:t>
            </a:r>
            <a:endParaRPr lang="en-US" altLang="zh-CN" sz="3200" b="1" dirty="0" smtClean="0"/>
          </a:p>
          <a:p>
            <a:pPr eaLnBrk="0" hangingPunct="0"/>
            <a:r>
              <a:rPr lang="en-US" altLang="zh-CN" sz="3200" b="1" dirty="0" smtClean="0"/>
              <a:t>       </a:t>
            </a:r>
            <a:r>
              <a:rPr lang="zh-CN" altLang="en-US" sz="3200" b="1" dirty="0" smtClean="0"/>
              <a:t>明确行为选择的理由。它像威严的法官，</a:t>
            </a:r>
            <a:endParaRPr lang="en-US" altLang="zh-CN" sz="3200" b="1" dirty="0" smtClean="0"/>
          </a:p>
          <a:p>
            <a:pPr eaLnBrk="0" hangingPunct="0"/>
            <a:r>
              <a:rPr lang="en-US" altLang="zh-CN" sz="3200" b="1" dirty="0" smtClean="0"/>
              <a:t>       </a:t>
            </a:r>
            <a:r>
              <a:rPr lang="zh-CN" altLang="en-US" sz="3200" b="1" dirty="0" smtClean="0"/>
              <a:t>端坐内心法庭。</a:t>
            </a:r>
            <a:endParaRPr lang="en-US" altLang="zh-CN" sz="3200" b="1" dirty="0" smtClean="0"/>
          </a:p>
          <a:p>
            <a:pPr eaLnBrk="0" hangingPunct="0"/>
            <a:r>
              <a:rPr lang="zh-CN" altLang="en-US" sz="3200" b="1" dirty="0" smtClean="0">
                <a:solidFill>
                  <a:srgbClr val="FF0000"/>
                </a:solidFill>
              </a:rPr>
              <a:t>要求：</a:t>
            </a:r>
            <a:r>
              <a:rPr lang="zh-CN" altLang="en-US" sz="3200" b="1" dirty="0" smtClean="0"/>
              <a:t> 行动之</a:t>
            </a:r>
            <a:r>
              <a:rPr lang="zh-CN" altLang="en-US" sz="3200" b="1" u="sng" dirty="0" smtClean="0">
                <a:solidFill>
                  <a:srgbClr val="FF0000"/>
                </a:solidFill>
              </a:rPr>
              <a:t>前</a:t>
            </a:r>
            <a:r>
              <a:rPr lang="zh-CN" altLang="en-US" sz="3200" b="1" dirty="0" smtClean="0"/>
              <a:t>，审查愿望；</a:t>
            </a:r>
            <a:endParaRPr lang="en-US" altLang="zh-CN" sz="3200" b="1" dirty="0" smtClean="0"/>
          </a:p>
          <a:p>
            <a:pPr eaLnBrk="0" hangingPunct="0"/>
            <a:r>
              <a:rPr lang="en-US" altLang="zh-CN" sz="3200" b="1" dirty="0" smtClean="0"/>
              <a:t>            </a:t>
            </a:r>
            <a:r>
              <a:rPr lang="zh-CN" altLang="en-US" sz="3200" b="1" dirty="0" smtClean="0"/>
              <a:t>行动之</a:t>
            </a:r>
            <a:r>
              <a:rPr lang="zh-CN" altLang="en-US" sz="3200" b="1" u="sng" dirty="0" smtClean="0">
                <a:solidFill>
                  <a:srgbClr val="FF0000"/>
                </a:solidFill>
              </a:rPr>
              <a:t>中</a:t>
            </a:r>
            <a:r>
              <a:rPr lang="zh-CN" altLang="en-US" sz="3200" b="1" dirty="0" smtClean="0"/>
              <a:t>，监督调节；</a:t>
            </a:r>
            <a:endParaRPr lang="en-US" altLang="zh-CN" sz="3200" b="1" dirty="0" smtClean="0"/>
          </a:p>
          <a:p>
            <a:pPr eaLnBrk="0" hangingPunct="0"/>
            <a:r>
              <a:rPr lang="en-US" altLang="zh-CN" sz="3200" b="1" dirty="0" smtClean="0"/>
              <a:t>            </a:t>
            </a:r>
            <a:r>
              <a:rPr lang="zh-CN" altLang="en-US" sz="3200" b="1" dirty="0" smtClean="0"/>
              <a:t>行动之</a:t>
            </a:r>
            <a:r>
              <a:rPr lang="zh-CN" altLang="en-US" sz="3200" b="1" u="sng" dirty="0" smtClean="0">
                <a:solidFill>
                  <a:srgbClr val="FF0000"/>
                </a:solidFill>
              </a:rPr>
              <a:t>后</a:t>
            </a:r>
            <a:r>
              <a:rPr lang="zh-CN" altLang="en-US" sz="3200" b="1" dirty="0" smtClean="0"/>
              <a:t>，反思效果和影响。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4"/>
          <p:cNvGrpSpPr>
            <a:grpSpLocks/>
          </p:cNvGrpSpPr>
          <p:nvPr/>
        </p:nvGrpSpPr>
        <p:grpSpPr bwMode="auto">
          <a:xfrm>
            <a:off x="762000" y="1219200"/>
            <a:ext cx="3733800" cy="2971800"/>
            <a:chOff x="685800" y="533400"/>
            <a:chExt cx="3733800" cy="2971503"/>
          </a:xfrm>
        </p:grpSpPr>
        <p:pic>
          <p:nvPicPr>
            <p:cNvPr id="9218" name="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533400"/>
              <a:ext cx="3733800" cy="2443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19" name="文本框 3"/>
            <p:cNvSpPr txBox="1">
              <a:spLocks noChangeArrowheads="1"/>
            </p:cNvSpPr>
            <p:nvPr/>
          </p:nvSpPr>
          <p:spPr bwMode="auto">
            <a:xfrm>
              <a:off x="1752600" y="3047749"/>
              <a:ext cx="1447800" cy="457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>
                  <a:solidFill>
                    <a:srgbClr val="0000FF"/>
                  </a:solidFill>
                </a:rPr>
                <a:t>碰    瓷</a:t>
              </a:r>
            </a:p>
          </p:txBody>
        </p:sp>
      </p:grpSp>
      <p:grpSp>
        <p:nvGrpSpPr>
          <p:cNvPr id="9220" name="组合 6"/>
          <p:cNvGrpSpPr>
            <a:grpSpLocks/>
          </p:cNvGrpSpPr>
          <p:nvPr/>
        </p:nvGrpSpPr>
        <p:grpSpPr bwMode="auto">
          <a:xfrm>
            <a:off x="5029200" y="1219200"/>
            <a:ext cx="3505200" cy="2971800"/>
            <a:chOff x="4876800" y="533401"/>
            <a:chExt cx="3505200" cy="2971502"/>
          </a:xfrm>
        </p:grpSpPr>
        <p:pic>
          <p:nvPicPr>
            <p:cNvPr id="9221" name="图片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800" y="533401"/>
              <a:ext cx="3505200" cy="2443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2" name="文本框 5"/>
            <p:cNvSpPr txBox="1">
              <a:spLocks noChangeArrowheads="1"/>
            </p:cNvSpPr>
            <p:nvPr/>
          </p:nvSpPr>
          <p:spPr bwMode="auto">
            <a:xfrm>
              <a:off x="5867400" y="3047749"/>
              <a:ext cx="1447800" cy="457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>
                  <a:solidFill>
                    <a:srgbClr val="0000FF"/>
                  </a:solidFill>
                </a:rPr>
                <a:t>醉   驾</a:t>
              </a:r>
            </a:p>
          </p:txBody>
        </p:sp>
      </p:grpSp>
      <p:sp>
        <p:nvSpPr>
          <p:cNvPr id="11268" name="文本框 9"/>
          <p:cNvSpPr txBox="1">
            <a:spLocks noChangeArrowheads="1"/>
          </p:cNvSpPr>
          <p:nvPr/>
        </p:nvSpPr>
        <p:spPr bwMode="auto">
          <a:xfrm>
            <a:off x="457200" y="4267200"/>
            <a:ext cx="8305800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</a:rPr>
              <a:t>启示</a:t>
            </a:r>
            <a:r>
              <a:rPr lang="zh-CN" altLang="en-US" b="1" dirty="0" smtClean="0">
                <a:solidFill>
                  <a:srgbClr val="FF0000"/>
                </a:solidFill>
              </a:rPr>
              <a:t>： ③我</a:t>
            </a:r>
            <a:r>
              <a:rPr lang="zh-CN" altLang="en-US" b="1" dirty="0">
                <a:solidFill>
                  <a:srgbClr val="FF0000"/>
                </a:solidFill>
              </a:rPr>
              <a:t>们要</a:t>
            </a:r>
            <a:r>
              <a:rPr lang="zh-CN" altLang="en-US" b="1" u="sng" dirty="0">
                <a:solidFill>
                  <a:srgbClr val="FF0000"/>
                </a:solidFill>
              </a:rPr>
              <a:t>树立底线意识</a:t>
            </a:r>
            <a:r>
              <a:rPr lang="zh-CN" altLang="en-US" b="1" dirty="0">
                <a:solidFill>
                  <a:srgbClr val="FF0000"/>
                </a:solidFill>
              </a:rPr>
              <a:t>，触碰</a:t>
            </a:r>
            <a:r>
              <a:rPr lang="zh-CN" altLang="en-US" b="1" dirty="0" smtClean="0">
                <a:solidFill>
                  <a:srgbClr val="0000FF"/>
                </a:solidFill>
              </a:rPr>
              <a:t>道 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0" hangingPunct="0"/>
            <a:r>
              <a:rPr lang="en-US" altLang="zh-CN" b="1" dirty="0" smtClean="0">
                <a:solidFill>
                  <a:srgbClr val="0000FF"/>
                </a:solidFill>
              </a:rPr>
              <a:t>         </a:t>
            </a:r>
            <a:r>
              <a:rPr lang="zh-CN" altLang="en-US" b="1" dirty="0" smtClean="0">
                <a:solidFill>
                  <a:srgbClr val="0000FF"/>
                </a:solidFill>
              </a:rPr>
              <a:t>德</a:t>
            </a:r>
            <a:r>
              <a:rPr lang="zh-CN" altLang="en-US" b="1" dirty="0">
                <a:solidFill>
                  <a:srgbClr val="FF0000"/>
                </a:solidFill>
              </a:rPr>
              <a:t>底线的事情不做，违反</a:t>
            </a:r>
            <a:r>
              <a:rPr lang="zh-CN" altLang="en-US" b="1" dirty="0">
                <a:solidFill>
                  <a:srgbClr val="0000FF"/>
                </a:solidFill>
              </a:rPr>
              <a:t>法律</a:t>
            </a:r>
            <a:r>
              <a:rPr lang="zh-CN" altLang="en-US" b="1" dirty="0">
                <a:solidFill>
                  <a:srgbClr val="FF0000"/>
                </a:solidFill>
              </a:rPr>
              <a:t>的</a:t>
            </a:r>
            <a:r>
              <a:rPr lang="zh-CN" altLang="en-US" b="1" dirty="0" smtClean="0">
                <a:solidFill>
                  <a:srgbClr val="FF0000"/>
                </a:solidFill>
              </a:rPr>
              <a:t>事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en-US" altLang="zh-CN" b="1" dirty="0" smtClean="0">
                <a:solidFill>
                  <a:srgbClr val="FF0000"/>
                </a:solidFill>
              </a:rPr>
              <a:t>         </a:t>
            </a:r>
            <a:r>
              <a:rPr lang="zh-CN" altLang="en-US" b="1" dirty="0" smtClean="0">
                <a:solidFill>
                  <a:srgbClr val="FF0000"/>
                </a:solidFill>
              </a:rPr>
              <a:t>情</a:t>
            </a:r>
            <a:r>
              <a:rPr lang="zh-CN" altLang="en-US" b="1" dirty="0">
                <a:solidFill>
                  <a:srgbClr val="FF0000"/>
                </a:solidFill>
              </a:rPr>
              <a:t>坚决不做</a:t>
            </a:r>
            <a:r>
              <a:rPr lang="zh-CN" altLang="en-US" b="1" dirty="0" smtClean="0">
                <a:solidFill>
                  <a:srgbClr val="FF0000"/>
                </a:solidFill>
              </a:rPr>
              <a:t>。   </a:t>
            </a:r>
            <a:r>
              <a:rPr lang="en-US" altLang="zh-CN" b="1" dirty="0" smtClean="0">
                <a:solidFill>
                  <a:srgbClr val="0000FF"/>
                </a:solidFill>
              </a:rPr>
              <a:t>p28—3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9224" name="文本框 1"/>
          <p:cNvSpPr txBox="1">
            <a:spLocks noChangeArrowheads="1"/>
          </p:cNvSpPr>
          <p:nvPr/>
        </p:nvSpPr>
        <p:spPr bwMode="auto">
          <a:xfrm>
            <a:off x="609704" y="304882"/>
            <a:ext cx="2286042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</a:rPr>
              <a:t>赏析与思考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664</Words>
  <Application>Microsoft Office PowerPoint</Application>
  <PresentationFormat>全屏显示(4:3)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“行己有耻”要求我们怎么做？            p28—29  how①②③④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Windows 用户</cp:lastModifiedBy>
  <cp:revision>220</cp:revision>
  <dcterms:created xsi:type="dcterms:W3CDTF">2018-03-13T22:31:07Z</dcterms:created>
  <dcterms:modified xsi:type="dcterms:W3CDTF">2018-06-13T03:47:29Z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2052-10.1.0.7224</vt:lpwstr>
  </property>
</Properties>
</file>