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338" r:id="rId3"/>
    <p:sldId id="312" r:id="rId4"/>
    <p:sldId id="313" r:id="rId5"/>
    <p:sldId id="308" r:id="rId6"/>
    <p:sldId id="309" r:id="rId7"/>
    <p:sldId id="303" r:id="rId8"/>
    <p:sldId id="315" r:id="rId9"/>
    <p:sldId id="267" r:id="rId10"/>
    <p:sldId id="290" r:id="rId11"/>
    <p:sldId id="288" r:id="rId12"/>
    <p:sldId id="337" r:id="rId13"/>
    <p:sldId id="305" r:id="rId14"/>
    <p:sldId id="319" r:id="rId15"/>
    <p:sldId id="322" r:id="rId16"/>
    <p:sldId id="295" r:id="rId17"/>
    <p:sldId id="301" r:id="rId18"/>
    <p:sldId id="330" r:id="rId19"/>
    <p:sldId id="304" r:id="rId20"/>
    <p:sldId id="275" r:id="rId21"/>
    <p:sldId id="328" r:id="rId22"/>
    <p:sldId id="332" r:id="rId23"/>
    <p:sldId id="331" r:id="rId24"/>
    <p:sldId id="320" r:id="rId25"/>
    <p:sldId id="327" r:id="rId26"/>
    <p:sldId id="340" r:id="rId27"/>
    <p:sldId id="333" r:id="rId28"/>
    <p:sldId id="334" r:id="rId29"/>
    <p:sldId id="324" r:id="rId30"/>
    <p:sldId id="339" r:id="rId31"/>
    <p:sldId id="323" r:id="rId32"/>
    <p:sldId id="325" r:id="rId33"/>
    <p:sldId id="306" r:id="rId3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249" autoAdjust="0"/>
  </p:normalViewPr>
  <p:slideViewPr>
    <p:cSldViewPr>
      <p:cViewPr varScale="1">
        <p:scale>
          <a:sx n="80" d="100"/>
          <a:sy n="80" d="100"/>
        </p:scale>
        <p:origin x="-107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13B98E-45E9-4AA7-9256-B0B5DA2D3327}" type="datetimeFigureOut">
              <a:rPr lang="zh-CN" altLang="en-US" smtClean="0"/>
              <a:pPr/>
              <a:t>2018/6/24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90AD01-FCAF-47F0-8937-C4C6AFA37AD0}"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990AD01-FCAF-47F0-8937-C4C6AFA37AD0}" type="slidenum">
              <a:rPr lang="zh-CN" altLang="en-US" smtClean="0"/>
              <a:pPr/>
              <a:t>25</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2018/6/24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2018/6/24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2018/6/24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6" name="页脚占位符 5"/>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7" name="灯片编号占位符 6"/>
          <p:cNvSpPr>
            <a:spLocks noGrp="1"/>
          </p:cNvSpPr>
          <p:nvPr>
            <p:ph type="sldNum" sz="quarter" idx="12"/>
          </p:nvPr>
        </p:nvSpPr>
        <p:spPr>
          <a:xfrm>
            <a:off x="6553200" y="6245225"/>
            <a:ext cx="2133600" cy="476250"/>
          </a:xfrm>
        </p:spPr>
        <p:txBody>
          <a:bodyPr/>
          <a:lstStyle>
            <a:lvl1pPr>
              <a:defRPr/>
            </a:lvl1pPr>
          </a:lstStyle>
          <a:p>
            <a:fld id="{075E63A3-46B9-4629-9916-9BF37681BAFD}" type="slidenum">
              <a:rPr lang="en-US" altLang="zh-CN"/>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2018/6/24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2018/6/24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2018/6/24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2018/6/24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2018/6/24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2018/6/24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2018/6/24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2018/6/24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2018/6/24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slide" Target="slide17.xml"/><Relationship Id="rId5" Type="http://schemas.openxmlformats.org/officeDocument/2006/relationships/image" Target="../media/image16.pn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_rels/slide2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ideo" Target="file:///C:\Users\zhouxf\Desktop\&#19977;&#26657;&#36830;&#19978;&#21608;&#23567;&#33452;20170411&#20061;&#24180;&#32423;&#21021;&#19977;&#22797;&#20064;&#35838;&#23450;&#31295;\2018&#19968;&#24072;&#20197;&#28216;&#23458;\&#23466;&#27861;&#23459;&#35475;&#32426;&#23454;%20(1).mp4" TargetMode="Externa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srcRect/>
          <a:stretch>
            <a:fillRect/>
          </a:stretch>
        </p:blipFill>
        <p:spPr bwMode="auto">
          <a:xfrm>
            <a:off x="0" y="0"/>
            <a:ext cx="4267200" cy="4572000"/>
          </a:xfrm>
          <a:prstGeom prst="rect">
            <a:avLst/>
          </a:prstGeom>
          <a:noFill/>
          <a:ln w="9525">
            <a:noFill/>
            <a:miter lim="800000"/>
            <a:headEnd/>
            <a:tailEnd/>
          </a:ln>
          <a:effectLst/>
        </p:spPr>
      </p:pic>
      <p:pic>
        <p:nvPicPr>
          <p:cNvPr id="5" name="Picture 3" descr="u=2455525055,2324888783&amp;fm=23&amp;gp=0"/>
          <p:cNvPicPr>
            <a:picLocks noChangeAspect="1" noChangeArrowheads="1"/>
          </p:cNvPicPr>
          <p:nvPr/>
        </p:nvPicPr>
        <p:blipFill>
          <a:blip r:embed="rId3"/>
          <a:srcRect/>
          <a:stretch>
            <a:fillRect/>
          </a:stretch>
        </p:blipFill>
        <p:spPr bwMode="auto">
          <a:xfrm>
            <a:off x="4786314" y="571480"/>
            <a:ext cx="4071966" cy="5643602"/>
          </a:xfrm>
          <a:prstGeom prst="rect">
            <a:avLst/>
          </a:prstGeom>
          <a:noFill/>
          <a:ln w="9525">
            <a:noFill/>
            <a:miter lim="800000"/>
            <a:headEnd/>
            <a:tailEnd/>
          </a:ln>
        </p:spPr>
      </p:pic>
      <p:sp>
        <p:nvSpPr>
          <p:cNvPr id="7" name="矩形 6"/>
          <p:cNvSpPr/>
          <p:nvPr/>
        </p:nvSpPr>
        <p:spPr>
          <a:xfrm>
            <a:off x="928662" y="4857760"/>
            <a:ext cx="3663182"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神圣的宪法</a:t>
            </a:r>
            <a:endParaRPr lang="zh-CN" alt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圆角矩形 52"/>
          <p:cNvSpPr/>
          <p:nvPr/>
        </p:nvSpPr>
        <p:spPr>
          <a:xfrm>
            <a:off x="3500430" y="3857628"/>
            <a:ext cx="4500594" cy="928694"/>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b="1" dirty="0" smtClean="0">
                <a:solidFill>
                  <a:schemeClr val="tx1"/>
                </a:solidFill>
              </a:rPr>
              <a:t>A</a:t>
            </a:r>
            <a:r>
              <a:rPr lang="zh-CN" altLang="en-US" b="1" dirty="0" smtClean="0">
                <a:solidFill>
                  <a:schemeClr val="tx1"/>
                </a:solidFill>
              </a:rPr>
              <a:t>立法基础、依据、具体化</a:t>
            </a:r>
            <a:endParaRPr lang="en-US" altLang="zh-CN" b="1" dirty="0" smtClean="0">
              <a:solidFill>
                <a:schemeClr val="tx1"/>
              </a:solidFill>
            </a:endParaRPr>
          </a:p>
          <a:p>
            <a:r>
              <a:rPr lang="en-US" altLang="zh-CN" b="1" dirty="0" smtClean="0">
                <a:solidFill>
                  <a:schemeClr val="tx1"/>
                </a:solidFill>
              </a:rPr>
              <a:t>   </a:t>
            </a:r>
            <a:r>
              <a:rPr lang="zh-CN" altLang="en-US" b="1" dirty="0" smtClean="0">
                <a:solidFill>
                  <a:schemeClr val="tx1"/>
                </a:solidFill>
              </a:rPr>
              <a:t>不能抵触、否则无效</a:t>
            </a:r>
            <a:r>
              <a:rPr lang="zh-CN" altLang="en-US" b="1" dirty="0" smtClean="0">
                <a:solidFill>
                  <a:srgbClr val="FF0000"/>
                </a:solidFill>
              </a:rPr>
              <a:t>（管法）</a:t>
            </a:r>
            <a:endParaRPr lang="en-US" altLang="zh-CN" b="1" dirty="0" smtClean="0">
              <a:solidFill>
                <a:schemeClr val="tx1"/>
              </a:solidFill>
            </a:endParaRPr>
          </a:p>
          <a:p>
            <a:r>
              <a:rPr lang="en-US" altLang="zh-CN" b="1" dirty="0" smtClean="0">
                <a:solidFill>
                  <a:schemeClr val="tx1"/>
                </a:solidFill>
              </a:rPr>
              <a:t>C</a:t>
            </a:r>
            <a:r>
              <a:rPr lang="zh-CN" altLang="en-US" b="1" dirty="0" smtClean="0">
                <a:solidFill>
                  <a:schemeClr val="tx1"/>
                </a:solidFill>
              </a:rPr>
              <a:t>一切个人、组织的根本活动准则</a:t>
            </a:r>
            <a:r>
              <a:rPr lang="zh-CN" altLang="en-US" b="1" dirty="0" smtClean="0">
                <a:solidFill>
                  <a:srgbClr val="FF0000"/>
                </a:solidFill>
              </a:rPr>
              <a:t>（管人）</a:t>
            </a:r>
            <a:endParaRPr lang="zh-CN" altLang="en-US" b="1" dirty="0" smtClean="0">
              <a:solidFill>
                <a:schemeClr val="tx1"/>
              </a:solidFill>
            </a:endParaRPr>
          </a:p>
        </p:txBody>
      </p:sp>
      <p:sp>
        <p:nvSpPr>
          <p:cNvPr id="41" name="圆角矩形 40"/>
          <p:cNvSpPr/>
          <p:nvPr/>
        </p:nvSpPr>
        <p:spPr>
          <a:xfrm>
            <a:off x="0" y="4714884"/>
            <a:ext cx="1571636" cy="428628"/>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7" name="圆角矩形 6"/>
          <p:cNvSpPr/>
          <p:nvPr/>
        </p:nvSpPr>
        <p:spPr>
          <a:xfrm>
            <a:off x="0" y="1928802"/>
            <a:ext cx="1142976" cy="642942"/>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smtClean="0">
              <a:solidFill>
                <a:srgbClr val="FF0000"/>
              </a:solidFill>
            </a:endParaRPr>
          </a:p>
          <a:p>
            <a:pPr algn="ctr"/>
            <a:r>
              <a:rPr lang="zh-CN" altLang="en-US" b="1" dirty="0" smtClean="0">
                <a:solidFill>
                  <a:srgbClr val="FF0000"/>
                </a:solidFill>
              </a:rPr>
              <a:t>★ </a:t>
            </a:r>
            <a:r>
              <a:rPr lang="en-US" altLang="zh-CN" b="1" dirty="0" smtClean="0">
                <a:solidFill>
                  <a:srgbClr val="FF0000"/>
                </a:solidFill>
              </a:rPr>
              <a:t>why</a:t>
            </a:r>
            <a:endParaRPr lang="zh-CN" altLang="en-US" dirty="0">
              <a:solidFill>
                <a:schemeClr val="bg1"/>
              </a:solidFill>
            </a:endParaRPr>
          </a:p>
        </p:txBody>
      </p:sp>
      <p:sp>
        <p:nvSpPr>
          <p:cNvPr id="2" name="标题 1"/>
          <p:cNvSpPr>
            <a:spLocks noGrp="1"/>
          </p:cNvSpPr>
          <p:nvPr>
            <p:ph type="title"/>
          </p:nvPr>
        </p:nvSpPr>
        <p:spPr>
          <a:xfrm>
            <a:off x="142844" y="0"/>
            <a:ext cx="1643074" cy="857232"/>
          </a:xfrm>
          <a:solidFill>
            <a:schemeClr val="accent6">
              <a:lumMod val="20000"/>
              <a:lumOff val="80000"/>
            </a:schemeClr>
          </a:solidFill>
        </p:spPr>
        <p:txBody>
          <a:bodyPr>
            <a:normAutofit/>
          </a:bodyPr>
          <a:lstStyle/>
          <a:p>
            <a:r>
              <a:rPr lang="zh-CN" altLang="en-US" sz="2800" b="1" dirty="0" smtClean="0">
                <a:solidFill>
                  <a:srgbClr val="FF0000"/>
                </a:solidFill>
              </a:rPr>
              <a:t>思维导图</a:t>
            </a:r>
            <a:endParaRPr lang="zh-CN" altLang="en-US" sz="2800" b="1" dirty="0">
              <a:solidFill>
                <a:srgbClr val="FF0000"/>
              </a:solidFill>
            </a:endParaRPr>
          </a:p>
        </p:txBody>
      </p:sp>
      <p:sp>
        <p:nvSpPr>
          <p:cNvPr id="6" name="TextBox 5"/>
          <p:cNvSpPr txBox="1"/>
          <p:nvPr/>
        </p:nvSpPr>
        <p:spPr>
          <a:xfrm>
            <a:off x="0" y="1928802"/>
            <a:ext cx="1231427" cy="369332"/>
          </a:xfrm>
          <a:prstGeom prst="rect">
            <a:avLst/>
          </a:prstGeom>
          <a:noFill/>
        </p:spPr>
        <p:txBody>
          <a:bodyPr wrap="none" rtlCol="0">
            <a:spAutoFit/>
          </a:bodyPr>
          <a:lstStyle/>
          <a:p>
            <a:r>
              <a:rPr lang="en-US" altLang="zh-CN" b="1" dirty="0" smtClean="0"/>
              <a:t>1</a:t>
            </a:r>
            <a:r>
              <a:rPr lang="zh-CN" altLang="en-US" b="1" dirty="0" smtClean="0"/>
              <a:t>宪法地位</a:t>
            </a:r>
            <a:endParaRPr lang="en-US" altLang="zh-CN" b="1" dirty="0" smtClean="0"/>
          </a:p>
        </p:txBody>
      </p:sp>
      <p:sp>
        <p:nvSpPr>
          <p:cNvPr id="8" name="右箭头 7"/>
          <p:cNvSpPr/>
          <p:nvPr/>
        </p:nvSpPr>
        <p:spPr>
          <a:xfrm>
            <a:off x="2857488" y="4214818"/>
            <a:ext cx="428628"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a:off x="1500166" y="1357298"/>
            <a:ext cx="2071702" cy="71438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23" name="圆角矩形 22"/>
          <p:cNvSpPr/>
          <p:nvPr/>
        </p:nvSpPr>
        <p:spPr>
          <a:xfrm>
            <a:off x="1500166" y="4071942"/>
            <a:ext cx="1214446" cy="571504"/>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smtClean="0">
              <a:solidFill>
                <a:schemeClr val="tx1">
                  <a:lumMod val="95000"/>
                  <a:lumOff val="5000"/>
                </a:schemeClr>
              </a:solidFill>
            </a:endParaRPr>
          </a:p>
          <a:p>
            <a:pPr algn="ctr"/>
            <a:r>
              <a:rPr lang="zh-CN" altLang="en-US" b="1" dirty="0" smtClean="0">
                <a:solidFill>
                  <a:schemeClr val="tx1">
                    <a:lumMod val="95000"/>
                    <a:lumOff val="5000"/>
                  </a:schemeClr>
                </a:solidFill>
              </a:rPr>
              <a:t>法律效力</a:t>
            </a:r>
            <a:endParaRPr lang="en-US" altLang="zh-CN" b="1" dirty="0" smtClean="0">
              <a:solidFill>
                <a:schemeClr val="tx1">
                  <a:lumMod val="95000"/>
                  <a:lumOff val="5000"/>
                </a:schemeClr>
              </a:solidFill>
            </a:endParaRPr>
          </a:p>
          <a:p>
            <a:pPr algn="ctr"/>
            <a:r>
              <a:rPr lang="zh-CN" altLang="en-US" b="1" dirty="0" smtClean="0">
                <a:solidFill>
                  <a:srgbClr val="FF0000"/>
                </a:solidFill>
              </a:rPr>
              <a:t>最高</a:t>
            </a:r>
          </a:p>
          <a:p>
            <a:pPr algn="ctr"/>
            <a:endParaRPr lang="zh-CN" altLang="en-US" b="1" dirty="0">
              <a:solidFill>
                <a:schemeClr val="tx1">
                  <a:lumMod val="95000"/>
                  <a:lumOff val="5000"/>
                </a:schemeClr>
              </a:solidFill>
            </a:endParaRPr>
          </a:p>
        </p:txBody>
      </p:sp>
      <p:sp>
        <p:nvSpPr>
          <p:cNvPr id="24" name="圆角矩形 23"/>
          <p:cNvSpPr/>
          <p:nvPr/>
        </p:nvSpPr>
        <p:spPr>
          <a:xfrm>
            <a:off x="1428728" y="2643182"/>
            <a:ext cx="1285884" cy="78581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smtClean="0">
              <a:solidFill>
                <a:schemeClr val="tx1">
                  <a:lumMod val="95000"/>
                  <a:lumOff val="5000"/>
                </a:schemeClr>
              </a:solidFill>
            </a:endParaRPr>
          </a:p>
          <a:p>
            <a:pPr algn="ctr"/>
            <a:r>
              <a:rPr lang="zh-CN" altLang="en-US" b="1" dirty="0" smtClean="0">
                <a:solidFill>
                  <a:schemeClr val="tx1">
                    <a:lumMod val="95000"/>
                    <a:lumOff val="5000"/>
                  </a:schemeClr>
                </a:solidFill>
              </a:rPr>
              <a:t>制定与修改程序</a:t>
            </a:r>
            <a:endParaRPr lang="en-US" altLang="zh-CN" b="1" dirty="0" smtClean="0">
              <a:solidFill>
                <a:schemeClr val="tx1">
                  <a:lumMod val="95000"/>
                  <a:lumOff val="5000"/>
                </a:schemeClr>
              </a:solidFill>
            </a:endParaRPr>
          </a:p>
          <a:p>
            <a:pPr algn="ctr"/>
            <a:r>
              <a:rPr lang="zh-CN" altLang="en-US" b="1" dirty="0" smtClean="0">
                <a:solidFill>
                  <a:srgbClr val="FF0000"/>
                </a:solidFill>
              </a:rPr>
              <a:t>最严格</a:t>
            </a:r>
          </a:p>
          <a:p>
            <a:pPr algn="ctr"/>
            <a:endParaRPr lang="zh-CN" altLang="en-US" b="1" dirty="0">
              <a:solidFill>
                <a:schemeClr val="tx1">
                  <a:lumMod val="95000"/>
                  <a:lumOff val="5000"/>
                </a:schemeClr>
              </a:solidFill>
            </a:endParaRPr>
          </a:p>
        </p:txBody>
      </p:sp>
      <p:sp>
        <p:nvSpPr>
          <p:cNvPr id="1026" name="AutoShape 2"/>
          <p:cNvSpPr>
            <a:spLocks/>
          </p:cNvSpPr>
          <p:nvPr/>
        </p:nvSpPr>
        <p:spPr bwMode="auto">
          <a:xfrm>
            <a:off x="1214414" y="1071546"/>
            <a:ext cx="142876" cy="3571900"/>
          </a:xfrm>
          <a:prstGeom prst="leftBrace">
            <a:avLst>
              <a:gd name="adj1" fmla="val 55671"/>
              <a:gd name="adj2" fmla="val 50000"/>
            </a:avLst>
          </a:prstGeom>
          <a:noFill/>
          <a:ln w="317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 name="TextBox 45"/>
          <p:cNvSpPr txBox="1"/>
          <p:nvPr/>
        </p:nvSpPr>
        <p:spPr>
          <a:xfrm>
            <a:off x="0" y="2786058"/>
            <a:ext cx="1214414" cy="830997"/>
          </a:xfrm>
          <a:prstGeom prst="rect">
            <a:avLst/>
          </a:prstGeom>
          <a:solidFill>
            <a:schemeClr val="bg1"/>
          </a:solidFill>
          <a:ln>
            <a:solidFill>
              <a:schemeClr val="bg1"/>
            </a:solidFill>
          </a:ln>
        </p:spPr>
        <p:txBody>
          <a:bodyPr wrap="square" rtlCol="0">
            <a:spAutoFit/>
          </a:bodyPr>
          <a:lstStyle/>
          <a:p>
            <a:r>
              <a:rPr lang="zh-CN" altLang="en-US" sz="1600" b="1" dirty="0" smtClean="0">
                <a:solidFill>
                  <a:srgbClr val="FF0000"/>
                </a:solidFill>
              </a:rPr>
              <a:t>根本法</a:t>
            </a:r>
            <a:endParaRPr lang="en-US" altLang="zh-CN" sz="1600" b="1" dirty="0" smtClean="0">
              <a:solidFill>
                <a:srgbClr val="FF0000"/>
              </a:solidFill>
            </a:endParaRPr>
          </a:p>
          <a:p>
            <a:r>
              <a:rPr lang="zh-CN" altLang="en-US" sz="1600" b="1" dirty="0" smtClean="0">
                <a:solidFill>
                  <a:srgbClr val="FF0000"/>
                </a:solidFill>
              </a:rPr>
              <a:t>总章程</a:t>
            </a:r>
            <a:endParaRPr lang="en-US" altLang="zh-CN" sz="1600" b="1" dirty="0" smtClean="0">
              <a:solidFill>
                <a:srgbClr val="FF0000"/>
              </a:solidFill>
            </a:endParaRPr>
          </a:p>
          <a:p>
            <a:r>
              <a:rPr lang="zh-CN" altLang="en-US" sz="1600" b="1" dirty="0" smtClean="0">
                <a:solidFill>
                  <a:srgbClr val="FF0000"/>
                </a:solidFill>
              </a:rPr>
              <a:t>首要地位</a:t>
            </a:r>
            <a:endParaRPr lang="en-US" altLang="zh-CN" sz="1600" b="1" dirty="0" smtClean="0">
              <a:solidFill>
                <a:srgbClr val="FF0000"/>
              </a:solidFill>
            </a:endParaRPr>
          </a:p>
        </p:txBody>
      </p:sp>
      <p:sp>
        <p:nvSpPr>
          <p:cNvPr id="48" name="下箭头 47"/>
          <p:cNvSpPr/>
          <p:nvPr/>
        </p:nvSpPr>
        <p:spPr>
          <a:xfrm>
            <a:off x="428596" y="3786190"/>
            <a:ext cx="285752" cy="9286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1571604" y="1428736"/>
            <a:ext cx="1811714" cy="923330"/>
          </a:xfrm>
          <a:prstGeom prst="rect">
            <a:avLst/>
          </a:prstGeom>
          <a:noFill/>
        </p:spPr>
        <p:txBody>
          <a:bodyPr wrap="none" rtlCol="0">
            <a:spAutoFit/>
          </a:bodyPr>
          <a:lstStyle/>
          <a:p>
            <a:r>
              <a:rPr lang="zh-CN" altLang="en-US" b="1" dirty="0" smtClean="0"/>
              <a:t>内容上</a:t>
            </a:r>
            <a:endParaRPr lang="en-US" altLang="zh-CN" b="1" dirty="0" smtClean="0"/>
          </a:p>
          <a:p>
            <a:r>
              <a:rPr lang="zh-CN" altLang="en-US" b="1" dirty="0" smtClean="0">
                <a:solidFill>
                  <a:srgbClr val="FF0000"/>
                </a:solidFill>
              </a:rPr>
              <a:t>最根本、最重要</a:t>
            </a:r>
          </a:p>
          <a:p>
            <a:endParaRPr lang="zh-CN" altLang="en-US" b="1" dirty="0"/>
          </a:p>
        </p:txBody>
      </p:sp>
      <p:sp>
        <p:nvSpPr>
          <p:cNvPr id="38" name="TextBox 37"/>
          <p:cNvSpPr txBox="1"/>
          <p:nvPr/>
        </p:nvSpPr>
        <p:spPr>
          <a:xfrm>
            <a:off x="0" y="4714884"/>
            <a:ext cx="1696298" cy="369332"/>
          </a:xfrm>
          <a:prstGeom prst="rect">
            <a:avLst/>
          </a:prstGeom>
          <a:noFill/>
        </p:spPr>
        <p:txBody>
          <a:bodyPr wrap="none" rtlCol="0">
            <a:spAutoFit/>
          </a:bodyPr>
          <a:lstStyle/>
          <a:p>
            <a:r>
              <a:rPr lang="en-US" altLang="zh-CN" b="1" dirty="0" smtClean="0"/>
              <a:t>2</a:t>
            </a:r>
            <a:r>
              <a:rPr lang="zh-CN" altLang="en-US" b="1" dirty="0" smtClean="0"/>
              <a:t>依法治国核心</a:t>
            </a:r>
            <a:endParaRPr lang="en-US" altLang="zh-CN" b="1" dirty="0" smtClean="0"/>
          </a:p>
        </p:txBody>
      </p:sp>
      <p:sp>
        <p:nvSpPr>
          <p:cNvPr id="30" name="矩形 29"/>
          <p:cNvSpPr/>
          <p:nvPr/>
        </p:nvSpPr>
        <p:spPr>
          <a:xfrm>
            <a:off x="0" y="5143512"/>
            <a:ext cx="1214446" cy="369332"/>
          </a:xfrm>
          <a:prstGeom prst="rect">
            <a:avLst/>
          </a:prstGeom>
        </p:spPr>
        <p:txBody>
          <a:bodyPr wrap="square">
            <a:spAutoFit/>
          </a:bodyPr>
          <a:lstStyle/>
          <a:p>
            <a:r>
              <a:rPr lang="zh-CN" altLang="en-US" b="1" dirty="0" smtClean="0">
                <a:solidFill>
                  <a:srgbClr val="FF0000"/>
                </a:solidFill>
              </a:rPr>
              <a:t>依宪治国</a:t>
            </a:r>
            <a:endParaRPr lang="en-US" altLang="zh-CN" b="1" dirty="0" smtClean="0">
              <a:solidFill>
                <a:srgbClr val="FF0000"/>
              </a:solidFill>
            </a:endParaRPr>
          </a:p>
        </p:txBody>
      </p:sp>
      <p:sp>
        <p:nvSpPr>
          <p:cNvPr id="20" name="矩形 19"/>
          <p:cNvSpPr/>
          <p:nvPr/>
        </p:nvSpPr>
        <p:spPr>
          <a:xfrm>
            <a:off x="2285984" y="5143512"/>
            <a:ext cx="6858016" cy="1569660"/>
          </a:xfrm>
          <a:prstGeom prst="rect">
            <a:avLst/>
          </a:prstGeom>
          <a:solidFill>
            <a:schemeClr val="accent6">
              <a:lumMod val="20000"/>
              <a:lumOff val="80000"/>
            </a:schemeClr>
          </a:solidFill>
          <a:ln>
            <a:solidFill>
              <a:srgbClr val="FF0000"/>
            </a:solidFill>
          </a:ln>
        </p:spPr>
        <p:txBody>
          <a:bodyPr wrap="square">
            <a:spAutoFit/>
          </a:bodyPr>
          <a:lstStyle/>
          <a:p>
            <a:pPr>
              <a:buNone/>
            </a:pPr>
            <a:r>
              <a:rPr lang="zh-CN" altLang="en-US" sz="2400" b="1" dirty="0" smtClean="0">
                <a:solidFill>
                  <a:srgbClr val="FF0000"/>
                </a:solidFill>
              </a:rPr>
              <a:t>中考试水题</a:t>
            </a:r>
            <a:r>
              <a:rPr lang="en-US" altLang="zh-CN" sz="2400" b="1" dirty="0" smtClean="0">
                <a:solidFill>
                  <a:srgbClr val="FF0000"/>
                </a:solidFill>
              </a:rPr>
              <a:t>---2015</a:t>
            </a:r>
            <a:r>
              <a:rPr lang="zh-CN" altLang="en-US" sz="2400" b="1" dirty="0" smtClean="0">
                <a:solidFill>
                  <a:srgbClr val="FF0000"/>
                </a:solidFill>
              </a:rPr>
              <a:t>常州中考题</a:t>
            </a:r>
            <a:endParaRPr lang="en-US" altLang="zh-CN" sz="2400" b="1" dirty="0" smtClean="0">
              <a:solidFill>
                <a:srgbClr val="FF0000"/>
              </a:solidFill>
            </a:endParaRPr>
          </a:p>
          <a:p>
            <a:pPr>
              <a:buNone/>
            </a:pPr>
            <a:r>
              <a:rPr lang="zh-CN" altLang="en-US" sz="2400" b="1" dirty="0" smtClean="0"/>
              <a:t>有同学认为：“宪法并没有规定具体的处罚措施，因此宪法是闲法，违反宪法并不可怕。”你赞同这个观点吗？能否说明理由。（</a:t>
            </a:r>
            <a:r>
              <a:rPr lang="en-US" altLang="zh-CN" sz="2400" b="1" dirty="0" smtClean="0"/>
              <a:t>8</a:t>
            </a:r>
            <a:r>
              <a:rPr lang="zh-CN" altLang="en-US" sz="2400" b="1" dirty="0" smtClean="0"/>
              <a:t>分</a:t>
            </a:r>
            <a:endParaRPr lang="zh-CN" altLang="en-US" sz="2400" dirty="0"/>
          </a:p>
        </p:txBody>
      </p:sp>
      <p:cxnSp>
        <p:nvCxnSpPr>
          <p:cNvPr id="25" name="直接连接符 24"/>
          <p:cNvCxnSpPr/>
          <p:nvPr/>
        </p:nvCxnSpPr>
        <p:spPr bwMode="auto">
          <a:xfrm>
            <a:off x="4429124" y="5929330"/>
            <a:ext cx="4267200" cy="952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p:nvPr/>
        </p:nvCxnSpPr>
        <p:spPr bwMode="auto">
          <a:xfrm rot="16200000" flipH="1">
            <a:off x="2643174" y="2928934"/>
            <a:ext cx="3500462" cy="1928826"/>
          </a:xfrm>
          <a:prstGeom prst="straightConnector1">
            <a:avLst/>
          </a:prstGeom>
          <a:ln w="25400">
            <a:solidFill>
              <a:srgbClr val="00FF00"/>
            </a:solidFill>
            <a:tailEnd type="arrow"/>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bwMode="auto">
          <a:xfrm>
            <a:off x="3643306" y="6286520"/>
            <a:ext cx="928694" cy="158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bwMode="auto">
          <a:xfrm>
            <a:off x="6429388" y="6286520"/>
            <a:ext cx="928694" cy="158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直接箭头连接符 39"/>
          <p:cNvCxnSpPr/>
          <p:nvPr/>
        </p:nvCxnSpPr>
        <p:spPr bwMode="auto">
          <a:xfrm rot="16200000" flipH="1">
            <a:off x="714348" y="3071810"/>
            <a:ext cx="3143272" cy="3000396"/>
          </a:xfrm>
          <a:prstGeom prst="straightConnector1">
            <a:avLst/>
          </a:prstGeom>
          <a:ln w="25400">
            <a:solidFill>
              <a:srgbClr val="00FF00"/>
            </a:solidFill>
            <a:tailEnd type="arrow"/>
          </a:ln>
        </p:spPr>
        <p:style>
          <a:lnRef idx="1">
            <a:schemeClr val="accent1"/>
          </a:lnRef>
          <a:fillRef idx="0">
            <a:schemeClr val="accent1"/>
          </a:fillRef>
          <a:effectRef idx="0">
            <a:schemeClr val="accent1"/>
          </a:effectRef>
          <a:fontRef idx="minor">
            <a:schemeClr val="tx1"/>
          </a:fontRef>
        </p:style>
      </p:cxnSp>
      <p:cxnSp>
        <p:nvCxnSpPr>
          <p:cNvPr id="43" name="直接箭头连接符 42"/>
          <p:cNvCxnSpPr/>
          <p:nvPr/>
        </p:nvCxnSpPr>
        <p:spPr bwMode="auto">
          <a:xfrm rot="16200000" flipH="1">
            <a:off x="5393537" y="4964917"/>
            <a:ext cx="1714512" cy="928694"/>
          </a:xfrm>
          <a:prstGeom prst="straightConnector1">
            <a:avLst/>
          </a:prstGeom>
          <a:ln w="25400">
            <a:solidFill>
              <a:srgbClr val="00FF00"/>
            </a:solidFill>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4929190" y="285728"/>
            <a:ext cx="3929058" cy="2769989"/>
          </a:xfrm>
          <a:prstGeom prst="rect">
            <a:avLst/>
          </a:prstGeom>
          <a:solidFill>
            <a:schemeClr val="accent6">
              <a:lumMod val="20000"/>
              <a:lumOff val="80000"/>
            </a:schemeClr>
          </a:solidFill>
          <a:ln>
            <a:solidFill>
              <a:schemeClr val="tx2"/>
            </a:solidFill>
          </a:ln>
        </p:spPr>
        <p:txBody>
          <a:bodyPr wrap="square" rtlCol="0">
            <a:spAutoFit/>
          </a:bodyPr>
          <a:lstStyle/>
          <a:p>
            <a:r>
              <a:rPr lang="zh-CN" altLang="en-US" sz="2000" b="1" dirty="0" smtClean="0">
                <a:solidFill>
                  <a:srgbClr val="FF0000"/>
                </a:solidFill>
              </a:rPr>
              <a:t>观点评析方法步骤：</a:t>
            </a:r>
            <a:endParaRPr lang="en-US" altLang="zh-CN" sz="2000" b="1" dirty="0" smtClean="0">
              <a:solidFill>
                <a:srgbClr val="FF0000"/>
              </a:solidFill>
            </a:endParaRPr>
          </a:p>
          <a:p>
            <a:r>
              <a:rPr lang="en-US" altLang="zh-CN" sz="2000" b="1" dirty="0" smtClean="0"/>
              <a:t>1</a:t>
            </a:r>
            <a:r>
              <a:rPr lang="zh-CN" altLang="en-US" sz="2000" b="1" dirty="0" smtClean="0"/>
              <a:t>、判断</a:t>
            </a:r>
            <a:endParaRPr lang="en-US" altLang="zh-CN" sz="2000" b="1" dirty="0" smtClean="0"/>
          </a:p>
          <a:p>
            <a:r>
              <a:rPr lang="en-US" altLang="zh-CN" sz="2000" b="1" dirty="0" smtClean="0"/>
              <a:t>2</a:t>
            </a:r>
            <a:r>
              <a:rPr lang="zh-CN" altLang="en-US" sz="2000" b="1" dirty="0" smtClean="0"/>
              <a:t>、紧扣观点，分句判断</a:t>
            </a:r>
            <a:endParaRPr lang="en-US" altLang="zh-CN" sz="2000" b="1" dirty="0" smtClean="0"/>
          </a:p>
          <a:p>
            <a:r>
              <a:rPr lang="en-US" altLang="zh-CN" sz="2000" b="1" dirty="0" smtClean="0"/>
              <a:t>       </a:t>
            </a:r>
            <a:r>
              <a:rPr lang="zh-CN" altLang="en-US" sz="2000" b="1" dirty="0" smtClean="0"/>
              <a:t>哪对</a:t>
            </a:r>
            <a:r>
              <a:rPr lang="en-US" altLang="zh-CN" sz="2000" b="1" dirty="0" smtClean="0"/>
              <a:t>---</a:t>
            </a:r>
            <a:r>
              <a:rPr lang="zh-CN" altLang="en-US" sz="2000" b="1" dirty="0" smtClean="0"/>
              <a:t>理由（扣观点找考点）</a:t>
            </a:r>
            <a:endParaRPr lang="en-US" altLang="zh-CN" sz="2000" b="1" dirty="0" smtClean="0"/>
          </a:p>
          <a:p>
            <a:r>
              <a:rPr lang="en-US" altLang="zh-CN" sz="2000" b="1" dirty="0" smtClean="0"/>
              <a:t>       </a:t>
            </a:r>
            <a:r>
              <a:rPr lang="zh-CN" altLang="en-US" sz="2000" b="1" dirty="0" smtClean="0"/>
              <a:t>哪错</a:t>
            </a:r>
            <a:r>
              <a:rPr lang="en-US" altLang="zh-CN" sz="2000" b="1" dirty="0" smtClean="0"/>
              <a:t>---</a:t>
            </a:r>
            <a:r>
              <a:rPr lang="zh-CN" altLang="en-US" sz="2000" b="1" dirty="0" smtClean="0"/>
              <a:t>理由（扣观点找考点）</a:t>
            </a:r>
            <a:endParaRPr lang="en-US" altLang="zh-CN" sz="2000" b="1" dirty="0" smtClean="0"/>
          </a:p>
          <a:p>
            <a:r>
              <a:rPr lang="en-US" altLang="zh-CN" sz="2000" b="1" dirty="0" smtClean="0"/>
              <a:t>3</a:t>
            </a:r>
            <a:r>
              <a:rPr lang="zh-CN" altLang="en-US" sz="2000" b="1" dirty="0" smtClean="0"/>
              <a:t>、正确观点与做法</a:t>
            </a:r>
            <a:endParaRPr lang="en-US" altLang="zh-CN" sz="2000" b="1" dirty="0" smtClean="0"/>
          </a:p>
          <a:p>
            <a:endParaRPr lang="en-US" altLang="zh-CN" b="1" dirty="0" smtClean="0"/>
          </a:p>
          <a:p>
            <a:endParaRPr lang="en-US" altLang="zh-CN" b="1" dirty="0" smtClean="0">
              <a:solidFill>
                <a:srgbClr val="0070C0"/>
              </a:solidFill>
            </a:endParaRPr>
          </a:p>
          <a:p>
            <a:endParaRPr lang="zh-CN" altLang="en-US" b="1" dirty="0"/>
          </a:p>
        </p:txBody>
      </p:sp>
      <p:sp>
        <p:nvSpPr>
          <p:cNvPr id="29" name="椭圆 28"/>
          <p:cNvSpPr/>
          <p:nvPr/>
        </p:nvSpPr>
        <p:spPr>
          <a:xfrm>
            <a:off x="5357818" y="857232"/>
            <a:ext cx="2286016" cy="4286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ppt_x"/>
                                          </p:val>
                                        </p:tav>
                                        <p:tav tm="100000">
                                          <p:val>
                                            <p:strVal val="#ppt_x"/>
                                          </p:val>
                                        </p:tav>
                                      </p:tavLst>
                                    </p:anim>
                                    <p:anim calcmode="lin" valueType="num">
                                      <p:cBhvr additive="base">
                                        <p:cTn id="12"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additive="base">
                                        <p:cTn id="17" dur="500" fill="hold"/>
                                        <p:tgtEl>
                                          <p:spTgt spid="25"/>
                                        </p:tgtEl>
                                        <p:attrNameLst>
                                          <p:attrName>ppt_x</p:attrName>
                                        </p:attrNameLst>
                                      </p:cBhvr>
                                      <p:tavLst>
                                        <p:tav tm="0">
                                          <p:val>
                                            <p:strVal val="#ppt_x"/>
                                          </p:val>
                                        </p:tav>
                                        <p:tav tm="100000">
                                          <p:val>
                                            <p:strVal val="#ppt_x"/>
                                          </p:val>
                                        </p:tav>
                                      </p:tavLst>
                                    </p:anim>
                                    <p:anim calcmode="lin" valueType="num">
                                      <p:cBhvr additive="base">
                                        <p:cTn id="18" dur="500" fill="hold"/>
                                        <p:tgtEl>
                                          <p:spTgt spid="25"/>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500" fill="hold"/>
                                        <p:tgtEl>
                                          <p:spTgt spid="28"/>
                                        </p:tgtEl>
                                        <p:attrNameLst>
                                          <p:attrName>ppt_x</p:attrName>
                                        </p:attrNameLst>
                                      </p:cBhvr>
                                      <p:tavLst>
                                        <p:tav tm="0">
                                          <p:val>
                                            <p:strVal val="#ppt_x"/>
                                          </p:val>
                                        </p:tav>
                                        <p:tav tm="100000">
                                          <p:val>
                                            <p:strVal val="#ppt_x"/>
                                          </p:val>
                                        </p:tav>
                                      </p:tavLst>
                                    </p:anim>
                                    <p:anim calcmode="lin" valueType="num">
                                      <p:cBhvr additive="base">
                                        <p:cTn id="22" dur="500" fill="hold"/>
                                        <p:tgtEl>
                                          <p:spTgt spid="28"/>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500" fill="hold"/>
                                        <p:tgtEl>
                                          <p:spTgt spid="36"/>
                                        </p:tgtEl>
                                        <p:attrNameLst>
                                          <p:attrName>ppt_x</p:attrName>
                                        </p:attrNameLst>
                                      </p:cBhvr>
                                      <p:tavLst>
                                        <p:tav tm="0">
                                          <p:val>
                                            <p:strVal val="#ppt_x"/>
                                          </p:val>
                                        </p:tav>
                                        <p:tav tm="100000">
                                          <p:val>
                                            <p:strVal val="#ppt_x"/>
                                          </p:val>
                                        </p:tav>
                                      </p:tavLst>
                                    </p:anim>
                                    <p:anim calcmode="lin" valueType="num">
                                      <p:cBhvr additive="base">
                                        <p:cTn id="26"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ppt_x"/>
                                          </p:val>
                                        </p:tav>
                                        <p:tav tm="100000">
                                          <p:val>
                                            <p:strVal val="#ppt_x"/>
                                          </p:val>
                                        </p:tav>
                                      </p:tavLst>
                                    </p:anim>
                                    <p:anim calcmode="lin" valueType="num">
                                      <p:cBhvr additive="base">
                                        <p:cTn id="32"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500" fill="hold"/>
                                        <p:tgtEl>
                                          <p:spTgt spid="40"/>
                                        </p:tgtEl>
                                        <p:attrNameLst>
                                          <p:attrName>ppt_x</p:attrName>
                                        </p:attrNameLst>
                                      </p:cBhvr>
                                      <p:tavLst>
                                        <p:tav tm="0">
                                          <p:val>
                                            <p:strVal val="#ppt_x"/>
                                          </p:val>
                                        </p:tav>
                                        <p:tav tm="100000">
                                          <p:val>
                                            <p:strVal val="#ppt_x"/>
                                          </p:val>
                                        </p:tav>
                                      </p:tavLst>
                                    </p:anim>
                                    <p:anim calcmode="lin" valueType="num">
                                      <p:cBhvr additive="base">
                                        <p:cTn id="38"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3"/>
                                        </p:tgtEl>
                                        <p:attrNameLst>
                                          <p:attrName>style.visibility</p:attrName>
                                        </p:attrNameLst>
                                      </p:cBhvr>
                                      <p:to>
                                        <p:strVal val="visible"/>
                                      </p:to>
                                    </p:set>
                                    <p:anim calcmode="lin" valueType="num">
                                      <p:cBhvr additive="base">
                                        <p:cTn id="43" dur="500" fill="hold"/>
                                        <p:tgtEl>
                                          <p:spTgt spid="43"/>
                                        </p:tgtEl>
                                        <p:attrNameLst>
                                          <p:attrName>ppt_x</p:attrName>
                                        </p:attrNameLst>
                                      </p:cBhvr>
                                      <p:tavLst>
                                        <p:tav tm="0">
                                          <p:val>
                                            <p:strVal val="#ppt_x"/>
                                          </p:val>
                                        </p:tav>
                                        <p:tav tm="100000">
                                          <p:val>
                                            <p:strVal val="#ppt_x"/>
                                          </p:val>
                                        </p:tav>
                                      </p:tavLst>
                                    </p:anim>
                                    <p:anim calcmode="lin" valueType="num">
                                      <p:cBhvr additive="base">
                                        <p:cTn id="44"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3000364" y="1714488"/>
            <a:ext cx="5929322" cy="4524315"/>
          </a:xfrm>
          <a:prstGeom prst="rect">
            <a:avLst/>
          </a:prstGeom>
          <a:solidFill>
            <a:schemeClr val="accent3">
              <a:lumMod val="20000"/>
              <a:lumOff val="80000"/>
            </a:schemeClr>
          </a:solidFill>
          <a:ln>
            <a:solidFill>
              <a:schemeClr val="tx2"/>
            </a:solidFill>
          </a:ln>
        </p:spPr>
        <p:txBody>
          <a:bodyPr wrap="square">
            <a:spAutoFit/>
          </a:bodyPr>
          <a:lstStyle/>
          <a:p>
            <a:r>
              <a:rPr lang="en-US" altLang="zh-CN" b="1" dirty="0" smtClean="0">
                <a:solidFill>
                  <a:srgbClr val="FF0000"/>
                </a:solidFill>
              </a:rPr>
              <a:t>1</a:t>
            </a:r>
            <a:r>
              <a:rPr lang="zh-CN" altLang="en-US" b="1" dirty="0" smtClean="0">
                <a:solidFill>
                  <a:srgbClr val="FF0000"/>
                </a:solidFill>
              </a:rPr>
              <a:t>、不赞同（</a:t>
            </a:r>
            <a:r>
              <a:rPr lang="en-US" altLang="zh-CN" b="1" dirty="0" smtClean="0">
                <a:solidFill>
                  <a:srgbClr val="FF0000"/>
                </a:solidFill>
              </a:rPr>
              <a:t>1</a:t>
            </a:r>
            <a:r>
              <a:rPr lang="zh-CN" altLang="en-US" b="1" dirty="0" smtClean="0">
                <a:solidFill>
                  <a:srgbClr val="FF0000"/>
                </a:solidFill>
              </a:rPr>
              <a:t>）</a:t>
            </a:r>
            <a:endParaRPr lang="en-US" altLang="zh-CN" b="1" dirty="0" smtClean="0">
              <a:solidFill>
                <a:srgbClr val="FF0000"/>
              </a:solidFill>
            </a:endParaRPr>
          </a:p>
          <a:p>
            <a:endParaRPr lang="en-US" altLang="zh-CN" b="1" dirty="0" smtClean="0">
              <a:solidFill>
                <a:srgbClr val="FF0000"/>
              </a:solidFill>
            </a:endParaRPr>
          </a:p>
          <a:p>
            <a:r>
              <a:rPr lang="en-US" altLang="zh-CN" b="1" dirty="0" smtClean="0"/>
              <a:t>2</a:t>
            </a:r>
            <a:r>
              <a:rPr lang="zh-CN" altLang="en-US" b="1" dirty="0" smtClean="0"/>
              <a:t>、（</a:t>
            </a:r>
            <a:r>
              <a:rPr lang="en-US" altLang="zh-CN" b="1" dirty="0" smtClean="0"/>
              <a:t>1</a:t>
            </a:r>
            <a:r>
              <a:rPr lang="zh-CN" altLang="en-US" b="1" dirty="0" smtClean="0"/>
              <a:t>）</a:t>
            </a:r>
            <a:r>
              <a:rPr lang="zh-CN" altLang="en-US" b="1" dirty="0" smtClean="0">
                <a:solidFill>
                  <a:srgbClr val="FF0000"/>
                </a:solidFill>
              </a:rPr>
              <a:t>肯定</a:t>
            </a:r>
            <a:r>
              <a:rPr lang="en-US" altLang="zh-CN" b="1" dirty="0" smtClean="0"/>
              <a:t>---</a:t>
            </a:r>
            <a:r>
              <a:rPr lang="zh-CN" altLang="en-US" b="1" dirty="0" smtClean="0">
                <a:solidFill>
                  <a:schemeClr val="tx2">
                    <a:lumMod val="60000"/>
                    <a:lumOff val="40000"/>
                  </a:schemeClr>
                </a:solidFill>
              </a:rPr>
              <a:t>宪法没有规定具体的处罚措施是对的</a:t>
            </a:r>
            <a:r>
              <a:rPr lang="zh-CN" altLang="en-US" b="1" dirty="0" smtClean="0"/>
              <a:t>，</a:t>
            </a:r>
            <a:endParaRPr lang="en-US" altLang="zh-CN" b="1" dirty="0" smtClean="0"/>
          </a:p>
          <a:p>
            <a:r>
              <a:rPr lang="en-US" altLang="zh-CN" b="1" dirty="0" smtClean="0"/>
              <a:t>         </a:t>
            </a:r>
            <a:r>
              <a:rPr lang="en-US" altLang="zh-CN" b="1" dirty="0" smtClean="0">
                <a:solidFill>
                  <a:srgbClr val="FF0000"/>
                </a:solidFill>
              </a:rPr>
              <a:t>Why-</a:t>
            </a:r>
            <a:r>
              <a:rPr lang="en-US" altLang="zh-CN" b="1" dirty="0" smtClean="0"/>
              <a:t>--</a:t>
            </a:r>
            <a:r>
              <a:rPr lang="zh-CN" altLang="en-US" b="1" dirty="0" smtClean="0"/>
              <a:t>它规定了国家生活当中</a:t>
            </a:r>
            <a:r>
              <a:rPr lang="zh-CN" altLang="en-US" b="1" u="sng" dirty="0" smtClean="0"/>
              <a:t>根本问题。 </a:t>
            </a:r>
            <a:r>
              <a:rPr lang="zh-CN" altLang="en-US" b="1" dirty="0" smtClean="0">
                <a:solidFill>
                  <a:srgbClr val="FF0000"/>
                </a:solidFill>
              </a:rPr>
              <a:t>（</a:t>
            </a:r>
            <a:r>
              <a:rPr lang="en-US" altLang="zh-CN" b="1" dirty="0" smtClean="0">
                <a:solidFill>
                  <a:srgbClr val="FF0000"/>
                </a:solidFill>
              </a:rPr>
              <a:t>1</a:t>
            </a:r>
            <a:r>
              <a:rPr lang="zh-CN" altLang="en-US" b="1" dirty="0" smtClean="0">
                <a:solidFill>
                  <a:srgbClr val="FF0000"/>
                </a:solidFill>
              </a:rPr>
              <a:t>）</a:t>
            </a:r>
            <a:endParaRPr lang="en-US" altLang="zh-CN" b="1" dirty="0" smtClean="0">
              <a:solidFill>
                <a:srgbClr val="FF0000"/>
              </a:solidFill>
            </a:endParaRPr>
          </a:p>
          <a:p>
            <a:r>
              <a:rPr lang="zh-CN" altLang="en-US" b="1" dirty="0" smtClean="0"/>
              <a:t>   </a:t>
            </a:r>
            <a:endParaRPr lang="en-US" altLang="zh-CN" b="1" dirty="0" smtClean="0"/>
          </a:p>
          <a:p>
            <a:r>
              <a:rPr lang="zh-CN" altLang="en-US" b="1" dirty="0" smtClean="0">
                <a:solidFill>
                  <a:srgbClr val="FF0000"/>
                </a:solidFill>
              </a:rPr>
              <a:t>         （</a:t>
            </a:r>
            <a:r>
              <a:rPr lang="en-US" altLang="zh-CN" b="1" dirty="0" smtClean="0">
                <a:solidFill>
                  <a:srgbClr val="FF0000"/>
                </a:solidFill>
              </a:rPr>
              <a:t>2</a:t>
            </a:r>
            <a:r>
              <a:rPr lang="zh-CN" altLang="en-US" b="1" dirty="0" smtClean="0">
                <a:solidFill>
                  <a:srgbClr val="FF0000"/>
                </a:solidFill>
              </a:rPr>
              <a:t>）否定</a:t>
            </a:r>
            <a:r>
              <a:rPr lang="zh-CN" altLang="en-US" b="1" dirty="0" smtClean="0"/>
              <a:t>，</a:t>
            </a:r>
            <a:r>
              <a:rPr lang="zh-CN" altLang="en-US" b="1" dirty="0" smtClean="0">
                <a:solidFill>
                  <a:schemeClr val="tx2">
                    <a:lumMod val="60000"/>
                    <a:lumOff val="40000"/>
                  </a:schemeClr>
                </a:solidFill>
              </a:rPr>
              <a:t>但不是闲法</a:t>
            </a:r>
            <a:endParaRPr lang="en-US" altLang="zh-CN" b="1" dirty="0" smtClean="0">
              <a:solidFill>
                <a:schemeClr val="tx2">
                  <a:lumMod val="60000"/>
                  <a:lumOff val="40000"/>
                </a:schemeClr>
              </a:solidFill>
            </a:endParaRPr>
          </a:p>
          <a:p>
            <a:r>
              <a:rPr lang="en-US" altLang="zh-CN" b="1" dirty="0" smtClean="0"/>
              <a:t>          </a:t>
            </a:r>
            <a:r>
              <a:rPr lang="en-US" altLang="zh-CN" b="1" dirty="0" smtClean="0">
                <a:solidFill>
                  <a:srgbClr val="FF0000"/>
                </a:solidFill>
              </a:rPr>
              <a:t>Why:</a:t>
            </a:r>
            <a:r>
              <a:rPr lang="zh-CN" altLang="en-US" b="1" dirty="0" smtClean="0"/>
              <a:t>是我国</a:t>
            </a:r>
            <a:r>
              <a:rPr lang="zh-CN" altLang="en-US" b="1" u="sng" dirty="0" smtClean="0"/>
              <a:t>根本大法、治国安邦总章程</a:t>
            </a:r>
            <a:r>
              <a:rPr lang="zh-CN" altLang="en-US" b="1" dirty="0" smtClean="0"/>
              <a:t>。</a:t>
            </a:r>
            <a:r>
              <a:rPr lang="zh-CN" altLang="en-US" b="1" dirty="0" smtClean="0">
                <a:solidFill>
                  <a:srgbClr val="FF0000"/>
                </a:solidFill>
              </a:rPr>
              <a:t>（</a:t>
            </a:r>
            <a:r>
              <a:rPr lang="en-US" altLang="zh-CN" b="1" dirty="0" smtClean="0">
                <a:solidFill>
                  <a:srgbClr val="FF0000"/>
                </a:solidFill>
              </a:rPr>
              <a:t>2</a:t>
            </a:r>
            <a:r>
              <a:rPr lang="zh-CN" altLang="en-US" b="1" dirty="0" smtClean="0">
                <a:solidFill>
                  <a:srgbClr val="FF0000"/>
                </a:solidFill>
              </a:rPr>
              <a:t>）</a:t>
            </a:r>
            <a:endParaRPr lang="en-US" altLang="zh-CN" b="1" dirty="0" smtClean="0">
              <a:solidFill>
                <a:srgbClr val="FF0000"/>
              </a:solidFill>
            </a:endParaRPr>
          </a:p>
          <a:p>
            <a:endParaRPr lang="en-US" altLang="zh-CN" b="1" dirty="0" smtClean="0"/>
          </a:p>
          <a:p>
            <a:r>
              <a:rPr lang="en-US" altLang="zh-CN" b="1" dirty="0" smtClean="0"/>
              <a:t>         </a:t>
            </a:r>
            <a:r>
              <a:rPr lang="zh-CN" altLang="en-US" b="1" dirty="0" smtClean="0">
                <a:solidFill>
                  <a:srgbClr val="FF0000"/>
                </a:solidFill>
              </a:rPr>
              <a:t>（</a:t>
            </a:r>
            <a:r>
              <a:rPr lang="en-US" altLang="zh-CN" b="1" dirty="0" smtClean="0">
                <a:solidFill>
                  <a:srgbClr val="FF0000"/>
                </a:solidFill>
              </a:rPr>
              <a:t>3</a:t>
            </a:r>
            <a:r>
              <a:rPr lang="zh-CN" altLang="en-US" b="1" dirty="0" smtClean="0">
                <a:solidFill>
                  <a:srgbClr val="FF0000"/>
                </a:solidFill>
              </a:rPr>
              <a:t>）否定</a:t>
            </a:r>
            <a:r>
              <a:rPr lang="zh-CN" altLang="en-US" b="1" dirty="0" smtClean="0"/>
              <a:t>：</a:t>
            </a:r>
            <a:r>
              <a:rPr lang="zh-CN" altLang="en-US" b="1" dirty="0" smtClean="0">
                <a:solidFill>
                  <a:schemeClr val="tx2">
                    <a:lumMod val="60000"/>
                    <a:lumOff val="40000"/>
                  </a:schemeClr>
                </a:solidFill>
              </a:rPr>
              <a:t>违反宪法不可怕</a:t>
            </a:r>
            <a:endParaRPr lang="en-US" altLang="zh-CN" b="1" dirty="0" smtClean="0">
              <a:solidFill>
                <a:schemeClr val="tx2">
                  <a:lumMod val="60000"/>
                  <a:lumOff val="40000"/>
                </a:schemeClr>
              </a:solidFill>
            </a:endParaRPr>
          </a:p>
          <a:p>
            <a:r>
              <a:rPr lang="en-US" altLang="zh-CN" b="1" dirty="0" smtClean="0"/>
              <a:t>        </a:t>
            </a:r>
            <a:r>
              <a:rPr lang="en-US" altLang="zh-CN" b="1" dirty="0" smtClean="0">
                <a:solidFill>
                  <a:srgbClr val="FF0000"/>
                </a:solidFill>
              </a:rPr>
              <a:t>Why:</a:t>
            </a:r>
            <a:r>
              <a:rPr lang="zh-CN" altLang="en-US" b="1" dirty="0" smtClean="0"/>
              <a:t>宪法具有</a:t>
            </a:r>
            <a:r>
              <a:rPr lang="zh-CN" altLang="en-US" b="1" u="sng" dirty="0" smtClean="0"/>
              <a:t>最高的法律效力，是普通法律制定的依据和基础，普通法律不得与之相抵触，宪法是一切组织和个人的根本活动准则，</a:t>
            </a:r>
            <a:r>
              <a:rPr lang="zh-CN" altLang="en-US" b="1" u="sng" dirty="0" smtClean="0">
                <a:solidFill>
                  <a:srgbClr val="FF0000"/>
                </a:solidFill>
              </a:rPr>
              <a:t>（</a:t>
            </a:r>
            <a:r>
              <a:rPr lang="en-US" altLang="zh-CN" b="1" dirty="0" smtClean="0">
                <a:solidFill>
                  <a:srgbClr val="FF0000"/>
                </a:solidFill>
              </a:rPr>
              <a:t>2</a:t>
            </a:r>
            <a:r>
              <a:rPr lang="zh-CN" altLang="en-US" b="1" dirty="0" smtClean="0">
                <a:solidFill>
                  <a:srgbClr val="FF0000"/>
                </a:solidFill>
              </a:rPr>
              <a:t>）</a:t>
            </a:r>
            <a:endParaRPr lang="en-US" altLang="zh-CN" b="1" dirty="0" smtClean="0"/>
          </a:p>
          <a:p>
            <a:r>
              <a:rPr lang="en-US" altLang="zh-CN" b="1" dirty="0" smtClean="0"/>
              <a:t>         </a:t>
            </a:r>
            <a:r>
              <a:rPr lang="zh-CN" altLang="en-US" b="1" dirty="0" smtClean="0"/>
              <a:t>因此违反宪法同样也受到法律制裁，</a:t>
            </a:r>
            <a:r>
              <a:rPr lang="zh-CN" altLang="en-US" b="1" dirty="0" smtClean="0">
                <a:solidFill>
                  <a:srgbClr val="FF0000"/>
                </a:solidFill>
              </a:rPr>
              <a:t>（</a:t>
            </a:r>
            <a:r>
              <a:rPr lang="en-US" altLang="zh-CN" b="1" dirty="0" smtClean="0">
                <a:solidFill>
                  <a:srgbClr val="FF0000"/>
                </a:solidFill>
              </a:rPr>
              <a:t>1</a:t>
            </a:r>
            <a:r>
              <a:rPr lang="zh-CN" altLang="en-US" b="1" dirty="0" smtClean="0">
                <a:solidFill>
                  <a:srgbClr val="FF0000"/>
                </a:solidFill>
              </a:rPr>
              <a:t>）</a:t>
            </a:r>
            <a:endParaRPr lang="en-US" altLang="zh-CN" b="1" dirty="0" smtClean="0"/>
          </a:p>
          <a:p>
            <a:endParaRPr lang="en-US" altLang="zh-CN" b="1" dirty="0" smtClean="0"/>
          </a:p>
          <a:p>
            <a:r>
              <a:rPr lang="en-US" altLang="zh-CN" b="1" dirty="0" smtClean="0">
                <a:solidFill>
                  <a:srgbClr val="FF0000"/>
                </a:solidFill>
              </a:rPr>
              <a:t>3</a:t>
            </a:r>
            <a:r>
              <a:rPr lang="zh-CN" altLang="en-US" b="1" dirty="0" smtClean="0">
                <a:solidFill>
                  <a:srgbClr val="FF0000"/>
                </a:solidFill>
              </a:rPr>
              <a:t>、做法：</a:t>
            </a:r>
            <a:r>
              <a:rPr lang="zh-CN" altLang="en-US" b="1" dirty="0" smtClean="0"/>
              <a:t>要进一步</a:t>
            </a:r>
            <a:r>
              <a:rPr lang="zh-CN" altLang="en-US" b="1" u="sng" dirty="0" smtClean="0"/>
              <a:t>增强宪法观念，自觉遵守宪法维护宪法尊严 </a:t>
            </a:r>
            <a:r>
              <a:rPr lang="zh-CN" altLang="en-US" b="1" u="sng" dirty="0" smtClean="0">
                <a:solidFill>
                  <a:srgbClr val="FF0000"/>
                </a:solidFill>
              </a:rPr>
              <a:t>（</a:t>
            </a:r>
            <a:r>
              <a:rPr lang="en-US" altLang="zh-CN" b="1" u="sng" dirty="0" smtClean="0">
                <a:solidFill>
                  <a:srgbClr val="FF0000"/>
                </a:solidFill>
              </a:rPr>
              <a:t>1</a:t>
            </a:r>
            <a:r>
              <a:rPr lang="zh-CN" altLang="en-US" b="1" u="sng" dirty="0" smtClean="0">
                <a:solidFill>
                  <a:srgbClr val="FF0000"/>
                </a:solidFill>
              </a:rPr>
              <a:t>）</a:t>
            </a:r>
            <a:endParaRPr lang="zh-CN" altLang="en-US" b="1" u="sng" dirty="0"/>
          </a:p>
        </p:txBody>
      </p:sp>
      <p:sp>
        <p:nvSpPr>
          <p:cNvPr id="12" name="矩形 11"/>
          <p:cNvSpPr/>
          <p:nvPr/>
        </p:nvSpPr>
        <p:spPr>
          <a:xfrm>
            <a:off x="214282" y="357166"/>
            <a:ext cx="7929618" cy="1200329"/>
          </a:xfrm>
          <a:prstGeom prst="rect">
            <a:avLst/>
          </a:prstGeom>
          <a:solidFill>
            <a:schemeClr val="accent6">
              <a:lumMod val="20000"/>
              <a:lumOff val="80000"/>
            </a:schemeClr>
          </a:solidFill>
        </p:spPr>
        <p:txBody>
          <a:bodyPr wrap="square">
            <a:spAutoFit/>
          </a:bodyPr>
          <a:lstStyle/>
          <a:p>
            <a:pPr>
              <a:buNone/>
            </a:pPr>
            <a:r>
              <a:rPr lang="zh-CN" altLang="en-US" sz="2400" b="1" dirty="0" smtClean="0"/>
              <a:t>有同学认为：“宪法并没有规定具体的处罚措施，因此宪法是闲法，违反宪法并不可怕。”你赞同这个观点吗？能否说明理由。（</a:t>
            </a:r>
            <a:r>
              <a:rPr lang="en-US" altLang="zh-CN" sz="2400" b="1" dirty="0" smtClean="0"/>
              <a:t>8</a:t>
            </a:r>
            <a:r>
              <a:rPr lang="zh-CN" altLang="en-US" sz="2400" b="1" dirty="0" smtClean="0"/>
              <a:t>分</a:t>
            </a:r>
            <a:endParaRPr lang="zh-CN" altLang="en-US" sz="2400" dirty="0"/>
          </a:p>
        </p:txBody>
      </p:sp>
      <p:cxnSp>
        <p:nvCxnSpPr>
          <p:cNvPr id="13" name="直接连接符 12"/>
          <p:cNvCxnSpPr/>
          <p:nvPr/>
        </p:nvCxnSpPr>
        <p:spPr bwMode="auto">
          <a:xfrm>
            <a:off x="3500430" y="1142984"/>
            <a:ext cx="642942" cy="158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bwMode="auto">
          <a:xfrm>
            <a:off x="1000100" y="1142984"/>
            <a:ext cx="928694" cy="158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bwMode="auto">
          <a:xfrm>
            <a:off x="5715008" y="714356"/>
            <a:ext cx="928694" cy="158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16" name="对象 1"/>
          <p:cNvPicPr>
            <a:picLocks noChangeArrowheads="1"/>
          </p:cNvPicPr>
          <p:nvPr/>
        </p:nvPicPr>
        <p:blipFill>
          <a:blip r:embed="rId2"/>
          <a:srcRect t="-1318" r="-446" b="-2638"/>
          <a:stretch>
            <a:fillRect/>
          </a:stretch>
        </p:blipFill>
        <p:spPr bwMode="auto">
          <a:xfrm>
            <a:off x="5214942" y="714356"/>
            <a:ext cx="785818" cy="500066"/>
          </a:xfrm>
          <a:prstGeom prst="rect">
            <a:avLst/>
          </a:prstGeom>
          <a:noFill/>
          <a:ln w="9525">
            <a:noFill/>
            <a:miter lim="800000"/>
            <a:headEnd/>
            <a:tailEnd/>
          </a:ln>
        </p:spPr>
      </p:pic>
      <p:pic>
        <p:nvPicPr>
          <p:cNvPr id="17" name="对象 1"/>
          <p:cNvPicPr>
            <a:picLocks noChangeArrowheads="1"/>
          </p:cNvPicPr>
          <p:nvPr/>
        </p:nvPicPr>
        <p:blipFill>
          <a:blip r:embed="rId2"/>
          <a:srcRect t="-1318" r="-446" b="-2638"/>
          <a:stretch>
            <a:fillRect/>
          </a:stretch>
        </p:blipFill>
        <p:spPr bwMode="auto">
          <a:xfrm>
            <a:off x="1214414" y="1071546"/>
            <a:ext cx="785818" cy="500066"/>
          </a:xfrm>
          <a:prstGeom prst="rect">
            <a:avLst/>
          </a:prstGeom>
          <a:noFill/>
          <a:ln w="9525">
            <a:noFill/>
            <a:miter lim="800000"/>
            <a:headEnd/>
            <a:tailEnd/>
          </a:ln>
        </p:spPr>
      </p:pic>
      <p:sp>
        <p:nvSpPr>
          <p:cNvPr id="10" name="TextBox 9"/>
          <p:cNvSpPr txBox="1"/>
          <p:nvPr/>
        </p:nvSpPr>
        <p:spPr>
          <a:xfrm>
            <a:off x="0" y="1714488"/>
            <a:ext cx="3000364" cy="5232202"/>
          </a:xfrm>
          <a:prstGeom prst="rect">
            <a:avLst/>
          </a:prstGeom>
          <a:solidFill>
            <a:schemeClr val="accent6">
              <a:lumMod val="20000"/>
              <a:lumOff val="80000"/>
            </a:schemeClr>
          </a:solidFill>
          <a:ln>
            <a:solidFill>
              <a:schemeClr val="tx2"/>
            </a:solidFill>
          </a:ln>
        </p:spPr>
        <p:txBody>
          <a:bodyPr wrap="square" rtlCol="0">
            <a:spAutoFit/>
          </a:bodyPr>
          <a:lstStyle/>
          <a:p>
            <a:r>
              <a:rPr lang="zh-CN" altLang="en-US" sz="2000" b="1" dirty="0" smtClean="0">
                <a:solidFill>
                  <a:srgbClr val="FF0000"/>
                </a:solidFill>
              </a:rPr>
              <a:t>观点评析方法步骤：</a:t>
            </a:r>
            <a:endParaRPr lang="en-US" altLang="zh-CN" sz="2000" b="1" dirty="0" smtClean="0">
              <a:solidFill>
                <a:srgbClr val="FF0000"/>
              </a:solidFill>
            </a:endParaRPr>
          </a:p>
          <a:p>
            <a:r>
              <a:rPr lang="en-US" altLang="zh-CN" sz="2000" b="1" dirty="0" smtClean="0"/>
              <a:t>1</a:t>
            </a:r>
            <a:r>
              <a:rPr lang="zh-CN" altLang="en-US" sz="2000" b="1" dirty="0" smtClean="0"/>
              <a:t>、判断</a:t>
            </a:r>
            <a:endParaRPr lang="en-US" altLang="zh-CN" sz="2000" b="1" dirty="0" smtClean="0"/>
          </a:p>
          <a:p>
            <a:r>
              <a:rPr lang="en-US" altLang="zh-CN" sz="2000" b="1" dirty="0" smtClean="0"/>
              <a:t>2</a:t>
            </a:r>
            <a:r>
              <a:rPr lang="zh-CN" altLang="en-US" sz="2000" b="1" dirty="0" smtClean="0"/>
              <a:t>、紧扣观点，分句判断</a:t>
            </a:r>
            <a:endParaRPr lang="en-US" altLang="zh-CN" sz="2000" b="1" dirty="0" smtClean="0"/>
          </a:p>
          <a:p>
            <a:r>
              <a:rPr lang="en-US" altLang="zh-CN" sz="2000" b="1" dirty="0" smtClean="0"/>
              <a:t>       </a:t>
            </a:r>
            <a:r>
              <a:rPr lang="zh-CN" altLang="en-US" sz="2000" b="1" dirty="0" smtClean="0"/>
              <a:t>哪对</a:t>
            </a:r>
            <a:r>
              <a:rPr lang="en-US" altLang="zh-CN" sz="2000" b="1" dirty="0" smtClean="0"/>
              <a:t>---</a:t>
            </a:r>
            <a:r>
              <a:rPr lang="zh-CN" altLang="en-US" sz="2000" b="1" dirty="0" smtClean="0"/>
              <a:t>理由（考点）</a:t>
            </a:r>
            <a:endParaRPr lang="en-US" altLang="zh-CN" sz="2000" b="1" dirty="0" smtClean="0"/>
          </a:p>
          <a:p>
            <a:r>
              <a:rPr lang="en-US" altLang="zh-CN" sz="2000" b="1" dirty="0" smtClean="0"/>
              <a:t>       </a:t>
            </a:r>
            <a:r>
              <a:rPr lang="zh-CN" altLang="en-US" sz="2000" b="1" dirty="0" smtClean="0"/>
              <a:t>哪错</a:t>
            </a:r>
            <a:r>
              <a:rPr lang="en-US" altLang="zh-CN" sz="2000" b="1" dirty="0" smtClean="0"/>
              <a:t>---</a:t>
            </a:r>
            <a:r>
              <a:rPr lang="zh-CN" altLang="en-US" sz="2000" b="1" dirty="0" smtClean="0"/>
              <a:t>理由（考点）</a:t>
            </a:r>
            <a:endParaRPr lang="en-US" altLang="zh-CN" sz="2000" b="1" dirty="0" smtClean="0"/>
          </a:p>
          <a:p>
            <a:endParaRPr lang="en-US" altLang="zh-CN" sz="2000" b="1" dirty="0" smtClean="0"/>
          </a:p>
          <a:p>
            <a:endParaRPr lang="en-US" altLang="zh-CN" sz="2000" b="1" dirty="0" smtClean="0"/>
          </a:p>
          <a:p>
            <a:endParaRPr lang="en-US" altLang="zh-CN" sz="2000" b="1" dirty="0" smtClean="0"/>
          </a:p>
          <a:p>
            <a:endParaRPr lang="en-US" altLang="zh-CN" sz="2000" b="1" dirty="0" smtClean="0"/>
          </a:p>
          <a:p>
            <a:endParaRPr lang="en-US" altLang="zh-CN" sz="2000" b="1" dirty="0" smtClean="0"/>
          </a:p>
          <a:p>
            <a:endParaRPr lang="en-US" altLang="zh-CN" sz="2000" b="1" dirty="0" smtClean="0"/>
          </a:p>
          <a:p>
            <a:endParaRPr lang="en-US" altLang="zh-CN" sz="2000" b="1" dirty="0" smtClean="0"/>
          </a:p>
          <a:p>
            <a:endParaRPr lang="en-US" altLang="zh-CN" sz="2000" b="1" dirty="0" smtClean="0"/>
          </a:p>
          <a:p>
            <a:r>
              <a:rPr lang="en-US" altLang="zh-CN" sz="2000" b="1" dirty="0" smtClean="0"/>
              <a:t>3</a:t>
            </a:r>
            <a:r>
              <a:rPr lang="zh-CN" altLang="en-US" sz="2000" b="1" dirty="0" smtClean="0"/>
              <a:t>、正确观点与做法</a:t>
            </a:r>
            <a:endParaRPr lang="en-US" altLang="zh-CN" sz="2000" b="1" dirty="0" smtClean="0"/>
          </a:p>
          <a:p>
            <a:endParaRPr lang="en-US" altLang="zh-CN" b="1" dirty="0" smtClean="0"/>
          </a:p>
          <a:p>
            <a:endParaRPr lang="en-US" altLang="zh-CN" b="1" dirty="0" smtClean="0">
              <a:solidFill>
                <a:srgbClr val="0070C0"/>
              </a:solidFill>
            </a:endParaRPr>
          </a:p>
          <a:p>
            <a:endParaRPr lang="zh-CN" altLang="en-US"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642918"/>
            <a:ext cx="2571768" cy="642942"/>
          </a:xfrm>
          <a:solidFill>
            <a:schemeClr val="accent2">
              <a:lumMod val="40000"/>
              <a:lumOff val="60000"/>
            </a:schemeClr>
          </a:solidFill>
        </p:spPr>
        <p:txBody>
          <a:bodyPr>
            <a:normAutofit fontScale="90000"/>
          </a:bodyPr>
          <a:lstStyle/>
          <a:p>
            <a:r>
              <a:rPr lang="zh-CN" altLang="en-US" dirty="0" smtClean="0"/>
              <a:t>感悟</a:t>
            </a:r>
            <a:r>
              <a:rPr lang="en-US" altLang="zh-CN" dirty="0" smtClean="0"/>
              <a:t>1</a:t>
            </a:r>
            <a:endParaRPr lang="zh-CN" altLang="en-US" dirty="0"/>
          </a:p>
        </p:txBody>
      </p:sp>
      <p:sp>
        <p:nvSpPr>
          <p:cNvPr id="6" name="矩形 5"/>
          <p:cNvSpPr/>
          <p:nvPr/>
        </p:nvSpPr>
        <p:spPr>
          <a:xfrm>
            <a:off x="1928794" y="2143116"/>
            <a:ext cx="5750292" cy="1754326"/>
          </a:xfrm>
          <a:prstGeom prst="rect">
            <a:avLst/>
          </a:prstGeom>
          <a:noFill/>
        </p:spPr>
        <p:txBody>
          <a:bodyPr wrap="none" lIns="91440" tIns="45720" rIns="91440" bIns="45720">
            <a:spAutoFit/>
          </a:bodyPr>
          <a:lstStyle/>
          <a:p>
            <a:pPr algn="ctr"/>
            <a:r>
              <a:rPr lang="zh-CN" alt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治国安邦的总章程</a:t>
            </a:r>
            <a:endParaRPr lang="en-US" altLang="zh-CN"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endParaRPr lang="zh-CN" alt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20" name="Picture 4" descr="http://a2.att.hudong.com/44/54/01300000804744128382540971472.jpg"/>
          <p:cNvPicPr>
            <a:picLocks noChangeAspect="1" noChangeArrowheads="1"/>
          </p:cNvPicPr>
          <p:nvPr/>
        </p:nvPicPr>
        <p:blipFill>
          <a:blip r:embed="rId2"/>
          <a:srcRect/>
          <a:stretch>
            <a:fillRect/>
          </a:stretch>
        </p:blipFill>
        <p:spPr bwMode="auto">
          <a:xfrm>
            <a:off x="5286380" y="357166"/>
            <a:ext cx="3643338" cy="2745067"/>
          </a:xfrm>
          <a:prstGeom prst="rect">
            <a:avLst/>
          </a:prstGeom>
          <a:noFill/>
        </p:spPr>
      </p:pic>
      <p:sp>
        <p:nvSpPr>
          <p:cNvPr id="9" name="矩形 8"/>
          <p:cNvSpPr/>
          <p:nvPr/>
        </p:nvSpPr>
        <p:spPr>
          <a:xfrm rot="21258933">
            <a:off x="664916" y="3623874"/>
            <a:ext cx="1601721"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altLang="zh-CN"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42</a:t>
            </a:r>
            <a:r>
              <a:rPr lang="zh-CN" alt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岁</a:t>
            </a:r>
            <a:endParaRPr lang="zh-CN" alt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grpSp>
        <p:nvGrpSpPr>
          <p:cNvPr id="10" name="组合 9"/>
          <p:cNvGrpSpPr/>
          <p:nvPr/>
        </p:nvGrpSpPr>
        <p:grpSpPr>
          <a:xfrm>
            <a:off x="428596" y="428604"/>
            <a:ext cx="3203126" cy="2071702"/>
            <a:chOff x="154428" y="1071546"/>
            <a:chExt cx="4693176" cy="4660355"/>
          </a:xfrm>
        </p:grpSpPr>
        <p:pic>
          <p:nvPicPr>
            <p:cNvPr id="11" name="图片 10" descr="mmexport1489110153764_副本.jpg"/>
            <p:cNvPicPr>
              <a:picLocks noChangeAspect="1"/>
            </p:cNvPicPr>
            <p:nvPr/>
          </p:nvPicPr>
          <p:blipFill>
            <a:blip r:embed="rId3" cstate="print"/>
            <a:stretch>
              <a:fillRect/>
            </a:stretch>
          </p:blipFill>
          <p:spPr>
            <a:xfrm rot="21335617">
              <a:off x="154428" y="1531379"/>
              <a:ext cx="4693176" cy="4200522"/>
            </a:xfrm>
            <a:prstGeom prst="rect">
              <a:avLst/>
            </a:prstGeom>
          </p:spPr>
        </p:pic>
        <p:sp>
          <p:nvSpPr>
            <p:cNvPr id="12" name="矩形 11"/>
            <p:cNvSpPr/>
            <p:nvPr/>
          </p:nvSpPr>
          <p:spPr>
            <a:xfrm>
              <a:off x="785786" y="1071546"/>
              <a:ext cx="1244251"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altLang="zh-CN"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7</a:t>
              </a:r>
              <a:r>
                <a:rPr lang="zh-CN" alt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岁</a:t>
              </a:r>
              <a:endParaRPr lang="zh-CN" alt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grpSp>
      <p:sp>
        <p:nvSpPr>
          <p:cNvPr id="20" name="圆角矩形 19"/>
          <p:cNvSpPr/>
          <p:nvPr/>
        </p:nvSpPr>
        <p:spPr>
          <a:xfrm>
            <a:off x="3714744" y="3000372"/>
            <a:ext cx="1857388" cy="1285884"/>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zh-CN" altLang="en-US" sz="3200" b="1" dirty="0" smtClean="0">
                <a:solidFill>
                  <a:schemeClr val="bg1"/>
                </a:solidFill>
              </a:rPr>
              <a:t>宪法</a:t>
            </a:r>
            <a:endParaRPr lang="zh-CN" altLang="en-US" sz="3200" b="1" dirty="0">
              <a:solidFill>
                <a:schemeClr val="bg1"/>
              </a:solidFill>
            </a:endParaRPr>
          </a:p>
        </p:txBody>
      </p:sp>
      <p:sp>
        <p:nvSpPr>
          <p:cNvPr id="23" name="TextBox 22"/>
          <p:cNvSpPr txBox="1"/>
          <p:nvPr/>
        </p:nvSpPr>
        <p:spPr>
          <a:xfrm>
            <a:off x="6215074" y="6286520"/>
            <a:ext cx="2236510" cy="584775"/>
          </a:xfrm>
          <a:prstGeom prst="rect">
            <a:avLst/>
          </a:prstGeom>
          <a:noFill/>
        </p:spPr>
        <p:txBody>
          <a:bodyPr wrap="none" rtlCol="0">
            <a:spAutoFit/>
          </a:bodyPr>
          <a:lstStyle/>
          <a:p>
            <a:r>
              <a:rPr lang="zh-CN" altLang="en-US" sz="3200" b="1" dirty="0" smtClean="0"/>
              <a:t>教科研权利</a:t>
            </a:r>
            <a:endParaRPr lang="zh-CN" altLang="en-US" sz="3200" b="1" dirty="0"/>
          </a:p>
        </p:txBody>
      </p:sp>
      <p:sp>
        <p:nvSpPr>
          <p:cNvPr id="24" name="TextBox 23"/>
          <p:cNvSpPr txBox="1"/>
          <p:nvPr/>
        </p:nvSpPr>
        <p:spPr>
          <a:xfrm>
            <a:off x="1071538" y="2786058"/>
            <a:ext cx="1832553" cy="584775"/>
          </a:xfrm>
          <a:prstGeom prst="rect">
            <a:avLst/>
          </a:prstGeom>
          <a:noFill/>
        </p:spPr>
        <p:txBody>
          <a:bodyPr wrap="none" rtlCol="0">
            <a:spAutoFit/>
          </a:bodyPr>
          <a:lstStyle/>
          <a:p>
            <a:r>
              <a:rPr lang="zh-CN" altLang="en-US" sz="3200" b="1" dirty="0" smtClean="0"/>
              <a:t>受教育权</a:t>
            </a:r>
            <a:endParaRPr lang="zh-CN" altLang="en-US" sz="3200" b="1" dirty="0"/>
          </a:p>
        </p:txBody>
      </p:sp>
      <p:sp>
        <p:nvSpPr>
          <p:cNvPr id="25" name="TextBox 24"/>
          <p:cNvSpPr txBox="1"/>
          <p:nvPr/>
        </p:nvSpPr>
        <p:spPr>
          <a:xfrm>
            <a:off x="6075531" y="2928934"/>
            <a:ext cx="3068469" cy="584775"/>
          </a:xfrm>
          <a:prstGeom prst="rect">
            <a:avLst/>
          </a:prstGeom>
          <a:noFill/>
        </p:spPr>
        <p:txBody>
          <a:bodyPr wrap="none" rtlCol="0">
            <a:spAutoFit/>
          </a:bodyPr>
          <a:lstStyle/>
          <a:p>
            <a:r>
              <a:rPr lang="zh-CN" altLang="en-US" sz="3200" b="1" dirty="0" smtClean="0"/>
              <a:t>依法纳税的义务</a:t>
            </a:r>
            <a:endParaRPr lang="zh-CN" altLang="en-US" sz="3200" b="1" dirty="0"/>
          </a:p>
        </p:txBody>
      </p:sp>
      <p:sp>
        <p:nvSpPr>
          <p:cNvPr id="19" name="TextBox 18"/>
          <p:cNvSpPr txBox="1"/>
          <p:nvPr/>
        </p:nvSpPr>
        <p:spPr>
          <a:xfrm>
            <a:off x="3286116" y="6000768"/>
            <a:ext cx="1420582" cy="584775"/>
          </a:xfrm>
          <a:prstGeom prst="rect">
            <a:avLst/>
          </a:prstGeom>
          <a:noFill/>
        </p:spPr>
        <p:txBody>
          <a:bodyPr wrap="none" rtlCol="0">
            <a:spAutoFit/>
          </a:bodyPr>
          <a:lstStyle/>
          <a:p>
            <a:r>
              <a:rPr lang="zh-CN" altLang="en-US" sz="3200" b="1" dirty="0" smtClean="0"/>
              <a:t>选举权</a:t>
            </a:r>
            <a:endParaRPr lang="zh-CN" altLang="en-US" sz="3200" b="1" dirty="0"/>
          </a:p>
        </p:txBody>
      </p:sp>
      <p:cxnSp>
        <p:nvCxnSpPr>
          <p:cNvPr id="22" name="直接箭头连接符 21"/>
          <p:cNvCxnSpPr/>
          <p:nvPr/>
        </p:nvCxnSpPr>
        <p:spPr>
          <a:xfrm rot="16200000" flipV="1">
            <a:off x="3428992" y="2357430"/>
            <a:ext cx="642942" cy="500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p:nvPr/>
        </p:nvCxnSpPr>
        <p:spPr>
          <a:xfrm rot="5400000" flipH="1" flipV="1">
            <a:off x="4857752" y="2428868"/>
            <a:ext cx="571504" cy="5715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p:nvPr/>
        </p:nvCxnSpPr>
        <p:spPr>
          <a:xfrm rot="10800000" flipV="1">
            <a:off x="3428992" y="4357694"/>
            <a:ext cx="571504"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直接箭头连接符 30"/>
          <p:cNvCxnSpPr/>
          <p:nvPr/>
        </p:nvCxnSpPr>
        <p:spPr>
          <a:xfrm rot="16200000" flipH="1">
            <a:off x="4964909" y="4393413"/>
            <a:ext cx="642942"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928662" y="2143116"/>
            <a:ext cx="7571303" cy="1569660"/>
          </a:xfrm>
          <a:prstGeom prst="rect">
            <a:avLst/>
          </a:prstGeom>
          <a:solidFill>
            <a:schemeClr val="accent1">
              <a:lumMod val="60000"/>
              <a:lumOff val="40000"/>
            </a:schemeClr>
          </a:solidFill>
        </p:spPr>
        <p:txBody>
          <a:bodyPr wrap="none" rtlCol="0">
            <a:spAutoFit/>
          </a:bodyPr>
          <a:lstStyle/>
          <a:p>
            <a:r>
              <a:rPr lang="zh-CN" altLang="en-US" sz="4800" dirty="0" smtClean="0"/>
              <a:t>感悟：宪法与生活息息相关</a:t>
            </a:r>
            <a:endParaRPr lang="en-US" altLang="zh-CN" sz="4800" dirty="0" smtClean="0"/>
          </a:p>
          <a:p>
            <a:r>
              <a:rPr lang="zh-CN" altLang="en-US" sz="4800" dirty="0" smtClean="0"/>
              <a:t>我们要珍惜权利，履行义务</a:t>
            </a:r>
            <a:endParaRPr lang="zh-CN" altLang="en-US" sz="4800" dirty="0"/>
          </a:p>
        </p:txBody>
      </p:sp>
      <p:pic>
        <p:nvPicPr>
          <p:cNvPr id="1027" name="Picture 3" descr="C:\Users\zhouxf\Desktop\IMG_20170412_083709.jpg"/>
          <p:cNvPicPr>
            <a:picLocks noChangeAspect="1" noChangeArrowheads="1"/>
          </p:cNvPicPr>
          <p:nvPr/>
        </p:nvPicPr>
        <p:blipFill>
          <a:blip r:embed="rId4"/>
          <a:srcRect/>
          <a:stretch>
            <a:fillRect/>
          </a:stretch>
        </p:blipFill>
        <p:spPr bwMode="auto">
          <a:xfrm>
            <a:off x="714348" y="3714752"/>
            <a:ext cx="2571768" cy="2857500"/>
          </a:xfrm>
          <a:prstGeom prst="rect">
            <a:avLst/>
          </a:prstGeom>
          <a:noFill/>
        </p:spPr>
      </p:pic>
      <p:sp>
        <p:nvSpPr>
          <p:cNvPr id="26" name="矩形 25"/>
          <p:cNvSpPr/>
          <p:nvPr/>
        </p:nvSpPr>
        <p:spPr>
          <a:xfrm>
            <a:off x="285720" y="3571876"/>
            <a:ext cx="1601721"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altLang="zh-CN"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39</a:t>
            </a:r>
            <a:r>
              <a:rPr lang="zh-CN" alt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岁</a:t>
            </a:r>
            <a:endParaRPr lang="zh-CN" alt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1026" name="Picture 2" descr="C:\Users\zhouxf\Desktop\1.jpg"/>
          <p:cNvPicPr>
            <a:picLocks noChangeAspect="1" noChangeArrowheads="1"/>
          </p:cNvPicPr>
          <p:nvPr/>
        </p:nvPicPr>
        <p:blipFill>
          <a:blip r:embed="rId5" cstate="print"/>
          <a:srcRect/>
          <a:stretch>
            <a:fillRect/>
          </a:stretch>
        </p:blipFill>
        <p:spPr bwMode="auto">
          <a:xfrm>
            <a:off x="5572132" y="4000504"/>
            <a:ext cx="2643206" cy="2286016"/>
          </a:xfrm>
          <a:prstGeom prst="rect">
            <a:avLst/>
          </a:prstGeom>
          <a:noFill/>
        </p:spPr>
      </p:pic>
      <p:sp>
        <p:nvSpPr>
          <p:cNvPr id="21" name="矩形 20"/>
          <p:cNvSpPr/>
          <p:nvPr/>
        </p:nvSpPr>
        <p:spPr>
          <a:xfrm>
            <a:off x="5429256" y="3357562"/>
            <a:ext cx="1601721"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altLang="zh-CN"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41</a:t>
            </a:r>
            <a:r>
              <a:rPr lang="zh-CN" alt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岁</a:t>
            </a:r>
            <a:endParaRPr lang="zh-CN" alt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0" name="矩形 29"/>
          <p:cNvSpPr/>
          <p:nvPr/>
        </p:nvSpPr>
        <p:spPr>
          <a:xfrm>
            <a:off x="4429124" y="0"/>
            <a:ext cx="1643074"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altLang="zh-CN"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23</a:t>
            </a:r>
            <a:r>
              <a:rPr lang="zh-CN" alt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岁</a:t>
            </a:r>
            <a:endParaRPr lang="zh-CN" alt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28" name="TextBox 27"/>
          <p:cNvSpPr txBox="1"/>
          <p:nvPr/>
        </p:nvSpPr>
        <p:spPr>
          <a:xfrm>
            <a:off x="500034" y="142852"/>
            <a:ext cx="1184940" cy="369332"/>
          </a:xfrm>
          <a:prstGeom prst="rect">
            <a:avLst/>
          </a:prstGeom>
          <a:noFill/>
        </p:spPr>
        <p:txBody>
          <a:bodyPr wrap="none" rtlCol="0">
            <a:spAutoFit/>
          </a:bodyPr>
          <a:lstStyle/>
          <a:p>
            <a:r>
              <a:rPr lang="zh-CN" altLang="en-US" b="1" dirty="0" smtClean="0"/>
              <a:t>宪法</a:t>
            </a:r>
            <a:r>
              <a:rPr lang="en-US" altLang="zh-CN" b="1" dirty="0" smtClean="0"/>
              <a:t>21-27</a:t>
            </a:r>
            <a:endParaRPr lang="zh-CN" alt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fill="hold"/>
                                        <p:tgtEl>
                                          <p:spTgt spid="25"/>
                                        </p:tgtEl>
                                        <p:attrNameLst>
                                          <p:attrName>ppt_x</p:attrName>
                                        </p:attrNameLst>
                                      </p:cBhvr>
                                      <p:tavLst>
                                        <p:tav tm="0">
                                          <p:val>
                                            <p:strVal val="#ppt_x"/>
                                          </p:val>
                                        </p:tav>
                                        <p:tav tm="100000">
                                          <p:val>
                                            <p:strVal val="#ppt_x"/>
                                          </p:val>
                                        </p:tav>
                                      </p:tavLst>
                                    </p:anim>
                                    <p:anim calcmode="lin" valueType="num">
                                      <p:cBhvr additive="base">
                                        <p:cTn id="2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ppt_x"/>
                                          </p:val>
                                        </p:tav>
                                        <p:tav tm="100000">
                                          <p:val>
                                            <p:strVal val="#ppt_x"/>
                                          </p:val>
                                        </p:tav>
                                      </p:tavLst>
                                    </p:anim>
                                    <p:anim calcmode="lin" valueType="num">
                                      <p:cBhvr additive="base">
                                        <p:cTn id="32"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19" grpId="0"/>
      <p:bldP spid="3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圆角矩形 38"/>
          <p:cNvSpPr/>
          <p:nvPr/>
        </p:nvSpPr>
        <p:spPr>
          <a:xfrm>
            <a:off x="3357554" y="2071678"/>
            <a:ext cx="1928826" cy="571504"/>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chemeClr val="tx1">
                    <a:lumMod val="95000"/>
                    <a:lumOff val="5000"/>
                  </a:schemeClr>
                </a:solidFill>
              </a:rPr>
              <a:t>4</a:t>
            </a:r>
            <a:r>
              <a:rPr lang="zh-CN" altLang="en-US" b="1" dirty="0" smtClean="0">
                <a:solidFill>
                  <a:schemeClr val="tx1">
                    <a:lumMod val="95000"/>
                    <a:lumOff val="5000"/>
                  </a:schemeClr>
                </a:solidFill>
              </a:rPr>
              <a:t>公民基本义务</a:t>
            </a:r>
            <a:r>
              <a:rPr lang="zh-CN" altLang="en-US" b="1" dirty="0" smtClean="0">
                <a:solidFill>
                  <a:srgbClr val="FF0000"/>
                </a:solidFill>
              </a:rPr>
              <a:t>★ ★</a:t>
            </a:r>
            <a:endParaRPr lang="zh-CN" altLang="en-US" b="1" dirty="0">
              <a:solidFill>
                <a:schemeClr val="tx1">
                  <a:lumMod val="95000"/>
                  <a:lumOff val="5000"/>
                </a:schemeClr>
              </a:solidFill>
            </a:endParaRPr>
          </a:p>
        </p:txBody>
      </p:sp>
      <p:sp>
        <p:nvSpPr>
          <p:cNvPr id="18" name="圆角矩形 17"/>
          <p:cNvSpPr/>
          <p:nvPr/>
        </p:nvSpPr>
        <p:spPr>
          <a:xfrm>
            <a:off x="0" y="4714884"/>
            <a:ext cx="1571636" cy="428628"/>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7" name="圆角矩形 6"/>
          <p:cNvSpPr/>
          <p:nvPr/>
        </p:nvSpPr>
        <p:spPr>
          <a:xfrm>
            <a:off x="0" y="1928802"/>
            <a:ext cx="1142976" cy="642942"/>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smtClean="0">
              <a:solidFill>
                <a:srgbClr val="FF0000"/>
              </a:solidFill>
            </a:endParaRPr>
          </a:p>
          <a:p>
            <a:pPr algn="ctr"/>
            <a:r>
              <a:rPr lang="zh-CN" altLang="en-US" b="1" dirty="0" smtClean="0">
                <a:solidFill>
                  <a:srgbClr val="FF0000"/>
                </a:solidFill>
              </a:rPr>
              <a:t>★ ★</a:t>
            </a:r>
            <a:endParaRPr lang="zh-CN" altLang="en-US" dirty="0">
              <a:solidFill>
                <a:schemeClr val="bg1"/>
              </a:solidFill>
            </a:endParaRPr>
          </a:p>
        </p:txBody>
      </p:sp>
      <p:sp>
        <p:nvSpPr>
          <p:cNvPr id="2" name="标题 1"/>
          <p:cNvSpPr>
            <a:spLocks noGrp="1"/>
          </p:cNvSpPr>
          <p:nvPr>
            <p:ph type="title"/>
          </p:nvPr>
        </p:nvSpPr>
        <p:spPr>
          <a:xfrm>
            <a:off x="142844" y="0"/>
            <a:ext cx="1643074" cy="857232"/>
          </a:xfrm>
          <a:solidFill>
            <a:schemeClr val="accent6">
              <a:lumMod val="20000"/>
              <a:lumOff val="80000"/>
            </a:schemeClr>
          </a:solidFill>
        </p:spPr>
        <p:txBody>
          <a:bodyPr>
            <a:normAutofit/>
          </a:bodyPr>
          <a:lstStyle/>
          <a:p>
            <a:r>
              <a:rPr lang="zh-CN" altLang="en-US" sz="2800" b="1" dirty="0" smtClean="0">
                <a:solidFill>
                  <a:srgbClr val="FF0000"/>
                </a:solidFill>
              </a:rPr>
              <a:t>思维导图</a:t>
            </a:r>
            <a:endParaRPr lang="zh-CN" altLang="en-US" sz="2800" b="1" dirty="0">
              <a:solidFill>
                <a:srgbClr val="FF0000"/>
              </a:solidFill>
            </a:endParaRPr>
          </a:p>
        </p:txBody>
      </p:sp>
      <p:sp>
        <p:nvSpPr>
          <p:cNvPr id="6" name="TextBox 5"/>
          <p:cNvSpPr txBox="1"/>
          <p:nvPr/>
        </p:nvSpPr>
        <p:spPr>
          <a:xfrm>
            <a:off x="0" y="1928802"/>
            <a:ext cx="1231427" cy="369332"/>
          </a:xfrm>
          <a:prstGeom prst="rect">
            <a:avLst/>
          </a:prstGeom>
          <a:noFill/>
        </p:spPr>
        <p:txBody>
          <a:bodyPr wrap="none" rtlCol="0">
            <a:spAutoFit/>
          </a:bodyPr>
          <a:lstStyle/>
          <a:p>
            <a:r>
              <a:rPr lang="en-US" altLang="zh-CN" b="1" dirty="0" smtClean="0"/>
              <a:t>1</a:t>
            </a:r>
            <a:r>
              <a:rPr lang="zh-CN" altLang="en-US" b="1" dirty="0" smtClean="0"/>
              <a:t>宪法地位</a:t>
            </a:r>
            <a:endParaRPr lang="en-US" altLang="zh-CN" b="1" dirty="0" smtClean="0"/>
          </a:p>
        </p:txBody>
      </p:sp>
      <p:sp>
        <p:nvSpPr>
          <p:cNvPr id="20" name="右箭头 19"/>
          <p:cNvSpPr/>
          <p:nvPr/>
        </p:nvSpPr>
        <p:spPr>
          <a:xfrm>
            <a:off x="5429256" y="714356"/>
            <a:ext cx="428628"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右箭头 20"/>
          <p:cNvSpPr/>
          <p:nvPr/>
        </p:nvSpPr>
        <p:spPr>
          <a:xfrm>
            <a:off x="5429256" y="2214554"/>
            <a:ext cx="428628"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右箭头 32"/>
          <p:cNvSpPr/>
          <p:nvPr/>
        </p:nvSpPr>
        <p:spPr>
          <a:xfrm>
            <a:off x="2786050" y="1643050"/>
            <a:ext cx="428628"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圆角矩形 35"/>
          <p:cNvSpPr/>
          <p:nvPr/>
        </p:nvSpPr>
        <p:spPr>
          <a:xfrm>
            <a:off x="3357554" y="642918"/>
            <a:ext cx="2000264" cy="500066"/>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chemeClr val="tx1">
                    <a:lumMod val="95000"/>
                    <a:lumOff val="5000"/>
                  </a:schemeClr>
                </a:solidFill>
              </a:rPr>
              <a:t>3</a:t>
            </a:r>
            <a:r>
              <a:rPr lang="zh-CN" altLang="en-US" b="1" dirty="0" smtClean="0">
                <a:solidFill>
                  <a:schemeClr val="tx1">
                    <a:lumMod val="95000"/>
                    <a:lumOff val="5000"/>
                  </a:schemeClr>
                </a:solidFill>
              </a:rPr>
              <a:t>公民基本权利</a:t>
            </a:r>
            <a:r>
              <a:rPr lang="zh-CN" altLang="en-US" b="1" dirty="0" smtClean="0">
                <a:solidFill>
                  <a:srgbClr val="FF0000"/>
                </a:solidFill>
              </a:rPr>
              <a:t>★</a:t>
            </a:r>
            <a:endParaRPr lang="zh-CN" altLang="en-US" b="1" dirty="0">
              <a:solidFill>
                <a:schemeClr val="tx1">
                  <a:lumMod val="95000"/>
                  <a:lumOff val="5000"/>
                </a:schemeClr>
              </a:solidFill>
            </a:endParaRPr>
          </a:p>
        </p:txBody>
      </p:sp>
      <p:sp>
        <p:nvSpPr>
          <p:cNvPr id="1026" name="AutoShape 2"/>
          <p:cNvSpPr>
            <a:spLocks/>
          </p:cNvSpPr>
          <p:nvPr/>
        </p:nvSpPr>
        <p:spPr bwMode="auto">
          <a:xfrm>
            <a:off x="1214414" y="1071546"/>
            <a:ext cx="142876" cy="3571900"/>
          </a:xfrm>
          <a:prstGeom prst="leftBrace">
            <a:avLst>
              <a:gd name="adj1" fmla="val 55671"/>
              <a:gd name="adj2" fmla="val 50000"/>
            </a:avLst>
          </a:prstGeom>
          <a:noFill/>
          <a:ln w="317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 name="AutoShape 2"/>
          <p:cNvSpPr>
            <a:spLocks/>
          </p:cNvSpPr>
          <p:nvPr/>
        </p:nvSpPr>
        <p:spPr bwMode="auto">
          <a:xfrm>
            <a:off x="3143240" y="571480"/>
            <a:ext cx="142876" cy="2714644"/>
          </a:xfrm>
          <a:prstGeom prst="leftBrace">
            <a:avLst>
              <a:gd name="adj1" fmla="val 55671"/>
              <a:gd name="adj2" fmla="val 50000"/>
            </a:avLst>
          </a:prstGeom>
          <a:noFill/>
          <a:ln w="317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 name="TextBox 45"/>
          <p:cNvSpPr txBox="1"/>
          <p:nvPr/>
        </p:nvSpPr>
        <p:spPr>
          <a:xfrm>
            <a:off x="0" y="2786058"/>
            <a:ext cx="1214414" cy="830997"/>
          </a:xfrm>
          <a:prstGeom prst="rect">
            <a:avLst/>
          </a:prstGeom>
          <a:solidFill>
            <a:schemeClr val="bg1"/>
          </a:solidFill>
          <a:ln>
            <a:solidFill>
              <a:schemeClr val="accent2">
                <a:lumMod val="60000"/>
                <a:lumOff val="40000"/>
              </a:schemeClr>
            </a:solidFill>
          </a:ln>
        </p:spPr>
        <p:txBody>
          <a:bodyPr wrap="square" rtlCol="0">
            <a:spAutoFit/>
          </a:bodyPr>
          <a:lstStyle/>
          <a:p>
            <a:r>
              <a:rPr lang="zh-CN" altLang="en-US" sz="1600" b="1" dirty="0" smtClean="0"/>
              <a:t>根本法</a:t>
            </a:r>
            <a:endParaRPr lang="en-US" altLang="zh-CN" sz="1600" b="1" dirty="0" smtClean="0"/>
          </a:p>
          <a:p>
            <a:r>
              <a:rPr lang="zh-CN" altLang="en-US" sz="1600" b="1" dirty="0" smtClean="0"/>
              <a:t>总章程</a:t>
            </a:r>
            <a:endParaRPr lang="en-US" altLang="zh-CN" sz="1600" b="1" dirty="0" smtClean="0"/>
          </a:p>
          <a:p>
            <a:r>
              <a:rPr lang="zh-CN" altLang="en-US" sz="1600" b="1" dirty="0" smtClean="0"/>
              <a:t>首要地位</a:t>
            </a:r>
            <a:endParaRPr lang="en-US" altLang="zh-CN" sz="1600" b="1" dirty="0" smtClean="0"/>
          </a:p>
        </p:txBody>
      </p:sp>
      <p:sp>
        <p:nvSpPr>
          <p:cNvPr id="48" name="下箭头 47"/>
          <p:cNvSpPr/>
          <p:nvPr/>
        </p:nvSpPr>
        <p:spPr>
          <a:xfrm>
            <a:off x="428596" y="3786190"/>
            <a:ext cx="285752" cy="9286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圆角矩形 58"/>
          <p:cNvSpPr/>
          <p:nvPr/>
        </p:nvSpPr>
        <p:spPr>
          <a:xfrm>
            <a:off x="5857884" y="1857364"/>
            <a:ext cx="3286116" cy="1500198"/>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67" name="TextBox 66"/>
          <p:cNvSpPr txBox="1"/>
          <p:nvPr/>
        </p:nvSpPr>
        <p:spPr>
          <a:xfrm>
            <a:off x="0" y="4714884"/>
            <a:ext cx="1696298" cy="369332"/>
          </a:xfrm>
          <a:prstGeom prst="rect">
            <a:avLst/>
          </a:prstGeom>
          <a:noFill/>
        </p:spPr>
        <p:txBody>
          <a:bodyPr wrap="none" rtlCol="0">
            <a:spAutoFit/>
          </a:bodyPr>
          <a:lstStyle/>
          <a:p>
            <a:r>
              <a:rPr lang="en-US" altLang="zh-CN" b="1" dirty="0" smtClean="0"/>
              <a:t>2</a:t>
            </a:r>
            <a:r>
              <a:rPr lang="zh-CN" altLang="en-US" b="1" dirty="0" smtClean="0"/>
              <a:t>依法治国核心</a:t>
            </a:r>
            <a:endParaRPr lang="en-US" altLang="zh-CN" b="1" dirty="0" smtClean="0"/>
          </a:p>
        </p:txBody>
      </p:sp>
      <p:sp>
        <p:nvSpPr>
          <p:cNvPr id="68" name="矩形 67"/>
          <p:cNvSpPr/>
          <p:nvPr/>
        </p:nvSpPr>
        <p:spPr>
          <a:xfrm>
            <a:off x="0" y="5143512"/>
            <a:ext cx="1214446" cy="369332"/>
          </a:xfrm>
          <a:prstGeom prst="rect">
            <a:avLst/>
          </a:prstGeom>
        </p:spPr>
        <p:txBody>
          <a:bodyPr wrap="square">
            <a:spAutoFit/>
          </a:bodyPr>
          <a:lstStyle/>
          <a:p>
            <a:r>
              <a:rPr lang="zh-CN" altLang="en-US" b="1" dirty="0" smtClean="0">
                <a:solidFill>
                  <a:srgbClr val="FF0000"/>
                </a:solidFill>
              </a:rPr>
              <a:t>依宪治国</a:t>
            </a:r>
            <a:endParaRPr lang="en-US" altLang="zh-CN" b="1" dirty="0" smtClean="0">
              <a:solidFill>
                <a:srgbClr val="FF0000"/>
              </a:solidFill>
            </a:endParaRPr>
          </a:p>
        </p:txBody>
      </p:sp>
      <p:sp>
        <p:nvSpPr>
          <p:cNvPr id="76" name="圆角矩形 75"/>
          <p:cNvSpPr/>
          <p:nvPr/>
        </p:nvSpPr>
        <p:spPr>
          <a:xfrm>
            <a:off x="5929322" y="0"/>
            <a:ext cx="3000396" cy="1785926"/>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77" name="TextBox 76"/>
          <p:cNvSpPr txBox="1"/>
          <p:nvPr/>
        </p:nvSpPr>
        <p:spPr>
          <a:xfrm>
            <a:off x="6215074" y="0"/>
            <a:ext cx="2928926" cy="1815882"/>
          </a:xfrm>
          <a:prstGeom prst="rect">
            <a:avLst/>
          </a:prstGeom>
          <a:noFill/>
        </p:spPr>
        <p:txBody>
          <a:bodyPr wrap="square" rtlCol="0">
            <a:spAutoFit/>
          </a:bodyPr>
          <a:lstStyle/>
          <a:p>
            <a:r>
              <a:rPr lang="zh-CN" altLang="en-US" sz="1600" b="1" u="sng" dirty="0" smtClean="0"/>
              <a:t>政治权利</a:t>
            </a:r>
            <a:r>
              <a:rPr lang="en-US" altLang="zh-CN" sz="1600" b="1" dirty="0" smtClean="0"/>
              <a:t>---</a:t>
            </a:r>
            <a:r>
              <a:rPr lang="zh-CN" altLang="en-US" sz="1600" b="1" dirty="0" smtClean="0">
                <a:solidFill>
                  <a:srgbClr val="FF0000"/>
                </a:solidFill>
              </a:rPr>
              <a:t>选举被选举权</a:t>
            </a:r>
            <a:endParaRPr lang="en-US" altLang="zh-CN" sz="1600" b="1" dirty="0" smtClean="0">
              <a:solidFill>
                <a:srgbClr val="FF0000"/>
              </a:solidFill>
            </a:endParaRPr>
          </a:p>
          <a:p>
            <a:r>
              <a:rPr lang="en-US" altLang="zh-CN" sz="1600" b="1" dirty="0" smtClean="0">
                <a:solidFill>
                  <a:srgbClr val="FF0000"/>
                </a:solidFill>
              </a:rPr>
              <a:t>                       </a:t>
            </a:r>
            <a:r>
              <a:rPr lang="zh-CN" altLang="en-US" sz="1600" b="1" dirty="0" smtClean="0">
                <a:solidFill>
                  <a:srgbClr val="FF0000"/>
                </a:solidFill>
              </a:rPr>
              <a:t>最基本政治权利</a:t>
            </a:r>
            <a:r>
              <a:rPr lang="en-US" altLang="zh-CN" sz="1600" b="1" dirty="0" smtClean="0">
                <a:solidFill>
                  <a:srgbClr val="FF0000"/>
                </a:solidFill>
              </a:rPr>
              <a:t>           </a:t>
            </a:r>
          </a:p>
          <a:p>
            <a:r>
              <a:rPr lang="zh-CN" altLang="en-US" sz="1600" b="1" dirty="0" smtClean="0"/>
              <a:t>经济权利</a:t>
            </a:r>
            <a:endParaRPr lang="en-US" altLang="zh-CN" sz="1600" b="1" dirty="0" smtClean="0"/>
          </a:p>
          <a:p>
            <a:r>
              <a:rPr lang="zh-CN" altLang="en-US" sz="1600" b="1" dirty="0" smtClean="0"/>
              <a:t>文化权利</a:t>
            </a:r>
            <a:endParaRPr lang="en-US" altLang="zh-CN" sz="1600" b="1" dirty="0" smtClean="0">
              <a:solidFill>
                <a:srgbClr val="FF0000"/>
              </a:solidFill>
            </a:endParaRPr>
          </a:p>
          <a:p>
            <a:r>
              <a:rPr lang="en-US" altLang="zh-CN" sz="1600" b="1" dirty="0" smtClean="0">
                <a:solidFill>
                  <a:srgbClr val="FF0000"/>
                </a:solidFill>
              </a:rPr>
              <a:t>                            </a:t>
            </a:r>
          </a:p>
          <a:p>
            <a:r>
              <a:rPr lang="zh-CN" altLang="en-US" sz="1600" b="1" u="sng" dirty="0" smtClean="0"/>
              <a:t>人身自由权</a:t>
            </a:r>
            <a:r>
              <a:rPr lang="en-US" altLang="zh-CN" sz="1600" b="1" dirty="0" smtClean="0"/>
              <a:t>----</a:t>
            </a:r>
            <a:r>
              <a:rPr lang="zh-CN" altLang="en-US" sz="1600" b="1" dirty="0" smtClean="0">
                <a:solidFill>
                  <a:srgbClr val="FF0000"/>
                </a:solidFill>
              </a:rPr>
              <a:t>最基本的权利</a:t>
            </a:r>
            <a:endParaRPr lang="en-US" altLang="zh-CN" sz="1600" b="1" dirty="0" smtClean="0">
              <a:solidFill>
                <a:srgbClr val="FF0000"/>
              </a:solidFill>
            </a:endParaRPr>
          </a:p>
          <a:p>
            <a:r>
              <a:rPr lang="en-US" altLang="zh-CN" sz="1600" b="1" dirty="0" smtClean="0">
                <a:solidFill>
                  <a:srgbClr val="FF0000"/>
                </a:solidFill>
              </a:rPr>
              <a:t> </a:t>
            </a:r>
            <a:r>
              <a:rPr lang="zh-CN" altLang="en-US" sz="1600" b="1" dirty="0" smtClean="0"/>
              <a:t>妇女平等权       </a:t>
            </a:r>
            <a:r>
              <a:rPr lang="zh-CN" altLang="en-US" sz="1600" b="1" dirty="0" smtClean="0">
                <a:solidFill>
                  <a:srgbClr val="FF0000"/>
                </a:solidFill>
              </a:rPr>
              <a:t>先决条件</a:t>
            </a:r>
            <a:endParaRPr lang="en-US" altLang="zh-CN" sz="1600" b="1" dirty="0" smtClean="0">
              <a:solidFill>
                <a:srgbClr val="FF0000"/>
              </a:solidFill>
            </a:endParaRPr>
          </a:p>
        </p:txBody>
      </p:sp>
      <p:sp>
        <p:nvSpPr>
          <p:cNvPr id="79" name="TextBox 78"/>
          <p:cNvSpPr txBox="1"/>
          <p:nvPr/>
        </p:nvSpPr>
        <p:spPr>
          <a:xfrm>
            <a:off x="6000760" y="1928802"/>
            <a:ext cx="3143240" cy="1815882"/>
          </a:xfrm>
          <a:prstGeom prst="rect">
            <a:avLst/>
          </a:prstGeom>
          <a:noFill/>
        </p:spPr>
        <p:txBody>
          <a:bodyPr wrap="square" rtlCol="0">
            <a:spAutoFit/>
          </a:bodyPr>
          <a:lstStyle/>
          <a:p>
            <a:r>
              <a:rPr lang="zh-CN" altLang="en-US" sz="1600" b="1" u="sng" dirty="0" smtClean="0"/>
              <a:t>国家统一、民族团结</a:t>
            </a:r>
            <a:endParaRPr lang="en-US" altLang="zh-CN" sz="1600" b="1" u="sng" dirty="0" smtClean="0"/>
          </a:p>
          <a:p>
            <a:r>
              <a:rPr lang="zh-CN" altLang="en-US" sz="1600" b="1" dirty="0" smtClean="0"/>
              <a:t>守法、遵德、劳动、秩序、公物</a:t>
            </a:r>
            <a:r>
              <a:rPr lang="zh-CN" altLang="en-US" sz="1600" b="1" u="sng" dirty="0" smtClean="0"/>
              <a:t>国家安全、荣誉、利益</a:t>
            </a:r>
            <a:endParaRPr lang="en-US" altLang="zh-CN" sz="1600" b="1" u="sng" dirty="0" smtClean="0"/>
          </a:p>
          <a:p>
            <a:r>
              <a:rPr lang="zh-CN" altLang="en-US" sz="1600" b="1" u="sng" dirty="0" smtClean="0"/>
              <a:t>依法服兵役</a:t>
            </a:r>
            <a:endParaRPr lang="en-US" altLang="zh-CN" sz="1600" b="1" u="sng" dirty="0" smtClean="0"/>
          </a:p>
          <a:p>
            <a:r>
              <a:rPr lang="zh-CN" altLang="en-US" sz="1600" b="1" u="sng" dirty="0" smtClean="0"/>
              <a:t>依法纳税</a:t>
            </a:r>
            <a:endParaRPr lang="en-US" altLang="zh-CN" sz="1600" b="1" u="sng" dirty="0" smtClean="0">
              <a:solidFill>
                <a:srgbClr val="FF0000"/>
              </a:solidFill>
            </a:endParaRPr>
          </a:p>
          <a:p>
            <a:endParaRPr lang="en-US" altLang="zh-CN" sz="1600" b="1" dirty="0" smtClean="0">
              <a:solidFill>
                <a:srgbClr val="FF0000"/>
              </a:solidFill>
            </a:endParaRPr>
          </a:p>
          <a:p>
            <a:r>
              <a:rPr lang="en-US" altLang="zh-CN" sz="1600" b="1" dirty="0" smtClean="0">
                <a:solidFill>
                  <a:srgbClr val="FF0000"/>
                </a:solidFill>
              </a:rPr>
              <a:t>                       </a:t>
            </a:r>
          </a:p>
        </p:txBody>
      </p:sp>
      <p:sp>
        <p:nvSpPr>
          <p:cNvPr id="35" name="圆角矩形 34"/>
          <p:cNvSpPr/>
          <p:nvPr/>
        </p:nvSpPr>
        <p:spPr>
          <a:xfrm>
            <a:off x="1500166" y="1357298"/>
            <a:ext cx="1285884" cy="107157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37" name="圆角矩形 36"/>
          <p:cNvSpPr/>
          <p:nvPr/>
        </p:nvSpPr>
        <p:spPr>
          <a:xfrm>
            <a:off x="1500166" y="4071942"/>
            <a:ext cx="1214446" cy="571504"/>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smtClean="0">
              <a:solidFill>
                <a:schemeClr val="tx1">
                  <a:lumMod val="95000"/>
                  <a:lumOff val="5000"/>
                </a:schemeClr>
              </a:solidFill>
            </a:endParaRPr>
          </a:p>
          <a:p>
            <a:pPr algn="ctr"/>
            <a:r>
              <a:rPr lang="zh-CN" altLang="en-US" b="1" dirty="0" smtClean="0">
                <a:solidFill>
                  <a:schemeClr val="tx1">
                    <a:lumMod val="95000"/>
                    <a:lumOff val="5000"/>
                  </a:schemeClr>
                </a:solidFill>
              </a:rPr>
              <a:t>法律效力</a:t>
            </a:r>
            <a:endParaRPr lang="en-US" altLang="zh-CN" b="1" dirty="0" smtClean="0">
              <a:solidFill>
                <a:schemeClr val="tx1">
                  <a:lumMod val="95000"/>
                  <a:lumOff val="5000"/>
                </a:schemeClr>
              </a:solidFill>
            </a:endParaRPr>
          </a:p>
          <a:p>
            <a:pPr algn="ctr"/>
            <a:r>
              <a:rPr lang="zh-CN" altLang="en-US" b="1" dirty="0" smtClean="0">
                <a:solidFill>
                  <a:srgbClr val="FF0000"/>
                </a:solidFill>
              </a:rPr>
              <a:t>最高</a:t>
            </a:r>
          </a:p>
          <a:p>
            <a:pPr algn="ctr"/>
            <a:endParaRPr lang="zh-CN" altLang="en-US" b="1" dirty="0">
              <a:solidFill>
                <a:schemeClr val="tx1">
                  <a:lumMod val="95000"/>
                  <a:lumOff val="5000"/>
                </a:schemeClr>
              </a:solidFill>
            </a:endParaRPr>
          </a:p>
        </p:txBody>
      </p:sp>
      <p:sp>
        <p:nvSpPr>
          <p:cNvPr id="40" name="圆角矩形 39"/>
          <p:cNvSpPr/>
          <p:nvPr/>
        </p:nvSpPr>
        <p:spPr>
          <a:xfrm>
            <a:off x="1428728" y="2643182"/>
            <a:ext cx="1285884" cy="78581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smtClean="0">
              <a:solidFill>
                <a:schemeClr val="tx1">
                  <a:lumMod val="95000"/>
                  <a:lumOff val="5000"/>
                </a:schemeClr>
              </a:solidFill>
            </a:endParaRPr>
          </a:p>
          <a:p>
            <a:pPr algn="ctr"/>
            <a:r>
              <a:rPr lang="zh-CN" altLang="en-US" b="1" dirty="0" smtClean="0">
                <a:solidFill>
                  <a:schemeClr val="tx1">
                    <a:lumMod val="95000"/>
                    <a:lumOff val="5000"/>
                  </a:schemeClr>
                </a:solidFill>
              </a:rPr>
              <a:t>制定与修改程序</a:t>
            </a:r>
            <a:endParaRPr lang="en-US" altLang="zh-CN" b="1" dirty="0" smtClean="0">
              <a:solidFill>
                <a:schemeClr val="tx1">
                  <a:lumMod val="95000"/>
                  <a:lumOff val="5000"/>
                </a:schemeClr>
              </a:solidFill>
            </a:endParaRPr>
          </a:p>
          <a:p>
            <a:pPr algn="ctr"/>
            <a:r>
              <a:rPr lang="zh-CN" altLang="en-US" b="1" dirty="0" smtClean="0">
                <a:solidFill>
                  <a:srgbClr val="FF0000"/>
                </a:solidFill>
              </a:rPr>
              <a:t>最严格</a:t>
            </a:r>
          </a:p>
          <a:p>
            <a:pPr algn="ctr"/>
            <a:endParaRPr lang="zh-CN" altLang="en-US" b="1" dirty="0">
              <a:solidFill>
                <a:schemeClr val="tx1">
                  <a:lumMod val="95000"/>
                  <a:lumOff val="5000"/>
                </a:schemeClr>
              </a:solidFill>
            </a:endParaRPr>
          </a:p>
        </p:txBody>
      </p:sp>
      <p:sp>
        <p:nvSpPr>
          <p:cNvPr id="41" name="TextBox 40"/>
          <p:cNvSpPr txBox="1"/>
          <p:nvPr/>
        </p:nvSpPr>
        <p:spPr>
          <a:xfrm>
            <a:off x="1571604" y="1428736"/>
            <a:ext cx="1114408" cy="1200329"/>
          </a:xfrm>
          <a:prstGeom prst="rect">
            <a:avLst/>
          </a:prstGeom>
          <a:noFill/>
        </p:spPr>
        <p:txBody>
          <a:bodyPr wrap="none" rtlCol="0">
            <a:spAutoFit/>
          </a:bodyPr>
          <a:lstStyle/>
          <a:p>
            <a:r>
              <a:rPr lang="zh-CN" altLang="en-US" b="1" dirty="0" smtClean="0"/>
              <a:t>内容上</a:t>
            </a:r>
            <a:endParaRPr lang="en-US" altLang="zh-CN" b="1" dirty="0" smtClean="0"/>
          </a:p>
          <a:p>
            <a:r>
              <a:rPr lang="zh-CN" altLang="en-US" b="1" dirty="0" smtClean="0">
                <a:solidFill>
                  <a:srgbClr val="FF0000"/>
                </a:solidFill>
              </a:rPr>
              <a:t>最根本、</a:t>
            </a:r>
            <a:endParaRPr lang="en-US" altLang="zh-CN" b="1" dirty="0" smtClean="0">
              <a:solidFill>
                <a:srgbClr val="FF0000"/>
              </a:solidFill>
            </a:endParaRPr>
          </a:p>
          <a:p>
            <a:r>
              <a:rPr lang="zh-CN" altLang="en-US" b="1" dirty="0" smtClean="0">
                <a:solidFill>
                  <a:srgbClr val="FF0000"/>
                </a:solidFill>
              </a:rPr>
              <a:t>最重要</a:t>
            </a:r>
          </a:p>
          <a:p>
            <a:endParaRPr lang="zh-CN" altLang="en-US" b="1" dirty="0"/>
          </a:p>
        </p:txBody>
      </p:sp>
      <p:sp>
        <p:nvSpPr>
          <p:cNvPr id="31" name="椭圆 30"/>
          <p:cNvSpPr/>
          <p:nvPr/>
        </p:nvSpPr>
        <p:spPr>
          <a:xfrm>
            <a:off x="7500958" y="1214422"/>
            <a:ext cx="1643042" cy="5715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32" name="椭圆 31"/>
          <p:cNvSpPr/>
          <p:nvPr/>
        </p:nvSpPr>
        <p:spPr>
          <a:xfrm>
            <a:off x="7358082" y="214290"/>
            <a:ext cx="1571636" cy="4286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ppt_x"/>
                                          </p:val>
                                        </p:tav>
                                        <p:tav tm="100000">
                                          <p:val>
                                            <p:strVal val="#ppt_x"/>
                                          </p:val>
                                        </p:tav>
                                      </p:tavLst>
                                    </p:anim>
                                    <p:anim calcmode="lin" valueType="num">
                                      <p:cBhvr additive="base">
                                        <p:cTn id="12"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1" animBg="1"/>
      <p:bldP spid="32"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标题 1"/>
          <p:cNvSpPr>
            <a:spLocks noGrp="1"/>
          </p:cNvSpPr>
          <p:nvPr>
            <p:ph type="title"/>
          </p:nvPr>
        </p:nvSpPr>
        <p:spPr>
          <a:xfrm>
            <a:off x="0" y="785794"/>
            <a:ext cx="8572560" cy="1143000"/>
          </a:xfrm>
        </p:spPr>
        <p:txBody>
          <a:bodyPr>
            <a:noAutofit/>
          </a:bodyPr>
          <a:lstStyle/>
          <a:p>
            <a:r>
              <a:rPr lang="zh-CN" altLang="en-US" sz="2800" b="1" dirty="0" smtClean="0">
                <a:solidFill>
                  <a:srgbClr val="FF0000"/>
                </a:solidFill>
              </a:rPr>
              <a:t>下列属于我国公民行使政治权利的是</a:t>
            </a:r>
            <a:br>
              <a:rPr lang="zh-CN" altLang="en-US" sz="2800" b="1" dirty="0" smtClean="0">
                <a:solidFill>
                  <a:srgbClr val="FF0000"/>
                </a:solidFill>
              </a:rPr>
            </a:br>
            <a:endParaRPr lang="zh-CN" altLang="en-US" sz="2800" b="1" dirty="0">
              <a:solidFill>
                <a:srgbClr val="FF0000"/>
              </a:solidFill>
            </a:endParaRPr>
          </a:p>
        </p:txBody>
      </p:sp>
      <p:sp>
        <p:nvSpPr>
          <p:cNvPr id="3" name="内容占位符 2"/>
          <p:cNvSpPr>
            <a:spLocks noGrp="1"/>
          </p:cNvSpPr>
          <p:nvPr>
            <p:ph idx="1"/>
          </p:nvPr>
        </p:nvSpPr>
        <p:spPr>
          <a:xfrm>
            <a:off x="928662" y="1785926"/>
            <a:ext cx="7758138" cy="2614618"/>
          </a:xfrm>
        </p:spPr>
        <p:txBody>
          <a:bodyPr>
            <a:normAutofit fontScale="92500" lnSpcReduction="10000"/>
          </a:bodyPr>
          <a:lstStyle/>
          <a:p>
            <a:pPr>
              <a:buNone/>
            </a:pPr>
            <a:r>
              <a:rPr lang="en-US" altLang="zh-CN" dirty="0" smtClean="0"/>
              <a:t>A</a:t>
            </a:r>
            <a:r>
              <a:rPr lang="zh-CN" altLang="en-US" dirty="0" smtClean="0"/>
              <a:t>小李的叔叔向工头索要劳动保报酬</a:t>
            </a:r>
            <a:endParaRPr lang="en-US" altLang="zh-CN" dirty="0" smtClean="0"/>
          </a:p>
          <a:p>
            <a:pPr>
              <a:buNone/>
            </a:pPr>
            <a:r>
              <a:rPr lang="en-US" altLang="zh-CN" dirty="0" smtClean="0"/>
              <a:t>B</a:t>
            </a:r>
            <a:r>
              <a:rPr lang="zh-CN" altLang="en-US" dirty="0" smtClean="0"/>
              <a:t>小李是外来务工人员子女，现在在父母工作所在地接受教育</a:t>
            </a:r>
            <a:endParaRPr lang="en-US" altLang="zh-CN" dirty="0" smtClean="0"/>
          </a:p>
          <a:p>
            <a:pPr>
              <a:buNone/>
            </a:pPr>
            <a:r>
              <a:rPr lang="en-US" altLang="zh-CN" dirty="0" smtClean="0"/>
              <a:t>C</a:t>
            </a:r>
            <a:r>
              <a:rPr lang="zh-CN" altLang="en-US" dirty="0" smtClean="0"/>
              <a:t>小李就江边化工污染向有关部门提建议</a:t>
            </a:r>
            <a:endParaRPr lang="en-US" altLang="zh-CN" dirty="0" smtClean="0"/>
          </a:p>
          <a:p>
            <a:pPr>
              <a:buNone/>
            </a:pPr>
            <a:r>
              <a:rPr lang="en-US" altLang="zh-CN" dirty="0" smtClean="0"/>
              <a:t>D</a:t>
            </a:r>
            <a:r>
              <a:rPr lang="zh-CN" altLang="en-US" dirty="0" smtClean="0"/>
              <a:t>小李同学高中毕业后去服兵役</a:t>
            </a:r>
            <a:endParaRPr lang="zh-CN" altLang="en-US" dirty="0"/>
          </a:p>
        </p:txBody>
      </p:sp>
      <p:pic>
        <p:nvPicPr>
          <p:cNvPr id="4" name="对象 1"/>
          <p:cNvPicPr>
            <a:picLocks noChangeArrowheads="1"/>
          </p:cNvPicPr>
          <p:nvPr/>
        </p:nvPicPr>
        <p:blipFill>
          <a:blip r:embed="rId2"/>
          <a:srcRect t="-1318" r="-446" b="-2638"/>
          <a:stretch>
            <a:fillRect/>
          </a:stretch>
        </p:blipFill>
        <p:spPr bwMode="auto">
          <a:xfrm>
            <a:off x="5000628" y="928670"/>
            <a:ext cx="785818" cy="504825"/>
          </a:xfrm>
          <a:prstGeom prst="rect">
            <a:avLst/>
          </a:prstGeom>
          <a:noFill/>
          <a:ln w="9525">
            <a:noFill/>
            <a:miter lim="800000"/>
            <a:headEnd/>
            <a:tailEnd/>
          </a:ln>
        </p:spPr>
      </p:pic>
      <p:pic>
        <p:nvPicPr>
          <p:cNvPr id="5" name="对象 1"/>
          <p:cNvPicPr>
            <a:picLocks noChangeArrowheads="1"/>
          </p:cNvPicPr>
          <p:nvPr/>
        </p:nvPicPr>
        <p:blipFill>
          <a:blip r:embed="rId2"/>
          <a:srcRect t="-1318" r="-446" b="-2638"/>
          <a:stretch>
            <a:fillRect/>
          </a:stretch>
        </p:blipFill>
        <p:spPr bwMode="auto">
          <a:xfrm>
            <a:off x="5857884" y="928670"/>
            <a:ext cx="714381" cy="504825"/>
          </a:xfrm>
          <a:prstGeom prst="rect">
            <a:avLst/>
          </a:prstGeom>
          <a:noFill/>
          <a:ln w="9525">
            <a:noFill/>
            <a:miter lim="800000"/>
            <a:headEnd/>
            <a:tailEnd/>
          </a:ln>
        </p:spPr>
      </p:pic>
      <p:sp>
        <p:nvSpPr>
          <p:cNvPr id="6" name="WordArt 3"/>
          <p:cNvSpPr>
            <a:spLocks noChangeArrowheads="1" noChangeShapeType="1" noTextEdit="1"/>
          </p:cNvSpPr>
          <p:nvPr/>
        </p:nvSpPr>
        <p:spPr bwMode="auto">
          <a:xfrm>
            <a:off x="7286644" y="5143512"/>
            <a:ext cx="352425" cy="685800"/>
          </a:xfrm>
          <a:prstGeom prst="rect">
            <a:avLst/>
          </a:prstGeom>
        </p:spPr>
        <p:txBody>
          <a:bodyPr wrap="none" fromWordArt="1">
            <a:prstTxWarp prst="textPlain">
              <a:avLst>
                <a:gd name="adj" fmla="val 50000"/>
              </a:avLst>
            </a:prstTxWarp>
          </a:bodyPr>
          <a:lstStyle/>
          <a:p>
            <a:pPr algn="ctr"/>
            <a:r>
              <a:rPr lang="en-US" altLang="zh-CN" sz="5400" b="1" kern="10" dirty="0" smtClean="0">
                <a:ln w="19050">
                  <a:solidFill>
                    <a:srgbClr val="99CCFF"/>
                  </a:solidFill>
                  <a:round/>
                  <a:headEnd/>
                  <a:tailEnd/>
                </a:ln>
                <a:solidFill>
                  <a:srgbClr val="0066CC"/>
                </a:solidFill>
                <a:effectLst>
                  <a:outerShdw dist="35921" dir="2700000" algn="ctr" rotWithShape="0">
                    <a:srgbClr val="990000"/>
                  </a:outerShdw>
                </a:effectLst>
                <a:latin typeface="宋体"/>
                <a:ea typeface="宋体"/>
              </a:rPr>
              <a:t>C</a:t>
            </a:r>
            <a:endParaRPr lang="zh-CN" altLang="en-US" sz="5400" b="1" kern="10" dirty="0">
              <a:ln w="19050">
                <a:solidFill>
                  <a:srgbClr val="99CCFF"/>
                </a:solidFill>
                <a:round/>
                <a:headEnd/>
                <a:tailEnd/>
              </a:ln>
              <a:solidFill>
                <a:srgbClr val="0066CC"/>
              </a:solidFill>
              <a:effectLst>
                <a:outerShdw dist="35921" dir="2700000" algn="ctr" rotWithShape="0">
                  <a:srgbClr val="990000"/>
                </a:outerShdw>
              </a:effectLst>
              <a:latin typeface="宋体"/>
              <a:ea typeface="宋体"/>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6"/>
          <p:cNvSpPr txBox="1">
            <a:spLocks/>
          </p:cNvSpPr>
          <p:nvPr/>
        </p:nvSpPr>
        <p:spPr>
          <a:xfrm>
            <a:off x="0" y="0"/>
            <a:ext cx="5943600" cy="411162"/>
          </a:xfrm>
          <a:prstGeom prst="rect">
            <a:avLst/>
          </a:prstGeom>
        </p:spPr>
        <p:txBody>
          <a:bodyPr vert="horz" lIns="91440" tIns="45720" rIns="91440" bIns="45720" rtlCol="0" anchor="ctr">
            <a:normAutofit fontScale="9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FF0000"/>
                </a:solidFill>
                <a:effectLst/>
                <a:uLnTx/>
                <a:uFillTx/>
                <a:latin typeface="+mj-lt"/>
                <a:ea typeface="+mj-ea"/>
                <a:cs typeface="+mj-cs"/>
              </a:rPr>
              <a:t>自媒体时代，人人都是麦克风</a:t>
            </a:r>
            <a:endParaRPr kumimoji="0" lang="zh-CN" altLang="en-US" sz="2400" b="1" i="0" u="none" strike="noStrike" kern="1200" cap="none" spc="0" normalizeH="0" baseline="0" noProof="0" dirty="0">
              <a:ln>
                <a:noFill/>
              </a:ln>
              <a:solidFill>
                <a:srgbClr val="FF0000"/>
              </a:solidFill>
              <a:effectLst/>
              <a:uLnTx/>
              <a:uFillTx/>
              <a:latin typeface="+mj-lt"/>
              <a:ea typeface="+mj-ea"/>
              <a:cs typeface="+mj-cs"/>
            </a:endParaRPr>
          </a:p>
        </p:txBody>
      </p:sp>
      <p:pic>
        <p:nvPicPr>
          <p:cNvPr id="5" name="Picture 2" descr="C:\Users\zhouxf\AppData\Roaming\Tencent\Users\942059467\QQ\WinTemp\RichOle\7_ZR)DRZ~UDVJJI2_4S1HIE.png"/>
          <p:cNvPicPr>
            <a:picLocks noChangeAspect="1" noChangeArrowheads="1"/>
          </p:cNvPicPr>
          <p:nvPr/>
        </p:nvPicPr>
        <p:blipFill>
          <a:blip r:embed="rId2"/>
          <a:srcRect/>
          <a:stretch>
            <a:fillRect/>
          </a:stretch>
        </p:blipFill>
        <p:spPr bwMode="auto">
          <a:xfrm>
            <a:off x="285720" y="571480"/>
            <a:ext cx="5257800" cy="2971800"/>
          </a:xfrm>
          <a:prstGeom prst="rect">
            <a:avLst/>
          </a:prstGeom>
          <a:noFill/>
          <a:ln w="28575">
            <a:solidFill>
              <a:schemeClr val="tx1"/>
            </a:solidFill>
          </a:ln>
        </p:spPr>
      </p:pic>
      <p:pic>
        <p:nvPicPr>
          <p:cNvPr id="7" name="Picture 1" descr="C:\Users\zhouxf\AppData\Roaming\Tencent\Users\942059467\QQ\WinTemp\RichOle\UVU[%%K6(MJN{L(4J0_P4BN.png"/>
          <p:cNvPicPr>
            <a:picLocks noChangeAspect="1" noChangeArrowheads="1"/>
          </p:cNvPicPr>
          <p:nvPr/>
        </p:nvPicPr>
        <p:blipFill>
          <a:blip r:embed="rId3"/>
          <a:srcRect/>
          <a:stretch>
            <a:fillRect/>
          </a:stretch>
        </p:blipFill>
        <p:spPr bwMode="auto">
          <a:xfrm>
            <a:off x="5715008" y="1428736"/>
            <a:ext cx="838200" cy="857250"/>
          </a:xfrm>
          <a:prstGeom prst="rect">
            <a:avLst/>
          </a:prstGeom>
          <a:noFill/>
        </p:spPr>
      </p:pic>
      <p:pic>
        <p:nvPicPr>
          <p:cNvPr id="8" name="Picture 2" descr="C:\Users\zhouxf\AppData\Roaming\Tencent\Users\942059467\QQ\WinTemp\RichOle\TDDSM{L0{T%Y04M}NK0MOOB.png"/>
          <p:cNvPicPr>
            <a:picLocks noChangeAspect="1" noChangeArrowheads="1"/>
          </p:cNvPicPr>
          <p:nvPr/>
        </p:nvPicPr>
        <p:blipFill>
          <a:blip r:embed="rId4"/>
          <a:srcRect/>
          <a:stretch>
            <a:fillRect/>
          </a:stretch>
        </p:blipFill>
        <p:spPr bwMode="auto">
          <a:xfrm>
            <a:off x="5786446" y="2428868"/>
            <a:ext cx="762000" cy="802409"/>
          </a:xfrm>
          <a:prstGeom prst="rect">
            <a:avLst/>
          </a:prstGeom>
          <a:noFill/>
        </p:spPr>
      </p:pic>
      <p:pic>
        <p:nvPicPr>
          <p:cNvPr id="9" name="Picture 3" descr="C:\Users\zhouxf\AppData\Roaming\Tencent\Users\942059467\QQ\WinTemp\RichOle\JMLGZFDP2C45GJB@I$)2(4S.png"/>
          <p:cNvPicPr>
            <a:picLocks noChangeAspect="1" noChangeArrowheads="1"/>
          </p:cNvPicPr>
          <p:nvPr/>
        </p:nvPicPr>
        <p:blipFill>
          <a:blip r:embed="rId5"/>
          <a:srcRect/>
          <a:stretch>
            <a:fillRect/>
          </a:stretch>
        </p:blipFill>
        <p:spPr bwMode="auto">
          <a:xfrm>
            <a:off x="5786446" y="642918"/>
            <a:ext cx="838200" cy="762000"/>
          </a:xfrm>
          <a:prstGeom prst="rect">
            <a:avLst/>
          </a:prstGeom>
          <a:noFill/>
        </p:spPr>
      </p:pic>
      <p:sp>
        <p:nvSpPr>
          <p:cNvPr id="11" name="矩形 10"/>
          <p:cNvSpPr/>
          <p:nvPr/>
        </p:nvSpPr>
        <p:spPr>
          <a:xfrm>
            <a:off x="285720" y="3714752"/>
            <a:ext cx="7358114" cy="1477328"/>
          </a:xfrm>
          <a:prstGeom prst="rect">
            <a:avLst/>
          </a:prstGeom>
        </p:spPr>
        <p:txBody>
          <a:bodyPr wrap="square">
            <a:spAutoFit/>
          </a:bodyPr>
          <a:lstStyle/>
          <a:p>
            <a:r>
              <a:rPr lang="en-US" altLang="zh-CN" sz="2400" b="1" dirty="0" smtClean="0"/>
              <a:t>2016</a:t>
            </a:r>
            <a:r>
              <a:rPr lang="zh-CN" altLang="en-US" sz="2400" b="1" dirty="0" smtClean="0"/>
              <a:t>以来，网络直播大火，同时也“乱象丛生”，涉黄、吸毒、涉暴、假慈善 现象普遍存在，谁来管管</a:t>
            </a:r>
            <a:r>
              <a:rPr lang="en-US" altLang="zh-CN" sz="2400" b="1" dirty="0" smtClean="0"/>
              <a:t>"</a:t>
            </a:r>
            <a:r>
              <a:rPr lang="zh-CN" altLang="en-US" sz="2400" b="1" dirty="0" smtClean="0"/>
              <a:t>野蛮</a:t>
            </a:r>
            <a:r>
              <a:rPr lang="en-US" altLang="zh-CN" sz="2400" b="1" dirty="0" smtClean="0"/>
              <a:t>"</a:t>
            </a:r>
            <a:r>
              <a:rPr lang="zh-CN" altLang="en-US" sz="2400" b="1" dirty="0" smtClean="0"/>
              <a:t>的网络直播。</a:t>
            </a:r>
            <a:endParaRPr lang="en-US" altLang="zh-CN" sz="2400" b="1" dirty="0" smtClean="0"/>
          </a:p>
          <a:p>
            <a:endParaRPr lang="en-US" altLang="zh-CN" b="1" dirty="0" smtClean="0"/>
          </a:p>
        </p:txBody>
      </p:sp>
      <p:sp>
        <p:nvSpPr>
          <p:cNvPr id="10" name="矩形 9"/>
          <p:cNvSpPr/>
          <p:nvPr/>
        </p:nvSpPr>
        <p:spPr>
          <a:xfrm>
            <a:off x="285720" y="5000636"/>
            <a:ext cx="8215370" cy="1200329"/>
          </a:xfrm>
          <a:prstGeom prst="rect">
            <a:avLst/>
          </a:prstGeom>
          <a:solidFill>
            <a:schemeClr val="accent3">
              <a:lumMod val="20000"/>
              <a:lumOff val="80000"/>
            </a:schemeClr>
          </a:solidFill>
          <a:ln>
            <a:solidFill>
              <a:srgbClr val="FF0000"/>
            </a:solidFill>
          </a:ln>
        </p:spPr>
        <p:txBody>
          <a:bodyPr wrap="square">
            <a:spAutoFit/>
          </a:bodyPr>
          <a:lstStyle/>
          <a:p>
            <a:r>
              <a:rPr lang="en-US" altLang="zh-CN" sz="2400" b="1" dirty="0" smtClean="0"/>
              <a:t>1</a:t>
            </a:r>
            <a:r>
              <a:rPr lang="zh-CN" altLang="en-US" sz="2400" b="1" dirty="0" smtClean="0"/>
              <a:t>、有网友认为，互联网本来就是个虚拟空间，宪法也保障公民有言论等自由，所以这些行为无可厚非，请你</a:t>
            </a:r>
            <a:r>
              <a:rPr lang="zh-CN" altLang="en-US" sz="2400" b="1" dirty="0" smtClean="0">
                <a:solidFill>
                  <a:srgbClr val="FF0000"/>
                </a:solidFill>
                <a:hlinkClick r:id="rId6" action="ppaction://hlinksldjump"/>
              </a:rPr>
              <a:t>结合相关知识</a:t>
            </a:r>
            <a:r>
              <a:rPr lang="zh-CN" altLang="en-US" sz="2400" b="1" dirty="0" smtClean="0"/>
              <a:t>，谈谈你对此观点</a:t>
            </a:r>
            <a:r>
              <a:rPr lang="zh-CN" altLang="en-US" sz="2400" b="1" dirty="0" smtClean="0">
                <a:solidFill>
                  <a:srgbClr val="FF0000"/>
                </a:solidFill>
              </a:rPr>
              <a:t>的看法</a:t>
            </a:r>
            <a:r>
              <a:rPr lang="zh-CN" altLang="en-US" sz="2400" b="1" dirty="0" smtClean="0"/>
              <a:t>？</a:t>
            </a:r>
            <a:endParaRPr lang="en-US" altLang="zh-CN" sz="24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57200" y="274638"/>
            <a:ext cx="8229600" cy="1200329"/>
          </a:xfrm>
          <a:prstGeom prst="rect">
            <a:avLst/>
          </a:prstGeom>
        </p:spPr>
        <p:txBody>
          <a:bodyPr wrap="square">
            <a:spAutoFit/>
          </a:bodyPr>
          <a:lstStyle/>
          <a:p>
            <a:r>
              <a:rPr lang="en-US" altLang="zh-CN" sz="2400" b="1" dirty="0" smtClean="0"/>
              <a:t>1</a:t>
            </a:r>
            <a:r>
              <a:rPr lang="zh-CN" altLang="en-US" sz="2400" b="1" dirty="0" smtClean="0"/>
              <a:t>、有网友认为，互联网本来就是个虚拟空间，宪法保护公民有言论等自由，所以这些行为无可厚非，请你</a:t>
            </a:r>
            <a:r>
              <a:rPr lang="zh-CN" altLang="en-US" sz="2400" b="1" dirty="0" smtClean="0">
                <a:hlinkClick r:id="rId2" action="ppaction://hlinksldjump"/>
              </a:rPr>
              <a:t>结合相关知识</a:t>
            </a:r>
            <a:r>
              <a:rPr lang="zh-CN" altLang="en-US" sz="2400" b="1" dirty="0" smtClean="0"/>
              <a:t>，谈谈你对此观点</a:t>
            </a:r>
            <a:r>
              <a:rPr lang="zh-CN" altLang="en-US" sz="2400" b="1" dirty="0" smtClean="0">
                <a:solidFill>
                  <a:srgbClr val="00B0F0"/>
                </a:solidFill>
              </a:rPr>
              <a:t>的看法</a:t>
            </a:r>
            <a:r>
              <a:rPr lang="zh-CN" altLang="en-US" sz="2400" b="1" dirty="0" smtClean="0"/>
              <a:t>？</a:t>
            </a:r>
            <a:endParaRPr lang="en-US" altLang="zh-CN" sz="2400" b="1" dirty="0" smtClean="0"/>
          </a:p>
        </p:txBody>
      </p:sp>
      <p:sp>
        <p:nvSpPr>
          <p:cNvPr id="5" name="TextBox 4"/>
          <p:cNvSpPr txBox="1"/>
          <p:nvPr/>
        </p:nvSpPr>
        <p:spPr>
          <a:xfrm>
            <a:off x="3286116" y="1643051"/>
            <a:ext cx="5604419" cy="7294305"/>
          </a:xfrm>
          <a:prstGeom prst="rect">
            <a:avLst/>
          </a:prstGeom>
          <a:solidFill>
            <a:schemeClr val="accent1">
              <a:lumMod val="20000"/>
              <a:lumOff val="80000"/>
            </a:schemeClr>
          </a:solidFill>
          <a:ln>
            <a:solidFill>
              <a:schemeClr val="accent1">
                <a:lumMod val="20000"/>
                <a:lumOff val="80000"/>
              </a:schemeClr>
            </a:solidFill>
          </a:ln>
        </p:spPr>
        <p:txBody>
          <a:bodyPr wrap="square" rtlCol="0">
            <a:spAutoFit/>
          </a:bodyPr>
          <a:lstStyle/>
          <a:p>
            <a:r>
              <a:rPr lang="en-US" altLang="zh-CN" sz="2000" b="1" dirty="0" smtClean="0">
                <a:solidFill>
                  <a:srgbClr val="FF0000"/>
                </a:solidFill>
              </a:rPr>
              <a:t>1</a:t>
            </a:r>
            <a:r>
              <a:rPr lang="zh-CN" altLang="en-US" sz="2000" b="1" dirty="0" smtClean="0">
                <a:solidFill>
                  <a:srgbClr val="FF0000"/>
                </a:solidFill>
              </a:rPr>
              <a:t>、片面的</a:t>
            </a:r>
            <a:endParaRPr lang="en-US" altLang="zh-CN" sz="2000" b="1" dirty="0" smtClean="0">
              <a:solidFill>
                <a:srgbClr val="FF0000"/>
              </a:solidFill>
            </a:endParaRPr>
          </a:p>
          <a:p>
            <a:endParaRPr lang="en-US" altLang="zh-CN" sz="2000" b="1" dirty="0" smtClean="0"/>
          </a:p>
          <a:p>
            <a:endParaRPr lang="en-US" altLang="zh-CN" sz="2000" b="1" dirty="0" smtClean="0"/>
          </a:p>
          <a:p>
            <a:r>
              <a:rPr lang="en-US" altLang="zh-CN" sz="2000" b="1" dirty="0" smtClean="0">
                <a:solidFill>
                  <a:srgbClr val="FF0000"/>
                </a:solidFill>
              </a:rPr>
              <a:t>2</a:t>
            </a:r>
            <a:r>
              <a:rPr lang="zh-CN" altLang="en-US" sz="2000" b="1" dirty="0" smtClean="0">
                <a:solidFill>
                  <a:srgbClr val="FF0000"/>
                </a:solidFill>
              </a:rPr>
              <a:t>、的确有言论自由</a:t>
            </a:r>
            <a:endParaRPr lang="en-US" altLang="zh-CN" sz="2000" b="1" dirty="0" smtClean="0">
              <a:solidFill>
                <a:srgbClr val="FF0000"/>
              </a:solidFill>
            </a:endParaRPr>
          </a:p>
          <a:p>
            <a:r>
              <a:rPr lang="en-US" altLang="zh-CN" sz="2000" b="1" dirty="0" smtClean="0">
                <a:solidFill>
                  <a:srgbClr val="FF0000"/>
                </a:solidFill>
              </a:rPr>
              <a:t>3</a:t>
            </a:r>
            <a:r>
              <a:rPr lang="zh-CN" altLang="en-US" sz="2000" b="1" dirty="0" smtClean="0">
                <a:solidFill>
                  <a:srgbClr val="FF0000"/>
                </a:solidFill>
              </a:rPr>
              <a:t>、但这些行为不是无可厚非的</a:t>
            </a:r>
            <a:endParaRPr lang="en-US" altLang="zh-CN" sz="2000" b="1" dirty="0" smtClean="0">
              <a:solidFill>
                <a:srgbClr val="FF0000"/>
              </a:solidFill>
            </a:endParaRPr>
          </a:p>
          <a:p>
            <a:r>
              <a:rPr lang="zh-CN" altLang="en-US" sz="2000" b="1" dirty="0" smtClean="0"/>
              <a:t>违法、不道德</a:t>
            </a:r>
            <a:endParaRPr lang="en-US" altLang="zh-CN" sz="2000" b="1" dirty="0" smtClean="0"/>
          </a:p>
          <a:p>
            <a:endParaRPr lang="en-US" altLang="zh-CN" sz="2000" b="1" dirty="0" smtClean="0">
              <a:solidFill>
                <a:srgbClr val="FF0000"/>
              </a:solidFill>
            </a:endParaRPr>
          </a:p>
          <a:p>
            <a:r>
              <a:rPr lang="zh-CN" altLang="en-US" sz="2000" b="1" dirty="0" smtClean="0"/>
              <a:t>权利与义务一致的，</a:t>
            </a:r>
            <a:endParaRPr lang="en-US" altLang="zh-CN" sz="2000" b="1" dirty="0" smtClean="0"/>
          </a:p>
          <a:p>
            <a:r>
              <a:rPr lang="zh-CN" altLang="en-US" sz="2000" b="1" dirty="0" smtClean="0"/>
              <a:t>行使权利不得损害</a:t>
            </a:r>
            <a:r>
              <a:rPr lang="en-US" altLang="zh-CN" sz="2000" b="1" dirty="0" smtClean="0"/>
              <a:t>······</a:t>
            </a:r>
          </a:p>
          <a:p>
            <a:r>
              <a:rPr lang="zh-CN" altLang="en-US" sz="2000" b="1" dirty="0" smtClean="0"/>
              <a:t>必须遵守</a:t>
            </a:r>
            <a:r>
              <a:rPr lang="en-US" altLang="zh-CN" sz="2000" b="1" dirty="0" smtClean="0"/>
              <a:t>···············</a:t>
            </a:r>
          </a:p>
          <a:p>
            <a:endParaRPr lang="en-US" altLang="zh-CN" sz="2000" b="1" dirty="0" smtClean="0"/>
          </a:p>
          <a:p>
            <a:r>
              <a:rPr lang="zh-CN" altLang="en-US" sz="2000" b="1" dirty="0" smtClean="0"/>
              <a:t>影响互联网健康发展，网络公共秩序</a:t>
            </a:r>
            <a:endParaRPr lang="en-US" altLang="zh-CN" sz="2000" b="1" dirty="0" smtClean="0"/>
          </a:p>
          <a:p>
            <a:r>
              <a:rPr lang="zh-CN" altLang="en-US" sz="2000" b="1" dirty="0" smtClean="0"/>
              <a:t>影响青少年健康成长</a:t>
            </a:r>
            <a:endParaRPr lang="en-US" altLang="zh-CN" sz="2000" b="1" dirty="0" smtClean="0"/>
          </a:p>
          <a:p>
            <a:r>
              <a:rPr lang="zh-CN" altLang="en-US" sz="2000" b="1" dirty="0" smtClean="0"/>
              <a:t>危害社会风气，影响社会主义核心价值观的弘扬</a:t>
            </a:r>
            <a:endParaRPr lang="en-US" altLang="zh-CN" sz="2000" b="1" dirty="0" smtClean="0"/>
          </a:p>
          <a:p>
            <a:endParaRPr lang="en-US" altLang="zh-CN" sz="2000" b="1" dirty="0" smtClean="0">
              <a:solidFill>
                <a:srgbClr val="FF0000"/>
              </a:solidFill>
            </a:endParaRPr>
          </a:p>
          <a:p>
            <a:r>
              <a:rPr lang="en-US" altLang="zh-CN" sz="2000" b="1" dirty="0" smtClean="0">
                <a:solidFill>
                  <a:srgbClr val="FF0000"/>
                </a:solidFill>
              </a:rPr>
              <a:t>4</a:t>
            </a:r>
            <a:r>
              <a:rPr lang="zh-CN" altLang="en-US" sz="2000" b="1" dirty="0" smtClean="0">
                <a:solidFill>
                  <a:srgbClr val="FF0000"/>
                </a:solidFill>
              </a:rPr>
              <a:t>、正确做法：正确认识权利与义务的关系</a:t>
            </a:r>
            <a:endParaRPr lang="en-US" altLang="zh-CN" sz="2000" b="1" dirty="0" smtClean="0">
              <a:solidFill>
                <a:srgbClr val="FF0000"/>
              </a:solidFill>
            </a:endParaRPr>
          </a:p>
          <a:p>
            <a:r>
              <a:rPr lang="zh-CN" altLang="en-US" sz="2000" b="1" dirty="0" smtClean="0"/>
              <a:t>要遵守法律，提高道德修养。</a:t>
            </a:r>
            <a:endParaRPr lang="en-US" altLang="zh-CN" sz="2000" b="1" dirty="0" smtClean="0"/>
          </a:p>
          <a:p>
            <a:endParaRPr lang="en-US" altLang="zh-CN" sz="2000"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zh-CN" altLang="en-US" dirty="0"/>
          </a:p>
        </p:txBody>
      </p:sp>
      <p:sp>
        <p:nvSpPr>
          <p:cNvPr id="8" name="TextBox 7"/>
          <p:cNvSpPr txBox="1"/>
          <p:nvPr/>
        </p:nvSpPr>
        <p:spPr>
          <a:xfrm>
            <a:off x="0" y="2071678"/>
            <a:ext cx="3071802" cy="3077766"/>
          </a:xfrm>
          <a:prstGeom prst="rect">
            <a:avLst/>
          </a:prstGeom>
          <a:solidFill>
            <a:schemeClr val="accent6">
              <a:lumMod val="20000"/>
              <a:lumOff val="80000"/>
            </a:schemeClr>
          </a:solidFill>
          <a:ln>
            <a:solidFill>
              <a:schemeClr val="tx2"/>
            </a:solidFill>
          </a:ln>
        </p:spPr>
        <p:txBody>
          <a:bodyPr wrap="square" rtlCol="0">
            <a:spAutoFit/>
          </a:bodyPr>
          <a:lstStyle/>
          <a:p>
            <a:r>
              <a:rPr lang="zh-CN" altLang="en-US" sz="2000" b="1" dirty="0" smtClean="0">
                <a:solidFill>
                  <a:srgbClr val="FF0000"/>
                </a:solidFill>
              </a:rPr>
              <a:t>观点评析方法步骤：</a:t>
            </a:r>
            <a:endParaRPr lang="en-US" altLang="zh-CN" sz="2000" b="1" dirty="0" smtClean="0">
              <a:solidFill>
                <a:srgbClr val="FF0000"/>
              </a:solidFill>
            </a:endParaRPr>
          </a:p>
          <a:p>
            <a:r>
              <a:rPr lang="en-US" altLang="zh-CN" sz="2000" b="1" dirty="0" smtClean="0"/>
              <a:t>1</a:t>
            </a:r>
            <a:r>
              <a:rPr lang="zh-CN" altLang="en-US" sz="2000" b="1" dirty="0" smtClean="0"/>
              <a:t>、判断</a:t>
            </a:r>
            <a:endParaRPr lang="en-US" altLang="zh-CN" sz="2000" b="1" dirty="0" smtClean="0"/>
          </a:p>
          <a:p>
            <a:r>
              <a:rPr lang="en-US" altLang="zh-CN" sz="2000" b="1" dirty="0" smtClean="0"/>
              <a:t>2</a:t>
            </a:r>
            <a:r>
              <a:rPr lang="zh-CN" altLang="en-US" sz="2000" b="1" dirty="0" smtClean="0"/>
              <a:t>、紧扣观点，分句判断</a:t>
            </a:r>
            <a:endParaRPr lang="en-US" altLang="zh-CN" sz="2000" b="1" dirty="0" smtClean="0"/>
          </a:p>
          <a:p>
            <a:r>
              <a:rPr lang="en-US" altLang="zh-CN" sz="2000" b="1" dirty="0" smtClean="0"/>
              <a:t>       </a:t>
            </a:r>
            <a:r>
              <a:rPr lang="zh-CN" altLang="en-US" sz="2000" b="1" dirty="0" smtClean="0"/>
              <a:t>哪对</a:t>
            </a:r>
            <a:r>
              <a:rPr lang="en-US" altLang="zh-CN" sz="2000" b="1" dirty="0" smtClean="0"/>
              <a:t>---</a:t>
            </a:r>
            <a:r>
              <a:rPr lang="zh-CN" altLang="en-US" sz="2000" b="1" dirty="0" smtClean="0"/>
              <a:t>理由</a:t>
            </a:r>
            <a:endParaRPr lang="en-US" altLang="zh-CN" sz="2000" b="1" dirty="0" smtClean="0"/>
          </a:p>
          <a:p>
            <a:r>
              <a:rPr lang="zh-CN" altLang="en-US" sz="2000" b="1" dirty="0" smtClean="0"/>
              <a:t>       哪错</a:t>
            </a:r>
            <a:r>
              <a:rPr lang="en-US" altLang="zh-CN" sz="2000" b="1" dirty="0" smtClean="0"/>
              <a:t>---</a:t>
            </a:r>
            <a:r>
              <a:rPr lang="zh-CN" altLang="en-US" sz="2000" b="1" dirty="0" smtClean="0"/>
              <a:t>理由</a:t>
            </a:r>
            <a:endParaRPr lang="en-US" altLang="zh-CN" sz="2000" b="1" dirty="0" smtClean="0"/>
          </a:p>
          <a:p>
            <a:r>
              <a:rPr lang="en-US" altLang="zh-CN" sz="2000" b="1" dirty="0" smtClean="0"/>
              <a:t>              </a:t>
            </a:r>
          </a:p>
          <a:p>
            <a:r>
              <a:rPr lang="en-US" altLang="zh-CN" sz="2000" b="1" dirty="0" smtClean="0"/>
              <a:t>3</a:t>
            </a:r>
            <a:r>
              <a:rPr lang="zh-CN" altLang="en-US" sz="2000" b="1" dirty="0" smtClean="0"/>
              <a:t>、正确观点与做法</a:t>
            </a:r>
            <a:endParaRPr lang="en-US" altLang="zh-CN" sz="2000" b="1" dirty="0" smtClean="0"/>
          </a:p>
          <a:p>
            <a:endParaRPr lang="en-US" altLang="zh-CN" b="1" dirty="0" smtClean="0"/>
          </a:p>
          <a:p>
            <a:endParaRPr lang="en-US" altLang="zh-CN" b="1" dirty="0" smtClean="0">
              <a:solidFill>
                <a:srgbClr val="0070C0"/>
              </a:solidFill>
            </a:endParaRPr>
          </a:p>
          <a:p>
            <a:endParaRPr lang="zh-CN" altLang="en-US" b="1" dirty="0"/>
          </a:p>
        </p:txBody>
      </p:sp>
      <p:cxnSp>
        <p:nvCxnSpPr>
          <p:cNvPr id="10" name="直接连接符 9"/>
          <p:cNvCxnSpPr/>
          <p:nvPr/>
        </p:nvCxnSpPr>
        <p:spPr bwMode="auto">
          <a:xfrm>
            <a:off x="5000628" y="1071546"/>
            <a:ext cx="928694" cy="158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bwMode="auto">
          <a:xfrm>
            <a:off x="1357290" y="1142984"/>
            <a:ext cx="1214446" cy="158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428596" y="2571744"/>
            <a:ext cx="2500330" cy="5715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圆角矩形 38"/>
          <p:cNvSpPr/>
          <p:nvPr/>
        </p:nvSpPr>
        <p:spPr>
          <a:xfrm>
            <a:off x="3357554" y="2071678"/>
            <a:ext cx="1928826" cy="571504"/>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chemeClr val="tx1">
                    <a:lumMod val="95000"/>
                    <a:lumOff val="5000"/>
                  </a:schemeClr>
                </a:solidFill>
              </a:rPr>
              <a:t>4</a:t>
            </a:r>
            <a:r>
              <a:rPr lang="zh-CN" altLang="en-US" b="1" dirty="0" smtClean="0">
                <a:solidFill>
                  <a:schemeClr val="tx1">
                    <a:lumMod val="95000"/>
                    <a:lumOff val="5000"/>
                  </a:schemeClr>
                </a:solidFill>
              </a:rPr>
              <a:t>公民基本义务</a:t>
            </a:r>
            <a:r>
              <a:rPr lang="zh-CN" altLang="en-US" b="1" dirty="0" smtClean="0">
                <a:solidFill>
                  <a:srgbClr val="FF0000"/>
                </a:solidFill>
              </a:rPr>
              <a:t>★ ★</a:t>
            </a:r>
            <a:endParaRPr lang="zh-CN" altLang="en-US" b="1" dirty="0">
              <a:solidFill>
                <a:schemeClr val="tx1">
                  <a:lumMod val="95000"/>
                  <a:lumOff val="5000"/>
                </a:schemeClr>
              </a:solidFill>
            </a:endParaRPr>
          </a:p>
        </p:txBody>
      </p:sp>
      <p:sp>
        <p:nvSpPr>
          <p:cNvPr id="18" name="圆角矩形 17"/>
          <p:cNvSpPr/>
          <p:nvPr/>
        </p:nvSpPr>
        <p:spPr>
          <a:xfrm>
            <a:off x="0" y="4714884"/>
            <a:ext cx="1571636" cy="428628"/>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7" name="圆角矩形 6"/>
          <p:cNvSpPr/>
          <p:nvPr/>
        </p:nvSpPr>
        <p:spPr>
          <a:xfrm>
            <a:off x="0" y="1928802"/>
            <a:ext cx="1142976" cy="642942"/>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smtClean="0">
              <a:solidFill>
                <a:srgbClr val="FF0000"/>
              </a:solidFill>
            </a:endParaRPr>
          </a:p>
          <a:p>
            <a:pPr algn="ctr"/>
            <a:r>
              <a:rPr lang="zh-CN" altLang="en-US" b="1" dirty="0" smtClean="0">
                <a:solidFill>
                  <a:srgbClr val="FF0000"/>
                </a:solidFill>
              </a:rPr>
              <a:t>★ ★</a:t>
            </a:r>
            <a:endParaRPr lang="zh-CN" altLang="en-US" dirty="0">
              <a:solidFill>
                <a:schemeClr val="bg1"/>
              </a:solidFill>
            </a:endParaRPr>
          </a:p>
        </p:txBody>
      </p:sp>
      <p:sp>
        <p:nvSpPr>
          <p:cNvPr id="2" name="标题 1"/>
          <p:cNvSpPr>
            <a:spLocks noGrp="1"/>
          </p:cNvSpPr>
          <p:nvPr>
            <p:ph type="title"/>
          </p:nvPr>
        </p:nvSpPr>
        <p:spPr>
          <a:xfrm>
            <a:off x="142844" y="0"/>
            <a:ext cx="1643074" cy="857232"/>
          </a:xfrm>
          <a:solidFill>
            <a:schemeClr val="accent6">
              <a:lumMod val="20000"/>
              <a:lumOff val="80000"/>
            </a:schemeClr>
          </a:solidFill>
        </p:spPr>
        <p:txBody>
          <a:bodyPr>
            <a:normAutofit/>
          </a:bodyPr>
          <a:lstStyle/>
          <a:p>
            <a:r>
              <a:rPr lang="zh-CN" altLang="en-US" sz="2800" b="1" dirty="0" smtClean="0">
                <a:solidFill>
                  <a:srgbClr val="FF0000"/>
                </a:solidFill>
              </a:rPr>
              <a:t>思维导图</a:t>
            </a:r>
            <a:endParaRPr lang="zh-CN" altLang="en-US" sz="2800" b="1" dirty="0">
              <a:solidFill>
                <a:srgbClr val="FF0000"/>
              </a:solidFill>
            </a:endParaRPr>
          </a:p>
        </p:txBody>
      </p:sp>
      <p:sp>
        <p:nvSpPr>
          <p:cNvPr id="6" name="TextBox 5"/>
          <p:cNvSpPr txBox="1"/>
          <p:nvPr/>
        </p:nvSpPr>
        <p:spPr>
          <a:xfrm>
            <a:off x="0" y="1928802"/>
            <a:ext cx="1231427" cy="369332"/>
          </a:xfrm>
          <a:prstGeom prst="rect">
            <a:avLst/>
          </a:prstGeom>
          <a:noFill/>
        </p:spPr>
        <p:txBody>
          <a:bodyPr wrap="none" rtlCol="0">
            <a:spAutoFit/>
          </a:bodyPr>
          <a:lstStyle/>
          <a:p>
            <a:r>
              <a:rPr lang="en-US" altLang="zh-CN" b="1" dirty="0" smtClean="0"/>
              <a:t>1</a:t>
            </a:r>
            <a:r>
              <a:rPr lang="zh-CN" altLang="en-US" b="1" dirty="0" smtClean="0"/>
              <a:t>宪法地位</a:t>
            </a:r>
            <a:endParaRPr lang="en-US" altLang="zh-CN" b="1" dirty="0" smtClean="0"/>
          </a:p>
        </p:txBody>
      </p:sp>
      <p:sp>
        <p:nvSpPr>
          <p:cNvPr id="21" name="右箭头 20"/>
          <p:cNvSpPr/>
          <p:nvPr/>
        </p:nvSpPr>
        <p:spPr>
          <a:xfrm>
            <a:off x="5429256" y="2214554"/>
            <a:ext cx="428628"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右箭头 32"/>
          <p:cNvSpPr/>
          <p:nvPr/>
        </p:nvSpPr>
        <p:spPr>
          <a:xfrm>
            <a:off x="2786050" y="1643050"/>
            <a:ext cx="428628"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圆角矩形 35"/>
          <p:cNvSpPr/>
          <p:nvPr/>
        </p:nvSpPr>
        <p:spPr>
          <a:xfrm>
            <a:off x="3357554" y="642918"/>
            <a:ext cx="2000264" cy="500066"/>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chemeClr val="tx1">
                    <a:lumMod val="95000"/>
                    <a:lumOff val="5000"/>
                  </a:schemeClr>
                </a:solidFill>
              </a:rPr>
              <a:t>3</a:t>
            </a:r>
            <a:r>
              <a:rPr lang="zh-CN" altLang="en-US" b="1" dirty="0" smtClean="0">
                <a:solidFill>
                  <a:schemeClr val="tx1">
                    <a:lumMod val="95000"/>
                    <a:lumOff val="5000"/>
                  </a:schemeClr>
                </a:solidFill>
              </a:rPr>
              <a:t>公民基本权利</a:t>
            </a:r>
            <a:r>
              <a:rPr lang="zh-CN" altLang="en-US" b="1" dirty="0" smtClean="0">
                <a:solidFill>
                  <a:srgbClr val="FF0000"/>
                </a:solidFill>
              </a:rPr>
              <a:t>★</a:t>
            </a:r>
            <a:endParaRPr lang="zh-CN" altLang="en-US" b="1" dirty="0">
              <a:solidFill>
                <a:schemeClr val="tx1">
                  <a:lumMod val="95000"/>
                  <a:lumOff val="5000"/>
                </a:schemeClr>
              </a:solidFill>
            </a:endParaRPr>
          </a:p>
        </p:txBody>
      </p:sp>
      <p:sp>
        <p:nvSpPr>
          <p:cNvPr id="1026" name="AutoShape 2"/>
          <p:cNvSpPr>
            <a:spLocks/>
          </p:cNvSpPr>
          <p:nvPr/>
        </p:nvSpPr>
        <p:spPr bwMode="auto">
          <a:xfrm>
            <a:off x="1214414" y="1071546"/>
            <a:ext cx="142876" cy="3571900"/>
          </a:xfrm>
          <a:prstGeom prst="leftBrace">
            <a:avLst>
              <a:gd name="adj1" fmla="val 55671"/>
              <a:gd name="adj2" fmla="val 50000"/>
            </a:avLst>
          </a:prstGeom>
          <a:noFill/>
          <a:ln w="317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 name="AutoShape 2"/>
          <p:cNvSpPr>
            <a:spLocks/>
          </p:cNvSpPr>
          <p:nvPr/>
        </p:nvSpPr>
        <p:spPr bwMode="auto">
          <a:xfrm>
            <a:off x="3143240" y="571480"/>
            <a:ext cx="142876" cy="2714644"/>
          </a:xfrm>
          <a:prstGeom prst="leftBrace">
            <a:avLst>
              <a:gd name="adj1" fmla="val 55671"/>
              <a:gd name="adj2" fmla="val 50000"/>
            </a:avLst>
          </a:prstGeom>
          <a:noFill/>
          <a:ln w="317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 name="TextBox 45"/>
          <p:cNvSpPr txBox="1"/>
          <p:nvPr/>
        </p:nvSpPr>
        <p:spPr>
          <a:xfrm>
            <a:off x="0" y="2786058"/>
            <a:ext cx="1214414" cy="830997"/>
          </a:xfrm>
          <a:prstGeom prst="rect">
            <a:avLst/>
          </a:prstGeom>
          <a:solidFill>
            <a:schemeClr val="bg1"/>
          </a:solidFill>
          <a:ln>
            <a:solidFill>
              <a:schemeClr val="accent2">
                <a:lumMod val="60000"/>
                <a:lumOff val="40000"/>
              </a:schemeClr>
            </a:solidFill>
          </a:ln>
        </p:spPr>
        <p:txBody>
          <a:bodyPr wrap="square" rtlCol="0">
            <a:spAutoFit/>
          </a:bodyPr>
          <a:lstStyle/>
          <a:p>
            <a:r>
              <a:rPr lang="zh-CN" altLang="en-US" sz="1600" b="1" dirty="0" smtClean="0"/>
              <a:t>根本法</a:t>
            </a:r>
            <a:endParaRPr lang="en-US" altLang="zh-CN" sz="1600" b="1" dirty="0" smtClean="0"/>
          </a:p>
          <a:p>
            <a:r>
              <a:rPr lang="zh-CN" altLang="en-US" sz="1600" b="1" dirty="0" smtClean="0"/>
              <a:t>总章程</a:t>
            </a:r>
            <a:endParaRPr lang="en-US" altLang="zh-CN" sz="1600" b="1" dirty="0" smtClean="0"/>
          </a:p>
          <a:p>
            <a:r>
              <a:rPr lang="zh-CN" altLang="en-US" sz="1600" b="1" dirty="0" smtClean="0"/>
              <a:t>首要地位</a:t>
            </a:r>
            <a:endParaRPr lang="en-US" altLang="zh-CN" sz="1600" b="1" dirty="0" smtClean="0"/>
          </a:p>
        </p:txBody>
      </p:sp>
      <p:sp>
        <p:nvSpPr>
          <p:cNvPr id="48" name="下箭头 47"/>
          <p:cNvSpPr/>
          <p:nvPr/>
        </p:nvSpPr>
        <p:spPr>
          <a:xfrm>
            <a:off x="428596" y="3786190"/>
            <a:ext cx="285752" cy="9286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圆角矩形 58"/>
          <p:cNvSpPr/>
          <p:nvPr/>
        </p:nvSpPr>
        <p:spPr>
          <a:xfrm>
            <a:off x="3786182" y="3500438"/>
            <a:ext cx="4714908" cy="1500198"/>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FF0000"/>
                </a:solidFill>
              </a:rPr>
              <a:t>宪法五十一条：权利与义务是一致的</a:t>
            </a:r>
            <a:endParaRPr lang="en-US" altLang="zh-CN" b="1" dirty="0" smtClean="0">
              <a:solidFill>
                <a:srgbClr val="FF0000"/>
              </a:solidFill>
            </a:endParaRPr>
          </a:p>
          <a:p>
            <a:pPr algn="ctr"/>
            <a:r>
              <a:rPr lang="zh-CN" altLang="en-US" b="1" dirty="0" smtClean="0">
                <a:solidFill>
                  <a:srgbClr val="FF0000"/>
                </a:solidFill>
              </a:rPr>
              <a:t>行使权利不得损害国家社会集体他人权利</a:t>
            </a:r>
            <a:endParaRPr lang="en-US" altLang="zh-CN" b="1" dirty="0" smtClean="0">
              <a:solidFill>
                <a:srgbClr val="FF0000"/>
              </a:solidFill>
            </a:endParaRPr>
          </a:p>
          <a:p>
            <a:pPr algn="ctr"/>
            <a:r>
              <a:rPr lang="zh-CN" altLang="en-US" b="1" dirty="0" smtClean="0">
                <a:solidFill>
                  <a:srgbClr val="FF0000"/>
                </a:solidFill>
              </a:rPr>
              <a:t>必须遵守宪法与法律     </a:t>
            </a:r>
            <a:r>
              <a:rPr lang="en-US" altLang="zh-CN" b="1" dirty="0" smtClean="0">
                <a:solidFill>
                  <a:srgbClr val="FF0000"/>
                </a:solidFill>
              </a:rPr>
              <a:t>26</a:t>
            </a:r>
            <a:endParaRPr lang="zh-CN" altLang="en-US" b="1" dirty="0">
              <a:solidFill>
                <a:srgbClr val="FF0000"/>
              </a:solidFill>
            </a:endParaRPr>
          </a:p>
        </p:txBody>
      </p:sp>
      <p:sp>
        <p:nvSpPr>
          <p:cNvPr id="67" name="TextBox 66"/>
          <p:cNvSpPr txBox="1"/>
          <p:nvPr/>
        </p:nvSpPr>
        <p:spPr>
          <a:xfrm>
            <a:off x="0" y="4714884"/>
            <a:ext cx="1696298" cy="369332"/>
          </a:xfrm>
          <a:prstGeom prst="rect">
            <a:avLst/>
          </a:prstGeom>
          <a:noFill/>
        </p:spPr>
        <p:txBody>
          <a:bodyPr wrap="none" rtlCol="0">
            <a:spAutoFit/>
          </a:bodyPr>
          <a:lstStyle/>
          <a:p>
            <a:r>
              <a:rPr lang="en-US" altLang="zh-CN" b="1" dirty="0" smtClean="0"/>
              <a:t>2</a:t>
            </a:r>
            <a:r>
              <a:rPr lang="zh-CN" altLang="en-US" b="1" dirty="0" smtClean="0"/>
              <a:t>依法治国核心</a:t>
            </a:r>
            <a:endParaRPr lang="en-US" altLang="zh-CN" b="1" dirty="0" smtClean="0"/>
          </a:p>
        </p:txBody>
      </p:sp>
      <p:sp>
        <p:nvSpPr>
          <p:cNvPr id="68" name="矩形 67"/>
          <p:cNvSpPr/>
          <p:nvPr/>
        </p:nvSpPr>
        <p:spPr>
          <a:xfrm>
            <a:off x="0" y="5143512"/>
            <a:ext cx="1214446" cy="369332"/>
          </a:xfrm>
          <a:prstGeom prst="rect">
            <a:avLst/>
          </a:prstGeom>
        </p:spPr>
        <p:txBody>
          <a:bodyPr wrap="square">
            <a:spAutoFit/>
          </a:bodyPr>
          <a:lstStyle/>
          <a:p>
            <a:r>
              <a:rPr lang="zh-CN" altLang="en-US" b="1" dirty="0" smtClean="0">
                <a:solidFill>
                  <a:srgbClr val="FF0000"/>
                </a:solidFill>
              </a:rPr>
              <a:t>依宪治国</a:t>
            </a:r>
            <a:endParaRPr lang="en-US" altLang="zh-CN" b="1" dirty="0" smtClean="0">
              <a:solidFill>
                <a:srgbClr val="FF0000"/>
              </a:solidFill>
            </a:endParaRPr>
          </a:p>
        </p:txBody>
      </p:sp>
      <p:sp>
        <p:nvSpPr>
          <p:cNvPr id="35" name="圆角矩形 34"/>
          <p:cNvSpPr/>
          <p:nvPr/>
        </p:nvSpPr>
        <p:spPr>
          <a:xfrm>
            <a:off x="1500166" y="1357298"/>
            <a:ext cx="1285884" cy="107157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37" name="圆角矩形 36"/>
          <p:cNvSpPr/>
          <p:nvPr/>
        </p:nvSpPr>
        <p:spPr>
          <a:xfrm>
            <a:off x="1500166" y="4071942"/>
            <a:ext cx="1214446" cy="571504"/>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smtClean="0">
              <a:solidFill>
                <a:schemeClr val="tx1">
                  <a:lumMod val="95000"/>
                  <a:lumOff val="5000"/>
                </a:schemeClr>
              </a:solidFill>
            </a:endParaRPr>
          </a:p>
          <a:p>
            <a:pPr algn="ctr"/>
            <a:r>
              <a:rPr lang="zh-CN" altLang="en-US" b="1" dirty="0" smtClean="0">
                <a:solidFill>
                  <a:schemeClr val="tx1">
                    <a:lumMod val="95000"/>
                    <a:lumOff val="5000"/>
                  </a:schemeClr>
                </a:solidFill>
              </a:rPr>
              <a:t>法律效力</a:t>
            </a:r>
            <a:endParaRPr lang="en-US" altLang="zh-CN" b="1" dirty="0" smtClean="0">
              <a:solidFill>
                <a:schemeClr val="tx1">
                  <a:lumMod val="95000"/>
                  <a:lumOff val="5000"/>
                </a:schemeClr>
              </a:solidFill>
            </a:endParaRPr>
          </a:p>
          <a:p>
            <a:pPr algn="ctr"/>
            <a:r>
              <a:rPr lang="zh-CN" altLang="en-US" b="1" dirty="0" smtClean="0">
                <a:solidFill>
                  <a:srgbClr val="FF0000"/>
                </a:solidFill>
              </a:rPr>
              <a:t>最高</a:t>
            </a:r>
          </a:p>
          <a:p>
            <a:pPr algn="ctr"/>
            <a:endParaRPr lang="zh-CN" altLang="en-US" b="1" dirty="0">
              <a:solidFill>
                <a:schemeClr val="tx1">
                  <a:lumMod val="95000"/>
                  <a:lumOff val="5000"/>
                </a:schemeClr>
              </a:solidFill>
            </a:endParaRPr>
          </a:p>
        </p:txBody>
      </p:sp>
      <p:sp>
        <p:nvSpPr>
          <p:cNvPr id="40" name="圆角矩形 39"/>
          <p:cNvSpPr/>
          <p:nvPr/>
        </p:nvSpPr>
        <p:spPr>
          <a:xfrm>
            <a:off x="1428728" y="2643182"/>
            <a:ext cx="1285884" cy="78581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smtClean="0">
              <a:solidFill>
                <a:schemeClr val="tx1">
                  <a:lumMod val="95000"/>
                  <a:lumOff val="5000"/>
                </a:schemeClr>
              </a:solidFill>
            </a:endParaRPr>
          </a:p>
          <a:p>
            <a:pPr algn="ctr"/>
            <a:r>
              <a:rPr lang="zh-CN" altLang="en-US" b="1" dirty="0" smtClean="0">
                <a:solidFill>
                  <a:schemeClr val="tx1">
                    <a:lumMod val="95000"/>
                    <a:lumOff val="5000"/>
                  </a:schemeClr>
                </a:solidFill>
              </a:rPr>
              <a:t>制定与修改程序</a:t>
            </a:r>
            <a:endParaRPr lang="en-US" altLang="zh-CN" b="1" dirty="0" smtClean="0">
              <a:solidFill>
                <a:schemeClr val="tx1">
                  <a:lumMod val="95000"/>
                  <a:lumOff val="5000"/>
                </a:schemeClr>
              </a:solidFill>
            </a:endParaRPr>
          </a:p>
          <a:p>
            <a:pPr algn="ctr"/>
            <a:r>
              <a:rPr lang="zh-CN" altLang="en-US" b="1" dirty="0" smtClean="0">
                <a:solidFill>
                  <a:srgbClr val="FF0000"/>
                </a:solidFill>
              </a:rPr>
              <a:t>最严格</a:t>
            </a:r>
          </a:p>
          <a:p>
            <a:pPr algn="ctr"/>
            <a:endParaRPr lang="zh-CN" altLang="en-US" b="1" dirty="0">
              <a:solidFill>
                <a:schemeClr val="tx1">
                  <a:lumMod val="95000"/>
                  <a:lumOff val="5000"/>
                </a:schemeClr>
              </a:solidFill>
            </a:endParaRPr>
          </a:p>
        </p:txBody>
      </p:sp>
      <p:sp>
        <p:nvSpPr>
          <p:cNvPr id="41" name="TextBox 40"/>
          <p:cNvSpPr txBox="1"/>
          <p:nvPr/>
        </p:nvSpPr>
        <p:spPr>
          <a:xfrm>
            <a:off x="1571604" y="1428736"/>
            <a:ext cx="1114408" cy="1200329"/>
          </a:xfrm>
          <a:prstGeom prst="rect">
            <a:avLst/>
          </a:prstGeom>
          <a:noFill/>
        </p:spPr>
        <p:txBody>
          <a:bodyPr wrap="none" rtlCol="0">
            <a:spAutoFit/>
          </a:bodyPr>
          <a:lstStyle/>
          <a:p>
            <a:r>
              <a:rPr lang="zh-CN" altLang="en-US" b="1" dirty="0" smtClean="0"/>
              <a:t>内容上</a:t>
            </a:r>
            <a:endParaRPr lang="en-US" altLang="zh-CN" b="1" dirty="0" smtClean="0"/>
          </a:p>
          <a:p>
            <a:r>
              <a:rPr lang="zh-CN" altLang="en-US" b="1" dirty="0" smtClean="0">
                <a:solidFill>
                  <a:srgbClr val="FF0000"/>
                </a:solidFill>
              </a:rPr>
              <a:t>最根本、</a:t>
            </a:r>
            <a:endParaRPr lang="en-US" altLang="zh-CN" b="1" dirty="0" smtClean="0">
              <a:solidFill>
                <a:srgbClr val="FF0000"/>
              </a:solidFill>
            </a:endParaRPr>
          </a:p>
          <a:p>
            <a:r>
              <a:rPr lang="zh-CN" altLang="en-US" b="1" dirty="0" smtClean="0">
                <a:solidFill>
                  <a:srgbClr val="FF0000"/>
                </a:solidFill>
              </a:rPr>
              <a:t>最重要</a:t>
            </a:r>
          </a:p>
          <a:p>
            <a:endParaRPr lang="zh-CN" altLang="en-US" b="1" dirty="0"/>
          </a:p>
        </p:txBody>
      </p:sp>
      <p:cxnSp>
        <p:nvCxnSpPr>
          <p:cNvPr id="28" name="直接箭头连接符 27"/>
          <p:cNvCxnSpPr/>
          <p:nvPr/>
        </p:nvCxnSpPr>
        <p:spPr>
          <a:xfrm rot="5400000">
            <a:off x="3858414" y="1570818"/>
            <a:ext cx="71438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30" name="左弧形箭头 29"/>
          <p:cNvSpPr/>
          <p:nvPr/>
        </p:nvSpPr>
        <p:spPr>
          <a:xfrm>
            <a:off x="3714744" y="1571612"/>
            <a:ext cx="428628" cy="185738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txBox="1">
            <a:spLocks/>
          </p:cNvSpPr>
          <p:nvPr/>
        </p:nvSpPr>
        <p:spPr>
          <a:xfrm>
            <a:off x="357158" y="500042"/>
            <a:ext cx="8572560" cy="2706687"/>
          </a:xfrm>
          <a:prstGeom prst="rect">
            <a:avLst/>
          </a:prstGeom>
        </p:spPr>
        <p:txBody>
          <a:bodyPr vert="horz" lIns="91440" tIns="45720" rIns="91440" bIns="45720" rtlCol="0">
            <a:normAutofit/>
          </a:bodyPr>
          <a:lstStyle/>
          <a:p>
            <a:endParaRPr lang="en-US" altLang="zh-CN" sz="9600" b="1" dirty="0" smtClean="0"/>
          </a:p>
          <a:p>
            <a:endParaRPr kumimoji="0" lang="en-US" altLang="zh-CN" sz="9600" b="1" i="0" u="none" strike="noStrike" kern="1200" cap="none" spc="0" normalizeH="0" baseline="0" noProof="0" dirty="0" smtClean="0">
              <a:ln>
                <a:noFill/>
              </a:ln>
              <a:solidFill>
                <a:schemeClr val="tx1"/>
              </a:solidFill>
              <a:effectLst/>
              <a:uLnTx/>
              <a:uFillTx/>
              <a:latin typeface="+mn-lt"/>
              <a:ea typeface="+mn-ea"/>
              <a:cs typeface="+mn-cs"/>
            </a:endParaRPr>
          </a:p>
          <a:p>
            <a:endParaRPr kumimoji="0" lang="en-US" altLang="zh-CN" sz="9600" b="1" i="0" u="none" strike="noStrike" kern="1200" cap="none" spc="0" normalizeH="0" baseline="0" noProof="0" dirty="0" smtClean="0">
              <a:ln>
                <a:noFill/>
              </a:ln>
              <a:solidFill>
                <a:schemeClr val="tx1"/>
              </a:solidFill>
              <a:effectLst/>
              <a:uLnTx/>
              <a:uFillTx/>
              <a:latin typeface="+mn-lt"/>
              <a:ea typeface="+mn-ea"/>
              <a:cs typeface="+mn-cs"/>
            </a:endParaRPr>
          </a:p>
          <a:p>
            <a:endParaRPr lang="en-US" altLang="zh-CN" sz="9600" dirty="0" smtClean="0"/>
          </a:p>
          <a:p>
            <a:endParaRPr lang="en-US" altLang="zh-CN" sz="9600" b="1" dirty="0" smtClean="0"/>
          </a:p>
          <a:p>
            <a:endParaRPr lang="en-US" altLang="zh-CN" sz="9600" b="1" dirty="0" smtClean="0"/>
          </a:p>
          <a:p>
            <a:endParaRPr lang="en-US" altLang="zh-CN" sz="9600" b="1"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altLang="zh-CN" sz="96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altLang="zh-CN"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zh-CN" alt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TextBox 4"/>
          <p:cNvSpPr txBox="1"/>
          <p:nvPr/>
        </p:nvSpPr>
        <p:spPr>
          <a:xfrm>
            <a:off x="2071670" y="3500438"/>
            <a:ext cx="184731" cy="369332"/>
          </a:xfrm>
          <a:prstGeom prst="rect">
            <a:avLst/>
          </a:prstGeom>
          <a:noFill/>
        </p:spPr>
        <p:txBody>
          <a:bodyPr wrap="none" rtlCol="0">
            <a:spAutoFit/>
          </a:bodyPr>
          <a:lstStyle/>
          <a:p>
            <a:endParaRPr lang="zh-CN" altLang="en-US" dirty="0"/>
          </a:p>
        </p:txBody>
      </p:sp>
      <p:sp>
        <p:nvSpPr>
          <p:cNvPr id="6" name="内容占位符 2"/>
          <p:cNvSpPr txBox="1">
            <a:spLocks/>
          </p:cNvSpPr>
          <p:nvPr/>
        </p:nvSpPr>
        <p:spPr>
          <a:xfrm>
            <a:off x="357158" y="3643314"/>
            <a:ext cx="1643074" cy="1857388"/>
          </a:xfrm>
          <a:prstGeom prst="rect">
            <a:avLst/>
          </a:prstGeom>
          <a:solidFill>
            <a:srgbClr val="FFFF00"/>
          </a:solidFill>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zh-CN" altLang="en-US" sz="2400" b="1" i="0" u="none" strike="noStrike" kern="1200" cap="none" spc="0" normalizeH="0" baseline="0" noProof="0" dirty="0" smtClean="0">
                <a:ln>
                  <a:noFill/>
                </a:ln>
                <a:solidFill>
                  <a:srgbClr val="FF0000"/>
                </a:solidFill>
                <a:effectLst/>
                <a:uLnTx/>
                <a:uFillTx/>
                <a:latin typeface="+mn-lt"/>
                <a:ea typeface="+mn-ea"/>
                <a:cs typeface="+mn-cs"/>
              </a:rPr>
              <a:t>国家</a:t>
            </a:r>
            <a:endParaRPr kumimoji="0" lang="en-US" altLang="zh-CN" sz="2400" b="1" i="0" u="none" strike="noStrike" kern="1200" cap="none" spc="0" normalizeH="0" baseline="0" noProof="0" dirty="0" smtClean="0">
              <a:ln>
                <a:noFill/>
              </a:ln>
              <a:solidFill>
                <a:srgbClr val="FF00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r>
              <a:rPr kumimoji="0" lang="zh-CN" altLang="en-US" sz="2400" b="1" i="0" u="none" strike="noStrike" kern="1200" cap="none" spc="0" normalizeH="0" baseline="0" noProof="0" dirty="0" smtClean="0">
                <a:ln>
                  <a:noFill/>
                </a:ln>
                <a:solidFill>
                  <a:srgbClr val="FF0000"/>
                </a:solidFill>
                <a:effectLst/>
                <a:uLnTx/>
                <a:uFillTx/>
                <a:latin typeface="+mn-lt"/>
                <a:ea typeface="+mn-ea"/>
                <a:cs typeface="+mn-cs"/>
              </a:rPr>
              <a:t>直播者</a:t>
            </a:r>
            <a:endParaRPr kumimoji="0" lang="en-US" altLang="zh-CN" sz="2400" b="1" i="0" u="none" strike="noStrike" kern="1200" cap="none" spc="0" normalizeH="0" baseline="0" noProof="0" dirty="0" smtClean="0">
              <a:ln>
                <a:noFill/>
              </a:ln>
              <a:solidFill>
                <a:srgbClr val="FF00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r>
              <a:rPr kumimoji="0" lang="zh-CN" altLang="en-US" sz="2400" b="1" i="0" u="none" strike="noStrike" kern="1200" cap="none" spc="0" normalizeH="0" baseline="0" noProof="0" dirty="0" smtClean="0">
                <a:ln>
                  <a:noFill/>
                </a:ln>
                <a:solidFill>
                  <a:srgbClr val="FF0000"/>
                </a:solidFill>
                <a:effectLst/>
                <a:uLnTx/>
                <a:uFillTx/>
                <a:latin typeface="+mn-lt"/>
                <a:ea typeface="+mn-ea"/>
                <a:cs typeface="+mn-cs"/>
              </a:rPr>
              <a:t>直播平台</a:t>
            </a:r>
            <a:endParaRPr kumimoji="0" lang="en-US" altLang="zh-CN" sz="2400" b="1" i="0" u="none" strike="noStrike" kern="1200" cap="none" spc="0" normalizeH="0" baseline="0" noProof="0" dirty="0" smtClean="0">
              <a:ln>
                <a:noFill/>
              </a:ln>
              <a:solidFill>
                <a:srgbClr val="FF00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r>
              <a:rPr kumimoji="0" lang="zh-CN" altLang="en-US" sz="2400" b="1" i="0" u="none" strike="noStrike" kern="1200" cap="none" spc="0" normalizeH="0" baseline="0" noProof="0" dirty="0" smtClean="0">
                <a:ln>
                  <a:noFill/>
                </a:ln>
                <a:solidFill>
                  <a:srgbClr val="FF0000"/>
                </a:solidFill>
                <a:effectLst/>
                <a:uLnTx/>
                <a:uFillTx/>
                <a:latin typeface="+mn-lt"/>
                <a:ea typeface="+mn-ea"/>
                <a:cs typeface="+mn-cs"/>
              </a:rPr>
              <a:t>观众</a:t>
            </a:r>
            <a:endParaRPr kumimoji="0" lang="en-US" altLang="zh-CN" sz="2400" b="1" i="0" u="none" strike="noStrike" kern="1200" cap="none" spc="0" normalizeH="0" baseline="0" noProof="0" dirty="0" smtClean="0">
              <a:ln>
                <a:noFill/>
              </a:ln>
              <a:solidFill>
                <a:srgbClr val="FF00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endParaRPr lang="en-US" altLang="zh-CN" sz="2400" b="1" dirty="0" smtClean="0">
              <a:solidFill>
                <a:srgbClr val="FF0000"/>
              </a:solidFill>
            </a:endParaRP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zh-CN" altLang="en-US" sz="2400" b="1" i="0" u="none" strike="noStrike" kern="1200" cap="none" spc="0" normalizeH="0" baseline="0" noProof="0" dirty="0" smtClean="0">
              <a:ln>
                <a:noFill/>
              </a:ln>
              <a:solidFill>
                <a:srgbClr val="FF0000"/>
              </a:solidFill>
              <a:effectLst/>
              <a:uLnTx/>
              <a:uFillTx/>
              <a:latin typeface="+mn-lt"/>
              <a:ea typeface="+mn-ea"/>
              <a:cs typeface="+mn-cs"/>
            </a:endParaRPr>
          </a:p>
        </p:txBody>
      </p:sp>
      <p:sp>
        <p:nvSpPr>
          <p:cNvPr id="7" name="TextBox 6"/>
          <p:cNvSpPr txBox="1"/>
          <p:nvPr/>
        </p:nvSpPr>
        <p:spPr>
          <a:xfrm>
            <a:off x="2357422" y="2610683"/>
            <a:ext cx="6072230" cy="5170646"/>
          </a:xfrm>
          <a:prstGeom prst="rect">
            <a:avLst/>
          </a:prstGeom>
          <a:noFill/>
          <a:ln>
            <a:noFill/>
          </a:ln>
        </p:spPr>
        <p:txBody>
          <a:bodyPr wrap="square" rtlCol="0">
            <a:spAutoFit/>
          </a:bodyPr>
          <a:lstStyle/>
          <a:p>
            <a:pPr lvl="0"/>
            <a:r>
              <a:rPr lang="zh-CN" altLang="en-US" sz="2400" b="1" dirty="0" smtClean="0">
                <a:solidFill>
                  <a:srgbClr val="FF0000"/>
                </a:solidFill>
              </a:rPr>
              <a:t>国家</a:t>
            </a:r>
            <a:r>
              <a:rPr lang="zh-CN" altLang="en-US" sz="2400" b="1" dirty="0" smtClean="0"/>
              <a:t>：</a:t>
            </a:r>
            <a:endParaRPr lang="en-US" altLang="zh-CN" sz="2400" b="1" dirty="0" smtClean="0"/>
          </a:p>
          <a:p>
            <a:r>
              <a:rPr lang="zh-CN" altLang="en-US" sz="2400" b="1" dirty="0" smtClean="0"/>
              <a:t>依法治国</a:t>
            </a:r>
            <a:r>
              <a:rPr lang="en-US" altLang="zh-CN" sz="2400" b="1" dirty="0" smtClean="0"/>
              <a:t>---</a:t>
            </a:r>
            <a:r>
              <a:rPr lang="zh-CN" altLang="en-US" sz="2400" b="1" dirty="0" smtClean="0"/>
              <a:t>立法、实名制监管、严格执法</a:t>
            </a:r>
            <a:endParaRPr lang="en-US" altLang="zh-CN" sz="2400" b="1" dirty="0" smtClean="0"/>
          </a:p>
          <a:p>
            <a:r>
              <a:rPr lang="zh-CN" altLang="en-US" sz="2400" b="1" dirty="0" smtClean="0"/>
              <a:t>以德治国</a:t>
            </a:r>
            <a:r>
              <a:rPr lang="en-US" altLang="zh-CN" sz="2400" b="1" dirty="0" smtClean="0"/>
              <a:t>—</a:t>
            </a:r>
            <a:r>
              <a:rPr lang="zh-CN" altLang="en-US" sz="2400" b="1" dirty="0" smtClean="0"/>
              <a:t>法治、道德宣传、完善诚信体系</a:t>
            </a:r>
            <a:endParaRPr lang="en-US" altLang="zh-CN" sz="2400" b="1" dirty="0" smtClean="0"/>
          </a:p>
          <a:p>
            <a:endParaRPr lang="en-US" altLang="zh-CN" sz="2400" b="1" dirty="0" smtClean="0"/>
          </a:p>
          <a:p>
            <a:pPr lvl="0"/>
            <a:r>
              <a:rPr lang="zh-CN" altLang="en-US" sz="2400" b="1" dirty="0" smtClean="0">
                <a:solidFill>
                  <a:srgbClr val="FF0000"/>
                </a:solidFill>
              </a:rPr>
              <a:t>直播者</a:t>
            </a:r>
            <a:r>
              <a:rPr lang="zh-CN" altLang="en-US" sz="2400" b="1" dirty="0" smtClean="0"/>
              <a:t>：守法、职业道德</a:t>
            </a:r>
            <a:endParaRPr lang="en-US" altLang="zh-CN" sz="2400" b="1" dirty="0" smtClean="0"/>
          </a:p>
          <a:p>
            <a:endParaRPr lang="en-US" altLang="zh-CN" sz="2400" b="1" dirty="0" smtClean="0"/>
          </a:p>
          <a:p>
            <a:pPr lvl="0"/>
            <a:r>
              <a:rPr lang="zh-CN" altLang="en-US" sz="2400" b="1" dirty="0" smtClean="0">
                <a:solidFill>
                  <a:srgbClr val="FF0000"/>
                </a:solidFill>
              </a:rPr>
              <a:t>直播平台</a:t>
            </a:r>
            <a:r>
              <a:rPr lang="zh-CN" altLang="en-US" sz="2400" b="1" dirty="0" smtClean="0"/>
              <a:t>：加强审核、管理</a:t>
            </a:r>
            <a:endParaRPr lang="en-US" altLang="zh-CN" sz="2400" b="1" dirty="0" smtClean="0"/>
          </a:p>
          <a:p>
            <a:pPr lvl="0"/>
            <a:endParaRPr lang="en-US" altLang="zh-CN" sz="2400" b="1" dirty="0" smtClean="0"/>
          </a:p>
          <a:p>
            <a:pPr lvl="0"/>
            <a:r>
              <a:rPr lang="zh-CN" altLang="en-US" sz="2400" b="1" dirty="0" smtClean="0">
                <a:solidFill>
                  <a:srgbClr val="FF0000"/>
                </a:solidFill>
              </a:rPr>
              <a:t>观众：</a:t>
            </a:r>
            <a:r>
              <a:rPr lang="en-US" altLang="zh-CN" sz="2400" b="1" dirty="0" smtClean="0"/>
              <a:t> </a:t>
            </a:r>
            <a:r>
              <a:rPr lang="zh-CN" altLang="en-US" sz="2400" b="1" dirty="0" smtClean="0"/>
              <a:t>文明、守法、理性</a:t>
            </a:r>
            <a:endParaRPr lang="en-US" altLang="zh-CN" sz="2400" b="1" dirty="0" smtClean="0"/>
          </a:p>
          <a:p>
            <a:endParaRPr lang="en-US" altLang="zh-CN" sz="2400" dirty="0" smtClean="0"/>
          </a:p>
          <a:p>
            <a:endParaRPr lang="en-US" altLang="zh-CN" dirty="0" smtClean="0"/>
          </a:p>
          <a:p>
            <a:endParaRPr lang="en-US" altLang="zh-CN" dirty="0" smtClean="0"/>
          </a:p>
          <a:p>
            <a:endParaRPr lang="en-US" altLang="zh-CN" dirty="0" smtClean="0"/>
          </a:p>
          <a:p>
            <a:endParaRPr lang="en-US" altLang="zh-CN" dirty="0" smtClean="0"/>
          </a:p>
          <a:p>
            <a:endParaRPr lang="zh-CN" altLang="en-US" dirty="0"/>
          </a:p>
        </p:txBody>
      </p:sp>
      <p:sp>
        <p:nvSpPr>
          <p:cNvPr id="9" name="矩形 8"/>
          <p:cNvSpPr/>
          <p:nvPr/>
        </p:nvSpPr>
        <p:spPr>
          <a:xfrm>
            <a:off x="428596" y="428604"/>
            <a:ext cx="7858180" cy="2123658"/>
          </a:xfrm>
          <a:prstGeom prst="rect">
            <a:avLst/>
          </a:prstGeom>
        </p:spPr>
        <p:txBody>
          <a:bodyPr wrap="square">
            <a:spAutoFit/>
          </a:bodyPr>
          <a:lstStyle/>
          <a:p>
            <a:r>
              <a:rPr lang="en-US" altLang="zh-CN" sz="3600" b="1" dirty="0" smtClean="0">
                <a:latin typeface="+mn-ea"/>
              </a:rPr>
              <a:t>2</a:t>
            </a:r>
            <a:r>
              <a:rPr lang="zh-CN" altLang="en-US" sz="3600" b="1" dirty="0" smtClean="0">
                <a:latin typeface="+mn-ea"/>
              </a:rPr>
              <a:t>、</a:t>
            </a:r>
            <a:r>
              <a:rPr lang="en-US" altLang="zh-CN" sz="3200" b="1" dirty="0" smtClean="0">
                <a:solidFill>
                  <a:srgbClr val="FF0000"/>
                </a:solidFill>
              </a:rPr>
              <a:t>2016</a:t>
            </a:r>
            <a:r>
              <a:rPr lang="zh-CN" altLang="en-US" sz="3200" b="1" dirty="0" smtClean="0">
                <a:solidFill>
                  <a:srgbClr val="FF0000"/>
                </a:solidFill>
              </a:rPr>
              <a:t>年</a:t>
            </a:r>
            <a:r>
              <a:rPr lang="en-US" altLang="zh-CN" sz="3200" b="1" dirty="0" smtClean="0">
                <a:solidFill>
                  <a:srgbClr val="FF0000"/>
                </a:solidFill>
              </a:rPr>
              <a:t>11</a:t>
            </a:r>
            <a:r>
              <a:rPr lang="zh-CN" altLang="en-US" sz="3200" b="1" dirty="0" smtClean="0">
                <a:solidFill>
                  <a:srgbClr val="FF0000"/>
                </a:solidFill>
              </a:rPr>
              <a:t>月，中国国家网信办发布</a:t>
            </a:r>
            <a:r>
              <a:rPr lang="en-US" altLang="zh-CN" sz="3200" b="1" dirty="0" smtClean="0">
                <a:solidFill>
                  <a:srgbClr val="FF0000"/>
                </a:solidFill>
              </a:rPr>
              <a:t>《</a:t>
            </a:r>
            <a:r>
              <a:rPr lang="zh-CN" altLang="en-US" sz="3200" b="1" dirty="0" smtClean="0">
                <a:solidFill>
                  <a:srgbClr val="FF0000"/>
                </a:solidFill>
              </a:rPr>
              <a:t>互联网直播服务管理规定</a:t>
            </a:r>
            <a:r>
              <a:rPr lang="en-US" altLang="zh-CN" sz="3200" b="1" dirty="0" smtClean="0">
                <a:solidFill>
                  <a:srgbClr val="FF0000"/>
                </a:solidFill>
              </a:rPr>
              <a:t>》</a:t>
            </a:r>
            <a:endParaRPr lang="zh-CN" altLang="en-US" sz="3200" b="1" dirty="0" smtClean="0">
              <a:solidFill>
                <a:srgbClr val="FF0000"/>
              </a:solidFill>
            </a:endParaRPr>
          </a:p>
          <a:p>
            <a:r>
              <a:rPr lang="zh-CN" altLang="en-US" sz="3200" b="1" dirty="0" smtClean="0">
                <a:latin typeface="+mn-ea"/>
              </a:rPr>
              <a:t>有同学说有了这个</a:t>
            </a:r>
            <a:r>
              <a:rPr lang="en-US" altLang="zh-CN" sz="3200" b="1" dirty="0" smtClean="0">
                <a:latin typeface="+mn-ea"/>
              </a:rPr>
              <a:t>《</a:t>
            </a:r>
            <a:r>
              <a:rPr lang="zh-CN" altLang="en-US" sz="3200" b="1" dirty="0" smtClean="0">
                <a:latin typeface="+mn-ea"/>
              </a:rPr>
              <a:t>规定</a:t>
            </a:r>
            <a:r>
              <a:rPr lang="en-US" altLang="zh-CN" sz="3200" b="1" dirty="0" smtClean="0">
                <a:latin typeface="+mn-ea"/>
              </a:rPr>
              <a:t>》</a:t>
            </a:r>
            <a:r>
              <a:rPr lang="zh-CN" altLang="en-US" sz="3200" b="1" dirty="0" smtClean="0">
                <a:latin typeface="+mn-ea"/>
              </a:rPr>
              <a:t>直播环境就健康了？</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67" name="Group 147"/>
          <p:cNvGraphicFramePr>
            <a:graphicFrameLocks noGrp="1"/>
          </p:cNvGraphicFramePr>
          <p:nvPr>
            <p:ph sz="half" idx="2"/>
          </p:nvPr>
        </p:nvGraphicFramePr>
        <p:xfrm>
          <a:off x="214282" y="1428736"/>
          <a:ext cx="8610600" cy="3165416"/>
        </p:xfrm>
        <a:graphic>
          <a:graphicData uri="http://schemas.openxmlformats.org/drawingml/2006/table">
            <a:tbl>
              <a:tblPr/>
              <a:tblGrid>
                <a:gridCol w="1524000"/>
                <a:gridCol w="5029200"/>
                <a:gridCol w="685800"/>
                <a:gridCol w="685800"/>
                <a:gridCol w="685800"/>
              </a:tblGrid>
              <a:tr h="416488">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Arial" charset="0"/>
                          <a:ea typeface="宋体" charset="-122"/>
                        </a:rPr>
                        <a:t>知识要点</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Arial" charset="0"/>
                          <a:ea typeface="宋体" charset="-122"/>
                        </a:rPr>
                        <a:t>知识要素</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chemeClr val="tx1"/>
                          </a:solidFill>
                          <a:effectLst/>
                          <a:latin typeface="Arial" charset="0"/>
                          <a:ea typeface="宋体" charset="-122"/>
                        </a:rPr>
                        <a:t>能级要求</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r>
              <a:tr h="333190">
                <a:tc vMerge="1">
                  <a:txBody>
                    <a:bodyPr/>
                    <a:lstStyle/>
                    <a:p>
                      <a:endParaRPr lang="zh-CN" altLang="en-US"/>
                    </a:p>
                  </a:txBody>
                  <a:tcPr/>
                </a:tc>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800" b="1" i="0" u="none" strike="noStrike" cap="none" normalizeH="0" baseline="0" smtClean="0">
                          <a:ln>
                            <a:noFill/>
                          </a:ln>
                          <a:solidFill>
                            <a:schemeClr val="tx1"/>
                          </a:solidFill>
                          <a:effectLst/>
                          <a:latin typeface="Arial" charset="0"/>
                          <a:ea typeface="宋体" charset="-122"/>
                        </a:rPr>
                        <a:t>识记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800" b="1" i="0" u="none" strike="noStrike" cap="none" normalizeH="0" baseline="0" smtClean="0">
                          <a:ln>
                            <a:noFill/>
                          </a:ln>
                          <a:solidFill>
                            <a:schemeClr val="tx1"/>
                          </a:solidFill>
                          <a:effectLst/>
                          <a:latin typeface="Arial" charset="0"/>
                          <a:ea typeface="宋体" charset="-122"/>
                        </a:rPr>
                        <a:t>理解</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800" b="1" i="0" u="none" strike="noStrike" cap="none" normalizeH="0" baseline="0" smtClean="0">
                          <a:ln>
                            <a:noFill/>
                          </a:ln>
                          <a:solidFill>
                            <a:schemeClr val="tx1"/>
                          </a:solidFill>
                          <a:effectLst/>
                          <a:latin typeface="Arial" charset="0"/>
                          <a:ea typeface="宋体" charset="-122"/>
                        </a:rPr>
                        <a:t>运用</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6116">
                <a:tc row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3600" b="1" i="0" u="none" strike="noStrike" cap="none" normalizeH="0" baseline="0" dirty="0" smtClean="0">
                          <a:ln>
                            <a:noFill/>
                          </a:ln>
                          <a:solidFill>
                            <a:schemeClr val="tx1"/>
                          </a:solidFill>
                          <a:effectLst/>
                          <a:latin typeface="Arial" charset="0"/>
                          <a:ea typeface="宋体" charset="-122"/>
                        </a:rPr>
                        <a:t>圣神的宪法</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dirty="0" smtClean="0">
                          <a:ln>
                            <a:noFill/>
                          </a:ln>
                          <a:solidFill>
                            <a:schemeClr val="tx1"/>
                          </a:solidFill>
                          <a:effectLst/>
                          <a:latin typeface="Arial" charset="0"/>
                          <a:ea typeface="宋体" charset="-122"/>
                        </a:rPr>
                        <a:t>1</a:t>
                      </a:r>
                      <a:r>
                        <a:rPr kumimoji="0" lang="zh-CN" altLang="en-US" sz="2800" b="1" i="0" u="none" strike="noStrike" cap="none" normalizeH="0" baseline="0" dirty="0" smtClean="0">
                          <a:ln>
                            <a:noFill/>
                          </a:ln>
                          <a:solidFill>
                            <a:schemeClr val="tx1"/>
                          </a:solidFill>
                          <a:effectLst/>
                          <a:latin typeface="Arial" charset="0"/>
                          <a:ea typeface="宋体" charset="-122"/>
                        </a:rPr>
                        <a:t>、宪法是国家</a:t>
                      </a:r>
                      <a:r>
                        <a:rPr kumimoji="0" lang="zh-CN" altLang="en-US" sz="2800" b="1" i="0" u="none" strike="noStrike" cap="none" normalizeH="0" baseline="0" dirty="0" smtClean="0">
                          <a:ln>
                            <a:noFill/>
                          </a:ln>
                          <a:solidFill>
                            <a:srgbClr val="FF0000"/>
                          </a:solidFill>
                          <a:effectLst/>
                          <a:latin typeface="Arial" charset="0"/>
                          <a:ea typeface="宋体" charset="-122"/>
                        </a:rPr>
                        <a:t>根本大法</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3600" b="1" i="0" u="none" strike="noStrike" cap="none" normalizeH="0" baseline="0" dirty="0" smtClean="0">
                          <a:ln>
                            <a:noFill/>
                          </a:ln>
                          <a:solidFill>
                            <a:srgbClr val="FF0000"/>
                          </a:solidFill>
                          <a:effectLst/>
                          <a:latin typeface="Arial" charset="0"/>
                          <a:ea typeface="宋体" charset="-122"/>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3600" b="1" i="0" u="none" strike="noStrike" cap="none" normalizeH="0" baseline="0" dirty="0" smtClean="0">
                          <a:ln>
                            <a:noFill/>
                          </a:ln>
                          <a:solidFill>
                            <a:srgbClr val="FF0000"/>
                          </a:solidFill>
                          <a:effectLst/>
                          <a:latin typeface="Arial" charset="0"/>
                          <a:ea typeface="宋体" charset="-122"/>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1" i="0" u="none" strike="noStrike" cap="none" normalizeH="0" baseline="0" smtClean="0">
                        <a:ln>
                          <a:noFill/>
                        </a:ln>
                        <a:solidFill>
                          <a:schemeClr val="tx1"/>
                        </a:solidFill>
                        <a:effectLst/>
                        <a:latin typeface="Arial" charset="0"/>
                        <a:ea typeface="宋体"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6116">
                <a:tc vMerge="1">
                  <a:txBody>
                    <a:bodyPr/>
                    <a:lstStyle/>
                    <a:p>
                      <a:endParaRPr lang="zh-CN"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dirty="0" smtClean="0">
                          <a:ln>
                            <a:noFill/>
                          </a:ln>
                          <a:solidFill>
                            <a:schemeClr val="tx1"/>
                          </a:solidFill>
                          <a:effectLst/>
                          <a:latin typeface="Arial" charset="0"/>
                          <a:ea typeface="宋体" charset="-122"/>
                        </a:rPr>
                        <a:t>2</a:t>
                      </a:r>
                      <a:r>
                        <a:rPr kumimoji="0" lang="zh-CN" altLang="en-US" sz="2800" b="1" i="0" u="none" strike="noStrike" cap="none" normalizeH="0" baseline="0" dirty="0" smtClean="0">
                          <a:ln>
                            <a:noFill/>
                          </a:ln>
                          <a:solidFill>
                            <a:schemeClr val="tx1"/>
                          </a:solidFill>
                          <a:effectLst/>
                          <a:latin typeface="Arial" charset="0"/>
                          <a:ea typeface="宋体" charset="-122"/>
                        </a:rPr>
                        <a:t>、我国公民的</a:t>
                      </a:r>
                      <a:r>
                        <a:rPr kumimoji="0" lang="zh-CN" altLang="en-US" sz="2800" b="1" i="0" u="none" strike="noStrike" cap="none" normalizeH="0" baseline="0" dirty="0" smtClean="0">
                          <a:ln>
                            <a:noFill/>
                          </a:ln>
                          <a:solidFill>
                            <a:srgbClr val="FF0000"/>
                          </a:solidFill>
                          <a:effectLst/>
                          <a:latin typeface="Arial" charset="0"/>
                          <a:ea typeface="宋体" charset="-122"/>
                        </a:rPr>
                        <a:t>基本权利</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3600" b="1" i="0" u="none" strike="noStrike" cap="none" normalizeH="0" baseline="0" smtClean="0">
                          <a:ln>
                            <a:noFill/>
                          </a:ln>
                          <a:solidFill>
                            <a:srgbClr val="FF0000"/>
                          </a:solidFill>
                          <a:effectLst/>
                          <a:latin typeface="Arial" charset="0"/>
                          <a:ea typeface="宋体" charset="-122"/>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zh-CN" sz="3600" b="1" i="0" u="none" strike="noStrike" cap="none" normalizeH="0" baseline="0" dirty="0" smtClean="0">
                        <a:ln>
                          <a:noFill/>
                        </a:ln>
                        <a:solidFill>
                          <a:srgbClr val="FF0000"/>
                        </a:solidFill>
                        <a:effectLst/>
                        <a:latin typeface="Arial" charset="0"/>
                        <a:ea typeface="宋体"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1" i="0" u="none" strike="noStrike" cap="none" normalizeH="0" baseline="0" smtClean="0">
                        <a:ln>
                          <a:noFill/>
                        </a:ln>
                        <a:solidFill>
                          <a:schemeClr val="tx1"/>
                        </a:solidFill>
                        <a:effectLst/>
                        <a:latin typeface="Arial" charset="0"/>
                        <a:ea typeface="宋体"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38485">
                <a:tc vMerge="1">
                  <a:txBody>
                    <a:bodyPr/>
                    <a:lstStyle/>
                    <a:p>
                      <a:endParaRPr lang="zh-CN"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dirty="0" smtClean="0">
                          <a:ln>
                            <a:noFill/>
                          </a:ln>
                          <a:solidFill>
                            <a:schemeClr val="tx1"/>
                          </a:solidFill>
                          <a:effectLst/>
                          <a:latin typeface="Arial" charset="0"/>
                          <a:ea typeface="宋体" charset="-122"/>
                        </a:rPr>
                        <a:t>3</a:t>
                      </a:r>
                      <a:r>
                        <a:rPr kumimoji="0" lang="zh-CN" altLang="en-US" sz="2800" b="1" i="0" u="none" strike="noStrike" cap="none" normalizeH="0" baseline="0" dirty="0" smtClean="0">
                          <a:ln>
                            <a:noFill/>
                          </a:ln>
                          <a:solidFill>
                            <a:schemeClr val="tx1"/>
                          </a:solidFill>
                          <a:effectLst/>
                          <a:latin typeface="Arial" charset="0"/>
                          <a:ea typeface="宋体" charset="-122"/>
                        </a:rPr>
                        <a:t>、我国公民的</a:t>
                      </a:r>
                      <a:r>
                        <a:rPr kumimoji="0" lang="zh-CN" altLang="en-US" sz="2800" b="1" i="0" u="none" strike="noStrike" cap="none" normalizeH="0" baseline="0" dirty="0" smtClean="0">
                          <a:ln>
                            <a:noFill/>
                          </a:ln>
                          <a:solidFill>
                            <a:srgbClr val="FF0000"/>
                          </a:solidFill>
                          <a:effectLst/>
                          <a:latin typeface="Arial" charset="0"/>
                          <a:ea typeface="宋体" charset="-122"/>
                        </a:rPr>
                        <a:t>基本义务</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3600" b="1" i="0" u="none" strike="noStrike" cap="none" normalizeH="0" baseline="0" smtClean="0">
                          <a:ln>
                            <a:noFill/>
                          </a:ln>
                          <a:solidFill>
                            <a:srgbClr val="FF0000"/>
                          </a:solidFill>
                          <a:effectLst/>
                          <a:latin typeface="Arial" charset="0"/>
                          <a:ea typeface="宋体" charset="-122"/>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altLang="zh-CN" sz="2800" b="1" i="0" u="none" strike="noStrike" cap="none" normalizeH="0" baseline="0" dirty="0" smtClean="0">
                          <a:ln>
                            <a:noFill/>
                          </a:ln>
                          <a:solidFill>
                            <a:srgbClr val="FF0000"/>
                          </a:solidFill>
                          <a:effectLst/>
                          <a:latin typeface="Arial" charset="0"/>
                          <a:ea typeface="宋体" charset="-122"/>
                        </a:rPr>
                        <a:t>√</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1" i="0" u="none" strike="noStrike" cap="none" normalizeH="0" baseline="0" dirty="0" smtClean="0">
                        <a:ln>
                          <a:noFill/>
                        </a:ln>
                        <a:solidFill>
                          <a:srgbClr val="FF0000"/>
                        </a:solidFill>
                        <a:effectLst/>
                        <a:latin typeface="Arial" charset="0"/>
                        <a:ea typeface="宋体"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1" i="0" u="none" strike="noStrike" cap="none" normalizeH="0" baseline="0" dirty="0" smtClean="0">
                        <a:ln>
                          <a:noFill/>
                        </a:ln>
                        <a:solidFill>
                          <a:schemeClr val="tx1"/>
                        </a:solidFill>
                        <a:effectLst/>
                        <a:latin typeface="Arial" charset="0"/>
                        <a:ea typeface="宋体"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276" name="WordArt 156"/>
          <p:cNvSpPr>
            <a:spLocks noChangeArrowheads="1" noChangeShapeType="1" noTextEdit="1"/>
          </p:cNvSpPr>
          <p:nvPr/>
        </p:nvSpPr>
        <p:spPr bwMode="auto">
          <a:xfrm>
            <a:off x="214282" y="4572008"/>
            <a:ext cx="4495800" cy="533400"/>
          </a:xfrm>
          <a:prstGeom prst="rect">
            <a:avLst/>
          </a:prstGeom>
        </p:spPr>
        <p:txBody>
          <a:bodyPr wrap="none" fromWordArt="1">
            <a:prstTxWarp prst="textPlain">
              <a:avLst>
                <a:gd name="adj" fmla="val 50000"/>
              </a:avLst>
            </a:prstTxWarp>
          </a:bodyPr>
          <a:lstStyle/>
          <a:p>
            <a:pPr algn="ctr"/>
            <a:endParaRPr lang="zh-CN" altLang="en-US" sz="3600" b="1" kern="10" dirty="0">
              <a:ln w="19050">
                <a:solidFill>
                  <a:srgbClr val="99CCFF"/>
                </a:solidFill>
                <a:round/>
                <a:headEnd/>
                <a:tailEnd/>
              </a:ln>
              <a:solidFill>
                <a:srgbClr val="FF0000"/>
              </a:solidFill>
              <a:effectLst>
                <a:outerShdw dist="35921" dir="2700000" algn="ctr" rotWithShape="0">
                  <a:srgbClr val="990000"/>
                </a:outerShdw>
              </a:effectLst>
              <a:latin typeface="宋体"/>
              <a:ea typeface="宋体"/>
            </a:endParaRPr>
          </a:p>
        </p:txBody>
      </p:sp>
      <p:sp>
        <p:nvSpPr>
          <p:cNvPr id="5" name="矩形 4"/>
          <p:cNvSpPr/>
          <p:nvPr/>
        </p:nvSpPr>
        <p:spPr>
          <a:xfrm>
            <a:off x="214282" y="0"/>
            <a:ext cx="4358886" cy="923330"/>
          </a:xfrm>
          <a:prstGeom prst="rect">
            <a:avLst/>
          </a:prstGeom>
          <a:noFill/>
        </p:spPr>
        <p:txBody>
          <a:bodyPr wrap="none" lIns="91440" tIns="45720" rIns="91440" bIns="45720">
            <a:spAutoFit/>
          </a:bodyPr>
          <a:lstStyle/>
          <a:p>
            <a:pPr algn="ctr"/>
            <a:r>
              <a:rPr lang="zh-CN" alt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考点能及要求</a:t>
            </a:r>
            <a:endParaRPr lang="zh-CN" alt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85720" y="357166"/>
            <a:ext cx="8229600" cy="4525963"/>
          </a:xfrm>
        </p:spPr>
        <p:txBody>
          <a:bodyPr/>
          <a:lstStyle/>
          <a:p>
            <a:pPr>
              <a:buNone/>
            </a:pPr>
            <a:r>
              <a:rPr lang="zh-CN" altLang="en-US" dirty="0" smtClean="0"/>
              <a:t>网络直播新规：不是你想播就能播</a:t>
            </a:r>
            <a:endParaRPr lang="zh-CN" altLang="en-US" dirty="0"/>
          </a:p>
        </p:txBody>
      </p:sp>
      <p:sp>
        <p:nvSpPr>
          <p:cNvPr id="4" name="内容占位符 2"/>
          <p:cNvSpPr txBox="1">
            <a:spLocks/>
          </p:cNvSpPr>
          <p:nvPr/>
        </p:nvSpPr>
        <p:spPr>
          <a:xfrm>
            <a:off x="285720" y="0"/>
            <a:ext cx="8572560" cy="2706687"/>
          </a:xfrm>
          <a:prstGeom prst="rect">
            <a:avLst/>
          </a:prstGeom>
        </p:spPr>
        <p:txBody>
          <a:bodyPr vert="horz" lIns="91440" tIns="45720" rIns="91440" bIns="45720" rtlCol="0">
            <a:normAutofit/>
          </a:bodyPr>
          <a:lstStyle/>
          <a:p>
            <a:r>
              <a:rPr lang="zh-CN" altLang="en-US" sz="2400" b="1" dirty="0" smtClean="0">
                <a:solidFill>
                  <a:srgbClr val="FF0000"/>
                </a:solidFill>
              </a:rPr>
              <a:t>中国国家网信办发布</a:t>
            </a:r>
            <a:r>
              <a:rPr lang="en-US" altLang="zh-CN" sz="2400" b="1" dirty="0" smtClean="0">
                <a:solidFill>
                  <a:srgbClr val="FF0000"/>
                </a:solidFill>
              </a:rPr>
              <a:t>《</a:t>
            </a:r>
            <a:r>
              <a:rPr lang="zh-CN" altLang="en-US" sz="2400" b="1" dirty="0" smtClean="0">
                <a:solidFill>
                  <a:srgbClr val="FF0000"/>
                </a:solidFill>
              </a:rPr>
              <a:t>互联网直播服务管理规定</a:t>
            </a:r>
            <a:r>
              <a:rPr lang="en-US" altLang="zh-CN" sz="2400" b="1" dirty="0" smtClean="0">
                <a:solidFill>
                  <a:srgbClr val="FF0000"/>
                </a:solidFill>
              </a:rPr>
              <a:t>》</a:t>
            </a:r>
            <a:endParaRPr lang="zh-CN" altLang="en-US" sz="2400" b="1" dirty="0">
              <a:solidFill>
                <a:srgbClr val="FF0000"/>
              </a:solidFill>
            </a:endParaRPr>
          </a:p>
        </p:txBody>
      </p:sp>
      <p:sp>
        <p:nvSpPr>
          <p:cNvPr id="5" name="TextBox 4"/>
          <p:cNvSpPr txBox="1"/>
          <p:nvPr/>
        </p:nvSpPr>
        <p:spPr>
          <a:xfrm>
            <a:off x="2071670" y="3500438"/>
            <a:ext cx="184731" cy="369332"/>
          </a:xfrm>
          <a:prstGeom prst="rect">
            <a:avLst/>
          </a:prstGeom>
          <a:noFill/>
        </p:spPr>
        <p:txBody>
          <a:bodyPr wrap="none" rtlCol="0">
            <a:spAutoFit/>
          </a:bodyPr>
          <a:lstStyle/>
          <a:p>
            <a:endParaRPr lang="zh-CN" altLang="en-US" dirty="0"/>
          </a:p>
        </p:txBody>
      </p:sp>
      <p:sp>
        <p:nvSpPr>
          <p:cNvPr id="6" name="内容占位符 2"/>
          <p:cNvSpPr txBox="1">
            <a:spLocks/>
          </p:cNvSpPr>
          <p:nvPr/>
        </p:nvSpPr>
        <p:spPr>
          <a:xfrm>
            <a:off x="357158" y="3929066"/>
            <a:ext cx="7115196" cy="1857388"/>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tabLst/>
              <a:defRPr/>
            </a:pPr>
            <a:endParaRPr lang="en-US" altLang="zh-CN" sz="2400" b="1" dirty="0" smtClean="0">
              <a:solidFill>
                <a:srgbClr val="FF0000"/>
              </a:solidFill>
            </a:endParaRP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zh-CN" altLang="en-US" sz="2400" b="1" i="0" u="none" strike="noStrike" kern="1200" cap="none" spc="0" normalizeH="0" baseline="0" noProof="0" dirty="0" smtClean="0">
              <a:ln>
                <a:noFill/>
              </a:ln>
              <a:solidFill>
                <a:srgbClr val="FF0000"/>
              </a:solidFill>
              <a:effectLst/>
              <a:uLnTx/>
              <a:uFillTx/>
              <a:latin typeface="+mn-lt"/>
              <a:ea typeface="+mn-ea"/>
              <a:cs typeface="+mn-cs"/>
            </a:endParaRPr>
          </a:p>
        </p:txBody>
      </p:sp>
      <p:sp>
        <p:nvSpPr>
          <p:cNvPr id="7" name="矩形 6"/>
          <p:cNvSpPr/>
          <p:nvPr/>
        </p:nvSpPr>
        <p:spPr>
          <a:xfrm>
            <a:off x="785786" y="6211669"/>
            <a:ext cx="7358114" cy="646331"/>
          </a:xfrm>
          <a:prstGeom prst="rect">
            <a:avLst/>
          </a:prstGeom>
        </p:spPr>
        <p:txBody>
          <a:bodyPr wrap="square">
            <a:spAutoFit/>
          </a:bodyPr>
          <a:lstStyle/>
          <a:p>
            <a:r>
              <a:rPr lang="en-US" altLang="zh-CN" b="1" dirty="0" smtClean="0">
                <a:latin typeface="+mn-ea"/>
              </a:rPr>
              <a:t>2</a:t>
            </a:r>
            <a:r>
              <a:rPr lang="zh-CN" altLang="en-US" b="1" dirty="0" smtClean="0">
                <a:latin typeface="+mn-ea"/>
              </a:rPr>
              <a:t>、结合</a:t>
            </a:r>
            <a:r>
              <a:rPr lang="en-US" altLang="zh-CN" b="1" dirty="0" smtClean="0">
                <a:latin typeface="+mn-ea"/>
              </a:rPr>
              <a:t>《</a:t>
            </a:r>
            <a:r>
              <a:rPr lang="zh-CN" altLang="en-US" b="1" dirty="0" smtClean="0">
                <a:latin typeface="+mn-ea"/>
              </a:rPr>
              <a:t>互联网直播服务管理规定</a:t>
            </a:r>
            <a:r>
              <a:rPr lang="en-US" altLang="zh-CN" b="1" dirty="0" smtClean="0">
                <a:latin typeface="+mn-ea"/>
              </a:rPr>
              <a:t>》</a:t>
            </a:r>
            <a:r>
              <a:rPr lang="zh-CN" altLang="en-US" b="1" dirty="0" smtClean="0">
                <a:latin typeface="+mn-ea"/>
              </a:rPr>
              <a:t>内容，归纳我们应</a:t>
            </a:r>
            <a:r>
              <a:rPr lang="zh-CN" altLang="en-US" b="1" dirty="0" smtClean="0">
                <a:solidFill>
                  <a:srgbClr val="FF0000"/>
                </a:solidFill>
                <a:latin typeface="+mn-ea"/>
              </a:rPr>
              <a:t>如何齐抓共管网络</a:t>
            </a:r>
            <a:r>
              <a:rPr lang="zh-CN" altLang="en-US" b="1" dirty="0" smtClean="0">
                <a:latin typeface="+mn-ea"/>
              </a:rPr>
              <a:t>直播环境？（</a:t>
            </a:r>
            <a:r>
              <a:rPr lang="zh-CN" altLang="en-US" b="1" dirty="0" smtClean="0">
                <a:solidFill>
                  <a:srgbClr val="FF0000"/>
                </a:solidFill>
                <a:latin typeface="+mn-ea"/>
              </a:rPr>
              <a:t>小组交流</a:t>
            </a:r>
            <a:r>
              <a:rPr lang="zh-CN" altLang="en-US" b="1" dirty="0" smtClean="0">
                <a:latin typeface="+mn-ea"/>
              </a:rPr>
              <a:t>）</a:t>
            </a:r>
          </a:p>
        </p:txBody>
      </p:sp>
      <p:pic>
        <p:nvPicPr>
          <p:cNvPr id="1026" name="Picture 2" descr="C:\Users\zhouxf\Desktop\t01b593a99f69ed4e61.jpg"/>
          <p:cNvPicPr>
            <a:picLocks noChangeAspect="1" noChangeArrowheads="1"/>
          </p:cNvPicPr>
          <p:nvPr/>
        </p:nvPicPr>
        <p:blipFill>
          <a:blip r:embed="rId2"/>
          <a:srcRect/>
          <a:stretch>
            <a:fillRect/>
          </a:stretch>
        </p:blipFill>
        <p:spPr bwMode="auto">
          <a:xfrm>
            <a:off x="1214414" y="1071546"/>
            <a:ext cx="5357850" cy="4214842"/>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0"/>
            <a:ext cx="8229600" cy="1143000"/>
          </a:xfrm>
          <a:solidFill>
            <a:schemeClr val="accent2">
              <a:lumMod val="40000"/>
              <a:lumOff val="60000"/>
            </a:schemeClr>
          </a:solidFill>
        </p:spPr>
        <p:txBody>
          <a:bodyPr>
            <a:normAutofit/>
          </a:bodyPr>
          <a:lstStyle/>
          <a:p>
            <a:r>
              <a:rPr lang="en-US" altLang="zh-CN" sz="2800" b="1" dirty="0" smtClean="0"/>
              <a:t>2016</a:t>
            </a:r>
            <a:r>
              <a:rPr lang="zh-CN" altLang="en-US" sz="2800" b="1" dirty="0" smtClean="0"/>
              <a:t>年</a:t>
            </a:r>
            <a:r>
              <a:rPr lang="en-US" altLang="zh-CN" sz="2800" b="1" dirty="0" smtClean="0"/>
              <a:t>4</a:t>
            </a:r>
            <a:r>
              <a:rPr lang="zh-CN" altLang="en-US" sz="2800" b="1" dirty="0" smtClean="0"/>
              <a:t>月</a:t>
            </a:r>
            <a:r>
              <a:rPr lang="en-US" altLang="zh-CN" sz="2800" b="1" dirty="0" smtClean="0"/>
              <a:t>19</a:t>
            </a:r>
            <a:r>
              <a:rPr lang="zh-CN" altLang="en-US" sz="2800" b="1" dirty="0" smtClean="0"/>
              <a:t>日，习近平在网络安全和信息化工作座谈会上的讲话</a:t>
            </a:r>
            <a:endParaRPr lang="zh-CN" altLang="en-US" sz="2800" b="1" dirty="0"/>
          </a:p>
        </p:txBody>
      </p:sp>
      <p:pic>
        <p:nvPicPr>
          <p:cNvPr id="4" name="图片 3" descr="1122358894_15175401073881n.png"/>
          <p:cNvPicPr>
            <a:picLocks noChangeAspect="1"/>
          </p:cNvPicPr>
          <p:nvPr/>
        </p:nvPicPr>
        <p:blipFill>
          <a:blip r:embed="rId2"/>
          <a:stretch>
            <a:fillRect/>
          </a:stretch>
        </p:blipFill>
        <p:spPr>
          <a:xfrm>
            <a:off x="214282" y="1714488"/>
            <a:ext cx="3929091" cy="3929090"/>
          </a:xfrm>
          <a:prstGeom prst="rect">
            <a:avLst/>
          </a:prstGeom>
        </p:spPr>
      </p:pic>
      <p:pic>
        <p:nvPicPr>
          <p:cNvPr id="2049" name="Picture 1" descr="C:\Users\zhouxf\AppData\Roaming\Tencent\Users\942059467\QQ\WinTemp\RichOle\UI@]K7J0OD0M_(A5P(OEU)Y.png"/>
          <p:cNvPicPr>
            <a:picLocks noChangeAspect="1" noChangeArrowheads="1"/>
          </p:cNvPicPr>
          <p:nvPr/>
        </p:nvPicPr>
        <p:blipFill>
          <a:blip r:embed="rId3"/>
          <a:srcRect/>
          <a:stretch>
            <a:fillRect/>
          </a:stretch>
        </p:blipFill>
        <p:spPr bwMode="auto">
          <a:xfrm>
            <a:off x="4143372" y="1142984"/>
            <a:ext cx="4600575" cy="2209800"/>
          </a:xfrm>
          <a:prstGeom prst="rect">
            <a:avLst/>
          </a:prstGeom>
          <a:noFill/>
        </p:spPr>
      </p:pic>
      <p:pic>
        <p:nvPicPr>
          <p:cNvPr id="2050" name="Picture 2" descr="C:\Users\zhouxf\AppData\Roaming\Tencent\Users\942059467\QQ\WinTemp\RichOle\ZKV@TG2NRKL}0Y@4$H$@J41.png"/>
          <p:cNvPicPr>
            <a:picLocks noChangeAspect="1" noChangeArrowheads="1"/>
          </p:cNvPicPr>
          <p:nvPr/>
        </p:nvPicPr>
        <p:blipFill>
          <a:blip r:embed="rId4"/>
          <a:srcRect/>
          <a:stretch>
            <a:fillRect/>
          </a:stretch>
        </p:blipFill>
        <p:spPr bwMode="auto">
          <a:xfrm>
            <a:off x="4214810" y="3286124"/>
            <a:ext cx="4448175" cy="289560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642918"/>
            <a:ext cx="2571768" cy="642942"/>
          </a:xfrm>
          <a:solidFill>
            <a:schemeClr val="accent2">
              <a:lumMod val="40000"/>
              <a:lumOff val="60000"/>
            </a:schemeClr>
          </a:solidFill>
        </p:spPr>
        <p:txBody>
          <a:bodyPr>
            <a:normAutofit fontScale="90000"/>
          </a:bodyPr>
          <a:lstStyle/>
          <a:p>
            <a:r>
              <a:rPr lang="zh-CN" altLang="en-US" dirty="0" smtClean="0"/>
              <a:t>感悟</a:t>
            </a:r>
            <a:r>
              <a:rPr lang="en-US" altLang="zh-CN" dirty="0" smtClean="0"/>
              <a:t>2</a:t>
            </a:r>
            <a:endParaRPr lang="zh-CN" altLang="en-US" dirty="0"/>
          </a:p>
        </p:txBody>
      </p:sp>
      <p:sp>
        <p:nvSpPr>
          <p:cNvPr id="6" name="矩形 5"/>
          <p:cNvSpPr/>
          <p:nvPr/>
        </p:nvSpPr>
        <p:spPr>
          <a:xfrm>
            <a:off x="1928794" y="2143116"/>
            <a:ext cx="5750292" cy="1754326"/>
          </a:xfrm>
          <a:prstGeom prst="rect">
            <a:avLst/>
          </a:prstGeom>
          <a:noFill/>
        </p:spPr>
        <p:txBody>
          <a:bodyPr wrap="none" lIns="91440" tIns="45720" rIns="91440" bIns="45720">
            <a:spAutoFit/>
          </a:bodyPr>
          <a:lstStyle/>
          <a:p>
            <a:pPr algn="ctr"/>
            <a:r>
              <a:rPr lang="zh-CN" alt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治国安邦的总章程</a:t>
            </a:r>
            <a:endParaRPr lang="en-US" altLang="zh-CN"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endParaRPr lang="zh-CN" alt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7" name="矩形 6"/>
          <p:cNvSpPr/>
          <p:nvPr/>
        </p:nvSpPr>
        <p:spPr>
          <a:xfrm>
            <a:off x="1857356" y="3643314"/>
            <a:ext cx="5750292" cy="923330"/>
          </a:xfrm>
          <a:prstGeom prst="rect">
            <a:avLst/>
          </a:prstGeom>
          <a:noFill/>
        </p:spPr>
        <p:txBody>
          <a:bodyPr wrap="none" lIns="91440" tIns="45720" rIns="91440" bIns="45720">
            <a:spAutoFit/>
          </a:bodyPr>
          <a:lstStyle/>
          <a:p>
            <a:pPr algn="ctr"/>
            <a:r>
              <a:rPr lang="zh-CN" alt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公民权利的保障书</a:t>
            </a:r>
            <a:endParaRPr lang="zh-CN" alt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5" name="TextBox 4"/>
          <p:cNvSpPr txBox="1"/>
          <p:nvPr/>
        </p:nvSpPr>
        <p:spPr>
          <a:xfrm>
            <a:off x="4000496" y="5500702"/>
            <a:ext cx="4288353" cy="707886"/>
          </a:xfrm>
          <a:prstGeom prst="rect">
            <a:avLst/>
          </a:prstGeom>
          <a:solidFill>
            <a:srgbClr val="FFC000"/>
          </a:solidFill>
        </p:spPr>
        <p:txBody>
          <a:bodyPr wrap="none" rtlCol="0">
            <a:spAutoFit/>
          </a:bodyPr>
          <a:lstStyle/>
          <a:p>
            <a:r>
              <a:rPr lang="zh-CN" altLang="en-US" sz="4000" dirty="0" smtClean="0"/>
              <a:t>弘扬宪法举措吗？</a:t>
            </a:r>
            <a:endParaRPr lang="zh-CN" alt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descr="11.png"/>
          <p:cNvPicPr>
            <a:picLocks noGrp="1" noChangeAspect="1"/>
          </p:cNvPicPr>
          <p:nvPr>
            <p:ph idx="1"/>
          </p:nvPr>
        </p:nvPicPr>
        <p:blipFill>
          <a:blip r:embed="rId2"/>
          <a:stretch>
            <a:fillRect/>
          </a:stretch>
        </p:blipFill>
        <p:spPr>
          <a:xfrm>
            <a:off x="214282" y="428604"/>
            <a:ext cx="3793358" cy="2571768"/>
          </a:xfrm>
        </p:spPr>
      </p:pic>
      <p:pic>
        <p:nvPicPr>
          <p:cNvPr id="5" name="Picture 16" descr="http://img1.imgtn.bdimg.com/it/u=1280868210,3883701683&amp;fm=21&amp;gp=0.jpg"/>
          <p:cNvPicPr>
            <a:picLocks noChangeAspect="1" noChangeArrowheads="1"/>
          </p:cNvPicPr>
          <p:nvPr/>
        </p:nvPicPr>
        <p:blipFill>
          <a:blip r:embed="rId3"/>
          <a:srcRect/>
          <a:stretch>
            <a:fillRect/>
          </a:stretch>
        </p:blipFill>
        <p:spPr bwMode="auto">
          <a:xfrm>
            <a:off x="285720" y="4000504"/>
            <a:ext cx="3625479" cy="2500330"/>
          </a:xfrm>
          <a:prstGeom prst="rect">
            <a:avLst/>
          </a:prstGeom>
          <a:noFill/>
          <a:ln w="9525">
            <a:noFill/>
            <a:miter lim="800000"/>
            <a:headEnd/>
            <a:tailEnd/>
          </a:ln>
        </p:spPr>
      </p:pic>
      <p:pic>
        <p:nvPicPr>
          <p:cNvPr id="1027" name="Picture 3" descr="C:\Users\zhouxf\Desktop\00300884536_046da403.jpg"/>
          <p:cNvPicPr>
            <a:picLocks noChangeAspect="1" noChangeArrowheads="1"/>
          </p:cNvPicPr>
          <p:nvPr/>
        </p:nvPicPr>
        <p:blipFill>
          <a:blip r:embed="rId4"/>
          <a:srcRect/>
          <a:stretch>
            <a:fillRect/>
          </a:stretch>
        </p:blipFill>
        <p:spPr bwMode="auto">
          <a:xfrm>
            <a:off x="5208138" y="4000504"/>
            <a:ext cx="3650101" cy="2643176"/>
          </a:xfrm>
          <a:prstGeom prst="rect">
            <a:avLst/>
          </a:prstGeom>
          <a:noFill/>
        </p:spPr>
      </p:pic>
      <p:pic>
        <p:nvPicPr>
          <p:cNvPr id="1028" name="Picture 4" descr="C:\Users\zhouxf\Desktop\IMG_20180521_222521.jpg"/>
          <p:cNvPicPr>
            <a:picLocks noChangeAspect="1" noChangeArrowheads="1"/>
          </p:cNvPicPr>
          <p:nvPr/>
        </p:nvPicPr>
        <p:blipFill>
          <a:blip r:embed="rId5"/>
          <a:srcRect/>
          <a:stretch>
            <a:fillRect/>
          </a:stretch>
        </p:blipFill>
        <p:spPr bwMode="auto">
          <a:xfrm>
            <a:off x="5072066" y="357167"/>
            <a:ext cx="3775618" cy="3010358"/>
          </a:xfrm>
          <a:prstGeom prst="rect">
            <a:avLst/>
          </a:prstGeom>
          <a:noFill/>
        </p:spPr>
      </p:pic>
      <p:sp>
        <p:nvSpPr>
          <p:cNvPr id="8" name="矩形 7"/>
          <p:cNvSpPr/>
          <p:nvPr/>
        </p:nvSpPr>
        <p:spPr>
          <a:xfrm>
            <a:off x="4071934" y="3071810"/>
            <a:ext cx="3400577" cy="1200329"/>
          </a:xfrm>
          <a:prstGeom prst="rect">
            <a:avLst/>
          </a:prstGeom>
          <a:noFill/>
        </p:spPr>
        <p:txBody>
          <a:bodyPr wrap="square">
            <a:spAutoFit/>
          </a:bodyPr>
          <a:lstStyle/>
          <a:p>
            <a:r>
              <a:rPr lang="zh-CN" altLang="en-US" sz="7200" dirty="0" smtClean="0">
                <a:solidFill>
                  <a:srgbClr val="FF0000"/>
                </a:solidFill>
              </a:rPr>
              <a:t>？</a:t>
            </a:r>
            <a:endParaRPr lang="zh-CN" altLang="en-US" sz="7200" dirty="0">
              <a:solidFill>
                <a:srgbClr val="FF0000"/>
              </a:solidFill>
            </a:endParaRPr>
          </a:p>
        </p:txBody>
      </p:sp>
      <p:sp>
        <p:nvSpPr>
          <p:cNvPr id="9" name="TextBox 8"/>
          <p:cNvSpPr txBox="1"/>
          <p:nvPr/>
        </p:nvSpPr>
        <p:spPr>
          <a:xfrm>
            <a:off x="214282" y="2500306"/>
            <a:ext cx="1346844" cy="2308324"/>
          </a:xfrm>
          <a:prstGeom prst="rect">
            <a:avLst/>
          </a:prstGeom>
          <a:solidFill>
            <a:schemeClr val="bg2"/>
          </a:solidFill>
        </p:spPr>
        <p:txBody>
          <a:bodyPr wrap="none" rtlCol="0">
            <a:spAutoFit/>
          </a:bodyPr>
          <a:lstStyle/>
          <a:p>
            <a:r>
              <a:rPr lang="zh-CN" altLang="en-US" b="1" dirty="0" smtClean="0">
                <a:solidFill>
                  <a:srgbClr val="FF0000"/>
                </a:solidFill>
              </a:rPr>
              <a:t>原因</a:t>
            </a:r>
            <a:endParaRPr lang="en-US" altLang="zh-CN" b="1" dirty="0" smtClean="0">
              <a:solidFill>
                <a:srgbClr val="FF0000"/>
              </a:solidFill>
            </a:endParaRPr>
          </a:p>
          <a:p>
            <a:r>
              <a:rPr lang="zh-CN" altLang="en-US" b="1" dirty="0" smtClean="0">
                <a:solidFill>
                  <a:srgbClr val="FF0000"/>
                </a:solidFill>
              </a:rPr>
              <a:t>（重要性）</a:t>
            </a:r>
            <a:endParaRPr lang="en-US" altLang="zh-CN" b="1" dirty="0" smtClean="0">
              <a:solidFill>
                <a:srgbClr val="FF0000"/>
              </a:solidFill>
            </a:endParaRPr>
          </a:p>
          <a:p>
            <a:endParaRPr lang="en-US" altLang="zh-CN" b="1" dirty="0" smtClean="0">
              <a:solidFill>
                <a:srgbClr val="FF0000"/>
              </a:solidFill>
            </a:endParaRPr>
          </a:p>
          <a:p>
            <a:endParaRPr lang="en-US" altLang="zh-CN" b="1" dirty="0" smtClean="0">
              <a:solidFill>
                <a:srgbClr val="FF0000"/>
              </a:solidFill>
            </a:endParaRPr>
          </a:p>
          <a:p>
            <a:endParaRPr lang="en-US" altLang="zh-CN" b="1" dirty="0" smtClean="0">
              <a:solidFill>
                <a:srgbClr val="FF0000"/>
              </a:solidFill>
            </a:endParaRPr>
          </a:p>
          <a:p>
            <a:endParaRPr lang="en-US" altLang="zh-CN" b="1" dirty="0" smtClean="0">
              <a:solidFill>
                <a:srgbClr val="FF0000"/>
              </a:solidFill>
            </a:endParaRPr>
          </a:p>
          <a:p>
            <a:endParaRPr lang="en-US" altLang="zh-CN" b="1" dirty="0" smtClean="0">
              <a:solidFill>
                <a:srgbClr val="FF0000"/>
              </a:solidFill>
            </a:endParaRPr>
          </a:p>
          <a:p>
            <a:r>
              <a:rPr lang="zh-CN" altLang="en-US" b="1" dirty="0" smtClean="0">
                <a:solidFill>
                  <a:srgbClr val="FF0000"/>
                </a:solidFill>
              </a:rPr>
              <a:t>现实意义：</a:t>
            </a:r>
            <a:endParaRPr lang="zh-CN" altLang="en-US" b="1" dirty="0">
              <a:solidFill>
                <a:srgbClr val="FF0000"/>
              </a:solidFill>
            </a:endParaRPr>
          </a:p>
        </p:txBody>
      </p:sp>
      <p:sp>
        <p:nvSpPr>
          <p:cNvPr id="10" name="TextBox 9"/>
          <p:cNvSpPr txBox="1"/>
          <p:nvPr/>
        </p:nvSpPr>
        <p:spPr>
          <a:xfrm>
            <a:off x="1571604" y="2285992"/>
            <a:ext cx="7572396" cy="2862322"/>
          </a:xfrm>
          <a:prstGeom prst="rect">
            <a:avLst/>
          </a:prstGeom>
          <a:solidFill>
            <a:schemeClr val="accent6">
              <a:lumMod val="20000"/>
              <a:lumOff val="80000"/>
            </a:schemeClr>
          </a:solidFill>
        </p:spPr>
        <p:txBody>
          <a:bodyPr wrap="square" rtlCol="0">
            <a:spAutoFit/>
          </a:bodyPr>
          <a:lstStyle/>
          <a:p>
            <a:pPr>
              <a:buNone/>
            </a:pPr>
            <a:r>
              <a:rPr lang="en-US" altLang="zh-CN" b="1" dirty="0" smtClean="0"/>
              <a:t>1.</a:t>
            </a:r>
            <a:r>
              <a:rPr lang="zh-CN" altLang="en-US" b="1" dirty="0" smtClean="0"/>
              <a:t>宪法是我国的根本法，治国安邦总章程，在法律体系中居首要地位</a:t>
            </a:r>
            <a:endParaRPr lang="en-US" altLang="zh-CN" b="1" dirty="0" smtClean="0"/>
          </a:p>
          <a:p>
            <a:pPr>
              <a:buNone/>
            </a:pPr>
            <a:r>
              <a:rPr lang="en-US" altLang="zh-CN" b="1" dirty="0" smtClean="0"/>
              <a:t> 2.</a:t>
            </a:r>
            <a:r>
              <a:rPr lang="zh-CN" altLang="en-US" b="1" dirty="0" smtClean="0"/>
              <a:t>规定了国家生活当中根本问题</a:t>
            </a:r>
            <a:endParaRPr lang="en-US" altLang="zh-CN" b="1" dirty="0" smtClean="0"/>
          </a:p>
          <a:p>
            <a:pPr>
              <a:buNone/>
            </a:pPr>
            <a:r>
              <a:rPr lang="en-US" altLang="zh-CN" b="1" dirty="0" smtClean="0"/>
              <a:t>3.</a:t>
            </a:r>
            <a:r>
              <a:rPr lang="zh-CN" altLang="en-US" b="1" dirty="0" smtClean="0"/>
              <a:t>具有最高的法律效力：是普通法律的立法依据和基础普通法律不得和宪法  相抵触，宪法是一切组织和个人的根本活动准则。</a:t>
            </a:r>
            <a:endParaRPr lang="en-US" altLang="zh-CN" b="1" dirty="0" smtClean="0"/>
          </a:p>
          <a:p>
            <a:pPr>
              <a:buNone/>
            </a:pPr>
            <a:r>
              <a:rPr lang="en-US" altLang="zh-CN" b="1" dirty="0" smtClean="0"/>
              <a:t>4</a:t>
            </a:r>
            <a:r>
              <a:rPr lang="zh-CN" altLang="en-US" b="1" dirty="0" smtClean="0"/>
              <a:t>制定和修改的程序最为严格</a:t>
            </a:r>
            <a:endParaRPr lang="en-US" altLang="zh-CN" b="1" dirty="0" smtClean="0"/>
          </a:p>
          <a:p>
            <a:pPr>
              <a:buNone/>
            </a:pPr>
            <a:r>
              <a:rPr lang="en-US" altLang="zh-CN" b="1" dirty="0" smtClean="0"/>
              <a:t>             </a:t>
            </a:r>
          </a:p>
          <a:p>
            <a:pPr>
              <a:buNone/>
            </a:pPr>
            <a:endParaRPr lang="en-US" altLang="zh-CN" b="1" dirty="0" smtClean="0"/>
          </a:p>
          <a:p>
            <a:pPr>
              <a:buNone/>
            </a:pPr>
            <a:r>
              <a:rPr lang="zh-CN" altLang="en-US" b="1" dirty="0" smtClean="0"/>
              <a:t>增强全社会的法治宪法意识，弘扬宪法精神，加强宪法实施</a:t>
            </a:r>
            <a:endParaRPr lang="en-US" altLang="zh-CN" b="1" dirty="0" smtClean="0"/>
          </a:p>
          <a:p>
            <a:pPr>
              <a:buNone/>
            </a:pPr>
            <a:r>
              <a:rPr lang="zh-CN" altLang="en-US" b="1" dirty="0" smtClean="0"/>
              <a:t>全面推进依法治国建设社会主义法治国家，保证人民当家作主的地位与权利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圆角矩形 40"/>
          <p:cNvSpPr/>
          <p:nvPr/>
        </p:nvSpPr>
        <p:spPr>
          <a:xfrm>
            <a:off x="0" y="4714884"/>
            <a:ext cx="1571636" cy="428628"/>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7" name="圆角矩形 6"/>
          <p:cNvSpPr/>
          <p:nvPr/>
        </p:nvSpPr>
        <p:spPr>
          <a:xfrm>
            <a:off x="0" y="1928802"/>
            <a:ext cx="1142976" cy="642942"/>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smtClean="0">
              <a:solidFill>
                <a:srgbClr val="FF0000"/>
              </a:solidFill>
            </a:endParaRPr>
          </a:p>
          <a:p>
            <a:pPr algn="ctr"/>
            <a:r>
              <a:rPr lang="zh-CN" altLang="en-US" b="1" dirty="0" smtClean="0">
                <a:solidFill>
                  <a:srgbClr val="FF0000"/>
                </a:solidFill>
              </a:rPr>
              <a:t>★ </a:t>
            </a:r>
            <a:r>
              <a:rPr lang="en-US" altLang="zh-CN" b="1" dirty="0" smtClean="0">
                <a:solidFill>
                  <a:srgbClr val="FF0000"/>
                </a:solidFill>
              </a:rPr>
              <a:t>why</a:t>
            </a:r>
            <a:endParaRPr lang="zh-CN" altLang="en-US" dirty="0">
              <a:solidFill>
                <a:schemeClr val="bg1"/>
              </a:solidFill>
            </a:endParaRPr>
          </a:p>
        </p:txBody>
      </p:sp>
      <p:sp>
        <p:nvSpPr>
          <p:cNvPr id="2" name="标题 1"/>
          <p:cNvSpPr>
            <a:spLocks noGrp="1"/>
          </p:cNvSpPr>
          <p:nvPr>
            <p:ph type="title"/>
          </p:nvPr>
        </p:nvSpPr>
        <p:spPr>
          <a:xfrm>
            <a:off x="142844" y="0"/>
            <a:ext cx="1643074" cy="857232"/>
          </a:xfrm>
          <a:solidFill>
            <a:schemeClr val="accent6">
              <a:lumMod val="20000"/>
              <a:lumOff val="80000"/>
            </a:schemeClr>
          </a:solidFill>
        </p:spPr>
        <p:txBody>
          <a:bodyPr>
            <a:normAutofit/>
          </a:bodyPr>
          <a:lstStyle/>
          <a:p>
            <a:r>
              <a:rPr lang="zh-CN" altLang="en-US" sz="2800" b="1" dirty="0" smtClean="0">
                <a:solidFill>
                  <a:srgbClr val="FF0000"/>
                </a:solidFill>
              </a:rPr>
              <a:t>思维导图</a:t>
            </a:r>
            <a:endParaRPr lang="zh-CN" altLang="en-US" sz="2800" b="1" dirty="0">
              <a:solidFill>
                <a:srgbClr val="FF0000"/>
              </a:solidFill>
            </a:endParaRPr>
          </a:p>
        </p:txBody>
      </p:sp>
      <p:sp>
        <p:nvSpPr>
          <p:cNvPr id="6" name="TextBox 5"/>
          <p:cNvSpPr txBox="1"/>
          <p:nvPr/>
        </p:nvSpPr>
        <p:spPr>
          <a:xfrm>
            <a:off x="0" y="1928802"/>
            <a:ext cx="1231427" cy="369332"/>
          </a:xfrm>
          <a:prstGeom prst="rect">
            <a:avLst/>
          </a:prstGeom>
          <a:noFill/>
        </p:spPr>
        <p:txBody>
          <a:bodyPr wrap="none" rtlCol="0">
            <a:spAutoFit/>
          </a:bodyPr>
          <a:lstStyle/>
          <a:p>
            <a:r>
              <a:rPr lang="en-US" altLang="zh-CN" b="1" dirty="0" smtClean="0"/>
              <a:t>1</a:t>
            </a:r>
            <a:r>
              <a:rPr lang="zh-CN" altLang="en-US" b="1" dirty="0" smtClean="0"/>
              <a:t>宪法地位</a:t>
            </a:r>
            <a:endParaRPr lang="en-US" altLang="zh-CN" b="1" dirty="0" smtClean="0"/>
          </a:p>
        </p:txBody>
      </p:sp>
      <p:sp>
        <p:nvSpPr>
          <p:cNvPr id="22" name="圆角矩形 21"/>
          <p:cNvSpPr/>
          <p:nvPr/>
        </p:nvSpPr>
        <p:spPr>
          <a:xfrm>
            <a:off x="1500166" y="1357298"/>
            <a:ext cx="2071702" cy="71438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23" name="圆角矩形 22"/>
          <p:cNvSpPr/>
          <p:nvPr/>
        </p:nvSpPr>
        <p:spPr>
          <a:xfrm>
            <a:off x="1500166" y="4071942"/>
            <a:ext cx="1214446" cy="571504"/>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smtClean="0">
              <a:solidFill>
                <a:schemeClr val="tx1">
                  <a:lumMod val="95000"/>
                  <a:lumOff val="5000"/>
                </a:schemeClr>
              </a:solidFill>
            </a:endParaRPr>
          </a:p>
          <a:p>
            <a:pPr algn="ctr"/>
            <a:r>
              <a:rPr lang="zh-CN" altLang="en-US" b="1" dirty="0" smtClean="0">
                <a:solidFill>
                  <a:schemeClr val="tx1">
                    <a:lumMod val="95000"/>
                    <a:lumOff val="5000"/>
                  </a:schemeClr>
                </a:solidFill>
              </a:rPr>
              <a:t>法律效力</a:t>
            </a:r>
            <a:endParaRPr lang="en-US" altLang="zh-CN" b="1" dirty="0" smtClean="0">
              <a:solidFill>
                <a:schemeClr val="tx1">
                  <a:lumMod val="95000"/>
                  <a:lumOff val="5000"/>
                </a:schemeClr>
              </a:solidFill>
            </a:endParaRPr>
          </a:p>
          <a:p>
            <a:pPr algn="ctr"/>
            <a:r>
              <a:rPr lang="zh-CN" altLang="en-US" b="1" dirty="0" smtClean="0">
                <a:solidFill>
                  <a:srgbClr val="FF0000"/>
                </a:solidFill>
              </a:rPr>
              <a:t>最高</a:t>
            </a:r>
          </a:p>
          <a:p>
            <a:pPr algn="ctr"/>
            <a:endParaRPr lang="zh-CN" altLang="en-US" b="1" dirty="0">
              <a:solidFill>
                <a:schemeClr val="tx1">
                  <a:lumMod val="95000"/>
                  <a:lumOff val="5000"/>
                </a:schemeClr>
              </a:solidFill>
            </a:endParaRPr>
          </a:p>
        </p:txBody>
      </p:sp>
      <p:sp>
        <p:nvSpPr>
          <p:cNvPr id="24" name="圆角矩形 23"/>
          <p:cNvSpPr/>
          <p:nvPr/>
        </p:nvSpPr>
        <p:spPr>
          <a:xfrm>
            <a:off x="1428728" y="2643182"/>
            <a:ext cx="1285884" cy="78581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smtClean="0">
              <a:solidFill>
                <a:schemeClr val="tx1">
                  <a:lumMod val="95000"/>
                  <a:lumOff val="5000"/>
                </a:schemeClr>
              </a:solidFill>
            </a:endParaRPr>
          </a:p>
          <a:p>
            <a:pPr algn="ctr"/>
            <a:r>
              <a:rPr lang="zh-CN" altLang="en-US" b="1" dirty="0" smtClean="0">
                <a:solidFill>
                  <a:schemeClr val="tx1">
                    <a:lumMod val="95000"/>
                    <a:lumOff val="5000"/>
                  </a:schemeClr>
                </a:solidFill>
              </a:rPr>
              <a:t>制定与修改程序</a:t>
            </a:r>
            <a:endParaRPr lang="en-US" altLang="zh-CN" b="1" dirty="0" smtClean="0">
              <a:solidFill>
                <a:schemeClr val="tx1">
                  <a:lumMod val="95000"/>
                  <a:lumOff val="5000"/>
                </a:schemeClr>
              </a:solidFill>
            </a:endParaRPr>
          </a:p>
          <a:p>
            <a:pPr algn="ctr"/>
            <a:r>
              <a:rPr lang="zh-CN" altLang="en-US" b="1" dirty="0" smtClean="0">
                <a:solidFill>
                  <a:srgbClr val="FF0000"/>
                </a:solidFill>
              </a:rPr>
              <a:t>最严格</a:t>
            </a:r>
          </a:p>
          <a:p>
            <a:pPr algn="ctr"/>
            <a:endParaRPr lang="zh-CN" altLang="en-US" b="1" dirty="0">
              <a:solidFill>
                <a:schemeClr val="tx1">
                  <a:lumMod val="95000"/>
                  <a:lumOff val="5000"/>
                </a:schemeClr>
              </a:solidFill>
            </a:endParaRPr>
          </a:p>
        </p:txBody>
      </p:sp>
      <p:sp>
        <p:nvSpPr>
          <p:cNvPr id="1026" name="AutoShape 2"/>
          <p:cNvSpPr>
            <a:spLocks/>
          </p:cNvSpPr>
          <p:nvPr/>
        </p:nvSpPr>
        <p:spPr bwMode="auto">
          <a:xfrm>
            <a:off x="1214414" y="1071546"/>
            <a:ext cx="142876" cy="3571900"/>
          </a:xfrm>
          <a:prstGeom prst="leftBrace">
            <a:avLst>
              <a:gd name="adj1" fmla="val 55671"/>
              <a:gd name="adj2" fmla="val 50000"/>
            </a:avLst>
          </a:prstGeom>
          <a:noFill/>
          <a:ln w="317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 name="TextBox 45"/>
          <p:cNvSpPr txBox="1"/>
          <p:nvPr/>
        </p:nvSpPr>
        <p:spPr>
          <a:xfrm>
            <a:off x="0" y="2786058"/>
            <a:ext cx="1214414" cy="830997"/>
          </a:xfrm>
          <a:prstGeom prst="rect">
            <a:avLst/>
          </a:prstGeom>
          <a:solidFill>
            <a:schemeClr val="bg1"/>
          </a:solidFill>
          <a:ln>
            <a:solidFill>
              <a:schemeClr val="bg1"/>
            </a:solidFill>
          </a:ln>
        </p:spPr>
        <p:txBody>
          <a:bodyPr wrap="square" rtlCol="0">
            <a:spAutoFit/>
          </a:bodyPr>
          <a:lstStyle/>
          <a:p>
            <a:r>
              <a:rPr lang="zh-CN" altLang="en-US" sz="1600" b="1" dirty="0" smtClean="0">
                <a:solidFill>
                  <a:srgbClr val="FF0000"/>
                </a:solidFill>
              </a:rPr>
              <a:t>根本法</a:t>
            </a:r>
            <a:endParaRPr lang="en-US" altLang="zh-CN" sz="1600" b="1" dirty="0" smtClean="0">
              <a:solidFill>
                <a:srgbClr val="FF0000"/>
              </a:solidFill>
            </a:endParaRPr>
          </a:p>
          <a:p>
            <a:r>
              <a:rPr lang="zh-CN" altLang="en-US" sz="1600" b="1" dirty="0" smtClean="0">
                <a:solidFill>
                  <a:srgbClr val="FF0000"/>
                </a:solidFill>
              </a:rPr>
              <a:t>总章程</a:t>
            </a:r>
            <a:endParaRPr lang="en-US" altLang="zh-CN" sz="1600" b="1" dirty="0" smtClean="0">
              <a:solidFill>
                <a:srgbClr val="FF0000"/>
              </a:solidFill>
            </a:endParaRPr>
          </a:p>
          <a:p>
            <a:r>
              <a:rPr lang="zh-CN" altLang="en-US" sz="1600" b="1" dirty="0" smtClean="0">
                <a:solidFill>
                  <a:srgbClr val="FF0000"/>
                </a:solidFill>
              </a:rPr>
              <a:t>首要地位</a:t>
            </a:r>
            <a:endParaRPr lang="en-US" altLang="zh-CN" sz="1600" b="1" dirty="0" smtClean="0">
              <a:solidFill>
                <a:srgbClr val="FF0000"/>
              </a:solidFill>
            </a:endParaRPr>
          </a:p>
        </p:txBody>
      </p:sp>
      <p:sp>
        <p:nvSpPr>
          <p:cNvPr id="48" name="下箭头 47"/>
          <p:cNvSpPr/>
          <p:nvPr/>
        </p:nvSpPr>
        <p:spPr>
          <a:xfrm>
            <a:off x="428596" y="3786190"/>
            <a:ext cx="285752" cy="9286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1571604" y="1428736"/>
            <a:ext cx="1811714" cy="923330"/>
          </a:xfrm>
          <a:prstGeom prst="rect">
            <a:avLst/>
          </a:prstGeom>
          <a:noFill/>
        </p:spPr>
        <p:txBody>
          <a:bodyPr wrap="none" rtlCol="0">
            <a:spAutoFit/>
          </a:bodyPr>
          <a:lstStyle/>
          <a:p>
            <a:r>
              <a:rPr lang="zh-CN" altLang="en-US" b="1" dirty="0" smtClean="0"/>
              <a:t>内容上</a:t>
            </a:r>
            <a:endParaRPr lang="en-US" altLang="zh-CN" b="1" dirty="0" smtClean="0"/>
          </a:p>
          <a:p>
            <a:r>
              <a:rPr lang="zh-CN" altLang="en-US" b="1" dirty="0" smtClean="0">
                <a:solidFill>
                  <a:srgbClr val="FF0000"/>
                </a:solidFill>
              </a:rPr>
              <a:t>最根本、最重要</a:t>
            </a:r>
          </a:p>
          <a:p>
            <a:endParaRPr lang="zh-CN" altLang="en-US" b="1" dirty="0"/>
          </a:p>
        </p:txBody>
      </p:sp>
      <p:sp>
        <p:nvSpPr>
          <p:cNvPr id="38" name="TextBox 37"/>
          <p:cNvSpPr txBox="1"/>
          <p:nvPr/>
        </p:nvSpPr>
        <p:spPr>
          <a:xfrm>
            <a:off x="0" y="4714884"/>
            <a:ext cx="1696298" cy="369332"/>
          </a:xfrm>
          <a:prstGeom prst="rect">
            <a:avLst/>
          </a:prstGeom>
          <a:noFill/>
        </p:spPr>
        <p:txBody>
          <a:bodyPr wrap="none" rtlCol="0">
            <a:spAutoFit/>
          </a:bodyPr>
          <a:lstStyle/>
          <a:p>
            <a:r>
              <a:rPr lang="en-US" altLang="zh-CN" b="1" dirty="0" smtClean="0"/>
              <a:t>2</a:t>
            </a:r>
            <a:r>
              <a:rPr lang="zh-CN" altLang="en-US" b="1" dirty="0" smtClean="0"/>
              <a:t>依法治国核心</a:t>
            </a:r>
            <a:endParaRPr lang="en-US" altLang="zh-CN" b="1" dirty="0" smtClean="0"/>
          </a:p>
        </p:txBody>
      </p:sp>
      <p:sp>
        <p:nvSpPr>
          <p:cNvPr id="30" name="矩形 29"/>
          <p:cNvSpPr/>
          <p:nvPr/>
        </p:nvSpPr>
        <p:spPr>
          <a:xfrm>
            <a:off x="0" y="5143512"/>
            <a:ext cx="1214446" cy="369332"/>
          </a:xfrm>
          <a:prstGeom prst="rect">
            <a:avLst/>
          </a:prstGeom>
        </p:spPr>
        <p:txBody>
          <a:bodyPr wrap="square">
            <a:spAutoFit/>
          </a:bodyPr>
          <a:lstStyle/>
          <a:p>
            <a:r>
              <a:rPr lang="zh-CN" altLang="en-US" b="1" dirty="0" smtClean="0">
                <a:solidFill>
                  <a:srgbClr val="FF0000"/>
                </a:solidFill>
              </a:rPr>
              <a:t>依宪治国</a:t>
            </a:r>
            <a:endParaRPr lang="en-US" altLang="zh-CN" b="1" dirty="0" smtClean="0">
              <a:solidFill>
                <a:srgbClr val="FF0000"/>
              </a:solidFill>
            </a:endParaRPr>
          </a:p>
        </p:txBody>
      </p:sp>
      <p:sp>
        <p:nvSpPr>
          <p:cNvPr id="21" name="矩形 20"/>
          <p:cNvSpPr/>
          <p:nvPr/>
        </p:nvSpPr>
        <p:spPr>
          <a:xfrm>
            <a:off x="4857752" y="4286256"/>
            <a:ext cx="3857620" cy="1815882"/>
          </a:xfrm>
          <a:prstGeom prst="rect">
            <a:avLst/>
          </a:prstGeom>
          <a:solidFill>
            <a:schemeClr val="accent2">
              <a:lumMod val="20000"/>
              <a:lumOff val="80000"/>
            </a:schemeClr>
          </a:solidFill>
          <a:ln>
            <a:solidFill>
              <a:srgbClr val="FF0000"/>
            </a:solidFill>
          </a:ln>
        </p:spPr>
        <p:txBody>
          <a:bodyPr wrap="square">
            <a:spAutoFit/>
          </a:bodyPr>
          <a:lstStyle/>
          <a:p>
            <a:r>
              <a:rPr lang="zh-CN" altLang="en-US" sz="2800" b="1" dirty="0" smtClean="0">
                <a:solidFill>
                  <a:srgbClr val="FF0000"/>
                </a:solidFill>
              </a:rPr>
              <a:t>启示：国家</a:t>
            </a:r>
            <a:r>
              <a:rPr lang="en-US" altLang="zh-CN" sz="2800" b="1" dirty="0" smtClean="0">
                <a:solidFill>
                  <a:srgbClr val="FF0000"/>
                </a:solidFill>
              </a:rPr>
              <a:t>---</a:t>
            </a:r>
            <a:r>
              <a:rPr lang="zh-CN" altLang="en-US" sz="2800" b="1" dirty="0" smtClean="0">
                <a:solidFill>
                  <a:srgbClr val="FF0000"/>
                </a:solidFill>
              </a:rPr>
              <a:t>宣传宪法</a:t>
            </a:r>
            <a:endParaRPr lang="en-US" altLang="zh-CN" sz="2800" b="1" dirty="0" smtClean="0">
              <a:solidFill>
                <a:srgbClr val="FF0000"/>
              </a:solidFill>
            </a:endParaRPr>
          </a:p>
          <a:p>
            <a:r>
              <a:rPr lang="en-US" altLang="zh-CN" sz="2800" b="1" dirty="0" smtClean="0">
                <a:solidFill>
                  <a:srgbClr val="FF0000"/>
                </a:solidFill>
              </a:rPr>
              <a:t>              </a:t>
            </a:r>
            <a:r>
              <a:rPr lang="zh-CN" altLang="en-US" sz="2800" b="1" dirty="0" smtClean="0">
                <a:solidFill>
                  <a:srgbClr val="FF0000"/>
                </a:solidFill>
              </a:rPr>
              <a:t>个人</a:t>
            </a:r>
            <a:r>
              <a:rPr lang="en-US" altLang="zh-CN" sz="2800" b="1" dirty="0" smtClean="0">
                <a:solidFill>
                  <a:srgbClr val="FF0000"/>
                </a:solidFill>
              </a:rPr>
              <a:t>----</a:t>
            </a:r>
            <a:r>
              <a:rPr lang="zh-CN" altLang="en-US" sz="2800" b="1" dirty="0" smtClean="0">
                <a:solidFill>
                  <a:srgbClr val="FF0000"/>
                </a:solidFill>
              </a:rPr>
              <a:t>学习、                </a:t>
            </a:r>
            <a:endParaRPr lang="en-US" altLang="zh-CN" sz="2800" b="1" dirty="0" smtClean="0">
              <a:solidFill>
                <a:srgbClr val="FF0000"/>
              </a:solidFill>
            </a:endParaRPr>
          </a:p>
          <a:p>
            <a:r>
              <a:rPr lang="en-US" altLang="zh-CN" sz="2800" b="1" dirty="0" smtClean="0">
                <a:solidFill>
                  <a:srgbClr val="FF0000"/>
                </a:solidFill>
              </a:rPr>
              <a:t>                            </a:t>
            </a:r>
            <a:r>
              <a:rPr lang="zh-CN" altLang="en-US" sz="2800" b="1" dirty="0" smtClean="0">
                <a:solidFill>
                  <a:srgbClr val="FF0000"/>
                </a:solidFill>
              </a:rPr>
              <a:t>认同、</a:t>
            </a:r>
            <a:endParaRPr lang="en-US" altLang="zh-CN" sz="2800" b="1" dirty="0" smtClean="0">
              <a:solidFill>
                <a:srgbClr val="FF0000"/>
              </a:solidFill>
            </a:endParaRPr>
          </a:p>
          <a:p>
            <a:r>
              <a:rPr lang="zh-CN" altLang="en-US" sz="2800" b="1" dirty="0" smtClean="0">
                <a:solidFill>
                  <a:srgbClr val="FF0000"/>
                </a:solidFill>
              </a:rPr>
              <a:t>                             践行</a:t>
            </a:r>
            <a:endParaRPr lang="en-US" altLang="zh-CN" sz="2800" b="1" dirty="0" smtClean="0">
              <a:solidFill>
                <a:srgbClr val="FF0000"/>
              </a:solidFill>
            </a:endParaRPr>
          </a:p>
        </p:txBody>
      </p:sp>
      <p:pic>
        <p:nvPicPr>
          <p:cNvPr id="19" name="Picture 16" descr="http://img1.imgtn.bdimg.com/it/u=1280868210,3883701683&amp;fm=21&amp;gp=0.jpg"/>
          <p:cNvPicPr>
            <a:picLocks noChangeAspect="1" noChangeArrowheads="1"/>
          </p:cNvPicPr>
          <p:nvPr/>
        </p:nvPicPr>
        <p:blipFill>
          <a:blip r:embed="rId2"/>
          <a:srcRect/>
          <a:stretch>
            <a:fillRect/>
          </a:stretch>
        </p:blipFill>
        <p:spPr bwMode="auto">
          <a:xfrm>
            <a:off x="5000628" y="571480"/>
            <a:ext cx="3618160" cy="2857520"/>
          </a:xfrm>
          <a:prstGeom prst="rect">
            <a:avLst/>
          </a:prstGeom>
          <a:noFill/>
          <a:ln w="9525">
            <a:noFill/>
            <a:miter lim="800000"/>
            <a:headEnd/>
            <a:tailEnd/>
          </a:ln>
        </p:spPr>
      </p:pic>
      <p:sp>
        <p:nvSpPr>
          <p:cNvPr id="26" name="右箭头 25"/>
          <p:cNvSpPr/>
          <p:nvPr/>
        </p:nvSpPr>
        <p:spPr>
          <a:xfrm>
            <a:off x="3428992" y="4286256"/>
            <a:ext cx="1285884" cy="6429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28596" y="500043"/>
            <a:ext cx="8229600" cy="928694"/>
          </a:xfrm>
          <a:solidFill>
            <a:schemeClr val="accent2">
              <a:lumMod val="40000"/>
              <a:lumOff val="60000"/>
            </a:schemeClr>
          </a:solidFill>
        </p:spPr>
        <p:txBody>
          <a:bodyPr>
            <a:normAutofit/>
          </a:bodyPr>
          <a:lstStyle/>
          <a:p>
            <a:pPr>
              <a:buNone/>
            </a:pPr>
            <a:r>
              <a:rPr lang="en-US" altLang="zh-CN" sz="2400" dirty="0" smtClean="0"/>
              <a:t>1</a:t>
            </a:r>
            <a:r>
              <a:rPr lang="zh-CN" altLang="en-US" sz="2400" dirty="0" smtClean="0"/>
              <a:t>、在全社会弘扬宪法精神，维护宪法权威的今天，你能为树立宪法权威做些什么？</a:t>
            </a:r>
            <a:endParaRPr lang="zh-CN" altLang="en-US" sz="2400" dirty="0"/>
          </a:p>
        </p:txBody>
      </p:sp>
      <p:sp>
        <p:nvSpPr>
          <p:cNvPr id="4" name="TextBox 3"/>
          <p:cNvSpPr txBox="1"/>
          <p:nvPr/>
        </p:nvSpPr>
        <p:spPr>
          <a:xfrm>
            <a:off x="785786" y="1857364"/>
            <a:ext cx="6955750" cy="2215991"/>
          </a:xfrm>
          <a:prstGeom prst="rect">
            <a:avLst/>
          </a:prstGeom>
          <a:noFill/>
        </p:spPr>
        <p:txBody>
          <a:bodyPr wrap="none" rtlCol="0">
            <a:spAutoFit/>
          </a:bodyPr>
          <a:lstStyle/>
          <a:p>
            <a:r>
              <a:rPr lang="zh-CN" altLang="en-US" sz="2400" b="1" dirty="0" smtClean="0">
                <a:solidFill>
                  <a:srgbClr val="FF0000"/>
                </a:solidFill>
              </a:rPr>
              <a:t>学习宪法</a:t>
            </a:r>
            <a:r>
              <a:rPr lang="zh-CN" altLang="en-US" sz="2400" b="1" dirty="0" smtClean="0"/>
              <a:t>：领会宪法原则与精神、宣传宪法</a:t>
            </a:r>
            <a:endParaRPr lang="en-US" altLang="zh-CN" sz="2400" b="1" dirty="0" smtClean="0"/>
          </a:p>
          <a:p>
            <a:r>
              <a:rPr lang="zh-CN" altLang="en-US" sz="2400" b="1" dirty="0" smtClean="0">
                <a:solidFill>
                  <a:srgbClr val="FF0000"/>
                </a:solidFill>
              </a:rPr>
              <a:t>认同宪法</a:t>
            </a:r>
            <a:r>
              <a:rPr lang="zh-CN" altLang="en-US" sz="2400" b="1" dirty="0" smtClean="0"/>
              <a:t>：内化于心，自觉遵守宪法原则</a:t>
            </a:r>
            <a:endParaRPr lang="en-US" altLang="zh-CN" sz="2400" b="1" dirty="0" smtClean="0"/>
          </a:p>
          <a:p>
            <a:r>
              <a:rPr lang="zh-CN" altLang="en-US" sz="2400" b="1" dirty="0" smtClean="0">
                <a:solidFill>
                  <a:srgbClr val="FF0000"/>
                </a:solidFill>
              </a:rPr>
              <a:t>践行宪法</a:t>
            </a:r>
            <a:r>
              <a:rPr lang="zh-CN" altLang="en-US" sz="2400" b="1" dirty="0" smtClean="0"/>
              <a:t>：外化于行，将宪法原则化为自觉行动，</a:t>
            </a:r>
            <a:endParaRPr lang="en-US" altLang="zh-CN" sz="2400" b="1" dirty="0" smtClean="0"/>
          </a:p>
          <a:p>
            <a:r>
              <a:rPr lang="en-US" altLang="zh-CN" sz="2400" b="1" dirty="0" smtClean="0"/>
              <a:t>                      </a:t>
            </a:r>
            <a:r>
              <a:rPr lang="zh-CN" altLang="en-US" sz="2400" b="1" dirty="0" smtClean="0"/>
              <a:t>用宪法精神解决实际问题</a:t>
            </a:r>
            <a:endParaRPr lang="en-US" altLang="zh-CN" sz="2400" b="1" dirty="0" smtClean="0"/>
          </a:p>
          <a:p>
            <a:r>
              <a:rPr lang="en-US" altLang="zh-CN" sz="2400" b="1" dirty="0" smtClean="0"/>
              <a:t>                      </a:t>
            </a:r>
            <a:r>
              <a:rPr lang="zh-CN" altLang="en-US" sz="2400" b="1" dirty="0" smtClean="0"/>
              <a:t>自觉抵制违法宪法精神的行为</a:t>
            </a:r>
            <a:endParaRPr lang="en-US" altLang="zh-CN" sz="2400" b="1" dirty="0" smtClean="0"/>
          </a:p>
          <a:p>
            <a:endParaRPr lang="zh-CN" altLang="en-US" dirty="0"/>
          </a:p>
        </p:txBody>
      </p:sp>
      <p:sp>
        <p:nvSpPr>
          <p:cNvPr id="7" name="内容占位符 2"/>
          <p:cNvSpPr txBox="1">
            <a:spLocks/>
          </p:cNvSpPr>
          <p:nvPr/>
        </p:nvSpPr>
        <p:spPr>
          <a:xfrm>
            <a:off x="428596" y="4000504"/>
            <a:ext cx="8229600" cy="928694"/>
          </a:xfrm>
          <a:prstGeom prst="rect">
            <a:avLst/>
          </a:prstGeom>
          <a:solidFill>
            <a:schemeClr val="accent2">
              <a:lumMod val="40000"/>
              <a:lumOff val="60000"/>
            </a:schemeClr>
          </a:solidFill>
        </p:spPr>
        <p:txBody>
          <a:bodyPr vert="horz" lIns="91440" tIns="45720" rIns="91440" bIns="45720" rtlCol="0">
            <a:normAutofit/>
          </a:bodyPr>
          <a:lstStyle/>
          <a:p>
            <a:pPr marL="342900" lvl="0" indent="-342900">
              <a:spcBef>
                <a:spcPct val="20000"/>
              </a:spcBef>
            </a:pPr>
            <a:r>
              <a:rPr lang="en-US" altLang="zh-CN" sz="2400" dirty="0" smtClean="0"/>
              <a:t>2</a:t>
            </a: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a:t>
            </a:r>
            <a:r>
              <a:rPr lang="zh-CN" altLang="en-US" sz="2400" dirty="0" smtClean="0"/>
              <a:t>学校团委征集明年的宪法宣传活动的方案，请你拟定一份（包括活动主题、活动形式、活动目的等）</a:t>
            </a:r>
            <a:endParaRPr kumimoji="0" lang="zh-CN" alt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a:buNone/>
            </a:pPr>
            <a:r>
              <a:rPr lang="zh-CN" altLang="en-US" dirty="0" smtClean="0"/>
              <a:t>          </a:t>
            </a:r>
            <a:r>
              <a:rPr lang="zh-CN" altLang="en-US" b="1" dirty="0" smtClean="0"/>
              <a:t>写下你的复习感悟与困惑？</a:t>
            </a:r>
            <a:endParaRPr lang="zh-CN" altLang="en-US"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71670" y="1857364"/>
            <a:ext cx="5054589" cy="923330"/>
          </a:xfrm>
          <a:prstGeom prst="rect">
            <a:avLst/>
          </a:prstGeom>
          <a:noFill/>
        </p:spPr>
        <p:txBody>
          <a:bodyPr wrap="none" lIns="91440" tIns="45720" rIns="91440" bIns="45720">
            <a:spAutoFit/>
          </a:bodyPr>
          <a:lstStyle/>
          <a:p>
            <a:pPr algn="ctr"/>
            <a:r>
              <a:rPr lang="zh-CN" alt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恳请批评指正！</a:t>
            </a:r>
            <a:endParaRPr lang="en-US" altLang="zh-CN"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body" idx="1"/>
          </p:nvPr>
        </p:nvSpPr>
        <p:spPr>
          <a:xfrm>
            <a:off x="152400" y="762000"/>
            <a:ext cx="8839200" cy="6400800"/>
          </a:xfrm>
        </p:spPr>
        <p:txBody>
          <a:bodyPr/>
          <a:lstStyle/>
          <a:p>
            <a:pPr>
              <a:buFontTx/>
              <a:buNone/>
            </a:pPr>
            <a:r>
              <a:rPr lang="en-US" altLang="zh-CN" b="1" dirty="0"/>
              <a:t>          </a:t>
            </a:r>
            <a:r>
              <a:rPr lang="zh-CN" altLang="en-US" b="1" dirty="0">
                <a:solidFill>
                  <a:srgbClr val="FF0000"/>
                </a:solidFill>
              </a:rPr>
              <a:t>建立宪法宣誓制度</a:t>
            </a:r>
            <a:r>
              <a:rPr lang="zh-CN" altLang="en-US" b="1" dirty="0"/>
              <a:t>，作为公职人员要特别承诺忠实履行宪法赋予的职责，</a:t>
            </a:r>
            <a:r>
              <a:rPr lang="zh-CN" altLang="en-US" b="1" dirty="0">
                <a:solidFill>
                  <a:srgbClr val="FF0000"/>
                </a:solidFill>
              </a:rPr>
              <a:t>这说明了</a:t>
            </a:r>
            <a:r>
              <a:rPr lang="zh-CN" altLang="en-US" b="1" dirty="0"/>
              <a:t>：</a:t>
            </a:r>
          </a:p>
          <a:p>
            <a:pPr>
              <a:buFontTx/>
              <a:buNone/>
            </a:pPr>
            <a:r>
              <a:rPr lang="zh-CN" altLang="en-US" b="1" dirty="0">
                <a:latin typeface="宋体" charset="-122"/>
              </a:rPr>
              <a:t>  ①</a:t>
            </a:r>
            <a:r>
              <a:rPr lang="zh-CN" altLang="en-US" b="1" dirty="0"/>
              <a:t>宪法是一切组织和个人的根本活动准则</a:t>
            </a:r>
          </a:p>
          <a:p>
            <a:pPr>
              <a:buFontTx/>
              <a:buNone/>
            </a:pPr>
            <a:r>
              <a:rPr lang="zh-CN" altLang="en-US" b="1" dirty="0">
                <a:latin typeface="宋体" charset="-122"/>
              </a:rPr>
              <a:t>  ②</a:t>
            </a:r>
            <a:r>
              <a:rPr lang="zh-CN" altLang="en-US" b="1" dirty="0"/>
              <a:t>宪法是国家的根本大法</a:t>
            </a:r>
          </a:p>
          <a:p>
            <a:pPr>
              <a:buFontTx/>
              <a:buNone/>
            </a:pPr>
            <a:r>
              <a:rPr lang="zh-CN" altLang="en-US" b="1" dirty="0">
                <a:latin typeface="宋体" charset="-122"/>
              </a:rPr>
              <a:t>  ③</a:t>
            </a:r>
            <a:r>
              <a:rPr lang="zh-CN" altLang="en-US" b="1" dirty="0"/>
              <a:t>依法治国的核心是依</a:t>
            </a:r>
            <a:r>
              <a:rPr lang="zh-CN" altLang="en-US" b="1" dirty="0" smtClean="0"/>
              <a:t>宪治国</a:t>
            </a:r>
            <a:endParaRPr lang="zh-CN" altLang="en-US" b="1" dirty="0"/>
          </a:p>
          <a:p>
            <a:pPr>
              <a:buFontTx/>
              <a:buNone/>
            </a:pPr>
            <a:r>
              <a:rPr lang="zh-CN" altLang="en-US" b="1" dirty="0">
                <a:latin typeface="宋体" charset="-122"/>
              </a:rPr>
              <a:t>  ④</a:t>
            </a:r>
            <a:r>
              <a:rPr lang="zh-CN" altLang="en-US" b="1" dirty="0"/>
              <a:t>宪法具有最高的法律效力，是其他法律的立  </a:t>
            </a:r>
          </a:p>
          <a:p>
            <a:pPr>
              <a:buFontTx/>
              <a:buNone/>
            </a:pPr>
            <a:r>
              <a:rPr lang="zh-CN" altLang="en-US" b="1" dirty="0"/>
              <a:t>       法基础</a:t>
            </a:r>
          </a:p>
          <a:p>
            <a:pPr>
              <a:buFontTx/>
              <a:buNone/>
            </a:pPr>
            <a:r>
              <a:rPr lang="zh-CN" altLang="en-US" b="1" dirty="0"/>
              <a:t>   </a:t>
            </a:r>
            <a:r>
              <a:rPr lang="en-US" altLang="zh-CN" b="1" dirty="0"/>
              <a:t>A</a:t>
            </a:r>
            <a:r>
              <a:rPr lang="zh-CN" altLang="en-US" b="1" dirty="0"/>
              <a:t>、</a:t>
            </a:r>
            <a:r>
              <a:rPr lang="zh-CN" altLang="en-US" b="1" dirty="0">
                <a:latin typeface="宋体" charset="-122"/>
              </a:rPr>
              <a:t>①②③      </a:t>
            </a:r>
            <a:r>
              <a:rPr lang="en-US" altLang="zh-CN" b="1" dirty="0"/>
              <a:t>B</a:t>
            </a:r>
            <a:r>
              <a:rPr lang="zh-CN" altLang="en-US" b="1" dirty="0"/>
              <a:t>、 </a:t>
            </a:r>
            <a:r>
              <a:rPr lang="zh-CN" altLang="en-US" b="1" dirty="0">
                <a:latin typeface="宋体" charset="-122"/>
              </a:rPr>
              <a:t>①③④</a:t>
            </a:r>
            <a:endParaRPr lang="zh-CN" altLang="en-US" b="1" dirty="0"/>
          </a:p>
          <a:p>
            <a:pPr>
              <a:buFontTx/>
              <a:buNone/>
            </a:pPr>
            <a:r>
              <a:rPr lang="zh-CN" altLang="en-US" b="1" dirty="0"/>
              <a:t>   </a:t>
            </a:r>
            <a:r>
              <a:rPr lang="en-US" altLang="zh-CN" b="1" dirty="0"/>
              <a:t>C</a:t>
            </a:r>
            <a:r>
              <a:rPr lang="zh-CN" altLang="en-US" b="1" dirty="0"/>
              <a:t>、</a:t>
            </a:r>
            <a:r>
              <a:rPr lang="zh-CN" altLang="en-US" b="1" dirty="0">
                <a:latin typeface="宋体" charset="-122"/>
              </a:rPr>
              <a:t>②③④</a:t>
            </a:r>
            <a:r>
              <a:rPr lang="zh-CN" altLang="en-US" b="1" dirty="0"/>
              <a:t>           </a:t>
            </a:r>
            <a:r>
              <a:rPr lang="en-US" altLang="zh-CN" b="1" dirty="0"/>
              <a:t>D</a:t>
            </a:r>
            <a:r>
              <a:rPr lang="zh-CN" altLang="en-US" b="1" dirty="0"/>
              <a:t>、 </a:t>
            </a:r>
            <a:r>
              <a:rPr lang="zh-CN" altLang="en-US" b="1" dirty="0">
                <a:latin typeface="宋体" charset="-122"/>
              </a:rPr>
              <a:t>①②④</a:t>
            </a:r>
            <a:endParaRPr lang="zh-CN" altLang="en-US" b="1" dirty="0"/>
          </a:p>
          <a:p>
            <a:endParaRPr lang="en-US" altLang="zh-CN" b="1" dirty="0"/>
          </a:p>
        </p:txBody>
      </p:sp>
      <p:sp>
        <p:nvSpPr>
          <p:cNvPr id="69635" name="WordArt 3"/>
          <p:cNvSpPr>
            <a:spLocks noChangeArrowheads="1" noChangeShapeType="1" noTextEdit="1"/>
          </p:cNvSpPr>
          <p:nvPr/>
        </p:nvSpPr>
        <p:spPr bwMode="auto">
          <a:xfrm>
            <a:off x="8229600" y="1447800"/>
            <a:ext cx="352425" cy="685800"/>
          </a:xfrm>
          <a:prstGeom prst="rect">
            <a:avLst/>
          </a:prstGeom>
        </p:spPr>
        <p:txBody>
          <a:bodyPr wrap="none" fromWordArt="1">
            <a:prstTxWarp prst="textPlain">
              <a:avLst>
                <a:gd name="adj" fmla="val 50000"/>
              </a:avLst>
            </a:prstTxWarp>
          </a:bodyPr>
          <a:lstStyle/>
          <a:p>
            <a:pPr algn="ctr"/>
            <a:r>
              <a:rPr lang="en-US" altLang="zh-CN" sz="5400" b="1" kern="10" dirty="0">
                <a:ln w="19050">
                  <a:solidFill>
                    <a:srgbClr val="99CCFF"/>
                  </a:solidFill>
                  <a:round/>
                  <a:headEnd/>
                  <a:tailEnd/>
                </a:ln>
                <a:solidFill>
                  <a:srgbClr val="0066CC"/>
                </a:solidFill>
                <a:effectLst>
                  <a:outerShdw dist="35921" dir="2700000" algn="ctr" rotWithShape="0">
                    <a:srgbClr val="990000"/>
                  </a:outerShdw>
                </a:effectLst>
                <a:latin typeface="宋体"/>
                <a:ea typeface="宋体"/>
              </a:rPr>
              <a:t>A</a:t>
            </a:r>
            <a:endParaRPr lang="zh-CN" altLang="en-US" sz="5400" b="1" kern="10" dirty="0">
              <a:ln w="19050">
                <a:solidFill>
                  <a:srgbClr val="99CCFF"/>
                </a:solidFill>
                <a:round/>
                <a:headEnd/>
                <a:tailEnd/>
              </a:ln>
              <a:solidFill>
                <a:srgbClr val="0066CC"/>
              </a:solidFill>
              <a:effectLst>
                <a:outerShdw dist="35921" dir="2700000" algn="ctr" rotWithShape="0">
                  <a:srgbClr val="990000"/>
                </a:outerShdw>
              </a:effectLst>
              <a:latin typeface="宋体"/>
              <a:ea typeface="宋体"/>
            </a:endParaRPr>
          </a:p>
        </p:txBody>
      </p:sp>
      <p:sp>
        <p:nvSpPr>
          <p:cNvPr id="69636" name="WordArt 4"/>
          <p:cNvSpPr>
            <a:spLocks noChangeArrowheads="1" noChangeShapeType="1" noTextEdit="1"/>
          </p:cNvSpPr>
          <p:nvPr/>
        </p:nvSpPr>
        <p:spPr bwMode="auto">
          <a:xfrm>
            <a:off x="152400" y="76200"/>
            <a:ext cx="1371600" cy="609600"/>
          </a:xfrm>
          <a:prstGeom prst="rect">
            <a:avLst/>
          </a:prstGeom>
        </p:spPr>
        <p:txBody>
          <a:bodyPr wrap="none" fromWordArt="1">
            <a:prstTxWarp prst="textPlain">
              <a:avLst>
                <a:gd name="adj" fmla="val 50000"/>
              </a:avLst>
            </a:prstTxWarp>
          </a:bodyPr>
          <a:lstStyle/>
          <a:p>
            <a:pPr algn="ctr"/>
            <a:endParaRPr lang="zh-CN" altLang="en-US" sz="3600" b="1" kern="10" dirty="0">
              <a:ln w="9525">
                <a:noFill/>
                <a:round/>
                <a:headEnd/>
                <a:tailEnd/>
              </a:ln>
              <a:solidFill>
                <a:srgbClr val="336699"/>
              </a:solidFill>
              <a:effectLst>
                <a:outerShdw dist="45791" dir="2021404" algn="ctr" rotWithShape="0">
                  <a:srgbClr val="B2B2B2">
                    <a:alpha val="80000"/>
                  </a:srgbClr>
                </a:outerShdw>
              </a:effectLst>
              <a:latin typeface="宋体"/>
              <a:ea typeface="宋体"/>
            </a:endParaRPr>
          </a:p>
        </p:txBody>
      </p:sp>
      <p:pic>
        <p:nvPicPr>
          <p:cNvPr id="5" name="对象 1"/>
          <p:cNvPicPr>
            <a:picLocks noChangeArrowheads="1"/>
          </p:cNvPicPr>
          <p:nvPr/>
        </p:nvPicPr>
        <p:blipFill>
          <a:blip r:embed="rId2"/>
          <a:srcRect t="-1318" r="-446" b="-2638"/>
          <a:stretch>
            <a:fillRect/>
          </a:stretch>
        </p:blipFill>
        <p:spPr bwMode="auto">
          <a:xfrm>
            <a:off x="1357290" y="4143380"/>
            <a:ext cx="928694" cy="64294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9635"/>
                                        </p:tgtEl>
                                        <p:attrNameLst>
                                          <p:attrName>style.visibility</p:attrName>
                                        </p:attrNameLst>
                                      </p:cBhvr>
                                      <p:to>
                                        <p:strVal val="visible"/>
                                      </p:to>
                                    </p:set>
                                    <p:anim calcmode="lin" valueType="num">
                                      <p:cBhvr additive="base">
                                        <p:cTn id="13" dur="500" fill="hold"/>
                                        <p:tgtEl>
                                          <p:spTgt spid="69635"/>
                                        </p:tgtEl>
                                        <p:attrNameLst>
                                          <p:attrName>ppt_x</p:attrName>
                                        </p:attrNameLst>
                                      </p:cBhvr>
                                      <p:tavLst>
                                        <p:tav tm="0">
                                          <p:val>
                                            <p:strVal val="#ppt_x"/>
                                          </p:val>
                                        </p:tav>
                                        <p:tav tm="100000">
                                          <p:val>
                                            <p:strVal val="#ppt_x"/>
                                          </p:val>
                                        </p:tav>
                                      </p:tavLst>
                                    </p:anim>
                                    <p:anim calcmode="lin" valueType="num">
                                      <p:cBhvr additive="base">
                                        <p:cTn id="14" dur="500" fill="hold"/>
                                        <p:tgtEl>
                                          <p:spTgt spid="696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85720" y="928670"/>
            <a:ext cx="8572560" cy="954107"/>
          </a:xfrm>
          <a:prstGeom prst="rect">
            <a:avLst/>
          </a:prstGeom>
          <a:solidFill>
            <a:srgbClr val="FFFF00"/>
          </a:solidFill>
        </p:spPr>
        <p:txBody>
          <a:bodyPr wrap="square">
            <a:spAutoFit/>
          </a:bodyPr>
          <a:lstStyle/>
          <a:p>
            <a:r>
              <a:rPr lang="en-US" altLang="zh-CN" sz="2800" dirty="0" smtClean="0"/>
              <a:t>1982</a:t>
            </a:r>
            <a:r>
              <a:rPr lang="zh-CN" altLang="en-US" sz="2800" dirty="0" smtClean="0"/>
              <a:t>年宪法公布施行后，根据我国改革开放和社会主义现代化建设的实践和发展，分别进行了</a:t>
            </a:r>
            <a:r>
              <a:rPr lang="en-US" altLang="zh-CN" sz="2800" dirty="0" smtClean="0">
                <a:solidFill>
                  <a:srgbClr val="FF0000"/>
                </a:solidFill>
              </a:rPr>
              <a:t>5</a:t>
            </a:r>
            <a:r>
              <a:rPr lang="zh-CN" altLang="en-US" sz="2800" dirty="0" smtClean="0">
                <a:solidFill>
                  <a:srgbClr val="FF0000"/>
                </a:solidFill>
              </a:rPr>
              <a:t>次</a:t>
            </a:r>
            <a:r>
              <a:rPr lang="zh-CN" altLang="en-US" sz="2800" dirty="0" smtClean="0"/>
              <a:t>修改。</a:t>
            </a:r>
            <a:endParaRPr lang="zh-CN" altLang="en-US" sz="2800" dirty="0"/>
          </a:p>
        </p:txBody>
      </p:sp>
      <p:sp>
        <p:nvSpPr>
          <p:cNvPr id="6" name="矩形 5"/>
          <p:cNvSpPr/>
          <p:nvPr/>
        </p:nvSpPr>
        <p:spPr>
          <a:xfrm>
            <a:off x="214282" y="0"/>
            <a:ext cx="6572633" cy="584775"/>
          </a:xfrm>
          <a:prstGeom prst="rect">
            <a:avLst/>
          </a:prstGeom>
          <a:noFill/>
        </p:spPr>
        <p:txBody>
          <a:bodyPr wrap="none" lIns="91440" tIns="45720" rIns="91440" bIns="45720">
            <a:spAutoFit/>
          </a:bodyPr>
          <a:lstStyle/>
          <a:p>
            <a:pPr algn="ctr"/>
            <a:r>
              <a:rPr lang="zh-CN" altLang="en-US" sz="3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一、宪法的前世今生（</a:t>
            </a:r>
            <a:r>
              <a:rPr lang="zh-CN" altLang="en-US"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中考热点</a:t>
            </a:r>
            <a:r>
              <a:rPr lang="en-US" altLang="zh-CN"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1</a:t>
            </a:r>
            <a:r>
              <a:rPr lang="zh-CN" altLang="en-US" sz="3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endParaRPr lang="zh-CN" altLang="en-US" sz="3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7" name="矩形 6"/>
          <p:cNvSpPr/>
          <p:nvPr/>
        </p:nvSpPr>
        <p:spPr>
          <a:xfrm>
            <a:off x="500034" y="1964353"/>
            <a:ext cx="8286808" cy="4893647"/>
          </a:xfrm>
          <a:prstGeom prst="rect">
            <a:avLst/>
          </a:prstGeom>
          <a:ln>
            <a:noFill/>
          </a:ln>
        </p:spPr>
        <p:txBody>
          <a:bodyPr wrap="square">
            <a:spAutoFit/>
          </a:bodyPr>
          <a:lstStyle/>
          <a:p>
            <a:r>
              <a:rPr lang="en-US" altLang="zh-CN" sz="2400" b="1" dirty="0" smtClean="0">
                <a:solidFill>
                  <a:srgbClr val="FF0000"/>
                </a:solidFill>
              </a:rPr>
              <a:t>1988</a:t>
            </a:r>
            <a:r>
              <a:rPr lang="zh-CN" altLang="en-US" sz="2400" b="1" dirty="0" smtClean="0">
                <a:solidFill>
                  <a:srgbClr val="FF0000"/>
                </a:solidFill>
              </a:rPr>
              <a:t>年</a:t>
            </a:r>
            <a:r>
              <a:rPr lang="en-US" altLang="zh-CN" sz="2400" b="1" dirty="0" smtClean="0">
                <a:solidFill>
                  <a:srgbClr val="FF0000"/>
                </a:solidFill>
              </a:rPr>
              <a:t>4</a:t>
            </a:r>
            <a:r>
              <a:rPr lang="zh-CN" altLang="en-US" sz="2400" b="1" dirty="0" smtClean="0">
                <a:solidFill>
                  <a:srgbClr val="FF0000"/>
                </a:solidFill>
              </a:rPr>
              <a:t>月</a:t>
            </a:r>
            <a:r>
              <a:rPr lang="en-US" altLang="zh-CN" sz="2400" b="1" dirty="0" smtClean="0">
                <a:solidFill>
                  <a:srgbClr val="FF0000"/>
                </a:solidFill>
              </a:rPr>
              <a:t>12</a:t>
            </a:r>
            <a:r>
              <a:rPr lang="zh-CN" altLang="en-US" sz="2400" b="1" dirty="0" smtClean="0">
                <a:solidFill>
                  <a:srgbClr val="FF0000"/>
                </a:solidFill>
              </a:rPr>
              <a:t>日</a:t>
            </a:r>
            <a:r>
              <a:rPr lang="zh-CN" altLang="en-US" sz="2400" b="1" dirty="0" smtClean="0"/>
              <a:t>第七届全国人民代表大会第一次会议通过的</a:t>
            </a:r>
            <a:r>
              <a:rPr lang="en-US" altLang="zh-CN" sz="2400" b="1" dirty="0" smtClean="0"/>
              <a:t>《</a:t>
            </a:r>
            <a:r>
              <a:rPr lang="zh-CN" altLang="en-US" sz="2400" b="1" dirty="0" smtClean="0"/>
              <a:t>中华人民共和国宪法修正案</a:t>
            </a:r>
            <a:r>
              <a:rPr lang="en-US" altLang="zh-CN" sz="2400" b="1" dirty="0" smtClean="0"/>
              <a:t>》</a:t>
            </a:r>
          </a:p>
          <a:p>
            <a:r>
              <a:rPr lang="en-US" altLang="zh-CN" sz="2400" b="1" dirty="0" smtClean="0">
                <a:solidFill>
                  <a:srgbClr val="FF0000"/>
                </a:solidFill>
              </a:rPr>
              <a:t>1993</a:t>
            </a:r>
            <a:r>
              <a:rPr lang="zh-CN" altLang="en-US" sz="2400" b="1" dirty="0" smtClean="0">
                <a:solidFill>
                  <a:srgbClr val="FF0000"/>
                </a:solidFill>
              </a:rPr>
              <a:t>年</a:t>
            </a:r>
            <a:r>
              <a:rPr lang="en-US" altLang="zh-CN" sz="2400" b="1" dirty="0" smtClean="0">
                <a:solidFill>
                  <a:srgbClr val="FF0000"/>
                </a:solidFill>
              </a:rPr>
              <a:t>3</a:t>
            </a:r>
            <a:r>
              <a:rPr lang="zh-CN" altLang="en-US" sz="2400" b="1" dirty="0" smtClean="0">
                <a:solidFill>
                  <a:srgbClr val="FF0000"/>
                </a:solidFill>
              </a:rPr>
              <a:t>月</a:t>
            </a:r>
            <a:r>
              <a:rPr lang="en-US" altLang="zh-CN" sz="2400" b="1" dirty="0" smtClean="0">
                <a:solidFill>
                  <a:srgbClr val="FF0000"/>
                </a:solidFill>
              </a:rPr>
              <a:t>29</a:t>
            </a:r>
            <a:r>
              <a:rPr lang="zh-CN" altLang="en-US" sz="2400" b="1" dirty="0" smtClean="0">
                <a:solidFill>
                  <a:srgbClr val="FF0000"/>
                </a:solidFill>
              </a:rPr>
              <a:t>日</a:t>
            </a:r>
            <a:r>
              <a:rPr lang="zh-CN" altLang="en-US" sz="2400" b="1" dirty="0" smtClean="0"/>
              <a:t>第八届全国人民代表大会第一次会议通过的</a:t>
            </a:r>
            <a:r>
              <a:rPr lang="en-US" altLang="zh-CN" sz="2400" b="1" dirty="0" smtClean="0"/>
              <a:t>《</a:t>
            </a:r>
            <a:r>
              <a:rPr lang="zh-CN" altLang="en-US" sz="2400" b="1" dirty="0" smtClean="0"/>
              <a:t>中华人民共国宪法修正案</a:t>
            </a:r>
            <a:r>
              <a:rPr lang="en-US" altLang="zh-CN" sz="2400" b="1" dirty="0" smtClean="0"/>
              <a:t>》</a:t>
            </a:r>
          </a:p>
          <a:p>
            <a:r>
              <a:rPr lang="en-US" altLang="zh-CN" sz="2400" b="1" dirty="0" smtClean="0">
                <a:solidFill>
                  <a:srgbClr val="FF0000"/>
                </a:solidFill>
              </a:rPr>
              <a:t>1999</a:t>
            </a:r>
            <a:r>
              <a:rPr lang="zh-CN" altLang="en-US" sz="2400" b="1" dirty="0" smtClean="0">
                <a:solidFill>
                  <a:srgbClr val="FF0000"/>
                </a:solidFill>
              </a:rPr>
              <a:t>年</a:t>
            </a:r>
            <a:r>
              <a:rPr lang="en-US" altLang="zh-CN" sz="2400" b="1" dirty="0" smtClean="0">
                <a:solidFill>
                  <a:srgbClr val="FF0000"/>
                </a:solidFill>
              </a:rPr>
              <a:t>3</a:t>
            </a:r>
            <a:r>
              <a:rPr lang="zh-CN" altLang="en-US" sz="2400" b="1" dirty="0" smtClean="0">
                <a:solidFill>
                  <a:srgbClr val="FF0000"/>
                </a:solidFill>
              </a:rPr>
              <a:t>月</a:t>
            </a:r>
            <a:r>
              <a:rPr lang="en-US" altLang="zh-CN" sz="2400" b="1" dirty="0" smtClean="0">
                <a:solidFill>
                  <a:srgbClr val="FF0000"/>
                </a:solidFill>
              </a:rPr>
              <a:t>15</a:t>
            </a:r>
            <a:r>
              <a:rPr lang="zh-CN" altLang="en-US" sz="2400" b="1" dirty="0" smtClean="0">
                <a:solidFill>
                  <a:srgbClr val="FF0000"/>
                </a:solidFill>
              </a:rPr>
              <a:t>日</a:t>
            </a:r>
            <a:r>
              <a:rPr lang="zh-CN" altLang="en-US" sz="2400" b="1" dirty="0" smtClean="0"/>
              <a:t>第九届全国人民代表大会第二次会议通过的</a:t>
            </a:r>
            <a:r>
              <a:rPr lang="en-US" altLang="zh-CN" sz="2400" b="1" dirty="0" smtClean="0"/>
              <a:t>《</a:t>
            </a:r>
            <a:r>
              <a:rPr lang="zh-CN" altLang="en-US" sz="2400" b="1" dirty="0" smtClean="0"/>
              <a:t>中华人民共国宪法修正案</a:t>
            </a:r>
            <a:r>
              <a:rPr lang="en-US" altLang="zh-CN" sz="2400" b="1" dirty="0" smtClean="0"/>
              <a:t>》</a:t>
            </a:r>
          </a:p>
          <a:p>
            <a:r>
              <a:rPr lang="en-US" altLang="zh-CN" sz="2400" b="1" dirty="0" smtClean="0">
                <a:solidFill>
                  <a:srgbClr val="FF0000"/>
                </a:solidFill>
              </a:rPr>
              <a:t>2004</a:t>
            </a:r>
            <a:r>
              <a:rPr lang="zh-CN" altLang="en-US" sz="2400" b="1" dirty="0" smtClean="0">
                <a:solidFill>
                  <a:srgbClr val="FF0000"/>
                </a:solidFill>
              </a:rPr>
              <a:t>年</a:t>
            </a:r>
            <a:r>
              <a:rPr lang="en-US" altLang="zh-CN" sz="2400" b="1" dirty="0" smtClean="0">
                <a:solidFill>
                  <a:srgbClr val="FF0000"/>
                </a:solidFill>
              </a:rPr>
              <a:t>3</a:t>
            </a:r>
            <a:r>
              <a:rPr lang="zh-CN" altLang="en-US" sz="2400" b="1" dirty="0" smtClean="0">
                <a:solidFill>
                  <a:srgbClr val="FF0000"/>
                </a:solidFill>
              </a:rPr>
              <a:t>月</a:t>
            </a:r>
            <a:r>
              <a:rPr lang="en-US" altLang="zh-CN" sz="2400" b="1" dirty="0" smtClean="0">
                <a:solidFill>
                  <a:srgbClr val="FF0000"/>
                </a:solidFill>
              </a:rPr>
              <a:t>14</a:t>
            </a:r>
            <a:r>
              <a:rPr lang="zh-CN" altLang="en-US" sz="2400" b="1" dirty="0" smtClean="0">
                <a:solidFill>
                  <a:srgbClr val="FF0000"/>
                </a:solidFill>
              </a:rPr>
              <a:t>日</a:t>
            </a:r>
            <a:r>
              <a:rPr lang="zh-CN" altLang="en-US" sz="2400" b="1" dirty="0" smtClean="0"/>
              <a:t>第四届全国人民代表大会第二次会议通过的</a:t>
            </a:r>
            <a:r>
              <a:rPr lang="en-US" altLang="zh-CN" sz="2400" b="1" dirty="0" smtClean="0"/>
              <a:t>《</a:t>
            </a:r>
            <a:r>
              <a:rPr lang="zh-CN" altLang="en-US" sz="2400" b="1" dirty="0" smtClean="0"/>
              <a:t>中华人民共国宪法修正案</a:t>
            </a:r>
            <a:r>
              <a:rPr lang="en-US" altLang="zh-CN" sz="2400" b="1" dirty="0" smtClean="0"/>
              <a:t>》</a:t>
            </a:r>
          </a:p>
          <a:p>
            <a:r>
              <a:rPr lang="en-US" altLang="zh-CN" sz="2400" b="1" dirty="0" smtClean="0">
                <a:solidFill>
                  <a:srgbClr val="FF0000"/>
                </a:solidFill>
              </a:rPr>
              <a:t>2018</a:t>
            </a:r>
            <a:r>
              <a:rPr lang="zh-CN" altLang="en-US" sz="2400" b="1" dirty="0" smtClean="0">
                <a:solidFill>
                  <a:srgbClr val="FF0000"/>
                </a:solidFill>
              </a:rPr>
              <a:t>年</a:t>
            </a:r>
            <a:r>
              <a:rPr lang="en-US" altLang="zh-CN" sz="2400" b="1" dirty="0" smtClean="0">
                <a:solidFill>
                  <a:srgbClr val="FF0000"/>
                </a:solidFill>
              </a:rPr>
              <a:t>3</a:t>
            </a:r>
            <a:r>
              <a:rPr lang="zh-CN" altLang="en-US" sz="2400" b="1" dirty="0" smtClean="0">
                <a:solidFill>
                  <a:srgbClr val="FF0000"/>
                </a:solidFill>
              </a:rPr>
              <a:t>月</a:t>
            </a:r>
            <a:r>
              <a:rPr lang="en-US" altLang="zh-CN" sz="2400" b="1" dirty="0" smtClean="0">
                <a:solidFill>
                  <a:srgbClr val="FF0000"/>
                </a:solidFill>
              </a:rPr>
              <a:t>11</a:t>
            </a:r>
            <a:r>
              <a:rPr lang="zh-CN" altLang="en-US" sz="2400" b="1" dirty="0" smtClean="0">
                <a:solidFill>
                  <a:srgbClr val="FF0000"/>
                </a:solidFill>
              </a:rPr>
              <a:t>日</a:t>
            </a:r>
            <a:r>
              <a:rPr lang="zh-CN" altLang="en-US" sz="2400" b="1" dirty="0" smtClean="0"/>
              <a:t>第十三届全国人民代表大会，第一次通过的</a:t>
            </a:r>
            <a:r>
              <a:rPr lang="en-US" altLang="zh-CN" sz="2400" b="1" dirty="0" smtClean="0"/>
              <a:t>《</a:t>
            </a:r>
            <a:r>
              <a:rPr lang="zh-CN" altLang="en-US" sz="2400" b="1" dirty="0" smtClean="0"/>
              <a:t>中华人民共国宪法修正案</a:t>
            </a:r>
            <a:r>
              <a:rPr lang="en-US" altLang="zh-CN" sz="2400" b="1" dirty="0" smtClean="0"/>
              <a:t>》</a:t>
            </a:r>
            <a:endParaRPr lang="zh-CN" altLang="en-US" sz="2400" b="1" dirty="0" smtClean="0"/>
          </a:p>
          <a:p>
            <a:endParaRPr lang="en-US" altLang="zh-CN" dirty="0" smtClean="0"/>
          </a:p>
          <a:p>
            <a:endParaRPr lang="en-US" altLang="zh-CN" dirty="0" smtClean="0"/>
          </a:p>
          <a:p>
            <a:endParaRPr lang="en-US" altLang="zh-CN" dirty="0" smtClean="0"/>
          </a:p>
          <a:p>
            <a:endParaRPr lang="zh-CN" altLang="en-US" dirty="0"/>
          </a:p>
        </p:txBody>
      </p:sp>
      <p:sp>
        <p:nvSpPr>
          <p:cNvPr id="8" name="椭圆 7"/>
          <p:cNvSpPr/>
          <p:nvPr/>
        </p:nvSpPr>
        <p:spPr>
          <a:xfrm>
            <a:off x="571472" y="4929198"/>
            <a:ext cx="2214578" cy="4286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57158" y="214290"/>
            <a:ext cx="5500726" cy="2071670"/>
          </a:xfrm>
        </p:spPr>
        <p:txBody>
          <a:bodyPr>
            <a:normAutofit fontScale="90000"/>
          </a:bodyPr>
          <a:lstStyle/>
          <a:p>
            <a:pPr algn="l"/>
            <a:r>
              <a:rPr lang="zh-CN" altLang="en-US" sz="2700" dirty="0" smtClean="0">
                <a:latin typeface="华文楷体" pitchFamily="2" charset="-122"/>
                <a:ea typeface="华文楷体" pitchFamily="2" charset="-122"/>
              </a:rPr>
              <a:t>第十二届全国人民代表大会常务委员会第十一次会议决定将</a:t>
            </a:r>
            <a:r>
              <a:rPr lang="en-US" altLang="zh-CN" sz="2700" dirty="0" smtClean="0">
                <a:solidFill>
                  <a:srgbClr val="FF0000"/>
                </a:solidFill>
                <a:latin typeface="华文楷体" pitchFamily="2" charset="-122"/>
                <a:ea typeface="华文楷体" pitchFamily="2" charset="-122"/>
              </a:rPr>
              <a:t>12</a:t>
            </a:r>
            <a:r>
              <a:rPr lang="zh-CN" altLang="en-US" sz="2700" dirty="0" smtClean="0">
                <a:solidFill>
                  <a:srgbClr val="FF0000"/>
                </a:solidFill>
                <a:latin typeface="华文楷体" pitchFamily="2" charset="-122"/>
                <a:ea typeface="华文楷体" pitchFamily="2" charset="-122"/>
              </a:rPr>
              <a:t>月</a:t>
            </a:r>
            <a:r>
              <a:rPr lang="en-US" altLang="zh-CN" sz="2700" dirty="0" smtClean="0">
                <a:solidFill>
                  <a:srgbClr val="FF0000"/>
                </a:solidFill>
                <a:latin typeface="华文楷体" pitchFamily="2" charset="-122"/>
                <a:ea typeface="华文楷体" pitchFamily="2" charset="-122"/>
              </a:rPr>
              <a:t>4</a:t>
            </a:r>
            <a:r>
              <a:rPr lang="zh-CN" altLang="en-US" sz="2700" dirty="0" smtClean="0">
                <a:solidFill>
                  <a:srgbClr val="FF0000"/>
                </a:solidFill>
                <a:latin typeface="华文楷体" pitchFamily="2" charset="-122"/>
                <a:ea typeface="华文楷体" pitchFamily="2" charset="-122"/>
              </a:rPr>
              <a:t>号</a:t>
            </a:r>
            <a:r>
              <a:rPr lang="zh-CN" altLang="en-US" sz="2700" dirty="0" smtClean="0">
                <a:latin typeface="华文楷体" pitchFamily="2" charset="-122"/>
                <a:ea typeface="华文楷体" pitchFamily="2" charset="-122"/>
              </a:rPr>
              <a:t>设立为国家宪法日，现行宪法公布实施以来。每年</a:t>
            </a:r>
            <a:r>
              <a:rPr lang="en-US" altLang="zh-CN" sz="2700" dirty="0" smtClean="0">
                <a:latin typeface="华文楷体" pitchFamily="2" charset="-122"/>
                <a:ea typeface="华文楷体" pitchFamily="2" charset="-122"/>
              </a:rPr>
              <a:t>12</a:t>
            </a:r>
            <a:r>
              <a:rPr lang="zh-CN" altLang="en-US" sz="2700" dirty="0" smtClean="0">
                <a:latin typeface="华文楷体" pitchFamily="2" charset="-122"/>
                <a:ea typeface="华文楷体" pitchFamily="2" charset="-122"/>
              </a:rPr>
              <a:t>月</a:t>
            </a:r>
            <a:r>
              <a:rPr lang="en-US" altLang="zh-CN" sz="2700" dirty="0" smtClean="0">
                <a:latin typeface="华文楷体" pitchFamily="2" charset="-122"/>
                <a:ea typeface="华文楷体" pitchFamily="2" charset="-122"/>
              </a:rPr>
              <a:t>4</a:t>
            </a:r>
            <a:r>
              <a:rPr lang="zh-CN" altLang="en-US" sz="2700" dirty="0" smtClean="0">
                <a:latin typeface="华文楷体" pitchFamily="2" charset="-122"/>
                <a:ea typeface="华文楷体" pitchFamily="2" charset="-122"/>
              </a:rPr>
              <a:t>号全国各地开展学习宣传宪法和国家基本法律为重点的法制宣传活动</a:t>
            </a:r>
            <a:r>
              <a:rPr lang="zh-CN" altLang="en-US" dirty="0" smtClean="0">
                <a:latin typeface="华文楷体" pitchFamily="2" charset="-122"/>
                <a:ea typeface="华文楷体" pitchFamily="2" charset="-122"/>
              </a:rPr>
              <a:t>。</a:t>
            </a:r>
            <a:endParaRPr lang="zh-CN" altLang="en-US" dirty="0">
              <a:latin typeface="华文楷体" pitchFamily="2" charset="-122"/>
              <a:ea typeface="华文楷体" pitchFamily="2" charset="-122"/>
            </a:endParaRPr>
          </a:p>
        </p:txBody>
      </p:sp>
      <p:sp>
        <p:nvSpPr>
          <p:cNvPr id="3" name="内容占位符 2"/>
          <p:cNvSpPr>
            <a:spLocks noGrp="1"/>
          </p:cNvSpPr>
          <p:nvPr>
            <p:ph idx="1"/>
          </p:nvPr>
        </p:nvSpPr>
        <p:spPr>
          <a:xfrm>
            <a:off x="357158" y="2332037"/>
            <a:ext cx="8229600" cy="4525963"/>
          </a:xfrm>
        </p:spPr>
        <p:txBody>
          <a:bodyPr>
            <a:normAutofit/>
          </a:bodyPr>
          <a:lstStyle/>
          <a:p>
            <a:pPr>
              <a:buNone/>
            </a:pPr>
            <a:r>
              <a:rPr lang="zh-CN" altLang="en-US" sz="2200" dirty="0" smtClean="0">
                <a:solidFill>
                  <a:srgbClr val="FF0000"/>
                </a:solidFill>
                <a:latin typeface="黑体" pitchFamily="49" charset="-122"/>
                <a:ea typeface="黑体" pitchFamily="49" charset="-122"/>
              </a:rPr>
              <a:t>我国</a:t>
            </a:r>
            <a:r>
              <a:rPr lang="zh-CN" altLang="en-US" sz="2200" u="sng" dirty="0" smtClean="0">
                <a:solidFill>
                  <a:srgbClr val="FF0000"/>
                </a:solidFill>
                <a:latin typeface="黑体" pitchFamily="49" charset="-122"/>
                <a:ea typeface="黑体" pitchFamily="49" charset="-122"/>
              </a:rPr>
              <a:t>为什么</a:t>
            </a:r>
            <a:r>
              <a:rPr lang="zh-CN" altLang="en-US" sz="2200" dirty="0" smtClean="0">
                <a:solidFill>
                  <a:srgbClr val="FF0000"/>
                </a:solidFill>
                <a:latin typeface="黑体" pitchFamily="49" charset="-122"/>
                <a:ea typeface="黑体" pitchFamily="49" charset="-122"/>
              </a:rPr>
              <a:t>要设立国家宪法日？</a:t>
            </a:r>
            <a:endParaRPr lang="en-US" altLang="zh-CN" sz="2200" dirty="0" smtClean="0">
              <a:solidFill>
                <a:srgbClr val="FF0000"/>
              </a:solidFill>
              <a:latin typeface="黑体" pitchFamily="49" charset="-122"/>
              <a:ea typeface="黑体" pitchFamily="49" charset="-122"/>
            </a:endParaRPr>
          </a:p>
          <a:p>
            <a:pPr>
              <a:buNone/>
            </a:pPr>
            <a:endParaRPr lang="zh-CN" altLang="en-US" dirty="0"/>
          </a:p>
        </p:txBody>
      </p:sp>
      <p:pic>
        <p:nvPicPr>
          <p:cNvPr id="4" name="Picture 16" descr="http://img1.imgtn.bdimg.com/it/u=1280868210,3883701683&amp;fm=21&amp;gp=0.jpg"/>
          <p:cNvPicPr>
            <a:picLocks noChangeAspect="1" noChangeArrowheads="1"/>
          </p:cNvPicPr>
          <p:nvPr/>
        </p:nvPicPr>
        <p:blipFill>
          <a:blip r:embed="rId2"/>
          <a:srcRect/>
          <a:stretch>
            <a:fillRect/>
          </a:stretch>
        </p:blipFill>
        <p:spPr bwMode="auto">
          <a:xfrm>
            <a:off x="5857884" y="0"/>
            <a:ext cx="3000396" cy="2428868"/>
          </a:xfrm>
          <a:prstGeom prst="rect">
            <a:avLst/>
          </a:prstGeom>
          <a:noFill/>
          <a:ln w="9525">
            <a:noFill/>
            <a:miter lim="800000"/>
            <a:headEnd/>
            <a:tailEnd/>
          </a:ln>
        </p:spPr>
      </p:pic>
      <p:sp>
        <p:nvSpPr>
          <p:cNvPr id="7" name="TextBox 6"/>
          <p:cNvSpPr txBox="1"/>
          <p:nvPr/>
        </p:nvSpPr>
        <p:spPr>
          <a:xfrm>
            <a:off x="0" y="3000372"/>
            <a:ext cx="1346844" cy="2308324"/>
          </a:xfrm>
          <a:prstGeom prst="rect">
            <a:avLst/>
          </a:prstGeom>
          <a:solidFill>
            <a:schemeClr val="bg2"/>
          </a:solidFill>
        </p:spPr>
        <p:txBody>
          <a:bodyPr wrap="none" rtlCol="0">
            <a:spAutoFit/>
          </a:bodyPr>
          <a:lstStyle/>
          <a:p>
            <a:r>
              <a:rPr lang="zh-CN" altLang="en-US" b="1" dirty="0" smtClean="0"/>
              <a:t>原因</a:t>
            </a:r>
            <a:endParaRPr lang="en-US" altLang="zh-CN" b="1" dirty="0" smtClean="0"/>
          </a:p>
          <a:p>
            <a:r>
              <a:rPr lang="zh-CN" altLang="en-US" b="1" dirty="0" smtClean="0"/>
              <a:t>（重要性）</a:t>
            </a:r>
            <a:endParaRPr lang="en-US" altLang="zh-CN" b="1" dirty="0" smtClean="0"/>
          </a:p>
          <a:p>
            <a:endParaRPr lang="en-US" altLang="zh-CN" b="1" dirty="0" smtClean="0"/>
          </a:p>
          <a:p>
            <a:endParaRPr lang="en-US" altLang="zh-CN" b="1" dirty="0" smtClean="0"/>
          </a:p>
          <a:p>
            <a:endParaRPr lang="en-US" altLang="zh-CN" b="1" dirty="0" smtClean="0"/>
          </a:p>
          <a:p>
            <a:endParaRPr lang="en-US" altLang="zh-CN" b="1" dirty="0" smtClean="0"/>
          </a:p>
          <a:p>
            <a:endParaRPr lang="en-US" altLang="zh-CN" b="1" dirty="0" smtClean="0"/>
          </a:p>
          <a:p>
            <a:r>
              <a:rPr lang="zh-CN" altLang="en-US" b="1" dirty="0" smtClean="0"/>
              <a:t>现实意义：</a:t>
            </a:r>
            <a:endParaRPr lang="zh-CN" altLang="en-US" b="1" dirty="0"/>
          </a:p>
        </p:txBody>
      </p:sp>
      <p:sp>
        <p:nvSpPr>
          <p:cNvPr id="8" name="TextBox 7"/>
          <p:cNvSpPr txBox="1"/>
          <p:nvPr/>
        </p:nvSpPr>
        <p:spPr>
          <a:xfrm>
            <a:off x="1428728" y="2928934"/>
            <a:ext cx="7907934" cy="2862322"/>
          </a:xfrm>
          <a:prstGeom prst="rect">
            <a:avLst/>
          </a:prstGeom>
          <a:solidFill>
            <a:schemeClr val="accent6">
              <a:lumMod val="20000"/>
              <a:lumOff val="80000"/>
            </a:schemeClr>
          </a:solidFill>
        </p:spPr>
        <p:txBody>
          <a:bodyPr wrap="none" rtlCol="0">
            <a:spAutoFit/>
          </a:bodyPr>
          <a:lstStyle/>
          <a:p>
            <a:pPr>
              <a:buNone/>
            </a:pPr>
            <a:r>
              <a:rPr lang="zh-CN" altLang="en-US" b="1" dirty="0" smtClean="0"/>
              <a:t>宪法是我国的根本法，治国安邦总章程，在法律体系中居首要地位</a:t>
            </a:r>
            <a:endParaRPr lang="en-US" altLang="zh-CN" b="1" dirty="0" smtClean="0"/>
          </a:p>
          <a:p>
            <a:pPr>
              <a:buNone/>
            </a:pPr>
            <a:r>
              <a:rPr lang="en-US" altLang="zh-CN" b="1" dirty="0" smtClean="0"/>
              <a:t> </a:t>
            </a:r>
            <a:r>
              <a:rPr lang="zh-CN" altLang="en-US" b="1" dirty="0" smtClean="0"/>
              <a:t>规定了国家生活当中根本问题</a:t>
            </a:r>
            <a:endParaRPr lang="en-US" altLang="zh-CN" b="1" dirty="0" smtClean="0"/>
          </a:p>
          <a:p>
            <a:pPr>
              <a:buNone/>
            </a:pPr>
            <a:r>
              <a:rPr lang="zh-CN" altLang="en-US" b="1" dirty="0" smtClean="0"/>
              <a:t>具有最高的法律效力：是普通法律的立法依据和基础普通法律不得和宪法相</a:t>
            </a:r>
            <a:endParaRPr lang="en-US" altLang="zh-CN" b="1" dirty="0" smtClean="0"/>
          </a:p>
          <a:p>
            <a:pPr>
              <a:buNone/>
            </a:pPr>
            <a:r>
              <a:rPr lang="zh-CN" altLang="en-US" b="1" dirty="0" smtClean="0"/>
              <a:t>                                            抵触，宪法是一切组织和个人的根本活动准则。</a:t>
            </a:r>
            <a:endParaRPr lang="en-US" altLang="zh-CN" b="1" dirty="0" smtClean="0"/>
          </a:p>
          <a:p>
            <a:pPr>
              <a:buNone/>
            </a:pPr>
            <a:r>
              <a:rPr lang="zh-CN" altLang="en-US" b="1" dirty="0" smtClean="0"/>
              <a:t>制定和修改的程序最为严格</a:t>
            </a:r>
            <a:endParaRPr lang="en-US" altLang="zh-CN" b="1" dirty="0" smtClean="0"/>
          </a:p>
          <a:p>
            <a:pPr>
              <a:buNone/>
            </a:pPr>
            <a:r>
              <a:rPr lang="en-US" altLang="zh-CN" b="1" dirty="0" smtClean="0"/>
              <a:t>             </a:t>
            </a:r>
          </a:p>
          <a:p>
            <a:pPr>
              <a:buNone/>
            </a:pPr>
            <a:endParaRPr lang="en-US" altLang="zh-CN" b="1" dirty="0" smtClean="0"/>
          </a:p>
          <a:p>
            <a:pPr>
              <a:buNone/>
            </a:pPr>
            <a:endParaRPr lang="en-US" altLang="zh-CN" b="1" dirty="0" smtClean="0"/>
          </a:p>
          <a:p>
            <a:pPr>
              <a:buNone/>
            </a:pPr>
            <a:r>
              <a:rPr lang="zh-CN" altLang="en-US" b="1" dirty="0" smtClean="0"/>
              <a:t>增强全社会的法治宪法意识，弘扬宪法精神，加强宪法实施</a:t>
            </a:r>
            <a:endParaRPr lang="en-US" altLang="zh-CN" b="1" dirty="0" smtClean="0"/>
          </a:p>
          <a:p>
            <a:pPr>
              <a:buNone/>
            </a:pPr>
            <a:r>
              <a:rPr lang="zh-CN" altLang="en-US" b="1" dirty="0" smtClean="0"/>
              <a:t>全面推进依法治国建设社会主义法治国家，保证人民当家作主的地位与权利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152400" y="609600"/>
            <a:ext cx="8991600" cy="1981200"/>
          </a:xfrm>
        </p:spPr>
        <p:txBody>
          <a:bodyPr>
            <a:normAutofit/>
          </a:bodyPr>
          <a:lstStyle/>
          <a:p>
            <a:pPr algn="l"/>
            <a:r>
              <a:rPr lang="zh-CN" altLang="en-US" sz="2400" b="1" dirty="0" smtClean="0"/>
              <a:t>我国</a:t>
            </a:r>
            <a:r>
              <a:rPr lang="zh-CN" altLang="en-US" sz="2400" b="1" dirty="0"/>
              <a:t>宪法第五条明确规定：“一切法律、行政法规和地方性法规都不得同宪法相抵触；一切国家机关和武装力量、各政党和各社会团体、各企业事业组织都必须遵守宪法和法律。”此外，我国在制定普通法律时也大都明文规定：“根据宪法，制定本法”。</a:t>
            </a:r>
            <a:br>
              <a:rPr lang="zh-CN" altLang="en-US" sz="2400" b="1" dirty="0"/>
            </a:br>
            <a:r>
              <a:rPr lang="zh-CN" altLang="en-US" sz="2400" b="1" dirty="0"/>
              <a:t>（</a:t>
            </a:r>
            <a:r>
              <a:rPr lang="en-US" altLang="zh-CN" sz="2400" b="1" dirty="0"/>
              <a:t>1</a:t>
            </a:r>
            <a:r>
              <a:rPr lang="zh-CN" altLang="en-US" sz="2400" b="1" dirty="0"/>
              <a:t>）</a:t>
            </a:r>
            <a:r>
              <a:rPr lang="zh-CN" altLang="en-US" sz="2400" b="1" dirty="0" smtClean="0"/>
              <a:t>材料是</a:t>
            </a:r>
            <a:r>
              <a:rPr lang="zh-CN" altLang="en-US" sz="2400" b="1" dirty="0"/>
              <a:t>如何体现宪法具有最高法律效力的？ （</a:t>
            </a:r>
            <a:r>
              <a:rPr lang="en-US" altLang="zh-CN" sz="2400" b="1" dirty="0"/>
              <a:t>3</a:t>
            </a:r>
            <a:r>
              <a:rPr lang="zh-CN" altLang="en-US" sz="2400" b="1" dirty="0"/>
              <a:t>分）</a:t>
            </a:r>
          </a:p>
        </p:txBody>
      </p:sp>
      <p:sp>
        <p:nvSpPr>
          <p:cNvPr id="68611" name="Rectangle 3"/>
          <p:cNvSpPr>
            <a:spLocks noGrp="1" noChangeArrowheads="1"/>
          </p:cNvSpPr>
          <p:nvPr>
            <p:ph type="body" idx="1"/>
          </p:nvPr>
        </p:nvSpPr>
        <p:spPr>
          <a:xfrm>
            <a:off x="228600" y="3048000"/>
            <a:ext cx="8534400" cy="3200400"/>
          </a:xfrm>
        </p:spPr>
        <p:txBody>
          <a:bodyPr/>
          <a:lstStyle/>
          <a:p>
            <a:pPr>
              <a:buFontTx/>
              <a:buNone/>
            </a:pPr>
            <a:r>
              <a:rPr lang="en-US" altLang="zh-CN" sz="2400" b="1" dirty="0">
                <a:solidFill>
                  <a:schemeClr val="accent2"/>
                </a:solidFill>
                <a:latin typeface="宋体" charset="-122"/>
              </a:rPr>
              <a:t>①</a:t>
            </a:r>
            <a:r>
              <a:rPr lang="en-US" altLang="zh-CN" sz="2400" dirty="0">
                <a:solidFill>
                  <a:schemeClr val="accent2"/>
                </a:solidFill>
                <a:latin typeface="宋体" charset="-122"/>
              </a:rPr>
              <a:t>“</a:t>
            </a:r>
            <a:r>
              <a:rPr lang="zh-CN" altLang="en-US" sz="2400" b="1" dirty="0">
                <a:solidFill>
                  <a:schemeClr val="accent2"/>
                </a:solidFill>
              </a:rPr>
              <a:t>一切法律、行政法规和地方性法规都不得同宪法相抵触”</a:t>
            </a:r>
            <a:r>
              <a:rPr lang="zh-CN" altLang="en-US" sz="2400" b="1" dirty="0">
                <a:solidFill>
                  <a:srgbClr val="FF0000"/>
                </a:solidFill>
              </a:rPr>
              <a:t>体现了</a:t>
            </a:r>
            <a:r>
              <a:rPr lang="zh-CN" altLang="en-US" sz="2400" b="1" dirty="0">
                <a:solidFill>
                  <a:schemeClr val="accent2"/>
                </a:solidFill>
              </a:rPr>
              <a:t>普通法律不得与宪法相抵触；（</a:t>
            </a:r>
            <a:r>
              <a:rPr lang="en-US" altLang="zh-CN" sz="2400" b="1" dirty="0">
                <a:solidFill>
                  <a:schemeClr val="accent2"/>
                </a:solidFill>
              </a:rPr>
              <a:t>1</a:t>
            </a:r>
            <a:r>
              <a:rPr lang="zh-CN" altLang="en-US" sz="2400" b="1" dirty="0">
                <a:solidFill>
                  <a:schemeClr val="accent2"/>
                </a:solidFill>
              </a:rPr>
              <a:t>分）</a:t>
            </a:r>
            <a:endParaRPr lang="zh-CN" altLang="en-US" sz="2400" dirty="0">
              <a:solidFill>
                <a:schemeClr val="accent2"/>
              </a:solidFill>
              <a:latin typeface="宋体" charset="-122"/>
            </a:endParaRPr>
          </a:p>
          <a:p>
            <a:pPr>
              <a:buFontTx/>
              <a:buNone/>
            </a:pPr>
            <a:r>
              <a:rPr lang="zh-CN" altLang="en-US" sz="2400" b="1" dirty="0">
                <a:solidFill>
                  <a:schemeClr val="accent2"/>
                </a:solidFill>
                <a:latin typeface="宋体" charset="-122"/>
              </a:rPr>
              <a:t>②</a:t>
            </a:r>
            <a:r>
              <a:rPr lang="zh-CN" altLang="en-US" sz="2400" dirty="0">
                <a:solidFill>
                  <a:schemeClr val="accent2"/>
                </a:solidFill>
                <a:latin typeface="宋体" charset="-122"/>
              </a:rPr>
              <a:t>“</a:t>
            </a:r>
            <a:r>
              <a:rPr lang="zh-CN" altLang="en-US" sz="2400" b="1" dirty="0">
                <a:solidFill>
                  <a:schemeClr val="accent2"/>
                </a:solidFill>
              </a:rPr>
              <a:t>一切国家机关和武装力量、各政党和各社会团体、各企业事业组织都必须遵守宪法和法律。”</a:t>
            </a:r>
            <a:r>
              <a:rPr lang="zh-CN" altLang="en-US" sz="2400" b="1" dirty="0">
                <a:solidFill>
                  <a:srgbClr val="FF0000"/>
                </a:solidFill>
              </a:rPr>
              <a:t>体现了</a:t>
            </a:r>
            <a:r>
              <a:rPr lang="zh-CN" altLang="en-US" sz="2400" b="1" dirty="0">
                <a:solidFill>
                  <a:schemeClr val="accent2"/>
                </a:solidFill>
              </a:rPr>
              <a:t>宪法是一切组织或个人的根本活动准则；（</a:t>
            </a:r>
            <a:r>
              <a:rPr lang="en-US" altLang="zh-CN" sz="2400" b="1" dirty="0">
                <a:solidFill>
                  <a:schemeClr val="accent2"/>
                </a:solidFill>
              </a:rPr>
              <a:t>1</a:t>
            </a:r>
            <a:r>
              <a:rPr lang="zh-CN" altLang="en-US" sz="2400" b="1" dirty="0">
                <a:solidFill>
                  <a:schemeClr val="accent2"/>
                </a:solidFill>
              </a:rPr>
              <a:t>分）</a:t>
            </a:r>
            <a:endParaRPr lang="zh-CN" altLang="en-US" sz="2400" dirty="0">
              <a:solidFill>
                <a:schemeClr val="accent2"/>
              </a:solidFill>
              <a:latin typeface="宋体" charset="-122"/>
            </a:endParaRPr>
          </a:p>
          <a:p>
            <a:pPr>
              <a:buFontTx/>
              <a:buNone/>
            </a:pPr>
            <a:r>
              <a:rPr lang="zh-CN" altLang="en-US" sz="2400" b="1" dirty="0">
                <a:solidFill>
                  <a:schemeClr val="accent2"/>
                </a:solidFill>
                <a:latin typeface="宋体" charset="-122"/>
              </a:rPr>
              <a:t>③</a:t>
            </a:r>
            <a:r>
              <a:rPr lang="zh-CN" altLang="en-US" sz="2400" dirty="0">
                <a:solidFill>
                  <a:schemeClr val="accent2"/>
                </a:solidFill>
                <a:latin typeface="宋体" charset="-122"/>
              </a:rPr>
              <a:t>“</a:t>
            </a:r>
            <a:r>
              <a:rPr lang="zh-CN" altLang="en-US" sz="2400" b="1" dirty="0">
                <a:solidFill>
                  <a:schemeClr val="accent2"/>
                </a:solidFill>
              </a:rPr>
              <a:t>我国在制定普通法律时也大都明文规定：“根据宪法，制定本法”。”</a:t>
            </a:r>
            <a:r>
              <a:rPr lang="zh-CN" altLang="en-US" sz="2400" b="1" dirty="0">
                <a:solidFill>
                  <a:srgbClr val="FF0000"/>
                </a:solidFill>
              </a:rPr>
              <a:t>体现了</a:t>
            </a:r>
            <a:r>
              <a:rPr lang="zh-CN" altLang="en-US" sz="2400" b="1" dirty="0">
                <a:solidFill>
                  <a:schemeClr val="accent2"/>
                </a:solidFill>
              </a:rPr>
              <a:t>宪法是制定普通法的依据和基础。（</a:t>
            </a:r>
            <a:r>
              <a:rPr lang="en-US" altLang="zh-CN" sz="2400" b="1" dirty="0">
                <a:solidFill>
                  <a:schemeClr val="accent2"/>
                </a:solidFill>
              </a:rPr>
              <a:t>1</a:t>
            </a:r>
            <a:r>
              <a:rPr lang="zh-CN" altLang="en-US" sz="2400" b="1" dirty="0">
                <a:solidFill>
                  <a:schemeClr val="accent2"/>
                </a:solidFill>
              </a:rPr>
              <a:t>分）</a:t>
            </a:r>
          </a:p>
        </p:txBody>
      </p:sp>
      <p:sp>
        <p:nvSpPr>
          <p:cNvPr id="68612" name="WordArt 4"/>
          <p:cNvSpPr>
            <a:spLocks noChangeArrowheads="1" noChangeShapeType="1" noTextEdit="1"/>
          </p:cNvSpPr>
          <p:nvPr/>
        </p:nvSpPr>
        <p:spPr bwMode="auto">
          <a:xfrm>
            <a:off x="304800" y="0"/>
            <a:ext cx="2333625" cy="457200"/>
          </a:xfrm>
          <a:prstGeom prst="rect">
            <a:avLst/>
          </a:prstGeom>
        </p:spPr>
        <p:txBody>
          <a:bodyPr wrap="none" fromWordArt="1">
            <a:prstTxWarp prst="textPlain">
              <a:avLst>
                <a:gd name="adj" fmla="val 50000"/>
              </a:avLst>
            </a:prstTxWarp>
          </a:bodyPr>
          <a:lstStyle/>
          <a:p>
            <a:pPr algn="ctr"/>
            <a:r>
              <a:rPr lang="zh-CN" altLang="en-US" sz="3600" b="1" kern="10">
                <a:ln w="19050">
                  <a:solidFill>
                    <a:srgbClr val="99CCFF"/>
                  </a:solidFill>
                  <a:round/>
                  <a:headEnd/>
                  <a:tailEnd/>
                </a:ln>
                <a:solidFill>
                  <a:srgbClr val="0066CC"/>
                </a:solidFill>
                <a:effectLst>
                  <a:outerShdw dist="35921" dir="2700000" algn="ctr" rotWithShape="0">
                    <a:srgbClr val="990000"/>
                  </a:outerShdw>
                </a:effectLst>
                <a:latin typeface="宋体"/>
                <a:ea typeface="宋体"/>
              </a:rPr>
              <a:t>中考零距离</a:t>
            </a:r>
          </a:p>
        </p:txBody>
      </p:sp>
      <p:sp>
        <p:nvSpPr>
          <p:cNvPr id="68613" name="Rectangle 5"/>
          <p:cNvSpPr>
            <a:spLocks noChangeArrowheads="1"/>
          </p:cNvSpPr>
          <p:nvPr/>
        </p:nvSpPr>
        <p:spPr bwMode="auto">
          <a:xfrm>
            <a:off x="2214546" y="2071678"/>
            <a:ext cx="1071570" cy="381000"/>
          </a:xfrm>
          <a:prstGeom prst="rect">
            <a:avLst/>
          </a:prstGeom>
          <a:solidFill>
            <a:schemeClr val="accent1">
              <a:alpha val="0"/>
            </a:schemeClr>
          </a:solidFill>
          <a:ln w="28575">
            <a:solidFill>
              <a:srgbClr val="FF0000"/>
            </a:solidFill>
            <a:miter lim="800000"/>
            <a:headEnd/>
            <a:tailEnd/>
          </a:ln>
          <a:effectLst/>
        </p:spPr>
        <p:txBody>
          <a:bodyPr wrap="none" anchor="ctr"/>
          <a:lstStyle/>
          <a:p>
            <a:endParaRPr lang="zh-CN" altLang="en-US"/>
          </a:p>
        </p:txBody>
      </p:sp>
      <p:sp>
        <p:nvSpPr>
          <p:cNvPr id="68614" name="WordArt 6"/>
          <p:cNvSpPr>
            <a:spLocks noChangeArrowheads="1" noChangeShapeType="1" noTextEdit="1"/>
          </p:cNvSpPr>
          <p:nvPr/>
        </p:nvSpPr>
        <p:spPr bwMode="auto">
          <a:xfrm>
            <a:off x="2286000" y="2743200"/>
            <a:ext cx="1085850" cy="352425"/>
          </a:xfrm>
          <a:prstGeom prst="rect">
            <a:avLst/>
          </a:prstGeom>
        </p:spPr>
        <p:txBody>
          <a:bodyPr wrap="none" fromWordArt="1">
            <a:prstTxWarp prst="textPlain">
              <a:avLst>
                <a:gd name="adj" fmla="val 50000"/>
              </a:avLst>
            </a:prstTxWarp>
          </a:bodyPr>
          <a:lstStyle/>
          <a:p>
            <a:pPr algn="ctr"/>
            <a:r>
              <a:rPr lang="zh-CN" altLang="en-US" sz="2800" kern="10">
                <a:ln w="19050">
                  <a:solidFill>
                    <a:srgbClr val="99CCFF"/>
                  </a:solidFill>
                  <a:round/>
                  <a:headEnd/>
                  <a:tailEnd/>
                </a:ln>
                <a:solidFill>
                  <a:srgbClr val="0066CC"/>
                </a:solidFill>
                <a:effectLst>
                  <a:outerShdw dist="35921" dir="2700000" algn="ctr" rotWithShape="0">
                    <a:srgbClr val="990000"/>
                  </a:outerShdw>
                </a:effectLst>
                <a:latin typeface="宋体"/>
                <a:ea typeface="宋体"/>
              </a:rPr>
              <a:t>演绎题</a:t>
            </a:r>
          </a:p>
        </p:txBody>
      </p:sp>
      <p:sp>
        <p:nvSpPr>
          <p:cNvPr id="68615" name="Rectangle 7"/>
          <p:cNvSpPr>
            <a:spLocks noChangeArrowheads="1"/>
          </p:cNvSpPr>
          <p:nvPr/>
        </p:nvSpPr>
        <p:spPr bwMode="auto">
          <a:xfrm>
            <a:off x="4357686" y="2071678"/>
            <a:ext cx="1905000" cy="381000"/>
          </a:xfrm>
          <a:prstGeom prst="rect">
            <a:avLst/>
          </a:prstGeom>
          <a:solidFill>
            <a:schemeClr val="accent1">
              <a:alpha val="0"/>
            </a:schemeClr>
          </a:solidFill>
          <a:ln w="28575">
            <a:solidFill>
              <a:schemeClr val="accent2"/>
            </a:solidFill>
            <a:miter lim="800000"/>
            <a:headEnd/>
            <a:tailEnd/>
          </a:ln>
          <a:effectLst/>
        </p:spPr>
        <p:txBody>
          <a:bodyPr wrap="none" anchor="ctr"/>
          <a:lstStyle/>
          <a:p>
            <a:endParaRPr lang="zh-CN" altLang="en-US"/>
          </a:p>
        </p:txBody>
      </p:sp>
      <p:sp>
        <p:nvSpPr>
          <p:cNvPr id="68616" name="Text Box 8"/>
          <p:cNvSpPr txBox="1">
            <a:spLocks noChangeArrowheads="1"/>
          </p:cNvSpPr>
          <p:nvPr/>
        </p:nvSpPr>
        <p:spPr bwMode="auto">
          <a:xfrm>
            <a:off x="3184525" y="76200"/>
            <a:ext cx="3336925" cy="457200"/>
          </a:xfrm>
          <a:prstGeom prst="rect">
            <a:avLst/>
          </a:prstGeom>
          <a:noFill/>
          <a:ln w="9525">
            <a:noFill/>
            <a:miter lim="800000"/>
            <a:headEnd/>
            <a:tailEnd/>
          </a:ln>
          <a:effectLst/>
        </p:spPr>
        <p:txBody>
          <a:bodyPr wrap="none">
            <a:spAutoFit/>
          </a:bodyPr>
          <a:lstStyle/>
          <a:p>
            <a:r>
              <a:rPr lang="en-US" altLang="zh-CN" sz="2400" b="1"/>
              <a:t>2015</a:t>
            </a:r>
            <a:r>
              <a:rPr lang="zh-CN" altLang="en-US" sz="2400" b="1"/>
              <a:t>年苏州中考第</a:t>
            </a:r>
            <a:r>
              <a:rPr lang="en-US" altLang="zh-CN" sz="2400" b="1"/>
              <a:t>28</a:t>
            </a:r>
            <a:r>
              <a:rPr lang="zh-CN" altLang="en-US" sz="2400" b="1"/>
              <a:t>题</a:t>
            </a:r>
          </a:p>
        </p:txBody>
      </p:sp>
      <p:sp>
        <p:nvSpPr>
          <p:cNvPr id="68617" name="WordArt 9"/>
          <p:cNvSpPr>
            <a:spLocks noChangeArrowheads="1" noChangeShapeType="1" noTextEdit="1"/>
          </p:cNvSpPr>
          <p:nvPr/>
        </p:nvSpPr>
        <p:spPr bwMode="auto">
          <a:xfrm>
            <a:off x="4876800" y="2743200"/>
            <a:ext cx="1447800" cy="352425"/>
          </a:xfrm>
          <a:prstGeom prst="rect">
            <a:avLst/>
          </a:prstGeom>
        </p:spPr>
        <p:txBody>
          <a:bodyPr wrap="none" fromWordArt="1">
            <a:prstTxWarp prst="textPlain">
              <a:avLst>
                <a:gd name="adj" fmla="val 50000"/>
              </a:avLst>
            </a:prstTxWarp>
          </a:bodyPr>
          <a:lstStyle/>
          <a:p>
            <a:pPr algn="ctr"/>
            <a:r>
              <a:rPr lang="zh-CN" altLang="en-US" sz="2800" kern="10" dirty="0">
                <a:ln w="19050">
                  <a:solidFill>
                    <a:srgbClr val="99CCFF"/>
                  </a:solidFill>
                  <a:round/>
                  <a:headEnd/>
                  <a:tailEnd/>
                </a:ln>
                <a:solidFill>
                  <a:srgbClr val="0066CC"/>
                </a:solidFill>
                <a:effectLst>
                  <a:outerShdw dist="35921" dir="2700000" algn="ctr" rotWithShape="0">
                    <a:srgbClr val="990000"/>
                  </a:outerShdw>
                </a:effectLst>
                <a:latin typeface="宋体"/>
                <a:ea typeface="宋体"/>
              </a:rPr>
              <a:t>角度范围</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86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0" fill="hold" grpId="0" nodeType="clickEffect">
                                  <p:stCondLst>
                                    <p:cond delay="0"/>
                                  </p:stCondLst>
                                  <p:childTnLst>
                                    <p:set>
                                      <p:cBhvr>
                                        <p:cTn id="10" dur="1" fill="hold">
                                          <p:stCondLst>
                                            <p:cond delay="0"/>
                                          </p:stCondLst>
                                        </p:cTn>
                                        <p:tgtEl>
                                          <p:spTgt spid="686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86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3" presetClass="entr" presetSubtype="0" fill="hold" grpId="0" nodeType="clickEffect">
                                  <p:stCondLst>
                                    <p:cond delay="0"/>
                                  </p:stCondLst>
                                  <p:childTnLst>
                                    <p:set>
                                      <p:cBhvr>
                                        <p:cTn id="18" dur="1" fill="hold">
                                          <p:stCondLst>
                                            <p:cond delay="0"/>
                                          </p:stCondLst>
                                        </p:cTn>
                                        <p:tgtEl>
                                          <p:spTgt spid="686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68611">
                                            <p:txEl>
                                              <p:pRg st="0" end="0"/>
                                            </p:txEl>
                                          </p:spTgt>
                                        </p:tgtEl>
                                        <p:attrNameLst>
                                          <p:attrName>style.visibility</p:attrName>
                                        </p:attrNameLst>
                                      </p:cBhvr>
                                      <p:to>
                                        <p:strVal val="visible"/>
                                      </p:to>
                                    </p:set>
                                    <p:anim calcmode="lin" valueType="num">
                                      <p:cBhvr additive="base">
                                        <p:cTn id="23" dur="500" fill="hold"/>
                                        <p:tgtEl>
                                          <p:spTgt spid="68611">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86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68611">
                                            <p:txEl>
                                              <p:pRg st="1" end="1"/>
                                            </p:txEl>
                                          </p:spTgt>
                                        </p:tgtEl>
                                        <p:attrNameLst>
                                          <p:attrName>style.visibility</p:attrName>
                                        </p:attrNameLst>
                                      </p:cBhvr>
                                      <p:to>
                                        <p:strVal val="visible"/>
                                      </p:to>
                                    </p:set>
                                    <p:anim calcmode="lin" valueType="num">
                                      <p:cBhvr additive="base">
                                        <p:cTn id="29" dur="500" fill="hold"/>
                                        <p:tgtEl>
                                          <p:spTgt spid="68611">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861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68611">
                                            <p:txEl>
                                              <p:pRg st="2" end="2"/>
                                            </p:txEl>
                                          </p:spTgt>
                                        </p:tgtEl>
                                        <p:attrNameLst>
                                          <p:attrName>style.visibility</p:attrName>
                                        </p:attrNameLst>
                                      </p:cBhvr>
                                      <p:to>
                                        <p:strVal val="visible"/>
                                      </p:to>
                                    </p:set>
                                    <p:anim calcmode="lin" valueType="num">
                                      <p:cBhvr additive="base">
                                        <p:cTn id="35" dur="500" fill="hold"/>
                                        <p:tgtEl>
                                          <p:spTgt spid="68611">
                                            <p:txEl>
                                              <p:pRg st="2" end="2"/>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861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3" grpId="0" animBg="1"/>
      <p:bldP spid="68614" grpId="0" animBg="1"/>
      <p:bldP spid="68615" grpId="0" animBg="1"/>
      <p:bldP spid="6861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body" idx="1"/>
          </p:nvPr>
        </p:nvSpPr>
        <p:spPr>
          <a:xfrm>
            <a:off x="152400" y="457200"/>
            <a:ext cx="8991600" cy="6248400"/>
          </a:xfrm>
        </p:spPr>
        <p:txBody>
          <a:bodyPr/>
          <a:lstStyle/>
          <a:p>
            <a:pPr>
              <a:buFontTx/>
              <a:buNone/>
            </a:pPr>
            <a:r>
              <a:rPr lang="en-US" altLang="zh-CN" b="1" dirty="0"/>
              <a:t>         </a:t>
            </a:r>
            <a:r>
              <a:rPr lang="zh-CN" altLang="en-US" sz="2400" b="1" dirty="0"/>
              <a:t>有同学说：“习主席说，坚持依法治国首先要坚持依宪治国，坚持依法执政首先要坚持依宪执政。所以，我认为依法治国的前提就是依宪治国”。请你评析同学所说</a:t>
            </a:r>
            <a:r>
              <a:rPr lang="zh-CN" altLang="en-US" sz="2400" b="1" dirty="0">
                <a:solidFill>
                  <a:srgbClr val="FF0000"/>
                </a:solidFill>
              </a:rPr>
              <a:t>“依法治国的前提就是依宪治国”</a:t>
            </a:r>
            <a:r>
              <a:rPr lang="zh-CN" altLang="en-US" sz="2400" b="1" dirty="0"/>
              <a:t>这一观点。</a:t>
            </a:r>
            <a:r>
              <a:rPr lang="en-US" altLang="zh-CN" sz="2400" b="1" dirty="0"/>
              <a:t>(4</a:t>
            </a:r>
            <a:r>
              <a:rPr lang="zh-CN" altLang="en-US" sz="2400" b="1" dirty="0"/>
              <a:t>分</a:t>
            </a:r>
            <a:r>
              <a:rPr lang="en-US" altLang="zh-CN" sz="2400" b="1" dirty="0"/>
              <a:t>)</a:t>
            </a:r>
          </a:p>
          <a:p>
            <a:pPr>
              <a:buFontTx/>
              <a:buNone/>
            </a:pPr>
            <a:r>
              <a:rPr lang="en-US" altLang="zh-CN" sz="2400" b="1" dirty="0">
                <a:latin typeface="宋体" charset="-122"/>
              </a:rPr>
              <a:t>  </a:t>
            </a:r>
            <a:r>
              <a:rPr lang="en-US" altLang="zh-CN" sz="2400" b="1" dirty="0">
                <a:solidFill>
                  <a:schemeClr val="accent2"/>
                </a:solidFill>
                <a:latin typeface="宋体" charset="-122"/>
              </a:rPr>
              <a:t>①</a:t>
            </a:r>
            <a:r>
              <a:rPr lang="zh-CN" altLang="en-US" sz="2400" b="1" dirty="0">
                <a:solidFill>
                  <a:schemeClr val="accent2"/>
                </a:solidFill>
                <a:latin typeface="宋体" charset="-122"/>
              </a:rPr>
              <a:t>依法治国需要依宪治国，（</a:t>
            </a:r>
            <a:r>
              <a:rPr lang="en-US" altLang="zh-CN" sz="2400" b="1" dirty="0">
                <a:solidFill>
                  <a:schemeClr val="accent2"/>
                </a:solidFill>
                <a:latin typeface="宋体" charset="-122"/>
              </a:rPr>
              <a:t>1</a:t>
            </a:r>
            <a:r>
              <a:rPr lang="zh-CN" altLang="en-US" sz="2400" b="1" dirty="0">
                <a:solidFill>
                  <a:schemeClr val="accent2"/>
                </a:solidFill>
                <a:latin typeface="宋体" charset="-122"/>
              </a:rPr>
              <a:t>分）</a:t>
            </a:r>
          </a:p>
          <a:p>
            <a:pPr>
              <a:buFontTx/>
              <a:buNone/>
            </a:pPr>
            <a:r>
              <a:rPr lang="zh-CN" altLang="en-US" sz="2400" b="1" dirty="0">
                <a:solidFill>
                  <a:schemeClr val="accent2"/>
                </a:solidFill>
                <a:latin typeface="宋体" charset="-122"/>
              </a:rPr>
              <a:t>    因为宪法是国家的根本大法，依法治国的核心是依宪法治  </a:t>
            </a:r>
          </a:p>
          <a:p>
            <a:pPr>
              <a:buFontTx/>
              <a:buNone/>
            </a:pPr>
            <a:r>
              <a:rPr lang="zh-CN" altLang="en-US" sz="2400" b="1" dirty="0">
                <a:solidFill>
                  <a:schemeClr val="accent2"/>
                </a:solidFill>
                <a:latin typeface="宋体" charset="-122"/>
              </a:rPr>
              <a:t>    国。（</a:t>
            </a:r>
            <a:r>
              <a:rPr lang="en-US" altLang="zh-CN" sz="2400" b="1" dirty="0">
                <a:solidFill>
                  <a:schemeClr val="accent2"/>
                </a:solidFill>
                <a:latin typeface="宋体" charset="-122"/>
              </a:rPr>
              <a:t>1</a:t>
            </a:r>
            <a:r>
              <a:rPr lang="zh-CN" altLang="en-US" sz="2400" b="1" dirty="0">
                <a:solidFill>
                  <a:schemeClr val="accent2"/>
                </a:solidFill>
                <a:latin typeface="宋体" charset="-122"/>
              </a:rPr>
              <a:t>分）</a:t>
            </a:r>
          </a:p>
          <a:p>
            <a:pPr>
              <a:buFontTx/>
              <a:buNone/>
            </a:pPr>
            <a:r>
              <a:rPr lang="zh-CN" altLang="en-US" sz="2400" b="1" dirty="0">
                <a:solidFill>
                  <a:schemeClr val="accent2"/>
                </a:solidFill>
                <a:latin typeface="宋体" charset="-122"/>
              </a:rPr>
              <a:t>  ②但是说依法治国的前提是依宪治国是</a:t>
            </a:r>
            <a:r>
              <a:rPr lang="zh-CN" altLang="en-US" sz="2400" b="1" dirty="0">
                <a:solidFill>
                  <a:srgbClr val="FF0000"/>
                </a:solidFill>
                <a:latin typeface="宋体" charset="-122"/>
              </a:rPr>
              <a:t>错误</a:t>
            </a:r>
            <a:r>
              <a:rPr lang="zh-CN" altLang="en-US" sz="2400" b="1" dirty="0">
                <a:solidFill>
                  <a:schemeClr val="accent2"/>
                </a:solidFill>
                <a:latin typeface="宋体" charset="-122"/>
              </a:rPr>
              <a:t>的，</a:t>
            </a:r>
          </a:p>
          <a:p>
            <a:pPr>
              <a:buFontTx/>
              <a:buNone/>
            </a:pPr>
            <a:r>
              <a:rPr lang="zh-CN" altLang="en-US" sz="2400" b="1" dirty="0">
                <a:solidFill>
                  <a:schemeClr val="accent2"/>
                </a:solidFill>
                <a:latin typeface="宋体" charset="-122"/>
              </a:rPr>
              <a:t>    依法治国的前提是有法可依，（</a:t>
            </a:r>
            <a:r>
              <a:rPr lang="en-US" altLang="zh-CN" sz="2400" b="1" dirty="0">
                <a:solidFill>
                  <a:schemeClr val="accent2"/>
                </a:solidFill>
                <a:latin typeface="宋体" charset="-122"/>
              </a:rPr>
              <a:t>1</a:t>
            </a:r>
            <a:r>
              <a:rPr lang="zh-CN" altLang="en-US" sz="2400" b="1" dirty="0">
                <a:solidFill>
                  <a:schemeClr val="accent2"/>
                </a:solidFill>
                <a:latin typeface="宋体" charset="-122"/>
              </a:rPr>
              <a:t>分）</a:t>
            </a:r>
          </a:p>
          <a:p>
            <a:pPr>
              <a:buFontTx/>
              <a:buNone/>
            </a:pPr>
            <a:r>
              <a:rPr lang="zh-CN" altLang="en-US" sz="2400" b="1" dirty="0">
                <a:solidFill>
                  <a:schemeClr val="accent2"/>
                </a:solidFill>
                <a:latin typeface="宋体" charset="-122"/>
              </a:rPr>
              <a:t>    因为坚持依法治国，需要立法机关建立科学完备的法律体</a:t>
            </a:r>
          </a:p>
          <a:p>
            <a:pPr>
              <a:buFontTx/>
              <a:buNone/>
            </a:pPr>
            <a:r>
              <a:rPr lang="zh-CN" altLang="en-US" sz="2400" b="1" dirty="0">
                <a:solidFill>
                  <a:schemeClr val="accent2"/>
                </a:solidFill>
                <a:latin typeface="宋体" charset="-122"/>
              </a:rPr>
              <a:t>    系，这是依法治国的重要前提。（</a:t>
            </a:r>
            <a:r>
              <a:rPr lang="en-US" altLang="zh-CN" sz="2400" b="1" dirty="0">
                <a:solidFill>
                  <a:schemeClr val="accent2"/>
                </a:solidFill>
                <a:latin typeface="宋体" charset="-122"/>
              </a:rPr>
              <a:t>1</a:t>
            </a:r>
            <a:r>
              <a:rPr lang="zh-CN" altLang="en-US" sz="2400" b="1" dirty="0">
                <a:solidFill>
                  <a:schemeClr val="accent2"/>
                </a:solidFill>
                <a:latin typeface="宋体" charset="-122"/>
              </a:rPr>
              <a:t>分）</a:t>
            </a:r>
          </a:p>
        </p:txBody>
      </p:sp>
      <p:sp>
        <p:nvSpPr>
          <p:cNvPr id="36867" name="WordArt 3"/>
          <p:cNvSpPr>
            <a:spLocks noChangeArrowheads="1" noChangeShapeType="1" noTextEdit="1"/>
          </p:cNvSpPr>
          <p:nvPr/>
        </p:nvSpPr>
        <p:spPr bwMode="auto">
          <a:xfrm>
            <a:off x="76200" y="76200"/>
            <a:ext cx="3733800" cy="457200"/>
          </a:xfrm>
          <a:prstGeom prst="rect">
            <a:avLst/>
          </a:prstGeom>
        </p:spPr>
        <p:txBody>
          <a:bodyPr wrap="none" fromWordArt="1">
            <a:prstTxWarp prst="textPlain">
              <a:avLst>
                <a:gd name="adj" fmla="val 50000"/>
              </a:avLst>
            </a:prstTxWarp>
          </a:bodyPr>
          <a:lstStyle/>
          <a:p>
            <a:pPr algn="ctr"/>
            <a:r>
              <a:rPr lang="zh-CN" altLang="en-US" sz="3600" b="1" kern="10">
                <a:ln w="19050">
                  <a:solidFill>
                    <a:srgbClr val="99CCFF"/>
                  </a:solidFill>
                  <a:round/>
                  <a:headEnd/>
                  <a:tailEnd/>
                </a:ln>
                <a:solidFill>
                  <a:srgbClr val="0066CC"/>
                </a:solidFill>
                <a:effectLst>
                  <a:outerShdw dist="35921" dir="2700000" algn="ctr" rotWithShape="0">
                    <a:srgbClr val="990000"/>
                  </a:outerShdw>
                </a:effectLst>
                <a:latin typeface="宋体"/>
                <a:ea typeface="宋体"/>
              </a:rPr>
              <a:t>典型例题解析</a:t>
            </a:r>
          </a:p>
        </p:txBody>
      </p:sp>
      <p:sp>
        <p:nvSpPr>
          <p:cNvPr id="36868" name="WordArt 4"/>
          <p:cNvSpPr>
            <a:spLocks noChangeArrowheads="1" noChangeShapeType="1" noTextEdit="1"/>
          </p:cNvSpPr>
          <p:nvPr/>
        </p:nvSpPr>
        <p:spPr bwMode="auto">
          <a:xfrm>
            <a:off x="5943600" y="1752600"/>
            <a:ext cx="2590800" cy="457200"/>
          </a:xfrm>
          <a:prstGeom prst="rect">
            <a:avLst/>
          </a:prstGeom>
        </p:spPr>
        <p:txBody>
          <a:bodyPr wrap="none" fromWordArt="1">
            <a:prstTxWarp prst="textPlain">
              <a:avLst>
                <a:gd name="adj" fmla="val 50000"/>
              </a:avLst>
            </a:prstTxWarp>
          </a:bodyPr>
          <a:lstStyle/>
          <a:p>
            <a:pPr algn="ctr"/>
            <a:r>
              <a:rPr lang="zh-CN" altLang="en-US" sz="2800" kern="10">
                <a:ln w="19050">
                  <a:solidFill>
                    <a:srgbClr val="99CCFF"/>
                  </a:solidFill>
                  <a:round/>
                  <a:headEnd/>
                  <a:tailEnd/>
                </a:ln>
                <a:solidFill>
                  <a:srgbClr val="0066CC"/>
                </a:solidFill>
                <a:effectLst>
                  <a:outerShdw dist="35921" dir="2700000" algn="ctr" rotWithShape="0">
                    <a:srgbClr val="990000"/>
                  </a:outerShdw>
                </a:effectLst>
                <a:latin typeface="宋体"/>
                <a:ea typeface="宋体"/>
              </a:rPr>
              <a:t>偷换概念型辨析题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0" fill="hold" grpId="0" nodeType="clickEffect">
                                  <p:stCondLst>
                                    <p:cond delay="0"/>
                                  </p:stCondLst>
                                  <p:childTnLst>
                                    <p:set>
                                      <p:cBhvr>
                                        <p:cTn id="6" dur="1" fill="hold">
                                          <p:stCondLst>
                                            <p:cond delay="0"/>
                                          </p:stCondLst>
                                        </p:cTn>
                                        <p:tgtEl>
                                          <p:spTgt spid="3686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6866">
                                            <p:txEl>
                                              <p:pRg st="1" end="1"/>
                                            </p:txEl>
                                          </p:spTgt>
                                        </p:tgtEl>
                                        <p:attrNameLst>
                                          <p:attrName>style.visibility</p:attrName>
                                        </p:attrNameLst>
                                      </p:cBhvr>
                                      <p:to>
                                        <p:strVal val="visible"/>
                                      </p:to>
                                    </p:set>
                                    <p:anim calcmode="lin" valueType="num">
                                      <p:cBhvr additive="base">
                                        <p:cTn id="11" dur="500" fill="hold"/>
                                        <p:tgtEl>
                                          <p:spTgt spid="3686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686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6866">
                                            <p:txEl>
                                              <p:pRg st="2" end="2"/>
                                            </p:txEl>
                                          </p:spTgt>
                                        </p:tgtEl>
                                        <p:attrNameLst>
                                          <p:attrName>style.visibility</p:attrName>
                                        </p:attrNameLst>
                                      </p:cBhvr>
                                      <p:to>
                                        <p:strVal val="visible"/>
                                      </p:to>
                                    </p:set>
                                    <p:anim calcmode="lin" valueType="num">
                                      <p:cBhvr additive="base">
                                        <p:cTn id="17" dur="500" fill="hold"/>
                                        <p:tgtEl>
                                          <p:spTgt spid="3686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686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6866">
                                            <p:txEl>
                                              <p:pRg st="3" end="3"/>
                                            </p:txEl>
                                          </p:spTgt>
                                        </p:tgtEl>
                                        <p:attrNameLst>
                                          <p:attrName>style.visibility</p:attrName>
                                        </p:attrNameLst>
                                      </p:cBhvr>
                                      <p:to>
                                        <p:strVal val="visible"/>
                                      </p:to>
                                    </p:set>
                                    <p:anim calcmode="lin" valueType="num">
                                      <p:cBhvr additive="base">
                                        <p:cTn id="23" dur="500" fill="hold"/>
                                        <p:tgtEl>
                                          <p:spTgt spid="36866">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686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6866">
                                            <p:txEl>
                                              <p:pRg st="4" end="4"/>
                                            </p:txEl>
                                          </p:spTgt>
                                        </p:tgtEl>
                                        <p:attrNameLst>
                                          <p:attrName>style.visibility</p:attrName>
                                        </p:attrNameLst>
                                      </p:cBhvr>
                                      <p:to>
                                        <p:strVal val="visible"/>
                                      </p:to>
                                    </p:set>
                                    <p:anim calcmode="lin" valueType="num">
                                      <p:cBhvr additive="base">
                                        <p:cTn id="29" dur="500" fill="hold"/>
                                        <p:tgtEl>
                                          <p:spTgt spid="36866">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686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6866">
                                            <p:txEl>
                                              <p:pRg st="5" end="5"/>
                                            </p:txEl>
                                          </p:spTgt>
                                        </p:tgtEl>
                                        <p:attrNameLst>
                                          <p:attrName>style.visibility</p:attrName>
                                        </p:attrNameLst>
                                      </p:cBhvr>
                                      <p:to>
                                        <p:strVal val="visible"/>
                                      </p:to>
                                    </p:set>
                                    <p:anim calcmode="lin" valueType="num">
                                      <p:cBhvr additive="base">
                                        <p:cTn id="35" dur="500" fill="hold"/>
                                        <p:tgtEl>
                                          <p:spTgt spid="36866">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686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6866">
                                            <p:txEl>
                                              <p:pRg st="6" end="6"/>
                                            </p:txEl>
                                          </p:spTgt>
                                        </p:tgtEl>
                                        <p:attrNameLst>
                                          <p:attrName>style.visibility</p:attrName>
                                        </p:attrNameLst>
                                      </p:cBhvr>
                                      <p:to>
                                        <p:strVal val="visible"/>
                                      </p:to>
                                    </p:set>
                                    <p:anim calcmode="lin" valueType="num">
                                      <p:cBhvr additive="base">
                                        <p:cTn id="41" dur="500" fill="hold"/>
                                        <p:tgtEl>
                                          <p:spTgt spid="36866">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686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36866">
                                            <p:txEl>
                                              <p:pRg st="7" end="7"/>
                                            </p:txEl>
                                          </p:spTgt>
                                        </p:tgtEl>
                                        <p:attrNameLst>
                                          <p:attrName>style.visibility</p:attrName>
                                        </p:attrNameLst>
                                      </p:cBhvr>
                                      <p:to>
                                        <p:strVal val="visible"/>
                                      </p:to>
                                    </p:set>
                                    <p:anim calcmode="lin" valueType="num">
                                      <p:cBhvr additive="base">
                                        <p:cTn id="47" dur="500" fill="hold"/>
                                        <p:tgtEl>
                                          <p:spTgt spid="36866">
                                            <p:txEl>
                                              <p:pRg st="7" end="7"/>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6866">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642910" y="0"/>
            <a:ext cx="7504138" cy="923330"/>
          </a:xfrm>
          <a:prstGeom prst="rect">
            <a:avLst/>
          </a:prstGeom>
        </p:spPr>
        <p:txBody>
          <a:bodyPr wrap="square">
            <a:spAutoFit/>
          </a:bodyPr>
          <a:lstStyle/>
          <a:p>
            <a:r>
              <a:rPr lang="zh-CN" altLang="en-US" b="1" dirty="0" smtClean="0">
                <a:solidFill>
                  <a:prstClr val="black"/>
                </a:solidFill>
              </a:rPr>
              <a:t>在</a:t>
            </a:r>
            <a:r>
              <a:rPr lang="en-US" altLang="zh-CN" b="1" dirty="0" smtClean="0">
                <a:solidFill>
                  <a:prstClr val="black"/>
                </a:solidFill>
              </a:rPr>
              <a:t>12</a:t>
            </a:r>
            <a:r>
              <a:rPr lang="zh-CN" altLang="en-US" b="1" dirty="0" smtClean="0">
                <a:solidFill>
                  <a:prstClr val="black"/>
                </a:solidFill>
              </a:rPr>
              <a:t>月</a:t>
            </a:r>
            <a:r>
              <a:rPr lang="en-US" altLang="zh-CN" b="1" dirty="0" smtClean="0">
                <a:solidFill>
                  <a:prstClr val="black"/>
                </a:solidFill>
              </a:rPr>
              <a:t>4</a:t>
            </a:r>
            <a:r>
              <a:rPr lang="zh-CN" altLang="en-US" b="1" dirty="0" smtClean="0">
                <a:solidFill>
                  <a:prstClr val="black"/>
                </a:solidFill>
              </a:rPr>
              <a:t>日国家宪法日，某校九一班开展了宪法和我的主题班会活动，请你一起来参与。</a:t>
            </a:r>
            <a:endParaRPr lang="en-US" altLang="zh-CN" b="1" dirty="0" smtClean="0">
              <a:solidFill>
                <a:prstClr val="black"/>
              </a:solidFill>
            </a:endParaRPr>
          </a:p>
          <a:p>
            <a:r>
              <a:rPr lang="zh-CN" altLang="en-US" b="1" dirty="0" smtClean="0">
                <a:solidFill>
                  <a:srgbClr val="FF0000"/>
                </a:solidFill>
              </a:rPr>
              <a:t>（</a:t>
            </a:r>
            <a:r>
              <a:rPr lang="en-US" altLang="zh-CN" b="1" dirty="0" smtClean="0">
                <a:solidFill>
                  <a:srgbClr val="FF0000"/>
                </a:solidFill>
              </a:rPr>
              <a:t>1</a:t>
            </a:r>
            <a:r>
              <a:rPr lang="zh-CN" altLang="en-US" b="1" dirty="0" smtClean="0">
                <a:solidFill>
                  <a:srgbClr val="FF0000"/>
                </a:solidFill>
              </a:rPr>
              <a:t>）主持人讲述了小华与宪法的故事，请你将下表填写完整</a:t>
            </a:r>
            <a:endParaRPr lang="zh-CN" altLang="en-US" b="1" dirty="0">
              <a:solidFill>
                <a:srgbClr val="FF0000"/>
              </a:solidFill>
            </a:endParaRPr>
          </a:p>
        </p:txBody>
      </p:sp>
      <p:graphicFrame>
        <p:nvGraphicFramePr>
          <p:cNvPr id="14" name="表格 13"/>
          <p:cNvGraphicFramePr>
            <a:graphicFrameLocks noGrp="1"/>
          </p:cNvGraphicFramePr>
          <p:nvPr/>
        </p:nvGraphicFramePr>
        <p:xfrm>
          <a:off x="214282" y="1428736"/>
          <a:ext cx="8715436" cy="5072098"/>
        </p:xfrm>
        <a:graphic>
          <a:graphicData uri="http://schemas.openxmlformats.org/drawingml/2006/table">
            <a:tbl>
              <a:tblPr firstRow="1" bandRow="1">
                <a:tableStyleId>{5C22544A-7EE6-4342-B048-85BDC9FD1C3A}</a:tableStyleId>
              </a:tblPr>
              <a:tblGrid>
                <a:gridCol w="688060"/>
                <a:gridCol w="2828694"/>
                <a:gridCol w="5198682"/>
              </a:tblGrid>
              <a:tr h="537098">
                <a:tc>
                  <a:txBody>
                    <a:bodyPr/>
                    <a:lstStyle/>
                    <a:p>
                      <a:r>
                        <a:rPr lang="zh-CN" altLang="en-US" b="1" dirty="0" smtClean="0"/>
                        <a:t>年龄</a:t>
                      </a:r>
                      <a:endParaRPr lang="zh-CN" altLang="en-US" b="1" dirty="0"/>
                    </a:p>
                  </a:txBody>
                  <a:tcPr/>
                </a:tc>
                <a:tc>
                  <a:txBody>
                    <a:bodyPr/>
                    <a:lstStyle/>
                    <a:p>
                      <a:r>
                        <a:rPr lang="zh-CN" altLang="en-US" b="1" dirty="0" smtClean="0"/>
                        <a:t>成长的经历</a:t>
                      </a:r>
                      <a:endParaRPr lang="zh-CN" altLang="en-US" b="1" dirty="0"/>
                    </a:p>
                  </a:txBody>
                  <a:tcPr/>
                </a:tc>
                <a:tc>
                  <a:txBody>
                    <a:bodyPr/>
                    <a:lstStyle/>
                    <a:p>
                      <a:r>
                        <a:rPr lang="zh-CN" altLang="en-US" b="1" dirty="0" smtClean="0"/>
                        <a:t>宪法规定</a:t>
                      </a:r>
                      <a:endParaRPr lang="zh-CN" altLang="en-US" b="1" dirty="0"/>
                    </a:p>
                  </a:txBody>
                  <a:tcPr/>
                </a:tc>
              </a:tr>
              <a:tr h="1349199">
                <a:tc>
                  <a:txBody>
                    <a:bodyPr/>
                    <a:lstStyle/>
                    <a:p>
                      <a:r>
                        <a:rPr lang="en-US" altLang="zh-CN" b="1" dirty="0" smtClean="0"/>
                        <a:t>1</a:t>
                      </a:r>
                      <a:r>
                        <a:rPr lang="zh-CN" altLang="en-US" b="1" dirty="0" smtClean="0"/>
                        <a:t>岁</a:t>
                      </a:r>
                      <a:endParaRPr lang="zh-CN" altLang="en-US" b="1" dirty="0"/>
                    </a:p>
                  </a:txBody>
                  <a:tcPr/>
                </a:tc>
                <a:tc>
                  <a:txBody>
                    <a:bodyPr/>
                    <a:lstStyle/>
                    <a:p>
                      <a:r>
                        <a:rPr lang="zh-CN" altLang="en-US" b="1" dirty="0" smtClean="0"/>
                        <a:t>小华出生了，从这一刻起，她已经开始受到宪法保护</a:t>
                      </a:r>
                      <a:endParaRPr lang="zh-CN" altLang="en-US" b="1" dirty="0"/>
                    </a:p>
                  </a:txBody>
                  <a:tcPr/>
                </a:tc>
                <a:tc>
                  <a:txBody>
                    <a:bodyPr/>
                    <a:lstStyle/>
                    <a:p>
                      <a:r>
                        <a:rPr lang="zh-CN" altLang="en-US" b="1" dirty="0" smtClean="0"/>
                        <a:t>宪法规定第二十三条，凡具有中华人民共和国国籍的人就是中华人民共和国公民，国家尊重和保障人权</a:t>
                      </a:r>
                      <a:endParaRPr lang="zh-CN" altLang="en-US" b="1" dirty="0"/>
                    </a:p>
                  </a:txBody>
                  <a:tcPr/>
                </a:tc>
              </a:tr>
              <a:tr h="537098">
                <a:tc>
                  <a:txBody>
                    <a:bodyPr/>
                    <a:lstStyle/>
                    <a:p>
                      <a:r>
                        <a:rPr lang="en-US" altLang="zh-CN" b="1" dirty="0" smtClean="0"/>
                        <a:t>7</a:t>
                      </a:r>
                      <a:r>
                        <a:rPr lang="zh-CN" altLang="en-US" b="1" dirty="0" smtClean="0"/>
                        <a:t>岁</a:t>
                      </a:r>
                      <a:endParaRPr lang="zh-CN" altLang="en-US" b="1" dirty="0"/>
                    </a:p>
                  </a:txBody>
                  <a:tcPr/>
                </a:tc>
                <a:tc>
                  <a:txBody>
                    <a:bodyPr/>
                    <a:lstStyle/>
                    <a:p>
                      <a:r>
                        <a:rPr lang="zh-CN" altLang="en-US" b="1" dirty="0" smtClean="0"/>
                        <a:t>小华</a:t>
                      </a:r>
                      <a:r>
                        <a:rPr lang="zh-CN" altLang="en-US" b="1" u="sng" dirty="0" smtClean="0"/>
                        <a:t>上</a:t>
                      </a:r>
                      <a:r>
                        <a:rPr lang="zh-CN" altLang="en-US" b="1" u="none" dirty="0" smtClean="0"/>
                        <a:t>学了</a:t>
                      </a:r>
                      <a:endParaRPr lang="zh-CN" altLang="en-US" b="1" u="none" dirty="0"/>
                    </a:p>
                  </a:txBody>
                  <a:tcPr/>
                </a:tc>
                <a:tc>
                  <a:txBody>
                    <a:bodyPr/>
                    <a:lstStyle/>
                    <a:p>
                      <a:r>
                        <a:rPr lang="zh-CN" altLang="en-US" b="1" dirty="0" smtClean="0"/>
                        <a:t>第四十六条，中华人民共和国公民</a:t>
                      </a:r>
                      <a:r>
                        <a:rPr lang="zh-CN" altLang="en-US" b="1" dirty="0" smtClean="0">
                          <a:solidFill>
                            <a:srgbClr val="FF0000"/>
                          </a:solidFill>
                        </a:rPr>
                        <a:t>有</a:t>
                      </a:r>
                      <a:r>
                        <a:rPr lang="zh-CN" altLang="en-US" b="1" u="sng" dirty="0" smtClean="0">
                          <a:solidFill>
                            <a:srgbClr val="FF0000"/>
                          </a:solidFill>
                        </a:rPr>
                        <a:t>  ①</a:t>
                      </a:r>
                      <a:r>
                        <a:rPr lang="zh-CN" altLang="en-US" b="1" dirty="0" smtClean="0">
                          <a:solidFill>
                            <a:srgbClr val="FF0000"/>
                          </a:solidFill>
                        </a:rPr>
                        <a:t>的权利</a:t>
                      </a:r>
                      <a:endParaRPr lang="zh-CN" altLang="en-US" b="1" dirty="0">
                        <a:solidFill>
                          <a:srgbClr val="FF0000"/>
                        </a:solidFill>
                      </a:endParaRPr>
                    </a:p>
                  </a:txBody>
                  <a:tcPr/>
                </a:tc>
              </a:tr>
              <a:tr h="1721657">
                <a:tc>
                  <a:txBody>
                    <a:bodyPr/>
                    <a:lstStyle/>
                    <a:p>
                      <a:r>
                        <a:rPr lang="en-US" altLang="zh-CN" b="1" dirty="0" smtClean="0"/>
                        <a:t>18</a:t>
                      </a:r>
                      <a:r>
                        <a:rPr lang="zh-CN" altLang="en-US" b="1" dirty="0" smtClean="0"/>
                        <a:t>岁</a:t>
                      </a:r>
                      <a:endParaRPr lang="zh-CN" altLang="en-US" b="1" dirty="0"/>
                    </a:p>
                  </a:txBody>
                  <a:tcPr/>
                </a:tc>
                <a:tc>
                  <a:txBody>
                    <a:bodyPr/>
                    <a:lstStyle/>
                    <a:p>
                      <a:r>
                        <a:rPr lang="zh-CN" altLang="en-US" b="1" dirty="0" smtClean="0"/>
                        <a:t>小华第一次参加镇人大代表的</a:t>
                      </a:r>
                      <a:r>
                        <a:rPr lang="zh-CN" altLang="en-US" b="1" u="none" dirty="0" smtClean="0"/>
                        <a:t>选举</a:t>
                      </a:r>
                      <a:endParaRPr lang="zh-CN" altLang="en-US" b="1" u="none" dirty="0"/>
                    </a:p>
                  </a:txBody>
                  <a:tcPr/>
                </a:tc>
                <a:tc>
                  <a:txBody>
                    <a:bodyPr/>
                    <a:lstStyle/>
                    <a:p>
                      <a:r>
                        <a:rPr lang="zh-CN" altLang="en-US" b="1" dirty="0" smtClean="0"/>
                        <a:t>第三十四条，中华人民共和国年满十八周岁的公民不分民族、种族、性别、职业、家庭出、生宗教信仰、教育程度财产状况居住期限</a:t>
                      </a:r>
                      <a:r>
                        <a:rPr lang="zh-CN" altLang="en-US" b="1" dirty="0" smtClean="0">
                          <a:solidFill>
                            <a:srgbClr val="FF0000"/>
                          </a:solidFill>
                        </a:rPr>
                        <a:t>都有</a:t>
                      </a:r>
                      <a:r>
                        <a:rPr lang="zh-CN" altLang="en-US" b="1" u="sng" baseline="0" dirty="0" smtClean="0">
                          <a:solidFill>
                            <a:srgbClr val="FF0000"/>
                          </a:solidFill>
                        </a:rPr>
                        <a:t>   ②权</a:t>
                      </a:r>
                      <a:r>
                        <a:rPr lang="zh-CN" altLang="en-US" b="1" dirty="0" smtClean="0"/>
                        <a:t>，但是依照法律被剥夺政治权利的人除外</a:t>
                      </a:r>
                      <a:endParaRPr lang="zh-CN" altLang="en-US" b="1" dirty="0"/>
                    </a:p>
                  </a:txBody>
                  <a:tcPr/>
                </a:tc>
              </a:tr>
              <a:tr h="927046">
                <a:tc>
                  <a:txBody>
                    <a:bodyPr/>
                    <a:lstStyle/>
                    <a:p>
                      <a:r>
                        <a:rPr lang="en-US" altLang="zh-CN" b="1" dirty="0" smtClean="0"/>
                        <a:t>23</a:t>
                      </a:r>
                      <a:r>
                        <a:rPr lang="zh-CN" altLang="en-US" b="1" dirty="0" smtClean="0"/>
                        <a:t>岁</a:t>
                      </a:r>
                      <a:endParaRPr lang="zh-CN" altLang="en-US" b="1" dirty="0"/>
                    </a:p>
                  </a:txBody>
                  <a:tcPr/>
                </a:tc>
                <a:tc>
                  <a:txBody>
                    <a:bodyPr/>
                    <a:lstStyle/>
                    <a:p>
                      <a:r>
                        <a:rPr lang="zh-CN" altLang="en-US" b="1" dirty="0" smtClean="0"/>
                        <a:t>小华</a:t>
                      </a:r>
                      <a:r>
                        <a:rPr lang="zh-CN" altLang="en-US" b="1" u="none" dirty="0" smtClean="0"/>
                        <a:t>应征入伍</a:t>
                      </a:r>
                      <a:r>
                        <a:rPr lang="zh-CN" altLang="en-US" b="1" dirty="0" smtClean="0"/>
                        <a:t>，成为一名军人</a:t>
                      </a:r>
                      <a:endParaRPr lang="zh-CN" altLang="en-US" b="1" dirty="0"/>
                    </a:p>
                  </a:txBody>
                  <a:tcPr/>
                </a:tc>
                <a:tc>
                  <a:txBody>
                    <a:bodyPr/>
                    <a:lstStyle/>
                    <a:p>
                      <a:r>
                        <a:rPr lang="zh-CN" altLang="en-US" b="1" dirty="0" smtClean="0"/>
                        <a:t>第五十五条，依照</a:t>
                      </a:r>
                      <a:r>
                        <a:rPr lang="zh-CN" altLang="en-US" b="1" dirty="0" smtClean="0">
                          <a:solidFill>
                            <a:srgbClr val="FF0000"/>
                          </a:solidFill>
                        </a:rPr>
                        <a:t>法律</a:t>
                      </a:r>
                      <a:r>
                        <a:rPr lang="zh-CN" altLang="en-US" b="1" u="sng" baseline="0" dirty="0" smtClean="0">
                          <a:solidFill>
                            <a:srgbClr val="FF0000"/>
                          </a:solidFill>
                        </a:rPr>
                        <a:t>   ③</a:t>
                      </a:r>
                      <a:r>
                        <a:rPr lang="zh-CN" altLang="en-US" b="1" dirty="0" smtClean="0"/>
                        <a:t>是中华人民共和国公民的</a:t>
                      </a:r>
                      <a:r>
                        <a:rPr lang="zh-CN" altLang="en-US" b="1" dirty="0" smtClean="0">
                          <a:solidFill>
                            <a:srgbClr val="FF0000"/>
                          </a:solidFill>
                        </a:rPr>
                        <a:t>光荣义务</a:t>
                      </a:r>
                      <a:r>
                        <a:rPr lang="zh-CN" altLang="en-US" b="1" dirty="0" smtClean="0"/>
                        <a:t>。</a:t>
                      </a:r>
                      <a:endParaRPr lang="zh-CN" altLang="en-US" b="1" dirty="0"/>
                    </a:p>
                  </a:txBody>
                  <a:tcPr/>
                </a:tc>
              </a:tr>
            </a:tbl>
          </a:graphicData>
        </a:graphic>
      </p:graphicFrame>
      <p:sp>
        <p:nvSpPr>
          <p:cNvPr id="15" name="矩形标注 14"/>
          <p:cNvSpPr/>
          <p:nvPr/>
        </p:nvSpPr>
        <p:spPr>
          <a:xfrm>
            <a:off x="2214546" y="928670"/>
            <a:ext cx="3929090" cy="357190"/>
          </a:xfrm>
          <a:prstGeom prst="wedgeRectCallout">
            <a:avLst>
              <a:gd name="adj1" fmla="val -42651"/>
              <a:gd name="adj2" fmla="val 132318"/>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FF0000"/>
                </a:solidFill>
              </a:rPr>
              <a:t>材料中找关键词，换术语</a:t>
            </a:r>
            <a:endParaRPr lang="zh-CN" altLang="en-US" b="1" dirty="0">
              <a:solidFill>
                <a:srgbClr val="FF0000"/>
              </a:solidFill>
            </a:endParaRPr>
          </a:p>
        </p:txBody>
      </p:sp>
      <p:sp>
        <p:nvSpPr>
          <p:cNvPr id="17" name="椭圆形标注 16"/>
          <p:cNvSpPr/>
          <p:nvPr/>
        </p:nvSpPr>
        <p:spPr>
          <a:xfrm>
            <a:off x="2071670" y="5143512"/>
            <a:ext cx="1285852" cy="428628"/>
          </a:xfrm>
          <a:prstGeom prst="wedgeEllipseCallout">
            <a:avLst>
              <a:gd name="adj1" fmla="val -48539"/>
              <a:gd name="adj2" fmla="val 62500"/>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FF0000"/>
                </a:solidFill>
              </a:rPr>
              <a:t>服兵役</a:t>
            </a:r>
            <a:endParaRPr lang="zh-CN" altLang="en-US" b="1" dirty="0">
              <a:solidFill>
                <a:srgbClr val="FF0000"/>
              </a:solidFill>
            </a:endParaRPr>
          </a:p>
        </p:txBody>
      </p:sp>
      <p:sp>
        <p:nvSpPr>
          <p:cNvPr id="18" name="椭圆形标注 17"/>
          <p:cNvSpPr/>
          <p:nvPr/>
        </p:nvSpPr>
        <p:spPr>
          <a:xfrm>
            <a:off x="785786" y="3571876"/>
            <a:ext cx="1285852" cy="428628"/>
          </a:xfrm>
          <a:prstGeom prst="wedgeEllipseCallout">
            <a:avLst>
              <a:gd name="adj1" fmla="val 14262"/>
              <a:gd name="adj2" fmla="val 117911"/>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FF0000"/>
                </a:solidFill>
              </a:rPr>
              <a:t>选举权</a:t>
            </a:r>
            <a:endParaRPr lang="zh-CN" altLang="en-US" b="1" dirty="0">
              <a:solidFill>
                <a:srgbClr val="FF0000"/>
              </a:solidFill>
            </a:endParaRPr>
          </a:p>
        </p:txBody>
      </p:sp>
      <p:sp>
        <p:nvSpPr>
          <p:cNvPr id="20" name="椭圆形标注 19"/>
          <p:cNvSpPr/>
          <p:nvPr/>
        </p:nvSpPr>
        <p:spPr>
          <a:xfrm>
            <a:off x="2285984" y="2786058"/>
            <a:ext cx="1643042" cy="428628"/>
          </a:xfrm>
          <a:prstGeom prst="wedgeEllipseCallout">
            <a:avLst>
              <a:gd name="adj1" fmla="val -48539"/>
              <a:gd name="adj2" fmla="val 62500"/>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FF0000"/>
                </a:solidFill>
              </a:rPr>
              <a:t>受教育权</a:t>
            </a:r>
            <a:endParaRPr lang="zh-CN" altLang="en-US" b="1" dirty="0">
              <a:solidFill>
                <a:srgbClr val="FF0000"/>
              </a:solidFill>
            </a:endParaRPr>
          </a:p>
        </p:txBody>
      </p:sp>
      <p:sp>
        <p:nvSpPr>
          <p:cNvPr id="10" name="矩形 9"/>
          <p:cNvSpPr/>
          <p:nvPr/>
        </p:nvSpPr>
        <p:spPr>
          <a:xfrm>
            <a:off x="7215206" y="428604"/>
            <a:ext cx="1576072" cy="923330"/>
          </a:xfrm>
          <a:prstGeom prst="rect">
            <a:avLst/>
          </a:prstGeom>
          <a:noFill/>
        </p:spPr>
        <p:txBody>
          <a:bodyPr wrap="none" lIns="91440" tIns="45720" rIns="91440" bIns="45720">
            <a:spAutoFit/>
          </a:bodyPr>
          <a:lstStyle/>
          <a:p>
            <a:pPr algn="ctr"/>
            <a:r>
              <a:rPr lang="zh-CN" altLang="en-US" sz="5400" b="1" cap="none" spc="0"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rPr>
              <a:t>感悟</a:t>
            </a:r>
            <a:endParaRPr lang="zh-CN" altLang="en-US" sz="5400" b="1" cap="none" spc="0"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500" fill="hold"/>
                                        <p:tgtEl>
                                          <p:spTgt spid="20"/>
                                        </p:tgtEl>
                                        <p:attrNameLst>
                                          <p:attrName>ppt_x</p:attrName>
                                        </p:attrNameLst>
                                      </p:cBhvr>
                                      <p:tavLst>
                                        <p:tav tm="0">
                                          <p:val>
                                            <p:strVal val="#ppt_x"/>
                                          </p:val>
                                        </p:tav>
                                        <p:tav tm="100000">
                                          <p:val>
                                            <p:strVal val="#ppt_x"/>
                                          </p:val>
                                        </p:tav>
                                      </p:tavLst>
                                    </p:anim>
                                    <p:anim calcmode="lin" valueType="num">
                                      <p:cBhvr additive="base">
                                        <p:cTn id="1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20" grpId="0" animBg="1"/>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285720" y="0"/>
            <a:ext cx="8021748" cy="584775"/>
          </a:xfrm>
          <a:prstGeom prst="rect">
            <a:avLst/>
          </a:prstGeom>
          <a:noFill/>
        </p:spPr>
        <p:txBody>
          <a:bodyPr wrap="none" lIns="91440" tIns="45720" rIns="91440" bIns="45720">
            <a:spAutoFit/>
          </a:bodyPr>
          <a:lstStyle/>
          <a:p>
            <a:r>
              <a:rPr lang="zh-CN" altLang="en-US"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二、宪法修改</a:t>
            </a:r>
            <a:r>
              <a:rPr lang="en-US" altLang="zh-CN" sz="3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r>
              <a:rPr lang="zh-CN" altLang="en-US"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依法按程序（中考热点</a:t>
            </a:r>
            <a:r>
              <a:rPr lang="en-US" altLang="zh-CN"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2</a:t>
            </a:r>
            <a:r>
              <a:rPr lang="zh-CN" altLang="en-US"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endParaRPr lang="zh-CN" altLang="en-US" sz="3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0" name="Rectangle 1"/>
          <p:cNvSpPr>
            <a:spLocks noChangeArrowheads="1"/>
          </p:cNvSpPr>
          <p:nvPr/>
        </p:nvSpPr>
        <p:spPr bwMode="auto">
          <a:xfrm>
            <a:off x="571472" y="6215082"/>
            <a:ext cx="3286148" cy="469299"/>
          </a:xfrm>
          <a:prstGeom prst="rect">
            <a:avLst/>
          </a:prstGeom>
          <a:solidFill>
            <a:srgbClr val="FFFFFF"/>
          </a:solidFill>
          <a:ln w="9525">
            <a:noFill/>
            <a:miter lim="800000"/>
            <a:headEnd/>
            <a:tailEnd/>
          </a:ln>
          <a:effectLst/>
        </p:spPr>
        <p:txBody>
          <a:bodyPr vert="horz" wrap="square" lIns="91440" tIns="95220" rIns="91440" bIns="952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9" name="矩形 18"/>
          <p:cNvSpPr/>
          <p:nvPr/>
        </p:nvSpPr>
        <p:spPr>
          <a:xfrm>
            <a:off x="6215074" y="5072074"/>
            <a:ext cx="1643042" cy="769441"/>
          </a:xfrm>
          <a:prstGeom prst="rect">
            <a:avLst/>
          </a:prstGeom>
        </p:spPr>
        <p:txBody>
          <a:bodyPr wrap="square">
            <a:spAutoFit/>
          </a:bodyPr>
          <a:lstStyle/>
          <a:p>
            <a:r>
              <a:rPr lang="en-US" altLang="zh-CN" sz="4400" b="1" dirty="0" smtClean="0">
                <a:solidFill>
                  <a:srgbClr val="FF0000"/>
                </a:solidFill>
              </a:rPr>
              <a:t>×</a:t>
            </a:r>
            <a:r>
              <a:rPr lang="zh-CN" altLang="en-US" sz="2800" b="1" dirty="0" smtClean="0">
                <a:solidFill>
                  <a:srgbClr val="FF0000"/>
                </a:solidFill>
              </a:rPr>
              <a:t>制度</a:t>
            </a:r>
            <a:endParaRPr lang="zh-CN" altLang="en-US" sz="2800" b="1" dirty="0">
              <a:solidFill>
                <a:srgbClr val="FF0000"/>
              </a:solidFill>
            </a:endParaRPr>
          </a:p>
        </p:txBody>
      </p:sp>
      <p:sp>
        <p:nvSpPr>
          <p:cNvPr id="21" name="矩形 20"/>
          <p:cNvSpPr/>
          <p:nvPr/>
        </p:nvSpPr>
        <p:spPr>
          <a:xfrm>
            <a:off x="0" y="1714488"/>
            <a:ext cx="3929058" cy="4154984"/>
          </a:xfrm>
          <a:prstGeom prst="rect">
            <a:avLst/>
          </a:prstGeom>
          <a:solidFill>
            <a:schemeClr val="accent6">
              <a:lumMod val="40000"/>
              <a:lumOff val="60000"/>
            </a:schemeClr>
          </a:solidFill>
        </p:spPr>
        <p:txBody>
          <a:bodyPr wrap="square">
            <a:spAutoFit/>
          </a:bodyPr>
          <a:lstStyle/>
          <a:p>
            <a:r>
              <a:rPr lang="zh-CN" altLang="en-US" sz="2400" b="1" dirty="0" smtClean="0"/>
              <a:t>我国严格依法按程序修改宪法，</a:t>
            </a:r>
            <a:r>
              <a:rPr lang="zh-CN" altLang="en-US" sz="2400" b="1" dirty="0" smtClean="0">
                <a:solidFill>
                  <a:srgbClr val="FF0000"/>
                </a:solidFill>
              </a:rPr>
              <a:t>一般程序</a:t>
            </a:r>
            <a:r>
              <a:rPr lang="zh-CN" altLang="en-US" sz="2400" b="1" dirty="0" smtClean="0"/>
              <a:t>是：</a:t>
            </a:r>
            <a:endParaRPr lang="en-US" altLang="zh-CN" sz="2400" b="1" dirty="0" smtClean="0"/>
          </a:p>
          <a:p>
            <a:r>
              <a:rPr lang="en-US" altLang="zh-CN" sz="2400" b="1" dirty="0" smtClean="0"/>
              <a:t>1</a:t>
            </a:r>
            <a:r>
              <a:rPr lang="zh-CN" altLang="en-US" sz="2400" b="1" dirty="0" smtClean="0"/>
              <a:t>、由中共中央提出修宪建议，并</a:t>
            </a:r>
            <a:r>
              <a:rPr lang="zh-CN" altLang="en-US" sz="2400" b="1" dirty="0" smtClean="0">
                <a:solidFill>
                  <a:prstClr val="black"/>
                </a:solidFill>
              </a:rPr>
              <a:t>征求党外人士意见制定草案</a:t>
            </a:r>
            <a:endParaRPr lang="en-US" altLang="zh-CN" sz="2400" b="1" dirty="0" smtClean="0">
              <a:solidFill>
                <a:prstClr val="black"/>
              </a:solidFill>
            </a:endParaRPr>
          </a:p>
          <a:p>
            <a:r>
              <a:rPr lang="en-US" altLang="zh-CN" sz="2400" b="1" dirty="0" smtClean="0">
                <a:solidFill>
                  <a:prstClr val="black"/>
                </a:solidFill>
              </a:rPr>
              <a:t>2</a:t>
            </a:r>
            <a:r>
              <a:rPr lang="zh-CN" altLang="en-US" sz="2400" b="1" dirty="0" smtClean="0">
                <a:solidFill>
                  <a:prstClr val="black"/>
                </a:solidFill>
              </a:rPr>
              <a:t>、</a:t>
            </a:r>
            <a:r>
              <a:rPr lang="zh-CN" altLang="en-US" sz="2400" b="1" dirty="0" smtClean="0"/>
              <a:t>提交全国人大常委会依照法定程序形成宪法修正案，</a:t>
            </a:r>
            <a:r>
              <a:rPr lang="en-US" altLang="zh-CN" sz="2400" b="1" dirty="0" smtClean="0"/>
              <a:t>3</a:t>
            </a:r>
            <a:r>
              <a:rPr lang="zh-CN" altLang="en-US" sz="2400" b="1" dirty="0" smtClean="0"/>
              <a:t>、提请全国人民代表大会审议通过。</a:t>
            </a:r>
            <a:endParaRPr lang="en-US" altLang="zh-CN" sz="2400" b="1" dirty="0" smtClean="0"/>
          </a:p>
          <a:p>
            <a:endParaRPr lang="en-US" altLang="zh-CN" sz="2400" b="1" dirty="0" smtClean="0"/>
          </a:p>
          <a:p>
            <a:r>
              <a:rPr lang="zh-CN" altLang="en-US" sz="2400" b="1" dirty="0" smtClean="0"/>
              <a:t>这说明：</a:t>
            </a:r>
            <a:endParaRPr lang="zh-CN" altLang="en-US" sz="2400" b="1" dirty="0"/>
          </a:p>
        </p:txBody>
      </p:sp>
      <p:sp>
        <p:nvSpPr>
          <p:cNvPr id="9" name="矩形 8"/>
          <p:cNvSpPr/>
          <p:nvPr/>
        </p:nvSpPr>
        <p:spPr>
          <a:xfrm>
            <a:off x="8653160" y="1071546"/>
            <a:ext cx="490840" cy="830997"/>
          </a:xfrm>
          <a:prstGeom prst="rect">
            <a:avLst/>
          </a:prstGeom>
        </p:spPr>
        <p:txBody>
          <a:bodyPr wrap="none">
            <a:spAutoFit/>
          </a:bodyPr>
          <a:lstStyle/>
          <a:p>
            <a:r>
              <a:rPr lang="zh-CN" altLang="en-US" sz="4800" dirty="0" smtClean="0">
                <a:solidFill>
                  <a:srgbClr val="FF0000"/>
                </a:solidFill>
              </a:rPr>
              <a:t>√</a:t>
            </a:r>
            <a:endParaRPr lang="zh-CN" altLang="en-US" sz="4800" dirty="0">
              <a:solidFill>
                <a:srgbClr val="FF0000"/>
              </a:solidFill>
            </a:endParaRPr>
          </a:p>
        </p:txBody>
      </p:sp>
      <p:sp>
        <p:nvSpPr>
          <p:cNvPr id="11" name="矩形 10"/>
          <p:cNvSpPr/>
          <p:nvPr/>
        </p:nvSpPr>
        <p:spPr>
          <a:xfrm>
            <a:off x="8653160" y="1643050"/>
            <a:ext cx="490840" cy="830997"/>
          </a:xfrm>
          <a:prstGeom prst="rect">
            <a:avLst/>
          </a:prstGeom>
        </p:spPr>
        <p:txBody>
          <a:bodyPr wrap="none">
            <a:spAutoFit/>
          </a:bodyPr>
          <a:lstStyle/>
          <a:p>
            <a:r>
              <a:rPr lang="zh-CN" altLang="en-US" sz="4800" dirty="0" smtClean="0">
                <a:solidFill>
                  <a:srgbClr val="FF0000"/>
                </a:solidFill>
              </a:rPr>
              <a:t>√</a:t>
            </a:r>
            <a:endParaRPr lang="zh-CN" altLang="en-US" sz="4800" dirty="0">
              <a:solidFill>
                <a:srgbClr val="FF0000"/>
              </a:solidFill>
            </a:endParaRPr>
          </a:p>
        </p:txBody>
      </p:sp>
      <p:sp>
        <p:nvSpPr>
          <p:cNvPr id="12" name="矩形 11"/>
          <p:cNvSpPr/>
          <p:nvPr/>
        </p:nvSpPr>
        <p:spPr>
          <a:xfrm>
            <a:off x="8653160" y="3071810"/>
            <a:ext cx="490840" cy="830997"/>
          </a:xfrm>
          <a:prstGeom prst="rect">
            <a:avLst/>
          </a:prstGeom>
        </p:spPr>
        <p:txBody>
          <a:bodyPr wrap="none">
            <a:spAutoFit/>
          </a:bodyPr>
          <a:lstStyle/>
          <a:p>
            <a:r>
              <a:rPr lang="zh-CN" altLang="en-US" sz="4800" dirty="0" smtClean="0">
                <a:solidFill>
                  <a:srgbClr val="FF0000"/>
                </a:solidFill>
              </a:rPr>
              <a:t>√</a:t>
            </a:r>
            <a:endParaRPr lang="zh-CN" altLang="en-US" sz="4800" dirty="0">
              <a:solidFill>
                <a:srgbClr val="FF0000"/>
              </a:solidFill>
            </a:endParaRPr>
          </a:p>
        </p:txBody>
      </p:sp>
      <p:sp>
        <p:nvSpPr>
          <p:cNvPr id="13" name="矩形 12"/>
          <p:cNvSpPr/>
          <p:nvPr/>
        </p:nvSpPr>
        <p:spPr>
          <a:xfrm>
            <a:off x="5500694" y="6088559"/>
            <a:ext cx="1500166" cy="769441"/>
          </a:xfrm>
          <a:prstGeom prst="rect">
            <a:avLst/>
          </a:prstGeom>
        </p:spPr>
        <p:txBody>
          <a:bodyPr wrap="square">
            <a:spAutoFit/>
          </a:bodyPr>
          <a:lstStyle/>
          <a:p>
            <a:r>
              <a:rPr lang="en-US" altLang="zh-CN" sz="4400" b="1" dirty="0" smtClean="0">
                <a:solidFill>
                  <a:srgbClr val="FF0000"/>
                </a:solidFill>
              </a:rPr>
              <a:t>×</a:t>
            </a:r>
            <a:r>
              <a:rPr lang="zh-CN" altLang="en-US" sz="2400" b="1" dirty="0" smtClean="0">
                <a:solidFill>
                  <a:srgbClr val="FF0000"/>
                </a:solidFill>
              </a:rPr>
              <a:t>人民</a:t>
            </a:r>
            <a:endParaRPr lang="zh-CN" altLang="en-US" sz="2400" b="1" dirty="0">
              <a:solidFill>
                <a:srgbClr val="FF0000"/>
              </a:solidFill>
            </a:endParaRPr>
          </a:p>
        </p:txBody>
      </p:sp>
      <p:sp>
        <p:nvSpPr>
          <p:cNvPr id="14" name="矩形 13"/>
          <p:cNvSpPr/>
          <p:nvPr/>
        </p:nvSpPr>
        <p:spPr>
          <a:xfrm>
            <a:off x="8653160" y="4071942"/>
            <a:ext cx="490840" cy="830997"/>
          </a:xfrm>
          <a:prstGeom prst="rect">
            <a:avLst/>
          </a:prstGeom>
        </p:spPr>
        <p:txBody>
          <a:bodyPr wrap="none">
            <a:spAutoFit/>
          </a:bodyPr>
          <a:lstStyle/>
          <a:p>
            <a:r>
              <a:rPr lang="zh-CN" altLang="en-US" sz="4800" dirty="0" smtClean="0">
                <a:solidFill>
                  <a:srgbClr val="FF0000"/>
                </a:solidFill>
              </a:rPr>
              <a:t>√</a:t>
            </a:r>
            <a:endParaRPr lang="zh-CN" altLang="en-US" sz="4800" dirty="0">
              <a:solidFill>
                <a:srgbClr val="FF0000"/>
              </a:solidFill>
            </a:endParaRPr>
          </a:p>
        </p:txBody>
      </p:sp>
      <p:sp>
        <p:nvSpPr>
          <p:cNvPr id="16" name="矩形 15"/>
          <p:cNvSpPr/>
          <p:nvPr/>
        </p:nvSpPr>
        <p:spPr>
          <a:xfrm>
            <a:off x="4000496" y="1285860"/>
            <a:ext cx="4572000" cy="5262979"/>
          </a:xfrm>
          <a:prstGeom prst="rect">
            <a:avLst/>
          </a:prstGeom>
          <a:ln>
            <a:solidFill>
              <a:srgbClr val="FF0000"/>
            </a:solidFill>
          </a:ln>
        </p:spPr>
        <p:txBody>
          <a:bodyPr>
            <a:spAutoFit/>
          </a:bodyPr>
          <a:lstStyle/>
          <a:p>
            <a:pPr>
              <a:buNone/>
            </a:pPr>
            <a:r>
              <a:rPr lang="en-US" altLang="zh-CN" sz="2400" b="1" dirty="0" smtClean="0"/>
              <a:t>1</a:t>
            </a:r>
            <a:r>
              <a:rPr lang="zh-CN" altLang="en-US" sz="2400" b="1" dirty="0" smtClean="0"/>
              <a:t>、中国共产党是社会主义事业的领导核心</a:t>
            </a:r>
            <a:endParaRPr lang="en-US" altLang="zh-CN" sz="2400" b="1" dirty="0" smtClean="0"/>
          </a:p>
          <a:p>
            <a:pPr>
              <a:buNone/>
            </a:pPr>
            <a:r>
              <a:rPr lang="en-US" altLang="zh-CN" sz="2400" b="1" dirty="0" smtClean="0"/>
              <a:t>2</a:t>
            </a:r>
            <a:r>
              <a:rPr lang="zh-CN" altLang="en-US" sz="2400" b="1" dirty="0" smtClean="0"/>
              <a:t>、全国人大是最高国家权力机关</a:t>
            </a:r>
            <a:endParaRPr lang="en-US" altLang="zh-CN" sz="2400" b="1" dirty="0" smtClean="0"/>
          </a:p>
          <a:p>
            <a:pPr>
              <a:buNone/>
            </a:pPr>
            <a:endParaRPr lang="en-US" altLang="zh-CN" sz="2400" b="1" dirty="0" smtClean="0"/>
          </a:p>
          <a:p>
            <a:pPr>
              <a:buNone/>
            </a:pPr>
            <a:endParaRPr lang="en-US" altLang="zh-CN" sz="2400" b="1" dirty="0" smtClean="0"/>
          </a:p>
          <a:p>
            <a:pPr>
              <a:buNone/>
            </a:pPr>
            <a:r>
              <a:rPr lang="en-US" altLang="zh-CN" sz="2400" b="1" dirty="0" smtClean="0"/>
              <a:t>3</a:t>
            </a:r>
            <a:r>
              <a:rPr lang="zh-CN" altLang="en-US" sz="2400" b="1" dirty="0" smtClean="0"/>
              <a:t>、全国人大行使最高立法权</a:t>
            </a:r>
            <a:endParaRPr lang="en-US" altLang="zh-CN" sz="2400" b="1" dirty="0" smtClean="0"/>
          </a:p>
          <a:p>
            <a:pPr>
              <a:buNone/>
            </a:pPr>
            <a:endParaRPr lang="en-US" altLang="zh-CN" sz="2400" b="1" dirty="0" smtClean="0"/>
          </a:p>
          <a:p>
            <a:pPr>
              <a:buNone/>
            </a:pPr>
            <a:r>
              <a:rPr lang="en-US" altLang="zh-CN" sz="2400" b="1" dirty="0" smtClean="0"/>
              <a:t>4</a:t>
            </a:r>
            <a:r>
              <a:rPr lang="zh-CN" altLang="en-US" sz="2400" b="1" dirty="0" smtClean="0"/>
              <a:t>、中国特色的社会主义民主政治是党的领导、依法治国、人民当家作主的统一。</a:t>
            </a:r>
            <a:endParaRPr lang="en-US" altLang="zh-CN" sz="2400" b="1" dirty="0" smtClean="0"/>
          </a:p>
          <a:p>
            <a:pPr>
              <a:buNone/>
            </a:pPr>
            <a:r>
              <a:rPr lang="en-US" altLang="zh-CN" sz="2400" b="1" dirty="0" smtClean="0"/>
              <a:t>5</a:t>
            </a:r>
            <a:r>
              <a:rPr lang="zh-CN" altLang="en-US" sz="2400" b="1" dirty="0" smtClean="0"/>
              <a:t>、人民代表大会是我国的根本政治制度</a:t>
            </a:r>
            <a:endParaRPr lang="en-US" altLang="zh-CN" sz="2400" b="1" dirty="0" smtClean="0"/>
          </a:p>
          <a:p>
            <a:pPr>
              <a:buNone/>
            </a:pPr>
            <a:r>
              <a:rPr lang="en-US" altLang="zh-CN" sz="2400" b="1" dirty="0" smtClean="0"/>
              <a:t>6</a:t>
            </a:r>
            <a:r>
              <a:rPr lang="zh-CN" altLang="en-US" sz="2400" b="1" dirty="0" smtClean="0"/>
              <a:t>、宪法是公民意志的体现</a:t>
            </a:r>
            <a:endParaRPr lang="en-US" altLang="zh-CN" sz="24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ppt_x"/>
                                          </p:val>
                                        </p:tav>
                                        <p:tav tm="100000">
                                          <p:val>
                                            <p:strVal val="#ppt_x"/>
                                          </p:val>
                                        </p:tav>
                                      </p:tavLst>
                                    </p:anim>
                                    <p:anim calcmode="lin" valueType="num">
                                      <p:cBhvr additive="base">
                                        <p:cTn id="4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P spid="11" grpId="0"/>
      <p:bldP spid="12" grpId="0"/>
      <p:bldP spid="13" grpId="0"/>
      <p:bldP spid="14" grpId="0"/>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4348" y="714356"/>
            <a:ext cx="7402989" cy="4031873"/>
          </a:xfrm>
          <a:prstGeom prst="rect">
            <a:avLst/>
          </a:prstGeom>
          <a:noFill/>
        </p:spPr>
        <p:txBody>
          <a:bodyPr wrap="none" rtlCol="0">
            <a:spAutoFit/>
          </a:bodyPr>
          <a:lstStyle/>
          <a:p>
            <a:r>
              <a:rPr lang="zh-CN" altLang="en-US" sz="3600" b="1" dirty="0" smtClean="0">
                <a:solidFill>
                  <a:srgbClr val="FF0000"/>
                </a:solidFill>
              </a:rPr>
              <a:t>错题再做</a:t>
            </a:r>
            <a:endParaRPr lang="en-US" altLang="zh-CN" sz="2800" b="1" dirty="0" smtClean="0">
              <a:solidFill>
                <a:srgbClr val="FF0000"/>
              </a:solidFill>
            </a:endParaRPr>
          </a:p>
          <a:p>
            <a:endParaRPr lang="en-US" altLang="zh-CN" sz="2800" dirty="0" smtClean="0">
              <a:solidFill>
                <a:srgbClr val="FF0000"/>
              </a:solidFill>
            </a:endParaRPr>
          </a:p>
          <a:p>
            <a:r>
              <a:rPr lang="zh-CN" altLang="en-US" sz="2400" b="1" dirty="0" smtClean="0"/>
              <a:t>中国共产党第十九次全国代表大会于</a:t>
            </a:r>
            <a:r>
              <a:rPr lang="en-US" altLang="zh-CN" sz="2400" b="1" dirty="0" smtClean="0"/>
              <a:t>2017</a:t>
            </a:r>
            <a:r>
              <a:rPr lang="zh-CN" altLang="en-US" sz="2400" b="1" dirty="0" smtClean="0"/>
              <a:t>年</a:t>
            </a:r>
            <a:r>
              <a:rPr lang="en-US" altLang="zh-CN" sz="2400" b="1" dirty="0" smtClean="0"/>
              <a:t>10</a:t>
            </a:r>
            <a:r>
              <a:rPr lang="zh-CN" altLang="en-US" sz="2400" b="1" dirty="0" smtClean="0"/>
              <a:t>月</a:t>
            </a:r>
            <a:r>
              <a:rPr lang="en-US" altLang="zh-CN" sz="2400" b="1" dirty="0" smtClean="0"/>
              <a:t>18-24</a:t>
            </a:r>
          </a:p>
          <a:p>
            <a:r>
              <a:rPr lang="zh-CN" altLang="en-US" sz="2400" b="1" dirty="0" smtClean="0"/>
              <a:t>日在北京召开，大会提出修改宪法的建议。</a:t>
            </a:r>
            <a:endParaRPr lang="en-US" altLang="zh-CN" sz="2400" b="1" dirty="0" smtClean="0"/>
          </a:p>
          <a:p>
            <a:endParaRPr lang="en-US" altLang="zh-CN" sz="2400" b="1" dirty="0" smtClean="0"/>
          </a:p>
          <a:p>
            <a:r>
              <a:rPr lang="en-US" altLang="zh-CN" sz="2400" b="1" dirty="0" smtClean="0"/>
              <a:t>A</a:t>
            </a:r>
            <a:r>
              <a:rPr lang="zh-CN" altLang="en-US" sz="2400" b="1" dirty="0" smtClean="0"/>
              <a:t>中国共产党是社会主义事业的领导核心，</a:t>
            </a:r>
            <a:endParaRPr lang="en-US" altLang="zh-CN" sz="2400" b="1" dirty="0" smtClean="0"/>
          </a:p>
          <a:p>
            <a:r>
              <a:rPr lang="zh-CN" altLang="en-US" sz="2400" b="1" dirty="0" smtClean="0"/>
              <a:t>   中国共产党领导是中国特色社会主义最本质的特征</a:t>
            </a:r>
            <a:endParaRPr lang="en-US" altLang="zh-CN" sz="2400" b="1" dirty="0" smtClean="0"/>
          </a:p>
          <a:p>
            <a:r>
              <a:rPr lang="en-US" altLang="zh-CN" sz="2400" b="1" dirty="0" smtClean="0"/>
              <a:t>B</a:t>
            </a:r>
            <a:r>
              <a:rPr lang="zh-CN" altLang="en-US" sz="2400" b="1" dirty="0" smtClean="0"/>
              <a:t>全国人大具有决定权</a:t>
            </a:r>
            <a:endParaRPr lang="en-US" altLang="zh-CN" sz="2400" b="1" dirty="0" smtClean="0"/>
          </a:p>
          <a:p>
            <a:r>
              <a:rPr lang="en-US" altLang="zh-CN" sz="2400" b="1" dirty="0" smtClean="0"/>
              <a:t>C</a:t>
            </a:r>
            <a:r>
              <a:rPr lang="zh-CN" altLang="en-US" sz="2400" b="1" dirty="0" smtClean="0"/>
              <a:t>全国人大是最高国家权力机关</a:t>
            </a:r>
            <a:endParaRPr lang="en-US" altLang="zh-CN" sz="2400" b="1" dirty="0" smtClean="0"/>
          </a:p>
          <a:p>
            <a:r>
              <a:rPr lang="en-US" altLang="zh-CN" sz="2400" b="1" dirty="0" smtClean="0"/>
              <a:t>D</a:t>
            </a:r>
            <a:r>
              <a:rPr lang="zh-CN" altLang="en-US" sz="2400" b="1" dirty="0" smtClean="0"/>
              <a:t>全国人大具有立法权</a:t>
            </a:r>
            <a:endParaRPr lang="zh-CN" altLang="en-US" sz="2400" b="1" dirty="0"/>
          </a:p>
        </p:txBody>
      </p:sp>
      <p:sp>
        <p:nvSpPr>
          <p:cNvPr id="3" name="WordArt 3"/>
          <p:cNvSpPr>
            <a:spLocks noChangeArrowheads="1" noChangeShapeType="1" noTextEdit="1"/>
          </p:cNvSpPr>
          <p:nvPr/>
        </p:nvSpPr>
        <p:spPr bwMode="auto">
          <a:xfrm>
            <a:off x="3714744" y="2500306"/>
            <a:ext cx="352425" cy="685800"/>
          </a:xfrm>
          <a:prstGeom prst="rect">
            <a:avLst/>
          </a:prstGeom>
        </p:spPr>
        <p:txBody>
          <a:bodyPr wrap="none" fromWordArt="1">
            <a:prstTxWarp prst="textPlain">
              <a:avLst>
                <a:gd name="adj" fmla="val 50000"/>
              </a:avLst>
            </a:prstTxWarp>
          </a:bodyPr>
          <a:lstStyle/>
          <a:p>
            <a:pPr algn="ctr"/>
            <a:r>
              <a:rPr lang="en-US" altLang="zh-CN" sz="5400" b="1" kern="10" dirty="0" smtClean="0">
                <a:ln w="19050">
                  <a:solidFill>
                    <a:srgbClr val="99CCFF"/>
                  </a:solidFill>
                  <a:round/>
                  <a:headEnd/>
                  <a:tailEnd/>
                </a:ln>
                <a:solidFill>
                  <a:srgbClr val="0066CC"/>
                </a:solidFill>
                <a:effectLst>
                  <a:outerShdw dist="35921" dir="2700000" algn="ctr" rotWithShape="0">
                    <a:srgbClr val="990000"/>
                  </a:outerShdw>
                </a:effectLst>
                <a:latin typeface="宋体"/>
                <a:ea typeface="宋体"/>
              </a:rPr>
              <a:t>A</a:t>
            </a:r>
            <a:endParaRPr lang="zh-CN" altLang="en-US" sz="5400" b="1" kern="10" dirty="0">
              <a:ln w="19050">
                <a:solidFill>
                  <a:srgbClr val="99CCFF"/>
                </a:solidFill>
                <a:round/>
                <a:headEnd/>
                <a:tailEnd/>
              </a:ln>
              <a:solidFill>
                <a:srgbClr val="0066CC"/>
              </a:solidFill>
              <a:effectLst>
                <a:outerShdw dist="35921" dir="2700000" algn="ctr" rotWithShape="0">
                  <a:srgbClr val="990000"/>
                </a:outerShdw>
              </a:effectLst>
              <a:latin typeface="宋体"/>
              <a:ea typeface="宋体"/>
            </a:endParaRPr>
          </a:p>
        </p:txBody>
      </p:sp>
      <p:cxnSp>
        <p:nvCxnSpPr>
          <p:cNvPr id="4" name="直接连接符 3"/>
          <p:cNvCxnSpPr/>
          <p:nvPr/>
        </p:nvCxnSpPr>
        <p:spPr bwMode="auto">
          <a:xfrm>
            <a:off x="1000100" y="2071678"/>
            <a:ext cx="4429156" cy="158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4"/>
          <p:cNvSpPr txBox="1">
            <a:spLocks/>
          </p:cNvSpPr>
          <p:nvPr/>
        </p:nvSpPr>
        <p:spPr>
          <a:xfrm>
            <a:off x="285720" y="0"/>
            <a:ext cx="8642109" cy="584775"/>
          </a:xfrm>
          <a:prstGeom prst="rect">
            <a:avLst/>
          </a:prstGeom>
          <a:noFill/>
        </p:spPr>
        <p:txBody>
          <a:bodyPr vert="horz" wrap="none" lIns="91440" tIns="45720" rIns="91440" bIns="45720" rtlCol="0" anchor="ctr">
            <a:spAutoFit/>
          </a:bodyPr>
          <a:lstStyle/>
          <a:p>
            <a:pPr lvl="0" algn="ctr">
              <a:spcBef>
                <a:spcPct val="0"/>
              </a:spcBef>
            </a:pPr>
            <a:r>
              <a:rPr lang="zh-CN" altLang="en-US"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j-lt"/>
                <a:ea typeface="+mj-ea"/>
                <a:cs typeface="+mj-cs"/>
              </a:rPr>
              <a:t>三、</a:t>
            </a:r>
            <a:r>
              <a:rPr lang="en-US" altLang="zh-CN"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j-lt"/>
                <a:ea typeface="+mj-ea"/>
                <a:cs typeface="+mj-cs"/>
              </a:rPr>
              <a:t>2018</a:t>
            </a:r>
            <a:r>
              <a:rPr lang="zh-CN" altLang="en-US"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j-lt"/>
                <a:ea typeface="+mj-ea"/>
                <a:cs typeface="+mj-cs"/>
              </a:rPr>
              <a:t>宪法修正案修改的部分内容（热点</a:t>
            </a:r>
            <a:r>
              <a:rPr lang="en-US" altLang="zh-CN"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j-lt"/>
                <a:ea typeface="+mj-ea"/>
                <a:cs typeface="+mj-cs"/>
              </a:rPr>
              <a:t>3</a:t>
            </a:r>
            <a:r>
              <a:rPr lang="zh-CN" altLang="en-US"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j-lt"/>
                <a:ea typeface="+mj-ea"/>
                <a:cs typeface="+mj-cs"/>
              </a:rPr>
              <a:t>）</a:t>
            </a:r>
            <a:endParaRPr lang="zh-CN" altLang="en-US"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j-lt"/>
              <a:ea typeface="+mj-ea"/>
              <a:cs typeface="+mj-cs"/>
            </a:endParaRPr>
          </a:p>
        </p:txBody>
      </p:sp>
      <p:sp>
        <p:nvSpPr>
          <p:cNvPr id="5" name="矩形 4"/>
          <p:cNvSpPr/>
          <p:nvPr/>
        </p:nvSpPr>
        <p:spPr>
          <a:xfrm>
            <a:off x="500034" y="1166843"/>
            <a:ext cx="8429684" cy="4524315"/>
          </a:xfrm>
          <a:prstGeom prst="rect">
            <a:avLst/>
          </a:prstGeom>
        </p:spPr>
        <p:txBody>
          <a:bodyPr wrap="square">
            <a:spAutoFit/>
          </a:bodyPr>
          <a:lstStyle/>
          <a:p>
            <a:pPr>
              <a:buNone/>
            </a:pPr>
            <a:r>
              <a:rPr lang="en-US" altLang="zh-CN" sz="2400" b="1" dirty="0" smtClean="0"/>
              <a:t>1.</a:t>
            </a:r>
            <a:r>
              <a:rPr lang="zh-CN" altLang="en-US" sz="2400" b="1" dirty="0" smtClean="0"/>
              <a:t> 宪法</a:t>
            </a:r>
            <a:r>
              <a:rPr lang="zh-CN" altLang="en-US" sz="2400" b="1" dirty="0" smtClean="0">
                <a:solidFill>
                  <a:srgbClr val="FF0000"/>
                </a:solidFill>
              </a:rPr>
              <a:t>倡导社会主义核心价值观</a:t>
            </a:r>
            <a:endParaRPr lang="en-US" altLang="zh-CN" sz="2400" b="1" dirty="0" smtClean="0">
              <a:solidFill>
                <a:srgbClr val="FF0000"/>
              </a:solidFill>
            </a:endParaRPr>
          </a:p>
          <a:p>
            <a:pPr>
              <a:buNone/>
            </a:pPr>
            <a:r>
              <a:rPr lang="en-US" altLang="zh-CN" sz="2400" b="1" dirty="0" smtClean="0"/>
              <a:t>2.</a:t>
            </a:r>
            <a:r>
              <a:rPr lang="zh-CN" altLang="en-US" sz="2400" b="1" dirty="0" smtClean="0"/>
              <a:t>增加：</a:t>
            </a:r>
            <a:r>
              <a:rPr lang="zh-CN" altLang="en-US" sz="2400" b="1" u="sng" dirty="0" smtClean="0">
                <a:solidFill>
                  <a:srgbClr val="7030A0"/>
                </a:solidFill>
              </a:rPr>
              <a:t>中国共产党的领导</a:t>
            </a:r>
            <a:r>
              <a:rPr lang="zh-CN" altLang="en-US" sz="2400" b="1" dirty="0" smtClean="0"/>
              <a:t>是中国特色社会主义</a:t>
            </a:r>
            <a:r>
              <a:rPr lang="zh-CN" altLang="en-US" sz="2400" b="1" dirty="0" smtClean="0">
                <a:solidFill>
                  <a:srgbClr val="FF0000"/>
                </a:solidFill>
              </a:rPr>
              <a:t>最本质的特征</a:t>
            </a:r>
            <a:endParaRPr lang="en-US" altLang="zh-CN" sz="2400" b="1" dirty="0" smtClean="0">
              <a:solidFill>
                <a:srgbClr val="FF0000"/>
              </a:solidFill>
            </a:endParaRPr>
          </a:p>
          <a:p>
            <a:pPr>
              <a:buNone/>
            </a:pPr>
            <a:r>
              <a:rPr lang="en-US" altLang="zh-CN" sz="2400" b="1" dirty="0" smtClean="0"/>
              <a:t>3.</a:t>
            </a:r>
            <a:r>
              <a:rPr lang="zh-CN" altLang="en-US" sz="2400" b="1" dirty="0" smtClean="0"/>
              <a:t>党的</a:t>
            </a:r>
            <a:r>
              <a:rPr lang="zh-CN" altLang="en-US" sz="2400" b="1" dirty="0" smtClean="0">
                <a:solidFill>
                  <a:srgbClr val="7030A0"/>
                </a:solidFill>
              </a:rPr>
              <a:t>指导思想</a:t>
            </a:r>
            <a:r>
              <a:rPr lang="zh-CN" altLang="en-US" sz="2400" b="1" dirty="0" smtClean="0"/>
              <a:t>，除马列主义、毛泽东思想、邓小平理论、三个代表思想、科学发展观之外</a:t>
            </a:r>
            <a:r>
              <a:rPr lang="zh-CN" altLang="en-US" sz="2400" b="1" dirty="0" smtClean="0">
                <a:solidFill>
                  <a:srgbClr val="FF0000"/>
                </a:solidFill>
              </a:rPr>
              <a:t>新增新时代中国特色社会主义理论</a:t>
            </a:r>
            <a:r>
              <a:rPr lang="zh-CN" altLang="en-US" sz="2400" b="1" dirty="0" smtClean="0"/>
              <a:t>。</a:t>
            </a:r>
            <a:endParaRPr lang="en-US" altLang="zh-CN" sz="2400" b="1" dirty="0" smtClean="0"/>
          </a:p>
          <a:p>
            <a:pPr>
              <a:buNone/>
            </a:pPr>
            <a:r>
              <a:rPr lang="en-US" altLang="zh-CN" sz="2400" b="1" dirty="0" smtClean="0"/>
              <a:t>4.</a:t>
            </a:r>
            <a:r>
              <a:rPr lang="zh-CN" altLang="en-US" sz="2400" b="1" dirty="0" smtClean="0"/>
              <a:t>社会主义初级阶段</a:t>
            </a:r>
            <a:r>
              <a:rPr lang="zh-CN" altLang="en-US" sz="2400" b="1" u="sng" dirty="0" smtClean="0">
                <a:solidFill>
                  <a:srgbClr val="7030A0"/>
                </a:solidFill>
              </a:rPr>
              <a:t>奋斗目标</a:t>
            </a:r>
            <a:r>
              <a:rPr lang="zh-CN" altLang="en-US" sz="2400" b="1" u="sng" dirty="0" smtClean="0"/>
              <a:t>、各族人民</a:t>
            </a:r>
            <a:r>
              <a:rPr lang="zh-CN" altLang="en-US" sz="2400" b="1" u="sng" dirty="0" smtClean="0">
                <a:solidFill>
                  <a:srgbClr val="7030A0"/>
                </a:solidFill>
              </a:rPr>
              <a:t>共同理想</a:t>
            </a:r>
            <a:r>
              <a:rPr lang="zh-CN" altLang="en-US" sz="2400" b="1" dirty="0" smtClean="0"/>
              <a:t>：建设修改为富强、民主、文明、和谐、</a:t>
            </a:r>
            <a:r>
              <a:rPr lang="zh-CN" altLang="en-US" sz="2400" b="1" dirty="0" smtClean="0">
                <a:solidFill>
                  <a:srgbClr val="FF0000"/>
                </a:solidFill>
              </a:rPr>
              <a:t>美丽</a:t>
            </a:r>
            <a:r>
              <a:rPr lang="zh-CN" altLang="en-US" sz="2400" b="1" dirty="0" smtClean="0"/>
              <a:t>的社会主义现代化</a:t>
            </a:r>
            <a:r>
              <a:rPr lang="zh-CN" altLang="en-US" sz="2400" b="1" dirty="0" smtClean="0">
                <a:solidFill>
                  <a:srgbClr val="FF0000"/>
                </a:solidFill>
              </a:rPr>
              <a:t>强国</a:t>
            </a:r>
            <a:endParaRPr lang="en-US" altLang="zh-CN" sz="2400" b="1" dirty="0" smtClean="0">
              <a:solidFill>
                <a:srgbClr val="FF0000"/>
              </a:solidFill>
            </a:endParaRPr>
          </a:p>
          <a:p>
            <a:pPr>
              <a:buNone/>
            </a:pPr>
            <a:r>
              <a:rPr lang="en-US" altLang="zh-CN" sz="2400" b="1" dirty="0" smtClean="0"/>
              <a:t>5.</a:t>
            </a:r>
            <a:r>
              <a:rPr lang="zh-CN" altLang="en-US" sz="2400" b="1" dirty="0" smtClean="0">
                <a:solidFill>
                  <a:srgbClr val="7030A0"/>
                </a:solidFill>
              </a:rPr>
              <a:t>国家机构</a:t>
            </a:r>
            <a:r>
              <a:rPr lang="zh-CN" altLang="en-US" sz="2400" b="1" dirty="0" smtClean="0"/>
              <a:t>：行政机关、审判机关、检察机关、新增</a:t>
            </a:r>
            <a:r>
              <a:rPr lang="zh-CN" altLang="en-US" sz="2400" b="1" dirty="0" smtClean="0">
                <a:solidFill>
                  <a:srgbClr val="FF0000"/>
                </a:solidFill>
              </a:rPr>
              <a:t>监察机关，他们都</a:t>
            </a:r>
            <a:r>
              <a:rPr lang="zh-CN" altLang="en-US" sz="2400" b="1" dirty="0" smtClean="0"/>
              <a:t>由人民代表大会产生，对他负责，受它监督。</a:t>
            </a:r>
            <a:endParaRPr lang="en-US" altLang="zh-CN" sz="2400" b="1" dirty="0" smtClean="0"/>
          </a:p>
          <a:p>
            <a:pPr>
              <a:buNone/>
            </a:pPr>
            <a:r>
              <a:rPr lang="en-US" altLang="zh-CN" sz="2400" b="1" dirty="0" smtClean="0"/>
              <a:t>6.</a:t>
            </a:r>
            <a:r>
              <a:rPr lang="zh-CN" altLang="en-US" sz="2400" b="1" dirty="0" smtClean="0"/>
              <a:t>国家保障各少数民族的合法权利和利益，维护和发展各</a:t>
            </a:r>
            <a:r>
              <a:rPr lang="zh-CN" altLang="en-US" sz="2400" b="1" dirty="0" smtClean="0">
                <a:solidFill>
                  <a:schemeClr val="tx1">
                    <a:lumMod val="95000"/>
                    <a:lumOff val="5000"/>
                  </a:schemeClr>
                </a:solidFill>
              </a:rPr>
              <a:t>民族平等团结互助</a:t>
            </a:r>
            <a:r>
              <a:rPr lang="zh-CN" altLang="en-US" sz="2400" b="1" dirty="0" smtClean="0">
                <a:solidFill>
                  <a:srgbClr val="FF0000"/>
                </a:solidFill>
              </a:rPr>
              <a:t>和谐</a:t>
            </a:r>
            <a:r>
              <a:rPr lang="zh-CN" altLang="en-US" sz="2400" b="1" dirty="0" smtClean="0"/>
              <a:t>关系</a:t>
            </a:r>
            <a:endParaRPr lang="en-US" altLang="zh-CN" sz="2400" b="1" dirty="0" smtClean="0"/>
          </a:p>
          <a:p>
            <a:pPr>
              <a:buNone/>
            </a:pPr>
            <a:r>
              <a:rPr lang="en-US" altLang="zh-CN" sz="2400" b="1" dirty="0" smtClean="0"/>
              <a:t>7 .</a:t>
            </a:r>
            <a:r>
              <a:rPr lang="zh-CN" altLang="en-US" sz="2400" b="1" dirty="0" smtClean="0"/>
              <a:t>新增：</a:t>
            </a:r>
            <a:r>
              <a:rPr lang="zh-CN" altLang="en-US" sz="2400" b="1" dirty="0" smtClean="0">
                <a:solidFill>
                  <a:srgbClr val="FF0000"/>
                </a:solidFill>
              </a:rPr>
              <a:t>宪法宣誓制度</a:t>
            </a:r>
            <a:endParaRPr lang="zh-CN" alt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宪法宣誓纪实 (1).mp4">
            <a:hlinkClick r:id="" action="ppaction://media"/>
          </p:cNvPr>
          <p:cNvPicPr>
            <a:picLocks noRot="1" noChangeAspect="1"/>
          </p:cNvPicPr>
          <p:nvPr>
            <a:videoFile r:link="rId1"/>
          </p:nvPr>
        </p:nvPicPr>
        <p:blipFill>
          <a:blip r:embed="rId3"/>
          <a:stretch>
            <a:fillRect/>
          </a:stretch>
        </p:blipFill>
        <p:spPr>
          <a:xfrm>
            <a:off x="642910" y="642918"/>
            <a:ext cx="7929618" cy="5214974"/>
          </a:xfrm>
          <a:prstGeom prst="rect">
            <a:avLst/>
          </a:prstGeom>
        </p:spPr>
      </p:pic>
      <p:sp>
        <p:nvSpPr>
          <p:cNvPr id="5" name="TextBox 4"/>
          <p:cNvSpPr txBox="1"/>
          <p:nvPr/>
        </p:nvSpPr>
        <p:spPr>
          <a:xfrm>
            <a:off x="357158" y="5643578"/>
            <a:ext cx="7858148" cy="1661993"/>
          </a:xfrm>
          <a:prstGeom prst="rect">
            <a:avLst/>
          </a:prstGeom>
          <a:noFill/>
        </p:spPr>
        <p:txBody>
          <a:bodyPr wrap="square" rtlCol="0">
            <a:spAutoFit/>
          </a:bodyPr>
          <a:lstStyle/>
          <a:p>
            <a:endParaRPr lang="en-US" altLang="zh-CN" dirty="0" smtClean="0"/>
          </a:p>
          <a:p>
            <a:r>
              <a:rPr lang="zh-CN" altLang="en-US" sz="2800" b="1" dirty="0" smtClean="0"/>
              <a:t>你知道哪些人就职时要进行宪法宣誓吗？</a:t>
            </a:r>
            <a:r>
              <a:rPr lang="en-US" altLang="zh-CN" sz="2800" b="1" dirty="0" smtClean="0"/>
              <a:t>60</a:t>
            </a:r>
          </a:p>
          <a:p>
            <a:r>
              <a:rPr lang="zh-CN" altLang="en-US" sz="2800" b="1" dirty="0" smtClean="0"/>
              <a:t>为什么要对宪法宣誓？</a:t>
            </a:r>
          </a:p>
          <a:p>
            <a:endParaRPr lang="en-US" altLang="zh-CN" sz="2800" b="1" dirty="0" smtClean="0"/>
          </a:p>
        </p:txBody>
      </p:sp>
      <p:sp>
        <p:nvSpPr>
          <p:cNvPr id="6" name="标题 4"/>
          <p:cNvSpPr>
            <a:spLocks noGrp="1"/>
          </p:cNvSpPr>
          <p:nvPr>
            <p:ph type="title"/>
          </p:nvPr>
        </p:nvSpPr>
        <p:spPr>
          <a:xfrm>
            <a:off x="0" y="0"/>
            <a:ext cx="5711820" cy="584775"/>
          </a:xfrm>
          <a:prstGeom prst="rect">
            <a:avLst/>
          </a:prstGeom>
          <a:noFill/>
        </p:spPr>
        <p:txBody>
          <a:bodyPr wrap="none" lIns="91440" tIns="45720" rIns="91440" bIns="45720">
            <a:spAutoFit/>
          </a:bodyPr>
          <a:lstStyle/>
          <a:p>
            <a:r>
              <a:rPr lang="zh-CN" altLang="en-US"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四</a:t>
            </a:r>
            <a:r>
              <a:rPr lang="zh-CN" altLang="en-US" sz="3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、宪法宣誓活动</a:t>
            </a:r>
            <a:r>
              <a:rPr lang="en-US" altLang="zh-CN" sz="3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r>
              <a:rPr lang="zh-CN" altLang="en-US" sz="3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中考热点</a:t>
            </a:r>
            <a:r>
              <a:rPr lang="en-US" altLang="zh-CN" sz="3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2</a:t>
            </a:r>
            <a:endParaRPr lang="zh-CN" altLang="en-US" sz="3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2050" name="Picture 2" descr="C:\Users\zhouxf\Desktop\4d7d654a91d44f41a1db096230ccf4bd.jpeg"/>
          <p:cNvPicPr>
            <a:picLocks noChangeAspect="1" noChangeArrowheads="1"/>
          </p:cNvPicPr>
          <p:nvPr/>
        </p:nvPicPr>
        <p:blipFill>
          <a:blip r:embed="rId4"/>
          <a:srcRect/>
          <a:stretch>
            <a:fillRect/>
          </a:stretch>
        </p:blipFill>
        <p:spPr bwMode="auto">
          <a:xfrm>
            <a:off x="857224" y="857232"/>
            <a:ext cx="7286676" cy="4727842"/>
          </a:xfrm>
          <a:prstGeom prst="rect">
            <a:avLst/>
          </a:prstGeom>
          <a:noFill/>
        </p:spPr>
      </p:pic>
      <p:sp>
        <p:nvSpPr>
          <p:cNvPr id="7" name="矩形 6"/>
          <p:cNvSpPr/>
          <p:nvPr/>
        </p:nvSpPr>
        <p:spPr>
          <a:xfrm>
            <a:off x="7216869" y="6286520"/>
            <a:ext cx="1927131" cy="369332"/>
          </a:xfrm>
          <a:prstGeom prst="rect">
            <a:avLst/>
          </a:prstGeom>
        </p:spPr>
        <p:txBody>
          <a:bodyPr wrap="none">
            <a:spAutoFit/>
          </a:bodyPr>
          <a:lstStyle/>
          <a:p>
            <a:r>
              <a:rPr lang="zh-CN" altLang="en-US" b="1" dirty="0" smtClean="0"/>
              <a:t>（重要性</a:t>
            </a:r>
            <a:r>
              <a:rPr lang="en-US" altLang="zh-CN" b="1" dirty="0" smtClean="0"/>
              <a:t>+</a:t>
            </a:r>
            <a:r>
              <a:rPr lang="zh-CN" altLang="en-US" b="1" dirty="0" smtClean="0"/>
              <a:t>意义）</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15" restart="whenNotActive" fill="hold" evtFilter="cancelBubble" nodeType="interactiveSeq">
                <p:stCondLst>
                  <p:cond evt="onClick" delay="0">
                    <p:tgtEl>
                      <p:spTgt spid="8"/>
                    </p:tgtEl>
                  </p:cond>
                </p:stCondLst>
                <p:endSync evt="end" delay="0">
                  <p:rtn val="all"/>
                </p:endSync>
                <p:childTnLst>
                  <p:par>
                    <p:cTn id="16" fill="hold">
                      <p:stCondLst>
                        <p:cond delay="0"/>
                      </p:stCondLst>
                      <p:childTnLst>
                        <p:par>
                          <p:cTn id="17" fill="hold">
                            <p:stCondLst>
                              <p:cond delay="0"/>
                            </p:stCondLst>
                            <p:childTnLst>
                              <p:par>
                                <p:cTn id="18" presetID="2" presetClass="mediacall" presetSubtype="0" fill="hold" nodeType="clickEffect">
                                  <p:stCondLst>
                                    <p:cond delay="0"/>
                                  </p:stCondLst>
                                  <p:childTnLst>
                                    <p:cmd type="call" cmd="togglePause">
                                      <p:cBhvr>
                                        <p:cTn id="19" dur="1" fill="hold"/>
                                        <p:tgtEl>
                                          <p:spTgt spid="8"/>
                                        </p:tgtEl>
                                      </p:cBhvr>
                                    </p:cmd>
                                  </p:childTnLst>
                                </p:cTn>
                              </p:par>
                            </p:childTnLst>
                          </p:cTn>
                        </p:par>
                      </p:childTnLst>
                    </p:cTn>
                  </p:par>
                </p:childTnLst>
              </p:cTn>
              <p:nextCondLst>
                <p:cond evt="onClick" delay="0">
                  <p:tgtEl>
                    <p:spTgt spid="8"/>
                  </p:tgtEl>
                </p:cond>
              </p:nextCondLst>
            </p:seq>
            <p:video>
              <p:cMediaNode>
                <p:cTn id="20" fill="hold" display="0">
                  <p:stCondLst>
                    <p:cond delay="indefinite"/>
                  </p:stCondLst>
                  <p:endCondLst>
                    <p:cond evt="onNext" delay="0">
                      <p:tgtEl>
                        <p:sldTgt/>
                      </p:tgtEl>
                    </p:cond>
                    <p:cond evt="onPrev" delay="0">
                      <p:tgtEl>
                        <p:sldTgt/>
                      </p:tgtEl>
                    </p:cond>
                  </p:endCondLst>
                </p:cTn>
                <p:tgtEl>
                  <p:spTgt spid="8"/>
                </p:tgtEl>
              </p:cMediaNode>
            </p:video>
          </p:childTnLst>
        </p:cTn>
      </p:par>
    </p:tnLst>
    <p:bldLst>
      <p:bldP spid="5"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AutoShape 1" descr="C:\Users\zhouxf\AppData\Roaming\Tencent\Users\942059467\QQ\WinTemp\RichOle\]6DN(0@(U7Q]D)~}~CR4.png"/>
          <p:cNvSpPr>
            <a:spLocks noChangeAspect="1" noChangeArrowheads="1"/>
          </p:cNvSpPr>
          <p:nvPr/>
        </p:nvSpPr>
        <p:spPr bwMode="auto">
          <a:xfrm>
            <a:off x="0" y="0"/>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zh-CN" altLang="en-US"/>
          </a:p>
        </p:txBody>
      </p:sp>
      <p:sp>
        <p:nvSpPr>
          <p:cNvPr id="3074" name="AutoShape 2" descr="C:\Users\zhouxf\AppData\Roaming\Tencent\Users\942059467\QQ\WinTemp\RichOle\]6DN(0@(U7Q]D)~}~CR4.png"/>
          <p:cNvSpPr>
            <a:spLocks noChangeAspect="1" noChangeArrowheads="1"/>
          </p:cNvSpPr>
          <p:nvPr/>
        </p:nvSpPr>
        <p:spPr bwMode="auto">
          <a:xfrm>
            <a:off x="0" y="0"/>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zh-CN" altLang="en-US"/>
          </a:p>
        </p:txBody>
      </p:sp>
      <p:sp>
        <p:nvSpPr>
          <p:cNvPr id="3075" name="AutoShape 3" descr="C:\Users\zhouxf\AppData\Roaming\Tencent\Users\942059467\QQ\WinTemp\RichOle\]6DN(0@(U7Q]D)~}~CR4.png"/>
          <p:cNvSpPr>
            <a:spLocks noChangeAspect="1" noChangeArrowheads="1"/>
          </p:cNvSpPr>
          <p:nvPr/>
        </p:nvSpPr>
        <p:spPr bwMode="auto">
          <a:xfrm>
            <a:off x="0" y="0"/>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zh-CN" altLang="en-US"/>
          </a:p>
        </p:txBody>
      </p:sp>
      <p:pic>
        <p:nvPicPr>
          <p:cNvPr id="3076" name="Picture 4" descr="C:\Users\zhouxf\AppData\Roaming\Tencent\Users\942059467\QQ\WinTemp\RichOle\7MEN650N0@ZFMT[9NQZ7H`D.png"/>
          <p:cNvPicPr>
            <a:picLocks noChangeAspect="1" noChangeArrowheads="1"/>
          </p:cNvPicPr>
          <p:nvPr/>
        </p:nvPicPr>
        <p:blipFill>
          <a:blip r:embed="rId2"/>
          <a:srcRect/>
          <a:stretch>
            <a:fillRect/>
          </a:stretch>
        </p:blipFill>
        <p:spPr bwMode="auto">
          <a:xfrm>
            <a:off x="4929190" y="3786190"/>
            <a:ext cx="4214810" cy="3071810"/>
          </a:xfrm>
          <a:prstGeom prst="rect">
            <a:avLst/>
          </a:prstGeom>
          <a:noFill/>
          <a:ln>
            <a:solidFill>
              <a:srgbClr val="FF0000"/>
            </a:solidFill>
          </a:ln>
        </p:spPr>
      </p:pic>
      <p:pic>
        <p:nvPicPr>
          <p:cNvPr id="3077" name="Picture 5" descr="C:\Users\zhouxf\AppData\Roaming\Tencent\Users\942059467\QQ\WinTemp\RichOle\~79F%UG1V3)43L_KC]HZFPE.png"/>
          <p:cNvPicPr>
            <a:picLocks noChangeAspect="1" noChangeArrowheads="1"/>
          </p:cNvPicPr>
          <p:nvPr/>
        </p:nvPicPr>
        <p:blipFill>
          <a:blip r:embed="rId3"/>
          <a:srcRect/>
          <a:stretch>
            <a:fillRect/>
          </a:stretch>
        </p:blipFill>
        <p:spPr bwMode="auto">
          <a:xfrm>
            <a:off x="0" y="500042"/>
            <a:ext cx="4714876" cy="3071834"/>
          </a:xfrm>
          <a:prstGeom prst="rect">
            <a:avLst/>
          </a:prstGeom>
          <a:noFill/>
          <a:ln>
            <a:solidFill>
              <a:srgbClr val="FF0000"/>
            </a:solidFill>
          </a:ln>
        </p:spPr>
      </p:pic>
      <p:pic>
        <p:nvPicPr>
          <p:cNvPr id="3078" name="Picture 6" descr="C:\Users\zhouxf\AppData\Roaming\Tencent\Users\942059467\QQ\WinTemp\RichOle\BGZYE}[SOOB8G48Z48]6{3H.png"/>
          <p:cNvPicPr>
            <a:picLocks noChangeAspect="1" noChangeArrowheads="1"/>
          </p:cNvPicPr>
          <p:nvPr/>
        </p:nvPicPr>
        <p:blipFill>
          <a:blip r:embed="rId4"/>
          <a:srcRect/>
          <a:stretch>
            <a:fillRect/>
          </a:stretch>
        </p:blipFill>
        <p:spPr bwMode="auto">
          <a:xfrm>
            <a:off x="0" y="3786190"/>
            <a:ext cx="4714876" cy="2928934"/>
          </a:xfrm>
          <a:prstGeom prst="rect">
            <a:avLst/>
          </a:prstGeom>
          <a:noFill/>
          <a:ln>
            <a:solidFill>
              <a:srgbClr val="FF0000"/>
            </a:solidFill>
          </a:ln>
        </p:spPr>
      </p:pic>
      <p:sp>
        <p:nvSpPr>
          <p:cNvPr id="11" name="标题 4"/>
          <p:cNvSpPr>
            <a:spLocks noGrp="1"/>
          </p:cNvSpPr>
          <p:nvPr>
            <p:ph type="title"/>
          </p:nvPr>
        </p:nvSpPr>
        <p:spPr>
          <a:xfrm>
            <a:off x="0" y="0"/>
            <a:ext cx="2656496" cy="584775"/>
          </a:xfrm>
          <a:prstGeom prst="rect">
            <a:avLst/>
          </a:prstGeom>
          <a:noFill/>
        </p:spPr>
        <p:txBody>
          <a:bodyPr wrap="none" lIns="91440" tIns="45720" rIns="91440" bIns="45720">
            <a:spAutoFit/>
          </a:bodyPr>
          <a:lstStyle/>
          <a:p>
            <a:r>
              <a:rPr lang="zh-CN" altLang="en-US"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五</a:t>
            </a:r>
            <a:r>
              <a:rPr lang="zh-CN" altLang="en-US" sz="3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、考点复习</a:t>
            </a:r>
            <a:endParaRPr lang="zh-CN" altLang="en-US" sz="3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2" name="椭圆形标注 11"/>
          <p:cNvSpPr/>
          <p:nvPr/>
        </p:nvSpPr>
        <p:spPr>
          <a:xfrm>
            <a:off x="2643174" y="857232"/>
            <a:ext cx="2143140" cy="1428760"/>
          </a:xfrm>
          <a:prstGeom prst="wedgeEllipseCallout">
            <a:avLst>
              <a:gd name="adj1" fmla="val -58790"/>
              <a:gd name="adj2" fmla="val 604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最根本，最重要问题</a:t>
            </a:r>
            <a:endParaRPr lang="zh-CN" altLang="en-US" sz="2400" b="1" dirty="0"/>
          </a:p>
        </p:txBody>
      </p:sp>
      <p:sp>
        <p:nvSpPr>
          <p:cNvPr id="14" name="椭圆形标注 13"/>
          <p:cNvSpPr/>
          <p:nvPr/>
        </p:nvSpPr>
        <p:spPr>
          <a:xfrm>
            <a:off x="2643174" y="3429000"/>
            <a:ext cx="2143140" cy="1428760"/>
          </a:xfrm>
          <a:prstGeom prst="wedgeEllipseCallout">
            <a:avLst>
              <a:gd name="adj1" fmla="val -58790"/>
              <a:gd name="adj2" fmla="val 604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制定修改最严格</a:t>
            </a:r>
            <a:endParaRPr lang="zh-CN" altLang="en-US" sz="2400" b="1" dirty="0"/>
          </a:p>
        </p:txBody>
      </p:sp>
      <p:pic>
        <p:nvPicPr>
          <p:cNvPr id="15" name="图片 14" descr="4d7d654a91d44f41a1db096230ccf4bd.jpeg"/>
          <p:cNvPicPr>
            <a:picLocks noChangeAspect="1"/>
          </p:cNvPicPr>
          <p:nvPr/>
        </p:nvPicPr>
        <p:blipFill>
          <a:blip r:embed="rId5"/>
          <a:stretch>
            <a:fillRect/>
          </a:stretch>
        </p:blipFill>
        <p:spPr>
          <a:xfrm>
            <a:off x="4929190" y="428604"/>
            <a:ext cx="4214810" cy="3071833"/>
          </a:xfrm>
          <a:prstGeom prst="rect">
            <a:avLst/>
          </a:prstGeom>
        </p:spPr>
      </p:pic>
      <p:sp>
        <p:nvSpPr>
          <p:cNvPr id="13" name="椭圆形标注 12"/>
          <p:cNvSpPr/>
          <p:nvPr/>
        </p:nvSpPr>
        <p:spPr>
          <a:xfrm>
            <a:off x="6215074" y="1285860"/>
            <a:ext cx="2643206" cy="1643074"/>
          </a:xfrm>
          <a:prstGeom prst="wedgeEllipseCallout">
            <a:avLst>
              <a:gd name="adj1" fmla="val -58790"/>
              <a:gd name="adj2" fmla="val 604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一切组织与个人的最高行为准则</a:t>
            </a:r>
            <a:endParaRPr lang="zh-CN" altLang="en-US" sz="2400" b="1" dirty="0"/>
          </a:p>
        </p:txBody>
      </p:sp>
      <p:sp>
        <p:nvSpPr>
          <p:cNvPr id="16" name="椭圆形标注 15"/>
          <p:cNvSpPr/>
          <p:nvPr/>
        </p:nvSpPr>
        <p:spPr>
          <a:xfrm>
            <a:off x="6072198" y="4000504"/>
            <a:ext cx="2643206" cy="1643074"/>
          </a:xfrm>
          <a:prstGeom prst="wedgeEllipseCallout">
            <a:avLst>
              <a:gd name="adj1" fmla="val -58790"/>
              <a:gd name="adj2" fmla="val 604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是普通法律的立法依据</a:t>
            </a:r>
            <a:endParaRPr lang="zh-CN" alt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ppt_x"/>
                                          </p:val>
                                        </p:tav>
                                        <p:tav tm="100000">
                                          <p:val>
                                            <p:strVal val="#ppt_x"/>
                                          </p:val>
                                        </p:tav>
                                      </p:tavLst>
                                    </p:anim>
                                    <p:anim calcmode="lin" valueType="num">
                                      <p:cBhvr additive="base">
                                        <p:cTn id="2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3" grpId="0" animBg="1"/>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圆角矩形 52"/>
          <p:cNvSpPr/>
          <p:nvPr/>
        </p:nvSpPr>
        <p:spPr>
          <a:xfrm>
            <a:off x="3357554" y="3786190"/>
            <a:ext cx="4857784" cy="1143008"/>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b="1" smtClean="0">
                <a:solidFill>
                  <a:schemeClr val="tx1"/>
                </a:solidFill>
              </a:rPr>
              <a:t>A</a:t>
            </a:r>
            <a:r>
              <a:rPr lang="zh-CN" altLang="en-US" b="1" smtClean="0">
                <a:solidFill>
                  <a:schemeClr val="tx1"/>
                </a:solidFill>
              </a:rPr>
              <a:t>其他</a:t>
            </a:r>
            <a:r>
              <a:rPr lang="zh-CN" altLang="en-US" b="1" dirty="0" smtClean="0">
                <a:solidFill>
                  <a:schemeClr val="tx1"/>
                </a:solidFill>
              </a:rPr>
              <a:t>法立法基础、依据、其他法对他具体化</a:t>
            </a:r>
            <a:endParaRPr lang="en-US" altLang="zh-CN" b="1" dirty="0" smtClean="0">
              <a:solidFill>
                <a:schemeClr val="tx1"/>
              </a:solidFill>
            </a:endParaRPr>
          </a:p>
          <a:p>
            <a:r>
              <a:rPr lang="zh-CN" altLang="en-US" b="1" dirty="0" smtClean="0">
                <a:solidFill>
                  <a:schemeClr val="tx1"/>
                </a:solidFill>
              </a:rPr>
              <a:t>   不能抵触、否则无效</a:t>
            </a:r>
            <a:r>
              <a:rPr lang="zh-CN" altLang="en-US" b="1" dirty="0" smtClean="0">
                <a:solidFill>
                  <a:srgbClr val="FF0000"/>
                </a:solidFill>
              </a:rPr>
              <a:t>（管法）</a:t>
            </a:r>
            <a:endParaRPr lang="en-US" altLang="zh-CN" b="1" dirty="0" smtClean="0">
              <a:solidFill>
                <a:srgbClr val="FF0000"/>
              </a:solidFill>
            </a:endParaRPr>
          </a:p>
          <a:p>
            <a:r>
              <a:rPr lang="en-US" altLang="zh-CN" b="1" smtClean="0">
                <a:solidFill>
                  <a:schemeClr val="tx1"/>
                </a:solidFill>
              </a:rPr>
              <a:t>B</a:t>
            </a:r>
            <a:r>
              <a:rPr lang="zh-CN" altLang="en-US" b="1" smtClean="0">
                <a:solidFill>
                  <a:schemeClr val="tx1"/>
                </a:solidFill>
              </a:rPr>
              <a:t>一切</a:t>
            </a:r>
            <a:r>
              <a:rPr lang="zh-CN" altLang="en-US" b="1" dirty="0" smtClean="0">
                <a:solidFill>
                  <a:schemeClr val="tx1"/>
                </a:solidFill>
              </a:rPr>
              <a:t>个人、组织的根本活动准则</a:t>
            </a:r>
            <a:r>
              <a:rPr lang="zh-CN" altLang="en-US" b="1" dirty="0" smtClean="0">
                <a:solidFill>
                  <a:srgbClr val="FF0000"/>
                </a:solidFill>
              </a:rPr>
              <a:t>（管人，组织）</a:t>
            </a:r>
          </a:p>
        </p:txBody>
      </p:sp>
      <p:sp>
        <p:nvSpPr>
          <p:cNvPr id="41" name="圆角矩形 40"/>
          <p:cNvSpPr/>
          <p:nvPr/>
        </p:nvSpPr>
        <p:spPr>
          <a:xfrm>
            <a:off x="0" y="4714884"/>
            <a:ext cx="1571636" cy="428628"/>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7" name="圆角矩形 6"/>
          <p:cNvSpPr/>
          <p:nvPr/>
        </p:nvSpPr>
        <p:spPr>
          <a:xfrm>
            <a:off x="0" y="1928802"/>
            <a:ext cx="1142976" cy="642942"/>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smtClean="0">
              <a:solidFill>
                <a:srgbClr val="FF0000"/>
              </a:solidFill>
            </a:endParaRPr>
          </a:p>
          <a:p>
            <a:pPr algn="ctr"/>
            <a:r>
              <a:rPr lang="zh-CN" altLang="en-US" b="1" dirty="0" smtClean="0">
                <a:solidFill>
                  <a:srgbClr val="FF0000"/>
                </a:solidFill>
              </a:rPr>
              <a:t>★ </a:t>
            </a:r>
            <a:r>
              <a:rPr lang="en-US" altLang="zh-CN" b="1" dirty="0" smtClean="0">
                <a:solidFill>
                  <a:srgbClr val="FF0000"/>
                </a:solidFill>
              </a:rPr>
              <a:t>why</a:t>
            </a:r>
            <a:endParaRPr lang="zh-CN" altLang="en-US" dirty="0">
              <a:solidFill>
                <a:schemeClr val="bg1"/>
              </a:solidFill>
            </a:endParaRPr>
          </a:p>
        </p:txBody>
      </p:sp>
      <p:sp>
        <p:nvSpPr>
          <p:cNvPr id="2" name="标题 1"/>
          <p:cNvSpPr>
            <a:spLocks noGrp="1"/>
          </p:cNvSpPr>
          <p:nvPr>
            <p:ph type="title"/>
          </p:nvPr>
        </p:nvSpPr>
        <p:spPr>
          <a:xfrm>
            <a:off x="142844" y="0"/>
            <a:ext cx="1643074" cy="857232"/>
          </a:xfrm>
          <a:solidFill>
            <a:schemeClr val="accent6">
              <a:lumMod val="20000"/>
              <a:lumOff val="80000"/>
            </a:schemeClr>
          </a:solidFill>
          <a:ln>
            <a:solidFill>
              <a:schemeClr val="tx2"/>
            </a:solidFill>
          </a:ln>
        </p:spPr>
        <p:txBody>
          <a:bodyPr>
            <a:normAutofit/>
          </a:bodyPr>
          <a:lstStyle/>
          <a:p>
            <a:r>
              <a:rPr lang="zh-CN" altLang="en-US" sz="2800" b="1" dirty="0" smtClean="0">
                <a:solidFill>
                  <a:srgbClr val="FF0000"/>
                </a:solidFill>
              </a:rPr>
              <a:t>思维导图</a:t>
            </a:r>
            <a:endParaRPr lang="zh-CN" altLang="en-US" sz="2800" b="1" dirty="0">
              <a:solidFill>
                <a:srgbClr val="FF0000"/>
              </a:solidFill>
            </a:endParaRPr>
          </a:p>
        </p:txBody>
      </p:sp>
      <p:sp>
        <p:nvSpPr>
          <p:cNvPr id="6" name="TextBox 5"/>
          <p:cNvSpPr txBox="1"/>
          <p:nvPr/>
        </p:nvSpPr>
        <p:spPr>
          <a:xfrm>
            <a:off x="0" y="1928802"/>
            <a:ext cx="1231427" cy="369332"/>
          </a:xfrm>
          <a:prstGeom prst="rect">
            <a:avLst/>
          </a:prstGeom>
          <a:noFill/>
        </p:spPr>
        <p:txBody>
          <a:bodyPr wrap="none" rtlCol="0">
            <a:spAutoFit/>
          </a:bodyPr>
          <a:lstStyle/>
          <a:p>
            <a:r>
              <a:rPr lang="en-US" altLang="zh-CN" b="1" dirty="0" smtClean="0"/>
              <a:t>1</a:t>
            </a:r>
            <a:r>
              <a:rPr lang="zh-CN" altLang="en-US" b="1" dirty="0" smtClean="0"/>
              <a:t>宪法地位</a:t>
            </a:r>
            <a:endParaRPr lang="en-US" altLang="zh-CN" b="1" dirty="0" smtClean="0"/>
          </a:p>
        </p:txBody>
      </p:sp>
      <p:sp>
        <p:nvSpPr>
          <p:cNvPr id="8" name="右箭头 7"/>
          <p:cNvSpPr/>
          <p:nvPr/>
        </p:nvSpPr>
        <p:spPr>
          <a:xfrm flipH="1">
            <a:off x="2786050" y="4214818"/>
            <a:ext cx="428628"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a:off x="1500166" y="1357298"/>
            <a:ext cx="2071702" cy="71438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23" name="圆角矩形 22"/>
          <p:cNvSpPr/>
          <p:nvPr/>
        </p:nvSpPr>
        <p:spPr>
          <a:xfrm>
            <a:off x="1428728" y="3929066"/>
            <a:ext cx="1500198" cy="71438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smtClean="0">
              <a:solidFill>
                <a:schemeClr val="tx1">
                  <a:lumMod val="95000"/>
                  <a:lumOff val="5000"/>
                </a:schemeClr>
              </a:solidFill>
            </a:endParaRPr>
          </a:p>
          <a:p>
            <a:pPr algn="ctr"/>
            <a:r>
              <a:rPr lang="zh-CN" altLang="en-US" b="1" dirty="0" smtClean="0">
                <a:solidFill>
                  <a:schemeClr val="tx1">
                    <a:lumMod val="95000"/>
                    <a:lumOff val="5000"/>
                  </a:schemeClr>
                </a:solidFill>
              </a:rPr>
              <a:t>（</a:t>
            </a:r>
            <a:r>
              <a:rPr lang="en-US" altLang="zh-CN" b="1" dirty="0" smtClean="0">
                <a:solidFill>
                  <a:schemeClr val="tx1">
                    <a:lumMod val="95000"/>
                    <a:lumOff val="5000"/>
                  </a:schemeClr>
                </a:solidFill>
              </a:rPr>
              <a:t>3</a:t>
            </a:r>
            <a:r>
              <a:rPr lang="zh-CN" altLang="en-US" b="1" dirty="0" smtClean="0">
                <a:solidFill>
                  <a:schemeClr val="tx1">
                    <a:lumMod val="95000"/>
                    <a:lumOff val="5000"/>
                  </a:schemeClr>
                </a:solidFill>
              </a:rPr>
              <a:t>）法律效力</a:t>
            </a:r>
            <a:r>
              <a:rPr lang="zh-CN" altLang="en-US" b="1" dirty="0" smtClean="0">
                <a:solidFill>
                  <a:srgbClr val="FF0000"/>
                </a:solidFill>
              </a:rPr>
              <a:t>最高</a:t>
            </a:r>
          </a:p>
          <a:p>
            <a:pPr algn="ctr"/>
            <a:endParaRPr lang="zh-CN" altLang="en-US" b="1" dirty="0">
              <a:solidFill>
                <a:schemeClr val="tx1">
                  <a:lumMod val="95000"/>
                  <a:lumOff val="5000"/>
                </a:schemeClr>
              </a:solidFill>
            </a:endParaRPr>
          </a:p>
        </p:txBody>
      </p:sp>
      <p:sp>
        <p:nvSpPr>
          <p:cNvPr id="24" name="圆角矩形 23"/>
          <p:cNvSpPr/>
          <p:nvPr/>
        </p:nvSpPr>
        <p:spPr>
          <a:xfrm>
            <a:off x="1500166" y="2571744"/>
            <a:ext cx="1714512" cy="78581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smtClean="0">
              <a:solidFill>
                <a:schemeClr val="tx1">
                  <a:lumMod val="95000"/>
                  <a:lumOff val="5000"/>
                </a:schemeClr>
              </a:solidFill>
            </a:endParaRPr>
          </a:p>
          <a:p>
            <a:pPr algn="ctr"/>
            <a:r>
              <a:rPr lang="zh-CN" altLang="en-US" b="1" dirty="0" smtClean="0">
                <a:solidFill>
                  <a:schemeClr val="tx1">
                    <a:lumMod val="95000"/>
                    <a:lumOff val="5000"/>
                  </a:schemeClr>
                </a:solidFill>
              </a:rPr>
              <a:t>（</a:t>
            </a:r>
            <a:r>
              <a:rPr lang="en-US" altLang="zh-CN" b="1" dirty="0" smtClean="0">
                <a:solidFill>
                  <a:schemeClr val="tx1">
                    <a:lumMod val="95000"/>
                    <a:lumOff val="5000"/>
                  </a:schemeClr>
                </a:solidFill>
              </a:rPr>
              <a:t>2</a:t>
            </a:r>
            <a:r>
              <a:rPr lang="zh-CN" altLang="en-US" b="1" dirty="0" smtClean="0">
                <a:solidFill>
                  <a:schemeClr val="tx1">
                    <a:lumMod val="95000"/>
                    <a:lumOff val="5000"/>
                  </a:schemeClr>
                </a:solidFill>
              </a:rPr>
              <a:t>）制定与修改程序</a:t>
            </a:r>
            <a:endParaRPr lang="en-US" altLang="zh-CN" b="1" dirty="0" smtClean="0">
              <a:solidFill>
                <a:schemeClr val="tx1">
                  <a:lumMod val="95000"/>
                  <a:lumOff val="5000"/>
                </a:schemeClr>
              </a:solidFill>
            </a:endParaRPr>
          </a:p>
          <a:p>
            <a:pPr algn="ctr"/>
            <a:r>
              <a:rPr lang="zh-CN" altLang="en-US" b="1" dirty="0" smtClean="0">
                <a:solidFill>
                  <a:srgbClr val="FF0000"/>
                </a:solidFill>
              </a:rPr>
              <a:t>最严格</a:t>
            </a:r>
          </a:p>
          <a:p>
            <a:pPr algn="ctr"/>
            <a:endParaRPr lang="zh-CN" altLang="en-US" b="1" dirty="0">
              <a:solidFill>
                <a:schemeClr val="tx1">
                  <a:lumMod val="95000"/>
                  <a:lumOff val="5000"/>
                </a:schemeClr>
              </a:solidFill>
            </a:endParaRPr>
          </a:p>
        </p:txBody>
      </p:sp>
      <p:sp>
        <p:nvSpPr>
          <p:cNvPr id="1026" name="AutoShape 2"/>
          <p:cNvSpPr>
            <a:spLocks/>
          </p:cNvSpPr>
          <p:nvPr/>
        </p:nvSpPr>
        <p:spPr bwMode="auto">
          <a:xfrm>
            <a:off x="1214414" y="1071546"/>
            <a:ext cx="142876" cy="3571900"/>
          </a:xfrm>
          <a:prstGeom prst="leftBrace">
            <a:avLst>
              <a:gd name="adj1" fmla="val 55671"/>
              <a:gd name="adj2" fmla="val 50000"/>
            </a:avLst>
          </a:prstGeom>
          <a:noFill/>
          <a:ln w="317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 name="TextBox 45"/>
          <p:cNvSpPr txBox="1"/>
          <p:nvPr/>
        </p:nvSpPr>
        <p:spPr>
          <a:xfrm>
            <a:off x="0" y="2786058"/>
            <a:ext cx="1214414" cy="830997"/>
          </a:xfrm>
          <a:prstGeom prst="rect">
            <a:avLst/>
          </a:prstGeom>
          <a:solidFill>
            <a:schemeClr val="bg1"/>
          </a:solidFill>
          <a:ln>
            <a:solidFill>
              <a:schemeClr val="bg1"/>
            </a:solidFill>
          </a:ln>
        </p:spPr>
        <p:txBody>
          <a:bodyPr wrap="square" rtlCol="0">
            <a:spAutoFit/>
          </a:bodyPr>
          <a:lstStyle/>
          <a:p>
            <a:r>
              <a:rPr lang="zh-CN" altLang="en-US" sz="1600" b="1" dirty="0" smtClean="0">
                <a:solidFill>
                  <a:srgbClr val="FF0000"/>
                </a:solidFill>
              </a:rPr>
              <a:t>根本大法</a:t>
            </a:r>
            <a:endParaRPr lang="en-US" altLang="zh-CN" sz="1600" b="1" dirty="0" smtClean="0">
              <a:solidFill>
                <a:srgbClr val="FF0000"/>
              </a:solidFill>
            </a:endParaRPr>
          </a:p>
          <a:p>
            <a:r>
              <a:rPr lang="zh-CN" altLang="en-US" sz="1600" b="1" dirty="0" smtClean="0">
                <a:solidFill>
                  <a:srgbClr val="FF0000"/>
                </a:solidFill>
              </a:rPr>
              <a:t>总章程</a:t>
            </a:r>
            <a:endParaRPr lang="en-US" altLang="zh-CN" sz="1600" b="1" dirty="0" smtClean="0">
              <a:solidFill>
                <a:srgbClr val="FF0000"/>
              </a:solidFill>
            </a:endParaRPr>
          </a:p>
          <a:p>
            <a:r>
              <a:rPr lang="zh-CN" altLang="en-US" sz="1600" b="1" dirty="0" smtClean="0">
                <a:solidFill>
                  <a:srgbClr val="FF0000"/>
                </a:solidFill>
              </a:rPr>
              <a:t>首要地位</a:t>
            </a:r>
            <a:endParaRPr lang="en-US" altLang="zh-CN" sz="1600" b="1" dirty="0" smtClean="0">
              <a:solidFill>
                <a:srgbClr val="FF0000"/>
              </a:solidFill>
            </a:endParaRPr>
          </a:p>
        </p:txBody>
      </p:sp>
      <p:sp>
        <p:nvSpPr>
          <p:cNvPr id="48" name="下箭头 47"/>
          <p:cNvSpPr/>
          <p:nvPr/>
        </p:nvSpPr>
        <p:spPr>
          <a:xfrm>
            <a:off x="428596" y="3786190"/>
            <a:ext cx="285752" cy="9286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1571604" y="1428736"/>
            <a:ext cx="1811714" cy="923330"/>
          </a:xfrm>
          <a:prstGeom prst="rect">
            <a:avLst/>
          </a:prstGeom>
          <a:noFill/>
        </p:spPr>
        <p:txBody>
          <a:bodyPr wrap="none" rtlCol="0">
            <a:spAutoFit/>
          </a:bodyPr>
          <a:lstStyle/>
          <a:p>
            <a:r>
              <a:rPr lang="zh-CN" altLang="en-US" b="1" dirty="0" smtClean="0"/>
              <a:t>（</a:t>
            </a:r>
            <a:r>
              <a:rPr lang="en-US" altLang="zh-CN" b="1" dirty="0" smtClean="0"/>
              <a:t>1</a:t>
            </a:r>
            <a:r>
              <a:rPr lang="zh-CN" altLang="en-US" b="1" dirty="0" smtClean="0"/>
              <a:t>）内容上</a:t>
            </a:r>
            <a:endParaRPr lang="en-US" altLang="zh-CN" b="1" dirty="0" smtClean="0"/>
          </a:p>
          <a:p>
            <a:r>
              <a:rPr lang="zh-CN" altLang="en-US" b="1" dirty="0" smtClean="0">
                <a:solidFill>
                  <a:srgbClr val="FF0000"/>
                </a:solidFill>
              </a:rPr>
              <a:t>最根本、最重要</a:t>
            </a:r>
          </a:p>
          <a:p>
            <a:endParaRPr lang="zh-CN" altLang="en-US" b="1" dirty="0"/>
          </a:p>
        </p:txBody>
      </p:sp>
      <p:sp>
        <p:nvSpPr>
          <p:cNvPr id="38" name="TextBox 37"/>
          <p:cNvSpPr txBox="1"/>
          <p:nvPr/>
        </p:nvSpPr>
        <p:spPr>
          <a:xfrm>
            <a:off x="0" y="4714884"/>
            <a:ext cx="1696298" cy="369332"/>
          </a:xfrm>
          <a:prstGeom prst="rect">
            <a:avLst/>
          </a:prstGeom>
          <a:noFill/>
        </p:spPr>
        <p:txBody>
          <a:bodyPr wrap="none" rtlCol="0">
            <a:spAutoFit/>
          </a:bodyPr>
          <a:lstStyle/>
          <a:p>
            <a:r>
              <a:rPr lang="en-US" altLang="zh-CN" b="1" dirty="0" smtClean="0"/>
              <a:t>2</a:t>
            </a:r>
            <a:r>
              <a:rPr lang="zh-CN" altLang="en-US" b="1" dirty="0" smtClean="0"/>
              <a:t>依法治国核心</a:t>
            </a:r>
            <a:endParaRPr lang="en-US" altLang="zh-CN" b="1" dirty="0" smtClean="0"/>
          </a:p>
        </p:txBody>
      </p:sp>
      <p:sp>
        <p:nvSpPr>
          <p:cNvPr id="10241" name="Rectangle 1"/>
          <p:cNvSpPr>
            <a:spLocks noChangeArrowheads="1"/>
          </p:cNvSpPr>
          <p:nvPr/>
        </p:nvSpPr>
        <p:spPr bwMode="auto">
          <a:xfrm>
            <a:off x="5286380" y="214290"/>
            <a:ext cx="3857620" cy="1323439"/>
          </a:xfrm>
          <a:prstGeom prst="rect">
            <a:avLst/>
          </a:prstGeom>
          <a:solidFill>
            <a:schemeClr val="accent6">
              <a:lumMod val="20000"/>
              <a:lumOff val="80000"/>
            </a:schemeClr>
          </a:solidFill>
          <a:ln w="9525">
            <a:solidFill>
              <a:srgbClr val="FF0000"/>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zh-CN" altLang="en-US" b="1" i="0" u="none" strike="noStrike" cap="none" normalizeH="0" baseline="0" dirty="0" smtClean="0">
                <a:ln>
                  <a:noFill/>
                </a:ln>
                <a:solidFill>
                  <a:srgbClr val="FF0000"/>
                </a:solidFill>
                <a:effectLst/>
                <a:latin typeface="宋体" pitchFamily="2" charset="-122"/>
                <a:ea typeface="宋体" pitchFamily="2" charset="-122"/>
                <a:cs typeface="Times New Roman" pitchFamily="18" charset="0"/>
              </a:rPr>
              <a:t>易错点二：</a:t>
            </a:r>
            <a:endParaRPr kumimoji="0" lang="en-US" altLang="zh-CN" b="1"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endParaRPr>
          </a:p>
          <a:p>
            <a:pPr lvl="0" fontAlgn="base">
              <a:spcBef>
                <a:spcPct val="0"/>
              </a:spcBef>
              <a:spcAft>
                <a:spcPct val="0"/>
              </a:spcAft>
            </a:pPr>
            <a:r>
              <a:rPr lang="zh-CN" altLang="en-US" b="1" dirty="0" smtClean="0">
                <a:latin typeface="宋体" pitchFamily="2" charset="-122"/>
                <a:ea typeface="宋体" pitchFamily="2" charset="-122"/>
                <a:cs typeface="Times New Roman" pitchFamily="18" charset="0"/>
              </a:rPr>
              <a:t>宪</a:t>
            </a:r>
            <a:r>
              <a:rPr kumimoji="0" lang="zh-CN" b="1"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rPr>
              <a:t>法是所有法律内容的</a:t>
            </a:r>
            <a:r>
              <a:rPr kumimoji="0" lang="zh-CN" sz="2400" b="1" i="0" u="none" strike="noStrike" cap="none" normalizeH="0" baseline="0" dirty="0" smtClean="0">
                <a:ln>
                  <a:noFill/>
                </a:ln>
                <a:solidFill>
                  <a:srgbClr val="FF0000"/>
                </a:solidFill>
                <a:effectLst/>
                <a:latin typeface="宋体" pitchFamily="2" charset="-122"/>
                <a:ea typeface="宋体" pitchFamily="2" charset="-122"/>
                <a:cs typeface="Times New Roman" pitchFamily="18" charset="0"/>
              </a:rPr>
              <a:t>总和</a:t>
            </a:r>
            <a:r>
              <a:rPr kumimoji="0" lang="zh-CN" b="1"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rPr>
              <a:t>。</a:t>
            </a:r>
            <a:endParaRPr kumimoji="0" lang="en-US" altLang="zh-CN" b="1"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endParaRPr>
          </a:p>
          <a:p>
            <a:pPr lvl="0" fontAlgn="base">
              <a:spcBef>
                <a:spcPct val="0"/>
              </a:spcBef>
              <a:spcAft>
                <a:spcPct val="0"/>
              </a:spcAft>
            </a:pPr>
            <a:r>
              <a:rPr lang="zh-CN" altLang="en-US" b="1" dirty="0" smtClean="0">
                <a:latin typeface="宋体" pitchFamily="2" charset="-122"/>
                <a:ea typeface="宋体" pitchFamily="2" charset="-122"/>
                <a:cs typeface="Times New Roman" pitchFamily="18" charset="0"/>
              </a:rPr>
              <a:t>规定了社会生活中的</a:t>
            </a:r>
            <a:r>
              <a:rPr lang="zh-CN" altLang="en-US" sz="2000" b="1" dirty="0" smtClean="0">
                <a:solidFill>
                  <a:srgbClr val="FF0000"/>
                </a:solidFill>
                <a:latin typeface="宋体" pitchFamily="2" charset="-122"/>
                <a:ea typeface="宋体" pitchFamily="2" charset="-122"/>
                <a:cs typeface="Times New Roman" pitchFamily="18" charset="0"/>
              </a:rPr>
              <a:t>一切、所有</a:t>
            </a:r>
            <a:r>
              <a:rPr lang="zh-CN" altLang="en-US" b="1" dirty="0" smtClean="0">
                <a:latin typeface="宋体" pitchFamily="2" charset="-122"/>
                <a:ea typeface="宋体" pitchFamily="2" charset="-122"/>
                <a:cs typeface="Times New Roman" pitchFamily="18" charset="0"/>
              </a:rPr>
              <a:t>问题</a:t>
            </a:r>
            <a:r>
              <a:rPr lang="zh-CN" altLang="en-US" dirty="0" smtClean="0">
                <a:latin typeface="宋体" pitchFamily="2" charset="-122"/>
                <a:ea typeface="宋体" pitchFamily="2" charset="-122"/>
                <a:cs typeface="Times New Roman" pitchFamily="18" charset="0"/>
              </a:rPr>
              <a:t>。</a:t>
            </a:r>
            <a:endParaRPr kumimoji="0" lang="en-US" altLang="zh-CN" b="1"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endParaRPr>
          </a:p>
        </p:txBody>
      </p:sp>
      <p:sp>
        <p:nvSpPr>
          <p:cNvPr id="44" name="矩形 43"/>
          <p:cNvSpPr/>
          <p:nvPr/>
        </p:nvSpPr>
        <p:spPr>
          <a:xfrm>
            <a:off x="6215074" y="0"/>
            <a:ext cx="1857388" cy="1200329"/>
          </a:xfrm>
          <a:prstGeom prst="rect">
            <a:avLst/>
          </a:prstGeom>
        </p:spPr>
        <p:txBody>
          <a:bodyPr wrap="square">
            <a:spAutoFit/>
          </a:bodyPr>
          <a:lstStyle/>
          <a:p>
            <a:r>
              <a:rPr lang="en-US" altLang="zh-CN" sz="7200" dirty="0" smtClean="0">
                <a:solidFill>
                  <a:srgbClr val="FF0000"/>
                </a:solidFill>
              </a:rPr>
              <a:t>×</a:t>
            </a:r>
            <a:endParaRPr lang="zh-CN" altLang="en-US" sz="7200" dirty="0">
              <a:solidFill>
                <a:srgbClr val="FF0000"/>
              </a:solidFill>
            </a:endParaRPr>
          </a:p>
        </p:txBody>
      </p:sp>
      <p:sp>
        <p:nvSpPr>
          <p:cNvPr id="45" name="Rectangle 1"/>
          <p:cNvSpPr>
            <a:spLocks noChangeArrowheads="1"/>
          </p:cNvSpPr>
          <p:nvPr/>
        </p:nvSpPr>
        <p:spPr bwMode="auto">
          <a:xfrm>
            <a:off x="3845755" y="1714488"/>
            <a:ext cx="5083963" cy="1323439"/>
          </a:xfrm>
          <a:prstGeom prst="rect">
            <a:avLst/>
          </a:prstGeom>
          <a:solidFill>
            <a:schemeClr val="accent6">
              <a:lumMod val="20000"/>
              <a:lumOff val="80000"/>
            </a:schemeClr>
          </a:solidFill>
          <a:ln w="9525">
            <a:solidFill>
              <a:srgbClr val="FF0000"/>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zh-CN" altLang="en-US" sz="2000" b="1" i="0" u="none" strike="noStrike" cap="none" normalizeH="0" baseline="0" dirty="0" smtClean="0">
                <a:ln>
                  <a:noFill/>
                </a:ln>
                <a:solidFill>
                  <a:srgbClr val="FF0000"/>
                </a:solidFill>
                <a:effectLst/>
                <a:latin typeface="宋体" pitchFamily="2" charset="-122"/>
                <a:ea typeface="宋体" pitchFamily="2" charset="-122"/>
                <a:cs typeface="Times New Roman" pitchFamily="18" charset="0"/>
              </a:rPr>
              <a:t>易错点一</a:t>
            </a:r>
            <a:r>
              <a:rPr lang="zh-CN" altLang="en-US" sz="2000" b="1" dirty="0" smtClean="0">
                <a:solidFill>
                  <a:srgbClr val="FF0000"/>
                </a:solidFill>
                <a:latin typeface="宋体" pitchFamily="2" charset="-122"/>
                <a:ea typeface="宋体" pitchFamily="2" charset="-122"/>
                <a:cs typeface="Times New Roman" pitchFamily="18" charset="0"/>
                <a:sym typeface="Wingdings" pitchFamily="2" charset="2"/>
              </a:rPr>
              <a:t>（区别）</a:t>
            </a:r>
            <a:endParaRPr kumimoji="0" lang="en-US" altLang="zh-CN" sz="2000" b="1" i="0" u="none" strike="noStrike" cap="none" normalizeH="0" baseline="0" dirty="0" smtClean="0">
              <a:ln>
                <a:noFill/>
              </a:ln>
              <a:solidFill>
                <a:srgbClr val="FF0000"/>
              </a:solidFill>
              <a:effectLst/>
              <a:latin typeface="宋体" pitchFamily="2" charset="-122"/>
              <a:ea typeface="宋体"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tabLst/>
            </a:pPr>
            <a:r>
              <a:rPr kumimoji="0" lang="en-US" altLang="zh-CN" sz="2000" b="1" i="0" u="none" strike="noStrike" cap="none" normalizeH="0" baseline="0" dirty="0" smtClean="0">
                <a:ln>
                  <a:noFill/>
                </a:ln>
                <a:effectLst/>
                <a:latin typeface="宋体" pitchFamily="2" charset="-122"/>
                <a:ea typeface="宋体" pitchFamily="2" charset="-122"/>
                <a:cs typeface="Times New Roman" pitchFamily="18" charset="0"/>
              </a:rPr>
              <a:t>1</a:t>
            </a:r>
            <a:r>
              <a:rPr kumimoji="0" lang="zh-CN" altLang="en-US" sz="2000" b="1" i="0" u="none" strike="noStrike" cap="none" normalizeH="0" baseline="0" dirty="0" smtClean="0">
                <a:ln>
                  <a:noFill/>
                </a:ln>
                <a:effectLst/>
                <a:latin typeface="宋体" pitchFamily="2" charset="-122"/>
                <a:ea typeface="宋体" pitchFamily="2" charset="-122"/>
                <a:cs typeface="Times New Roman" pitchFamily="18" charset="0"/>
              </a:rPr>
              <a:t>为什么宪法是根本大法？</a:t>
            </a:r>
            <a:endParaRPr kumimoji="0" lang="en-US" altLang="zh-CN" sz="2000" b="1" i="0" u="none" strike="noStrike" cap="none" normalizeH="0" baseline="0" dirty="0" smtClean="0">
              <a:ln>
                <a:noFill/>
              </a:ln>
              <a:effectLst/>
              <a:latin typeface="宋体" pitchFamily="2" charset="-122"/>
              <a:ea typeface="宋体"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tabLst/>
            </a:pPr>
            <a:r>
              <a:rPr lang="en-US" altLang="zh-CN" sz="2000" b="1" dirty="0" smtClean="0">
                <a:latin typeface="宋体" pitchFamily="2" charset="-122"/>
                <a:ea typeface="宋体" pitchFamily="2" charset="-122"/>
                <a:cs typeface="Times New Roman" pitchFamily="18" charset="0"/>
              </a:rPr>
              <a:t>2</a:t>
            </a:r>
            <a:r>
              <a:rPr lang="zh-CN" altLang="en-US" sz="2000" b="1" dirty="0" smtClean="0">
                <a:latin typeface="宋体" pitchFamily="2" charset="-122"/>
                <a:ea typeface="宋体" pitchFamily="2" charset="-122"/>
                <a:cs typeface="Times New Roman" pitchFamily="18" charset="0"/>
              </a:rPr>
              <a:t>为什么我国多次将</a:t>
            </a:r>
            <a:r>
              <a:rPr kumimoji="0" lang="zh-CN" altLang="en-US" sz="2000" b="1" i="0" u="none" strike="noStrike" cap="none" normalizeH="0" baseline="0" dirty="0" smtClean="0">
                <a:ln>
                  <a:noFill/>
                </a:ln>
                <a:effectLst/>
                <a:latin typeface="宋体" pitchFamily="2" charset="-122"/>
                <a:ea typeface="宋体" pitchFamily="2" charset="-122"/>
                <a:cs typeface="Times New Roman" pitchFamily="18" charset="0"/>
              </a:rPr>
              <a:t>宪法为法治宣传日主题？</a:t>
            </a:r>
            <a:endParaRPr kumimoji="0" lang="en-US" altLang="zh-CN" sz="2000" b="1" i="0" u="none" strike="noStrike" cap="none" normalizeH="0" baseline="0" dirty="0" smtClean="0">
              <a:ln>
                <a:noFill/>
              </a:ln>
              <a:effectLst/>
              <a:latin typeface="宋体" pitchFamily="2" charset="-122"/>
              <a:ea typeface="宋体"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tabLst/>
            </a:pPr>
            <a:r>
              <a:rPr lang="en-US" altLang="zh-CN" sz="2000" b="1" dirty="0" smtClean="0">
                <a:latin typeface="宋体" pitchFamily="2" charset="-122"/>
                <a:ea typeface="宋体" pitchFamily="2" charset="-122"/>
                <a:cs typeface="Times New Roman" pitchFamily="18" charset="0"/>
              </a:rPr>
              <a:t>3</a:t>
            </a:r>
            <a:r>
              <a:rPr lang="zh-CN" altLang="en-US" sz="2000" b="1" dirty="0" smtClean="0">
                <a:latin typeface="宋体" pitchFamily="2" charset="-122"/>
                <a:ea typeface="宋体" pitchFamily="2" charset="-122"/>
                <a:cs typeface="Times New Roman" pitchFamily="18" charset="0"/>
              </a:rPr>
              <a:t>为什么宪法具有最高法律效力？</a:t>
            </a:r>
            <a:endParaRPr kumimoji="0" lang="zh-CN" altLang="en-US" sz="2000" b="1" i="0" u="none" strike="noStrike" cap="none" normalizeH="0" baseline="0" dirty="0" smtClean="0">
              <a:ln>
                <a:noFill/>
              </a:ln>
              <a:effectLst/>
              <a:latin typeface="Arial" pitchFamily="34" charset="0"/>
              <a:ea typeface="宋体" pitchFamily="2" charset="-122"/>
            </a:endParaRPr>
          </a:p>
        </p:txBody>
      </p:sp>
      <p:sp>
        <p:nvSpPr>
          <p:cNvPr id="30" name="矩形 29"/>
          <p:cNvSpPr/>
          <p:nvPr/>
        </p:nvSpPr>
        <p:spPr>
          <a:xfrm>
            <a:off x="0" y="5143512"/>
            <a:ext cx="1214446" cy="369332"/>
          </a:xfrm>
          <a:prstGeom prst="rect">
            <a:avLst/>
          </a:prstGeom>
        </p:spPr>
        <p:txBody>
          <a:bodyPr wrap="square">
            <a:spAutoFit/>
          </a:bodyPr>
          <a:lstStyle/>
          <a:p>
            <a:r>
              <a:rPr lang="zh-CN" altLang="en-US" b="1" dirty="0" smtClean="0">
                <a:solidFill>
                  <a:srgbClr val="FF0000"/>
                </a:solidFill>
              </a:rPr>
              <a:t>依宪治国</a:t>
            </a:r>
            <a:endParaRPr lang="en-US" altLang="zh-CN" b="1" dirty="0" smtClean="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additive="base">
                                        <p:cTn id="17" dur="500" fill="hold"/>
                                        <p:tgtEl>
                                          <p:spTgt spid="46"/>
                                        </p:tgtEl>
                                        <p:attrNameLst>
                                          <p:attrName>ppt_x</p:attrName>
                                        </p:attrNameLst>
                                      </p:cBhvr>
                                      <p:tavLst>
                                        <p:tav tm="0">
                                          <p:val>
                                            <p:strVal val="#ppt_x"/>
                                          </p:val>
                                        </p:tav>
                                        <p:tav tm="100000">
                                          <p:val>
                                            <p:strVal val="#ppt_x"/>
                                          </p:val>
                                        </p:tav>
                                      </p:tavLst>
                                    </p:anim>
                                    <p:anim calcmode="lin" valueType="num">
                                      <p:cBhvr additive="base">
                                        <p:cTn id="18"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500" fill="hold"/>
                                        <p:tgtEl>
                                          <p:spTgt spid="48"/>
                                        </p:tgtEl>
                                        <p:attrNameLst>
                                          <p:attrName>ppt_x</p:attrName>
                                        </p:attrNameLst>
                                      </p:cBhvr>
                                      <p:tavLst>
                                        <p:tav tm="0">
                                          <p:val>
                                            <p:strVal val="#ppt_x"/>
                                          </p:val>
                                        </p:tav>
                                        <p:tav tm="100000">
                                          <p:val>
                                            <p:strVal val="#ppt_x"/>
                                          </p:val>
                                        </p:tav>
                                      </p:tavLst>
                                    </p:anim>
                                    <p:anim calcmode="lin" valueType="num">
                                      <p:cBhvr additive="base">
                                        <p:cTn id="24" dur="5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ppt_x"/>
                                          </p:val>
                                        </p:tav>
                                        <p:tav tm="100000">
                                          <p:val>
                                            <p:strVal val="#ppt_x"/>
                                          </p:val>
                                        </p:tav>
                                      </p:tavLst>
                                    </p:anim>
                                    <p:anim calcmode="lin" valueType="num">
                                      <p:cBhvr additive="base">
                                        <p:cTn id="28" dur="500" fill="hold"/>
                                        <p:tgtEl>
                                          <p:spTgt spid="3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fill="hold"/>
                                        <p:tgtEl>
                                          <p:spTgt spid="41"/>
                                        </p:tgtEl>
                                        <p:attrNameLst>
                                          <p:attrName>ppt_x</p:attrName>
                                        </p:attrNameLst>
                                      </p:cBhvr>
                                      <p:tavLst>
                                        <p:tav tm="0">
                                          <p:val>
                                            <p:strVal val="#ppt_x"/>
                                          </p:val>
                                        </p:tav>
                                        <p:tav tm="100000">
                                          <p:val>
                                            <p:strVal val="#ppt_x"/>
                                          </p:val>
                                        </p:tav>
                                      </p:tavLst>
                                    </p:anim>
                                    <p:anim calcmode="lin" valueType="num">
                                      <p:cBhvr additive="base">
                                        <p:cTn id="32"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500" fill="hold"/>
                                        <p:tgtEl>
                                          <p:spTgt spid="30"/>
                                        </p:tgtEl>
                                        <p:attrNameLst>
                                          <p:attrName>ppt_x</p:attrName>
                                        </p:attrNameLst>
                                      </p:cBhvr>
                                      <p:tavLst>
                                        <p:tav tm="0">
                                          <p:val>
                                            <p:strVal val="#ppt_x"/>
                                          </p:val>
                                        </p:tav>
                                        <p:tav tm="100000">
                                          <p:val>
                                            <p:strVal val="#ppt_x"/>
                                          </p:val>
                                        </p:tav>
                                      </p:tavLst>
                                    </p:anim>
                                    <p:anim calcmode="lin" valueType="num">
                                      <p:cBhvr additive="base">
                                        <p:cTn id="3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5"/>
                                        </p:tgtEl>
                                        <p:attrNameLst>
                                          <p:attrName>style.visibility</p:attrName>
                                        </p:attrNameLst>
                                      </p:cBhvr>
                                      <p:to>
                                        <p:strVal val="visible"/>
                                      </p:to>
                                    </p:set>
                                    <p:anim calcmode="lin" valueType="num">
                                      <p:cBhvr additive="base">
                                        <p:cTn id="43" dur="500" fill="hold"/>
                                        <p:tgtEl>
                                          <p:spTgt spid="45"/>
                                        </p:tgtEl>
                                        <p:attrNameLst>
                                          <p:attrName>ppt_x</p:attrName>
                                        </p:attrNameLst>
                                      </p:cBhvr>
                                      <p:tavLst>
                                        <p:tav tm="0">
                                          <p:val>
                                            <p:strVal val="#ppt_x"/>
                                          </p:val>
                                        </p:tav>
                                        <p:tav tm="100000">
                                          <p:val>
                                            <p:strVal val="#ppt_x"/>
                                          </p:val>
                                        </p:tav>
                                      </p:tavLst>
                                    </p:anim>
                                    <p:anim calcmode="lin" valueType="num">
                                      <p:cBhvr additive="base">
                                        <p:cTn id="44"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0241"/>
                                        </p:tgtEl>
                                        <p:attrNameLst>
                                          <p:attrName>style.visibility</p:attrName>
                                        </p:attrNameLst>
                                      </p:cBhvr>
                                      <p:to>
                                        <p:strVal val="visible"/>
                                      </p:to>
                                    </p:set>
                                    <p:anim calcmode="lin" valueType="num">
                                      <p:cBhvr additive="base">
                                        <p:cTn id="49" dur="500" fill="hold"/>
                                        <p:tgtEl>
                                          <p:spTgt spid="10241"/>
                                        </p:tgtEl>
                                        <p:attrNameLst>
                                          <p:attrName>ppt_x</p:attrName>
                                        </p:attrNameLst>
                                      </p:cBhvr>
                                      <p:tavLst>
                                        <p:tav tm="0">
                                          <p:val>
                                            <p:strVal val="#ppt_x"/>
                                          </p:val>
                                        </p:tav>
                                        <p:tav tm="100000">
                                          <p:val>
                                            <p:strVal val="#ppt_x"/>
                                          </p:val>
                                        </p:tav>
                                      </p:tavLst>
                                    </p:anim>
                                    <p:anim calcmode="lin" valueType="num">
                                      <p:cBhvr additive="base">
                                        <p:cTn id="50" dur="500" fill="hold"/>
                                        <p:tgtEl>
                                          <p:spTgt spid="1024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4"/>
                                        </p:tgtEl>
                                        <p:attrNameLst>
                                          <p:attrName>style.visibility</p:attrName>
                                        </p:attrNameLst>
                                      </p:cBhvr>
                                      <p:to>
                                        <p:strVal val="visible"/>
                                      </p:to>
                                    </p:set>
                                    <p:anim calcmode="lin" valueType="num">
                                      <p:cBhvr additive="base">
                                        <p:cTn id="55" dur="500" fill="hold"/>
                                        <p:tgtEl>
                                          <p:spTgt spid="44"/>
                                        </p:tgtEl>
                                        <p:attrNameLst>
                                          <p:attrName>ppt_x</p:attrName>
                                        </p:attrNameLst>
                                      </p:cBhvr>
                                      <p:tavLst>
                                        <p:tav tm="0">
                                          <p:val>
                                            <p:strVal val="#ppt_x"/>
                                          </p:val>
                                        </p:tav>
                                        <p:tav tm="100000">
                                          <p:val>
                                            <p:strVal val="#ppt_x"/>
                                          </p:val>
                                        </p:tav>
                                      </p:tavLst>
                                    </p:anim>
                                    <p:anim calcmode="lin" valueType="num">
                                      <p:cBhvr additive="base">
                                        <p:cTn id="56"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7" grpId="0" animBg="1"/>
      <p:bldP spid="6" grpId="0"/>
      <p:bldP spid="46" grpId="0" animBg="1"/>
      <p:bldP spid="48" grpId="0" animBg="1"/>
      <p:bldP spid="38" grpId="0"/>
      <p:bldP spid="10241" grpId="0" animBg="1"/>
      <p:bldP spid="44" grpId="0"/>
      <p:bldP spid="45" grpId="0" animBg="1"/>
      <p:bldP spid="30"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a:tailEnd type="arrow"/>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1625</TotalTime>
  <Words>2856</Words>
  <PresentationFormat>全屏显示(4:3)</PresentationFormat>
  <Paragraphs>424</Paragraphs>
  <Slides>33</Slides>
  <Notes>1</Notes>
  <HiddenSlides>2</HiddenSlides>
  <MMClips>1</MMClips>
  <ScaleCrop>false</ScaleCrop>
  <HeadingPairs>
    <vt:vector size="4" baseType="variant">
      <vt:variant>
        <vt:lpstr>主题</vt:lpstr>
      </vt:variant>
      <vt:variant>
        <vt:i4>1</vt:i4>
      </vt:variant>
      <vt:variant>
        <vt:lpstr>幻灯片标题</vt:lpstr>
      </vt:variant>
      <vt:variant>
        <vt:i4>33</vt:i4>
      </vt:variant>
    </vt:vector>
  </HeadingPairs>
  <TitlesOfParts>
    <vt:vector size="34" baseType="lpstr">
      <vt:lpstr>Office 主题</vt:lpstr>
      <vt:lpstr>幻灯片 1</vt:lpstr>
      <vt:lpstr>幻灯片 2</vt:lpstr>
      <vt:lpstr>幻灯片 3</vt:lpstr>
      <vt:lpstr>二、宪法修改-----依法按程序（中考热点2）</vt:lpstr>
      <vt:lpstr>幻灯片 5</vt:lpstr>
      <vt:lpstr>幻灯片 6</vt:lpstr>
      <vt:lpstr>四、宪法宣誓活动---中考热点2</vt:lpstr>
      <vt:lpstr>五、考点复习</vt:lpstr>
      <vt:lpstr>思维导图</vt:lpstr>
      <vt:lpstr>思维导图</vt:lpstr>
      <vt:lpstr>幻灯片 11</vt:lpstr>
      <vt:lpstr>感悟1</vt:lpstr>
      <vt:lpstr>幻灯片 13</vt:lpstr>
      <vt:lpstr>思维导图</vt:lpstr>
      <vt:lpstr>下列属于我国公民行使政治权利的是 </vt:lpstr>
      <vt:lpstr>幻灯片 16</vt:lpstr>
      <vt:lpstr>1、有网友认为，互联网本来就是个虚拟空间，宪法保护公民有言论等自由，所以这些行为无可厚非，请你结合相关知识，谈谈你对此观点的看法？</vt:lpstr>
      <vt:lpstr>思维导图</vt:lpstr>
      <vt:lpstr>幻灯片 19</vt:lpstr>
      <vt:lpstr>幻灯片 20</vt:lpstr>
      <vt:lpstr>2016年4月19日，习近平在网络安全和信息化工作座谈会上的讲话</vt:lpstr>
      <vt:lpstr>感悟2</vt:lpstr>
      <vt:lpstr>幻灯片 23</vt:lpstr>
      <vt:lpstr>思维导图</vt:lpstr>
      <vt:lpstr>幻灯片 25</vt:lpstr>
      <vt:lpstr>幻灯片 26</vt:lpstr>
      <vt:lpstr>幻灯片 27</vt:lpstr>
      <vt:lpstr>幻灯片 28</vt:lpstr>
      <vt:lpstr>幻灯片 29</vt:lpstr>
      <vt:lpstr>第十二届全国人民代表大会常务委员会第十一次会议决定将12月4号设立为国家宪法日，现行宪法公布实施以来。每年12月4号全国各地开展学习宣传宪法和国家基本法律为重点的法制宣传活动。</vt:lpstr>
      <vt:lpstr>我国宪法第五条明确规定：“一切法律、行政法规和地方性法规都不得同宪法相抵触；一切国家机关和武装力量、各政党和各社会团体、各企业事业组织都必须遵守宪法和法律。”此外，我国在制定普通法律时也大都明文规定：“根据宪法，制定本法”。 （1）材料是如何体现宪法具有最高法律效力的？ （3分）</vt:lpstr>
      <vt:lpstr>幻灯片 32</vt:lpstr>
      <vt:lpstr>幻灯片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0001.中国网络电视台-[视频]全国人大常委会举行宪法宣誓仪式.mp4</dc:title>
  <dc:creator>zhouxf</dc:creator>
  <cp:lastModifiedBy>Windows 用户</cp:lastModifiedBy>
  <cp:revision>193</cp:revision>
  <dcterms:created xsi:type="dcterms:W3CDTF">2017-04-08T06:57:42Z</dcterms:created>
  <dcterms:modified xsi:type="dcterms:W3CDTF">2018-06-24T02:11:48Z</dcterms:modified>
</cp:coreProperties>
</file>