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9" r:id="rId3"/>
    <p:sldId id="335" r:id="rId4"/>
    <p:sldId id="310" r:id="rId5"/>
    <p:sldId id="268" r:id="rId6"/>
    <p:sldId id="261" r:id="rId7"/>
    <p:sldId id="339" r:id="rId8"/>
    <p:sldId id="340" r:id="rId9"/>
    <p:sldId id="336" r:id="rId10"/>
    <p:sldId id="276" r:id="rId11"/>
    <p:sldId id="278" r:id="rId12"/>
    <p:sldId id="319" r:id="rId13"/>
    <p:sldId id="279" r:id="rId14"/>
    <p:sldId id="320" r:id="rId15"/>
    <p:sldId id="321" r:id="rId16"/>
    <p:sldId id="322" r:id="rId17"/>
    <p:sldId id="307" r:id="rId18"/>
    <p:sldId id="289" r:id="rId19"/>
    <p:sldId id="332" r:id="rId20"/>
    <p:sldId id="337" r:id="rId21"/>
    <p:sldId id="328" r:id="rId22"/>
    <p:sldId id="306" r:id="rId23"/>
    <p:sldId id="338" r:id="rId24"/>
    <p:sldId id="305" r:id="rId25"/>
    <p:sldId id="329" r:id="rId26"/>
    <p:sldId id="333" r:id="rId27"/>
    <p:sldId id="334" r:id="rId28"/>
    <p:sldId id="283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23" r:id="rId38"/>
    <p:sldId id="324" r:id="rId39"/>
    <p:sldId id="325" r:id="rId40"/>
    <p:sldId id="326" r:id="rId41"/>
    <p:sldId id="327" r:id="rId42"/>
    <p:sldId id="330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20B9-C59F-491C-8705-A2317B6FB98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5EAB-B92E-4A71-AB04-A234E6B04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272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5EAB-B92E-4A71-AB04-A234E6B046C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329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9BC9-D9E8-4ECB-A4DF-B5015A130AC8}" type="datetimeFigureOut">
              <a:rPr lang="zh-CN" altLang="en-US"/>
              <a:pPr>
                <a:defRPr/>
              </a:pPr>
              <a:t>2018/5/22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5CDE-E5E5-41E7-AF63-32157594DC8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7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0797-CBFB-4527-86D3-619E1CA9F4CC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7C51-AC82-4015-8FCD-5F64596795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8s6lxe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6" y="3286123"/>
            <a:ext cx="8124323" cy="3571877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657600" y="982663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48200" y="1066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167042" y="285728"/>
            <a:ext cx="5256213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i="1" dirty="0" smtClean="0">
                <a:solidFill>
                  <a:srgbClr val="FF0000"/>
                </a:solidFill>
                <a:latin typeface="Times New Roman" pitchFamily="18" charset="0"/>
              </a:rPr>
              <a:t>Unit7 Abilities</a:t>
            </a:r>
            <a:endParaRPr lang="en-US" altLang="zh-CN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2" name="WordArt 13" descr="纸袋">
            <a:hlinkClick r:id="" action="ppaction://hlinkshowjump?jump=firstslide" endSnd="1"/>
          </p:cNvPr>
          <p:cNvSpPr>
            <a:spLocks noChangeArrowheads="1" noChangeShapeType="1" noTextEdit="1"/>
          </p:cNvSpPr>
          <p:nvPr/>
        </p:nvSpPr>
        <p:spPr bwMode="auto">
          <a:xfrm>
            <a:off x="4238612" y="2714620"/>
            <a:ext cx="30575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Iskoola Pota"/>
              </a:rPr>
              <a:t>Reading </a:t>
            </a:r>
            <a:r>
              <a:rPr lang="en-US" altLang="zh-C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Iskoola Pota"/>
              </a:rPr>
              <a:t>1</a:t>
            </a:r>
            <a:endParaRPr lang="zh-CN" alt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Iskoola Pota"/>
            </a:endParaRPr>
          </a:p>
        </p:txBody>
      </p:sp>
      <p:sp>
        <p:nvSpPr>
          <p:cNvPr id="4104" name="WordArt 21"/>
          <p:cNvSpPr>
            <a:spLocks noChangeArrowheads="1" noChangeShapeType="1" noTextEdit="1"/>
          </p:cNvSpPr>
          <p:nvPr/>
        </p:nvSpPr>
        <p:spPr bwMode="auto">
          <a:xfrm>
            <a:off x="1809720" y="1857364"/>
            <a:ext cx="8352928" cy="21445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917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skerville Old Face"/>
              </a:rPr>
              <a:t>What a brave young man!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62" name="Group 58"/>
          <p:cNvGraphicFramePr>
            <a:graphicFrameLocks noGrp="1"/>
          </p:cNvGraphicFramePr>
          <p:nvPr/>
        </p:nvGraphicFramePr>
        <p:xfrm>
          <a:off x="2095472" y="1714488"/>
          <a:ext cx="8305800" cy="4546410"/>
        </p:xfrm>
        <a:graphic>
          <a:graphicData uri="http://schemas.openxmlformats.org/drawingml/2006/table">
            <a:tbl>
              <a:tblPr/>
              <a:tblGrid>
                <a:gridCol w="2209800"/>
                <a:gridCol w="6096000"/>
              </a:tblGrid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2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57" name="Rectangle 53"/>
          <p:cNvSpPr>
            <a:spLocks noChangeArrowheads="1"/>
          </p:cNvSpPr>
          <p:nvPr/>
        </p:nvSpPr>
        <p:spPr bwMode="auto">
          <a:xfrm>
            <a:off x="5310182" y="2071678"/>
            <a:ext cx="1274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 err="1">
                <a:solidFill>
                  <a:srgbClr val="0070C0"/>
                </a:solidFill>
              </a:rPr>
              <a:t>LinTao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98360" name="Rectangle 56"/>
          <p:cNvSpPr>
            <a:spLocks noChangeArrowheads="1"/>
          </p:cNvSpPr>
          <p:nvPr/>
        </p:nvSpPr>
        <p:spPr bwMode="auto">
          <a:xfrm>
            <a:off x="5953124" y="3071810"/>
            <a:ext cx="2031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On 10 May</a:t>
            </a:r>
          </a:p>
        </p:txBody>
      </p:sp>
      <p:sp>
        <p:nvSpPr>
          <p:cNvPr id="98361" name="Rectangle 57"/>
          <p:cNvSpPr>
            <a:spLocks noChangeArrowheads="1"/>
          </p:cNvSpPr>
          <p:nvPr/>
        </p:nvSpPr>
        <p:spPr bwMode="auto">
          <a:xfrm>
            <a:off x="4952992" y="4143380"/>
            <a:ext cx="3697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70C0"/>
                </a:solidFill>
              </a:rPr>
              <a:t>In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Mrs. </a:t>
            </a:r>
            <a:r>
              <a:rPr lang="en-US" altLang="zh-CN" sz="3200" b="1" dirty="0">
                <a:solidFill>
                  <a:srgbClr val="0070C0"/>
                </a:solidFill>
              </a:rPr>
              <a:t>Sun’s kitchen</a:t>
            </a:r>
          </a:p>
        </p:txBody>
      </p:sp>
      <p:sp>
        <p:nvSpPr>
          <p:cNvPr id="98363" name="Rectangle 59"/>
          <p:cNvSpPr>
            <a:spLocks noChangeArrowheads="1"/>
          </p:cNvSpPr>
          <p:nvPr/>
        </p:nvSpPr>
        <p:spPr bwMode="auto">
          <a:xfrm>
            <a:off x="4810116" y="5214950"/>
            <a:ext cx="49466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 Tao saved his </a:t>
            </a:r>
            <a:r>
              <a:rPr lang="en-US" altLang="zh-CN" sz="3200" b="1" dirty="0" err="1">
                <a:solidFill>
                  <a:srgbClr val="0070C0"/>
                </a:solidFill>
              </a:rPr>
              <a:t>neighbour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en-US" altLang="zh-CN" sz="3200" b="1" dirty="0">
                <a:solidFill>
                  <a:srgbClr val="0070C0"/>
                </a:solidFill>
              </a:rPr>
              <a:t>from the fire.</a:t>
            </a:r>
          </a:p>
        </p:txBody>
      </p:sp>
      <p:sp>
        <p:nvSpPr>
          <p:cNvPr id="98364" name="Rectangle 60"/>
          <p:cNvSpPr>
            <a:spLocks noChangeArrowheads="1"/>
          </p:cNvSpPr>
          <p:nvPr/>
        </p:nvSpPr>
        <p:spPr bwMode="auto">
          <a:xfrm>
            <a:off x="7453322" y="2000240"/>
            <a:ext cx="1574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 err="1">
                <a:solidFill>
                  <a:srgbClr val="0070C0"/>
                </a:solidFill>
              </a:rPr>
              <a:t>Mrs</a:t>
            </a:r>
            <a:r>
              <a:rPr lang="en-US" altLang="zh-CN" sz="3200" b="1" dirty="0">
                <a:solidFill>
                  <a:srgbClr val="0070C0"/>
                </a:solidFill>
              </a:rPr>
              <a:t> Sun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0960" y="857232"/>
            <a:ext cx="2804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3300"/>
                </a:solidFill>
              </a:rPr>
              <a:t>Fast-reading</a:t>
            </a:r>
          </a:p>
        </p:txBody>
      </p:sp>
      <p:sp>
        <p:nvSpPr>
          <p:cNvPr id="10" name="Oval 23" descr="fire-4"/>
          <p:cNvSpPr>
            <a:spLocks noChangeArrowheads="1"/>
          </p:cNvSpPr>
          <p:nvPr/>
        </p:nvSpPr>
        <p:spPr bwMode="auto">
          <a:xfrm>
            <a:off x="10632504" y="5445224"/>
            <a:ext cx="1295400" cy="10668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52728" y="214290"/>
            <a:ext cx="815669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Task1</a:t>
            </a:r>
            <a:r>
              <a:rPr lang="en-US" altLang="zh-CN" sz="4000" b="1" dirty="0" smtClean="0"/>
              <a:t>: Skim(</a:t>
            </a:r>
            <a:r>
              <a:rPr lang="zh-CN" altLang="en-US" sz="4000" b="1" dirty="0" smtClean="0"/>
              <a:t>略读</a:t>
            </a:r>
            <a:r>
              <a:rPr lang="en-US" altLang="zh-CN" sz="4000" b="1" dirty="0" smtClean="0"/>
              <a:t>) and fill in blanks</a:t>
            </a:r>
            <a:endParaRPr lang="en-US" altLang="zh-CN" sz="4000" b="1" dirty="0"/>
          </a:p>
        </p:txBody>
      </p:sp>
      <p:sp>
        <p:nvSpPr>
          <p:cNvPr id="12" name="矩形 11"/>
          <p:cNvSpPr/>
          <p:nvPr/>
        </p:nvSpPr>
        <p:spPr>
          <a:xfrm>
            <a:off x="0" y="214290"/>
            <a:ext cx="2881290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thinker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2999656" y="980728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57" grpId="0"/>
      <p:bldP spid="98360" grpId="0"/>
      <p:bldP spid="98361" grpId="0"/>
      <p:bldP spid="98363" grpId="0"/>
      <p:bldP spid="98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495601" y="5013177"/>
            <a:ext cx="7313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/>
              <a:t>4. </a:t>
            </a:r>
            <a:r>
              <a:rPr lang="en-US" altLang="zh-CN" sz="3200" b="1" dirty="0" err="1"/>
              <a:t>Mrs</a:t>
            </a:r>
            <a:r>
              <a:rPr lang="en-US" altLang="zh-CN" sz="3200" b="1" dirty="0"/>
              <a:t> Sun couldn’t get out because </a:t>
            </a:r>
          </a:p>
          <a:p>
            <a:r>
              <a:rPr lang="en-US" altLang="zh-CN" sz="3200" b="1" dirty="0"/>
              <a:t>    she hurt her left leg.</a:t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3836" y="785794"/>
            <a:ext cx="1857388" cy="1008112"/>
            <a:chOff x="0" y="0"/>
            <a:chExt cx="1680" cy="1680"/>
          </a:xfrm>
        </p:grpSpPr>
        <p:sp>
          <p:nvSpPr>
            <p:cNvPr id="99339" name="Oval 12"/>
            <p:cNvSpPr>
              <a:spLocks noChangeArrowheads="1"/>
            </p:cNvSpPr>
            <p:nvPr/>
          </p:nvSpPr>
          <p:spPr bwMode="auto">
            <a:xfrm>
              <a:off x="0" y="0"/>
              <a:ext cx="1680" cy="168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2" name="未知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192" y="27"/>
              <a:ext cx="1296" cy="635"/>
            </a:xfrm>
            <a:custGeom>
              <a:avLst/>
              <a:gdLst>
                <a:gd name="T0" fmla="*/ 1160 w 1321"/>
                <a:gd name="T1" fmla="*/ 202 h 712"/>
                <a:gd name="T2" fmla="*/ 1174 w 1321"/>
                <a:gd name="T3" fmla="*/ 222 h 712"/>
                <a:gd name="T4" fmla="*/ 1177 w 1321"/>
                <a:gd name="T5" fmla="*/ 243 h 712"/>
                <a:gd name="T6" fmla="*/ 1172 w 1321"/>
                <a:gd name="T7" fmla="*/ 260 h 712"/>
                <a:gd name="T8" fmla="*/ 1157 w 1321"/>
                <a:gd name="T9" fmla="*/ 277 h 712"/>
                <a:gd name="T10" fmla="*/ 1134 w 1321"/>
                <a:gd name="T11" fmla="*/ 291 h 712"/>
                <a:gd name="T12" fmla="*/ 1105 w 1321"/>
                <a:gd name="T13" fmla="*/ 305 h 712"/>
                <a:gd name="T14" fmla="*/ 1066 w 1321"/>
                <a:gd name="T15" fmla="*/ 316 h 712"/>
                <a:gd name="T16" fmla="*/ 1023 w 1321"/>
                <a:gd name="T17" fmla="*/ 326 h 712"/>
                <a:gd name="T18" fmla="*/ 973 w 1321"/>
                <a:gd name="T19" fmla="*/ 336 h 712"/>
                <a:gd name="T20" fmla="*/ 919 w 1321"/>
                <a:gd name="T21" fmla="*/ 343 h 712"/>
                <a:gd name="T22" fmla="*/ 862 w 1321"/>
                <a:gd name="T23" fmla="*/ 350 h 712"/>
                <a:gd name="T24" fmla="*/ 799 w 1321"/>
                <a:gd name="T25" fmla="*/ 354 h 712"/>
                <a:gd name="T26" fmla="*/ 735 w 1321"/>
                <a:gd name="T27" fmla="*/ 357 h 712"/>
                <a:gd name="T28" fmla="*/ 709 w 1321"/>
                <a:gd name="T29" fmla="*/ 358 h 712"/>
                <a:gd name="T30" fmla="*/ 425 w 1321"/>
                <a:gd name="T31" fmla="*/ 358 h 712"/>
                <a:gd name="T32" fmla="*/ 421 w 1321"/>
                <a:gd name="T33" fmla="*/ 358 h 712"/>
                <a:gd name="T34" fmla="*/ 365 w 1321"/>
                <a:gd name="T35" fmla="*/ 357 h 712"/>
                <a:gd name="T36" fmla="*/ 311 w 1321"/>
                <a:gd name="T37" fmla="*/ 354 h 712"/>
                <a:gd name="T38" fmla="*/ 260 w 1321"/>
                <a:gd name="T39" fmla="*/ 350 h 712"/>
                <a:gd name="T40" fmla="*/ 211 w 1321"/>
                <a:gd name="T41" fmla="*/ 347 h 712"/>
                <a:gd name="T42" fmla="*/ 167 w 1321"/>
                <a:gd name="T43" fmla="*/ 342 h 712"/>
                <a:gd name="T44" fmla="*/ 126 w 1321"/>
                <a:gd name="T45" fmla="*/ 334 h 712"/>
                <a:gd name="T46" fmla="*/ 90 w 1321"/>
                <a:gd name="T47" fmla="*/ 326 h 712"/>
                <a:gd name="T48" fmla="*/ 61 w 1321"/>
                <a:gd name="T49" fmla="*/ 318 h 712"/>
                <a:gd name="T50" fmla="*/ 33 w 1321"/>
                <a:gd name="T51" fmla="*/ 305 h 712"/>
                <a:gd name="T52" fmla="*/ 18 w 1321"/>
                <a:gd name="T53" fmla="*/ 293 h 712"/>
                <a:gd name="T54" fmla="*/ 6 w 1321"/>
                <a:gd name="T55" fmla="*/ 278 h 712"/>
                <a:gd name="T56" fmla="*/ 0 w 1321"/>
                <a:gd name="T57" fmla="*/ 263 h 712"/>
                <a:gd name="T58" fmla="*/ 0 w 1321"/>
                <a:gd name="T59" fmla="*/ 261 h 712"/>
                <a:gd name="T60" fmla="*/ 4 w 1321"/>
                <a:gd name="T61" fmla="*/ 245 h 712"/>
                <a:gd name="T62" fmla="*/ 16 w 1321"/>
                <a:gd name="T63" fmla="*/ 225 h 712"/>
                <a:gd name="T64" fmla="*/ 45 w 1321"/>
                <a:gd name="T65" fmla="*/ 186 h 712"/>
                <a:gd name="T66" fmla="*/ 82 w 1321"/>
                <a:gd name="T67" fmla="*/ 151 h 712"/>
                <a:gd name="T68" fmla="*/ 130 w 1321"/>
                <a:gd name="T69" fmla="*/ 119 h 712"/>
                <a:gd name="T70" fmla="*/ 181 w 1321"/>
                <a:gd name="T71" fmla="*/ 88 h 712"/>
                <a:gd name="T72" fmla="*/ 240 w 1321"/>
                <a:gd name="T73" fmla="*/ 62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677 w 1321"/>
                <a:gd name="T85" fmla="*/ 4 h 712"/>
                <a:gd name="T86" fmla="*/ 755 w 1321"/>
                <a:gd name="T87" fmla="*/ 12 h 712"/>
                <a:gd name="T88" fmla="*/ 831 w 1321"/>
                <a:gd name="T89" fmla="*/ 26 h 712"/>
                <a:gd name="T90" fmla="*/ 901 w 1321"/>
                <a:gd name="T91" fmla="*/ 45 h 712"/>
                <a:gd name="T92" fmla="*/ 965 w 1321"/>
                <a:gd name="T93" fmla="*/ 70 h 712"/>
                <a:gd name="T94" fmla="*/ 1024 w 1321"/>
                <a:gd name="T95" fmla="*/ 97 h 712"/>
                <a:gd name="T96" fmla="*/ 1077 w 1321"/>
                <a:gd name="T97" fmla="*/ 128 h 712"/>
                <a:gd name="T98" fmla="*/ 1122 w 1321"/>
                <a:gd name="T99" fmla="*/ 164 h 712"/>
                <a:gd name="T100" fmla="*/ 1160 w 1321"/>
                <a:gd name="T101" fmla="*/ 202 h 7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1"/>
                <a:gd name="T154" fmla="*/ 0 h 712"/>
                <a:gd name="T155" fmla="*/ 1321 w 1321"/>
                <a:gd name="T156" fmla="*/ 712 h 7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595274" y="857232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</a:rPr>
              <a:t>para2</a:t>
            </a: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2514601" y="1704321"/>
            <a:ext cx="7528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sz="3200" b="1" dirty="0"/>
              <a:t>Lin Tao stayed  at home with his friends.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2514601" y="3810000"/>
            <a:ext cx="66175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/>
              <a:t>3. </a:t>
            </a:r>
            <a:r>
              <a:rPr lang="en-US" altLang="zh-CN" sz="3200" b="1" dirty="0" err="1"/>
              <a:t>Mrs</a:t>
            </a:r>
            <a:r>
              <a:rPr lang="en-US" altLang="zh-CN" sz="3200" b="1" dirty="0"/>
              <a:t> Sun was in her bedroom when </a:t>
            </a:r>
          </a:p>
          <a:p>
            <a:r>
              <a:rPr lang="en-US" altLang="zh-CN" sz="3200" b="1" dirty="0"/>
              <a:t>    the fire </a:t>
            </a:r>
            <a:r>
              <a:rPr lang="en-US" altLang="zh-CN" sz="3200" b="1" dirty="0" smtClean="0"/>
              <a:t>happened.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lang="en-US" altLang="zh-CN" sz="3200" b="1" dirty="0"/>
          </a:p>
        </p:txBody>
      </p:sp>
      <p:pic>
        <p:nvPicPr>
          <p:cNvPr id="99348" name="Picture 20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755915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6954811" y="1831469"/>
            <a:ext cx="28083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alone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6285437" y="3796353"/>
            <a:ext cx="16107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kitchen</a:t>
            </a:r>
          </a:p>
        </p:txBody>
      </p:sp>
      <p:pic>
        <p:nvPicPr>
          <p:cNvPr id="99353" name="Picture 25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84249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26"/>
          <p:cNvSpPr>
            <a:spLocks noChangeArrowheads="1"/>
          </p:cNvSpPr>
          <p:nvPr/>
        </p:nvSpPr>
        <p:spPr bwMode="auto">
          <a:xfrm>
            <a:off x="2423593" y="2780928"/>
            <a:ext cx="6708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/>
              <a:t> 2. </a:t>
            </a:r>
            <a:r>
              <a:rPr lang="en-US" altLang="zh-CN" sz="3200" b="1" dirty="0" err="1"/>
              <a:t>LinTao</a:t>
            </a:r>
            <a:r>
              <a:rPr lang="en-US" altLang="zh-CN" sz="3200" b="1" dirty="0"/>
              <a:t> ran outside and saw a lot of </a:t>
            </a:r>
          </a:p>
          <a:p>
            <a:r>
              <a:rPr lang="en-US" altLang="zh-CN" sz="3200" b="1" dirty="0"/>
              <a:t>fire    from next door.</a:t>
            </a:r>
          </a:p>
        </p:txBody>
      </p:sp>
      <p:pic>
        <p:nvPicPr>
          <p:cNvPr id="99355" name="Picture 27" descr="200601270458501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970" y="38100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2063552" y="3277804"/>
            <a:ext cx="1371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itchFamily="66" charset="0"/>
              </a:rPr>
              <a:t>smoke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0"/>
            <a:ext cx="3141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3300"/>
                </a:solidFill>
              </a:rPr>
              <a:t>Careful-reading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01692"/>
            <a:ext cx="715412" cy="712160"/>
          </a:xfrm>
          <a:prstGeom prst="rect">
            <a:avLst/>
          </a:prstGeom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18992" y="0"/>
            <a:ext cx="9073008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Task2</a:t>
            </a:r>
            <a:r>
              <a:rPr lang="en-US" altLang="zh-CN" sz="4000" b="1" dirty="0" smtClean="0"/>
              <a:t>: Read by yourselves, and do the exercise “T” or “F”.</a:t>
            </a:r>
            <a:endParaRPr lang="en-US" altLang="zh-CN" sz="4000" b="1" dirty="0"/>
          </a:p>
        </p:txBody>
      </p:sp>
      <p:sp>
        <p:nvSpPr>
          <p:cNvPr id="20" name="文本框 9"/>
          <p:cNvSpPr txBox="1"/>
          <p:nvPr/>
        </p:nvSpPr>
        <p:spPr>
          <a:xfrm>
            <a:off x="3287688" y="1340768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97423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zh-CN" dirty="0" smtClean="0"/>
              <a:t>Further thinking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1"/>
            <a:ext cx="7248128" cy="720080"/>
          </a:xfrm>
        </p:spPr>
        <p:txBody>
          <a:bodyPr/>
          <a:lstStyle/>
          <a:p>
            <a:r>
              <a:rPr lang="en-US" altLang="zh-CN" dirty="0" smtClean="0"/>
              <a:t>Why did the fire happen in the kitchen?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0"/>
            <a:ext cx="770485" cy="1052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710" y="1945218"/>
            <a:ext cx="1784269" cy="1448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9197" y="1988841"/>
            <a:ext cx="3022907" cy="13251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/>
          <a:srcRect l="19760" r="17240"/>
          <a:stretch/>
        </p:blipFill>
        <p:spPr>
          <a:xfrm>
            <a:off x="8976320" y="548680"/>
            <a:ext cx="1800200" cy="2965765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507960" y="3528938"/>
            <a:ext cx="256126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stove(</a:t>
            </a:r>
            <a:r>
              <a:rPr lang="zh-CN" altLang="en-US" dirty="0" smtClean="0"/>
              <a:t>炉子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6858" y="3482752"/>
            <a:ext cx="252699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gas(</a:t>
            </a:r>
            <a:r>
              <a:rPr lang="zh-CN" altLang="en-US" dirty="0" smtClean="0"/>
              <a:t>燃气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8328248" y="3482752"/>
            <a:ext cx="2808312" cy="6932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/>
              <a:t>rubbish bin</a:t>
            </a:r>
            <a:endParaRPr lang="zh-CN" altLang="en-US" dirty="0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14908" y="4437112"/>
            <a:ext cx="1948644" cy="13251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Advice to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Mrs</a:t>
            </a:r>
            <a:r>
              <a:rPr lang="en-US" altLang="zh-CN" sz="3200" dirty="0" smtClean="0">
                <a:solidFill>
                  <a:schemeClr val="bg1"/>
                </a:solidFill>
              </a:rPr>
              <a:t> Sun: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2243310" y="4372908"/>
            <a:ext cx="9721080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altLang="zh-CN" sz="3600" b="1" dirty="0" smtClean="0"/>
              <a:t>Don’t leave the stove on.</a:t>
            </a:r>
          </a:p>
          <a:p>
            <a:pPr marL="742950" indent="-742950" algn="l">
              <a:buAutoNum type="arabicPeriod"/>
            </a:pPr>
            <a:r>
              <a:rPr lang="en-US" altLang="zh-CN" sz="3600" b="1" dirty="0" smtClean="0"/>
              <a:t>Turn off the gas in time.(</a:t>
            </a:r>
            <a:r>
              <a:rPr lang="zh-CN" altLang="en-US" sz="3600" b="1" dirty="0" smtClean="0"/>
              <a:t>及时</a:t>
            </a:r>
            <a:r>
              <a:rPr lang="en-US" altLang="zh-CN" sz="3600" b="1" dirty="0" smtClean="0"/>
              <a:t>)</a:t>
            </a:r>
          </a:p>
          <a:p>
            <a:pPr marL="742950" indent="-742950" algn="l">
              <a:buAutoNum type="arabicPeriod"/>
            </a:pPr>
            <a:r>
              <a:rPr lang="en-US" altLang="zh-CN" sz="3600" b="1" dirty="0" smtClean="0"/>
              <a:t>Do not put anything hot into the rubbish bin.</a:t>
            </a:r>
            <a:endParaRPr lang="zh-CN" altLang="en-US" sz="3600" b="1" dirty="0"/>
          </a:p>
        </p:txBody>
      </p:sp>
      <p:sp>
        <p:nvSpPr>
          <p:cNvPr id="16" name="文本框 9"/>
          <p:cNvSpPr txBox="1"/>
          <p:nvPr/>
        </p:nvSpPr>
        <p:spPr>
          <a:xfrm>
            <a:off x="4799856" y="188640"/>
            <a:ext cx="61926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小组讨论 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8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43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2438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070923" y="5925633"/>
            <a:ext cx="31242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____her______</a:t>
            </a:r>
          </a:p>
          <a:p>
            <a:endParaRPr kumimoji="1" lang="en-US" altLang="zh-CN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5934144" y="1714488"/>
            <a:ext cx="625785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_____ to the bathroom.</a:t>
            </a:r>
          </a:p>
          <a:p>
            <a:r>
              <a:rPr kumimoji="1" lang="en-US" altLang="zh-CN" sz="2800" b="1" dirty="0" smtClean="0">
                <a:solidFill>
                  <a:srgbClr val="0000FF"/>
                </a:solidFill>
                <a:latin typeface="Comic Sans MS" pitchFamily="66" charset="0"/>
              </a:rPr>
              <a:t>_____ </a:t>
            </a:r>
            <a:r>
              <a:rPr kumimoji="1" lang="en-US" altLang="zh-CN" sz="2800" b="1" dirty="0" smtClean="0">
                <a:solidFill>
                  <a:srgbClr val="3333CC"/>
                </a:solidFill>
                <a:latin typeface="Comic Sans MS" pitchFamily="66" charset="0"/>
              </a:rPr>
              <a:t>water ______</a:t>
            </a:r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kumimoji="1" lang="en-US" altLang="zh-CN" sz="2800" b="1" dirty="0" smtClean="0">
                <a:solidFill>
                  <a:srgbClr val="3333CC"/>
                </a:solidFill>
                <a:latin typeface="Comic Sans MS" pitchFamily="66" charset="0"/>
              </a:rPr>
              <a:t>his </a:t>
            </a:r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clothes to ______ himself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6167438" y="3714752"/>
            <a:ext cx="45365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3333CC"/>
                </a:solidFill>
                <a:latin typeface="Comic Sans MS" pitchFamily="66" charset="0"/>
              </a:rPr>
              <a:t> ________the kitchen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6381752" y="3571876"/>
            <a:ext cx="1712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rush into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6112122" y="5810038"/>
            <a:ext cx="26463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help        out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8596330" y="2071678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over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6096000" y="2143116"/>
            <a:ext cx="917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pour</a:t>
            </a:r>
          </a:p>
        </p:txBody>
      </p:sp>
      <p:sp>
        <p:nvSpPr>
          <p:cNvPr id="137251" name="Rectangle 35"/>
          <p:cNvSpPr>
            <a:spLocks noChangeArrowheads="1"/>
          </p:cNvSpPr>
          <p:nvPr/>
        </p:nvSpPr>
        <p:spPr bwMode="auto">
          <a:xfrm>
            <a:off x="6453190" y="2571744"/>
            <a:ext cx="1600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Comic Sans MS" pitchFamily="66" charset="0"/>
              </a:rPr>
              <a:t>protect</a:t>
            </a:r>
          </a:p>
        </p:txBody>
      </p:sp>
      <p:pic>
        <p:nvPicPr>
          <p:cNvPr id="25623" name="Picture 40" descr="ACEACA08AC96071A53C6AE9B0C8958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10" y="1571612"/>
            <a:ext cx="1279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Rectangle 47"/>
          <p:cNvSpPr>
            <a:spLocks noChangeArrowheads="1"/>
          </p:cNvSpPr>
          <p:nvPr/>
        </p:nvSpPr>
        <p:spPr bwMode="auto">
          <a:xfrm>
            <a:off x="5595934" y="5072074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3.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29" name="Rectangle 48"/>
          <p:cNvSpPr>
            <a:spLocks noChangeArrowheads="1"/>
          </p:cNvSpPr>
          <p:nvPr/>
        </p:nvSpPr>
        <p:spPr bwMode="auto">
          <a:xfrm>
            <a:off x="5595934" y="3714752"/>
            <a:ext cx="528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2.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30" name="Rectangle 49"/>
          <p:cNvSpPr>
            <a:spLocks noChangeArrowheads="1"/>
          </p:cNvSpPr>
          <p:nvPr/>
        </p:nvSpPr>
        <p:spPr bwMode="auto">
          <a:xfrm>
            <a:off x="5453058" y="1714488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00"/>
                </a:solidFill>
              </a:rPr>
              <a:t>  1.</a:t>
            </a:r>
            <a:endParaRPr lang="en-US" altLang="zh-CN" sz="2800" b="1" dirty="0">
              <a:solidFill>
                <a:srgbClr val="003300"/>
              </a:solidFill>
            </a:endParaRPr>
          </a:p>
        </p:txBody>
      </p:sp>
      <p:sp>
        <p:nvSpPr>
          <p:cNvPr id="25631" name="AutoShape 8" descr="read-00029"/>
          <p:cNvSpPr>
            <a:spLocks noChangeArrowheads="1"/>
          </p:cNvSpPr>
          <p:nvPr/>
        </p:nvSpPr>
        <p:spPr bwMode="auto">
          <a:xfrm>
            <a:off x="0" y="5057775"/>
            <a:ext cx="2438400" cy="1800225"/>
          </a:xfrm>
          <a:prstGeom prst="flowChartProces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096000" y="1643050"/>
            <a:ext cx="7312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run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984114" y="5110383"/>
            <a:ext cx="56380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3333FF"/>
                </a:solidFill>
                <a:latin typeface="Comic Sans MS" pitchFamily="66" charset="0"/>
              </a:rPr>
              <a:t>____ a wet blanket _____ her</a:t>
            </a:r>
            <a:endParaRPr kumimoji="1" lang="en-US" altLang="zh-CN" sz="2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6168796" y="4994788"/>
            <a:ext cx="7328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put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768408" y="4987261"/>
            <a:ext cx="9220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over</a:t>
            </a:r>
            <a:endParaRPr kumimoji="1"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453190" y="3571876"/>
            <a:ext cx="837039" cy="6097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2666976" y="3500438"/>
            <a:ext cx="2857519" cy="1335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lphaUcPeriod"/>
            </a:pPr>
            <a:r>
              <a:rPr lang="en-US" altLang="zh-CN" sz="3200" dirty="0" smtClean="0"/>
              <a:t>Walk </a:t>
            </a:r>
          </a:p>
          <a:p>
            <a:pPr marL="742950" indent="-742950" algn="l">
              <a:buAutoNum type="alphaUcPeriod"/>
            </a:pPr>
            <a:r>
              <a:rPr lang="en-US" altLang="zh-CN" sz="3200" dirty="0" smtClean="0"/>
              <a:t>Run quickly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452794" y="1928802"/>
            <a:ext cx="1718711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clever</a:t>
            </a:r>
          </a:p>
          <a:p>
            <a:pPr algn="l"/>
            <a:r>
              <a:rPr lang="en-US" altLang="zh-CN" sz="4000" dirty="0" smtClean="0"/>
              <a:t>careful</a:t>
            </a:r>
            <a:endParaRPr lang="zh-CN" altLang="en-US" sz="4000" dirty="0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10359273" y="3140860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brave</a:t>
            </a:r>
            <a:endParaRPr lang="zh-CN" altLang="en-US" sz="4000" dirty="0"/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726939" y="518602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helpful</a:t>
            </a: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2666976" y="4286256"/>
            <a:ext cx="432048" cy="3549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119539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Task3:</a:t>
            </a:r>
            <a:r>
              <a:rPr lang="en-US" altLang="zh-CN" sz="3200" b="1" dirty="0" smtClean="0"/>
              <a:t>Read together and fill in the blanks according to the pictures.</a:t>
            </a:r>
            <a:endParaRPr lang="zh-CN" altLang="en-US" sz="3200" b="1" dirty="0"/>
          </a:p>
        </p:txBody>
      </p:sp>
      <p:sp>
        <p:nvSpPr>
          <p:cNvPr id="31" name="文本框 9"/>
          <p:cNvSpPr txBox="1"/>
          <p:nvPr/>
        </p:nvSpPr>
        <p:spPr>
          <a:xfrm>
            <a:off x="2666976" y="857232"/>
            <a:ext cx="79222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两两核对答案  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一人展示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38084" y="642918"/>
            <a:ext cx="1857388" cy="78581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zh-CN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712" y="78579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Para3</a:t>
            </a:r>
            <a:endParaRPr lang="zh-CN" alt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59896" y="1844824"/>
            <a:ext cx="936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	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 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[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pɔ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ː]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/>
      <p:bldP spid="137229" grpId="0"/>
      <p:bldP spid="137231" grpId="0"/>
      <p:bldP spid="137232" grpId="0"/>
      <p:bldP spid="137251" grpId="0"/>
      <p:bldP spid="20" grpId="0"/>
      <p:bldP spid="22" grpId="0"/>
      <p:bldP spid="23" grpId="0"/>
      <p:bldP spid="2" grpId="0" animBg="1"/>
      <p:bldP spid="26" grpId="0" animBg="1"/>
      <p:bldP spid="27" grpId="0" animBg="1"/>
      <p:bldP spid="28" grpId="0" animBg="1"/>
      <p:bldP spid="29" grpId="0" animBg="1"/>
      <p:bldP spid="4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60648"/>
            <a:ext cx="8496944" cy="65973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352" y="1166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Lin Tao is …</a:t>
            </a:r>
            <a:endParaRPr lang="zh-CN" altLang="en-US" sz="40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183792" y="213285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clever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055720" y="1268760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brave</a:t>
            </a:r>
            <a:endParaRPr lang="zh-CN" altLang="en-US" sz="40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025822" y="501317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helpful</a:t>
            </a:r>
            <a:endParaRPr lang="zh-CN" altLang="en-US" sz="40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927648" y="2132856"/>
            <a:ext cx="1647632" cy="1162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 smtClean="0"/>
              <a:t>careful</a:t>
            </a:r>
          </a:p>
        </p:txBody>
      </p:sp>
    </p:spTree>
    <p:extLst>
      <p:ext uri="{BB962C8B-B14F-4D97-AF65-F5344CB8AC3E}">
        <p14:creationId xmlns="" xmlns:p14="http://schemas.microsoft.com/office/powerpoint/2010/main" val="3327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3575720" cy="9800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Further thinking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045"/>
            <a:ext cx="10920536" cy="720080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Maybe Lin Tao </a:t>
            </a:r>
            <a:r>
              <a:rPr lang="en-US" altLang="zh-CN" sz="4400" b="1" dirty="0" smtClean="0"/>
              <a:t>forgot</a:t>
            </a:r>
            <a:r>
              <a:rPr lang="en-US" altLang="zh-CN" sz="4400" dirty="0" smtClean="0"/>
              <a:t> to do something.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46" y="0"/>
            <a:ext cx="770485" cy="1052736"/>
          </a:xfrm>
          <a:prstGeom prst="rect">
            <a:avLst/>
          </a:prstGeom>
        </p:spPr>
      </p:pic>
      <p:sp>
        <p:nvSpPr>
          <p:cNvPr id="19" name="标题 1"/>
          <p:cNvSpPr txBox="1">
            <a:spLocks/>
          </p:cNvSpPr>
          <p:nvPr/>
        </p:nvSpPr>
        <p:spPr>
          <a:xfrm>
            <a:off x="191344" y="2852936"/>
            <a:ext cx="5976664" cy="6932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More advice to Lin Tao: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79376" y="1900940"/>
            <a:ext cx="705678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Call 119</a:t>
            </a:r>
            <a:r>
              <a:rPr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 </a:t>
            </a: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help first.</a:t>
            </a:r>
            <a:endParaRPr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图片 8194" descr="u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4152" y="2636912"/>
            <a:ext cx="4058286" cy="39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66646" y="4143380"/>
            <a:ext cx="7018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Run out of the fire </a:t>
            </a:r>
            <a:r>
              <a:rPr lang="en-US" altLang="zh-CN" sz="3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from the exit. 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4595803" y="285728"/>
            <a:ext cx="61807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 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00456" y="3212976"/>
            <a:ext cx="1728192" cy="1440160"/>
          </a:xfrm>
          <a:prstGeom prst="ellipse">
            <a:avLst/>
          </a:prstGeom>
          <a:solidFill>
            <a:schemeClr val="accent1">
              <a:alpha val="0"/>
            </a:scheme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bldLvl="0" autoUpdateAnimBg="0"/>
      <p:bldP spid="1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ijiu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27647" cy="26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59696" y="692696"/>
            <a:ext cx="5226050" cy="641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Pour water over the door.</a:t>
            </a:r>
          </a:p>
        </p:txBody>
      </p:sp>
      <p:pic>
        <p:nvPicPr>
          <p:cNvPr id="6" name="Picture 9" descr="001372d89d5709f35d9e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0416" y="10826"/>
            <a:ext cx="2351583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71664" y="2057171"/>
            <a:ext cx="676875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wet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towel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毛巾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mouth.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159896" y="1700808"/>
            <a:ext cx="5472608" cy="577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37" y="3397670"/>
            <a:ext cx="2334671" cy="3062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30"/>
          <a:stretch/>
        </p:blipFill>
        <p:spPr>
          <a:xfrm>
            <a:off x="9955695" y="3514122"/>
            <a:ext cx="2121024" cy="2829388"/>
          </a:xfrm>
          <a:prstGeom prst="rect">
            <a:avLst/>
          </a:prstGeom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373465" y="3514122"/>
            <a:ext cx="6165149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jump from the building.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71664" y="4960952"/>
            <a:ext cx="380104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Don’t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take the lift.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77779" y="5607283"/>
            <a:ext cx="2098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</a:rPr>
              <a:t>lift</a:t>
            </a:r>
            <a:r>
              <a:rPr lang="zh-CN" altLang="en-US" sz="4000" b="1" dirty="0" smtClean="0">
                <a:latin typeface="Times New Roman" panose="02020603050405020304" pitchFamily="18" charset="0"/>
              </a:rPr>
              <a:t>电梯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3" name="乘号 2"/>
          <p:cNvSpPr/>
          <p:nvPr/>
        </p:nvSpPr>
        <p:spPr>
          <a:xfrm>
            <a:off x="1559496" y="3514122"/>
            <a:ext cx="1008112" cy="11245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乘号 15"/>
          <p:cNvSpPr/>
          <p:nvPr/>
        </p:nvSpPr>
        <p:spPr>
          <a:xfrm>
            <a:off x="11179348" y="3405369"/>
            <a:ext cx="1008112" cy="11245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2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285728"/>
            <a:ext cx="358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Careful-reading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238084" y="928670"/>
            <a:ext cx="2960371" cy="113009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4~6</a:t>
            </a:r>
            <a:endParaRPr lang="zh-CN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AutoShape 9" descr="read-00033"/>
          <p:cNvSpPr>
            <a:spLocks noChangeArrowheads="1"/>
          </p:cNvSpPr>
          <p:nvPr/>
        </p:nvSpPr>
        <p:spPr bwMode="auto">
          <a:xfrm>
            <a:off x="8596330" y="3929066"/>
            <a:ext cx="3195060" cy="2520280"/>
          </a:xfrm>
          <a:prstGeom prst="flowChart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31" name="AutoShape 6" descr="read-00031"/>
          <p:cNvSpPr>
            <a:spLocks noChangeArrowheads="1"/>
          </p:cNvSpPr>
          <p:nvPr/>
        </p:nvSpPr>
        <p:spPr bwMode="auto">
          <a:xfrm>
            <a:off x="8524892" y="1428736"/>
            <a:ext cx="3195060" cy="2255488"/>
          </a:xfrm>
          <a:prstGeom prst="flowChart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8574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1. Was Lin Tao badly hurt in the fire? Why?</a:t>
            </a:r>
            <a:endParaRPr lang="zh-CN" altLang="en-US" sz="3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0" y="47148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2. What did many people give him?</a:t>
            </a:r>
            <a:endParaRPr lang="zh-CN" altLang="en-US" sz="3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0" y="3643314"/>
            <a:ext cx="765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FF"/>
                </a:solidFill>
              </a:rPr>
              <a:t>Yes. Because he was in hospital for two weeks. 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9522" y="5429264"/>
            <a:ext cx="58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FF"/>
                </a:solidFill>
              </a:rPr>
              <a:t>Flowers and presents.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95670" y="214290"/>
            <a:ext cx="815669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</a:rPr>
              <a:t>Task4: Read together and answer.</a:t>
            </a:r>
            <a:endParaRPr lang="en-US" altLang="zh-CN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84" y="4214818"/>
            <a:ext cx="2495600" cy="2643182"/>
          </a:xfrm>
          <a:prstGeom prst="rect">
            <a:avLst/>
          </a:prstGeom>
        </p:spPr>
      </p:pic>
      <p:sp>
        <p:nvSpPr>
          <p:cNvPr id="30722" name="标题 1"/>
          <p:cNvSpPr txBox="1">
            <a:spLocks/>
          </p:cNvSpPr>
          <p:nvPr/>
        </p:nvSpPr>
        <p:spPr bwMode="auto">
          <a:xfrm>
            <a:off x="0" y="285728"/>
            <a:ext cx="3093755" cy="6429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Interview Lin Tao</a:t>
            </a:r>
            <a:endParaRPr lang="en-US" altLang="zh-CN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l="35241" r="36881"/>
          <a:stretch/>
        </p:blipFill>
        <p:spPr>
          <a:xfrm>
            <a:off x="380960" y="1285860"/>
            <a:ext cx="2373807" cy="2775491"/>
          </a:xfrm>
          <a:prstGeom prst="rect">
            <a:avLst/>
          </a:prstGeom>
        </p:spPr>
      </p:pic>
      <p:pic>
        <p:nvPicPr>
          <p:cNvPr id="6" name="图片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794" y="428604"/>
            <a:ext cx="7929618" cy="6429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496" y="25717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smoke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446" y="292893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neighbour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9206" y="335756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68" y="43576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protect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1435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afraid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198" y="592933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hospital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3738546" y="0"/>
            <a:ext cx="7291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独立完成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两两核对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两人展示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571481"/>
            <a:ext cx="3093755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 reading </a:t>
            </a:r>
            <a:endParaRPr lang="en-US" altLang="zh-CN" sz="3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Task5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:Retell the story according to these pictures.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56" y="1412776"/>
            <a:ext cx="2301667" cy="221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3810" y="1395216"/>
            <a:ext cx="2020022" cy="2230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818" y="1395216"/>
            <a:ext cx="2117261" cy="22300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4112" y="1484784"/>
            <a:ext cx="2160240" cy="2212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2385" y="1380611"/>
            <a:ext cx="2448271" cy="22446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0892" y="4653135"/>
            <a:ext cx="2214024" cy="2204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4112" y="4639255"/>
            <a:ext cx="1999744" cy="2204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4697" y="4653136"/>
            <a:ext cx="2001382" cy="2204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4112" y="4695291"/>
            <a:ext cx="2073392" cy="21205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156" y="4653135"/>
            <a:ext cx="2379764" cy="2204864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839416" y="3861048"/>
            <a:ext cx="972108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839416" y="4459500"/>
            <a:ext cx="9721080" cy="2985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弧形箭头 20"/>
          <p:cNvSpPr/>
          <p:nvPr/>
        </p:nvSpPr>
        <p:spPr>
          <a:xfrm>
            <a:off x="10776520" y="3789041"/>
            <a:ext cx="432048" cy="85021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3143672" y="620688"/>
            <a:ext cx="9649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小组互相复述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一人复述图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1-5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，另一人呈现图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6-10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2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23.png"/>
          <p:cNvPicPr>
            <a:picLocks noChangeAspect="1"/>
          </p:cNvPicPr>
          <p:nvPr/>
        </p:nvPicPr>
        <p:blipFill>
          <a:blip r:embed="rId3" cstate="print">
            <a:lum bright="-5000" contrast="47000"/>
          </a:blip>
          <a:stretch>
            <a:fillRect/>
          </a:stretch>
        </p:blipFill>
        <p:spPr>
          <a:xfrm>
            <a:off x="6667504" y="0"/>
            <a:ext cx="5143536" cy="669978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直接连接符 7"/>
          <p:cNvCxnSpPr/>
          <p:nvPr/>
        </p:nvCxnSpPr>
        <p:spPr>
          <a:xfrm>
            <a:off x="10416480" y="620688"/>
            <a:ext cx="1339652" cy="23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14422"/>
            <a:ext cx="5349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What’s the name of the newspaper?</a:t>
            </a:r>
          </a:p>
          <a:p>
            <a:pPr marL="514350" indent="-514350">
              <a:buAutoNum type="arabicPeriod"/>
            </a:pPr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2. What was the young man like?</a:t>
            </a:r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2420888"/>
            <a:ext cx="401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Sunshine Daily.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310446" y="1071546"/>
            <a:ext cx="3744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384" y="4365104"/>
            <a:ext cx="533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was brave.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16280" y="692696"/>
            <a:ext cx="792088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0200456" y="188640"/>
            <a:ext cx="1991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Sunshine Daily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8568" y="692696"/>
            <a:ext cx="11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['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deɪlɪ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]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0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 rot="21312466">
            <a:off x="689665" y="1753673"/>
            <a:ext cx="610241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a. Be careful with fireworks.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407096">
            <a:off x="5690757" y="2476410"/>
            <a:ext cx="6899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b. Do not play with matches.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95472" y="3500438"/>
            <a:ext cx="76914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Keep </a:t>
            </a:r>
            <a:r>
              <a:rPr lang="en-US" altLang="zh-CN" sz="3600" b="1" dirty="0">
                <a:latin typeface="Times New Roman" panose="02020603050405020304" pitchFamily="18" charset="0"/>
              </a:rPr>
              <a:t>your hair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away from</a:t>
            </a:r>
            <a:r>
              <a:rPr lang="en-US" altLang="zh-CN" sz="3600" b="1" dirty="0">
                <a:latin typeface="Times New Roman" panose="02020603050405020304" pitchFamily="18" charset="0"/>
              </a:rPr>
              <a:t> fire.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216813">
            <a:off x="252973" y="2767791"/>
            <a:ext cx="1078056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c.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not put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anything hot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into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rubbish bin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3558" name="组合 23557"/>
          <p:cNvGrpSpPr>
            <a:grpSpLocks noChangeAspect="1"/>
          </p:cNvGrpSpPr>
          <p:nvPr/>
        </p:nvGrpSpPr>
        <p:grpSpPr bwMode="auto">
          <a:xfrm>
            <a:off x="0" y="4293239"/>
            <a:ext cx="10945216" cy="2564761"/>
            <a:chOff x="0" y="0"/>
            <a:chExt cx="5376" cy="1466"/>
          </a:xfrm>
        </p:grpSpPr>
        <p:pic>
          <p:nvPicPr>
            <p:cNvPr id="34827" name="图片 23558" descr="IMG_0136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225" t="81291" r="22580" b="3226"/>
            <a:stretch>
              <a:fillRect/>
            </a:stretch>
          </p:blipFill>
          <p:spPr bwMode="auto">
            <a:xfrm>
              <a:off x="0" y="0"/>
              <a:ext cx="3792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2" descr="图片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0"/>
              <a:ext cx="1584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1" name="矩形 23560"/>
          <p:cNvSpPr>
            <a:spLocks noChangeArrowheads="1"/>
          </p:cNvSpPr>
          <p:nvPr/>
        </p:nvSpPr>
        <p:spPr bwMode="auto">
          <a:xfrm>
            <a:off x="1952596" y="5934670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562" name="矩形 23561"/>
          <p:cNvSpPr>
            <a:spLocks noChangeArrowheads="1"/>
          </p:cNvSpPr>
          <p:nvPr/>
        </p:nvSpPr>
        <p:spPr bwMode="auto">
          <a:xfrm>
            <a:off x="4381488" y="5934670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63" name="矩形 23562"/>
          <p:cNvSpPr>
            <a:spLocks noChangeArrowheads="1"/>
          </p:cNvSpPr>
          <p:nvPr/>
        </p:nvSpPr>
        <p:spPr bwMode="auto">
          <a:xfrm>
            <a:off x="10453718" y="5934670"/>
            <a:ext cx="4924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564" name="矩形 23563"/>
          <p:cNvSpPr>
            <a:spLocks noChangeArrowheads="1"/>
          </p:cNvSpPr>
          <p:nvPr/>
        </p:nvSpPr>
        <p:spPr bwMode="auto">
          <a:xfrm>
            <a:off x="7024694" y="5934670"/>
            <a:ext cx="56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439816" y="188640"/>
            <a:ext cx="599030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careful with </a:t>
            </a: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fire ?</a:t>
            </a: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0" y="1052736"/>
            <a:ext cx="4034408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roadway" pitchFamily="82" charset="0"/>
              </a:rPr>
              <a:t>Discussion</a:t>
            </a:r>
            <a:r>
              <a:rPr lang="en-US" altLang="zh-CN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endParaRPr lang="zh-CN" altLang="en-US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14290"/>
            <a:ext cx="3024166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saver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4871864" y="1052736"/>
            <a:ext cx="45720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7928" y="429309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We should (not)…...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64058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61" grpId="0"/>
      <p:bldP spid="23562" grpId="0"/>
      <p:bldP spid="23563" grpId="0"/>
      <p:bldP spid="2356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44" y="877280"/>
            <a:ext cx="11881320" cy="5864088"/>
          </a:xfrm>
        </p:spPr>
        <p:txBody>
          <a:bodyPr>
            <a:noAutofit/>
          </a:bodyPr>
          <a:lstStyle/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We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know that fire is very important. But sometimes if we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with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fire,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be very dangerous.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fire, we should be </a:t>
            </a:r>
            <a:r>
              <a:rPr lang="en-US" altLang="zh-CN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 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brave. </a:t>
            </a:r>
            <a:endParaRPr lang="en-US" altLang="zh-CN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can…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we can’t…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0">
              <a:lnSpc>
                <a:spcPts val="3600"/>
              </a:lnSpc>
              <a:buNone/>
            </a:pP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Safety is above all(</a:t>
            </a:r>
            <a:r>
              <a:rPr lang="zh-CN" alt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安全高于一切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12" descr="8176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8408" y="3284984"/>
            <a:ext cx="1944216" cy="29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575720" y="133428"/>
            <a:ext cx="4552950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roadway" pitchFamily="82" charset="0"/>
                <a:ea typeface="华文琥珀" pitchFamily="2" charset="-122"/>
              </a:rPr>
              <a:t>Make a report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roadway" pitchFamily="82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7b1OOOPIC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57481" cy="7173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664" y="213285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Fire and water have no mercy, human love.</a:t>
            </a:r>
          </a:p>
          <a:p>
            <a:pPr algn="ctr"/>
            <a:r>
              <a:rPr lang="zh-C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水火无情，人间有爱。</a:t>
            </a:r>
            <a:endParaRPr lang="en-US" altLang="zh-CN" sz="4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200712101410657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0"/>
            <a:ext cx="1200065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439816" y="1895128"/>
            <a:ext cx="67056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 smtClean="0"/>
              <a:t>Tell the story to others.</a:t>
            </a:r>
            <a:endParaRPr lang="en-US" altLang="zh-CN" sz="3600" b="1" dirty="0"/>
          </a:p>
          <a:p>
            <a:pPr marL="446088" indent="-446088">
              <a:lnSpc>
                <a:spcPct val="130000"/>
              </a:lnSpc>
              <a:buFontTx/>
              <a:buAutoNum type="arabicPeriod"/>
            </a:pPr>
            <a:r>
              <a:rPr lang="en-US" altLang="zh-CN" sz="3600" b="1" dirty="0" smtClean="0"/>
              <a:t>Tell your family how to be careful with fire.</a:t>
            </a:r>
            <a:endParaRPr lang="en-US" altLang="zh-CN" sz="3600" b="1" dirty="0"/>
          </a:p>
        </p:txBody>
      </p:sp>
      <p:sp>
        <p:nvSpPr>
          <p:cNvPr id="40964" name="WordArt 3"/>
          <p:cNvSpPr>
            <a:spLocks noChangeArrowheads="1" noChangeShapeType="1" noTextEdit="1"/>
          </p:cNvSpPr>
          <p:nvPr/>
        </p:nvSpPr>
        <p:spPr bwMode="auto">
          <a:xfrm>
            <a:off x="4799856" y="980728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</a:t>
            </a:r>
            <a:endParaRPr lang="zh-CN" alt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35841" descr="图片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矩形 35842"/>
          <p:cNvSpPr>
            <a:spLocks noChangeArrowheads="1" noChangeShapeType="1" noTextEdit="1"/>
          </p:cNvSpPr>
          <p:nvPr/>
        </p:nvSpPr>
        <p:spPr bwMode="auto">
          <a:xfrm>
            <a:off x="1631504" y="1052736"/>
            <a:ext cx="9036496" cy="4392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65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CN" sz="6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Thank you !</a:t>
            </a:r>
            <a:endParaRPr lang="zh-CN" altLang="en-US" sz="6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3648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31745"/>
          <p:cNvSpPr>
            <a:spLocks noGrp="1" noChangeArrowheads="1"/>
          </p:cNvSpPr>
          <p:nvPr>
            <p:ph type="body" idx="1"/>
          </p:nvPr>
        </p:nvSpPr>
        <p:spPr>
          <a:xfrm>
            <a:off x="188440" y="897601"/>
            <a:ext cx="11308160" cy="5867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throw a cigarette end (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烟蒂)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grass.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Be careful when you use candles at home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Try to learn how to use the fire extinguisher(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灭火器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If a fire happens, you should call 119 at once.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Keep your long hair away from the fire. 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No smoking in the forest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图片 31746" descr="Pi_20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5589240"/>
            <a:ext cx="104775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矩形 31753"/>
          <p:cNvSpPr>
            <a:spLocks noChangeArrowheads="1"/>
          </p:cNvSpPr>
          <p:nvPr/>
        </p:nvSpPr>
        <p:spPr bwMode="auto">
          <a:xfrm>
            <a:off x="188440" y="223044"/>
            <a:ext cx="4827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To prevent fire (</a:t>
            </a:r>
            <a:r>
              <a:rPr lang="zh-CN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防火</a:t>
            </a:r>
            <a:r>
              <a:rPr lang="en-US" altLang="zh-CN" sz="36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11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0" y="2001292"/>
            <a:ext cx="571500" cy="59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" y="2872779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" y="3845314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" y="4783917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021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" y="5774459"/>
            <a:ext cx="571500" cy="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07968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“T” or “F“?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图片 17" descr="5973488_13444002585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44" y="1124744"/>
            <a:ext cx="548680" cy="548680"/>
          </a:xfrm>
          <a:prstGeom prst="rect">
            <a:avLst/>
          </a:prstGeom>
        </p:spPr>
      </p:pic>
      <p:sp>
        <p:nvSpPr>
          <p:cNvPr id="19" name="文本框 7"/>
          <p:cNvSpPr txBox="1"/>
          <p:nvPr/>
        </p:nvSpPr>
        <p:spPr>
          <a:xfrm>
            <a:off x="5015880" y="548680"/>
            <a:ext cx="45720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小组讨论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一人展示</a:t>
            </a:r>
            <a:endParaRPr kumimoji="1"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6701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0721"/>
          <p:cNvSpPr txBox="1">
            <a:spLocks noChangeArrowheads="1"/>
          </p:cNvSpPr>
          <p:nvPr/>
        </p:nvSpPr>
        <p:spPr bwMode="auto">
          <a:xfrm>
            <a:off x="316545" y="858733"/>
            <a:ext cx="9589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Calm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(镇定) down when you meet  fire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364407" y="3130570"/>
            <a:ext cx="11062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Rush 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 and take a lift(</a:t>
            </a:r>
            <a:r>
              <a:rPr lang="zh-CN" altLang="en-US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电梯）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go down.</a:t>
            </a:r>
          </a:p>
        </p:txBody>
      </p:sp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316545" y="3794125"/>
            <a:ext cx="9347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We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pour water over the clothes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when we meet the hot fire.</a:t>
            </a: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316545" y="2124544"/>
            <a:ext cx="108599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Close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door and open the window when 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lots of smoke outside.</a:t>
            </a:r>
          </a:p>
        </p:txBody>
      </p:sp>
      <p:sp>
        <p:nvSpPr>
          <p:cNvPr id="30726" name="文本框 30725"/>
          <p:cNvSpPr txBox="1">
            <a:spLocks noChangeArrowheads="1"/>
          </p:cNvSpPr>
          <p:nvPr/>
        </p:nvSpPr>
        <p:spPr bwMode="auto">
          <a:xfrm>
            <a:off x="316545" y="1490120"/>
            <a:ext cx="713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Call </a:t>
            </a:r>
            <a:r>
              <a:rPr lang="en-US" altLang="zh-CN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119 and 110 for help.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191344" y="5098373"/>
            <a:ext cx="10324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Cover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nose with towels(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毛巾）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or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wet cloth when leaving.</a:t>
            </a:r>
          </a:p>
        </p:txBody>
      </p:sp>
      <p:pic>
        <p:nvPicPr>
          <p:cNvPr id="30729" name="图片 30728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46" y="942627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30729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96" y="1565652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30730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22" y="265603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图片 30731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55" y="435619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图片 30732" descr="021-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46" y="5219782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文本框 30736"/>
          <p:cNvSpPr txBox="1">
            <a:spLocks noChangeArrowheads="1"/>
          </p:cNvSpPr>
          <p:nvPr/>
        </p:nvSpPr>
        <p:spPr bwMode="auto">
          <a:xfrm>
            <a:off x="105786" y="161133"/>
            <a:ext cx="8135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</a:rPr>
              <a:t>If there is a fire ,what should we do?</a:t>
            </a:r>
          </a:p>
        </p:txBody>
      </p:sp>
      <p:pic>
        <p:nvPicPr>
          <p:cNvPr id="15" name="图片 14" descr="5973488_13444002585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3212976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63545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35188" y="981076"/>
            <a:ext cx="8305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hear someone shouting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Fire! Fire!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zh-CN" altLang="zh-CN" sz="3600" b="1" dirty="0">
                <a:solidFill>
                  <a:srgbClr val="310901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run to Mrs Sun</a:t>
            </a:r>
            <a:r>
              <a:rPr lang="en-US" altLang="zh-CN" sz="3600" b="1" dirty="0">
                <a:solidFill>
                  <a:srgbClr val="CC3300"/>
                </a:solidFill>
                <a:latin typeface="Times New Roman" pitchFamily="18" charset="0"/>
              </a:rPr>
              <a:t>’</a:t>
            </a: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s bathroom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help her out of the fire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rush into the kitchen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see a lot of smoke from next door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be in hospital for two weeks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be at home alone 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CC3300"/>
                </a:solidFill>
                <a:latin typeface="Times New Roman" pitchFamily="18" charset="0"/>
              </a:rPr>
              <a:t>pour water over his clothes</a:t>
            </a:r>
          </a:p>
          <a:p>
            <a:pPr marL="457200" indent="-457200">
              <a:buFont typeface="Arial" charset="0"/>
              <a:buAutoNum type="alphaLcPeriod"/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</a:rPr>
              <a:t>put a wet blanket over Mrs Sun </a:t>
            </a:r>
          </a:p>
          <a:p>
            <a:pPr marL="457200" indent="-457200"/>
            <a:endParaRPr lang="zh-CN" altLang="zh-CN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68504" y="64224"/>
            <a:ext cx="532799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chemeClr val="accent2"/>
                </a:solidFill>
                <a:latin typeface="Times New Roman" pitchFamily="18" charset="0"/>
              </a:rPr>
              <a:t>Put them into the right order.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63764" y="4376739"/>
            <a:ext cx="428625" cy="57943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1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63764" y="981075"/>
            <a:ext cx="42862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2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49475" y="3767139"/>
            <a:ext cx="457200" cy="5794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9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82814" y="2200275"/>
            <a:ext cx="40957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8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163763" y="5567364"/>
            <a:ext cx="457200" cy="57943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7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163763" y="2700339"/>
            <a:ext cx="457200" cy="5794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6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63764" y="3295650"/>
            <a:ext cx="428625" cy="57943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68526" y="1590675"/>
            <a:ext cx="423863" cy="57943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82814" y="4991100"/>
            <a:ext cx="409575" cy="57943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latin typeface="Times New Roman" pitchFamily="18" charset="0"/>
              </a:rPr>
              <a:t>5</a:t>
            </a:r>
          </a:p>
        </p:txBody>
      </p:sp>
      <p:pic>
        <p:nvPicPr>
          <p:cNvPr id="29709" name="Picture 13" descr="anm-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726" y="1989139"/>
            <a:ext cx="11207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1" y="0"/>
            <a:ext cx="28691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Post-reading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nimBg="1" autoUpdateAnimBg="0"/>
      <p:bldP spid="24582" grpId="0" animBg="1" autoUpdateAnimBg="0"/>
      <p:bldP spid="24583" grpId="0" animBg="1" autoUpdateAnimBg="0"/>
      <p:bldP spid="24584" grpId="0" animBg="1" autoUpdateAnimBg="0"/>
      <p:bldP spid="24585" grpId="0" animBg="1" autoUpdateAnimBg="0"/>
      <p:bldP spid="24586" grpId="0" animBg="1" autoUpdateAnimBg="0"/>
      <p:bldP spid="24587" grpId="0" animBg="1" autoUpdateAnimBg="0"/>
      <p:bldP spid="2458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3104" y="209862"/>
            <a:ext cx="4724400" cy="17952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9600" dirty="0">
                <a:solidFill>
                  <a:srgbClr val="FF0000"/>
                </a:solidFill>
              </a:rPr>
              <a:t>    </a:t>
            </a:r>
            <a:r>
              <a:rPr lang="en-US" altLang="zh-CN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zh-CN" altLang="zh-C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 descr="20090704_2c0b47ecf13f6c469c444EggK44Kx4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3930650" cy="10399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87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267859-13010311222333封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1950"/>
            <a:ext cx="86868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133600" y="2362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latin typeface="Georgia" pitchFamily="18" charset="0"/>
              </a:rPr>
              <a:t>What do you think of  fire?</a:t>
            </a:r>
          </a:p>
        </p:txBody>
      </p: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3124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Free talk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6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8201" y="836712"/>
            <a:ext cx="5718175" cy="9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Fire is very important and useful in our life.</a:t>
            </a:r>
            <a:endParaRPr lang="zh-CN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内容占位符 3" descr="3970486021497311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685801"/>
            <a:ext cx="2628900" cy="3362325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7848" y="620689"/>
            <a:ext cx="571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What can we use fire to do in our life?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4243">
            <a:off x="2019301" y="341314"/>
            <a:ext cx="21764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4495800" cy="10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Redocn_20120601145306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0">
            <a:off x="2011364" y="2530475"/>
            <a:ext cx="21415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19400"/>
            <a:ext cx="501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afe8d95agw1e50lp57dv3j20bm0czgm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0000">
            <a:off x="8194676" y="3987800"/>
            <a:ext cx="22701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257801"/>
            <a:ext cx="6248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74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But sometimes fire is dangerous if you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careful with </a:t>
            </a:r>
            <a:r>
              <a:rPr lang="en-US" altLang="zh-CN" sz="6000" b="1" dirty="0"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</p:spTree>
    <p:extLst>
      <p:ext uri="{BB962C8B-B14F-4D97-AF65-F5344CB8AC3E}">
        <p14:creationId xmlns="" xmlns:p14="http://schemas.microsoft.com/office/powerpoint/2010/main" val="38741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utoUpdateAnimBg="0"/>
      <p:bldP spid="6" grpId="1"/>
      <p:bldP spid="14" grpId="0" bldLvl="0" autoUpdateAnimBg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63552" y="4509121"/>
            <a:ext cx="937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dirty="0">
                <a:latin typeface="Times New Roman" pitchFamily="18" charset="0"/>
                <a:cs typeface="Times New Roman" pitchFamily="18" charset="0"/>
              </a:rPr>
              <a:t>The fire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burnt</a:t>
            </a:r>
            <a:r>
              <a:rPr lang="zh-CN" altLang="en-US" sz="4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4400" b="1" dirty="0">
                <a:latin typeface="Times New Roman" pitchFamily="18" charset="0"/>
                <a:cs typeface="Times New Roman" pitchFamily="18" charset="0"/>
              </a:rPr>
              <a:t>his arms and face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35560" y="3573016"/>
            <a:ext cx="883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The man was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badly hurt.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79576" y="5589240"/>
            <a:ext cx="883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hospital 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now.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880" y="295127"/>
            <a:ext cx="2592288" cy="31948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l="14063" r="15625"/>
          <a:stretch/>
        </p:blipFill>
        <p:spPr>
          <a:xfrm>
            <a:off x="2495600" y="116632"/>
            <a:ext cx="3240360" cy="3418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8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utoUpdateAnimBg="0"/>
      <p:bldP spid="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linuoj5391200671817145565756"/>
          <p:cNvPicPr>
            <a:picLocks noChangeAspect="1" noChangeArrowheads="1"/>
          </p:cNvPicPr>
          <p:nvPr/>
        </p:nvPicPr>
        <p:blipFill>
          <a:blip r:embed="rId2" cstate="print"/>
          <a:srcRect r="-1233" b="-29"/>
          <a:stretch>
            <a:fillRect/>
          </a:stretch>
        </p:blipFill>
        <p:spPr bwMode="auto">
          <a:xfrm>
            <a:off x="1524000" y="1412777"/>
            <a:ext cx="2736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4005065"/>
            <a:ext cx="28098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99856" y="2348880"/>
            <a:ext cx="464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Call 119</a:t>
            </a:r>
            <a:r>
              <a:rPr lang="zh-C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 </a:t>
            </a: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help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727848" y="4221088"/>
            <a:ext cx="5468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Shout for help</a:t>
            </a:r>
          </a:p>
          <a:p>
            <a:pPr eaLnBrk="0" hangingPunct="0"/>
            <a:r>
              <a:rPr lang="zh-CN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zh-CN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Fire!Fire!Help</a:t>
            </a:r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</a:t>
            </a:r>
            <a:endParaRPr lang="en-US" altLang="zh-CN" sz="4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2400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If there is a fire, what should we do to 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4400" b="1" i="1" dirty="0">
                <a:latin typeface="Times New Roman" pitchFamily="18" charset="0"/>
                <a:cs typeface="Times New Roman" pitchFamily="18" charset="0"/>
              </a:rPr>
              <a:t>保护</a:t>
            </a:r>
            <a:r>
              <a:rPr lang="en-US" altLang="zh-CN" sz="4400" b="1" i="1" dirty="0">
                <a:latin typeface="Times New Roman" pitchFamily="18" charset="0"/>
                <a:cs typeface="Times New Roman" pitchFamily="18" charset="0"/>
              </a:rPr>
              <a:t>) ourselves?</a:t>
            </a:r>
            <a:endParaRPr lang="zh-CN" alt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33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utoUpdateAnimBg="0"/>
      <p:bldP spid="13321" grpId="0" autoUpdateAnimBg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6776" y="3789364"/>
            <a:ext cx="2879725" cy="2232025"/>
          </a:xfr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00601" y="1580527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Put a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wet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towel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mouths.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3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793750" cy="1227138"/>
          </a:xfrm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87888" y="3212976"/>
            <a:ext cx="57966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altLang="zh-CN" sz="3600" dirty="0"/>
          </a:p>
          <a:p>
            <a:pPr eaLnBrk="0" hangingPunct="0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Pour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some water over our clothes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or use a wet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blanket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to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protect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ourselves</a:t>
            </a:r>
            <a:r>
              <a:rPr lang="en-US" altLang="zh-CN" sz="3600" dirty="0"/>
              <a:t>. 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19601" y="278818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Rush 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 of the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fire quickl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001372d89d5709f35d9e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836712"/>
            <a:ext cx="2585864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 descr="read-00025"/>
          <p:cNvSpPr>
            <a:spLocks noChangeArrowheads="1"/>
          </p:cNvSpPr>
          <p:nvPr/>
        </p:nvSpPr>
        <p:spPr bwMode="auto">
          <a:xfrm>
            <a:off x="8761414" y="1052514"/>
            <a:ext cx="1906587" cy="1800225"/>
          </a:xfrm>
          <a:prstGeom prst="flowChartProces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48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2" grpId="0" autoUpdateAnimBg="0"/>
      <p:bldP spid="14343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19536" y="5157192"/>
            <a:ext cx="3597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put out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fire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774826" y="836712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firemen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will come to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 us quickly.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jtzh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916832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12025" y="5157192"/>
            <a:ext cx="40623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brave</a:t>
            </a: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and helpful</a:t>
            </a:r>
            <a:endParaRPr lang="zh-CN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图片 9" descr="t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40" y="2000240"/>
            <a:ext cx="4572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598661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Match the words with the meanings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/>
              <a:t>1 brave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2 alone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3 rush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4 put out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5 burn</a:t>
            </a:r>
          </a:p>
          <a:p>
            <a:pPr eaLnBrk="1" hangingPunct="1">
              <a:buFontTx/>
              <a:buNone/>
            </a:pPr>
            <a:r>
              <a:rPr lang="en-US" altLang="zh-CN" sz="3600" b="1"/>
              <a:t>6 at that moment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295400"/>
            <a:ext cx="5105400" cy="5562600"/>
          </a:xfrm>
        </p:spPr>
        <p:txBody>
          <a:bodyPr/>
          <a:lstStyle/>
          <a:p>
            <a:pPr eaLnBrk="1" hangingPunct="1"/>
            <a:r>
              <a:rPr lang="en-US" altLang="zh-CN" sz="3600" b="1" dirty="0"/>
              <a:t>a  ran quickly</a:t>
            </a:r>
          </a:p>
          <a:p>
            <a:pPr eaLnBrk="1" hangingPunct="1"/>
            <a:r>
              <a:rPr lang="en-US" altLang="zh-CN" sz="3600" b="1" dirty="0"/>
              <a:t>b  just then</a:t>
            </a:r>
          </a:p>
          <a:p>
            <a:pPr eaLnBrk="1" hangingPunct="1"/>
            <a:r>
              <a:rPr lang="en-US" altLang="zh-CN" sz="3600" b="1" dirty="0"/>
              <a:t>c  hurt someone with fire</a:t>
            </a:r>
          </a:p>
          <a:p>
            <a:pPr eaLnBrk="1" hangingPunct="1"/>
            <a:r>
              <a:rPr lang="en-US" altLang="zh-CN" sz="3600" b="1" dirty="0"/>
              <a:t>d  not afraid</a:t>
            </a:r>
          </a:p>
          <a:p>
            <a:pPr eaLnBrk="1" hangingPunct="1"/>
            <a:r>
              <a:rPr lang="en-US" altLang="zh-CN" sz="3600" b="1" dirty="0"/>
              <a:t>e  without any other people</a:t>
            </a:r>
          </a:p>
          <a:p>
            <a:pPr eaLnBrk="1" hangingPunct="1"/>
            <a:r>
              <a:rPr lang="en-US" altLang="zh-CN" sz="3600" b="1" dirty="0"/>
              <a:t>f   stop </a:t>
            </a:r>
            <a:r>
              <a:rPr lang="en-US" altLang="zh-CN" sz="3600" b="1" dirty="0" err="1"/>
              <a:t>sth</a:t>
            </a:r>
            <a:r>
              <a:rPr lang="en-US" altLang="zh-CN" sz="3600" b="1" dirty="0"/>
              <a:t> from burning</a:t>
            </a:r>
          </a:p>
          <a:p>
            <a:pPr eaLnBrk="1" hangingPunct="1">
              <a:buFontTx/>
              <a:buNone/>
            </a:pPr>
            <a:endParaRPr lang="en-US" altLang="zh-CN" sz="3600" b="1" dirty="0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647728" y="2060848"/>
            <a:ext cx="2304256" cy="20882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3581400" y="2590800"/>
            <a:ext cx="2438400" cy="228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3352800" y="1556792"/>
            <a:ext cx="2455168" cy="17198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719736" y="3933056"/>
            <a:ext cx="228600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3429000" y="2971800"/>
            <a:ext cx="26670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4191000" y="2276872"/>
            <a:ext cx="1616968" cy="29047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905000" y="11113"/>
            <a:ext cx="26593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dirty="0">
                <a:solidFill>
                  <a:srgbClr val="FF3300"/>
                </a:solidFill>
              </a:rPr>
              <a:t>Pre-reading</a:t>
            </a:r>
          </a:p>
        </p:txBody>
      </p:sp>
      <p:pic>
        <p:nvPicPr>
          <p:cNvPr id="12" name="Picture 12" descr="8176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73216"/>
            <a:ext cx="14036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439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98884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Finish Exercise B2 </a:t>
            </a:r>
            <a:r>
              <a:rPr lang="en-US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on</a:t>
            </a:r>
            <a:r>
              <a:rPr lang="zh-CN" altLang="zh-CN" sz="5400" b="1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 P83</a:t>
            </a:r>
          </a:p>
        </p:txBody>
      </p:sp>
      <p:sp>
        <p:nvSpPr>
          <p:cNvPr id="23555" name="Oval 4" descr="0016d33783db0e4434ed02"/>
          <p:cNvSpPr>
            <a:spLocks noChangeArrowheads="1"/>
          </p:cNvSpPr>
          <p:nvPr/>
        </p:nvSpPr>
        <p:spPr bwMode="auto">
          <a:xfrm>
            <a:off x="2057400" y="3581400"/>
            <a:ext cx="2819400" cy="24384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556" name="Oval 5" descr="61191193833490680"/>
          <p:cNvSpPr>
            <a:spLocks noChangeArrowheads="1"/>
          </p:cNvSpPr>
          <p:nvPr/>
        </p:nvSpPr>
        <p:spPr bwMode="auto">
          <a:xfrm>
            <a:off x="5638800" y="4191000"/>
            <a:ext cx="1905000" cy="1981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3557" name="Oval 6" descr="2010052009022748"/>
          <p:cNvSpPr>
            <a:spLocks noChangeArrowheads="1"/>
          </p:cNvSpPr>
          <p:nvPr/>
        </p:nvSpPr>
        <p:spPr bwMode="auto">
          <a:xfrm>
            <a:off x="8305800" y="4648200"/>
            <a:ext cx="1600200" cy="16764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991544" y="0"/>
            <a:ext cx="9594304" cy="6858000"/>
            <a:chOff x="-522312" y="315416"/>
            <a:chExt cx="9594304" cy="6858000"/>
          </a:xfrm>
        </p:grpSpPr>
        <p:pic>
          <p:nvPicPr>
            <p:cNvPr id="7" name="Picture 1" descr="C:\Users\Daisy\Documents\Tencent Files\969494484\Image\Group\_8NMXX8GQN%RR@F]T0G)QB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4112" y="315416"/>
              <a:ext cx="5777880" cy="6858000"/>
            </a:xfrm>
            <a:prstGeom prst="rect">
              <a:avLst/>
            </a:prstGeom>
            <a:noFill/>
          </p:spPr>
        </p:pic>
        <p:sp>
          <p:nvSpPr>
            <p:cNvPr id="8" name="TextBox 5"/>
            <p:cNvSpPr txBox="1"/>
            <p:nvPr/>
          </p:nvSpPr>
          <p:spPr>
            <a:xfrm>
              <a:off x="-522312" y="1440160"/>
              <a:ext cx="25557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Sunshine Daily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889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620713"/>
            <a:ext cx="8201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8191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0" y="3962401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>
                <a:solidFill>
                  <a:srgbClr val="FF3300"/>
                </a:solidFill>
                <a:latin typeface="Times New Roman" pitchFamily="18" charset="0"/>
              </a:rPr>
              <a:t>smoke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715000" y="4495801"/>
            <a:ext cx="2662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neighbour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96200" y="5181600"/>
            <a:ext cx="1728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solidFill>
                  <a:srgbClr val="FF3300"/>
                </a:solidFill>
                <a:latin typeface="Times New Roman" pitchFamily="18" charset="0"/>
              </a:rPr>
              <a:t>wet</a:t>
            </a:r>
          </a:p>
        </p:txBody>
      </p:sp>
    </p:spTree>
    <p:extLst>
      <p:ext uri="{BB962C8B-B14F-4D97-AF65-F5344CB8AC3E}">
        <p14:creationId xmlns="" xmlns:p14="http://schemas.microsoft.com/office/powerpoint/2010/main" val="418861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549275"/>
            <a:ext cx="8201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4" y="2133600"/>
            <a:ext cx="8201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57600" y="2514601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protect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6800" y="3810001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afraid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248400" y="5181601"/>
            <a:ext cx="1957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3300"/>
                </a:solidFill>
                <a:latin typeface="Times New Roman" pitchFamily="18" charset="0"/>
              </a:rPr>
              <a:t>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3605667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95604" y="21429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What a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brave</a:t>
            </a:r>
            <a:r>
              <a:rPr lang="en-US" altLang="zh-CN" sz="4400" dirty="0" smtClean="0"/>
              <a:t> young man!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54" y="1142984"/>
            <a:ext cx="197527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02" y="2000240"/>
            <a:ext cx="1694377" cy="24634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5560" y="5661248"/>
            <a:ext cx="862500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They can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save</a:t>
            </a:r>
            <a:r>
              <a:rPr lang="en-US" altLang="zh-CN" sz="4400" b="1" dirty="0" smtClean="0"/>
              <a:t> people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from</a:t>
            </a:r>
            <a:r>
              <a:rPr lang="en-US" altLang="zh-CN" sz="4400" b="1" dirty="0" smtClean="0"/>
              <a:t> danger.</a:t>
            </a:r>
            <a:endParaRPr lang="zh-CN" alt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52530" y="500063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fireman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图片 10" descr="警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">
            <a:off x="7149615" y="1281859"/>
            <a:ext cx="2286016" cy="3523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0446" y="492919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policeman</a:t>
            </a:r>
            <a:endParaRPr lang="zh-CN" altLang="en-US" sz="3600" b="1" dirty="0"/>
          </a:p>
        </p:txBody>
      </p:sp>
      <p:sp>
        <p:nvSpPr>
          <p:cNvPr id="15" name="矩形 14"/>
          <p:cNvSpPr/>
          <p:nvPr/>
        </p:nvSpPr>
        <p:spPr>
          <a:xfrm>
            <a:off x="0" y="214290"/>
            <a:ext cx="2881290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To be a learner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5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765175"/>
            <a:ext cx="8280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1676400"/>
            <a:ext cx="87487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1"/>
            <a:ext cx="89154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724400" y="48768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4" name="WordArt 6"/>
          <p:cNvSpPr>
            <a:spLocks noChangeArrowheads="1" noChangeShapeType="1"/>
          </p:cNvSpPr>
          <p:nvPr/>
        </p:nvSpPr>
        <p:spPr bwMode="auto">
          <a:xfrm>
            <a:off x="6096000" y="3886200"/>
            <a:ext cx="16764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kitchen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172201" y="5867400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6" name="WordArt 8"/>
          <p:cNvSpPr>
            <a:spLocks noChangeArrowheads="1" noChangeShapeType="1"/>
          </p:cNvSpPr>
          <p:nvPr/>
        </p:nvSpPr>
        <p:spPr bwMode="auto">
          <a:xfrm>
            <a:off x="6400800" y="6019800"/>
            <a:ext cx="16764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clothes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1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404813"/>
            <a:ext cx="8280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6" y="1524000"/>
            <a:ext cx="8888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52768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248401" y="2514600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8" name="WordArt 6"/>
          <p:cNvSpPr>
            <a:spLocks noChangeArrowheads="1" noChangeShapeType="1"/>
          </p:cNvSpPr>
          <p:nvPr/>
        </p:nvSpPr>
        <p:spPr bwMode="auto">
          <a:xfrm>
            <a:off x="5943600" y="1600200"/>
            <a:ext cx="1295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arms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943600" y="3048000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0" name="WordArt 8"/>
          <p:cNvSpPr>
            <a:spLocks noChangeArrowheads="1" noChangeShapeType="1"/>
          </p:cNvSpPr>
          <p:nvPr/>
        </p:nvSpPr>
        <p:spPr bwMode="auto">
          <a:xfrm>
            <a:off x="7391401" y="2590800"/>
            <a:ext cx="1223963" cy="4762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weeks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9067801" y="4114800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82" name="WordArt 10"/>
          <p:cNvSpPr>
            <a:spLocks noChangeArrowheads="1" noChangeShapeType="1"/>
          </p:cNvSpPr>
          <p:nvPr/>
        </p:nvSpPr>
        <p:spPr bwMode="auto">
          <a:xfrm>
            <a:off x="8458200" y="4191000"/>
            <a:ext cx="17526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presents</a:t>
            </a:r>
            <a:endParaRPr lang="zh-CN" altLang="en-US" sz="4000" b="1" kern="10" spc="-4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0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2204864"/>
            <a:ext cx="5413717" cy="3657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9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47928" y="351252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What happened?</a:t>
            </a:r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r>
              <a:rPr lang="en-US" altLang="zh-CN" sz="4400" dirty="0" smtClean="0"/>
              <a:t>What did he do?</a:t>
            </a:r>
            <a:endParaRPr lang="zh-CN" altLang="en-US" sz="4400" dirty="0" smtClean="0"/>
          </a:p>
          <a:p>
            <a:endParaRPr lang="zh-CN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5519936" y="112474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A fire happened.</a:t>
            </a:r>
          </a:p>
        </p:txBody>
      </p:sp>
      <p:pic>
        <p:nvPicPr>
          <p:cNvPr id="5" name="图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476672"/>
            <a:ext cx="4357718" cy="2667005"/>
          </a:xfrm>
          <a:prstGeom prst="rect">
            <a:avLst/>
          </a:prstGeom>
        </p:spPr>
      </p:pic>
      <p:pic>
        <p:nvPicPr>
          <p:cNvPr id="6" name="图片 5" descr="关于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3645024"/>
            <a:ext cx="4353563" cy="2509841"/>
          </a:xfrm>
          <a:prstGeom prst="rect">
            <a:avLst/>
          </a:prstGeom>
        </p:spPr>
      </p:pic>
      <p:sp>
        <p:nvSpPr>
          <p:cNvPr id="10" name="文本框 7"/>
          <p:cNvSpPr txBox="1"/>
          <p:nvPr/>
        </p:nvSpPr>
        <p:spPr>
          <a:xfrm>
            <a:off x="5375920" y="429309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He </a:t>
            </a:r>
            <a:r>
              <a:rPr lang="en-US" altLang="zh-CN" sz="4400" dirty="0" smtClean="0">
                <a:solidFill>
                  <a:schemeClr val="tx2"/>
                </a:solidFill>
              </a:rPr>
              <a:t>saved</a:t>
            </a:r>
            <a:r>
              <a:rPr lang="en-US" altLang="zh-CN" sz="4400" dirty="0" smtClean="0">
                <a:solidFill>
                  <a:srgbClr val="FF0000"/>
                </a:solidFill>
              </a:rPr>
              <a:t> the old lady </a:t>
            </a:r>
            <a:r>
              <a:rPr lang="en-US" altLang="zh-CN" sz="4400" dirty="0" smtClean="0">
                <a:solidFill>
                  <a:schemeClr val="tx2"/>
                </a:solidFill>
              </a:rPr>
              <a:t>from</a:t>
            </a:r>
            <a:r>
              <a:rPr lang="en-US" altLang="zh-CN" sz="4400" dirty="0" smtClean="0">
                <a:solidFill>
                  <a:srgbClr val="FF0000"/>
                </a:solidFill>
              </a:rPr>
              <a:t> the fire.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071664" y="116632"/>
            <a:ext cx="13684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Fire</a:t>
            </a:r>
            <a:endParaRPr lang="zh-CN" altLang="en-US" sz="4400" b="1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4727848" y="191316"/>
            <a:ext cx="35528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is dangerous</a:t>
            </a:r>
            <a:endParaRPr lang="zh-CN" altLang="en-US" sz="4800" b="1" kern="10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408" y="980728"/>
            <a:ext cx="45243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 building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is on fire.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9376" y="5949280"/>
            <a:ext cx="49529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There is a lot of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smoke.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080" y="5877272"/>
            <a:ext cx="41044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It can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burn</a:t>
            </a:r>
            <a:r>
              <a:rPr lang="en-US" altLang="zh-CN" sz="3600" b="1" dirty="0" smtClean="0"/>
              <a:t> people.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图片 8" descr="Img206452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0000">
            <a:off x="6802807" y="1887424"/>
            <a:ext cx="4464496" cy="3600400"/>
          </a:xfrm>
          <a:prstGeom prst="rect">
            <a:avLst/>
          </a:prstGeom>
        </p:spPr>
      </p:pic>
      <p:pic>
        <p:nvPicPr>
          <p:cNvPr id="10" name="图片 9" descr="1530191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1152922" y="1883987"/>
            <a:ext cx="392909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708459" y="1786654"/>
            <a:ext cx="4572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19536" y="5157192"/>
            <a:ext cx="3597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put out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fire</a:t>
            </a:r>
          </a:p>
        </p:txBody>
      </p:sp>
      <p:pic>
        <p:nvPicPr>
          <p:cNvPr id="4" name="图片 3" descr="230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1020000">
            <a:off x="7080160" y="1460880"/>
            <a:ext cx="4214842" cy="2928958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816080" y="4869160"/>
            <a:ext cx="42484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Sometimes, the firemen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are hurt.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336" y="609329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 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[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h</a:t>
            </a:r>
            <a:r>
              <a:rPr lang="en-US" altLang="zh-CN" sz="3200" b="1" dirty="0" err="1" smtClean="0">
                <a:solidFill>
                  <a:srgbClr val="002060"/>
                </a:solidFill>
              </a:rPr>
              <a:t>ɜː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]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受伤的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26064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2"/>
                </a:solidFill>
              </a:rPr>
              <a:t>Important   words</a:t>
            </a:r>
            <a:endParaRPr lang="zh-CN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520" y="1052736"/>
            <a:ext cx="7416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brave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勇敢的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fireman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n.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消防员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save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.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救，救助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smoke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n.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烟雾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put out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扑灭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burn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&amp; vi.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烧伤；烧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hurt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受伤的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badly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adv: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严重的，厉害的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protect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vt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保护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chemeClr val="tx2"/>
                </a:solidFill>
              </a:rPr>
              <a:t>Wet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      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adj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: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湿的，未干的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12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</a:rPr>
              <a:t>If you want to help others, you need ……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7240" y="21429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Abilities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3834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learner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381488" y="2928934"/>
            <a:ext cx="2070114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6881818" y="1928802"/>
            <a:ext cx="3857652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thinker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10800000" flipV="1">
            <a:off x="6881818" y="2786058"/>
            <a:ext cx="2143140" cy="1643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4667240" y="4643446"/>
            <a:ext cx="3857652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To be a saver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1341</Words>
  <Application>Microsoft Office PowerPoint</Application>
  <PresentationFormat>自定义</PresentationFormat>
  <Paragraphs>273</Paragraphs>
  <Slides>42</Slides>
  <Notes>1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Further thinking</vt:lpstr>
      <vt:lpstr>幻灯片 13</vt:lpstr>
      <vt:lpstr>幻灯片 14</vt:lpstr>
      <vt:lpstr>Further thinking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Fire is very important and useful in our life.</vt:lpstr>
      <vt:lpstr>幻灯片 32</vt:lpstr>
      <vt:lpstr>幻灯片 33</vt:lpstr>
      <vt:lpstr>幻灯片 34</vt:lpstr>
      <vt:lpstr>幻灯片 35</vt:lpstr>
      <vt:lpstr>Match the words with the meanings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Daisy</dc:creator>
  <cp:lastModifiedBy>PC</cp:lastModifiedBy>
  <cp:revision>125</cp:revision>
  <dcterms:created xsi:type="dcterms:W3CDTF">2017-05-14T13:09:48Z</dcterms:created>
  <dcterms:modified xsi:type="dcterms:W3CDTF">2018-05-22T06:10:49Z</dcterms:modified>
</cp:coreProperties>
</file>