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5" r:id="rId3"/>
    <p:sldId id="286" r:id="rId4"/>
    <p:sldId id="257" r:id="rId5"/>
    <p:sldId id="259" r:id="rId6"/>
    <p:sldId id="295" r:id="rId7"/>
    <p:sldId id="261" r:id="rId8"/>
    <p:sldId id="262" r:id="rId9"/>
    <p:sldId id="263" r:id="rId10"/>
    <p:sldId id="288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82" r:id="rId21"/>
    <p:sldId id="292" r:id="rId22"/>
    <p:sldId id="294" r:id="rId23"/>
    <p:sldId id="29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0" autoAdjust="0"/>
  </p:normalViewPr>
  <p:slideViewPr>
    <p:cSldViewPr>
      <p:cViewPr varScale="1">
        <p:scale>
          <a:sx n="66" d="100"/>
          <a:sy n="66" d="100"/>
        </p:scale>
        <p:origin x="-71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93430-A63F-46C5-A030-6AE5363EDB5D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5B06C-FB69-4695-885D-BC526CD1F1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B06C-FB69-4695-885D-BC526CD1F16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5B06C-FB69-4695-885D-BC526CD1F16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27652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5BDDF-7288-4A35-954A-84E2F40B40F0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38470;&#21487;&#27427;%20-%20&#21103;&#26412;_clip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&#38065;&#23195;&#26976;201702237BU7INTE&#20844;&#24320;&#35838;\integr01.mp3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&#38065;&#23195;&#26976;201702237BU7INTE&#20844;&#24320;&#35838;\integr02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8.jpeg"/><Relationship Id="rId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21.png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&#38065;&#23195;&#26976;201702237BU7INTE&#20844;&#24320;&#35838;\integr03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71726"/>
            <a:ext cx="914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687" y="2786058"/>
            <a:ext cx="9104313" cy="2590800"/>
            <a:chOff x="0" y="2544"/>
            <a:chExt cx="5735" cy="1632"/>
          </a:xfrm>
        </p:grpSpPr>
        <p:pic>
          <p:nvPicPr>
            <p:cNvPr id="1229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44"/>
              <a:ext cx="120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4" name="Picture 8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1200" y="2544"/>
              <a:ext cx="1169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5" name="Picture 9"/>
            <p:cNvPicPr>
              <a:picLocks noChangeAspect="1" noChangeArrowheads="1"/>
            </p:cNvPicPr>
            <p:nvPr/>
          </p:nvPicPr>
          <p:blipFill>
            <a:blip r:embed="rId4">
              <a:lum contrast="24000"/>
            </a:blip>
            <a:srcRect/>
            <a:stretch>
              <a:fillRect/>
            </a:stretch>
          </p:blipFill>
          <p:spPr bwMode="auto">
            <a:xfrm>
              <a:off x="2352" y="2544"/>
              <a:ext cx="1159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6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2544"/>
              <a:ext cx="117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7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4" y="2544"/>
              <a:ext cx="1031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矩形 9"/>
          <p:cNvSpPr/>
          <p:nvPr/>
        </p:nvSpPr>
        <p:spPr>
          <a:xfrm>
            <a:off x="785786" y="50004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Hobby makes us happy </a:t>
            </a:r>
          </a:p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while study makes us wise !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http_imgloadCAGZA9TV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42910" y="285728"/>
            <a:ext cx="71463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Step 3   </a:t>
            </a:r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meeting parents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Picture 7" descr="20080429211830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6792912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75125" y="1571625"/>
            <a:ext cx="4968875" cy="7620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</a:rPr>
              <a:t>parents’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Part A1: Read the report card and answer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itchFamily="66" charset="0"/>
              </a:rPr>
              <a:t>(1) Whose report card is this?</a:t>
            </a:r>
          </a:p>
          <a:p>
            <a:pPr algn="just"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dirty="0">
                <a:latin typeface="Comic Sans MS" pitchFamily="66" charset="0"/>
              </a:rPr>
              <a:t>(2) What class is she in?</a:t>
            </a:r>
          </a:p>
          <a:p>
            <a:pPr algn="just"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dirty="0">
                <a:latin typeface="Comic Sans MS" pitchFamily="66" charset="0"/>
              </a:rPr>
              <a:t>(3) What subjects does she have?</a:t>
            </a:r>
          </a:p>
          <a:p>
            <a:pPr>
              <a:spcBef>
                <a:spcPct val="50000"/>
              </a:spcBef>
            </a:pPr>
            <a:endParaRPr lang="en-US" altLang="zh-CN" sz="3200" dirty="0">
              <a:latin typeface="Comic Sans MS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3097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Suzy’s.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11188" y="3573463"/>
            <a:ext cx="4319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In Class 1 , Grade 7.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9388" y="4941888"/>
            <a:ext cx="9361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Chinese ,Maths, English , History and Geography</a:t>
            </a:r>
            <a:r>
              <a:rPr lang="en-US" altLang="zh-CN"/>
              <a:t> .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357313" y="0"/>
            <a:ext cx="6286500" cy="1357313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对听力内容进行预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读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662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itchFamily="2" charset="-122"/>
              </a:rPr>
              <a:t>Listen and write the correct letters.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189288" y="1785938"/>
            <a:ext cx="5954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400" b="1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400" b="1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9815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Suzy’s report card</a:t>
            </a:r>
            <a:endParaRPr lang="zh-CN" altLang="en-US" sz="4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84213" y="6092825"/>
            <a:ext cx="503237" cy="3603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84213" y="3933825"/>
            <a:ext cx="503237" cy="3603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84213" y="5013325"/>
            <a:ext cx="503237" cy="3603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684213" y="2781300"/>
            <a:ext cx="503237" cy="3603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684213" y="1773238"/>
            <a:ext cx="503237" cy="3603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755650" y="17002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684213" y="270827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84213" y="3860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684213" y="494188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755650" y="60213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571625" y="1785938"/>
            <a:ext cx="118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Chinese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714500" y="278606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Maths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714500" y="5072063"/>
            <a:ext cx="1100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History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71625" y="607218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Geography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43063" y="3929063"/>
            <a:ext cx="1085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English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357563" y="1643063"/>
            <a:ext cx="578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A</a:t>
            </a:r>
            <a:r>
              <a:rPr lang="en-US" altLang="zh-CN" sz="2400" b="1">
                <a:latin typeface="Calibri" pitchFamily="34" charset="0"/>
              </a:rPr>
              <a:t>  Good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this term</a:t>
            </a:r>
            <a:r>
              <a:rPr lang="en-US" altLang="zh-CN" sz="2400" b="1">
                <a:latin typeface="Calibri" pitchFamily="34" charset="0"/>
              </a:rPr>
              <a:t>, but she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needs to 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Calibri" pitchFamily="34" charset="0"/>
              </a:rPr>
              <a:t>   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read more </a:t>
            </a:r>
            <a:r>
              <a:rPr lang="en-US" altLang="zh-CN" sz="2400" b="1">
                <a:latin typeface="Calibri" pitchFamily="34" charset="0"/>
              </a:rPr>
              <a:t>and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speak more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429000" y="2928938"/>
            <a:ext cx="5072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B </a:t>
            </a:r>
            <a:r>
              <a:rPr lang="en-US" altLang="zh-CN" sz="2400" b="1">
                <a:latin typeface="Calibri" pitchFamily="34" charset="0"/>
              </a:rPr>
              <a:t> Suzy loves it and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works hard on </a:t>
            </a:r>
            <a:r>
              <a:rPr lang="en-US" altLang="zh-CN" sz="2400" b="1">
                <a:latin typeface="Calibri" pitchFamily="34" charset="0"/>
              </a:rPr>
              <a:t>the subject. She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knows a lot about </a:t>
            </a:r>
            <a:r>
              <a:rPr lang="en-US" altLang="zh-CN" sz="2400" b="1">
                <a:latin typeface="Calibri" pitchFamily="34" charset="0"/>
              </a:rPr>
              <a:t>it.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429000" y="4071938"/>
            <a:ext cx="5189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C</a:t>
            </a:r>
            <a:r>
              <a:rPr lang="en-US" altLang="zh-CN" sz="2400" b="1">
                <a:latin typeface="Calibri" pitchFamily="34" charset="0"/>
              </a:rPr>
              <a:t>  Good work. Suzy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writes good articles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571875" y="5000625"/>
            <a:ext cx="484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D</a:t>
            </a:r>
            <a:r>
              <a:rPr lang="en-US" altLang="zh-CN" sz="2400" b="1">
                <a:latin typeface="Calibri" pitchFamily="34" charset="0"/>
              </a:rPr>
              <a:t> She does not 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do her best </a:t>
            </a:r>
            <a:r>
              <a:rPr lang="en-US" altLang="zh-CN" sz="2400" b="1">
                <a:latin typeface="Calibri" pitchFamily="34" charset="0"/>
              </a:rPr>
              <a:t>this term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71875" y="6000750"/>
            <a:ext cx="5021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6600"/>
                </a:solidFill>
                <a:latin typeface="Calibri" pitchFamily="34" charset="0"/>
              </a:rPr>
              <a:t>E</a:t>
            </a:r>
            <a:r>
              <a:rPr lang="en-US" altLang="zh-CN" sz="2400" b="1" dirty="0">
                <a:latin typeface="Calibri" pitchFamily="34" charset="0"/>
              </a:rPr>
              <a:t> Good, but sometimes she is </a:t>
            </a: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</a:rPr>
              <a:t>careless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357313" y="0"/>
            <a:ext cx="6286500" cy="13573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对听力内容进行预读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根据已有内容对题目进行合理的猜测</a:t>
            </a:r>
          </a:p>
        </p:txBody>
      </p:sp>
      <p:pic>
        <p:nvPicPr>
          <p:cNvPr id="31" name="integr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53382" y="0"/>
            <a:ext cx="1090618" cy="10906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00892" y="633478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</a:rPr>
              <a:t>= not careful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52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2587" grpId="0"/>
      <p:bldP spid="152588" grpId="0"/>
      <p:bldP spid="152589" grpId="0"/>
      <p:bldP spid="152590" grpId="0"/>
      <p:bldP spid="152591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9" grpId="0" animBg="1"/>
      <p:bldP spid="29" grpId="1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http_imgload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0"/>
            <a:ext cx="29005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Suzy’s study: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图片 4" descr="025TUa5-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1104442132-24.gif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57161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未命名10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928934"/>
            <a:ext cx="1233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未命名7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572008"/>
            <a:ext cx="928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14625" y="1785938"/>
            <a:ext cx="138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English</a:t>
            </a:r>
            <a:endParaRPr lang="zh-CN" altLang="en-US" sz="32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" y="5929313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Geography</a:t>
            </a:r>
            <a:endParaRPr lang="zh-CN" altLang="en-US" sz="32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3188" y="3357563"/>
            <a:ext cx="1243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Maths</a:t>
            </a:r>
            <a:endParaRPr lang="zh-CN" altLang="en-US" sz="32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29188" y="1714500"/>
            <a:ext cx="3004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en-US" altLang="zh-CN" sz="3200" b="1" dirty="0" smtClean="0">
                <a:latin typeface="Calibri" pitchFamily="34" charset="0"/>
              </a:rPr>
              <a:t>good this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</a:rPr>
              <a:t>term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6313" y="3357563"/>
            <a:ext cx="1857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 </a:t>
            </a:r>
            <a:r>
              <a:rPr lang="en-US" altLang="zh-CN" sz="3200" b="1" dirty="0" smtClean="0">
                <a:latin typeface="Calibri" pitchFamily="34" charset="0"/>
              </a:rPr>
              <a:t>good  but</a:t>
            </a: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57813" y="3857625"/>
            <a:ext cx="3593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zh-CN" sz="3200" b="1" dirty="0" smtClean="0">
                <a:latin typeface="Calibri" pitchFamily="34" charset="0"/>
              </a:rPr>
              <a:t>sometimes</a:t>
            </a:r>
            <a:r>
              <a:rPr lang="en-US" altLang="zh-CN" sz="32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</a:rPr>
              <a:t>careless</a:t>
            </a:r>
            <a:endParaRPr lang="zh-CN" alt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54338" y="2428875"/>
            <a:ext cx="6189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 </a:t>
            </a:r>
            <a:r>
              <a:rPr lang="en-US" altLang="zh-CN" sz="3200">
                <a:latin typeface="Calibri" pitchFamily="34" charset="0"/>
              </a:rPr>
              <a:t>need </a:t>
            </a:r>
            <a:r>
              <a:rPr lang="en-US" altLang="zh-CN" sz="3200" b="1">
                <a:solidFill>
                  <a:srgbClr val="00B050"/>
                </a:solidFill>
                <a:latin typeface="Calibri" pitchFamily="34" charset="0"/>
              </a:rPr>
              <a:t>to read more </a:t>
            </a:r>
            <a:r>
              <a:rPr lang="en-US" altLang="zh-CN" sz="3200">
                <a:latin typeface="Calibri" pitchFamily="34" charset="0"/>
              </a:rPr>
              <a:t>and </a:t>
            </a:r>
            <a:r>
              <a:rPr lang="en-US" altLang="zh-CN" sz="3200" b="1">
                <a:solidFill>
                  <a:srgbClr val="00B050"/>
                </a:solidFill>
                <a:latin typeface="Calibri" pitchFamily="34" charset="0"/>
              </a:rPr>
              <a:t>speak more</a:t>
            </a:r>
            <a:endParaRPr lang="zh-CN" altLang="en-US" sz="32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00250" y="4714875"/>
            <a:ext cx="1573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Chinese</a:t>
            </a:r>
            <a:r>
              <a:rPr lang="en-US" altLang="zh-CN">
                <a:latin typeface="Calibri" pitchFamily="34" charset="0"/>
              </a:rPr>
              <a:t> 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43306" y="4643446"/>
            <a:ext cx="5289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 </a:t>
            </a:r>
            <a:r>
              <a:rPr lang="en-US" altLang="zh-CN" sz="3200" dirty="0" smtClean="0">
                <a:latin typeface="Calibri" pitchFamily="34" charset="0"/>
              </a:rPr>
              <a:t>good work  write good 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</a:rPr>
              <a:t>articles</a:t>
            </a:r>
            <a:endParaRPr lang="zh-CN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86182" y="5429264"/>
            <a:ext cx="4857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</a:rPr>
              <a:t>does not do her best </a:t>
            </a:r>
            <a:r>
              <a:rPr lang="en-US" altLang="zh-CN" sz="3200" dirty="0" smtClean="0">
                <a:latin typeface="Calibri" pitchFamily="34" charset="0"/>
              </a:rPr>
              <a:t>this term</a:t>
            </a: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43563" y="2928938"/>
            <a:ext cx="197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030A0"/>
                </a:solidFill>
                <a:latin typeface="Calibri" pitchFamily="34" charset="0"/>
              </a:rPr>
              <a:t>多看，多说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72396" y="5143512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Calibri" pitchFamily="34" charset="0"/>
              </a:rPr>
              <a:t>文章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929438" y="4357688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Calibri" pitchFamily="34" charset="0"/>
              </a:rPr>
              <a:t>粗心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57875" y="6215082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Calibri" pitchFamily="34" charset="0"/>
              </a:rPr>
              <a:t>在某方面努力，勤奋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426450" cy="3805238"/>
          </a:xfrm>
          <a:prstGeom prst="rect">
            <a:avLst/>
          </a:prstGeom>
          <a:solidFill>
            <a:srgbClr val="CCFF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6600"/>
                </a:solidFill>
                <a:latin typeface="Times New Roman" pitchFamily="18" charset="0"/>
              </a:rPr>
              <a:t>Suzy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Study: good at</a:t>
            </a:r>
            <a:r>
              <a:rPr lang="en-US" altLang="zh-CN" sz="2400" b="1" u="sng" dirty="0">
                <a:latin typeface="Times New Roman" pitchFamily="18" charset="0"/>
              </a:rPr>
              <a:t>                 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dirty="0" err="1">
                <a:latin typeface="Times New Roman" pitchFamily="18" charset="0"/>
              </a:rPr>
              <a:t>Maths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u="sng" dirty="0">
                <a:latin typeface="Times New Roman" pitchFamily="18" charset="0"/>
              </a:rPr>
              <a:t>                    </a:t>
            </a:r>
            <a:r>
              <a:rPr lang="en-US" altLang="zh-CN" sz="2400" b="1" dirty="0">
                <a:latin typeface="Times New Roman" pitchFamily="18" charset="0"/>
              </a:rPr>
              <a:t>and</a:t>
            </a:r>
            <a:r>
              <a:rPr lang="en-US" altLang="zh-CN" sz="2400" b="1" u="sng" dirty="0">
                <a:latin typeface="Times New Roman" pitchFamily="18" charset="0"/>
              </a:rPr>
              <a:t>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           not so good at</a:t>
            </a:r>
            <a:r>
              <a:rPr lang="en-US" altLang="zh-CN" sz="2400" b="1" u="sng" dirty="0">
                <a:latin typeface="Times New Roman" pitchFamily="18" charset="0"/>
              </a:rPr>
              <a:t>  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Music:</a:t>
            </a:r>
            <a:r>
              <a:rPr lang="en-US" altLang="zh-CN" sz="2400" b="1" u="sng" dirty="0">
                <a:latin typeface="Times New Roman" pitchFamily="18" charset="0"/>
              </a:rPr>
              <a:t>                     </a:t>
            </a:r>
            <a:r>
              <a:rPr lang="en-US" altLang="zh-CN" sz="2400" b="1" dirty="0">
                <a:latin typeface="Times New Roman" pitchFamily="18" charset="0"/>
              </a:rPr>
              <a:t>of the Music Club;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          plays the piano at school</a:t>
            </a:r>
            <a:r>
              <a:rPr lang="en-US" altLang="zh-CN" sz="2400" b="1" u="sng" dirty="0">
                <a:latin typeface="Times New Roman" pitchFamily="18" charset="0"/>
              </a:rPr>
              <a:t>     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Sports: practices</a:t>
            </a:r>
            <a:r>
              <a:rPr lang="en-US" altLang="zh-CN" sz="2400" b="1" u="sng" dirty="0">
                <a:latin typeface="Times New Roman" pitchFamily="18" charset="0"/>
              </a:rPr>
              <a:t>                      </a:t>
            </a:r>
            <a:r>
              <a:rPr lang="en-US" altLang="zh-CN" sz="2400" b="1" dirty="0">
                <a:latin typeface="Times New Roman" pitchFamily="18" charset="0"/>
              </a:rPr>
              <a:t>every Monday and</a:t>
            </a:r>
            <a:r>
              <a:rPr lang="en-US" altLang="zh-CN" sz="2400" b="1" u="sng" dirty="0">
                <a:latin typeface="Times New Roman" pitchFamily="18" charset="0"/>
              </a:rPr>
              <a:t>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Others: nice and</a:t>
            </a:r>
            <a:r>
              <a:rPr lang="en-US" altLang="zh-CN" sz="2400" b="1" u="sng" dirty="0">
                <a:latin typeface="Times New Roman" pitchFamily="18" charset="0"/>
              </a:rPr>
              <a:t>     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</a:rPr>
              <a:t>Pre-listening </a:t>
            </a:r>
            <a:r>
              <a:rPr lang="en-US" altLang="zh-CN" sz="36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zh-CN" sz="32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altLang="zh-CN" sz="3200" b="1" dirty="0" smtClean="0">
                <a:latin typeface="Comic Sans MS" pitchFamily="66" charset="0"/>
              </a:rPr>
              <a:t>complete part of </a:t>
            </a:r>
            <a:r>
              <a:rPr lang="en-US" altLang="zh-CN" sz="3200" b="1" dirty="0">
                <a:latin typeface="Comic Sans MS" pitchFamily="66" charset="0"/>
              </a:rPr>
              <a:t>his </a:t>
            </a:r>
            <a:r>
              <a:rPr lang="en-US" altLang="zh-CN" sz="3200" b="1" dirty="0" smtClean="0">
                <a:latin typeface="Comic Sans MS" pitchFamily="66" charset="0"/>
              </a:rPr>
              <a:t>notes according to A1(</a:t>
            </a:r>
            <a:r>
              <a:rPr lang="zh-CN" altLang="en-US" sz="3200" b="1" dirty="0" smtClean="0">
                <a:latin typeface="Comic Sans MS" pitchFamily="66" charset="0"/>
              </a:rPr>
              <a:t>根据</a:t>
            </a:r>
            <a:r>
              <a:rPr lang="en-US" altLang="zh-CN" sz="3200" b="1" dirty="0" smtClean="0">
                <a:latin typeface="Comic Sans MS" pitchFamily="66" charset="0"/>
              </a:rPr>
              <a:t>A1</a:t>
            </a:r>
            <a:r>
              <a:rPr lang="zh-CN" altLang="en-US" sz="3200" b="1" dirty="0" smtClean="0">
                <a:latin typeface="Comic Sans MS" pitchFamily="66" charset="0"/>
              </a:rPr>
              <a:t>完成部分笔记</a:t>
            </a:r>
            <a:r>
              <a:rPr lang="en-US" altLang="zh-CN" sz="3200" b="1" dirty="0" smtClean="0">
                <a:latin typeface="Comic Sans MS" pitchFamily="66" charset="0"/>
              </a:rPr>
              <a:t>)</a:t>
            </a:r>
            <a:endParaRPr lang="en-US" altLang="zh-CN" sz="3200" b="1" dirty="0">
              <a:latin typeface="Comic Sans MS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68538" y="2333625"/>
            <a:ext cx="138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Chinese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16463" y="2262188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English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43713" y="2333625"/>
            <a:ext cx="132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History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87675" y="2781300"/>
            <a:ext cx="188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Geography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979613" y="0"/>
            <a:ext cx="252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A2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426450" cy="3805238"/>
          </a:xfrm>
          <a:prstGeom prst="rect">
            <a:avLst/>
          </a:prstGeom>
          <a:solidFill>
            <a:srgbClr val="CCFF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6600"/>
                </a:solidFill>
                <a:latin typeface="Times New Roman" pitchFamily="18" charset="0"/>
              </a:rPr>
              <a:t>Suzy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Study: good at</a:t>
            </a:r>
            <a:r>
              <a:rPr lang="en-US" altLang="zh-CN" sz="2400" b="1" u="sng" dirty="0">
                <a:latin typeface="Times New Roman" pitchFamily="18" charset="0"/>
              </a:rPr>
              <a:t>                 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dirty="0" err="1">
                <a:latin typeface="Times New Roman" pitchFamily="18" charset="0"/>
              </a:rPr>
              <a:t>Maths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u="sng" dirty="0">
                <a:latin typeface="Times New Roman" pitchFamily="18" charset="0"/>
              </a:rPr>
              <a:t>                    </a:t>
            </a:r>
            <a:r>
              <a:rPr lang="en-US" altLang="zh-CN" sz="2400" b="1" dirty="0">
                <a:latin typeface="Times New Roman" pitchFamily="18" charset="0"/>
              </a:rPr>
              <a:t>and</a:t>
            </a:r>
            <a:r>
              <a:rPr lang="en-US" altLang="zh-CN" sz="2400" b="1" u="sng" dirty="0">
                <a:latin typeface="Times New Roman" pitchFamily="18" charset="0"/>
              </a:rPr>
              <a:t>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           not so good at</a:t>
            </a:r>
            <a:r>
              <a:rPr lang="en-US" altLang="zh-CN" sz="2400" b="1" u="sng" dirty="0">
                <a:latin typeface="Times New Roman" pitchFamily="18" charset="0"/>
              </a:rPr>
              <a:t>  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Music:</a:t>
            </a:r>
            <a:r>
              <a:rPr lang="en-US" altLang="zh-CN" sz="2400" b="1" u="sng" dirty="0">
                <a:latin typeface="Times New Roman" pitchFamily="18" charset="0"/>
              </a:rPr>
              <a:t>                     </a:t>
            </a:r>
            <a:r>
              <a:rPr lang="en-US" altLang="zh-CN" sz="2400" b="1" dirty="0">
                <a:latin typeface="Times New Roman" pitchFamily="18" charset="0"/>
              </a:rPr>
              <a:t>of the Music Club;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          plays the piano at school</a:t>
            </a:r>
            <a:r>
              <a:rPr lang="en-US" altLang="zh-CN" sz="2400" b="1" u="sng" dirty="0">
                <a:latin typeface="Times New Roman" pitchFamily="18" charset="0"/>
              </a:rPr>
              <a:t>     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Sports: practices</a:t>
            </a:r>
            <a:r>
              <a:rPr lang="en-US" altLang="zh-CN" sz="2400" b="1" u="sng" dirty="0">
                <a:latin typeface="Times New Roman" pitchFamily="18" charset="0"/>
              </a:rPr>
              <a:t>                      </a:t>
            </a:r>
            <a:r>
              <a:rPr lang="en-US" altLang="zh-CN" sz="2400" b="1" dirty="0">
                <a:latin typeface="Times New Roman" pitchFamily="18" charset="0"/>
              </a:rPr>
              <a:t>every Monday and</a:t>
            </a:r>
            <a:r>
              <a:rPr lang="en-US" altLang="zh-CN" sz="2400" b="1" u="sng" dirty="0">
                <a:latin typeface="Times New Roman" pitchFamily="18" charset="0"/>
              </a:rPr>
              <a:t>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Others: nice and</a:t>
            </a:r>
            <a:r>
              <a:rPr lang="en-US" altLang="zh-CN" sz="2400" b="1" u="sng" dirty="0">
                <a:latin typeface="Times New Roman" pitchFamily="18" charset="0"/>
              </a:rPr>
              <a:t>                         </a:t>
            </a:r>
            <a:r>
              <a:rPr lang="en-US" altLang="zh-CN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268538" y="2333625"/>
            <a:ext cx="138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Chinese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716463" y="2262188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English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843713" y="2333625"/>
            <a:ext cx="132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History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87675" y="2781300"/>
            <a:ext cx="188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Geography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03350" y="33575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member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572000" y="3886200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shows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627313" y="4437063"/>
            <a:ext cx="164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volleyball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588125" y="4437063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Wednesday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700338" y="5013325"/>
            <a:ext cx="138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friendly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0" y="152400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</a:rPr>
              <a:t>While-listening: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zh-CN" sz="3200" b="1" dirty="0" smtClean="0">
                <a:latin typeface="Comic Sans MS" pitchFamily="66" charset="0"/>
              </a:rPr>
              <a:t>Listen and complete the rest of </a:t>
            </a:r>
            <a:r>
              <a:rPr lang="en-US" altLang="zh-CN" sz="3200" b="1" dirty="0">
                <a:latin typeface="Comic Sans MS" pitchFamily="66" charset="0"/>
              </a:rPr>
              <a:t>his </a:t>
            </a:r>
            <a:r>
              <a:rPr lang="en-US" altLang="zh-CN" sz="3200" b="1" dirty="0" smtClean="0">
                <a:latin typeface="Comic Sans MS" pitchFamily="66" charset="0"/>
              </a:rPr>
              <a:t>notes.</a:t>
            </a:r>
            <a:endParaRPr lang="en-US" altLang="zh-CN" sz="3200" b="1" dirty="0">
              <a:latin typeface="Comic Sans MS" pitchFamily="66" charset="0"/>
            </a:endParaRPr>
          </a:p>
        </p:txBody>
      </p:sp>
      <p:pic>
        <p:nvPicPr>
          <p:cNvPr id="15" name="integr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286512" y="1000108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11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5847" grpId="0"/>
      <p:bldP spid="35848" grpId="0"/>
      <p:bldP spid="35849" grpId="0"/>
      <p:bldP spid="35850" grpId="0"/>
      <p:bldP spid="358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5386388"/>
          </a:xfrm>
          <a:prstGeom prst="rect">
            <a:avLst/>
          </a:prstGeom>
          <a:solidFill>
            <a:srgbClr val="CCFF33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Name: Suzy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Class:1     Grade:7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Class teacher: Wu Bing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Suzy is good at Maths. She does well in ___________,</a:t>
            </a:r>
            <a:r>
              <a:rPr lang="en-US" altLang="zh-CN" sz="2400" b="1" u="sng">
                <a:latin typeface="Times New Roman" pitchFamily="18" charset="0"/>
              </a:rPr>
              <a:t>                 </a:t>
            </a:r>
            <a:r>
              <a:rPr lang="en-US" altLang="zh-CN" sz="2400" b="1">
                <a:latin typeface="Times New Roman" pitchFamily="18" charset="0"/>
              </a:rPr>
              <a:t>and </a:t>
            </a:r>
            <a:r>
              <a:rPr lang="en-US" altLang="zh-CN" sz="2400" b="1" u="sng">
                <a:latin typeface="Times New Roman" pitchFamily="18" charset="0"/>
              </a:rPr>
              <a:t>          </a:t>
            </a:r>
            <a:r>
              <a:rPr lang="en-US" altLang="zh-CN" sz="2400" b="1">
                <a:latin typeface="Times New Roman" pitchFamily="18" charset="0"/>
              </a:rPr>
              <a:t>___________too, but </a:t>
            </a:r>
            <a:r>
              <a:rPr lang="en-US" altLang="zh-CN" sz="2400" b="1" u="sng">
                <a:latin typeface="Times New Roman" pitchFamily="18" charset="0"/>
              </a:rPr>
              <a:t>she needs to do better in___________.</a:t>
            </a:r>
            <a:r>
              <a:rPr lang="en-US" altLang="zh-CN" sz="2400" b="1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Suzy likes music, and she is a </a:t>
            </a:r>
            <a:r>
              <a:rPr lang="en-US" altLang="zh-CN" sz="2400" b="1" u="sng">
                <a:latin typeface="Times New Roman" pitchFamily="18" charset="0"/>
              </a:rPr>
              <a:t>                   </a:t>
            </a:r>
            <a:r>
              <a:rPr lang="en-US" altLang="zh-CN" sz="2400" b="1">
                <a:latin typeface="Times New Roman" pitchFamily="18" charset="0"/>
              </a:rPr>
              <a:t>of the Music Club. She often plays the piano at___________. She also likes sports, and she plays___________well. She practices hard on___________and</a:t>
            </a:r>
            <a:r>
              <a:rPr lang="en-US" altLang="zh-CN" sz="2400" b="1" u="sng">
                <a:latin typeface="Times New Roman" pitchFamily="18" charset="0"/>
              </a:rPr>
              <a:t>             </a:t>
            </a:r>
            <a:r>
              <a:rPr lang="en-US" altLang="zh-CN" sz="2400" b="1">
                <a:latin typeface="Times New Roman" pitchFamily="18" charset="0"/>
              </a:rPr>
              <a:t>___________after school. I think she will get into the school team next term.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Suzy is nice and</a:t>
            </a:r>
            <a:r>
              <a:rPr lang="en-US" altLang="zh-CN" sz="2400" b="1" u="sng">
                <a:latin typeface="Times New Roman" pitchFamily="18" charset="0"/>
              </a:rPr>
              <a:t>               </a:t>
            </a:r>
            <a:r>
              <a:rPr lang="en-US" altLang="zh-CN" sz="2400" b="1">
                <a:latin typeface="Times New Roman" pitchFamily="18" charset="0"/>
              </a:rPr>
              <a:t>. All her teachers and her classmates like her very much.</a:t>
            </a:r>
            <a:r>
              <a:rPr lang="en-US" altLang="zh-CN" sz="2400" b="1" u="sng">
                <a:latin typeface="Times New Roman" pitchFamily="18" charset="0"/>
              </a:rPr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292725" y="285432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Chinese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19925" y="2854325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English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History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84888" y="3213100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Geography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995738" y="3717925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member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59113" y="4078288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school shows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827088" y="4437063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volleyball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084888" y="4510088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Monday 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07950" y="4870450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Wednesday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195513" y="57340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friendly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</a:rPr>
              <a:t>Post-listening:</a:t>
            </a:r>
            <a:r>
              <a:rPr lang="en-US" altLang="zh-CN" sz="3200" b="1" noProof="1">
                <a:solidFill>
                  <a:srgbClr val="FF0000"/>
                </a:solidFill>
                <a:latin typeface="Comic Sans MS" panose="030F0702030302020204" pitchFamily="66" charset="0"/>
                <a:cs typeface="+mn-ea"/>
              </a:rPr>
              <a:t> Complete the </a:t>
            </a:r>
            <a:r>
              <a:rPr lang="en-US" altLang="zh-CN" sz="3200" b="1" u="sng" noProof="1">
                <a:solidFill>
                  <a:srgbClr val="FF0000"/>
                </a:solidFill>
                <a:latin typeface="Comic Sans MS" panose="030F0702030302020204" pitchFamily="66" charset="0"/>
                <a:cs typeface="+mn-ea"/>
              </a:rPr>
              <a:t>report card</a:t>
            </a:r>
            <a:r>
              <a:rPr lang="en-US" altLang="zh-CN" sz="3200" b="1" noProof="1">
                <a:solidFill>
                  <a:srgbClr val="FF0000"/>
                </a:solidFill>
                <a:latin typeface="Comic Sans MS" panose="030F0702030302020204" pitchFamily="66" charset="0"/>
                <a:cs typeface="+mn-ea"/>
              </a:rPr>
              <a:t> about Suzy.</a:t>
            </a:r>
            <a:r>
              <a:rPr lang="en-US" altLang="zh-CN" sz="3200" b="1" noProof="1">
                <a:latin typeface="Comic Sans MS" panose="030F0702030302020204" pitchFamily="66" charset="0"/>
                <a:cs typeface="+mn-ea"/>
              </a:rPr>
              <a:t>                     </a:t>
            </a:r>
            <a:endParaRPr lang="zh-CN" altLang="en-US" sz="3200" b="1" noProof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  <p:bldP spid="37894" grpId="0"/>
      <p:bldP spid="37895" grpId="0"/>
      <p:bldP spid="37896" grpId="0"/>
      <p:bldP spid="37897" grpId="0"/>
      <p:bldP spid="37898" grpId="0"/>
      <p:bldP spid="37899" grpId="0"/>
      <p:bldP spid="379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5386388"/>
          </a:xfrm>
          <a:prstGeom prst="rect">
            <a:avLst/>
          </a:prstGeom>
          <a:solidFill>
            <a:srgbClr val="CCFF33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Name: Suzy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Class:1     Grade:7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Class teacher: Wu Bing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Suzy is good at Maths. She does well in ___________,</a:t>
            </a:r>
            <a:r>
              <a:rPr lang="en-US" altLang="zh-CN" sz="2400" b="1" u="sng">
                <a:latin typeface="Times New Roman" pitchFamily="18" charset="0"/>
              </a:rPr>
              <a:t>                 </a:t>
            </a:r>
            <a:r>
              <a:rPr lang="en-US" altLang="zh-CN" sz="2400" b="1">
                <a:latin typeface="Times New Roman" pitchFamily="18" charset="0"/>
              </a:rPr>
              <a:t>and </a:t>
            </a:r>
            <a:r>
              <a:rPr lang="en-US" altLang="zh-CN" sz="2400" b="1" u="sng">
                <a:latin typeface="Times New Roman" pitchFamily="18" charset="0"/>
              </a:rPr>
              <a:t>          </a:t>
            </a:r>
            <a:r>
              <a:rPr lang="en-US" altLang="zh-CN" sz="2400" b="1">
                <a:latin typeface="Times New Roman" pitchFamily="18" charset="0"/>
              </a:rPr>
              <a:t>___________too, but she needs to do better in___________.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Suzy likes music, and she is a </a:t>
            </a:r>
            <a:r>
              <a:rPr lang="en-US" altLang="zh-CN" sz="2400" b="1" u="sng">
                <a:latin typeface="Times New Roman" pitchFamily="18" charset="0"/>
              </a:rPr>
              <a:t>                   </a:t>
            </a:r>
            <a:r>
              <a:rPr lang="en-US" altLang="zh-CN" sz="2400" b="1">
                <a:latin typeface="Times New Roman" pitchFamily="18" charset="0"/>
              </a:rPr>
              <a:t>of the Music Club. She often plays the piano at___________. She also likes sports, and she plays___________well. She practices hard on___________and</a:t>
            </a:r>
            <a:r>
              <a:rPr lang="en-US" altLang="zh-CN" sz="2400" b="1" u="sng">
                <a:latin typeface="Times New Roman" pitchFamily="18" charset="0"/>
              </a:rPr>
              <a:t>             </a:t>
            </a:r>
            <a:r>
              <a:rPr lang="en-US" altLang="zh-CN" sz="2400" b="1">
                <a:latin typeface="Times New Roman" pitchFamily="18" charset="0"/>
              </a:rPr>
              <a:t>___________after school. I think she will get into the school team next term.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Suzy is nice and</a:t>
            </a:r>
            <a:r>
              <a:rPr lang="en-US" altLang="zh-CN" sz="2400" b="1" u="sng">
                <a:latin typeface="Times New Roman" pitchFamily="18" charset="0"/>
              </a:rPr>
              <a:t>               </a:t>
            </a:r>
            <a:r>
              <a:rPr lang="en-US" altLang="zh-CN" sz="2400" b="1">
                <a:latin typeface="Times New Roman" pitchFamily="18" charset="0"/>
              </a:rPr>
              <a:t>. All her teachers and her classmates like her very much.</a:t>
            </a:r>
            <a:r>
              <a:rPr lang="en-US" altLang="zh-CN" sz="2400" b="1" u="sng">
                <a:latin typeface="Times New Roman" pitchFamily="18" charset="0"/>
              </a:rPr>
              <a:t> 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292725" y="285432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Chinese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019925" y="2854325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English 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History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084888" y="3213100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Geography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995738" y="3717925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member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059113" y="4078288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school shows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827088" y="4437063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volleyball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6084888" y="4510088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Monday 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107950" y="4870450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Wednesday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2195513" y="57340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friendly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91440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</a:rPr>
              <a:t>       </a:t>
            </a:r>
            <a:endParaRPr kumimoji="1" lang="en-US" altLang="zh-CN" sz="32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6781800" y="1905000"/>
            <a:ext cx="1752600" cy="609600"/>
          </a:xfrm>
          <a:prstGeom prst="wedgeEllipseCallout">
            <a:avLst>
              <a:gd name="adj1" fmla="val -46741"/>
              <a:gd name="adj2" fmla="val 1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400" b="1"/>
              <a:t>subject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4038600" y="3962400"/>
            <a:ext cx="1828800" cy="609600"/>
          </a:xfrm>
          <a:prstGeom prst="wedgeEllipseCallout">
            <a:avLst>
              <a:gd name="adj1" fmla="val -55037"/>
              <a:gd name="adj2" fmla="val 75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400" b="1"/>
              <a:t>hobby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343400" y="5867400"/>
            <a:ext cx="2514600" cy="609600"/>
          </a:xfrm>
          <a:prstGeom prst="wedgeEllipseCallout">
            <a:avLst>
              <a:gd name="adj1" fmla="val -66477"/>
              <a:gd name="adj2" fmla="val -23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400" b="1"/>
              <a:t>personality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2555875" y="260350"/>
            <a:ext cx="8382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How to write the report card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105400" y="5562600"/>
            <a:ext cx="132715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个性，人品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0" y="188913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Discussion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  <p:bldP spid="38927" grpId="0" animBg="1"/>
      <p:bldP spid="38928" grpId="0" animBg="1"/>
      <p:bldP spid="38929" grpId="0" animBg="1"/>
      <p:bldP spid="389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295400" y="2971800"/>
            <a:ext cx="542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1371600"/>
            <a:ext cx="1074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4000" b="1" dirty="0">
                <a:latin typeface="Comic Sans MS" pitchFamily="66" charset="0"/>
              </a:rPr>
              <a:t>Name</a:t>
            </a:r>
            <a:r>
              <a:rPr kumimoji="1" lang="en-US" altLang="zh-CN" sz="4000" dirty="0">
                <a:latin typeface="Comic Sans MS" pitchFamily="66" charset="0"/>
              </a:rPr>
              <a:t> :           Class :         Grade  :            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0" y="2133600"/>
            <a:ext cx="1206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000" b="1">
                <a:latin typeface="Comic Sans MS" pitchFamily="66" charset="0"/>
              </a:rPr>
              <a:t>Good at  :</a:t>
            </a:r>
            <a:r>
              <a:rPr kumimoji="1" lang="en-US" altLang="zh-CN" sz="4000">
                <a:latin typeface="Comic Sans MS" pitchFamily="66" charset="0"/>
              </a:rPr>
              <a:t>                                                             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0" y="2971800"/>
            <a:ext cx="706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000" b="1" dirty="0">
                <a:latin typeface="Comic Sans MS" pitchFamily="66" charset="0"/>
              </a:rPr>
              <a:t>Weak in</a:t>
            </a:r>
            <a:r>
              <a:rPr kumimoji="1" lang="en-US" altLang="zh-CN" sz="4000" dirty="0">
                <a:latin typeface="Comic Sans MS" pitchFamily="66" charset="0"/>
              </a:rPr>
              <a:t>  :                             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0" y="3733800"/>
            <a:ext cx="5357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000" b="1">
                <a:latin typeface="Comic Sans MS" pitchFamily="66" charset="0"/>
              </a:rPr>
              <a:t>Clubs/teams/groups </a:t>
            </a:r>
            <a:r>
              <a:rPr kumimoji="1" lang="en-US" altLang="zh-CN" sz="4000">
                <a:latin typeface="Comic Sans MS" pitchFamily="66" charset="0"/>
              </a:rPr>
              <a:t>: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0" y="4495800"/>
            <a:ext cx="2111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000" b="1" dirty="0">
                <a:latin typeface="Comic Sans MS" pitchFamily="66" charset="0"/>
              </a:rPr>
              <a:t>Sports</a:t>
            </a:r>
            <a:r>
              <a:rPr kumimoji="1" lang="en-US" altLang="zh-CN" sz="4000" dirty="0">
                <a:latin typeface="Comic Sans MS" pitchFamily="66" charset="0"/>
              </a:rPr>
              <a:t>: 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0" y="5257800"/>
            <a:ext cx="3154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000" b="1">
                <a:latin typeface="Comic Sans MS" pitchFamily="66" charset="0"/>
              </a:rPr>
              <a:t>Personality</a:t>
            </a:r>
            <a:r>
              <a:rPr kumimoji="1" lang="en-US" altLang="zh-CN" sz="4000">
                <a:latin typeface="Comic Sans MS" pitchFamily="66" charset="0"/>
              </a:rPr>
              <a:t> :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0" y="-365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4000" dirty="0" smtClean="0">
                <a:solidFill>
                  <a:srgbClr val="FF33CC"/>
                </a:solidFill>
                <a:latin typeface="Comic Sans MS" pitchFamily="66" charset="0"/>
              </a:rPr>
              <a:t>How about you?</a:t>
            </a:r>
            <a:endParaRPr kumimoji="1" lang="en-US" altLang="zh-CN" sz="4000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95243" name="Picture 11" descr="图片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029200"/>
            <a:ext cx="1495425" cy="1524000"/>
          </a:xfrm>
          <a:prstGeom prst="rect">
            <a:avLst/>
          </a:prstGeom>
          <a:noFill/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0" y="5949950"/>
            <a:ext cx="6205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sz="4000" b="1" dirty="0">
                <a:latin typeface="Comic Sans MS" pitchFamily="66" charset="0"/>
              </a:rPr>
              <a:t>Some other information</a:t>
            </a:r>
            <a:r>
              <a:rPr kumimoji="1" lang="en-US" altLang="zh-CN" sz="4000" dirty="0"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Articles  </a:t>
            </a:r>
            <a:r>
              <a:rPr lang="zh-CN" altLang="en-US" dirty="0" smtClean="0">
                <a:solidFill>
                  <a:srgbClr val="FF0000"/>
                </a:solidFill>
              </a:rPr>
              <a:t>文章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 flipH="1">
            <a:off x="6143636" y="1214422"/>
            <a:ext cx="2217752" cy="746139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better   </a:t>
            </a:r>
            <a:r>
              <a:rPr lang="zh-CN" altLang="en-US" sz="3600" dirty="0" smtClean="0">
                <a:solidFill>
                  <a:srgbClr val="FF0000"/>
                </a:solidFill>
              </a:rPr>
              <a:t>更好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9" name="内容占位符 8" descr="有错的文章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357430"/>
            <a:ext cx="4040188" cy="3786214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285720" y="1142984"/>
            <a:ext cx="5572164" cy="85407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not careful =</a:t>
            </a:r>
            <a:r>
              <a:rPr lang="en-US" altLang="zh-CN" sz="3200" dirty="0" smtClean="0">
                <a:solidFill>
                  <a:srgbClr val="FF0000"/>
                </a:solidFill>
              </a:rPr>
              <a:t> careless  </a:t>
            </a:r>
            <a:r>
              <a:rPr lang="zh-CN" altLang="en-US" sz="3200" dirty="0" smtClean="0">
                <a:solidFill>
                  <a:srgbClr val="FF0000"/>
                </a:solidFill>
              </a:rPr>
              <a:t>粗心的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内容占位符 10" descr="文章草稿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57224" y="235743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0"/>
          <p:cNvPicPr>
            <a:picLocks noChangeAspect="1"/>
          </p:cNvPicPr>
          <p:nvPr/>
        </p:nvPicPr>
        <p:blipFill>
          <a:blip r:embed="rId3"/>
          <a:srcRect t="6769" b="6181"/>
          <a:stretch>
            <a:fillRect/>
          </a:stretch>
        </p:blipFill>
        <p:spPr bwMode="auto">
          <a:xfrm>
            <a:off x="-2540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32901" y="837724"/>
            <a:ext cx="641486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avie" panose="04040805050809020602" pitchFamily="82" charset="0"/>
                <a:ea typeface="+mn-ea"/>
                <a:cs typeface="David" pitchFamily="34" charset="-79"/>
              </a:rPr>
              <a:t>Discuss </a:t>
            </a:r>
            <a:endParaRPr lang="zh-CN" alt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avie" panose="04040805050809020602" pitchFamily="82" charset="0"/>
              <a:ea typeface="+mn-ea"/>
              <a:cs typeface="David" pitchFamily="34" charset="-79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14348" y="1674813"/>
            <a:ext cx="7894638" cy="5183187"/>
          </a:xfrm>
          <a:prstGeom prst="roundRect">
            <a:avLst/>
          </a:prstGeom>
          <a:ln>
            <a:solidFill>
              <a:srgbClr val="F6812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1" hangingPunct="1"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+mj-lt"/>
              </a:rPr>
              <a:t> 1.talk about your hobbies , study and personality with your partner</a:t>
            </a:r>
            <a:endParaRPr lang="en-US" altLang="zh-CN" sz="2800" b="1" dirty="0">
              <a:solidFill>
                <a:schemeClr val="accent2"/>
              </a:solidFill>
              <a:latin typeface="+mj-lt"/>
            </a:endParaRPr>
          </a:p>
          <a:p>
            <a:pPr marL="514350" indent="-514350" eaLnBrk="1" hangingPunct="1">
              <a:defRPr/>
            </a:pPr>
            <a:endParaRPr lang="en-US" altLang="zh-CN" sz="2800" b="1" dirty="0" smtClean="0">
              <a:solidFill>
                <a:schemeClr val="accent2"/>
              </a:solidFill>
              <a:latin typeface="+mj-lt"/>
            </a:endParaRPr>
          </a:p>
          <a:p>
            <a:pPr marL="514350" indent="-514350" eaLnBrk="1" hangingPunct="1"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+mj-lt"/>
              </a:rPr>
              <a:t>2. Write a report about your group member</a:t>
            </a:r>
          </a:p>
          <a:p>
            <a:pPr marL="514350" indent="-514350" eaLnBrk="1" hangingPunct="1">
              <a:defRPr/>
            </a:pPr>
            <a:endParaRPr lang="en-US" altLang="zh-CN" sz="2800" b="1" dirty="0" smtClean="0">
              <a:solidFill>
                <a:schemeClr val="accent2"/>
              </a:solidFill>
              <a:latin typeface="+mj-lt"/>
            </a:endParaRPr>
          </a:p>
          <a:p>
            <a:pPr marL="514350" indent="-514350" eaLnBrk="1" hangingPunct="1"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+mj-lt"/>
              </a:rPr>
              <a:t>3.Share it  with the whole class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769" y="-163192"/>
            <a:ext cx="1716712" cy="1425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90488" y="66675"/>
            <a:ext cx="3262312" cy="769938"/>
          </a:xfrm>
          <a:prstGeom prst="rect">
            <a:avLst/>
          </a:prstGeom>
          <a:solidFill>
            <a:srgbClr val="FF66CC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FFCC"/>
                </a:solidFill>
              </a:rPr>
              <a:t>group work</a:t>
            </a:r>
          </a:p>
        </p:txBody>
      </p:sp>
      <p:sp>
        <p:nvSpPr>
          <p:cNvPr id="26631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0ABD5-CFA1-4A10-97C4-6A168EECE728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142984"/>
            <a:ext cx="95012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Practice makes perfect !</a:t>
            </a:r>
          </a:p>
          <a:p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Good  hobbies and good study make us better  !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687" y="4000504"/>
            <a:ext cx="9104313" cy="2590800"/>
            <a:chOff x="0" y="2544"/>
            <a:chExt cx="5735" cy="1632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44"/>
              <a:ext cx="120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1200" y="2544"/>
              <a:ext cx="1169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>
              <a:lum contrast="24000"/>
            </a:blip>
            <a:srcRect/>
            <a:stretch>
              <a:fillRect/>
            </a:stretch>
          </p:blipFill>
          <p:spPr bwMode="auto">
            <a:xfrm>
              <a:off x="2352" y="2544"/>
              <a:ext cx="1159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2544"/>
              <a:ext cx="117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4" y="2544"/>
              <a:ext cx="1031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图片 10" descr="u=4228448042,1737937689&amp;fm=21&amp;gp=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14290"/>
            <a:ext cx="13874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whi44g4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285728"/>
            <a:ext cx="1352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200913105454626_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214290"/>
            <a:ext cx="13636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未命名2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357166"/>
            <a:ext cx="785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未命名2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214290"/>
            <a:ext cx="71437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2"/>
          <a:srcRect l="3265" r="3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76400" y="2887663"/>
            <a:ext cx="6118225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Write down your  aim report  and make a video like Lu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kexing</a:t>
            </a: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Prepare for the exam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2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37891" name="Picture 3" descr="hmwo"/>
          <p:cNvPicPr>
            <a:picLocks noChangeAspect="1" noChangeArrowheads="1"/>
          </p:cNvPicPr>
          <p:nvPr/>
        </p:nvPicPr>
        <p:blipFill>
          <a:blip r:embed="rId3"/>
          <a:srcRect l="8072"/>
          <a:stretch>
            <a:fillRect/>
          </a:stretch>
        </p:blipFill>
        <p:spPr bwMode="auto">
          <a:xfrm>
            <a:off x="2232025" y="1384300"/>
            <a:ext cx="43211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62" y="817840"/>
            <a:ext cx="1450876" cy="1204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806D72-D7CD-4150-A7CD-6E20FEDBCBE5}" type="slidenum">
              <a:rPr lang="en-US" altLang="zh-CN"/>
              <a:pPr/>
              <a:t>22</a:t>
            </a:fld>
            <a:endParaRPr lang="en-US" altLang="zh-CN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0" y="1196975"/>
          <a:ext cx="9144000" cy="5496370"/>
        </p:xfrm>
        <a:graphic>
          <a:graphicData uri="http://schemas.openxmlformats.org/drawingml/2006/table">
            <a:tbl>
              <a:tblPr/>
              <a:tblGrid>
                <a:gridCol w="2640013"/>
                <a:gridCol w="1365250"/>
                <a:gridCol w="1093787"/>
                <a:gridCol w="1276350"/>
                <a:gridCol w="1312863"/>
                <a:gridCol w="1455737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History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政治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Politics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very 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quite 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Good, careless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 listen to the teacher carefully in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don’t do one’s best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 do more exercises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 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 try harder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 …(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可自由拓展）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Such as : Geography ,Biology (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生物）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,PE, Art, Music, Computer…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20" name="Text Box 58"/>
          <p:cNvSpPr txBox="1">
            <a:spLocks noChangeArrowheads="1"/>
          </p:cNvSpPr>
          <p:nvPr/>
        </p:nvSpPr>
        <p:spPr bwMode="auto">
          <a:xfrm>
            <a:off x="3348038" y="476250"/>
            <a:ext cx="3167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A report card</a:t>
            </a:r>
          </a:p>
        </p:txBody>
      </p:sp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6084888" y="476250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素质报告单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8" y="385762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图片 3" descr="陆可欣小提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916" y="0"/>
            <a:ext cx="52149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571480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play the </a:t>
            </a:r>
            <a:r>
              <a:rPr lang="en-US" altLang="zh-CN" sz="4000" dirty="0" smtClean="0">
                <a:solidFill>
                  <a:srgbClr val="FF0000"/>
                </a:solidFill>
              </a:rPr>
              <a:t>violin</a:t>
            </a: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zh-CN" altLang="en-US" sz="2400" dirty="0" smtClean="0"/>
              <a:t>拉</a:t>
            </a:r>
            <a:r>
              <a:rPr lang="zh-CN" altLang="en-US" sz="2400" dirty="0" smtClean="0">
                <a:solidFill>
                  <a:srgbClr val="FF0000"/>
                </a:solidFill>
              </a:rPr>
              <a:t>小提琴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</a:p>
          <a:p>
            <a:endParaRPr lang="zh-CN" altLang="en-US" dirty="0"/>
          </a:p>
        </p:txBody>
      </p:sp>
      <p:pic>
        <p:nvPicPr>
          <p:cNvPr id="7" name="Picture 11" descr="t01b30662ea6678d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1171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1934" y="3429000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play the </a:t>
            </a:r>
            <a:r>
              <a:rPr lang="en-US" altLang="zh-CN" sz="4000" dirty="0" smtClean="0">
                <a:solidFill>
                  <a:srgbClr val="FF0000"/>
                </a:solidFill>
              </a:rPr>
              <a:t>piano</a:t>
            </a: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       </a:t>
            </a:r>
            <a:r>
              <a:rPr lang="zh-CN" altLang="en-US" sz="2400" dirty="0" smtClean="0"/>
              <a:t>弹</a:t>
            </a:r>
            <a:r>
              <a:rPr lang="zh-CN" altLang="en-US" sz="2400" dirty="0" smtClean="0">
                <a:solidFill>
                  <a:srgbClr val="FF0000"/>
                </a:solidFill>
              </a:rPr>
              <a:t>钢琴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10" name="图片 9" descr="钢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3643314"/>
            <a:ext cx="177165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14612" y="1"/>
            <a:ext cx="7772400" cy="121442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term</a:t>
            </a:r>
            <a:r>
              <a:rPr lang="zh-CN" altLang="en-US" dirty="0" smtClean="0">
                <a:solidFill>
                  <a:srgbClr val="FF0000"/>
                </a:solidFill>
              </a:rPr>
              <a:t>学期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86248" y="857232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last term</a:t>
            </a:r>
            <a:r>
              <a:rPr lang="zh-CN" altLang="en-US" dirty="0" smtClean="0">
                <a:solidFill>
                  <a:schemeClr val="tx1"/>
                </a:solidFill>
              </a:rPr>
              <a:t>上学期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this term </a:t>
            </a:r>
            <a:r>
              <a:rPr lang="zh-CN" altLang="en-US" dirty="0" smtClean="0">
                <a:solidFill>
                  <a:schemeClr val="tx1"/>
                </a:solidFill>
              </a:rPr>
              <a:t>本学期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唱歌 比赛获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7338" cy="3321801"/>
          </a:xfrm>
          <a:prstGeom prst="rect">
            <a:avLst/>
          </a:prstGeom>
        </p:spPr>
      </p:pic>
      <p:pic>
        <p:nvPicPr>
          <p:cNvPr id="5" name="图片 4" descr="唱歌奖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6199"/>
            <a:ext cx="4427338" cy="3321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4071942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work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hard</a:t>
            </a:r>
            <a:r>
              <a:rPr lang="en-US" altLang="zh-CN" sz="2800" b="1" dirty="0" smtClean="0"/>
              <a:t>   on 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努力地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sz="2800" b="1" dirty="0" smtClean="0"/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 do / try one’s best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尽某人最大的努力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428868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 good at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 do well in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擅长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9900"/>
                </a:solidFill>
              </a:rPr>
              <a:t>New words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3400" y="1147763"/>
            <a:ext cx="815340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term                </a:t>
            </a:r>
            <a:r>
              <a:rPr lang="en-US" altLang="zh-CN" sz="3600" b="1" i="1" dirty="0"/>
              <a:t>n.</a:t>
            </a:r>
            <a:r>
              <a:rPr lang="en-US" altLang="zh-CN" sz="3600" b="1" dirty="0"/>
              <a:t>         </a:t>
            </a:r>
            <a:r>
              <a:rPr lang="zh-CN" altLang="en-US" sz="3600" b="1" dirty="0">
                <a:solidFill>
                  <a:srgbClr val="FF0000"/>
                </a:solidFill>
              </a:rPr>
              <a:t>学期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hard                </a:t>
            </a:r>
            <a:r>
              <a:rPr lang="en-US" altLang="zh-CN" sz="3600" b="1" i="1" dirty="0"/>
              <a:t>adv.</a:t>
            </a:r>
            <a:r>
              <a:rPr lang="en-US" altLang="zh-CN" sz="3600" b="1" dirty="0"/>
              <a:t>     </a:t>
            </a:r>
            <a:r>
              <a:rPr lang="zh-CN" altLang="en-US" sz="3600" b="1" dirty="0">
                <a:solidFill>
                  <a:srgbClr val="FF0000"/>
                </a:solidFill>
              </a:rPr>
              <a:t>努力地</a:t>
            </a:r>
            <a:r>
              <a:rPr lang="en-US" altLang="zh-CN" sz="3600" b="1" dirty="0">
                <a:solidFill>
                  <a:srgbClr val="FF0000"/>
                </a:solidFill>
              </a:rPr>
              <a:t>, </a:t>
            </a:r>
            <a:r>
              <a:rPr lang="zh-CN" altLang="en-US" sz="3600" b="1" dirty="0">
                <a:solidFill>
                  <a:srgbClr val="FF0000"/>
                </a:solidFill>
              </a:rPr>
              <a:t>费力地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</a:rPr>
              <a:t>piano    </a:t>
            </a:r>
            <a:r>
              <a:rPr lang="en-US" altLang="zh-CN" sz="3600" b="1" dirty="0" smtClean="0"/>
              <a:t>           </a:t>
            </a:r>
            <a:r>
              <a:rPr lang="en-US" altLang="zh-CN" sz="3600" b="1" i="1" dirty="0"/>
              <a:t>n.</a:t>
            </a:r>
            <a:r>
              <a:rPr lang="en-US" altLang="zh-CN" sz="3600" b="1" dirty="0"/>
              <a:t>         </a:t>
            </a:r>
            <a:r>
              <a:rPr lang="zh-CN" altLang="en-US" sz="3600" b="1" dirty="0">
                <a:solidFill>
                  <a:srgbClr val="FF0000"/>
                </a:solidFill>
              </a:rPr>
              <a:t>钢琴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better              </a:t>
            </a:r>
            <a:r>
              <a:rPr lang="en-US" altLang="zh-CN" sz="3600" b="1" i="1" dirty="0"/>
              <a:t>adv.</a:t>
            </a:r>
            <a:r>
              <a:rPr lang="en-US" altLang="zh-CN" sz="3600" b="1" dirty="0"/>
              <a:t>      </a:t>
            </a:r>
            <a:r>
              <a:rPr lang="zh-CN" altLang="en-US" sz="3600" b="1" dirty="0">
                <a:solidFill>
                  <a:srgbClr val="FF0000"/>
                </a:solidFill>
              </a:rPr>
              <a:t>较好，更好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CC"/>
                </a:solidFill>
              </a:rPr>
              <a:t>do well in</a:t>
            </a:r>
            <a:r>
              <a:rPr lang="en-US" altLang="zh-CN" sz="3600" b="1" dirty="0"/>
              <a:t>                      </a:t>
            </a:r>
            <a:r>
              <a:rPr lang="en-US" altLang="zh-CN" sz="3600" b="1" dirty="0">
                <a:solidFill>
                  <a:srgbClr val="FF0000"/>
                </a:solidFill>
              </a:rPr>
              <a:t>…… </a:t>
            </a:r>
            <a:r>
              <a:rPr lang="zh-CN" altLang="en-US" sz="3600" b="1" dirty="0">
                <a:solidFill>
                  <a:srgbClr val="FF0000"/>
                </a:solidFill>
              </a:rPr>
              <a:t>做得好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do/try one’s best         </a:t>
            </a:r>
            <a:r>
              <a:rPr lang="zh-CN" altLang="en-US" sz="3600" b="1" dirty="0">
                <a:solidFill>
                  <a:srgbClr val="FF0000"/>
                </a:solidFill>
                <a:latin typeface="Arial" charset="0"/>
              </a:rPr>
              <a:t>尽某人最大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charset="0"/>
              </a:rPr>
              <a:t>努力</a:t>
            </a:r>
            <a:endParaRPr lang="en-US" altLang="zh-CN" sz="36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</a:rPr>
              <a:t>careless           </a:t>
            </a:r>
            <a:r>
              <a:rPr lang="en-US" altLang="zh-CN" sz="3600" b="1" i="1" dirty="0" smtClean="0"/>
              <a:t>adj.</a:t>
            </a:r>
            <a:r>
              <a:rPr lang="en-US" altLang="zh-CN" sz="3600" b="1" dirty="0" smtClean="0"/>
              <a:t>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粗心的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</a:rPr>
              <a:t>article   </a:t>
            </a:r>
            <a:r>
              <a:rPr lang="en-US" altLang="zh-CN" sz="3600" b="1" dirty="0" smtClean="0"/>
              <a:t>           </a:t>
            </a:r>
            <a:r>
              <a:rPr lang="en-US" altLang="zh-CN" sz="3600" b="1" i="1" dirty="0" smtClean="0"/>
              <a:t>n.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文章</a:t>
            </a:r>
          </a:p>
          <a:p>
            <a:pPr>
              <a:lnSpc>
                <a:spcPct val="120000"/>
              </a:lnSpc>
            </a:pPr>
            <a:endParaRPr lang="zh-CN" alt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6"/>
          <p:cNvSpPr txBox="1">
            <a:spLocks noChangeArrowheads="1"/>
          </p:cNvSpPr>
          <p:nvPr/>
        </p:nvSpPr>
        <p:spPr bwMode="auto">
          <a:xfrm>
            <a:off x="1219200" y="838200"/>
            <a:ext cx="7239000" cy="237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altLang="zh-CN" sz="6000" b="1">
                <a:solidFill>
                  <a:srgbClr val="FF0000"/>
                </a:solidFill>
                <a:latin typeface="Comic Sans MS" pitchFamily="66" charset="0"/>
              </a:rPr>
              <a:t>Unit 7 Abilities</a:t>
            </a:r>
          </a:p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0000FF"/>
                </a:solidFill>
                <a:latin typeface="Comic Sans MS" pitchFamily="66" charset="0"/>
              </a:rPr>
              <a:t>Integrated skills</a:t>
            </a:r>
          </a:p>
        </p:txBody>
      </p:sp>
      <p:pic>
        <p:nvPicPr>
          <p:cNvPr id="4098" name="Picture 3" descr="report-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0"/>
            <a:ext cx="4191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9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52400"/>
            <a:ext cx="66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3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"/>
            <a:ext cx="366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9436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"/>
            <a:ext cx="51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83153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Times New Roman" pitchFamily="18" charset="0"/>
              </a:rPr>
              <a:t>Listen and answer: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 altLang="zh-CN" sz="3200" b="1">
                <a:latin typeface="Times New Roman" pitchFamily="18" charset="0"/>
              </a:rPr>
              <a:t>What can Daniel do?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endParaRPr lang="en-US" altLang="zh-CN" sz="3200" b="1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3200" b="1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2. What can Sandy do?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endParaRPr lang="en-US" altLang="zh-CN" sz="3200" b="1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5288" y="188913"/>
            <a:ext cx="3529012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Speak up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42988" y="2565400"/>
            <a:ext cx="5976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He can play the violin.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00113" y="4868863"/>
            <a:ext cx="6192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She can play the piano.</a:t>
            </a:r>
          </a:p>
        </p:txBody>
      </p:sp>
      <p:pic>
        <p:nvPicPr>
          <p:cNvPr id="8197" name="Picture 8" descr="图片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295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ntegr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5008" y="714356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31532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</a:rPr>
              <a:t>Read and answer more questions :</a:t>
            </a:r>
            <a:endParaRPr lang="en-US" altLang="zh-CN" sz="2800" b="1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1. When did Daniel start to do it?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endParaRPr lang="en-US" altLang="zh-CN" sz="2800" b="1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 startAt="3"/>
            </a:pPr>
            <a:endParaRPr lang="en-US" altLang="zh-CN" sz="2800" b="1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2.  When did Sandy start to play the piano?</a:t>
            </a:r>
          </a:p>
          <a:p>
            <a:pPr marL="457200" indent="-457200">
              <a:spcBef>
                <a:spcPct val="50000"/>
              </a:spcBef>
            </a:pP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188913"/>
            <a:ext cx="3529012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Speak up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705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He started to play the violin </a:t>
            </a:r>
            <a:r>
              <a:rPr lang="en-US" altLang="zh-CN" sz="2800" b="1" u="sng">
                <a:solidFill>
                  <a:srgbClr val="FF0000"/>
                </a:solidFill>
                <a:latin typeface="Times New Roman" pitchFamily="18" charset="0"/>
              </a:rPr>
              <a:t>at the age of six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11188" y="4508500"/>
            <a:ext cx="7561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She started to play the piano </a:t>
            </a:r>
            <a:r>
              <a:rPr lang="en-US" altLang="zh-CN" sz="2800" b="1" u="sng">
                <a:solidFill>
                  <a:srgbClr val="FF0000"/>
                </a:solidFill>
                <a:latin typeface="Times New Roman" pitchFamily="18" charset="0"/>
              </a:rPr>
              <a:t>when she was five.</a:t>
            </a:r>
          </a:p>
        </p:txBody>
      </p:sp>
      <p:pic>
        <p:nvPicPr>
          <p:cNvPr id="9221" name="Picture 8" descr="图片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295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003800" y="5229225"/>
            <a:ext cx="478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at the age of 5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2277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724525" y="25654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643438" y="2852738"/>
            <a:ext cx="432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when he was six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85" grpId="0" animBg="1"/>
      <p:bldP spid="286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 descr="http_imgloadCADJMN5C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6713" y="1571625"/>
            <a:ext cx="87772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Calibri" pitchFamily="34" charset="0"/>
              </a:rPr>
              <a:t>A:  Hello, ×××! What’s your hobby?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Calibri" pitchFamily="34" charset="0"/>
              </a:rPr>
              <a:t>B: I like … very much.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Calibri" pitchFamily="34" charset="0"/>
              </a:rPr>
              <a:t>A:    × × ×,    Can you  …?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Calibri" pitchFamily="34" charset="0"/>
              </a:rPr>
              <a:t>B :   Yes , I can.  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Calibri" pitchFamily="34" charset="0"/>
              </a:rPr>
              <a:t>        I  started   to  …  </a:t>
            </a:r>
            <a:r>
              <a:rPr lang="en-US" altLang="zh-CN" sz="3600" b="1">
                <a:solidFill>
                  <a:srgbClr val="00B0F0"/>
                </a:solidFill>
                <a:latin typeface="Calibri" pitchFamily="34" charset="0"/>
              </a:rPr>
              <a:t>at the age of </a:t>
            </a:r>
            <a:r>
              <a:rPr lang="en-US" altLang="zh-CN" sz="3600" b="1">
                <a:latin typeface="Calibri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Calibri" pitchFamily="34" charset="0"/>
              </a:rPr>
              <a:t>                          </a:t>
            </a:r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        </a:t>
            </a:r>
            <a:r>
              <a:rPr lang="en-US" altLang="zh-CN" sz="3600" b="1">
                <a:solidFill>
                  <a:srgbClr val="00B0F0"/>
                </a:solidFill>
                <a:latin typeface="Calibri" pitchFamily="34" charset="0"/>
              </a:rPr>
              <a:t>when  I   was  …  years  old</a:t>
            </a:r>
          </a:p>
          <a:p>
            <a:endParaRPr lang="en-US" altLang="zh-CN" sz="3600" b="1"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2918"/>
            <a:ext cx="328320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Work in pairs</a:t>
            </a:r>
            <a:endParaRPr lang="zh-CN" alt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" name="图片 7" descr="u=4228448042,1737937689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500438"/>
            <a:ext cx="13874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whi44g4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571875"/>
            <a:ext cx="1352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200913105454626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0338" y="3429000"/>
            <a:ext cx="13636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云形标注 10"/>
          <p:cNvSpPr/>
          <p:nvPr/>
        </p:nvSpPr>
        <p:spPr>
          <a:xfrm>
            <a:off x="6929438" y="1857375"/>
            <a:ext cx="2928937" cy="1214438"/>
          </a:xfrm>
          <a:prstGeom prst="cloudCallout">
            <a:avLst>
              <a:gd name="adj1" fmla="val -10295"/>
              <a:gd name="adj2" fmla="val 106219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00"/>
                </a:solidFill>
                <a:hlinkClick r:id="" action="ppaction://noaction"/>
              </a:rPr>
              <a:t>Play  the violin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357813" y="5572125"/>
            <a:ext cx="285750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17" name="图片 13" descr="未命名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357438"/>
            <a:ext cx="785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图片 14" descr="未命名2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2357438"/>
            <a:ext cx="71437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072188" y="5643563"/>
            <a:ext cx="127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Calibri" pitchFamily="34" charset="0"/>
              </a:rPr>
              <a:t>在</a:t>
            </a:r>
            <a:r>
              <a:rPr lang="en-US" altLang="zh-CN" sz="2400" b="1">
                <a:solidFill>
                  <a:srgbClr val="7030A0"/>
                </a:solidFill>
                <a:latin typeface="Calibri" pitchFamily="34" charset="0"/>
              </a:rPr>
              <a:t>..</a:t>
            </a:r>
            <a:r>
              <a:rPr lang="zh-CN" altLang="en-US" sz="2400" b="1">
                <a:solidFill>
                  <a:srgbClr val="7030A0"/>
                </a:solidFill>
                <a:latin typeface="Calibri" pitchFamily="34" charset="0"/>
              </a:rPr>
              <a:t>岁时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1019</Words>
  <PresentationFormat>全屏显示(4:3)</PresentationFormat>
  <Paragraphs>237</Paragraphs>
  <Slides>23</Slides>
  <Notes>3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Articles  文章</vt:lpstr>
      <vt:lpstr>        </vt:lpstr>
      <vt:lpstr>term学期 </vt:lpstr>
      <vt:lpstr>New words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6</cp:revision>
  <dcterms:created xsi:type="dcterms:W3CDTF">2017-05-21T13:29:36Z</dcterms:created>
  <dcterms:modified xsi:type="dcterms:W3CDTF">2017-05-22T07:33:15Z</dcterms:modified>
</cp:coreProperties>
</file>