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65" r:id="rId12"/>
    <p:sldId id="266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29D72-B951-418C-9F31-92FE3C9B5C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9C743-2528-47F2-AA49-79F8100B26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89907-8B54-4FB7-9F91-8ABD41D686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38676-B5E5-46AF-B9A9-D11C254F5F9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79830-1D00-46CF-98AB-51AE0C78B0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D06AB-47A6-4661-AA6B-B0E7685851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1CE2A-E372-4A3B-8946-F8B42DCC23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02D98-1607-4146-BEAA-DA4042FB15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B1A9C-88D1-48A4-8F20-F045DD38B5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5EFDD-542F-4FB1-B570-8CAE75375F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8647C-6F2F-49EC-A544-A05A52068B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86B5B8E2-AFEC-494E-A120-92A50120E7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7" descr="2222g"/>
          <p:cNvPicPr>
            <a:picLocks noChangeAspect="1" noChangeArrowheads="1"/>
          </p:cNvPicPr>
          <p:nvPr userDrawn="1"/>
        </p:nvPicPr>
        <p:blipFill>
          <a:blip r:embed="rId13"/>
          <a:srcRect l="18376" r="21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om/imgres?imgurl=http://www.tucoo.com/vector/D_sporter/s/M013s.png&amp;imgrefurl=http://www.tucoo.com/vector/D_sporter/&amp;h=158&amp;w=153&amp;sz=23&amp;tbnid=Xx8jgc0oo3gRzM:&amp;tbnh=92&amp;tbnw=89&amp;hl=zh-CN&amp;start=6&amp;prev=/images?q=%E5%8D%A1%E9%80%9A%E4%BD%93%E8%82%B2%E4%BA%BA%E7%89%A9&amp;svnum=10&amp;hl=zh-CN&amp;lr=&amp;newwindow=1&amp;sa=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om/imgres?imgurl=http://www.tucoo.com/vector/D_sporter/s/M020s.png&amp;imgrefurl=http://www.tucoo.com/vector/D_sporter/&amp;h=158&amp;w=155&amp;sz=20&amp;tbnid=10SNddGP13JfzM:&amp;tbnh=92&amp;tbnw=90&amp;hl=zh-CN&amp;start=5&amp;prev=/images?q=%E5%8D%A1%E9%80%9A%E4%BD%93%E8%82%B2%E4%BA%BA%E7%89%A9&amp;svnum=10&amp;hl=zh-CN&amp;lr=&amp;newwindow=1&amp;sa=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84213" y="1557338"/>
            <a:ext cx="7704137" cy="2378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0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体  育  锻  </a:t>
            </a:r>
            <a:r>
              <a:rPr lang="zh-CN" altLang="en-US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炼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（安全常识）</a:t>
            </a:r>
          </a:p>
        </p:txBody>
      </p:sp>
      <p:sp>
        <p:nvSpPr>
          <p:cNvPr id="13315" name="Text Box 12"/>
          <p:cNvSpPr txBox="1">
            <a:spLocks noChangeArrowheads="1"/>
          </p:cNvSpPr>
          <p:nvPr/>
        </p:nvSpPr>
        <p:spPr bwMode="auto">
          <a:xfrm>
            <a:off x="2555875" y="4581525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制 作：宣馨蕾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85750" y="785813"/>
            <a:ext cx="3786188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寒冷天气时准备活动时间应适当加长，身体以微微出汗为宜</a:t>
            </a:r>
            <a:r>
              <a:rPr lang="zh-CN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29125" y="714375"/>
            <a:ext cx="4714875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炎热天气时不宜长时间在太阳照射和高温环境下运动，运动强度不宜太大，着装应易透气、易排汗</a:t>
            </a:r>
            <a:r>
              <a:rPr lang="zh-CN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1" name="内容占位符 9"/>
          <p:cNvSpPr>
            <a:spLocks noGrp="1"/>
          </p:cNvSpPr>
          <p:nvPr>
            <p:ph idx="1"/>
          </p:nvPr>
        </p:nvSpPr>
        <p:spPr>
          <a:xfrm flipH="1" flipV="1">
            <a:off x="571500" y="4500563"/>
            <a:ext cx="6315075" cy="88900"/>
          </a:xfrm>
        </p:spPr>
        <p:txBody>
          <a:bodyPr/>
          <a:lstStyle/>
          <a:p>
            <a:pPr>
              <a:buFontTx/>
              <a:buNone/>
            </a:pPr>
            <a:endParaRPr lang="zh-CN" altLang="en-US" smtClean="0"/>
          </a:p>
        </p:txBody>
      </p:sp>
      <p:pic>
        <p:nvPicPr>
          <p:cNvPr id="11" name="Picture 5" descr="M013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3071813"/>
            <a:ext cx="257810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M020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3071813"/>
            <a:ext cx="22542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 descr="20110425_915936a255f7d0a78b0derdl0hA7X1zS.jpg"/>
          <p:cNvPicPr>
            <a:picLocks noChangeAspect="1"/>
          </p:cNvPicPr>
          <p:nvPr/>
        </p:nvPicPr>
        <p:blipFill>
          <a:blip r:embed="rId2"/>
          <a:srcRect b="7968"/>
          <a:stretch>
            <a:fillRect/>
          </a:stretch>
        </p:blipFill>
        <p:spPr bwMode="auto">
          <a:xfrm>
            <a:off x="2627313" y="2349500"/>
            <a:ext cx="31623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27088" y="1628775"/>
            <a:ext cx="7993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祝同学们健康、快乐、安全每一天！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gray">
          <a:xfrm>
            <a:off x="2271043" y="2997993"/>
            <a:ext cx="4608512" cy="1025130"/>
          </a:xfrm>
          <a:prstGeom prst="rect">
            <a:avLst/>
          </a:prstGeom>
          <a:extLst>
            <a:ext uri="{91240B29-F687-4F45-9708-019B960494DF}"/>
            <a:ext uri="{AF507438-7753-43E0-B8FC-AC1667EBCBE1}"/>
          </a:extLst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>
              <a:defRPr/>
            </a:pPr>
            <a:r>
              <a:rPr lang="zh-CN" altLang="en-US" sz="5400" b="1" kern="1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/>
                <a:ea typeface="黑体"/>
              </a:rPr>
              <a:t>谢 谢</a:t>
            </a:r>
            <a:r>
              <a:rPr lang="en-US" altLang="zh-CN" sz="5400" b="1" kern="1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/>
                <a:ea typeface="黑体"/>
              </a:rPr>
              <a:t>!</a:t>
            </a:r>
            <a:endParaRPr lang="zh-CN" altLang="en-US" sz="5400" b="1" kern="10" dirty="0">
              <a:solidFill>
                <a:schemeClr val="tx1">
                  <a:lumMod val="85000"/>
                  <a:lumOff val="15000"/>
                </a:schemeClr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928688"/>
            <a:ext cx="5000625" cy="55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643563" y="1714500"/>
            <a:ext cx="3500437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参加体育锻炼，强身健体、有益身心，但也有很多需要注意的细节，大家在参加校内外各类运动项目时一定要注意哦！</a:t>
            </a:r>
            <a:endParaRPr lang="zh-CN" altLang="en-US" sz="2800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4340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（一）着装注意事项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572000" y="2214563"/>
            <a:ext cx="37449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400" b="1" dirty="0">
                <a:solidFill>
                  <a:srgbClr val="0E121C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zh-CN" altLang="en-US" sz="44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参加体育锻炼对穿着有哪些要求</a:t>
            </a:r>
            <a:r>
              <a:rPr lang="en-US" altLang="zh-CN" sz="44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pic>
        <p:nvPicPr>
          <p:cNvPr id="4" name="图片 3" descr="19300441724789133067902308751.jpg"/>
          <p:cNvPicPr>
            <a:picLocks noChangeAspect="1"/>
          </p:cNvPicPr>
          <p:nvPr/>
        </p:nvPicPr>
        <p:blipFill>
          <a:blip r:embed="rId2"/>
          <a:srcRect l="44489" b="7681"/>
          <a:stretch>
            <a:fillRect/>
          </a:stretch>
        </p:blipFill>
        <p:spPr bwMode="auto">
          <a:xfrm rot="-626521">
            <a:off x="1004888" y="2341563"/>
            <a:ext cx="32893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" name="Picture 14" descr="u=2327100253,1907569992&amp;gp=1">
            <a:hlinkClick r:id="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28625"/>
            <a:ext cx="264318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143250" y="1071563"/>
            <a:ext cx="44291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000" b="1" dirty="0">
                <a:solidFill>
                  <a:srgbClr val="0E121C"/>
                </a:solidFill>
                <a:latin typeface="隶书" pitchFamily="49" charset="-122"/>
                <a:ea typeface="隶书" pitchFamily="49" charset="-122"/>
              </a:rPr>
              <a:t>   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穿着运动服，衣服上不要别胸针、校徽、证章等，头上不要戴发卡。</a:t>
            </a:r>
            <a:endParaRPr lang="en-US" altLang="zh-CN" sz="2800" dirty="0">
              <a:solidFill>
                <a:srgbClr val="0E1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85750" y="4429125"/>
            <a:ext cx="47148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上衣和裤子口袋不要装钥匙、小刀等坚硬或尖锐锋利的物品。</a:t>
            </a:r>
          </a:p>
          <a:p>
            <a:pPr>
              <a:spcBef>
                <a:spcPct val="50000"/>
              </a:spcBef>
              <a:defRPr/>
            </a:pPr>
            <a:endParaRPr lang="en-US" altLang="zh-CN" sz="3600" b="1" dirty="0">
              <a:latin typeface="隶书" pitchFamily="49" charset="-122"/>
              <a:ea typeface="隶书" pitchFamily="49" charset="-122"/>
            </a:endParaRPr>
          </a:p>
        </p:txBody>
      </p:sp>
      <p:grpSp>
        <p:nvGrpSpPr>
          <p:cNvPr id="16390" name="组 4"/>
          <p:cNvGrpSpPr>
            <a:grpSpLocks/>
          </p:cNvGrpSpPr>
          <p:nvPr/>
        </p:nvGrpSpPr>
        <p:grpSpPr bwMode="auto">
          <a:xfrm>
            <a:off x="5072063" y="3214688"/>
            <a:ext cx="3478212" cy="2652712"/>
            <a:chOff x="9343878" y="6389493"/>
            <a:chExt cx="4518542" cy="2468653"/>
          </a:xfrm>
        </p:grpSpPr>
        <p:pic>
          <p:nvPicPr>
            <p:cNvPr id="16394" name="图片 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1030587">
              <a:off x="9343878" y="6389493"/>
              <a:ext cx="2468653" cy="2468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图片 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354363">
              <a:off x="11142537" y="6688982"/>
              <a:ext cx="2719883" cy="1814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禁止符 5"/>
          <p:cNvSpPr>
            <a:spLocks/>
          </p:cNvSpPr>
          <p:nvPr/>
        </p:nvSpPr>
        <p:spPr bwMode="auto">
          <a:xfrm>
            <a:off x="4786314" y="2643182"/>
            <a:ext cx="3995737" cy="4005263"/>
          </a:xfrm>
          <a:custGeom>
            <a:avLst/>
            <a:gdLst>
              <a:gd name="T0" fmla="*/ 0 w 3995936"/>
              <a:gd name="T1" fmla="*/ 2002532 h 4005064"/>
              <a:gd name="T2" fmla="*/ 1997968 w 3995936"/>
              <a:gd name="T3" fmla="*/ 0 h 4005064"/>
              <a:gd name="T4" fmla="*/ 3995936 w 3995936"/>
              <a:gd name="T5" fmla="*/ 2002532 h 4005064"/>
              <a:gd name="T6" fmla="*/ 1997968 w 3995936"/>
              <a:gd name="T7" fmla="*/ 4005064 h 4005064"/>
              <a:gd name="T8" fmla="*/ 0 w 3995936"/>
              <a:gd name="T9" fmla="*/ 2002532 h 4005064"/>
              <a:gd name="T10" fmla="*/ 3097369 w 3995936"/>
              <a:gd name="T11" fmla="*/ 2596849 h 4005064"/>
              <a:gd name="T12" fmla="*/ 2883568 w 3995936"/>
              <a:gd name="T13" fmla="*/ 1118951 h 4005064"/>
              <a:gd name="T14" fmla="*/ 1404974 w 3995936"/>
              <a:gd name="T15" fmla="*/ 899569 h 4005064"/>
              <a:gd name="T16" fmla="*/ 3097369 w 3995936"/>
              <a:gd name="T17" fmla="*/ 2596849 h 4005064"/>
              <a:gd name="T18" fmla="*/ 898567 w 3995936"/>
              <a:gd name="T19" fmla="*/ 1408215 h 4005064"/>
              <a:gd name="T20" fmla="*/ 1112368 w 3995936"/>
              <a:gd name="T21" fmla="*/ 2886113 h 4005064"/>
              <a:gd name="T22" fmla="*/ 2590962 w 3995936"/>
              <a:gd name="T23" fmla="*/ 3105495 h 4005064"/>
              <a:gd name="T24" fmla="*/ 898567 w 3995936"/>
              <a:gd name="T25" fmla="*/ 1408215 h 400506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95936" h="4005064">
                <a:moveTo>
                  <a:pt x="0" y="2002532"/>
                </a:moveTo>
                <a:cubicBezTo>
                  <a:pt x="0" y="896564"/>
                  <a:pt x="894521" y="0"/>
                  <a:pt x="1997968" y="0"/>
                </a:cubicBezTo>
                <a:cubicBezTo>
                  <a:pt x="3101415" y="0"/>
                  <a:pt x="3995936" y="896564"/>
                  <a:pt x="3995936" y="2002532"/>
                </a:cubicBezTo>
                <a:cubicBezTo>
                  <a:pt x="3995936" y="3108500"/>
                  <a:pt x="3101415" y="4005064"/>
                  <a:pt x="1997968" y="4005064"/>
                </a:cubicBezTo>
                <a:cubicBezTo>
                  <a:pt x="894521" y="4005064"/>
                  <a:pt x="0" y="3108500"/>
                  <a:pt x="0" y="2002532"/>
                </a:cubicBezTo>
                <a:close/>
                <a:moveTo>
                  <a:pt x="3097369" y="2596849"/>
                </a:moveTo>
                <a:cubicBezTo>
                  <a:pt x="3358245" y="2110732"/>
                  <a:pt x="3271417" y="1510533"/>
                  <a:pt x="2883568" y="1118951"/>
                </a:cubicBezTo>
                <a:cubicBezTo>
                  <a:pt x="2493538" y="725168"/>
                  <a:pt x="1891843" y="635893"/>
                  <a:pt x="1404974" y="899569"/>
                </a:cubicBezTo>
                <a:lnTo>
                  <a:pt x="3097369" y="2596849"/>
                </a:lnTo>
                <a:close/>
                <a:moveTo>
                  <a:pt x="898567" y="1408215"/>
                </a:moveTo>
                <a:cubicBezTo>
                  <a:pt x="637691" y="1894332"/>
                  <a:pt x="724519" y="2494531"/>
                  <a:pt x="1112368" y="2886113"/>
                </a:cubicBezTo>
                <a:cubicBezTo>
                  <a:pt x="1502398" y="3279896"/>
                  <a:pt x="2104093" y="3369171"/>
                  <a:pt x="2590962" y="3105495"/>
                </a:cubicBezTo>
                <a:lnTo>
                  <a:pt x="898567" y="1408215"/>
                </a:lnTo>
                <a:close/>
              </a:path>
            </a:pathLst>
          </a:custGeom>
          <a:solidFill>
            <a:srgbClr val="FF0000">
              <a:alpha val="76000"/>
            </a:srgbClr>
          </a:solidFill>
          <a:ln w="6350" cap="flat" cmpd="dbl">
            <a:solidFill>
              <a:srgbClr val="FF0000"/>
            </a:solidFill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 w="6350" h="82550"/>
            <a:bevelB w="6350" h="82550"/>
          </a:sp3d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4011613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59338" y="1196975"/>
            <a:ext cx="39274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4000">
                <a:solidFill>
                  <a:srgbClr val="0E12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患有近视眼的同学，尽量不戴眼镜。如果必须戴，运动时一定小心谨慎。做垫上运动时，必须摘下眼镜。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4340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（二）运动注意事项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00063" y="1785938"/>
            <a:ext cx="78486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．短跑等项目要按照规定的跑道进行，不能串跑道</a:t>
            </a:r>
            <a:r>
              <a:rPr lang="zh-CN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800" dirty="0">
              <a:solidFill>
                <a:srgbClr val="0E1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7" descr="u=2042257083,1564820727&amp;gp=1">
            <a:hlinkClick r:id="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286250"/>
            <a:ext cx="2881313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28625" y="2786063"/>
            <a:ext cx="79930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．跳远时，必须严格按老师的指导助跑、起跳</a:t>
            </a:r>
            <a:r>
              <a:rPr lang="zh-CN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起跳前，双脚要踏在木质的起跳板上，起跳后要落入沙坑之中。</a:t>
            </a:r>
            <a:endParaRPr lang="en-US" altLang="zh-CN" sz="2800" dirty="0">
              <a:solidFill>
                <a:srgbClr val="0E1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Picture 4" descr="u=3290119996,685980794&amp;gp=0">
            <a:hlinkClick r:id="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3" y="4286250"/>
            <a:ext cx="3000375" cy="2244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9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1500" y="928688"/>
            <a:ext cx="3857625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．在进行投掷训练，如投手榴弹、千秋、铁饼、标枪等时，一定要按老师的口令行动，令行禁止，不能擅自行事。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57750" y="1000125"/>
            <a:ext cx="3286125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en-US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．在进行单、双杠训练时，器械下面必须准备好厚度符合要求的垫子</a:t>
            </a:r>
            <a:r>
              <a:rPr lang="zh-CN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800" dirty="0">
              <a:solidFill>
                <a:srgbClr val="0E1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11" descr="u=3349809844,2046404140&amp;gp=2">
            <a:hlinkClick r:id="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429000"/>
            <a:ext cx="3571875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u=2377894271,380635517&amp;gp=2">
            <a:hlinkClick r:id="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500438"/>
            <a:ext cx="35607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矩形 3"/>
          <p:cNvSpPr/>
          <p:nvPr/>
        </p:nvSpPr>
        <p:spPr>
          <a:xfrm>
            <a:off x="428625" y="785813"/>
            <a:ext cx="4143375" cy="1857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．</a:t>
            </a:r>
            <a:r>
              <a:rPr lang="en-US" altLang="en-US" sz="2800" dirty="0" err="1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篮球、足球运动时，要学会保护自己，不要在争抢中蛮干而伤及他人。</a:t>
            </a:r>
            <a:endParaRPr lang="en-US" altLang="zh-CN" sz="2800" dirty="0">
              <a:solidFill>
                <a:srgbClr val="0E1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72000" y="3929063"/>
            <a:ext cx="45720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．对于前后滚翻、俯卧撑、仰卧起坐等垫上运动项目，做动作时要严肃认真，不能打闹，以免发生扭伤</a:t>
            </a:r>
            <a:r>
              <a:rPr lang="zh-CN" altLang="zh-CN" sz="2800" dirty="0">
                <a:solidFill>
                  <a:srgbClr val="0E1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800" dirty="0">
              <a:solidFill>
                <a:srgbClr val="0E1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8" descr="u=3784995661,3671229393&amp;gp=3">
            <a:hlinkClick r:id="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071813"/>
            <a:ext cx="38163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u=2451246375,1265693227&amp;gp=2">
            <a:hlinkClick r:id="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857250"/>
            <a:ext cx="3241675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3416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（三）特别注意</a:t>
            </a:r>
          </a:p>
        </p:txBody>
      </p:sp>
      <p:pic>
        <p:nvPicPr>
          <p:cNvPr id="5" name="Picture 10" descr="u=1254333952,1292147024&amp;gp=0">
            <a:hlinkClick r:id="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286250"/>
            <a:ext cx="252095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571500" y="2143125"/>
            <a:ext cx="63182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选择适合自己的项目和运动量锻炼。</a:t>
            </a:r>
          </a:p>
        </p:txBody>
      </p:sp>
      <p:sp>
        <p:nvSpPr>
          <p:cNvPr id="7" name="矩形 6"/>
          <p:cNvSpPr/>
          <p:nvPr/>
        </p:nvSpPr>
        <p:spPr>
          <a:xfrm>
            <a:off x="500063" y="4286250"/>
            <a:ext cx="535781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剧烈运动以后，不应暴饮，也不可马上洗浴</a:t>
            </a: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应做一些放松整理运动</a:t>
            </a: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如慢行舒腿等</a:t>
            </a: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1500" y="2928938"/>
            <a:ext cx="75009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进行锻炼之前，先热热身（特别在冬季进行体育锻炼的时候</a:t>
            </a: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541</Words>
  <Application>Microsoft Office PowerPoint</Application>
  <PresentationFormat>全屏显示(4:3)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Arial</vt:lpstr>
      <vt:lpstr>宋体</vt:lpstr>
      <vt:lpstr>Calibri</vt:lpstr>
      <vt:lpstr>微软雅黑</vt:lpstr>
      <vt:lpstr>隶书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yu</dc:creator>
  <cp:lastModifiedBy>USER</cp:lastModifiedBy>
  <cp:revision>24</cp:revision>
  <dcterms:created xsi:type="dcterms:W3CDTF">2015-06-09T01:44:03Z</dcterms:created>
  <dcterms:modified xsi:type="dcterms:W3CDTF">2015-10-08T01:43:41Z</dcterms:modified>
</cp:coreProperties>
</file>