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8" r:id="rId2"/>
    <p:sldId id="259" r:id="rId3"/>
    <p:sldId id="260" r:id="rId4"/>
    <p:sldId id="261" r:id="rId5"/>
    <p:sldId id="257" r:id="rId6"/>
    <p:sldId id="262" r:id="rId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FFBA9C-2A30-48F3-AD98-4872D069DD6A}" type="datetimeFigureOut">
              <a:rPr lang="zh-CN" altLang="en-US" smtClean="0"/>
              <a:pPr/>
              <a:t>2014-12-26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5EE449-FE46-49BC-AFAE-3AD7F5D8B37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4100" name="灯片编号占位符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F022BCA-FECB-4074-957D-C1B4318B9C6F}" type="slidenum">
              <a:rPr lang="zh-CN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zh-CN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zh-CN" altLang="en-US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650FCCF-E183-41D4-AA0F-B386AC5FED55}" type="slidenum">
              <a:rPr lang="zh-CN" altLang="en-US" smtClean="0"/>
              <a:pPr>
                <a:defRPr/>
              </a:pPr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zh-CN" altLang="en-US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650FCCF-E183-41D4-AA0F-B386AC5FED55}" type="slidenum">
              <a:rPr lang="zh-CN" altLang="en-US" smtClean="0"/>
              <a:pPr>
                <a:defRPr/>
              </a:pPr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7E4DB-5A68-46BB-95E3-76BE6D325427}" type="datetimeFigureOut">
              <a:rPr lang="zh-CN" altLang="en-US" smtClean="0"/>
              <a:pPr/>
              <a:t>2014-12-26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6C37E-CAD6-47FF-81DA-9B67FBBC831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7E4DB-5A68-46BB-95E3-76BE6D325427}" type="datetimeFigureOut">
              <a:rPr lang="zh-CN" altLang="en-US" smtClean="0"/>
              <a:pPr/>
              <a:t>2014-12-26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6C37E-CAD6-47FF-81DA-9B67FBBC831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7E4DB-5A68-46BB-95E3-76BE6D325427}" type="datetimeFigureOut">
              <a:rPr lang="zh-CN" altLang="en-US" smtClean="0"/>
              <a:pPr/>
              <a:t>2014-12-26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6C37E-CAD6-47FF-81DA-9B67FBBC831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62E651D-74CD-432A-B933-E3478BADA297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7E4DB-5A68-46BB-95E3-76BE6D325427}" type="datetimeFigureOut">
              <a:rPr lang="zh-CN" altLang="en-US" smtClean="0"/>
              <a:pPr/>
              <a:t>2014-12-26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6C37E-CAD6-47FF-81DA-9B67FBBC831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7E4DB-5A68-46BB-95E3-76BE6D325427}" type="datetimeFigureOut">
              <a:rPr lang="zh-CN" altLang="en-US" smtClean="0"/>
              <a:pPr/>
              <a:t>2014-12-26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6C37E-CAD6-47FF-81DA-9B67FBBC831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7E4DB-5A68-46BB-95E3-76BE6D325427}" type="datetimeFigureOut">
              <a:rPr lang="zh-CN" altLang="en-US" smtClean="0"/>
              <a:pPr/>
              <a:t>2014-12-26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6C37E-CAD6-47FF-81DA-9B67FBBC831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7E4DB-5A68-46BB-95E3-76BE6D325427}" type="datetimeFigureOut">
              <a:rPr lang="zh-CN" altLang="en-US" smtClean="0"/>
              <a:pPr/>
              <a:t>2014-12-26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6C37E-CAD6-47FF-81DA-9B67FBBC831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7E4DB-5A68-46BB-95E3-76BE6D325427}" type="datetimeFigureOut">
              <a:rPr lang="zh-CN" altLang="en-US" smtClean="0"/>
              <a:pPr/>
              <a:t>2014-12-26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6C37E-CAD6-47FF-81DA-9B67FBBC831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7E4DB-5A68-46BB-95E3-76BE6D325427}" type="datetimeFigureOut">
              <a:rPr lang="zh-CN" altLang="en-US" smtClean="0"/>
              <a:pPr/>
              <a:t>2014-12-26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6C37E-CAD6-47FF-81DA-9B67FBBC831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7E4DB-5A68-46BB-95E3-76BE6D325427}" type="datetimeFigureOut">
              <a:rPr lang="zh-CN" altLang="en-US" smtClean="0"/>
              <a:pPr/>
              <a:t>2014-12-26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6C37E-CAD6-47FF-81DA-9B67FBBC831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7E4DB-5A68-46BB-95E3-76BE6D325427}" type="datetimeFigureOut">
              <a:rPr lang="zh-CN" altLang="en-US" smtClean="0"/>
              <a:pPr/>
              <a:t>2014-12-26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6C37E-CAD6-47FF-81DA-9B67FBBC831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17E4DB-5A68-46BB-95E3-76BE6D325427}" type="datetimeFigureOut">
              <a:rPr lang="zh-CN" altLang="en-US" smtClean="0"/>
              <a:pPr/>
              <a:t>2014-12-26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C6C37E-CAD6-47FF-81DA-9B67FBBC831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zh-CN" altLang="en-US" dirty="0" smtClean="0"/>
          </a:p>
        </p:txBody>
      </p:sp>
      <p:pic>
        <p:nvPicPr>
          <p:cNvPr id="10244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5012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woPt" dir="t"/>
          </a:scene3d>
        </p:spPr>
      </p:pic>
      <p:pic>
        <p:nvPicPr>
          <p:cNvPr id="2" name="图片 7" descr="08102103421426734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88" y="4857750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0" name="标题 1"/>
          <p:cNvSpPr>
            <a:spLocks noGrp="1"/>
          </p:cNvSpPr>
          <p:nvPr>
            <p:ph type="ctrTitle"/>
          </p:nvPr>
        </p:nvSpPr>
        <p:spPr>
          <a:xfrm>
            <a:off x="1643042" y="5072074"/>
            <a:ext cx="6072230" cy="122237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sz="6000" b="1" dirty="0" smtClean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溶液反应计算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1472" y="2143116"/>
            <a:ext cx="8072494" cy="92333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楷体_GB2312" pitchFamily="49" charset="-122"/>
                <a:ea typeface="楷体_GB2312" pitchFamily="49" charset="-122"/>
              </a:rPr>
              <a:t>溶液中的整体与局部分析</a:t>
            </a:r>
            <a:endParaRPr lang="zh-CN" alt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【</a:t>
            </a:r>
            <a:r>
              <a:rPr lang="zh-CN" altLang="en-US" dirty="0" smtClean="0"/>
              <a:t>初生牛犊</a:t>
            </a:r>
            <a:r>
              <a:rPr lang="en-US" altLang="zh-CN" dirty="0" smtClean="0"/>
              <a:t>】</a:t>
            </a:r>
            <a:endParaRPr lang="zh-CN" altLang="en-US" dirty="0"/>
          </a:p>
        </p:txBody>
      </p:sp>
      <p:sp>
        <p:nvSpPr>
          <p:cNvPr id="11267" name="内容占位符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1357322"/>
          </a:xfrm>
        </p:spPr>
        <p:txBody>
          <a:bodyPr>
            <a:normAutofit/>
          </a:bodyPr>
          <a:lstStyle/>
          <a:p>
            <a:r>
              <a:rPr lang="zh-CN" altLang="en-US" b="1" dirty="0" smtClean="0"/>
              <a:t>一定量镁和</a:t>
            </a:r>
            <a:r>
              <a:rPr lang="en-US" altLang="zh-CN" b="1" dirty="0" smtClean="0"/>
              <a:t>100g7.3%</a:t>
            </a:r>
            <a:r>
              <a:rPr lang="zh-CN" altLang="en-US" b="1" dirty="0" smtClean="0"/>
              <a:t>盐酸恰好完全反应，计算生成氢气、氯化镁、反应的镁质量？</a:t>
            </a:r>
            <a:endParaRPr lang="en-US" altLang="zh-CN" b="1" dirty="0" smtClean="0"/>
          </a:p>
        </p:txBody>
      </p:sp>
      <p:sp>
        <p:nvSpPr>
          <p:cNvPr id="7" name="动作按钮: 后退或前一项 6">
            <a:hlinkClick r:id="rId3" action="ppaction://hlinksldjump" highlightClick="1"/>
          </p:cNvPr>
          <p:cNvSpPr/>
          <p:nvPr/>
        </p:nvSpPr>
        <p:spPr>
          <a:xfrm>
            <a:off x="285720" y="5786454"/>
            <a:ext cx="642942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3" name="组合 12"/>
          <p:cNvGrpSpPr/>
          <p:nvPr/>
        </p:nvGrpSpPr>
        <p:grpSpPr>
          <a:xfrm>
            <a:off x="857224" y="3571876"/>
            <a:ext cx="7572428" cy="2382867"/>
            <a:chOff x="857224" y="3571876"/>
            <a:chExt cx="7572428" cy="2382867"/>
          </a:xfrm>
        </p:grpSpPr>
        <p:sp>
          <p:nvSpPr>
            <p:cNvPr id="4" name="TextBox 3"/>
            <p:cNvSpPr txBox="1"/>
            <p:nvPr/>
          </p:nvSpPr>
          <p:spPr>
            <a:xfrm>
              <a:off x="857224" y="3571876"/>
              <a:ext cx="7429552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b="1" dirty="0" smtClean="0"/>
                <a:t>请以反应时间为横坐标，以氢气质量为纵坐标画出氢气质量变化的趋势图；</a:t>
              </a:r>
              <a:endParaRPr lang="en-US" altLang="zh-CN" sz="2800" b="1" dirty="0" smtClean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857224" y="4500570"/>
              <a:ext cx="74295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None/>
              </a:pPr>
              <a:r>
                <a:rPr lang="zh-CN" altLang="en-US" sz="2800" b="1" dirty="0" smtClean="0"/>
                <a:t>以类似的方法画出氯化镁和镁的质量变化趋势；</a:t>
              </a:r>
              <a:endParaRPr lang="en-US" altLang="zh-CN" sz="2800" b="1" dirty="0" smtClean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857224" y="5000636"/>
              <a:ext cx="7572428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b="1" dirty="0" smtClean="0"/>
                <a:t>画出溶液的质量变化趋势图；计算所得溶液的溶质质量分数。</a:t>
              </a: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500034" y="2643182"/>
            <a:ext cx="8358246" cy="523220"/>
            <a:chOff x="500034" y="2643182"/>
            <a:chExt cx="8358246" cy="523220"/>
          </a:xfrm>
        </p:grpSpPr>
        <p:sp>
          <p:nvSpPr>
            <p:cNvPr id="8" name="动作按钮: 结束 7">
              <a:hlinkClick r:id="" action="ppaction://hlinkshowjump?jump=lastslide" highlightClick="1"/>
            </p:cNvPr>
            <p:cNvSpPr/>
            <p:nvPr/>
          </p:nvSpPr>
          <p:spPr>
            <a:xfrm>
              <a:off x="8215338" y="2643182"/>
              <a:ext cx="642942" cy="500066"/>
            </a:xfrm>
            <a:prstGeom prst="actionButtonEn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TextBox 10">
              <a:hlinkClick r:id="rId4" action="ppaction://hlinksldjump"/>
            </p:cNvPr>
            <p:cNvSpPr txBox="1"/>
            <p:nvPr/>
          </p:nvSpPr>
          <p:spPr>
            <a:xfrm>
              <a:off x="500034" y="2643182"/>
              <a:ext cx="814393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b="1" dirty="0" smtClean="0">
                  <a:solidFill>
                    <a:srgbClr val="FF0000"/>
                  </a:solidFill>
                </a:rPr>
                <a:t>溶液</a:t>
              </a:r>
              <a:r>
                <a:rPr lang="zh-CN" altLang="en-US" sz="2800" b="1" dirty="0" smtClean="0">
                  <a:solidFill>
                    <a:srgbClr val="FF0000"/>
                  </a:solidFill>
                </a:rPr>
                <a:t>中参与反应的是溶质，溶剂一般不参与反应</a:t>
              </a:r>
              <a:endParaRPr lang="zh-CN" altLang="en-US" sz="2800" b="1" dirty="0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7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770" decel="100000"/>
                                        <p:tgtEl>
                                          <p:spTgt spid="1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内容占位符 2"/>
          <p:cNvSpPr>
            <a:spLocks noGrp="1"/>
          </p:cNvSpPr>
          <p:nvPr>
            <p:ph idx="1"/>
          </p:nvPr>
        </p:nvSpPr>
        <p:spPr>
          <a:xfrm>
            <a:off x="457200" y="1500174"/>
            <a:ext cx="8401080" cy="4525962"/>
          </a:xfrm>
        </p:spPr>
        <p:txBody>
          <a:bodyPr>
            <a:normAutofit/>
          </a:bodyPr>
          <a:lstStyle/>
          <a:p>
            <a:r>
              <a:rPr lang="en-US" altLang="zh-CN" b="1" dirty="0" smtClean="0">
                <a:latin typeface="+mn-ea"/>
              </a:rPr>
              <a:t>25g</a:t>
            </a:r>
            <a:r>
              <a:rPr lang="zh-CN" altLang="en-US" b="1" dirty="0" smtClean="0">
                <a:latin typeface="+mn-ea"/>
              </a:rPr>
              <a:t>石灰石放入烧杯，与</a:t>
            </a:r>
            <a:r>
              <a:rPr lang="en-US" altLang="zh-CN" b="1" dirty="0" smtClean="0">
                <a:latin typeface="+mn-ea"/>
              </a:rPr>
              <a:t>100g</a:t>
            </a:r>
            <a:r>
              <a:rPr lang="zh-CN" altLang="en-US" b="1" dirty="0" smtClean="0">
                <a:latin typeface="+mn-ea"/>
              </a:rPr>
              <a:t>盐酸恰好反应（杂质不溶解不反应），物质质量变化情况如图，计算①石灰石中</a:t>
            </a:r>
            <a:r>
              <a:rPr lang="el-GR" altLang="zh-CN" b="1" dirty="0" smtClean="0">
                <a:latin typeface="+mn-ea"/>
              </a:rPr>
              <a:t>ω</a:t>
            </a:r>
            <a:r>
              <a:rPr lang="zh-CN" altLang="en-US" b="1" dirty="0" smtClean="0">
                <a:latin typeface="+mn-ea"/>
              </a:rPr>
              <a:t>（碳酸钙）②反应后溶液中溶质的质量分数</a:t>
            </a:r>
            <a:endParaRPr lang="en-US" altLang="zh-CN" b="1" dirty="0" smtClean="0">
              <a:latin typeface="+mn-ea"/>
            </a:endParaRPr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sz="4000" dirty="0" smtClean="0"/>
              <a:t>【</a:t>
            </a:r>
            <a:r>
              <a:rPr lang="zh-CN" altLang="en-US" sz="4000" dirty="0" smtClean="0"/>
              <a:t>小牛试刀</a:t>
            </a:r>
            <a:r>
              <a:rPr lang="en-US" altLang="zh-CN" sz="4000" dirty="0" smtClean="0"/>
              <a:t>】</a:t>
            </a:r>
            <a:endParaRPr lang="zh-CN" altLang="en-US" sz="4000" dirty="0"/>
          </a:p>
        </p:txBody>
      </p:sp>
      <p:sp>
        <p:nvSpPr>
          <p:cNvPr id="7171" name="AutoShape 3"/>
          <p:cNvSpPr>
            <a:spLocks noChangeShapeType="1"/>
          </p:cNvSpPr>
          <p:nvPr/>
        </p:nvSpPr>
        <p:spPr bwMode="auto">
          <a:xfrm flipV="1">
            <a:off x="5181618" y="4014801"/>
            <a:ext cx="0" cy="13430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172" name="AutoShape 4"/>
          <p:cNvSpPr>
            <a:spLocks noChangeShapeType="1"/>
          </p:cNvSpPr>
          <p:nvPr/>
        </p:nvSpPr>
        <p:spPr bwMode="auto">
          <a:xfrm>
            <a:off x="5191143" y="5348301"/>
            <a:ext cx="195262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170" name="AutoShape 2"/>
          <p:cNvSpPr>
            <a:spLocks noChangeShapeType="1"/>
          </p:cNvSpPr>
          <p:nvPr/>
        </p:nvSpPr>
        <p:spPr bwMode="auto">
          <a:xfrm>
            <a:off x="5191143" y="4443421"/>
            <a:ext cx="485775" cy="2000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169" name="AutoShape 1"/>
          <p:cNvSpPr>
            <a:spLocks noChangeShapeType="1"/>
          </p:cNvSpPr>
          <p:nvPr/>
        </p:nvSpPr>
        <p:spPr bwMode="auto">
          <a:xfrm>
            <a:off x="5676918" y="4643446"/>
            <a:ext cx="80962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 flipH="1">
            <a:off x="4214810" y="3792684"/>
            <a:ext cx="278608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  </a:t>
            </a:r>
            <a:r>
              <a:rPr kumimoji="0" lang="zh-CN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烧杯中物质质量（</a:t>
            </a:r>
            <a:r>
              <a:rPr kumimoji="0" lang="en-US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g</a:t>
            </a:r>
            <a:r>
              <a:rPr kumimoji="0" lang="zh-CN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）</a:t>
            </a:r>
            <a:endParaRPr kumimoji="0" lang="zh-CN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     </a:t>
            </a:r>
            <a:r>
              <a:rPr kumimoji="0" lang="en-US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125</a:t>
            </a:r>
            <a:endParaRPr kumimoji="0" lang="en-US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rPr>
              <a:t/>
            </a:r>
            <a:br>
              <a:rPr kumimoji="0" lang="zh-CN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rPr>
            </a:b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4286248" y="3857628"/>
            <a:ext cx="428628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116.2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zh-CN" sz="2400" dirty="0" smtClean="0">
              <a:latin typeface="Calibri" pitchFamily="34" charset="0"/>
              <a:ea typeface="宋体" pitchFamily="2" charset="-122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400" dirty="0" smtClean="0">
                <a:latin typeface="Calibri" pitchFamily="34" charset="0"/>
                <a:ea typeface="宋体" pitchFamily="2" charset="-122"/>
                <a:cs typeface="Times New Roman" pitchFamily="18" charset="0"/>
              </a:rPr>
              <a:t>        </a:t>
            </a: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 0                            </a:t>
            </a: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时间（</a:t>
            </a: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s</a:t>
            </a: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）</a:t>
            </a:r>
            <a:endParaRPr kumimoji="0" lang="zh-CN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【</a:t>
            </a:r>
            <a:r>
              <a:rPr lang="zh-CN" altLang="en-US" dirty="0" smtClean="0"/>
              <a:t>数形结合深化运用</a:t>
            </a:r>
            <a:r>
              <a:rPr lang="en-US" altLang="zh-CN" dirty="0" smtClean="0"/>
              <a:t>】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27088" y="1125538"/>
            <a:ext cx="7559675" cy="2017710"/>
          </a:xfrm>
        </p:spPr>
        <p:txBody>
          <a:bodyPr/>
          <a:lstStyle/>
          <a:p>
            <a:r>
              <a:rPr lang="zh-CN" altLang="en-US" sz="2800" b="1" dirty="0" smtClean="0"/>
              <a:t>测定</a:t>
            </a:r>
            <a:r>
              <a:rPr lang="en-US" altLang="zh-CN" sz="2800" b="1" dirty="0" smtClean="0"/>
              <a:t>16</a:t>
            </a:r>
            <a:r>
              <a:rPr lang="zh-CN" altLang="en-US" sz="2800" b="1" dirty="0" smtClean="0"/>
              <a:t>克</a:t>
            </a:r>
            <a:r>
              <a:rPr lang="zh-CN" altLang="en-US" sz="2800" b="1" dirty="0"/>
              <a:t>石灰石</a:t>
            </a:r>
            <a:r>
              <a:rPr lang="zh-CN" altLang="en-US" sz="2800" b="1" dirty="0" smtClean="0"/>
              <a:t>中碳酸钙质量分数，加</a:t>
            </a:r>
            <a:r>
              <a:rPr lang="en-US" altLang="zh-CN" sz="2800" b="1" dirty="0" smtClean="0"/>
              <a:t>80</a:t>
            </a:r>
            <a:r>
              <a:rPr lang="zh-CN" altLang="en-US" sz="2800" b="1" dirty="0"/>
              <a:t>克稀盐酸</a:t>
            </a:r>
            <a:r>
              <a:rPr lang="zh-CN" altLang="en-US" sz="2800" b="1" dirty="0" smtClean="0"/>
              <a:t>，分</a:t>
            </a:r>
            <a:r>
              <a:rPr lang="en-US" altLang="zh-CN" sz="2800" b="1" dirty="0" smtClean="0"/>
              <a:t>4</a:t>
            </a:r>
            <a:r>
              <a:rPr lang="zh-CN" altLang="en-US" sz="2800" b="1" dirty="0" smtClean="0"/>
              <a:t>次</a:t>
            </a:r>
            <a:r>
              <a:rPr lang="zh-CN" altLang="en-US" sz="2800" b="1" dirty="0"/>
              <a:t>加入，数据如下：</a:t>
            </a:r>
          </a:p>
          <a:p>
            <a:r>
              <a:rPr lang="zh-CN" altLang="en-US" sz="2800" b="1" dirty="0"/>
              <a:t>求（</a:t>
            </a:r>
            <a:r>
              <a:rPr lang="en-US" altLang="zh-CN" sz="2800" b="1" dirty="0"/>
              <a:t>1</a:t>
            </a:r>
            <a:r>
              <a:rPr lang="zh-CN" altLang="en-US" sz="2800" b="1" dirty="0"/>
              <a:t>）石灰石中碳酸钙的质量分数？   </a:t>
            </a:r>
          </a:p>
          <a:p>
            <a:r>
              <a:rPr lang="zh-CN" altLang="en-US" sz="2800" b="1" dirty="0"/>
              <a:t>     （</a:t>
            </a:r>
            <a:r>
              <a:rPr lang="en-US" altLang="zh-CN" sz="2800" b="1" dirty="0"/>
              <a:t>2</a:t>
            </a:r>
            <a:r>
              <a:rPr lang="zh-CN" altLang="en-US" sz="2800" b="1" dirty="0"/>
              <a:t>）稀盐酸的质量分数？</a:t>
            </a:r>
          </a:p>
        </p:txBody>
      </p:sp>
      <p:graphicFrame>
        <p:nvGraphicFramePr>
          <p:cNvPr id="77860" name="Group 36"/>
          <p:cNvGraphicFramePr>
            <a:graphicFrameLocks noGrp="1"/>
          </p:cNvGraphicFramePr>
          <p:nvPr>
            <p:ph sz="half" idx="2"/>
          </p:nvPr>
        </p:nvGraphicFramePr>
        <p:xfrm>
          <a:off x="428596" y="3214686"/>
          <a:ext cx="8286750" cy="2590800"/>
        </p:xfrm>
        <a:graphic>
          <a:graphicData uri="http://schemas.openxmlformats.org/drawingml/2006/table">
            <a:tbl>
              <a:tblPr/>
              <a:tblGrid>
                <a:gridCol w="2762250"/>
                <a:gridCol w="2762250"/>
                <a:gridCol w="2762250"/>
              </a:tblGrid>
              <a:tr h="466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楷体_GB2312" pitchFamily="49" charset="-122"/>
                        </a:rPr>
                        <a:t>实验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楷体_GB2312" pitchFamily="49" charset="-122"/>
                        </a:rPr>
                        <a:t>盐酸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楷体_GB2312" pitchFamily="49" charset="-122"/>
                        </a:rPr>
                        <a:t>剩余固体</a:t>
                      </a: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楷体_GB2312" pitchFamily="49" charset="-122"/>
                        </a:rPr>
                        <a:t>(</a:t>
                      </a: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楷体_GB2312" pitchFamily="49" charset="-122"/>
                        </a:rPr>
                        <a:t>克</a:t>
                      </a: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楷体_GB2312" pitchFamily="49" charset="-122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楷体_GB2312" pitchFamily="49" charset="-122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楷体_GB2312" pitchFamily="49" charset="-122"/>
                        </a:rPr>
                        <a:t>20</a:t>
                      </a:r>
                      <a:r>
                        <a:rPr kumimoji="0" lang="zh-CN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楷体_GB2312" pitchFamily="49" charset="-122"/>
                        </a:rPr>
                        <a:t>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楷体_GB2312" pitchFamily="49" charset="-122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楷体_GB2312" pitchFamily="49" charset="-122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楷体_GB2312" pitchFamily="49" charset="-122"/>
                        </a:rPr>
                        <a:t>20</a:t>
                      </a:r>
                      <a:r>
                        <a:rPr kumimoji="0" lang="zh-CN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楷体_GB2312" pitchFamily="49" charset="-122"/>
                        </a:rPr>
                        <a:t>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楷体_GB2312" pitchFamily="49" charset="-122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楷体_GB2312" pitchFamily="49" charset="-122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楷体_GB2312" pitchFamily="49" charset="-122"/>
                        </a:rPr>
                        <a:t>20</a:t>
                      </a:r>
                      <a:r>
                        <a:rPr kumimoji="0" lang="zh-CN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楷体_GB2312" pitchFamily="49" charset="-122"/>
                        </a:rPr>
                        <a:t>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楷体_GB2312" pitchFamily="49" charset="-122"/>
                        </a:rPr>
                        <a:t>2.8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楷体_GB2312" pitchFamily="49" charset="-122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楷体_GB2312" pitchFamily="49" charset="-122"/>
                        </a:rPr>
                        <a:t>20</a:t>
                      </a:r>
                      <a:r>
                        <a:rPr kumimoji="0" lang="zh-CN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楷体_GB2312" pitchFamily="49" charset="-122"/>
                        </a:rPr>
                        <a:t>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楷体_GB2312" pitchFamily="49" charset="-122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b="1" dirty="0" smtClean="0"/>
              <a:t>【</a:t>
            </a:r>
            <a:r>
              <a:rPr lang="zh-CN" altLang="en-US" b="1" dirty="0" smtClean="0"/>
              <a:t>算下题、找不同</a:t>
            </a:r>
            <a:r>
              <a:rPr lang="en-US" altLang="zh-CN" b="1" dirty="0" smtClean="0"/>
              <a:t>】</a:t>
            </a:r>
            <a:r>
              <a:rPr lang="zh-CN" altLang="en-US" dirty="0" smtClean="0"/>
              <a:t/>
            </a:r>
            <a:br>
              <a:rPr lang="zh-CN" altLang="en-US" dirty="0" smtClean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2800" dirty="0" smtClean="0"/>
              <a:t>化工产品纯碱（主要成分</a:t>
            </a:r>
            <a:r>
              <a:rPr lang="en-US" sz="2800" dirty="0" smtClean="0"/>
              <a:t>Na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CO</a:t>
            </a:r>
            <a:r>
              <a:rPr lang="en-US" sz="2800" baseline="-25000" dirty="0" smtClean="0"/>
              <a:t>3</a:t>
            </a:r>
            <a:r>
              <a:rPr lang="zh-CN" altLang="en-US" sz="2800" dirty="0" smtClean="0"/>
              <a:t>）常含</a:t>
            </a:r>
            <a:r>
              <a:rPr lang="en-US" sz="2800" dirty="0" err="1" smtClean="0"/>
              <a:t>NaCl</a:t>
            </a:r>
            <a:r>
              <a:rPr lang="en-US" sz="2800" dirty="0" smtClean="0"/>
              <a:t>,</a:t>
            </a:r>
            <a:r>
              <a:rPr lang="zh-CN" altLang="en-US" sz="2800" dirty="0" smtClean="0"/>
              <a:t>取用此种</a:t>
            </a:r>
            <a:r>
              <a:rPr lang="en-US" sz="2800" dirty="0" smtClean="0"/>
              <a:t>Na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CO</a:t>
            </a:r>
            <a:r>
              <a:rPr lang="en-US" sz="2800" baseline="-25000" dirty="0" smtClean="0"/>
              <a:t>3</a:t>
            </a:r>
            <a:r>
              <a:rPr lang="zh-CN" altLang="en-US" sz="2800" dirty="0" smtClean="0"/>
              <a:t>样品</a:t>
            </a:r>
            <a:r>
              <a:rPr lang="en-US" sz="2800" dirty="0" smtClean="0"/>
              <a:t>11.4g,</a:t>
            </a:r>
            <a:r>
              <a:rPr lang="zh-CN" altLang="en-US" sz="2800" dirty="0" smtClean="0"/>
              <a:t>逐滴滴加</a:t>
            </a:r>
            <a:r>
              <a:rPr lang="en-US" sz="2800" dirty="0" smtClean="0"/>
              <a:t>7.3%</a:t>
            </a:r>
            <a:r>
              <a:rPr lang="zh-CN" altLang="en-US" sz="2800" dirty="0" smtClean="0"/>
              <a:t>盐酸，恰好反应，收集到</a:t>
            </a:r>
            <a:r>
              <a:rPr lang="en-US" sz="2800" dirty="0" smtClean="0"/>
              <a:t>4.4gCO</a:t>
            </a:r>
            <a:r>
              <a:rPr lang="en-US" sz="2800" baseline="-25000" dirty="0" smtClean="0"/>
              <a:t>2</a:t>
            </a:r>
            <a:r>
              <a:rPr lang="zh-CN" altLang="en-US" sz="2800" dirty="0" smtClean="0"/>
              <a:t>，利用质量变化趋势图帮助分析计算（</a:t>
            </a:r>
            <a:r>
              <a:rPr lang="en-US" sz="2800" dirty="0" smtClean="0"/>
              <a:t>1</a:t>
            </a:r>
            <a:r>
              <a:rPr lang="zh-CN" altLang="en-US" sz="2800" dirty="0" smtClean="0"/>
              <a:t>）碳酸钠</a:t>
            </a:r>
            <a:r>
              <a:rPr lang="zh-CN" altLang="en-US" sz="2800" dirty="0" smtClean="0"/>
              <a:t>质量；（</a:t>
            </a:r>
            <a:r>
              <a:rPr lang="en-US" sz="2800" dirty="0" smtClean="0"/>
              <a:t>2</a:t>
            </a:r>
            <a:r>
              <a:rPr lang="zh-CN" altLang="en-US" sz="2800" dirty="0" smtClean="0"/>
              <a:t>）反应后溶液中溶质的质量分数。</a:t>
            </a: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740" b="1" dirty="0" smtClean="0">
                <a:solidFill>
                  <a:srgbClr val="FF0000"/>
                </a:solidFill>
              </a:rPr>
              <a:t>溶液中方程式计算</a:t>
            </a:r>
            <a:endParaRPr lang="zh-CN" altLang="en-US" sz="3740" b="1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800" b="1" dirty="0" smtClean="0"/>
              <a:t>溶液</a:t>
            </a:r>
            <a:r>
              <a:rPr lang="zh-CN" altLang="en-US" sz="2800" b="1" dirty="0" smtClean="0"/>
              <a:t>包含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溶质</a:t>
            </a:r>
            <a:r>
              <a:rPr lang="zh-CN" altLang="en-US" sz="2800" b="1" dirty="0" smtClean="0"/>
              <a:t>和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溶剂</a:t>
            </a:r>
            <a:endParaRPr lang="en-US" altLang="zh-CN" sz="2800" b="1" dirty="0" smtClean="0">
              <a:solidFill>
                <a:srgbClr val="FF0000"/>
              </a:solidFill>
            </a:endParaRPr>
          </a:p>
          <a:p>
            <a:endParaRPr lang="en-US" altLang="zh-CN" sz="2800" b="1" dirty="0" smtClean="0"/>
          </a:p>
          <a:p>
            <a:r>
              <a:rPr lang="zh-CN" altLang="en-US" sz="2800" b="1" dirty="0" smtClean="0"/>
              <a:t>溶液</a:t>
            </a:r>
            <a:r>
              <a:rPr lang="zh-CN" altLang="en-US" sz="2800" b="1" dirty="0" smtClean="0"/>
              <a:t>中的化学反应，参加反应的往往是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溶质</a:t>
            </a:r>
            <a:endParaRPr lang="en-US" altLang="zh-CN" sz="28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altLang="zh-CN" sz="2800" b="1" dirty="0" smtClean="0">
              <a:solidFill>
                <a:srgbClr val="FF0000"/>
              </a:solidFill>
            </a:endParaRPr>
          </a:p>
          <a:p>
            <a:r>
              <a:rPr lang="zh-CN" altLang="en-US" sz="2800" b="1" dirty="0" smtClean="0"/>
              <a:t>反应后溶液的质量</a:t>
            </a:r>
            <a:r>
              <a:rPr lang="en-US" altLang="zh-CN" sz="2800" b="1" dirty="0" smtClean="0"/>
              <a:t>=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溶质</a:t>
            </a:r>
            <a:r>
              <a:rPr lang="zh-CN" altLang="en-US" sz="2800" b="1" dirty="0" smtClean="0"/>
              <a:t>质量</a:t>
            </a:r>
            <a:r>
              <a:rPr lang="en-US" altLang="zh-CN" sz="2800" b="1" dirty="0" smtClean="0"/>
              <a:t>+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溶剂</a:t>
            </a:r>
            <a:r>
              <a:rPr lang="zh-CN" altLang="en-US" sz="2800" b="1" dirty="0" smtClean="0"/>
              <a:t>质量</a:t>
            </a:r>
            <a:endParaRPr lang="en-US" altLang="zh-CN" sz="2800" b="1" dirty="0" smtClean="0"/>
          </a:p>
          <a:p>
            <a:pPr>
              <a:buNone/>
            </a:pPr>
            <a:r>
              <a:rPr lang="en-US" altLang="zh-CN" sz="2800" b="1" dirty="0" smtClean="0"/>
              <a:t>    </a:t>
            </a:r>
            <a:r>
              <a:rPr lang="zh-CN" altLang="en-US" sz="2800" b="1" dirty="0" smtClean="0"/>
              <a:t> </a:t>
            </a:r>
            <a:r>
              <a:rPr lang="zh-CN" altLang="en-US" sz="2800" b="1" dirty="0" smtClean="0"/>
              <a:t>   </a:t>
            </a:r>
            <a:r>
              <a:rPr lang="en-US" altLang="zh-CN" sz="2800" b="1" dirty="0" smtClean="0"/>
              <a:t>=</a:t>
            </a:r>
            <a:r>
              <a:rPr lang="zh-CN" altLang="en-US" sz="2800" b="1" dirty="0" smtClean="0"/>
              <a:t> </a:t>
            </a:r>
            <a:r>
              <a:rPr lang="zh-CN" altLang="en-US" sz="2800" b="1" dirty="0" smtClean="0"/>
              <a:t>进入</a:t>
            </a:r>
            <a:r>
              <a:rPr lang="zh-CN" altLang="en-US" sz="2800" b="1" dirty="0" smtClean="0"/>
              <a:t>溶液的</a:t>
            </a:r>
            <a:r>
              <a:rPr lang="zh-CN" altLang="en-US" sz="2800" b="1" dirty="0" smtClean="0"/>
              <a:t>质量（全部物质</a:t>
            </a:r>
            <a:r>
              <a:rPr lang="en-US" altLang="zh-CN" sz="2800" b="1" dirty="0" smtClean="0"/>
              <a:t>—</a:t>
            </a:r>
            <a:r>
              <a:rPr lang="zh-CN" altLang="en-US" sz="2800" b="1" dirty="0" smtClean="0"/>
              <a:t>难溶性杂质）</a:t>
            </a:r>
            <a:r>
              <a:rPr lang="en-US" altLang="zh-CN" sz="2800" b="1" dirty="0" smtClean="0"/>
              <a:t>—</a:t>
            </a:r>
            <a:r>
              <a:rPr lang="zh-CN" altLang="en-US" sz="2800" b="1" dirty="0" smtClean="0"/>
              <a:t>离开溶液的质量（气体、沉淀、。。。）</a:t>
            </a:r>
            <a:endParaRPr lang="zh-CN" alt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475</TotalTime>
  <Words>350</Words>
  <Application>Microsoft Office PowerPoint</Application>
  <PresentationFormat>全屏显示(4:3)</PresentationFormat>
  <Paragraphs>49</Paragraphs>
  <Slides>6</Slides>
  <Notes>3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Office 主题</vt:lpstr>
      <vt:lpstr>溶液反应计算</vt:lpstr>
      <vt:lpstr>【初生牛犊】</vt:lpstr>
      <vt:lpstr>【小牛试刀】</vt:lpstr>
      <vt:lpstr>【数形结合深化运用】</vt:lpstr>
      <vt:lpstr>【算下题、找不同】 </vt:lpstr>
      <vt:lpstr>溶液中方程式计算</vt:lpstr>
    </vt:vector>
  </TitlesOfParts>
  <Company>China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溶液反应计算</dc:title>
  <dc:creator>User</dc:creator>
  <cp:lastModifiedBy>User</cp:lastModifiedBy>
  <cp:revision>9</cp:revision>
  <dcterms:created xsi:type="dcterms:W3CDTF">2014-12-24T06:04:27Z</dcterms:created>
  <dcterms:modified xsi:type="dcterms:W3CDTF">2014-12-26T05:08:37Z</dcterms:modified>
</cp:coreProperties>
</file>