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5" r:id="rId14"/>
    <p:sldId id="266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B371E-788A-4766-91E2-68981F1CC0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9CE02-AF40-4235-9138-57E50CFE2D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BC4F2-2699-471C-8628-386E8CFBFB4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B22F5-EF20-4792-AF0D-54897CBCCC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9682F-524B-4C84-89EA-B4B4E4DC67E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5C2AE-94F6-49F6-9C66-24660894AD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3A8A7-0011-4D5F-BFC0-AB599F2899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F0FEA-1AB1-44EE-9963-13FFF5BC3F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587E9-7C71-46E1-8BB2-5A68D831CB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F92FD-31BE-4B20-800D-EE8D5D448A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4CEFD-9078-44AD-8A5B-F94DD0EBE8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6C4DA28D-D7CF-455B-8A34-77AE8165FC1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7" descr="2222g"/>
          <p:cNvPicPr>
            <a:picLocks noChangeAspect="1" noChangeArrowheads="1"/>
          </p:cNvPicPr>
          <p:nvPr userDrawn="1"/>
        </p:nvPicPr>
        <p:blipFill>
          <a:blip r:embed="rId13"/>
          <a:srcRect l="18376" r="21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84213" y="1557338"/>
            <a:ext cx="7704137" cy="23780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60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乘 坐 机 动 车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（安全常识）</a:t>
            </a:r>
          </a:p>
        </p:txBody>
      </p:sp>
      <p:sp>
        <p:nvSpPr>
          <p:cNvPr id="13315" name="Text Box 12"/>
          <p:cNvSpPr txBox="1">
            <a:spLocks noChangeArrowheads="1"/>
          </p:cNvSpPr>
          <p:nvPr/>
        </p:nvSpPr>
        <p:spPr bwMode="auto">
          <a:xfrm>
            <a:off x="2555875" y="4581525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制 作：宣馨蕾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2" descr="QQ20150531-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57188"/>
            <a:ext cx="388778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左箭头标注 5"/>
          <p:cNvSpPr/>
          <p:nvPr/>
        </p:nvSpPr>
        <p:spPr bwMode="auto">
          <a:xfrm>
            <a:off x="4286250" y="642938"/>
            <a:ext cx="4321175" cy="187325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854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/>
          </a:extLst>
        </p:spPr>
        <p:txBody>
          <a:bodyPr/>
          <a:lstStyle/>
          <a:p>
            <a:pPr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不要把汽油、爆竹等易燃易爆的危险品带入车内</a:t>
            </a:r>
            <a:r>
              <a:rPr lang="zh-CN" altLang="en-US" sz="2800" dirty="0">
                <a:latin typeface="Arial" pitchFamily="34" charset="0"/>
                <a:ea typeface="宋体" pitchFamily="2" charset="-122"/>
              </a:rPr>
              <a:t>。</a:t>
            </a:r>
          </a:p>
        </p:txBody>
      </p:sp>
      <p:pic>
        <p:nvPicPr>
          <p:cNvPr id="22531" name="图片 1" descr="QQ20150531-3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286375" y="3071813"/>
            <a:ext cx="3143250" cy="3570287"/>
          </a:xfrm>
        </p:spPr>
      </p:pic>
      <p:sp>
        <p:nvSpPr>
          <p:cNvPr id="8" name="右箭头标注 7"/>
          <p:cNvSpPr/>
          <p:nvPr/>
        </p:nvSpPr>
        <p:spPr bwMode="auto">
          <a:xfrm>
            <a:off x="395288" y="4076700"/>
            <a:ext cx="4392612" cy="2376488"/>
          </a:xfrm>
          <a:prstGeom prst="rightArrowCallout">
            <a:avLst>
              <a:gd name="adj1" fmla="val 27548"/>
              <a:gd name="adj2" fmla="val 23637"/>
              <a:gd name="adj3" fmla="val 25000"/>
              <a:gd name="adj4" fmla="val 8261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/>
          </a:extLst>
        </p:spPr>
        <p:txBody>
          <a:bodyPr/>
          <a:lstStyle/>
          <a:p>
            <a:pPr>
              <a:defRPr/>
            </a:pPr>
            <a:r>
              <a:rPr lang="zh-CN" altLang="en-US" sz="2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不要把头、胳膊伸出窗外，以免被对面来车或路边树木等刮伤；也不要向车窗外乱扔杂物，以免伤及他人。</a:t>
            </a:r>
          </a:p>
          <a:p>
            <a:pPr>
              <a:defRPr/>
            </a:pPr>
            <a:endParaRPr lang="zh-CN" altLang="en-US" sz="2800">
              <a:effectLst>
                <a:outerShdw blurRad="38100" dist="38100" dir="2700000" algn="tl">
                  <a:srgbClr val="FFFFFF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09600" y="609600"/>
            <a:ext cx="807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看图分析：在行驶的车厢中，这样做的危险。</a:t>
            </a:r>
          </a:p>
        </p:txBody>
      </p:sp>
      <p:pic>
        <p:nvPicPr>
          <p:cNvPr id="23555" name="Picture 2" descr="4-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419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4-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600200"/>
            <a:ext cx="403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68313" y="836613"/>
            <a:ext cx="4340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微软雅黑" pitchFamily="34" charset="-122"/>
              </a:rPr>
              <a:t>（三）行人还应做到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14375" y="2000250"/>
            <a:ext cx="6911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、不闯红灯。不在马路上奔跑，打闹。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4375" y="2786063"/>
            <a:ext cx="7991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、走路要走人行道，过马路要走人行横道线。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14375" y="3714750"/>
            <a:ext cx="698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、不满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周岁的儿童不骑自行车上街。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14375" y="4572000"/>
            <a:ext cx="480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、不跨越交通隔离设施。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utoUpdateAnimBg="0"/>
      <p:bldP spid="6" grpId="0" autoUpdateAnimBg="0"/>
      <p:bldP spid="7" grpId="0" autoUpdateAnimBg="0"/>
      <p:bldP spid="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" descr="20110425_915936a255f7d0a78b0derdl0hA7X1zS.jpg"/>
          <p:cNvPicPr>
            <a:picLocks noChangeAspect="1"/>
          </p:cNvPicPr>
          <p:nvPr/>
        </p:nvPicPr>
        <p:blipFill>
          <a:blip r:embed="rId2"/>
          <a:srcRect b="7968"/>
          <a:stretch>
            <a:fillRect/>
          </a:stretch>
        </p:blipFill>
        <p:spPr bwMode="auto">
          <a:xfrm>
            <a:off x="2627313" y="2349500"/>
            <a:ext cx="31623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27088" y="1628775"/>
            <a:ext cx="7993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祝同学们健康、快乐、安全每一天！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gray">
          <a:xfrm>
            <a:off x="2271043" y="2997993"/>
            <a:ext cx="4608512" cy="1025130"/>
          </a:xfrm>
          <a:prstGeom prst="rect">
            <a:avLst/>
          </a:prstGeom>
          <a:extLst>
            <a:ext uri="{91240B29-F687-4F45-9708-019B960494DF}"/>
            <a:ext uri="{AF507438-7753-43E0-B8FC-AC1667EBCBE1}"/>
          </a:extLst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>
              <a:defRPr/>
            </a:pPr>
            <a:r>
              <a:rPr lang="zh-CN" altLang="en-US" sz="5400" b="1" kern="1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/>
                <a:ea typeface="黑体"/>
              </a:rPr>
              <a:t>谢 谢</a:t>
            </a:r>
            <a:r>
              <a:rPr lang="en-US" altLang="zh-CN" sz="5400" b="1" kern="1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/>
                <a:ea typeface="黑体"/>
              </a:rPr>
              <a:t>!</a:t>
            </a:r>
            <a:endParaRPr lang="zh-CN" altLang="en-US" sz="5400" b="1" kern="10" dirty="0">
              <a:solidFill>
                <a:schemeClr val="tx1">
                  <a:lumMod val="85000"/>
                  <a:lumOff val="15000"/>
                </a:schemeClr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 descr="2011012820181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37457">
            <a:off x="539750" y="1628775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572000" y="1557338"/>
            <a:ext cx="3457575" cy="3984625"/>
            <a:chOff x="2880" y="981"/>
            <a:chExt cx="2178" cy="2510"/>
          </a:xfrm>
        </p:grpSpPr>
        <p:sp>
          <p:nvSpPr>
            <p:cNvPr id="14339" name="Text Box 7"/>
            <p:cNvSpPr txBox="1">
              <a:spLocks noChangeArrowheads="1"/>
            </p:cNvSpPr>
            <p:nvPr/>
          </p:nvSpPr>
          <p:spPr bwMode="auto">
            <a:xfrm>
              <a:off x="3015" y="990"/>
              <a:ext cx="2041" cy="2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latin typeface="微软雅黑" pitchFamily="34" charset="-122"/>
                  <a:ea typeface="微软雅黑" pitchFamily="34" charset="-122"/>
                </a:rPr>
                <a:t>      我国的交通事故死亡人数位居世界首位，平均每天有</a:t>
              </a:r>
              <a:r>
                <a:rPr lang="en-US" altLang="zh-CN" sz="2800">
                  <a:latin typeface="微软雅黑" pitchFamily="34" charset="-122"/>
                  <a:ea typeface="微软雅黑" pitchFamily="34" charset="-122"/>
                </a:rPr>
                <a:t>280</a:t>
              </a:r>
              <a:r>
                <a:rPr lang="zh-CN" altLang="en-US" sz="2800">
                  <a:latin typeface="微软雅黑" pitchFamily="34" charset="-122"/>
                  <a:ea typeface="微软雅黑" pitchFamily="34" charset="-122"/>
                </a:rPr>
                <a:t>多人死于车祸。其中中小学生占总人数的８％左右。安全意识淡薄，麻痹大意，只会闯下大祸。</a:t>
              </a:r>
              <a:r>
                <a:rPr lang="en-US" altLang="zh-CN" sz="2800">
                  <a:latin typeface="微软雅黑" pitchFamily="34" charset="-122"/>
                  <a:ea typeface="微软雅黑" pitchFamily="34" charset="-122"/>
                </a:rPr>
                <a:t> </a:t>
              </a:r>
            </a:p>
          </p:txBody>
        </p:sp>
        <p:sp>
          <p:nvSpPr>
            <p:cNvPr id="14340" name="Rectangle 6"/>
            <p:cNvSpPr>
              <a:spLocks noChangeArrowheads="1"/>
            </p:cNvSpPr>
            <p:nvPr/>
          </p:nvSpPr>
          <p:spPr bwMode="auto">
            <a:xfrm>
              <a:off x="2880" y="981"/>
              <a:ext cx="2178" cy="2495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68313" y="836613"/>
            <a:ext cx="5262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微软雅黑" pitchFamily="34" charset="-122"/>
              </a:rPr>
              <a:t>（一）认识道路交通标志</a:t>
            </a:r>
          </a:p>
        </p:txBody>
      </p:sp>
      <p:pic>
        <p:nvPicPr>
          <p:cNvPr id="4" name="Picture 2" descr="交通00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 l="2908" r="9505" b="15952"/>
          <a:stretch>
            <a:fillRect/>
          </a:stretch>
        </p:blipFill>
        <p:spPr bwMode="auto">
          <a:xfrm>
            <a:off x="468313" y="1628775"/>
            <a:ext cx="77755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84213" y="5013325"/>
            <a:ext cx="73453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>
                <a:effectLst>
                  <a:outerShdw blurRad="469900" dist="38100" dir="2700000" algn="tl" rotWithShape="0">
                    <a:prstClr val="black">
                      <a:alpha val="71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禁止骑自行车下坡</a:t>
            </a:r>
            <a:r>
              <a:rPr lang="en-US" altLang="zh-CN" sz="2800" dirty="0">
                <a:effectLst>
                  <a:outerShdw blurRad="469900" dist="38100" dir="2700000" algn="tl" rotWithShape="0">
                    <a:prstClr val="black">
                      <a:alpha val="71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zh-CN" altLang="en-US" sz="2800" dirty="0">
                <a:effectLst>
                  <a:outerShdw blurRad="469900" dist="38100" dir="2700000" algn="tl" rotWithShape="0">
                    <a:prstClr val="black">
                      <a:alpha val="71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禁止骑自行车上坡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4375" y="4714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注意行人                禁止行人通行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Picture 2" descr="交通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CF6F7"/>
              </a:clrFrom>
              <a:clrTo>
                <a:srgbClr val="ECF6F7">
                  <a:alpha val="0"/>
                </a:srgbClr>
              </a:clrTo>
            </a:clrChange>
          </a:blip>
          <a:srcRect r="58891"/>
          <a:stretch>
            <a:fillRect/>
          </a:stretch>
        </p:blipFill>
        <p:spPr bwMode="auto">
          <a:xfrm>
            <a:off x="571500" y="1214438"/>
            <a:ext cx="40259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交通00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clrChange>
              <a:clrFrom>
                <a:srgbClr val="F1F7F7"/>
              </a:clrFrom>
              <a:clrTo>
                <a:srgbClr val="F1F7F7">
                  <a:alpha val="0"/>
                </a:srgbClr>
              </a:clrTo>
            </a:clrChange>
          </a:blip>
          <a:srcRect t="2841" r="57016"/>
          <a:stretch>
            <a:fillRect/>
          </a:stretch>
        </p:blipFill>
        <p:spPr>
          <a:xfrm>
            <a:off x="4929188" y="1285875"/>
            <a:ext cx="3365500" cy="32893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4714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危险                           当心车辆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Picture 2" descr="交通0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896938"/>
            <a:ext cx="40005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交通006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clrChange>
              <a:clrFrom>
                <a:srgbClr val="E3ECE7"/>
              </a:clrFrom>
              <a:clrTo>
                <a:srgbClr val="E3ECE7">
                  <a:alpha val="0"/>
                </a:srgbClr>
              </a:clrTo>
            </a:clrChange>
          </a:blip>
          <a:srcRect l="3294" r="2205" b="18274"/>
          <a:stretch>
            <a:fillRect/>
          </a:stretch>
        </p:blipFill>
        <p:spPr>
          <a:xfrm>
            <a:off x="4786313" y="785813"/>
            <a:ext cx="4037012" cy="35258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68313" y="836613"/>
            <a:ext cx="5724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微软雅黑" pitchFamily="34" charset="-122"/>
              </a:rPr>
              <a:t>（二）选择适当的交通工具</a:t>
            </a:r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idx="1"/>
          </p:nvPr>
        </p:nvSpPr>
        <p:spPr>
          <a:xfrm>
            <a:off x="457200" y="1600200"/>
            <a:ext cx="2300288" cy="646113"/>
          </a:xfr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1.</a:t>
            </a:r>
            <a:r>
              <a:rPr lang="zh-CN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自行车</a:t>
            </a:r>
            <a:endParaRPr lang="zh-CN" altLang="en-US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微软雅黑" pitchFamily="34" charset="-122"/>
            </a:endParaRP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500063" y="2500313"/>
          <a:ext cx="5181600" cy="4038600"/>
        </p:xfrm>
        <a:graphic>
          <a:graphicData uri="http://schemas.openxmlformats.org/presentationml/2006/ole">
            <p:oleObj spid="_x0000_s18434" r:id="rId4" imgW="3266667" imgH="2400635" progId="PBrush">
              <p:embed/>
            </p:oleObj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903913" y="3286125"/>
            <a:ext cx="3240087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随时做好自行车的安全检查 </a:t>
            </a:r>
          </a:p>
          <a:p>
            <a:pPr>
              <a:spcBef>
                <a:spcPct val="50000"/>
              </a:spcBef>
              <a:defRPr/>
            </a:pP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19458" name="Picture 2" descr="6-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143000"/>
            <a:ext cx="4191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6-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786313" y="1071563"/>
            <a:ext cx="3930650" cy="3643312"/>
          </a:xfrm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28625" y="5214938"/>
            <a:ext cx="403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自行车要骑在慢车道上，并且靠路边行驶</a:t>
            </a:r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714875" y="5357813"/>
            <a:ext cx="409575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通过十字路口时，要先停下来，看看左右。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8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8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 descr="6-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4143375"/>
            <a:ext cx="3733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6-6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 rot="21031721">
            <a:off x="684213" y="1844675"/>
            <a:ext cx="3786187" cy="2571750"/>
          </a:xfrm>
        </p:spPr>
      </p:pic>
      <p:pic>
        <p:nvPicPr>
          <p:cNvPr id="20483" name="Picture 5" descr="6-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815918">
            <a:off x="4932363" y="1844675"/>
            <a:ext cx="3657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39750" y="188913"/>
            <a:ext cx="8077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图中骑自行车的小朋友的行为是不是正确呢？请说出理由。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28625" y="785813"/>
            <a:ext cx="23002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altLang="zh-CN" sz="36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微软雅黑" pitchFamily="34" charset="-122"/>
              </a:rPr>
              <a:t>2.</a:t>
            </a:r>
            <a:r>
              <a:rPr lang="zh-CN" altLang="en-US" sz="36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微软雅黑" pitchFamily="34" charset="-122"/>
              </a:rPr>
              <a:t>乘车时</a:t>
            </a:r>
          </a:p>
        </p:txBody>
      </p:sp>
      <p:pic>
        <p:nvPicPr>
          <p:cNvPr id="21506" name="Picture 3" descr="4-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571625"/>
            <a:ext cx="396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4-8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0" y="785813"/>
            <a:ext cx="4357688" cy="4500562"/>
          </a:xfr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4313" y="5287963"/>
            <a:ext cx="41767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有序地上、下车，不推挤。等车停稳以后，先下后上，不要争抢。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572000" y="5286375"/>
            <a:ext cx="457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乘车时要坐稳扶好，没有座位时要双脚自然分开，侧向站立，握紧扶手。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 animBg="1" autoUpdateAnimBg="0"/>
      <p:bldP spid="8" grpId="0" build="p" animBg="1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409</Words>
  <Application>Microsoft Office PowerPoint</Application>
  <PresentationFormat>全屏显示(4:3)</PresentationFormat>
  <Paragraphs>26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Arial</vt:lpstr>
      <vt:lpstr>宋体</vt:lpstr>
      <vt:lpstr>Calibri</vt:lpstr>
      <vt:lpstr>微软雅黑</vt:lpstr>
      <vt:lpstr>默认设计模板</vt:lpstr>
      <vt:lpstr>幻灯片 1</vt:lpstr>
      <vt:lpstr>幻灯片 2</vt:lpstr>
      <vt:lpstr>幻灯片 3</vt:lpstr>
      <vt:lpstr>注意行人                禁止行人通行</vt:lpstr>
      <vt:lpstr>危险                           当心车辆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yu</dc:creator>
  <cp:lastModifiedBy>USER</cp:lastModifiedBy>
  <cp:revision>27</cp:revision>
  <dcterms:created xsi:type="dcterms:W3CDTF">2015-06-09T01:44:03Z</dcterms:created>
  <dcterms:modified xsi:type="dcterms:W3CDTF">2015-10-08T01:45:29Z</dcterms:modified>
</cp:coreProperties>
</file>